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55" r:id="rId4"/>
    <p:sldId id="286" r:id="rId5"/>
    <p:sldId id="287" r:id="rId6"/>
    <p:sldId id="288" r:id="rId7"/>
    <p:sldId id="289" r:id="rId8"/>
    <p:sldId id="290" r:id="rId9"/>
    <p:sldId id="337" r:id="rId10"/>
    <p:sldId id="291" r:id="rId11"/>
    <p:sldId id="292" r:id="rId12"/>
    <p:sldId id="285" r:id="rId13"/>
    <p:sldId id="266" r:id="rId14"/>
    <p:sldId id="271" r:id="rId15"/>
    <p:sldId id="362" r:id="rId16"/>
    <p:sldId id="273" r:id="rId17"/>
    <p:sldId id="353" r:id="rId18"/>
    <p:sldId id="335" r:id="rId19"/>
    <p:sldId id="346" r:id="rId20"/>
    <p:sldId id="267" r:id="rId21"/>
    <p:sldId id="340" r:id="rId22"/>
    <p:sldId id="354" r:id="rId23"/>
    <p:sldId id="341" r:id="rId24"/>
    <p:sldId id="336" r:id="rId25"/>
    <p:sldId id="259" r:id="rId26"/>
    <p:sldId id="269" r:id="rId27"/>
    <p:sldId id="347" r:id="rId28"/>
    <p:sldId id="270" r:id="rId29"/>
    <p:sldId id="275" r:id="rId30"/>
    <p:sldId id="363" r:id="rId31"/>
    <p:sldId id="262" r:id="rId32"/>
    <p:sldId id="263" r:id="rId33"/>
    <p:sldId id="361" r:id="rId34"/>
    <p:sldId id="332" r:id="rId35"/>
    <p:sldId id="264" r:id="rId36"/>
    <p:sldId id="356" r:id="rId37"/>
    <p:sldId id="357" r:id="rId38"/>
    <p:sldId id="364" r:id="rId39"/>
    <p:sldId id="365" r:id="rId40"/>
    <p:sldId id="366" r:id="rId41"/>
    <p:sldId id="367" r:id="rId42"/>
    <p:sldId id="368" r:id="rId43"/>
    <p:sldId id="358" r:id="rId44"/>
    <p:sldId id="359" r:id="rId45"/>
    <p:sldId id="360" r:id="rId46"/>
    <p:sldId id="369" r:id="rId47"/>
    <p:sldId id="383" r:id="rId48"/>
    <p:sldId id="370" r:id="rId49"/>
    <p:sldId id="374" r:id="rId50"/>
    <p:sldId id="375" r:id="rId51"/>
    <p:sldId id="376" r:id="rId52"/>
    <p:sldId id="371" r:id="rId53"/>
    <p:sldId id="328" r:id="rId54"/>
    <p:sldId id="329" r:id="rId55"/>
    <p:sldId id="333" r:id="rId56"/>
    <p:sldId id="372" r:id="rId57"/>
    <p:sldId id="373" r:id="rId58"/>
    <p:sldId id="338" r:id="rId59"/>
    <p:sldId id="282" r:id="rId60"/>
    <p:sldId id="25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3" d="100"/>
          <a:sy n="103" d="100"/>
        </p:scale>
        <p:origin x="13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9C4C9D-8B60-4F56-B84D-544F4BF97E8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4CA12902-6088-4AEE-B5FA-FA93B3A93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0FE17E67-FF2E-46CE-89E3-D0D58AB21065}"/>
              </a:ext>
            </a:extLst>
          </p:cNvPr>
          <p:cNvSpPr>
            <a:spLocks noGrp="1"/>
          </p:cNvSpPr>
          <p:nvPr>
            <p:ph type="dt" sz="half" idx="10"/>
          </p:nvPr>
        </p:nvSpPr>
        <p:spPr/>
        <p:txBody>
          <a:bodyPr/>
          <a:lstStyle/>
          <a:p>
            <a:fld id="{B93B9C13-95F3-4935-9049-F65B4107EFEF}" type="datetimeFigureOut">
              <a:rPr lang="en-GB" smtClean="0"/>
              <a:t>05/03/2025</a:t>
            </a:fld>
            <a:endParaRPr lang="en-GB"/>
          </a:p>
        </p:txBody>
      </p:sp>
      <p:sp>
        <p:nvSpPr>
          <p:cNvPr id="5" name="Segnaposto piè di pagina 4">
            <a:extLst>
              <a:ext uri="{FF2B5EF4-FFF2-40B4-BE49-F238E27FC236}">
                <a16:creationId xmlns:a16="http://schemas.microsoft.com/office/drawing/2014/main" id="{CD4EE59E-6F8F-423A-A6C8-7C895475A12E}"/>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BA514ABB-4DD0-42EE-A009-A8325F7E7FDD}"/>
              </a:ext>
            </a:extLst>
          </p:cNvPr>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127193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7EFF5F-2FDD-4291-9663-C2C58F323B89}"/>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43A568EB-8BA6-4636-B30A-FC71257A16CC}"/>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E21C8DC7-628C-4ABF-B7F8-89CCB1557FC7}"/>
              </a:ext>
            </a:extLst>
          </p:cNvPr>
          <p:cNvSpPr>
            <a:spLocks noGrp="1"/>
          </p:cNvSpPr>
          <p:nvPr>
            <p:ph type="dt" sz="half" idx="10"/>
          </p:nvPr>
        </p:nvSpPr>
        <p:spPr/>
        <p:txBody>
          <a:bodyPr/>
          <a:lstStyle/>
          <a:p>
            <a:fld id="{B93B9C13-95F3-4935-9049-F65B4107EFEF}" type="datetimeFigureOut">
              <a:rPr lang="en-GB" smtClean="0"/>
              <a:t>05/03/2025</a:t>
            </a:fld>
            <a:endParaRPr lang="en-GB"/>
          </a:p>
        </p:txBody>
      </p:sp>
      <p:sp>
        <p:nvSpPr>
          <p:cNvPr id="5" name="Segnaposto piè di pagina 4">
            <a:extLst>
              <a:ext uri="{FF2B5EF4-FFF2-40B4-BE49-F238E27FC236}">
                <a16:creationId xmlns:a16="http://schemas.microsoft.com/office/drawing/2014/main" id="{98105420-A771-41F1-A980-ABE0A33CFEE2}"/>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95B43DE-7875-476A-8A85-A880B1B62E37}"/>
              </a:ext>
            </a:extLst>
          </p:cNvPr>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3535021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B90920E-5AD6-43FD-9AAE-0C3A079BCCD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D91B8E73-DDD8-463C-A22B-BA527BBE8F48}"/>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7DAAF8CA-DCCD-4700-B471-9F06FB0346B7}"/>
              </a:ext>
            </a:extLst>
          </p:cNvPr>
          <p:cNvSpPr>
            <a:spLocks noGrp="1"/>
          </p:cNvSpPr>
          <p:nvPr>
            <p:ph type="dt" sz="half" idx="10"/>
          </p:nvPr>
        </p:nvSpPr>
        <p:spPr/>
        <p:txBody>
          <a:bodyPr/>
          <a:lstStyle/>
          <a:p>
            <a:fld id="{B93B9C13-95F3-4935-9049-F65B4107EFEF}" type="datetimeFigureOut">
              <a:rPr lang="en-GB" smtClean="0"/>
              <a:t>05/03/2025</a:t>
            </a:fld>
            <a:endParaRPr lang="en-GB"/>
          </a:p>
        </p:txBody>
      </p:sp>
      <p:sp>
        <p:nvSpPr>
          <p:cNvPr id="5" name="Segnaposto piè di pagina 4">
            <a:extLst>
              <a:ext uri="{FF2B5EF4-FFF2-40B4-BE49-F238E27FC236}">
                <a16:creationId xmlns:a16="http://schemas.microsoft.com/office/drawing/2014/main" id="{05B86703-EA1B-41AC-89EE-0FFEEC805FE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020E2B93-0EC2-4D06-BC0B-08147DAF0F3E}"/>
              </a:ext>
            </a:extLst>
          </p:cNvPr>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21953599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93B9C13-95F3-4935-9049-F65B4107EFEF}"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657097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93B9C13-95F3-4935-9049-F65B4107EFEF}"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1087936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93B9C13-95F3-4935-9049-F65B4107EFEF}" type="datetimeFigureOut">
              <a:rPr lang="en-GB" smtClean="0"/>
              <a:t>05/03/2025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2920741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8" name="Date Placeholder 7"/>
          <p:cNvSpPr>
            <a:spLocks noGrp="1"/>
          </p:cNvSpPr>
          <p:nvPr>
            <p:ph type="dt" sz="half" idx="10"/>
          </p:nvPr>
        </p:nvSpPr>
        <p:spPr/>
        <p:txBody>
          <a:bodyPr/>
          <a:lstStyle/>
          <a:p>
            <a:fld id="{B93B9C13-95F3-4935-9049-F65B4107EFEF}" type="datetimeFigureOut">
              <a:rPr lang="en-GB" smtClean="0"/>
              <a:t>05/03/2025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15347479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2" name="Date Placeholder 1"/>
          <p:cNvSpPr>
            <a:spLocks noGrp="1"/>
          </p:cNvSpPr>
          <p:nvPr>
            <p:ph type="dt" sz="half" idx="10"/>
          </p:nvPr>
        </p:nvSpPr>
        <p:spPr/>
        <p:txBody>
          <a:bodyPr/>
          <a:lstStyle/>
          <a:p>
            <a:fld id="{B93B9C13-95F3-4935-9049-F65B4107EFEF}" type="datetimeFigureOut">
              <a:rPr lang="en-GB" smtClean="0"/>
              <a:t>05/03/2025</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450220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a:t>Fare clic per modificare lo stile del titolo dello schema</a:t>
            </a:r>
            <a:endParaRPr lang="en-US" dirty="0"/>
          </a:p>
        </p:txBody>
      </p:sp>
      <p:sp>
        <p:nvSpPr>
          <p:cNvPr id="2" name="Date Placeholder 1"/>
          <p:cNvSpPr>
            <a:spLocks noGrp="1"/>
          </p:cNvSpPr>
          <p:nvPr>
            <p:ph type="dt" sz="half" idx="10"/>
          </p:nvPr>
        </p:nvSpPr>
        <p:spPr/>
        <p:txBody>
          <a:bodyPr/>
          <a:lstStyle/>
          <a:p>
            <a:fld id="{B93B9C13-95F3-4935-9049-F65B4107EFEF}" type="datetimeFigureOut">
              <a:rPr lang="en-GB" smtClean="0"/>
              <a:t>05/03/2025</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409301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93B9C13-95F3-4935-9049-F65B4107EFEF}" type="datetimeFigureOut">
              <a:rPr lang="en-GB" smtClean="0"/>
              <a:t>05/03/2025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3121252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B93B9C13-95F3-4935-9049-F65B4107EFEF}" type="datetimeFigureOut">
              <a:rPr lang="en-GB" smtClean="0"/>
              <a:t>05/03/2025</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2465953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43AB59-9688-44B2-AD67-8C311EF929D8}"/>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B3654C1-37A4-42B6-9001-F33134109216}"/>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9F6D3D93-6709-4A5F-AD7E-B75AE4370D4C}"/>
              </a:ext>
            </a:extLst>
          </p:cNvPr>
          <p:cNvSpPr>
            <a:spLocks noGrp="1"/>
          </p:cNvSpPr>
          <p:nvPr>
            <p:ph type="dt" sz="half" idx="10"/>
          </p:nvPr>
        </p:nvSpPr>
        <p:spPr/>
        <p:txBody>
          <a:bodyPr/>
          <a:lstStyle/>
          <a:p>
            <a:fld id="{B93B9C13-95F3-4935-9049-F65B4107EFEF}" type="datetimeFigureOut">
              <a:rPr lang="en-GB" smtClean="0"/>
              <a:t>05/03/2025</a:t>
            </a:fld>
            <a:endParaRPr lang="en-GB"/>
          </a:p>
        </p:txBody>
      </p:sp>
      <p:sp>
        <p:nvSpPr>
          <p:cNvPr id="5" name="Segnaposto piè di pagina 4">
            <a:extLst>
              <a:ext uri="{FF2B5EF4-FFF2-40B4-BE49-F238E27FC236}">
                <a16:creationId xmlns:a16="http://schemas.microsoft.com/office/drawing/2014/main" id="{B7A9CBDC-0980-46EC-AB4C-0BADBFA4CBF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9639BD02-9D43-4497-8F2E-93CD0E9BB6B1}"/>
              </a:ext>
            </a:extLst>
          </p:cNvPr>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1372324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8" name="Date Placeholder 7"/>
          <p:cNvSpPr>
            <a:spLocks noGrp="1"/>
          </p:cNvSpPr>
          <p:nvPr>
            <p:ph type="dt" sz="half" idx="10"/>
          </p:nvPr>
        </p:nvSpPr>
        <p:spPr/>
        <p:txBody>
          <a:bodyPr/>
          <a:lstStyle/>
          <a:p>
            <a:fld id="{B93B9C13-95F3-4935-9049-F65B4107EFEF}" type="datetimeFigureOut">
              <a:rPr lang="en-GB" smtClean="0"/>
              <a:t>05/03/2025</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4225251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93B9C13-95F3-4935-9049-F65B4107EFEF}" type="datetimeFigureOut">
              <a:rPr lang="en-GB" smtClean="0"/>
              <a:t>05/03/2025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1367626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93B9C13-95F3-4935-9049-F65B4107EFEF}" type="datetimeFigureOut">
              <a:rPr lang="en-GB" smtClean="0"/>
              <a:t>05/03/2025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402605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F0FEB6F-49C8-4B27-93A2-E622A07E646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F36A38E-48FA-463E-9A9C-5BBD1A3559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6DDF3E29-831F-41E3-930D-20C586791618}"/>
              </a:ext>
            </a:extLst>
          </p:cNvPr>
          <p:cNvSpPr>
            <a:spLocks noGrp="1"/>
          </p:cNvSpPr>
          <p:nvPr>
            <p:ph type="dt" sz="half" idx="10"/>
          </p:nvPr>
        </p:nvSpPr>
        <p:spPr/>
        <p:txBody>
          <a:bodyPr/>
          <a:lstStyle/>
          <a:p>
            <a:fld id="{B93B9C13-95F3-4935-9049-F65B4107EFEF}" type="datetimeFigureOut">
              <a:rPr lang="en-GB" smtClean="0"/>
              <a:t>05/03/2025</a:t>
            </a:fld>
            <a:endParaRPr lang="en-GB"/>
          </a:p>
        </p:txBody>
      </p:sp>
      <p:sp>
        <p:nvSpPr>
          <p:cNvPr id="5" name="Segnaposto piè di pagina 4">
            <a:extLst>
              <a:ext uri="{FF2B5EF4-FFF2-40B4-BE49-F238E27FC236}">
                <a16:creationId xmlns:a16="http://schemas.microsoft.com/office/drawing/2014/main" id="{BA945C3E-E16C-41BE-8C92-D7726D6629C0}"/>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D03DB6A3-CE2A-4FAC-9E5C-7E3063360331}"/>
              </a:ext>
            </a:extLst>
          </p:cNvPr>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873628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810803-0E35-4861-ABD1-683C157BD44C}"/>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925C207E-5672-4E5E-9089-7D48AB8E2500}"/>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ADCA4CFD-EDC7-420A-8EE0-E1082D219538}"/>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BC79D282-42F1-4DBE-8BFE-788420AE6B7C}"/>
              </a:ext>
            </a:extLst>
          </p:cNvPr>
          <p:cNvSpPr>
            <a:spLocks noGrp="1"/>
          </p:cNvSpPr>
          <p:nvPr>
            <p:ph type="dt" sz="half" idx="10"/>
          </p:nvPr>
        </p:nvSpPr>
        <p:spPr/>
        <p:txBody>
          <a:bodyPr/>
          <a:lstStyle/>
          <a:p>
            <a:fld id="{B93B9C13-95F3-4935-9049-F65B4107EFEF}" type="datetimeFigureOut">
              <a:rPr lang="en-GB" smtClean="0"/>
              <a:t>05/03/2025</a:t>
            </a:fld>
            <a:endParaRPr lang="en-GB"/>
          </a:p>
        </p:txBody>
      </p:sp>
      <p:sp>
        <p:nvSpPr>
          <p:cNvPr id="6" name="Segnaposto piè di pagina 5">
            <a:extLst>
              <a:ext uri="{FF2B5EF4-FFF2-40B4-BE49-F238E27FC236}">
                <a16:creationId xmlns:a16="http://schemas.microsoft.com/office/drawing/2014/main" id="{97C93957-780C-4D6F-AD6D-E383380996F1}"/>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D27F20B5-D244-486E-90BA-367409EB5D60}"/>
              </a:ext>
            </a:extLst>
          </p:cNvPr>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2359853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D86FD0-69C6-4CA9-8AAB-944C825E9246}"/>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270F7CF4-D730-44F8-8932-67B91297EE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A060BB5F-FAD6-4581-8D78-B2EBE7250EF4}"/>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D9918ADE-61A2-4B5D-A72F-BF6C0987F6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F59DF07B-6707-4F60-9C7F-AFAF0CEB4D40}"/>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E9B227B2-4BF1-42FF-BE27-95A944FADD8D}"/>
              </a:ext>
            </a:extLst>
          </p:cNvPr>
          <p:cNvSpPr>
            <a:spLocks noGrp="1"/>
          </p:cNvSpPr>
          <p:nvPr>
            <p:ph type="dt" sz="half" idx="10"/>
          </p:nvPr>
        </p:nvSpPr>
        <p:spPr/>
        <p:txBody>
          <a:bodyPr/>
          <a:lstStyle/>
          <a:p>
            <a:fld id="{B93B9C13-95F3-4935-9049-F65B4107EFEF}" type="datetimeFigureOut">
              <a:rPr lang="en-GB" smtClean="0"/>
              <a:t>05/03/2025</a:t>
            </a:fld>
            <a:endParaRPr lang="en-GB"/>
          </a:p>
        </p:txBody>
      </p:sp>
      <p:sp>
        <p:nvSpPr>
          <p:cNvPr id="8" name="Segnaposto piè di pagina 7">
            <a:extLst>
              <a:ext uri="{FF2B5EF4-FFF2-40B4-BE49-F238E27FC236}">
                <a16:creationId xmlns:a16="http://schemas.microsoft.com/office/drawing/2014/main" id="{385EC658-6444-4775-ADE4-E92B121FDC7D}"/>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7E0F477E-63E5-4898-B7B0-54E11FA695B2}"/>
              </a:ext>
            </a:extLst>
          </p:cNvPr>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4083682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598959-8F78-4781-A1F2-D2CE110C569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407A73F6-C06A-4634-9523-B2B33ED140FD}"/>
              </a:ext>
            </a:extLst>
          </p:cNvPr>
          <p:cNvSpPr>
            <a:spLocks noGrp="1"/>
          </p:cNvSpPr>
          <p:nvPr>
            <p:ph type="dt" sz="half" idx="10"/>
          </p:nvPr>
        </p:nvSpPr>
        <p:spPr/>
        <p:txBody>
          <a:bodyPr/>
          <a:lstStyle/>
          <a:p>
            <a:fld id="{B93B9C13-95F3-4935-9049-F65B4107EFEF}" type="datetimeFigureOut">
              <a:rPr lang="en-GB" smtClean="0"/>
              <a:t>05/03/2025</a:t>
            </a:fld>
            <a:endParaRPr lang="en-GB"/>
          </a:p>
        </p:txBody>
      </p:sp>
      <p:sp>
        <p:nvSpPr>
          <p:cNvPr id="4" name="Segnaposto piè di pagina 3">
            <a:extLst>
              <a:ext uri="{FF2B5EF4-FFF2-40B4-BE49-F238E27FC236}">
                <a16:creationId xmlns:a16="http://schemas.microsoft.com/office/drawing/2014/main" id="{82364366-8147-45AF-AAA1-BE69E2ABBF3E}"/>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8AD80B9A-BAAB-4872-BB94-B3186A747EA0}"/>
              </a:ext>
            </a:extLst>
          </p:cNvPr>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2262272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B22D76E-5F8D-4F2C-88E4-D1B8444BA4C5}"/>
              </a:ext>
            </a:extLst>
          </p:cNvPr>
          <p:cNvSpPr>
            <a:spLocks noGrp="1"/>
          </p:cNvSpPr>
          <p:nvPr>
            <p:ph type="dt" sz="half" idx="10"/>
          </p:nvPr>
        </p:nvSpPr>
        <p:spPr/>
        <p:txBody>
          <a:bodyPr/>
          <a:lstStyle/>
          <a:p>
            <a:fld id="{B93B9C13-95F3-4935-9049-F65B4107EFEF}" type="datetimeFigureOut">
              <a:rPr lang="en-GB" smtClean="0"/>
              <a:t>05/03/2025</a:t>
            </a:fld>
            <a:endParaRPr lang="en-GB"/>
          </a:p>
        </p:txBody>
      </p:sp>
      <p:sp>
        <p:nvSpPr>
          <p:cNvPr id="3" name="Segnaposto piè di pagina 2">
            <a:extLst>
              <a:ext uri="{FF2B5EF4-FFF2-40B4-BE49-F238E27FC236}">
                <a16:creationId xmlns:a16="http://schemas.microsoft.com/office/drawing/2014/main" id="{A4FAB275-0D0D-46F8-A525-BBB2CDA0A679}"/>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D7690275-C749-45AA-B531-F4688728A530}"/>
              </a:ext>
            </a:extLst>
          </p:cNvPr>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2105836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2D21683-4135-4CBE-8D75-C83FE5E7D95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314B8D05-6ED9-4FB1-9193-1C7D4D2CC5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CD5FAF03-38A6-465B-96E7-1C9851F40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BFE572B-EB2D-4254-96D6-916517EFE71D}"/>
              </a:ext>
            </a:extLst>
          </p:cNvPr>
          <p:cNvSpPr>
            <a:spLocks noGrp="1"/>
          </p:cNvSpPr>
          <p:nvPr>
            <p:ph type="dt" sz="half" idx="10"/>
          </p:nvPr>
        </p:nvSpPr>
        <p:spPr/>
        <p:txBody>
          <a:bodyPr/>
          <a:lstStyle/>
          <a:p>
            <a:fld id="{B93B9C13-95F3-4935-9049-F65B4107EFEF}" type="datetimeFigureOut">
              <a:rPr lang="en-GB" smtClean="0"/>
              <a:t>05/03/2025</a:t>
            </a:fld>
            <a:endParaRPr lang="en-GB"/>
          </a:p>
        </p:txBody>
      </p:sp>
      <p:sp>
        <p:nvSpPr>
          <p:cNvPr id="6" name="Segnaposto piè di pagina 5">
            <a:extLst>
              <a:ext uri="{FF2B5EF4-FFF2-40B4-BE49-F238E27FC236}">
                <a16:creationId xmlns:a16="http://schemas.microsoft.com/office/drawing/2014/main" id="{DB13906D-50E4-4916-AB5D-13EF7DE467A4}"/>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D4F68023-A87A-4C1A-8ECC-0960C506C3D2}"/>
              </a:ext>
            </a:extLst>
          </p:cNvPr>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633466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4E69A83-E278-4BF3-9B93-A6442D210B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79515812-D058-4F4F-BCBA-14D375F9D2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53D18F95-44C5-4D6D-8951-A97A4BBF9F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25F49680-6669-4944-A367-2FD1283E7E8D}"/>
              </a:ext>
            </a:extLst>
          </p:cNvPr>
          <p:cNvSpPr>
            <a:spLocks noGrp="1"/>
          </p:cNvSpPr>
          <p:nvPr>
            <p:ph type="dt" sz="half" idx="10"/>
          </p:nvPr>
        </p:nvSpPr>
        <p:spPr/>
        <p:txBody>
          <a:bodyPr/>
          <a:lstStyle/>
          <a:p>
            <a:fld id="{B93B9C13-95F3-4935-9049-F65B4107EFEF}" type="datetimeFigureOut">
              <a:rPr lang="en-GB" smtClean="0"/>
              <a:t>05/03/2025</a:t>
            </a:fld>
            <a:endParaRPr lang="en-GB"/>
          </a:p>
        </p:txBody>
      </p:sp>
      <p:sp>
        <p:nvSpPr>
          <p:cNvPr id="6" name="Segnaposto piè di pagina 5">
            <a:extLst>
              <a:ext uri="{FF2B5EF4-FFF2-40B4-BE49-F238E27FC236}">
                <a16:creationId xmlns:a16="http://schemas.microsoft.com/office/drawing/2014/main" id="{0CEACC0E-AD05-4328-A1E8-61882D2D7300}"/>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BBF6CD97-0F81-4705-93AC-2275174997FF}"/>
              </a:ext>
            </a:extLst>
          </p:cNvPr>
          <p:cNvSpPr>
            <a:spLocks noGrp="1"/>
          </p:cNvSpPr>
          <p:nvPr>
            <p:ph type="sldNum" sz="quarter" idx="12"/>
          </p:nvPr>
        </p:nvSpPr>
        <p:spPr/>
        <p:txBody>
          <a:bodyPr/>
          <a:lstStyle/>
          <a:p>
            <a:fld id="{7FC1B4B2-09CD-4C61-9A1C-266DC982F459}" type="slidenum">
              <a:rPr lang="en-GB" smtClean="0"/>
              <a:t>‹N›</a:t>
            </a:fld>
            <a:endParaRPr lang="en-GB"/>
          </a:p>
        </p:txBody>
      </p:sp>
    </p:spTree>
    <p:extLst>
      <p:ext uri="{BB962C8B-B14F-4D97-AF65-F5344CB8AC3E}">
        <p14:creationId xmlns:p14="http://schemas.microsoft.com/office/powerpoint/2010/main" val="419937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DFF5AEF-CE6C-4C50-B212-EE8AF6A6AE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B6546EEA-D60D-4738-A68D-BF02CBE5FD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67D18EDA-10B0-463D-AB6F-21EF6F5AAA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3B9C13-95F3-4935-9049-F65B4107EFEF}" type="datetimeFigureOut">
              <a:rPr lang="en-GB" smtClean="0"/>
              <a:t>05/03/2025</a:t>
            </a:fld>
            <a:endParaRPr lang="en-GB"/>
          </a:p>
        </p:txBody>
      </p:sp>
      <p:sp>
        <p:nvSpPr>
          <p:cNvPr id="5" name="Segnaposto piè di pagina 4">
            <a:extLst>
              <a:ext uri="{FF2B5EF4-FFF2-40B4-BE49-F238E27FC236}">
                <a16:creationId xmlns:a16="http://schemas.microsoft.com/office/drawing/2014/main" id="{CFB405B7-4495-43A0-9A48-13FE9CF4A9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E49ECB06-6D8A-4C48-B9C3-20AA823E6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1B4B2-09CD-4C61-9A1C-266DC982F459}" type="slidenum">
              <a:rPr lang="en-GB" smtClean="0"/>
              <a:t>‹N›</a:t>
            </a:fld>
            <a:endParaRPr lang="en-GB"/>
          </a:p>
        </p:txBody>
      </p:sp>
    </p:spTree>
    <p:extLst>
      <p:ext uri="{BB962C8B-B14F-4D97-AF65-F5344CB8AC3E}">
        <p14:creationId xmlns:p14="http://schemas.microsoft.com/office/powerpoint/2010/main" val="1282935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93B9C13-95F3-4935-9049-F65B4107EFEF}" type="datetimeFigureOut">
              <a:rPr lang="en-GB" smtClean="0"/>
              <a:t>05/03/2025</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7FC1B4B2-09CD-4C61-9A1C-266DC982F459}" type="slidenum">
              <a:rPr lang="en-GB" smtClean="0"/>
              <a:t>‹N›</a:t>
            </a:fld>
            <a:endParaRPr lang="en-GB"/>
          </a:p>
        </p:txBody>
      </p:sp>
    </p:spTree>
    <p:extLst>
      <p:ext uri="{BB962C8B-B14F-4D97-AF65-F5344CB8AC3E}">
        <p14:creationId xmlns:p14="http://schemas.microsoft.com/office/powerpoint/2010/main" val="1551139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oecd.org/en/publications/2024/09/education-at-a-glance-2024_5ea68448/full-report/how-much-is-spent-per-student-on-educational-institutions_5351aa21.html#tablegrp-d1e20492-df8331a747"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hyperlink" Target="https://www.cortecostituzionale.it/documenti/download/pdf/Costituzione_della_Repubblica_italiana.pdf"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www.rgs.mef.gov.it/VERSIONE-I/attivita_istituzionali/previsione/contabilita_e_finanza_pubblica/documento_programmatico_di_bilancio/index.html"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hyperlink" Target="https://www.bancaditalia.it/compiti/polmon-garanzie/esito-riesame-strategia-pol-mon/sintesi/index.html" TargetMode="Externa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B9FA35-A787-42AE-923C-7F6B92CBD5F3}"/>
              </a:ext>
            </a:extLst>
          </p:cNvPr>
          <p:cNvSpPr>
            <a:spLocks noGrp="1"/>
          </p:cNvSpPr>
          <p:nvPr>
            <p:ph type="ctrTitle"/>
          </p:nvPr>
        </p:nvSpPr>
        <p:spPr/>
        <p:txBody>
          <a:bodyPr>
            <a:normAutofit fontScale="90000"/>
          </a:bodyPr>
          <a:lstStyle/>
          <a:p>
            <a:r>
              <a:rPr lang="it-IT" dirty="0"/>
              <a:t>Introduzione al corso di Politica Economica Internazionale</a:t>
            </a:r>
            <a:endParaRPr lang="en-GB" dirty="0"/>
          </a:p>
        </p:txBody>
      </p:sp>
      <p:sp>
        <p:nvSpPr>
          <p:cNvPr id="3" name="Sottotitolo 2">
            <a:extLst>
              <a:ext uri="{FF2B5EF4-FFF2-40B4-BE49-F238E27FC236}">
                <a16:creationId xmlns:a16="http://schemas.microsoft.com/office/drawing/2014/main" id="{DED79EBC-6192-4203-A4ED-8CABBA64B04C}"/>
              </a:ext>
            </a:extLst>
          </p:cNvPr>
          <p:cNvSpPr>
            <a:spLocks noGrp="1"/>
          </p:cNvSpPr>
          <p:nvPr>
            <p:ph type="subTitle" idx="1"/>
          </p:nvPr>
        </p:nvSpPr>
        <p:spPr/>
        <p:txBody>
          <a:bodyPr/>
          <a:lstStyle/>
          <a:p>
            <a:r>
              <a:rPr lang="it-IT" dirty="0"/>
              <a:t>Parte Prima – La politica economica</a:t>
            </a:r>
            <a:endParaRPr lang="en-GB" dirty="0"/>
          </a:p>
        </p:txBody>
      </p:sp>
    </p:spTree>
    <p:extLst>
      <p:ext uri="{BB962C8B-B14F-4D97-AF65-F5344CB8AC3E}">
        <p14:creationId xmlns:p14="http://schemas.microsoft.com/office/powerpoint/2010/main" val="41748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03E03D-F17C-42FB-BA99-50F946863180}"/>
              </a:ext>
            </a:extLst>
          </p:cNvPr>
          <p:cNvSpPr>
            <a:spLocks noGrp="1"/>
          </p:cNvSpPr>
          <p:nvPr>
            <p:ph type="title"/>
          </p:nvPr>
        </p:nvSpPr>
        <p:spPr/>
        <p:txBody>
          <a:bodyPr/>
          <a:lstStyle/>
          <a:p>
            <a:r>
              <a:rPr lang="it-IT" dirty="0"/>
              <a:t>Ragioni di critica del criterio paretiano e fallimenti del mercato</a:t>
            </a:r>
            <a:endParaRPr lang="en-GB" dirty="0"/>
          </a:p>
        </p:txBody>
      </p:sp>
      <p:graphicFrame>
        <p:nvGraphicFramePr>
          <p:cNvPr id="4" name="Segnaposto contenuto 3">
            <a:extLst>
              <a:ext uri="{FF2B5EF4-FFF2-40B4-BE49-F238E27FC236}">
                <a16:creationId xmlns:a16="http://schemas.microsoft.com/office/drawing/2014/main" id="{6DCA29D3-8F6D-42FF-9D95-A8DD0EEA92E0}"/>
              </a:ext>
            </a:extLst>
          </p:cNvPr>
          <p:cNvGraphicFramePr>
            <a:graphicFrameLocks noGrp="1"/>
          </p:cNvGraphicFramePr>
          <p:nvPr>
            <p:ph idx="1"/>
            <p:extLst>
              <p:ext uri="{D42A27DB-BD31-4B8C-83A1-F6EECF244321}">
                <p14:modId xmlns:p14="http://schemas.microsoft.com/office/powerpoint/2010/main" val="3389617325"/>
              </p:ext>
            </p:extLst>
          </p:nvPr>
        </p:nvGraphicFramePr>
        <p:xfrm>
          <a:off x="3672795" y="0"/>
          <a:ext cx="7315200" cy="6771640"/>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3085881728"/>
                    </a:ext>
                  </a:extLst>
                </a:gridCol>
                <a:gridCol w="2438400">
                  <a:extLst>
                    <a:ext uri="{9D8B030D-6E8A-4147-A177-3AD203B41FA5}">
                      <a16:colId xmlns:a16="http://schemas.microsoft.com/office/drawing/2014/main" val="3400920862"/>
                    </a:ext>
                  </a:extLst>
                </a:gridCol>
                <a:gridCol w="2438400">
                  <a:extLst>
                    <a:ext uri="{9D8B030D-6E8A-4147-A177-3AD203B41FA5}">
                      <a16:colId xmlns:a16="http://schemas.microsoft.com/office/drawing/2014/main" val="4174310116"/>
                    </a:ext>
                  </a:extLst>
                </a:gridCol>
              </a:tblGrid>
              <a:tr h="370840">
                <a:tc>
                  <a:txBody>
                    <a:bodyPr/>
                    <a:lstStyle/>
                    <a:p>
                      <a:r>
                        <a:rPr lang="it-IT" dirty="0">
                          <a:latin typeface="Calibri" panose="020F0502020204030204" pitchFamily="34" charset="0"/>
                          <a:ea typeface="Calibri" panose="020F0502020204030204" pitchFamily="34" charset="0"/>
                          <a:cs typeface="Times New Roman" panose="02020603050405020304" pitchFamily="18" charset="0"/>
                        </a:rPr>
                        <a:t>a) la difformità dei mercati presenti nella realtà rispetto a quelli ipotizzati nel teorema non consente di ottenere l’ottimo</a:t>
                      </a:r>
                      <a:endParaRPr lang="en-GB" dirty="0"/>
                    </a:p>
                  </a:txBody>
                  <a:tcPr/>
                </a:tc>
                <a:tc>
                  <a:txBody>
                    <a:bodyPr/>
                    <a:lstStyle/>
                    <a:p>
                      <a:r>
                        <a:rPr lang="it-IT" dirty="0">
                          <a:latin typeface="Calibri" panose="020F0502020204030204" pitchFamily="34" charset="0"/>
                          <a:ea typeface="Calibri" panose="020F0502020204030204" pitchFamily="34" charset="0"/>
                          <a:cs typeface="Times New Roman" panose="02020603050405020304" pitchFamily="18" charset="0"/>
                        </a:rPr>
                        <a:t>b) individualismo metodologico costituisce vincolo troppo forte rispetto ai bisogni giudicati degni di essere soddisfatti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dirty="0">
                          <a:latin typeface="Calibri" panose="020F0502020204030204" pitchFamily="34" charset="0"/>
                          <a:ea typeface="Calibri" panose="020F0502020204030204" pitchFamily="34" charset="0"/>
                          <a:cs typeface="Times New Roman" panose="02020603050405020304" pitchFamily="18" charset="0"/>
                        </a:rPr>
                        <a:t>c) il criterio di </a:t>
                      </a:r>
                      <a:r>
                        <a:rPr lang="it-IT" dirty="0" err="1">
                          <a:latin typeface="Calibri" panose="020F0502020204030204" pitchFamily="34" charset="0"/>
                          <a:ea typeface="Calibri" panose="020F0502020204030204" pitchFamily="34" charset="0"/>
                          <a:cs typeface="Times New Roman" panose="02020603050405020304" pitchFamily="18" charset="0"/>
                        </a:rPr>
                        <a:t>ottimalità</a:t>
                      </a:r>
                      <a:r>
                        <a:rPr lang="it-IT" dirty="0">
                          <a:latin typeface="Calibri" panose="020F0502020204030204" pitchFamily="34" charset="0"/>
                          <a:ea typeface="Calibri" panose="020F0502020204030204" pitchFamily="34" charset="0"/>
                          <a:cs typeface="Times New Roman" panose="02020603050405020304" pitchFamily="18" charset="0"/>
                        </a:rPr>
                        <a:t> paretiana rappresenta solo uno dei possibili “criteri di successo” e non necessariamente il più importante</a:t>
                      </a:r>
                      <a:endParaRPr lang="en-GB" dirty="0"/>
                    </a:p>
                    <a:p>
                      <a:endParaRPr lang="en-GB" dirty="0"/>
                    </a:p>
                  </a:txBody>
                  <a:tcPr/>
                </a:tc>
                <a:extLst>
                  <a:ext uri="{0D108BD9-81ED-4DB2-BD59-A6C34878D82A}">
                    <a16:rowId xmlns:a16="http://schemas.microsoft.com/office/drawing/2014/main" val="48448498"/>
                  </a:ext>
                </a:extLst>
              </a:tr>
              <a:tr h="0">
                <a:tc>
                  <a:txBody>
                    <a:bodyPr/>
                    <a:lstStyle/>
                    <a:p>
                      <a:r>
                        <a:rPr lang="it-IT" sz="1600" b="1" dirty="0"/>
                        <a:t>Fallimenti (micro e macro)</a:t>
                      </a:r>
                      <a:endParaRPr lang="en-GB"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dirty="0"/>
                        <a:t>Fallimenti (micro)</a:t>
                      </a:r>
                      <a:endParaRPr lang="en-GB" sz="1600" b="1" dirty="0"/>
                    </a:p>
                    <a:p>
                      <a:endParaRPr lang="en-GB"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b="1" dirty="0"/>
                        <a:t>Altri criteri di valore (es. Sen, </a:t>
                      </a:r>
                      <a:r>
                        <a:rPr lang="it-IT" sz="1600" b="1" dirty="0" err="1"/>
                        <a:t>Nozick</a:t>
                      </a:r>
                      <a:r>
                        <a:rPr lang="it-IT" sz="1600" b="1" dirty="0"/>
                        <a:t>)</a:t>
                      </a:r>
                      <a:endParaRPr lang="en-GB" sz="1600" b="1" dirty="0"/>
                    </a:p>
                    <a:p>
                      <a:endParaRPr lang="en-GB" sz="1600" b="1" dirty="0"/>
                    </a:p>
                  </a:txBody>
                  <a:tcPr/>
                </a:tc>
                <a:extLst>
                  <a:ext uri="{0D108BD9-81ED-4DB2-BD59-A6C34878D82A}">
                    <a16:rowId xmlns:a16="http://schemas.microsoft.com/office/drawing/2014/main" val="162765602"/>
                  </a:ext>
                </a:extLst>
              </a:tr>
              <a:tr h="370840">
                <a:tc>
                  <a:txBody>
                    <a:bodyPr/>
                    <a:lstStyle/>
                    <a:p>
                      <a:r>
                        <a:rPr lang="it-IT" sz="1600" dirty="0"/>
                        <a:t>Esternalità (mercati incompleti)</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600" dirty="0"/>
                        <a:t>Beni meritori (regole sulla sicurezza, salute, istruzione</a:t>
                      </a:r>
                      <a:r>
                        <a:rPr lang="en-GB" sz="1600" dirty="0"/>
                        <a:t>)</a:t>
                      </a:r>
                      <a:endParaRPr lang="it-IT" sz="1600" dirty="0"/>
                    </a:p>
                    <a:p>
                      <a:endParaRPr lang="en-GB" sz="1600" dirty="0"/>
                    </a:p>
                  </a:txBody>
                  <a:tcPr/>
                </a:tc>
                <a:tc>
                  <a:txBody>
                    <a:bodyPr/>
                    <a:lstStyle/>
                    <a:p>
                      <a:r>
                        <a:rPr lang="it-IT" sz="1600" dirty="0"/>
                        <a:t>Distribuzione del reddito</a:t>
                      </a:r>
                      <a:endParaRPr lang="en-GB" sz="1600" dirty="0"/>
                    </a:p>
                  </a:txBody>
                  <a:tcPr/>
                </a:tc>
                <a:extLst>
                  <a:ext uri="{0D108BD9-81ED-4DB2-BD59-A6C34878D82A}">
                    <a16:rowId xmlns:a16="http://schemas.microsoft.com/office/drawing/2014/main" val="1030888040"/>
                  </a:ext>
                </a:extLst>
              </a:tr>
              <a:tr h="370840">
                <a:tc>
                  <a:txBody>
                    <a:bodyPr/>
                    <a:lstStyle/>
                    <a:p>
                      <a:r>
                        <a:rPr lang="it-IT" sz="1600" dirty="0"/>
                        <a:t>Beni pubblici (mercati incompleti)</a:t>
                      </a:r>
                      <a:endParaRPr lang="en-GB" sz="1600" dirty="0"/>
                    </a:p>
                  </a:txBody>
                  <a:tcPr/>
                </a:tc>
                <a:tc>
                  <a:txBody>
                    <a:bodyPr/>
                    <a:lstStyle/>
                    <a:p>
                      <a:endParaRPr lang="en-GB" sz="1600" dirty="0"/>
                    </a:p>
                  </a:txBody>
                  <a:tcPr/>
                </a:tc>
                <a:tc>
                  <a:txBody>
                    <a:bodyPr/>
                    <a:lstStyle/>
                    <a:p>
                      <a:r>
                        <a:rPr lang="it-IT" sz="1600" dirty="0"/>
                        <a:t>Crescita e sviluppo (dinamica)</a:t>
                      </a:r>
                      <a:endParaRPr lang="en-GB" sz="1600" dirty="0"/>
                    </a:p>
                  </a:txBody>
                  <a:tcPr/>
                </a:tc>
                <a:extLst>
                  <a:ext uri="{0D108BD9-81ED-4DB2-BD59-A6C34878D82A}">
                    <a16:rowId xmlns:a16="http://schemas.microsoft.com/office/drawing/2014/main" val="1267956960"/>
                  </a:ext>
                </a:extLst>
              </a:tr>
              <a:tr h="370840">
                <a:tc>
                  <a:txBody>
                    <a:bodyPr/>
                    <a:lstStyle/>
                    <a:p>
                      <a:r>
                        <a:rPr lang="it-IT" sz="1600" dirty="0"/>
                        <a:t>Asimmetrie informative/Costi di transazione (mercati incompleti)</a:t>
                      </a:r>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3774996684"/>
                  </a:ext>
                </a:extLst>
              </a:tr>
              <a:tr h="370840">
                <a:tc>
                  <a:txBody>
                    <a:bodyPr/>
                    <a:lstStyle/>
                    <a:p>
                      <a:r>
                        <a:rPr lang="it-IT" sz="1600" dirty="0"/>
                        <a:t>Regimi non concorrenziali</a:t>
                      </a:r>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761667889"/>
                  </a:ext>
                </a:extLst>
              </a:tr>
              <a:tr h="370840">
                <a:tc>
                  <a:txBody>
                    <a:bodyPr/>
                    <a:lstStyle/>
                    <a:p>
                      <a:r>
                        <a:rPr lang="it-IT" sz="1600" dirty="0"/>
                        <a:t>Disoccupazione e Inflazione</a:t>
                      </a:r>
                      <a:endParaRPr lang="en-GB" sz="1600" dirty="0"/>
                    </a:p>
                  </a:txBody>
                  <a:tcPr/>
                </a:tc>
                <a:tc>
                  <a:txBody>
                    <a:bodyPr/>
                    <a:lstStyle/>
                    <a:p>
                      <a:endParaRPr lang="en-GB" sz="1600" dirty="0"/>
                    </a:p>
                  </a:txBody>
                  <a:tcPr/>
                </a:tc>
                <a:tc>
                  <a:txBody>
                    <a:bodyPr/>
                    <a:lstStyle/>
                    <a:p>
                      <a:endParaRPr lang="en-GB" sz="1600" dirty="0"/>
                    </a:p>
                  </a:txBody>
                  <a:tcPr/>
                </a:tc>
                <a:extLst>
                  <a:ext uri="{0D108BD9-81ED-4DB2-BD59-A6C34878D82A}">
                    <a16:rowId xmlns:a16="http://schemas.microsoft.com/office/drawing/2014/main" val="2094252547"/>
                  </a:ext>
                </a:extLst>
              </a:tr>
            </a:tbl>
          </a:graphicData>
        </a:graphic>
      </p:graphicFrame>
    </p:spTree>
    <p:extLst>
      <p:ext uri="{BB962C8B-B14F-4D97-AF65-F5344CB8AC3E}">
        <p14:creationId xmlns:p14="http://schemas.microsoft.com/office/powerpoint/2010/main" val="3853311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E70A0DE-A416-40B8-8CE4-400B1D2DD5A2}"/>
              </a:ext>
            </a:extLst>
          </p:cNvPr>
          <p:cNvSpPr>
            <a:spLocks noGrp="1"/>
          </p:cNvSpPr>
          <p:nvPr>
            <p:ph type="title"/>
          </p:nvPr>
        </p:nvSpPr>
        <p:spPr/>
        <p:txBody>
          <a:bodyPr/>
          <a:lstStyle/>
          <a:p>
            <a:r>
              <a:rPr lang="it-IT" dirty="0"/>
              <a:t>Il ruolo dello Stato nel Mercato</a:t>
            </a:r>
            <a:br>
              <a:rPr lang="it-IT" dirty="0"/>
            </a:br>
            <a:endParaRPr lang="en-GB" dirty="0"/>
          </a:p>
        </p:txBody>
      </p:sp>
      <p:sp>
        <p:nvSpPr>
          <p:cNvPr id="3" name="Segnaposto contenuto 2">
            <a:extLst>
              <a:ext uri="{FF2B5EF4-FFF2-40B4-BE49-F238E27FC236}">
                <a16:creationId xmlns:a16="http://schemas.microsoft.com/office/drawing/2014/main" id="{9F271DD2-7782-42AB-B60D-1DAF01907D4E}"/>
              </a:ext>
            </a:extLst>
          </p:cNvPr>
          <p:cNvSpPr>
            <a:spLocks noGrp="1"/>
          </p:cNvSpPr>
          <p:nvPr>
            <p:ph idx="1"/>
          </p:nvPr>
        </p:nvSpPr>
        <p:spPr/>
        <p:txBody>
          <a:bodyPr/>
          <a:lstStyle/>
          <a:p>
            <a:r>
              <a:rPr lang="it-IT" dirty="0"/>
              <a:t>Appare quindi ragionevole che </a:t>
            </a:r>
            <a:r>
              <a:rPr lang="it-IT" b="1" dirty="0">
                <a:solidFill>
                  <a:srgbClr val="0070C0"/>
                </a:solidFill>
              </a:rPr>
              <a:t>nelle società reali le due istituzioni (Mercato e Stato) siano considerate parti integranti per un equilibrato funzionamento del sistema economico</a:t>
            </a:r>
            <a:r>
              <a:rPr lang="it-IT" dirty="0"/>
              <a:t>. </a:t>
            </a:r>
          </a:p>
          <a:p>
            <a:r>
              <a:rPr lang="it-IT" dirty="0"/>
              <a:t>In questo contesto possiamo comunque considerare il loro funzionamento, prendendo come riferimento il criterio paretiano e il Mercato descritto dai principi della concorrenza perfetta, così come delineata dalla logica della Politica Economica espressa dall’Economia del Benessere</a:t>
            </a:r>
          </a:p>
          <a:p>
            <a:r>
              <a:rPr lang="it-IT" dirty="0"/>
              <a:t>Ma soprattutto i </a:t>
            </a:r>
            <a:r>
              <a:rPr lang="it-IT" b="1" dirty="0"/>
              <a:t>fallimenti</a:t>
            </a:r>
            <a:r>
              <a:rPr lang="it-IT" dirty="0"/>
              <a:t> </a:t>
            </a:r>
            <a:r>
              <a:rPr lang="it-IT" b="1" dirty="0"/>
              <a:t>di tale criterio </a:t>
            </a:r>
            <a:r>
              <a:rPr lang="it-IT" dirty="0"/>
              <a:t>nel risolvere attraverso il mercato le necessità della collettività e quindi l’intervento dello Stato che agisce nelle veci del Mercato (</a:t>
            </a:r>
            <a:r>
              <a:rPr lang="it-IT" dirty="0">
                <a:solidFill>
                  <a:srgbClr val="0070C0"/>
                </a:solidFill>
              </a:rPr>
              <a:t>cioè della PE per ristabilire la validità del principio dell’efficienza</a:t>
            </a:r>
            <a:r>
              <a:rPr lang="it-IT" dirty="0"/>
              <a:t>)</a:t>
            </a:r>
            <a:endParaRPr lang="en-GB" dirty="0"/>
          </a:p>
        </p:txBody>
      </p:sp>
    </p:spTree>
    <p:extLst>
      <p:ext uri="{BB962C8B-B14F-4D97-AF65-F5344CB8AC3E}">
        <p14:creationId xmlns:p14="http://schemas.microsoft.com/office/powerpoint/2010/main" val="345141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dirty="0"/>
              <a:t>I soggetti complessi della politica economica: la visione dell’Economia del Benessere</a:t>
            </a:r>
          </a:p>
        </p:txBody>
      </p:sp>
      <p:sp>
        <p:nvSpPr>
          <p:cNvPr id="11267" name="Rectangle 3"/>
          <p:cNvSpPr>
            <a:spLocks noGrp="1" noChangeArrowheads="1"/>
          </p:cNvSpPr>
          <p:nvPr>
            <p:ph type="body" idx="1"/>
          </p:nvPr>
        </p:nvSpPr>
        <p:spPr>
          <a:xfrm>
            <a:off x="3500846" y="1600200"/>
            <a:ext cx="7417090" cy="4781550"/>
          </a:xfrm>
        </p:spPr>
        <p:txBody>
          <a:bodyPr>
            <a:normAutofit/>
          </a:bodyPr>
          <a:lstStyle/>
          <a:p>
            <a:pPr marL="0" indent="0">
              <a:lnSpc>
                <a:spcPct val="80000"/>
              </a:lnSpc>
              <a:buNone/>
            </a:pPr>
            <a:r>
              <a:rPr lang="it-IT" sz="2400" dirty="0"/>
              <a:t>Riassumendo: si devono considerare almeno 2 categorie di soggetti:</a:t>
            </a:r>
          </a:p>
          <a:p>
            <a:pPr marL="571500" indent="-571500">
              <a:lnSpc>
                <a:spcPct val="80000"/>
              </a:lnSpc>
              <a:buSzPct val="120000"/>
              <a:buFont typeface="Wingdings" pitchFamily="2" charset="2"/>
              <a:buAutoNum type="arabicPeriod"/>
            </a:pPr>
            <a:r>
              <a:rPr lang="it-IT" sz="2400" b="1" dirty="0"/>
              <a:t>I privati</a:t>
            </a:r>
            <a:r>
              <a:rPr lang="it-IT" sz="2400" dirty="0"/>
              <a:t>: sono gli individui che perseguono i propri obiettivi individuali (consumatori/famiglie, imprese, lavoratori, contribuenti, lobbies, agenti finanziari…)</a:t>
            </a:r>
          </a:p>
          <a:p>
            <a:pPr marL="571500" indent="-571500">
              <a:lnSpc>
                <a:spcPct val="80000"/>
              </a:lnSpc>
              <a:buSzPct val="120000"/>
              <a:buFont typeface="Wingdings" pitchFamily="2" charset="2"/>
              <a:buAutoNum type="arabicPeriod"/>
            </a:pPr>
            <a:r>
              <a:rPr lang="it-IT" sz="2400" b="1" dirty="0"/>
              <a:t>Le autorità di politica economica</a:t>
            </a:r>
            <a:r>
              <a:rPr lang="it-IT" sz="2400" dirty="0"/>
              <a:t>: il </a:t>
            </a:r>
            <a:r>
              <a:rPr lang="it-IT" sz="2400" i="1" dirty="0">
                <a:solidFill>
                  <a:srgbClr val="FF0000"/>
                </a:solidFill>
              </a:rPr>
              <a:t>policy maker</a:t>
            </a:r>
            <a:r>
              <a:rPr lang="it-IT" sz="2400" dirty="0">
                <a:solidFill>
                  <a:srgbClr val="FF0000"/>
                </a:solidFill>
              </a:rPr>
              <a:t> o decisore di politica economica </a:t>
            </a:r>
            <a:r>
              <a:rPr lang="it-IT" sz="2400" dirty="0"/>
              <a:t>è diverso a seconda dell’impostazione teorica seguita: </a:t>
            </a:r>
          </a:p>
          <a:p>
            <a:pPr>
              <a:lnSpc>
                <a:spcPct val="80000"/>
              </a:lnSpc>
              <a:buSzPct val="120000"/>
            </a:pPr>
            <a:r>
              <a:rPr lang="it-IT" sz="2400" dirty="0"/>
              <a:t>Nella teoria tradizionale che deriva </a:t>
            </a:r>
            <a:r>
              <a:rPr lang="it-IT" sz="2400" b="1" i="1" u="sng" dirty="0"/>
              <a:t>dall’economia del benessere</a:t>
            </a:r>
            <a:r>
              <a:rPr lang="it-IT" sz="2400" dirty="0"/>
              <a:t> il policy maker è un ente senza personalità che </a:t>
            </a:r>
            <a:r>
              <a:rPr lang="it-IT" sz="2400" dirty="0">
                <a:solidFill>
                  <a:srgbClr val="FF0000"/>
                </a:solidFill>
              </a:rPr>
              <a:t>aggrega le preferenze individuali</a:t>
            </a:r>
            <a:r>
              <a:rPr lang="it-IT" sz="2400" dirty="0"/>
              <a:t>.</a:t>
            </a:r>
          </a:p>
          <a:p>
            <a:pPr marL="839788" lvl="1" indent="-495300">
              <a:lnSpc>
                <a:spcPct val="80000"/>
              </a:lnSpc>
              <a:buClr>
                <a:schemeClr val="accent1"/>
              </a:buClr>
              <a:buSzPct val="65000"/>
              <a:buFont typeface="Wingdings" pitchFamily="2" charset="2"/>
              <a:buChar char="n"/>
            </a:pPr>
            <a:endParaRPr lang="it-IT" dirty="0"/>
          </a:p>
        </p:txBody>
      </p:sp>
      <p:sp>
        <p:nvSpPr>
          <p:cNvPr id="2" name="Segnaposto numero diapositiva 1">
            <a:extLst>
              <a:ext uri="{FF2B5EF4-FFF2-40B4-BE49-F238E27FC236}">
                <a16:creationId xmlns:a16="http://schemas.microsoft.com/office/drawing/2014/main" id="{E5BABE51-15C6-4552-B710-3C0EFECD38F3}"/>
              </a:ext>
            </a:extLst>
          </p:cNvPr>
          <p:cNvSpPr>
            <a:spLocks noGrp="1"/>
          </p:cNvSpPr>
          <p:nvPr>
            <p:ph type="sldNum" sz="quarter" idx="12"/>
          </p:nvPr>
        </p:nvSpPr>
        <p:spPr/>
        <p:txBody>
          <a:bodyPr/>
          <a:lstStyle/>
          <a:p>
            <a:fld id="{A9A6D829-A7BA-4E1C-A264-FFB1E4602FB5}" type="slidenum">
              <a:rPr lang="en-US" smtClean="0"/>
              <a:t>12</a:t>
            </a:fld>
            <a:endParaRPr lang="en-US"/>
          </a:p>
        </p:txBody>
      </p:sp>
    </p:spTree>
    <p:extLst>
      <p:ext uri="{BB962C8B-B14F-4D97-AF65-F5344CB8AC3E}">
        <p14:creationId xmlns:p14="http://schemas.microsoft.com/office/powerpoint/2010/main" val="3754363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04800" y="1677806"/>
            <a:ext cx="2791097" cy="1139825"/>
          </a:xfrm>
        </p:spPr>
        <p:txBody>
          <a:bodyPr>
            <a:normAutofit fontScale="90000"/>
          </a:bodyPr>
          <a:lstStyle/>
          <a:p>
            <a:r>
              <a:rPr lang="it-IT" dirty="0"/>
              <a:t>Ideologia e politica economica</a:t>
            </a:r>
          </a:p>
        </p:txBody>
      </p:sp>
      <p:sp>
        <p:nvSpPr>
          <p:cNvPr id="15363" name="Rectangle 3"/>
          <p:cNvSpPr>
            <a:spLocks noGrp="1" noChangeArrowheads="1"/>
          </p:cNvSpPr>
          <p:nvPr>
            <p:ph type="body" idx="1"/>
          </p:nvPr>
        </p:nvSpPr>
        <p:spPr>
          <a:xfrm>
            <a:off x="3483428" y="1243215"/>
            <a:ext cx="7516803" cy="5185017"/>
          </a:xfrm>
        </p:spPr>
        <p:txBody>
          <a:bodyPr>
            <a:normAutofit/>
          </a:bodyPr>
          <a:lstStyle/>
          <a:p>
            <a:pPr>
              <a:lnSpc>
                <a:spcPct val="90000"/>
              </a:lnSpc>
            </a:pPr>
            <a:r>
              <a:rPr lang="it-IT" sz="2400" b="1" i="1" dirty="0">
                <a:solidFill>
                  <a:srgbClr val="0033CC"/>
                </a:solidFill>
              </a:rPr>
              <a:t>L’ideologia</a:t>
            </a:r>
            <a:r>
              <a:rPr lang="it-IT" sz="2400" dirty="0"/>
              <a:t> è importante per definire quale sia il </a:t>
            </a:r>
            <a:r>
              <a:rPr lang="it-IT" sz="2400" b="1" dirty="0"/>
              <a:t>modello (normativo) </a:t>
            </a:r>
            <a:r>
              <a:rPr lang="it-IT" sz="2400" dirty="0"/>
              <a:t>di politica economica che si adotterà</a:t>
            </a:r>
          </a:p>
          <a:p>
            <a:pPr>
              <a:lnSpc>
                <a:spcPct val="90000"/>
              </a:lnSpc>
            </a:pPr>
            <a:r>
              <a:rPr lang="it-IT" sz="2400" dirty="0"/>
              <a:t>Un modello è una </a:t>
            </a:r>
            <a:r>
              <a:rPr lang="it-IT" sz="2400" i="1" dirty="0">
                <a:solidFill>
                  <a:srgbClr val="FF0000"/>
                </a:solidFill>
              </a:rPr>
              <a:t>descrizione stilizzata e semplificata</a:t>
            </a:r>
            <a:r>
              <a:rPr lang="it-IT" sz="2400" dirty="0"/>
              <a:t> della realtà, quindi le caratteristiche base del </a:t>
            </a:r>
            <a:r>
              <a:rPr lang="it-IT" sz="2400" b="1" dirty="0"/>
              <a:t>modello</a:t>
            </a:r>
            <a:r>
              <a:rPr lang="it-IT" sz="2400" dirty="0"/>
              <a:t> sono:</a:t>
            </a:r>
          </a:p>
          <a:p>
            <a:pPr lvl="2">
              <a:lnSpc>
                <a:spcPct val="90000"/>
              </a:lnSpc>
            </a:pPr>
            <a:r>
              <a:rPr lang="it-IT" sz="2400" u="sng" dirty="0"/>
              <a:t>Semplicità,</a:t>
            </a:r>
          </a:p>
          <a:p>
            <a:pPr lvl="2">
              <a:lnSpc>
                <a:spcPct val="90000"/>
              </a:lnSpc>
            </a:pPr>
            <a:r>
              <a:rPr lang="it-IT" sz="2400" u="sng" dirty="0"/>
              <a:t>Generalizzabilità</a:t>
            </a:r>
          </a:p>
          <a:p>
            <a:pPr lvl="2">
              <a:lnSpc>
                <a:spcPct val="90000"/>
              </a:lnSpc>
            </a:pPr>
            <a:r>
              <a:rPr lang="it-IT" sz="2400" u="sng" dirty="0"/>
              <a:t>Robustezza</a:t>
            </a:r>
          </a:p>
          <a:p>
            <a:pPr>
              <a:lnSpc>
                <a:spcPct val="90000"/>
              </a:lnSpc>
            </a:pPr>
            <a:r>
              <a:rPr lang="it-IT" sz="2400" b="1" dirty="0"/>
              <a:t>Essendo diverse le ideologie, diversi saranno i modelli e diverse le indicazioni per la politica economica</a:t>
            </a:r>
            <a:endParaRPr lang="it-IT" sz="2400" dirty="0"/>
          </a:p>
          <a:p>
            <a:pPr lvl="2">
              <a:lnSpc>
                <a:spcPct val="90000"/>
              </a:lnSpc>
            </a:pPr>
            <a:endParaRPr lang="it-IT" sz="2400" dirty="0"/>
          </a:p>
        </p:txBody>
      </p:sp>
      <p:sp>
        <p:nvSpPr>
          <p:cNvPr id="2" name="Rettangolo 1"/>
          <p:cNvSpPr/>
          <p:nvPr/>
        </p:nvSpPr>
        <p:spPr>
          <a:xfrm>
            <a:off x="3448761" y="4741337"/>
            <a:ext cx="7586136" cy="102605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numero diapositiva 2">
            <a:extLst>
              <a:ext uri="{FF2B5EF4-FFF2-40B4-BE49-F238E27FC236}">
                <a16:creationId xmlns:a16="http://schemas.microsoft.com/office/drawing/2014/main" id="{C102F83D-85B6-4B62-A000-D47F63AD5E10}"/>
              </a:ext>
            </a:extLst>
          </p:cNvPr>
          <p:cNvSpPr>
            <a:spLocks noGrp="1"/>
          </p:cNvSpPr>
          <p:nvPr>
            <p:ph type="sldNum" sz="quarter" idx="12"/>
          </p:nvPr>
        </p:nvSpPr>
        <p:spPr/>
        <p:txBody>
          <a:bodyPr/>
          <a:lstStyle/>
          <a:p>
            <a:fld id="{A9A6D829-A7BA-4E1C-A264-FFB1E4602FB5}" type="slidenum">
              <a:rPr lang="en-US" smtClean="0"/>
              <a:t>13</a:t>
            </a:fld>
            <a:endParaRPr lang="en-US"/>
          </a:p>
        </p:txBody>
      </p:sp>
    </p:spTree>
    <p:extLst>
      <p:ext uri="{BB962C8B-B14F-4D97-AF65-F5344CB8AC3E}">
        <p14:creationId xmlns:p14="http://schemas.microsoft.com/office/powerpoint/2010/main" val="419963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DE87E-1A64-42C1-8B6E-7308A0B5656F}"/>
              </a:ext>
            </a:extLst>
          </p:cNvPr>
          <p:cNvSpPr>
            <a:spLocks noGrp="1"/>
          </p:cNvSpPr>
          <p:nvPr>
            <p:ph type="title"/>
          </p:nvPr>
        </p:nvSpPr>
        <p:spPr/>
        <p:txBody>
          <a:bodyPr/>
          <a:lstStyle/>
          <a:p>
            <a:r>
              <a:rPr lang="it-IT" dirty="0"/>
              <a:t>Il modello di Politica economica</a:t>
            </a:r>
          </a:p>
        </p:txBody>
      </p:sp>
      <p:sp>
        <p:nvSpPr>
          <p:cNvPr id="3" name="Segnaposto contenuto 2">
            <a:extLst>
              <a:ext uri="{FF2B5EF4-FFF2-40B4-BE49-F238E27FC236}">
                <a16:creationId xmlns:a16="http://schemas.microsoft.com/office/drawing/2014/main" id="{0FEEB0B3-E3EA-4B9C-8358-B672236BA0FE}"/>
              </a:ext>
            </a:extLst>
          </p:cNvPr>
          <p:cNvSpPr>
            <a:spLocks noGrp="1"/>
          </p:cNvSpPr>
          <p:nvPr>
            <p:ph idx="1"/>
          </p:nvPr>
        </p:nvSpPr>
        <p:spPr/>
        <p:txBody>
          <a:bodyPr/>
          <a:lstStyle/>
          <a:p>
            <a:r>
              <a:rPr lang="it-IT" dirty="0"/>
              <a:t>La lettura del modello di PE può essere secondo il testo di riferimento </a:t>
            </a:r>
            <a:r>
              <a:rPr lang="it-IT" dirty="0" err="1"/>
              <a:t>Bénassy-Queré</a:t>
            </a:r>
            <a:r>
              <a:rPr lang="it-IT" dirty="0"/>
              <a:t> et al (2019) e come già visto alla slide 4:</a:t>
            </a:r>
          </a:p>
          <a:p>
            <a:pPr lvl="1"/>
            <a:r>
              <a:rPr lang="it-IT" sz="2000" dirty="0">
                <a:solidFill>
                  <a:srgbClr val="FF0000"/>
                </a:solidFill>
              </a:rPr>
              <a:t>Positiva</a:t>
            </a:r>
            <a:r>
              <a:rPr lang="it-IT" sz="2000" dirty="0"/>
              <a:t> (che cosa succede? Perché? In che modo i PM agiscono nella realtà? Quali sono i vincoli istituzionali e le pressioni politiche? </a:t>
            </a:r>
            <a:r>
              <a:rPr lang="it-IT" sz="2000" dirty="0">
                <a:latin typeface="Calibri" panose="020F0502020204030204" pitchFamily="34" charset="0"/>
                <a:ea typeface="Calibri" panose="020F0502020204030204" pitchFamily="34" charset="0"/>
                <a:cs typeface="Calibri" panose="020F0502020204030204" pitchFamily="34" charset="0"/>
              </a:rPr>
              <a:t>→</a:t>
            </a:r>
            <a:r>
              <a:rPr lang="it-IT" sz="2000" dirty="0"/>
              <a:t>Analisi del processo decisorio)</a:t>
            </a:r>
          </a:p>
          <a:p>
            <a:pPr lvl="1"/>
            <a:r>
              <a:rPr lang="it-IT" sz="2000" dirty="0">
                <a:solidFill>
                  <a:srgbClr val="FF0000"/>
                </a:solidFill>
              </a:rPr>
              <a:t>Normativa</a:t>
            </a:r>
            <a:r>
              <a:rPr lang="it-IT" sz="2000" dirty="0"/>
              <a:t> (</a:t>
            </a:r>
            <a:r>
              <a:rPr lang="it-IT" sz="2000" u="sng" dirty="0"/>
              <a:t>cosa si deve fare per raggiungere un risultato</a:t>
            </a:r>
            <a:r>
              <a:rPr lang="it-IT" sz="2000" dirty="0"/>
              <a:t>? Si definisce un quadro teorico sulla base del quale il responsabile di politica economica possa assumere le decisioni più appropriate per raggiungere gli obiettivi che si è posto)</a:t>
            </a:r>
          </a:p>
          <a:p>
            <a:pPr lvl="1"/>
            <a:r>
              <a:rPr lang="it-IT" sz="2000" dirty="0"/>
              <a:t>Ma anche quella della </a:t>
            </a:r>
            <a:r>
              <a:rPr lang="it-IT" sz="2000" dirty="0" err="1">
                <a:solidFill>
                  <a:srgbClr val="FF0000"/>
                </a:solidFill>
              </a:rPr>
              <a:t>Political</a:t>
            </a:r>
            <a:r>
              <a:rPr lang="it-IT" sz="2000" dirty="0">
                <a:solidFill>
                  <a:srgbClr val="FF0000"/>
                </a:solidFill>
              </a:rPr>
              <a:t> Economy </a:t>
            </a:r>
            <a:r>
              <a:rPr lang="it-IT" sz="2000" dirty="0"/>
              <a:t>o studio delle determinanti delle politiche economiche (che costituisce il tema principale di analisi)</a:t>
            </a:r>
          </a:p>
          <a:p>
            <a:endParaRPr lang="it-IT" dirty="0"/>
          </a:p>
        </p:txBody>
      </p:sp>
    </p:spTree>
    <p:extLst>
      <p:ext uri="{BB962C8B-B14F-4D97-AF65-F5344CB8AC3E}">
        <p14:creationId xmlns:p14="http://schemas.microsoft.com/office/powerpoint/2010/main" val="5781673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L’economia normativa: un riassunto</a:t>
            </a:r>
            <a:endParaRPr lang="en-US" dirty="0"/>
          </a:p>
        </p:txBody>
      </p:sp>
      <p:sp>
        <p:nvSpPr>
          <p:cNvPr id="3" name="Segnaposto contenuto 2"/>
          <p:cNvSpPr>
            <a:spLocks noGrp="1"/>
          </p:cNvSpPr>
          <p:nvPr>
            <p:ph idx="1"/>
          </p:nvPr>
        </p:nvSpPr>
        <p:spPr/>
        <p:txBody>
          <a:bodyPr>
            <a:normAutofit/>
          </a:bodyPr>
          <a:lstStyle/>
          <a:p>
            <a:r>
              <a:rPr lang="it-IT" dirty="0"/>
              <a:t>Il primo punto che la PE deve chiarire è di quale </a:t>
            </a:r>
            <a:r>
              <a:rPr lang="it-IT" dirty="0">
                <a:solidFill>
                  <a:srgbClr val="FF0000"/>
                </a:solidFill>
              </a:rPr>
              <a:t>metrica</a:t>
            </a:r>
            <a:r>
              <a:rPr lang="it-IT" dirty="0"/>
              <a:t> si dispone per comparare situazioni differenti. Se la scelta viene operata dai governi/banche centrali (il Policy Maker), all’economista spetta il ruolo di chiarire quali siano le potenziali conseguenze di tali scelte. Occorre cioè stabilire un </a:t>
            </a:r>
            <a:r>
              <a:rPr lang="it-IT" dirty="0">
                <a:solidFill>
                  <a:srgbClr val="FF0000"/>
                </a:solidFill>
              </a:rPr>
              <a:t>ordine di preferenze</a:t>
            </a:r>
            <a:r>
              <a:rPr lang="it-IT" dirty="0"/>
              <a:t>.</a:t>
            </a:r>
          </a:p>
          <a:p>
            <a:r>
              <a:rPr lang="it-IT" dirty="0"/>
              <a:t>Inoltre, spesso, le soluzioni dell’economia normativa sono soluzioni di </a:t>
            </a:r>
            <a:r>
              <a:rPr lang="it-IT" dirty="0" err="1">
                <a:solidFill>
                  <a:srgbClr val="FF0000"/>
                </a:solidFill>
              </a:rPr>
              <a:t>second</a:t>
            </a:r>
            <a:r>
              <a:rPr lang="it-IT" dirty="0">
                <a:solidFill>
                  <a:srgbClr val="FF0000"/>
                </a:solidFill>
              </a:rPr>
              <a:t> best</a:t>
            </a:r>
            <a:r>
              <a:rPr lang="it-IT" dirty="0"/>
              <a:t> (mentre la soluzione proposta dalla teoria del benessere è la </a:t>
            </a:r>
            <a:r>
              <a:rPr lang="it-IT" dirty="0">
                <a:solidFill>
                  <a:srgbClr val="FF0000"/>
                </a:solidFill>
              </a:rPr>
              <a:t>Pareto-efficienza</a:t>
            </a:r>
            <a:r>
              <a:rPr lang="it-IT" dirty="0"/>
              <a:t> o </a:t>
            </a:r>
            <a:r>
              <a:rPr lang="it-IT" u="sng" dirty="0"/>
              <a:t>soluzione di first best</a:t>
            </a:r>
            <a:r>
              <a:rPr lang="it-IT" dirty="0"/>
              <a:t>). Questo risultato della PE è determinato dai vincoli esistenti nell’economia reale, primo fra tutti quello dell’</a:t>
            </a:r>
            <a:r>
              <a:rPr lang="it-IT" dirty="0">
                <a:solidFill>
                  <a:srgbClr val="FF0000"/>
                </a:solidFill>
              </a:rPr>
              <a:t>informazione asimmetrica, </a:t>
            </a:r>
            <a:r>
              <a:rPr lang="it-IT" dirty="0">
                <a:solidFill>
                  <a:schemeClr val="tx1"/>
                </a:solidFill>
              </a:rPr>
              <a:t>ma anche</a:t>
            </a:r>
            <a:r>
              <a:rPr lang="it-IT" dirty="0">
                <a:solidFill>
                  <a:srgbClr val="FF0000"/>
                </a:solidFill>
              </a:rPr>
              <a:t> la mancanza di mercati completi</a:t>
            </a:r>
            <a:r>
              <a:rPr lang="it-IT" dirty="0"/>
              <a:t>.</a:t>
            </a:r>
          </a:p>
          <a:p>
            <a:r>
              <a:rPr lang="it-IT" dirty="0"/>
              <a:t>La questione che viene posta nella realtà è: «qual è, tenuto conto delle posizioni dei diversi attori – altri dipartimenti ministeriali, maggioranza parlamentare, opposizione, sindacati, patronati, ecc. –, il </a:t>
            </a:r>
            <a:r>
              <a:rPr lang="it-IT" dirty="0">
                <a:solidFill>
                  <a:srgbClr val="FF0000"/>
                </a:solidFill>
              </a:rPr>
              <a:t>provvedimento che presenta il miglior rapporto costo/efficacia</a:t>
            </a:r>
            <a:r>
              <a:rPr lang="it-IT" dirty="0"/>
              <a:t>, mantenendo oltretutto una certa coerenza con le opzioni del governo e gli annunci già fatti?»</a:t>
            </a:r>
            <a:endParaRPr lang="en-US" dirty="0"/>
          </a:p>
        </p:txBody>
      </p:sp>
      <p:sp>
        <p:nvSpPr>
          <p:cNvPr id="4" name="Segnaposto numero diapositiva 3">
            <a:extLst>
              <a:ext uri="{FF2B5EF4-FFF2-40B4-BE49-F238E27FC236}">
                <a16:creationId xmlns:a16="http://schemas.microsoft.com/office/drawing/2014/main" id="{B730CDC1-B854-4C5D-AE9D-23B7F96DE44E}"/>
              </a:ext>
            </a:extLst>
          </p:cNvPr>
          <p:cNvSpPr>
            <a:spLocks noGrp="1"/>
          </p:cNvSpPr>
          <p:nvPr>
            <p:ph type="sldNum" sz="quarter" idx="12"/>
          </p:nvPr>
        </p:nvSpPr>
        <p:spPr/>
        <p:txBody>
          <a:bodyPr/>
          <a:lstStyle/>
          <a:p>
            <a:fld id="{A9A6D829-A7BA-4E1C-A264-FFB1E4602FB5}" type="slidenum">
              <a:rPr lang="en-US" smtClean="0"/>
              <a:t>15</a:t>
            </a:fld>
            <a:endParaRPr lang="en-US"/>
          </a:p>
        </p:txBody>
      </p:sp>
    </p:spTree>
    <p:extLst>
      <p:ext uri="{BB962C8B-B14F-4D97-AF65-F5344CB8AC3E}">
        <p14:creationId xmlns:p14="http://schemas.microsoft.com/office/powerpoint/2010/main" val="715854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 motivazioni dell’intervento pubblico</a:t>
            </a:r>
            <a:endParaRPr lang="en-US" dirty="0"/>
          </a:p>
        </p:txBody>
      </p:sp>
      <p:sp>
        <p:nvSpPr>
          <p:cNvPr id="5" name="Segnaposto testo 4"/>
          <p:cNvSpPr>
            <a:spLocks noGrp="1"/>
          </p:cNvSpPr>
          <p:nvPr>
            <p:ph type="body" idx="1"/>
          </p:nvPr>
        </p:nvSpPr>
        <p:spPr/>
        <p:txBody>
          <a:bodyPr/>
          <a:lstStyle/>
          <a:p>
            <a:r>
              <a:rPr lang="it-IT" dirty="0"/>
              <a:t>Le funzioni della Politica Economica</a:t>
            </a:r>
            <a:endParaRPr lang="en-US" dirty="0"/>
          </a:p>
        </p:txBody>
      </p:sp>
    </p:spTree>
    <p:extLst>
      <p:ext uri="{BB962C8B-B14F-4D97-AF65-F5344CB8AC3E}">
        <p14:creationId xmlns:p14="http://schemas.microsoft.com/office/powerpoint/2010/main" val="41904037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208721-1D25-45D5-BB92-8F808ABB7844}"/>
              </a:ext>
            </a:extLst>
          </p:cNvPr>
          <p:cNvSpPr>
            <a:spLocks noGrp="1"/>
          </p:cNvSpPr>
          <p:nvPr>
            <p:ph type="title"/>
          </p:nvPr>
        </p:nvSpPr>
        <p:spPr/>
        <p:txBody>
          <a:bodyPr>
            <a:normAutofit/>
          </a:bodyPr>
          <a:lstStyle/>
          <a:p>
            <a:r>
              <a:rPr lang="it-IT" dirty="0"/>
              <a:t>Il Policy maker può essere visto come un </a:t>
            </a:r>
            <a:r>
              <a:rPr lang="it-IT" b="1" dirty="0"/>
              <a:t>insieme di enti </a:t>
            </a:r>
            <a:r>
              <a:rPr lang="it-IT" dirty="0"/>
              <a:t>sotto vari profili</a:t>
            </a:r>
            <a:br>
              <a:rPr lang="it-IT" dirty="0"/>
            </a:br>
            <a:endParaRPr lang="it-IT" dirty="0"/>
          </a:p>
        </p:txBody>
      </p:sp>
      <p:sp>
        <p:nvSpPr>
          <p:cNvPr id="3" name="Segnaposto contenuto 2">
            <a:extLst>
              <a:ext uri="{FF2B5EF4-FFF2-40B4-BE49-F238E27FC236}">
                <a16:creationId xmlns:a16="http://schemas.microsoft.com/office/drawing/2014/main" id="{FDC1883D-C691-404B-8F2E-025722A61EFB}"/>
              </a:ext>
            </a:extLst>
          </p:cNvPr>
          <p:cNvSpPr>
            <a:spLocks noGrp="1"/>
          </p:cNvSpPr>
          <p:nvPr>
            <p:ph idx="1"/>
          </p:nvPr>
        </p:nvSpPr>
        <p:spPr/>
        <p:txBody>
          <a:bodyPr>
            <a:normAutofit/>
          </a:bodyPr>
          <a:lstStyle/>
          <a:p>
            <a:pPr marL="457200" indent="-457200">
              <a:lnSpc>
                <a:spcPct val="80000"/>
              </a:lnSpc>
              <a:spcBef>
                <a:spcPts val="2400"/>
              </a:spcBef>
              <a:spcAft>
                <a:spcPts val="2400"/>
              </a:spcAft>
              <a:buClr>
                <a:schemeClr val="accent1"/>
              </a:buClr>
              <a:buSzPct val="150000"/>
              <a:buFont typeface="+mj-lt"/>
              <a:buAutoNum type="alphaUcPeriod"/>
            </a:pPr>
            <a:r>
              <a:rPr lang="it-IT" sz="3600" dirty="0"/>
              <a:t>Secondo </a:t>
            </a:r>
            <a:r>
              <a:rPr lang="it-IT" sz="3600" dirty="0">
                <a:solidFill>
                  <a:srgbClr val="FF0000"/>
                </a:solidFill>
              </a:rPr>
              <a:t>la natura degli </a:t>
            </a:r>
            <a:r>
              <a:rPr lang="it-IT" sz="3600" b="1" dirty="0">
                <a:solidFill>
                  <a:srgbClr val="FF0000"/>
                </a:solidFill>
              </a:rPr>
              <a:t>obiettivi/ fini</a:t>
            </a:r>
            <a:r>
              <a:rPr lang="it-IT" sz="3600" dirty="0"/>
              <a:t> (o </a:t>
            </a:r>
            <a:r>
              <a:rPr lang="it-IT" sz="3600" b="1" dirty="0">
                <a:solidFill>
                  <a:srgbClr val="FF0000"/>
                </a:solidFill>
              </a:rPr>
              <a:t>funzioni) </a:t>
            </a:r>
            <a:r>
              <a:rPr lang="it-IT" sz="3600" dirty="0"/>
              <a:t>perseguiti. </a:t>
            </a:r>
          </a:p>
          <a:p>
            <a:pPr marL="457200" indent="-457200">
              <a:lnSpc>
                <a:spcPct val="80000"/>
              </a:lnSpc>
              <a:spcBef>
                <a:spcPts val="2400"/>
              </a:spcBef>
              <a:spcAft>
                <a:spcPts val="2400"/>
              </a:spcAft>
              <a:buSzPct val="150000"/>
              <a:buFont typeface="+mj-lt"/>
              <a:buAutoNum type="alphaUcPeriod"/>
            </a:pPr>
            <a:r>
              <a:rPr lang="it-IT" sz="3600" dirty="0"/>
              <a:t>Secondo </a:t>
            </a:r>
            <a:r>
              <a:rPr lang="it-IT" sz="3600" dirty="0">
                <a:solidFill>
                  <a:srgbClr val="FF0000"/>
                </a:solidFill>
              </a:rPr>
              <a:t>l’ambito</a:t>
            </a:r>
            <a:r>
              <a:rPr lang="it-IT" sz="3600" dirty="0"/>
              <a:t> dell’intervento</a:t>
            </a:r>
          </a:p>
          <a:p>
            <a:pPr marL="457200" indent="-457200">
              <a:lnSpc>
                <a:spcPct val="80000"/>
              </a:lnSpc>
              <a:spcBef>
                <a:spcPts val="2400"/>
              </a:spcBef>
              <a:spcAft>
                <a:spcPts val="2400"/>
              </a:spcAft>
              <a:buSzPct val="150000"/>
              <a:buFont typeface="+mj-lt"/>
              <a:buAutoNum type="alphaUcPeriod"/>
            </a:pPr>
            <a:r>
              <a:rPr lang="it-IT" sz="3600" dirty="0"/>
              <a:t>Secondo </a:t>
            </a:r>
            <a:r>
              <a:rPr lang="it-IT" sz="3600" dirty="0">
                <a:solidFill>
                  <a:schemeClr val="tx1"/>
                </a:solidFill>
              </a:rPr>
              <a:t>la </a:t>
            </a:r>
            <a:r>
              <a:rPr lang="it-IT" sz="3600" dirty="0">
                <a:solidFill>
                  <a:srgbClr val="FF0000"/>
                </a:solidFill>
              </a:rPr>
              <a:t>natura dei compiti</a:t>
            </a:r>
          </a:p>
          <a:p>
            <a:pPr marL="457200" indent="-457200">
              <a:lnSpc>
                <a:spcPct val="80000"/>
              </a:lnSpc>
              <a:buClr>
                <a:schemeClr val="accent1"/>
              </a:buClr>
              <a:buSzPct val="150000"/>
              <a:buFont typeface="+mj-lt"/>
              <a:buAutoNum type="alphaUcPeriod"/>
            </a:pPr>
            <a:endParaRPr lang="it-IT" dirty="0"/>
          </a:p>
        </p:txBody>
      </p:sp>
      <p:sp>
        <p:nvSpPr>
          <p:cNvPr id="4" name="Segnaposto numero diapositiva 3">
            <a:extLst>
              <a:ext uri="{FF2B5EF4-FFF2-40B4-BE49-F238E27FC236}">
                <a16:creationId xmlns:a16="http://schemas.microsoft.com/office/drawing/2014/main" id="{7541C3FB-1A35-4981-9A1C-E958F70EB862}"/>
              </a:ext>
            </a:extLst>
          </p:cNvPr>
          <p:cNvSpPr>
            <a:spLocks noGrp="1"/>
          </p:cNvSpPr>
          <p:nvPr>
            <p:ph type="sldNum" sz="quarter" idx="12"/>
          </p:nvPr>
        </p:nvSpPr>
        <p:spPr/>
        <p:txBody>
          <a:bodyPr/>
          <a:lstStyle/>
          <a:p>
            <a:fld id="{A9A6D829-A7BA-4E1C-A264-FFB1E4602FB5}" type="slidenum">
              <a:rPr lang="en-US" smtClean="0"/>
              <a:t>17</a:t>
            </a:fld>
            <a:endParaRPr lang="en-US"/>
          </a:p>
        </p:txBody>
      </p:sp>
    </p:spTree>
    <p:extLst>
      <p:ext uri="{BB962C8B-B14F-4D97-AF65-F5344CB8AC3E}">
        <p14:creationId xmlns:p14="http://schemas.microsoft.com/office/powerpoint/2010/main" val="41251631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1826F0-F36B-4BD4-92A6-04850DB28A1C}"/>
              </a:ext>
            </a:extLst>
          </p:cNvPr>
          <p:cNvSpPr>
            <a:spLocks noGrp="1"/>
          </p:cNvSpPr>
          <p:nvPr>
            <p:ph type="title"/>
          </p:nvPr>
        </p:nvSpPr>
        <p:spPr/>
        <p:txBody>
          <a:bodyPr/>
          <a:lstStyle/>
          <a:p>
            <a:r>
              <a:rPr lang="it-IT" dirty="0"/>
              <a:t>A. Policy maker in base alla natura degli obiettivi </a:t>
            </a:r>
          </a:p>
        </p:txBody>
      </p:sp>
      <p:sp>
        <p:nvSpPr>
          <p:cNvPr id="3" name="Segnaposto contenuto 2">
            <a:extLst>
              <a:ext uri="{FF2B5EF4-FFF2-40B4-BE49-F238E27FC236}">
                <a16:creationId xmlns:a16="http://schemas.microsoft.com/office/drawing/2014/main" id="{694482F1-BBE5-4AF3-9727-1532F4FC22B9}"/>
              </a:ext>
            </a:extLst>
          </p:cNvPr>
          <p:cNvSpPr>
            <a:spLocks noGrp="1"/>
          </p:cNvSpPr>
          <p:nvPr>
            <p:ph idx="1"/>
          </p:nvPr>
        </p:nvSpPr>
        <p:spPr/>
        <p:txBody>
          <a:bodyPr/>
          <a:lstStyle/>
          <a:p>
            <a:pPr>
              <a:lnSpc>
                <a:spcPct val="80000"/>
              </a:lnSpc>
              <a:buClr>
                <a:schemeClr val="accent1"/>
              </a:buClr>
              <a:buSzPct val="150000"/>
              <a:buFont typeface="Wingdings" panose="05000000000000000000" pitchFamily="2" charset="2"/>
              <a:buChar char="§"/>
            </a:pPr>
            <a:r>
              <a:rPr lang="it-IT" sz="2400" dirty="0"/>
              <a:t>Nell’esempio di </a:t>
            </a:r>
            <a:r>
              <a:rPr lang="it-IT" sz="2400" dirty="0" err="1"/>
              <a:t>Musgrave</a:t>
            </a:r>
            <a:r>
              <a:rPr lang="it-IT" sz="2400" dirty="0"/>
              <a:t>, il PM è costituito da 3 «uffici»: </a:t>
            </a:r>
          </a:p>
          <a:p>
            <a:pPr marL="633413" lvl="1" indent="-419100">
              <a:lnSpc>
                <a:spcPct val="80000"/>
              </a:lnSpc>
              <a:buFont typeface="Wingdings" panose="05000000000000000000" pitchFamily="2" charset="2"/>
              <a:buChar char="§"/>
            </a:pPr>
            <a:r>
              <a:rPr lang="it-IT" sz="2000" dirty="0"/>
              <a:t>L’ufficio/ente allocativo (</a:t>
            </a:r>
            <a:r>
              <a:rPr lang="it-IT" sz="2000" b="1" dirty="0">
                <a:solidFill>
                  <a:srgbClr val="0033CC"/>
                </a:solidFill>
              </a:rPr>
              <a:t>efficienza microeconomica</a:t>
            </a:r>
            <a:r>
              <a:rPr lang="it-IT" sz="2000" dirty="0"/>
              <a:t>),</a:t>
            </a:r>
          </a:p>
          <a:p>
            <a:pPr marL="633413" lvl="1" indent="-419100">
              <a:lnSpc>
                <a:spcPct val="80000"/>
              </a:lnSpc>
              <a:buFont typeface="Wingdings" panose="05000000000000000000" pitchFamily="2" charset="2"/>
              <a:buChar char="§"/>
            </a:pPr>
            <a:r>
              <a:rPr lang="it-IT" sz="2000" dirty="0"/>
              <a:t>L’ufficio/ente di stabilizzazione (</a:t>
            </a:r>
            <a:r>
              <a:rPr lang="it-IT" sz="2000" b="1" dirty="0">
                <a:solidFill>
                  <a:srgbClr val="0033CC"/>
                </a:solidFill>
              </a:rPr>
              <a:t>efficienza macroeconomica</a:t>
            </a:r>
            <a:r>
              <a:rPr lang="it-IT" sz="2000" dirty="0"/>
              <a:t>)</a:t>
            </a:r>
          </a:p>
          <a:p>
            <a:pPr marL="633413" lvl="1" indent="-419100">
              <a:lnSpc>
                <a:spcPct val="80000"/>
              </a:lnSpc>
              <a:buFont typeface="Wingdings" panose="05000000000000000000" pitchFamily="2" charset="2"/>
              <a:buChar char="§"/>
            </a:pPr>
            <a:r>
              <a:rPr lang="it-IT" sz="2000" dirty="0"/>
              <a:t>L’ufficio/ente redistributivo (</a:t>
            </a:r>
            <a:r>
              <a:rPr lang="it-IT" sz="2000" b="1" dirty="0">
                <a:solidFill>
                  <a:srgbClr val="0033CC"/>
                </a:solidFill>
              </a:rPr>
              <a:t>redistribuzione del reddito o equità</a:t>
            </a:r>
            <a:r>
              <a:rPr lang="it-IT" sz="2000" dirty="0"/>
              <a:t>)</a:t>
            </a:r>
          </a:p>
          <a:p>
            <a:pPr marL="176213" indent="-419100">
              <a:lnSpc>
                <a:spcPct val="80000"/>
              </a:lnSpc>
              <a:buFont typeface="Wingdings" panose="05000000000000000000" pitchFamily="2" charset="2"/>
              <a:buChar char="§"/>
            </a:pPr>
            <a:r>
              <a:rPr lang="it-IT" sz="2400" dirty="0"/>
              <a:t>Tali enti possono godere di un certo </a:t>
            </a:r>
            <a:r>
              <a:rPr lang="it-IT" sz="2400" dirty="0">
                <a:solidFill>
                  <a:srgbClr val="FF0000"/>
                </a:solidFill>
              </a:rPr>
              <a:t>grado di separabilità</a:t>
            </a:r>
            <a:r>
              <a:rPr lang="it-IT" sz="2400" dirty="0"/>
              <a:t> tra gli aspetti micro-, macroeconomici e distributivi:</a:t>
            </a:r>
          </a:p>
          <a:p>
            <a:pPr marL="801688" lvl="1" indent="-457200">
              <a:buFont typeface="Wingdings" panose="05000000000000000000" pitchFamily="2" charset="2"/>
              <a:buChar char="q"/>
            </a:pPr>
            <a:r>
              <a:rPr lang="it-IT" sz="2000" dirty="0"/>
              <a:t>Alcuni economisti sostengono che la separazione dei compiti è possibile = </a:t>
            </a:r>
            <a:r>
              <a:rPr lang="it-IT" sz="2000" dirty="0">
                <a:solidFill>
                  <a:srgbClr val="0033CC"/>
                </a:solidFill>
              </a:rPr>
              <a:t>decentramento</a:t>
            </a:r>
          </a:p>
          <a:p>
            <a:pPr marL="801688" lvl="1" indent="-457200">
              <a:buFont typeface="Wingdings" panose="05000000000000000000" pitchFamily="2" charset="2"/>
              <a:buChar char="q"/>
            </a:pPr>
            <a:r>
              <a:rPr lang="it-IT" sz="2000" dirty="0"/>
              <a:t>Altri asseriscono che il </a:t>
            </a:r>
            <a:r>
              <a:rPr lang="it-IT" sz="2000" dirty="0">
                <a:solidFill>
                  <a:srgbClr val="0033CC"/>
                </a:solidFill>
              </a:rPr>
              <a:t>coordinamento</a:t>
            </a:r>
            <a:r>
              <a:rPr lang="it-IT" sz="2000" dirty="0"/>
              <a:t> è imprescindibile (Caso sanità e Covid-19)</a:t>
            </a:r>
          </a:p>
          <a:p>
            <a:endParaRPr lang="it-IT" dirty="0"/>
          </a:p>
        </p:txBody>
      </p:sp>
    </p:spTree>
    <p:extLst>
      <p:ext uri="{BB962C8B-B14F-4D97-AF65-F5344CB8AC3E}">
        <p14:creationId xmlns:p14="http://schemas.microsoft.com/office/powerpoint/2010/main" val="299530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it-IT" sz="3800" dirty="0"/>
              <a:t>Le 3 funzioni principali (o obiettivi) dell’attività dello Stato secondo </a:t>
            </a:r>
            <a:r>
              <a:rPr lang="it-IT" sz="3800" dirty="0" err="1"/>
              <a:t>Musgrave</a:t>
            </a:r>
            <a:r>
              <a:rPr lang="it-IT" sz="3800" dirty="0"/>
              <a:t> (1959)</a:t>
            </a:r>
          </a:p>
        </p:txBody>
      </p:sp>
      <p:sp>
        <p:nvSpPr>
          <p:cNvPr id="26627" name="Rectangle 3"/>
          <p:cNvSpPr>
            <a:spLocks noGrp="1" noChangeArrowheads="1"/>
          </p:cNvSpPr>
          <p:nvPr>
            <p:ph type="body" idx="1"/>
          </p:nvPr>
        </p:nvSpPr>
        <p:spPr>
          <a:xfrm>
            <a:off x="3557451" y="1123837"/>
            <a:ext cx="7771529" cy="4530725"/>
          </a:xfrm>
        </p:spPr>
        <p:txBody>
          <a:bodyPr>
            <a:noAutofit/>
          </a:bodyPr>
          <a:lstStyle/>
          <a:p>
            <a:pPr>
              <a:lnSpc>
                <a:spcPct val="80000"/>
              </a:lnSpc>
            </a:pPr>
            <a:r>
              <a:rPr lang="it-IT" sz="2400" b="1" dirty="0"/>
              <a:t>1.- Allocazione (efficienza micro)</a:t>
            </a:r>
            <a:r>
              <a:rPr lang="it-IT" sz="2400" dirty="0"/>
              <a:t>- Consiste nello stabilire </a:t>
            </a:r>
            <a:r>
              <a:rPr lang="it-IT" sz="2400" i="1" u="sng" dirty="0">
                <a:solidFill>
                  <a:srgbClr val="FF0000"/>
                </a:solidFill>
              </a:rPr>
              <a:t>quali beni produrre</a:t>
            </a:r>
            <a:r>
              <a:rPr lang="it-IT" sz="2400" dirty="0"/>
              <a:t>. In buona parte lo stato produce </a:t>
            </a:r>
            <a:r>
              <a:rPr lang="it-IT" sz="2400" b="1" dirty="0">
                <a:solidFill>
                  <a:srgbClr val="0033CC"/>
                </a:solidFill>
              </a:rPr>
              <a:t>beni pubblici e beni meritori </a:t>
            </a:r>
            <a:r>
              <a:rPr lang="it-IT" sz="2400" dirty="0"/>
              <a:t>(previdenza, difesa, sanità, istruzione...) ma non necessariamente in modo esclusivo. </a:t>
            </a:r>
          </a:p>
          <a:p>
            <a:pPr>
              <a:lnSpc>
                <a:spcPct val="80000"/>
              </a:lnSpc>
            </a:pPr>
            <a:r>
              <a:rPr lang="it-IT" sz="2400" dirty="0"/>
              <a:t>Si possono avere anche </a:t>
            </a:r>
            <a:r>
              <a:rPr lang="it-IT" sz="2400" dirty="0">
                <a:solidFill>
                  <a:srgbClr val="0033CC"/>
                </a:solidFill>
              </a:rPr>
              <a:t>beni privati forniti al pubblico </a:t>
            </a:r>
            <a:r>
              <a:rPr lang="it-IT" sz="2400" dirty="0"/>
              <a:t>da imprese nazionalizzate o da imprese le cui azioni sono possedute direttamente o indirettamente dal governo (per es. ferrovie, telecomunicazioni, poste, acquedotti, energia...), o anche da imprese private e non-profit. </a:t>
            </a:r>
          </a:p>
          <a:p>
            <a:pPr>
              <a:lnSpc>
                <a:spcPct val="80000"/>
              </a:lnSpc>
            </a:pPr>
            <a:r>
              <a:rPr lang="it-IT" sz="2400" dirty="0"/>
              <a:t>Con le politiche di </a:t>
            </a:r>
            <a:r>
              <a:rPr lang="it-IT" sz="2400" b="1" dirty="0"/>
              <a:t>allocazione</a:t>
            </a:r>
            <a:r>
              <a:rPr lang="it-IT" sz="2400" dirty="0"/>
              <a:t> si tende </a:t>
            </a:r>
            <a:r>
              <a:rPr lang="it-IT" sz="2400" dirty="0">
                <a:solidFill>
                  <a:srgbClr val="FF0000"/>
                </a:solidFill>
              </a:rPr>
              <a:t>ad aumentare l’output </a:t>
            </a:r>
            <a:r>
              <a:rPr lang="it-IT" sz="2400" dirty="0"/>
              <a:t>potenziale senza generare inflazione (</a:t>
            </a:r>
            <a:r>
              <a:rPr lang="it-IT" sz="2400" u="sng" dirty="0"/>
              <a:t>politiche per la crescita</a:t>
            </a:r>
            <a:r>
              <a:rPr lang="it-IT" sz="2400" dirty="0"/>
              <a:t>)</a:t>
            </a:r>
          </a:p>
          <a:p>
            <a:pPr>
              <a:lnSpc>
                <a:spcPct val="80000"/>
              </a:lnSpc>
            </a:pPr>
            <a:endParaRPr lang="it-IT" sz="2400" dirty="0"/>
          </a:p>
        </p:txBody>
      </p:sp>
      <p:sp>
        <p:nvSpPr>
          <p:cNvPr id="2" name="Segnaposto numero diapositiva 1">
            <a:extLst>
              <a:ext uri="{FF2B5EF4-FFF2-40B4-BE49-F238E27FC236}">
                <a16:creationId xmlns:a16="http://schemas.microsoft.com/office/drawing/2014/main" id="{82E2396F-6E45-40B7-8A91-EDF0430E8B9B}"/>
              </a:ext>
            </a:extLst>
          </p:cNvPr>
          <p:cNvSpPr>
            <a:spLocks noGrp="1"/>
          </p:cNvSpPr>
          <p:nvPr>
            <p:ph type="sldNum" sz="quarter" idx="12"/>
          </p:nvPr>
        </p:nvSpPr>
        <p:spPr/>
        <p:txBody>
          <a:bodyPr/>
          <a:lstStyle/>
          <a:p>
            <a:fld id="{A9A6D829-A7BA-4E1C-A264-FFB1E4602FB5}" type="slidenum">
              <a:rPr lang="en-US" smtClean="0"/>
              <a:t>19</a:t>
            </a:fld>
            <a:endParaRPr lang="en-US"/>
          </a:p>
        </p:txBody>
      </p:sp>
    </p:spTree>
    <p:extLst>
      <p:ext uri="{BB962C8B-B14F-4D97-AF65-F5344CB8AC3E}">
        <p14:creationId xmlns:p14="http://schemas.microsoft.com/office/powerpoint/2010/main" val="2414729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DDC2D89-D42D-49B1-8776-0AFF6F0F0F25}"/>
              </a:ext>
            </a:extLst>
          </p:cNvPr>
          <p:cNvSpPr>
            <a:spLocks noGrp="1"/>
          </p:cNvSpPr>
          <p:nvPr>
            <p:ph type="title"/>
          </p:nvPr>
        </p:nvSpPr>
        <p:spPr/>
        <p:txBody>
          <a:bodyPr/>
          <a:lstStyle/>
          <a:p>
            <a:r>
              <a:rPr lang="it-IT" dirty="0"/>
              <a:t>Struttura della lezione</a:t>
            </a:r>
          </a:p>
        </p:txBody>
      </p:sp>
      <p:sp>
        <p:nvSpPr>
          <p:cNvPr id="5" name="Segnaposto contenuto 4">
            <a:extLst>
              <a:ext uri="{FF2B5EF4-FFF2-40B4-BE49-F238E27FC236}">
                <a16:creationId xmlns:a16="http://schemas.microsoft.com/office/drawing/2014/main" id="{5D7CEDF8-8595-41D7-8295-A370894842DF}"/>
              </a:ext>
            </a:extLst>
          </p:cNvPr>
          <p:cNvSpPr>
            <a:spLocks noGrp="1"/>
          </p:cNvSpPr>
          <p:nvPr>
            <p:ph idx="1"/>
          </p:nvPr>
        </p:nvSpPr>
        <p:spPr/>
        <p:txBody>
          <a:bodyPr/>
          <a:lstStyle/>
          <a:p>
            <a:r>
              <a:rPr lang="it-IT" dirty="0"/>
              <a:t>Differenze tra Economia Politica e Politica Economica</a:t>
            </a:r>
          </a:p>
          <a:p>
            <a:r>
              <a:rPr lang="it-IT" dirty="0"/>
              <a:t>I criteri di scelta sociale e l’Economia del Benessere</a:t>
            </a:r>
          </a:p>
          <a:p>
            <a:r>
              <a:rPr lang="it-IT" dirty="0"/>
              <a:t>Il fallimento del criterio Paretiano e il ruolo dello Stato</a:t>
            </a:r>
          </a:p>
          <a:p>
            <a:r>
              <a:rPr lang="it-IT" dirty="0"/>
              <a:t>I soggetti e i compiti della Politica economica</a:t>
            </a:r>
          </a:p>
          <a:p>
            <a:r>
              <a:rPr lang="it-IT" dirty="0"/>
              <a:t>Le motivazioni di un intervento pubblico nell’economia</a:t>
            </a:r>
          </a:p>
          <a:p>
            <a:r>
              <a:rPr lang="it-IT" dirty="0"/>
              <a:t>Una rappresentazione semplificata della PE</a:t>
            </a:r>
          </a:p>
          <a:p>
            <a:endParaRPr lang="it-IT" dirty="0"/>
          </a:p>
        </p:txBody>
      </p:sp>
    </p:spTree>
    <p:extLst>
      <p:ext uri="{BB962C8B-B14F-4D97-AF65-F5344CB8AC3E}">
        <p14:creationId xmlns:p14="http://schemas.microsoft.com/office/powerpoint/2010/main" val="675838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1) Allocazione</a:t>
            </a:r>
            <a:endParaRPr lang="en-US" dirty="0"/>
          </a:p>
        </p:txBody>
      </p:sp>
      <p:sp>
        <p:nvSpPr>
          <p:cNvPr id="3" name="Segnaposto contenuto 2"/>
          <p:cNvSpPr>
            <a:spLocks noGrp="1"/>
          </p:cNvSpPr>
          <p:nvPr>
            <p:ph idx="1"/>
          </p:nvPr>
        </p:nvSpPr>
        <p:spPr/>
        <p:txBody>
          <a:bodyPr>
            <a:normAutofit/>
          </a:bodyPr>
          <a:lstStyle/>
          <a:p>
            <a:r>
              <a:rPr lang="it-IT" sz="2400" dirty="0"/>
              <a:t>Le argomentazioni sono soprattutto microeconomiche e servono a risolvere i problemi di fallimento dei mercati. Motivi:</a:t>
            </a:r>
          </a:p>
          <a:p>
            <a:pPr lvl="1"/>
            <a:r>
              <a:rPr lang="it-IT" sz="2400" dirty="0"/>
              <a:t>Presenza di monopoli</a:t>
            </a:r>
          </a:p>
          <a:p>
            <a:pPr lvl="1"/>
            <a:r>
              <a:rPr lang="it-IT" sz="2400" dirty="0"/>
              <a:t>Esistenza di esternalità positive/negative collegate all’attività produttiva</a:t>
            </a:r>
          </a:p>
          <a:p>
            <a:pPr lvl="1"/>
            <a:r>
              <a:rPr lang="it-IT" sz="2400" dirty="0"/>
              <a:t>Asimmetrie informative</a:t>
            </a:r>
          </a:p>
          <a:p>
            <a:pPr lvl="1"/>
            <a:r>
              <a:rPr lang="it-IT" sz="2400" dirty="0"/>
              <a:t>Mercati incompleti (</a:t>
            </a:r>
            <a:r>
              <a:rPr lang="it-IT" sz="2400" b="1" dirty="0"/>
              <a:t>Beni pubblici internazionali</a:t>
            </a:r>
            <a:r>
              <a:rPr lang="it-IT" sz="2400" dirty="0"/>
              <a:t>)</a:t>
            </a:r>
          </a:p>
          <a:p>
            <a:pPr lvl="1"/>
            <a:r>
              <a:rPr lang="it-IT" sz="2400" dirty="0"/>
              <a:t>Orizzonte temporale degli agenti diversi</a:t>
            </a:r>
          </a:p>
          <a:p>
            <a:pPr lvl="1"/>
            <a:endParaRPr lang="en-US" sz="2400" dirty="0"/>
          </a:p>
        </p:txBody>
      </p:sp>
      <p:sp>
        <p:nvSpPr>
          <p:cNvPr id="4" name="Freccia in giù 3"/>
          <p:cNvSpPr/>
          <p:nvPr/>
        </p:nvSpPr>
        <p:spPr>
          <a:xfrm>
            <a:off x="7094029" y="4999101"/>
            <a:ext cx="740664" cy="384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4177093" y="5443180"/>
            <a:ext cx="6574536" cy="92333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dirty="0"/>
              <a:t>Interventi pubblici volti alla regolamentazione/alla produzione di beni o all’investimento/ alla determinazione del prezzo di un bene, alla </a:t>
            </a:r>
            <a:r>
              <a:rPr lang="it-IT"/>
              <a:t>diffusione dell’informazione</a:t>
            </a:r>
            <a:endParaRPr lang="en-US" dirty="0"/>
          </a:p>
        </p:txBody>
      </p:sp>
    </p:spTree>
    <p:extLst>
      <p:ext uri="{BB962C8B-B14F-4D97-AF65-F5344CB8AC3E}">
        <p14:creationId xmlns:p14="http://schemas.microsoft.com/office/powerpoint/2010/main" val="548299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D91CC6-EEB9-4A0A-B5A9-DBBC5D83EF39}"/>
              </a:ext>
            </a:extLst>
          </p:cNvPr>
          <p:cNvSpPr>
            <a:spLocks noGrp="1"/>
          </p:cNvSpPr>
          <p:nvPr>
            <p:ph type="title"/>
          </p:nvPr>
        </p:nvSpPr>
        <p:spPr/>
        <p:txBody>
          <a:bodyPr/>
          <a:lstStyle/>
          <a:p>
            <a:r>
              <a:rPr lang="it-IT" dirty="0"/>
              <a:t>Le 3 funzioni principali (o obiettivi) dell’attività dello Stato secondo </a:t>
            </a:r>
            <a:r>
              <a:rPr lang="it-IT" dirty="0" err="1"/>
              <a:t>Musgrave</a:t>
            </a:r>
            <a:r>
              <a:rPr lang="it-IT" dirty="0"/>
              <a:t> (1959)</a:t>
            </a:r>
          </a:p>
        </p:txBody>
      </p:sp>
      <p:sp>
        <p:nvSpPr>
          <p:cNvPr id="3" name="Segnaposto contenuto 2">
            <a:extLst>
              <a:ext uri="{FF2B5EF4-FFF2-40B4-BE49-F238E27FC236}">
                <a16:creationId xmlns:a16="http://schemas.microsoft.com/office/drawing/2014/main" id="{262C7C6C-DAAD-4FD9-BCDA-9348A79C97DD}"/>
              </a:ext>
            </a:extLst>
          </p:cNvPr>
          <p:cNvSpPr>
            <a:spLocks noGrp="1"/>
          </p:cNvSpPr>
          <p:nvPr>
            <p:ph idx="1"/>
          </p:nvPr>
        </p:nvSpPr>
        <p:spPr/>
        <p:txBody>
          <a:bodyPr/>
          <a:lstStyle/>
          <a:p>
            <a:r>
              <a:rPr lang="it-IT" sz="2400" b="1" dirty="0"/>
              <a:t>2. Stabilizzazione (efficienza macro) </a:t>
            </a:r>
            <a:r>
              <a:rPr lang="it-IT" sz="2400" dirty="0"/>
              <a:t>- </a:t>
            </a:r>
            <a:r>
              <a:rPr lang="it-IT" dirty="0"/>
              <a:t>l'intervento pubblico può avere </a:t>
            </a:r>
            <a:r>
              <a:rPr lang="it-IT" b="1" i="1" u="sng" dirty="0">
                <a:solidFill>
                  <a:srgbClr val="FF0000"/>
                </a:solidFill>
              </a:rPr>
              <a:t>effetti anticiclici</a:t>
            </a:r>
            <a:r>
              <a:rPr lang="it-IT" dirty="0"/>
              <a:t> se espande </a:t>
            </a:r>
            <a:r>
              <a:rPr lang="it-IT" b="1" dirty="0">
                <a:solidFill>
                  <a:srgbClr val="0033CC"/>
                </a:solidFill>
              </a:rPr>
              <a:t>G</a:t>
            </a:r>
            <a:r>
              <a:rPr lang="it-IT" dirty="0"/>
              <a:t> (spesa) in momenti di crisi e aumenta </a:t>
            </a:r>
            <a:r>
              <a:rPr lang="it-IT" b="1" dirty="0">
                <a:solidFill>
                  <a:srgbClr val="0033CC"/>
                </a:solidFill>
              </a:rPr>
              <a:t>T</a:t>
            </a:r>
            <a:r>
              <a:rPr lang="it-IT" dirty="0"/>
              <a:t> (entrate tributarie) nei periodi di forte espansione, ma anche attraverso gli stabilizzatori automatici (progressività delle imposte, sussidi, assegni erogati a famiglie e imprese, ecc.). Si tratta della </a:t>
            </a:r>
            <a:r>
              <a:rPr lang="it-IT" b="1" dirty="0"/>
              <a:t>spesa sociale</a:t>
            </a:r>
            <a:r>
              <a:rPr lang="it-IT" dirty="0"/>
              <a:t> (già citata in 1.)  e dei </a:t>
            </a:r>
            <a:r>
              <a:rPr lang="it-IT" b="1" dirty="0"/>
              <a:t>trasferimenti </a:t>
            </a:r>
            <a:r>
              <a:rPr lang="it-IT" dirty="0"/>
              <a:t>in genere (spese senza controprestazione) che hanno l'effetto di stabilizzare la domanda aggregata, creando uno "zoccolo duro" di spesa per consumi; ma anche le </a:t>
            </a:r>
            <a:r>
              <a:rPr lang="it-IT" b="1" dirty="0"/>
              <a:t>aliquote fiscali </a:t>
            </a:r>
            <a:r>
              <a:rPr lang="it-IT" dirty="0"/>
              <a:t>contribuiscono alla perequazione, ecc.</a:t>
            </a:r>
          </a:p>
          <a:p>
            <a:r>
              <a:rPr lang="it-IT" dirty="0"/>
              <a:t>Le politiche dirette alla </a:t>
            </a:r>
            <a:r>
              <a:rPr lang="it-IT" b="1" dirty="0"/>
              <a:t>stabilizzazione</a:t>
            </a:r>
            <a:r>
              <a:rPr lang="it-IT" dirty="0"/>
              <a:t> del ciclo economico (business </a:t>
            </a:r>
            <a:r>
              <a:rPr lang="it-IT" dirty="0" err="1"/>
              <a:t>cycle</a:t>
            </a:r>
            <a:r>
              <a:rPr lang="it-IT" dirty="0"/>
              <a:t>) tendono </a:t>
            </a:r>
            <a:r>
              <a:rPr lang="it-IT" dirty="0">
                <a:solidFill>
                  <a:srgbClr val="FF0000"/>
                </a:solidFill>
              </a:rPr>
              <a:t>a minimizzare lo scarto tra output effettivo e potenziale</a:t>
            </a:r>
            <a:endParaRPr lang="it-IT" dirty="0"/>
          </a:p>
        </p:txBody>
      </p:sp>
    </p:spTree>
    <p:extLst>
      <p:ext uri="{BB962C8B-B14F-4D97-AF65-F5344CB8AC3E}">
        <p14:creationId xmlns:p14="http://schemas.microsoft.com/office/powerpoint/2010/main" val="3834302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2) Stabilizzazione</a:t>
            </a:r>
            <a:endParaRPr lang="en-US" dirty="0"/>
          </a:p>
        </p:txBody>
      </p:sp>
      <p:sp>
        <p:nvSpPr>
          <p:cNvPr id="3" name="Segnaposto contenuto 2"/>
          <p:cNvSpPr>
            <a:spLocks noGrp="1"/>
          </p:cNvSpPr>
          <p:nvPr>
            <p:ph idx="1"/>
          </p:nvPr>
        </p:nvSpPr>
        <p:spPr/>
        <p:txBody>
          <a:bodyPr>
            <a:normAutofit lnSpcReduction="10000"/>
          </a:bodyPr>
          <a:lstStyle/>
          <a:p>
            <a:r>
              <a:rPr lang="it-IT" dirty="0"/>
              <a:t>Ricerca di </a:t>
            </a:r>
            <a:r>
              <a:rPr lang="it-IT" dirty="0">
                <a:solidFill>
                  <a:srgbClr val="FF0000"/>
                </a:solidFill>
              </a:rPr>
              <a:t>una maggiore efficienza del sistema economico</a:t>
            </a:r>
            <a:r>
              <a:rPr lang="it-IT" dirty="0"/>
              <a:t>, minimizzando le deviazioni dall’equilibrio con politiche volte a controllare quelli che Keynes definiva «</a:t>
            </a:r>
            <a:r>
              <a:rPr lang="it-IT" dirty="0" err="1"/>
              <a:t>Animal</a:t>
            </a:r>
            <a:r>
              <a:rPr lang="it-IT" dirty="0"/>
              <a:t> </a:t>
            </a:r>
            <a:r>
              <a:rPr lang="it-IT" dirty="0" err="1"/>
              <a:t>Spirits</a:t>
            </a:r>
            <a:r>
              <a:rPr lang="it-IT" dirty="0"/>
              <a:t>»: scelte spinte da ottimismo/pessimismo eccessivi portano ad instabilità economica</a:t>
            </a:r>
          </a:p>
          <a:p>
            <a:r>
              <a:rPr lang="it-IT" dirty="0"/>
              <a:t>Inoltre il mercato presenta rigidità nominali di salari e prezzi</a:t>
            </a:r>
          </a:p>
          <a:p>
            <a:r>
              <a:rPr lang="it-IT" dirty="0"/>
              <a:t>Occorre quindi intervenire con politiche anticicliche per limitare la portata delle fluttuazioni cicliche, soprattutto durante le crisi</a:t>
            </a:r>
          </a:p>
          <a:p>
            <a:r>
              <a:rPr lang="it-IT" b="1" dirty="0"/>
              <a:t>CRITICA</a:t>
            </a:r>
            <a:r>
              <a:rPr lang="it-IT" dirty="0"/>
              <a:t>: attacco della scuola monetarista che ha il sopravvento negli anni ‘70 e ’80 del ‘900 e che continua ancora oggi nell’ambito della teoria del «</a:t>
            </a:r>
            <a:r>
              <a:rPr lang="it-IT" dirty="0" err="1"/>
              <a:t>real</a:t>
            </a:r>
            <a:r>
              <a:rPr lang="it-IT" dirty="0"/>
              <a:t> business </a:t>
            </a:r>
            <a:r>
              <a:rPr lang="it-IT" dirty="0" err="1"/>
              <a:t>cycle</a:t>
            </a:r>
            <a:r>
              <a:rPr lang="it-IT" dirty="0"/>
              <a:t>»: la deviazione dall’ipotesi che gli agenti siano razionali non ha basi teoriche, secondo questa scuola</a:t>
            </a:r>
          </a:p>
          <a:p>
            <a:r>
              <a:rPr lang="it-IT" dirty="0"/>
              <a:t>Più di recente l’economia sperimentale ha messo in luce che vi </a:t>
            </a:r>
            <a:r>
              <a:rPr lang="it-IT" u="sng" dirty="0"/>
              <a:t>sono numerose deviazioni dal comportamento razionale ottimizzante </a:t>
            </a:r>
            <a:r>
              <a:rPr lang="it-IT" dirty="0"/>
              <a:t>e  </a:t>
            </a:r>
            <a:r>
              <a:rPr lang="it-IT" dirty="0" err="1"/>
              <a:t>Akerlof</a:t>
            </a:r>
            <a:r>
              <a:rPr lang="it-IT" dirty="0"/>
              <a:t> e </a:t>
            </a:r>
            <a:r>
              <a:rPr lang="it-IT" dirty="0" err="1"/>
              <a:t>Shiller</a:t>
            </a:r>
            <a:r>
              <a:rPr lang="it-IT" dirty="0"/>
              <a:t> (2009) concludono che in contesti di questo tipo </a:t>
            </a:r>
            <a:r>
              <a:rPr lang="it-IT" b="1" dirty="0"/>
              <a:t>sono possibili equilibri multipli</a:t>
            </a:r>
            <a:r>
              <a:rPr lang="it-IT" dirty="0"/>
              <a:t>.</a:t>
            </a:r>
            <a:endParaRPr lang="en-US" dirty="0"/>
          </a:p>
        </p:txBody>
      </p:sp>
    </p:spTree>
    <p:extLst>
      <p:ext uri="{BB962C8B-B14F-4D97-AF65-F5344CB8AC3E}">
        <p14:creationId xmlns:p14="http://schemas.microsoft.com/office/powerpoint/2010/main" val="2977110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9E47AC-6BF8-4055-96A4-7AB356B1C674}"/>
              </a:ext>
            </a:extLst>
          </p:cNvPr>
          <p:cNvSpPr>
            <a:spLocks noGrp="1"/>
          </p:cNvSpPr>
          <p:nvPr>
            <p:ph type="title"/>
          </p:nvPr>
        </p:nvSpPr>
        <p:spPr/>
        <p:txBody>
          <a:bodyPr/>
          <a:lstStyle/>
          <a:p>
            <a:r>
              <a:rPr lang="it-IT" dirty="0" err="1"/>
              <a:t>Musgrave</a:t>
            </a:r>
            <a:r>
              <a:rPr lang="it-IT" dirty="0"/>
              <a:t> (</a:t>
            </a:r>
            <a:r>
              <a:rPr lang="it-IT" dirty="0" err="1"/>
              <a:t>cont</a:t>
            </a:r>
            <a:r>
              <a:rPr lang="it-IT" dirty="0"/>
              <a:t>. Le </a:t>
            </a:r>
            <a:r>
              <a:rPr lang="it-IT"/>
              <a:t>funzioni della PE)</a:t>
            </a:r>
            <a:endParaRPr lang="en-GB" dirty="0"/>
          </a:p>
        </p:txBody>
      </p:sp>
      <p:sp>
        <p:nvSpPr>
          <p:cNvPr id="3" name="Segnaposto contenuto 2">
            <a:extLst>
              <a:ext uri="{FF2B5EF4-FFF2-40B4-BE49-F238E27FC236}">
                <a16:creationId xmlns:a16="http://schemas.microsoft.com/office/drawing/2014/main" id="{75AB7CC8-EBE1-44D2-8B71-0B68E530D52D}"/>
              </a:ext>
            </a:extLst>
          </p:cNvPr>
          <p:cNvSpPr>
            <a:spLocks noGrp="1"/>
          </p:cNvSpPr>
          <p:nvPr>
            <p:ph idx="1"/>
          </p:nvPr>
        </p:nvSpPr>
        <p:spPr/>
        <p:txBody>
          <a:bodyPr>
            <a:normAutofit fontScale="92500" lnSpcReduction="20000"/>
          </a:bodyPr>
          <a:lstStyle/>
          <a:p>
            <a:r>
              <a:rPr lang="it-IT" sz="2400" b="1" dirty="0"/>
              <a:t>3.- Redistribuzione </a:t>
            </a:r>
            <a:r>
              <a:rPr lang="it-IT" sz="2400" dirty="0"/>
              <a:t>- </a:t>
            </a:r>
            <a:r>
              <a:rPr lang="it-IT" sz="2400" b="1" i="1" u="sng" dirty="0"/>
              <a:t>Prelievo fiscale e spesa pubblica</a:t>
            </a:r>
            <a:r>
              <a:rPr lang="it-IT" sz="2400" dirty="0"/>
              <a:t> (vedi tabella successiva) determinano una </a:t>
            </a:r>
            <a:r>
              <a:rPr lang="it-IT" sz="2400" u="sng" dirty="0">
                <a:solidFill>
                  <a:srgbClr val="FF0000"/>
                </a:solidFill>
              </a:rPr>
              <a:t>redistribuzione del reddito</a:t>
            </a:r>
            <a:r>
              <a:rPr lang="it-IT" sz="2400" dirty="0"/>
              <a:t>. C'è chi paga più tasse, e chi beneficia maggiormente della spesa pubblica. Quindi il benessere dei cittadini viene modificato dall'intervento dello Stato. La </a:t>
            </a:r>
            <a:r>
              <a:rPr lang="it-IT" sz="2400" b="1" dirty="0">
                <a:solidFill>
                  <a:srgbClr val="0033CC"/>
                </a:solidFill>
              </a:rPr>
              <a:t>spesa sociale </a:t>
            </a:r>
            <a:r>
              <a:rPr lang="it-IT" sz="2400" dirty="0"/>
              <a:t>ha come compito proprio quello di redistribuire risorse tra coloro che ne hanno in abbondanza a coloro che a causa di qualche avvenimento avverso sono in situazione di difficoltà (vecchiaia, malattia, invalidità, povertà...). Lo Stato finanzia anche servizi meritori (ad es. l'università, riducendo le tasse da circa 8900* euro di costo pro capite annue ad un importo variabile tra zero e 3mila€ circa per gli studenti di </a:t>
            </a:r>
            <a:r>
              <a:rPr lang="it-IT" sz="2400" dirty="0" err="1"/>
              <a:t>UniTS</a:t>
            </a:r>
            <a:r>
              <a:rPr lang="it-IT" sz="2400" dirty="0"/>
              <a:t>).</a:t>
            </a:r>
          </a:p>
          <a:p>
            <a:r>
              <a:rPr lang="it-IT" sz="2400" dirty="0"/>
              <a:t>La </a:t>
            </a:r>
            <a:r>
              <a:rPr lang="it-IT" sz="2400" b="1" dirty="0"/>
              <a:t>redistribuzione</a:t>
            </a:r>
            <a:r>
              <a:rPr lang="it-IT" sz="2400" dirty="0"/>
              <a:t> ha come obiettivo una </a:t>
            </a:r>
            <a:r>
              <a:rPr lang="it-IT" sz="2400" dirty="0">
                <a:solidFill>
                  <a:srgbClr val="FF0000"/>
                </a:solidFill>
              </a:rPr>
              <a:t>riallocazione delle risorse </a:t>
            </a:r>
            <a:r>
              <a:rPr lang="it-IT" sz="2400" dirty="0"/>
              <a:t>all’interno della società (tra individui e regioni), mentre gli altri due obiettivi agiscono sui livelli dell’attività economica</a:t>
            </a:r>
          </a:p>
          <a:p>
            <a:endParaRPr lang="it-IT" sz="2400" dirty="0"/>
          </a:p>
          <a:p>
            <a:r>
              <a:rPr lang="en-GB" sz="2400" dirty="0"/>
              <a:t>(* OECD, </a:t>
            </a:r>
            <a:r>
              <a:rPr lang="en-GB" sz="2400" dirty="0">
                <a:hlinkClick r:id="rId2"/>
              </a:rPr>
              <a:t>Education at a Glance</a:t>
            </a:r>
            <a:r>
              <a:rPr lang="en-GB" sz="2400" dirty="0"/>
              <a:t>, 2024)</a:t>
            </a:r>
          </a:p>
        </p:txBody>
      </p:sp>
    </p:spTree>
    <p:extLst>
      <p:ext uri="{BB962C8B-B14F-4D97-AF65-F5344CB8AC3E}">
        <p14:creationId xmlns:p14="http://schemas.microsoft.com/office/powerpoint/2010/main" val="3014225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3) Le politiche della redistribuzione</a:t>
            </a:r>
            <a:endParaRPr lang="en-US" dirty="0"/>
          </a:p>
        </p:txBody>
      </p:sp>
      <p:sp>
        <p:nvSpPr>
          <p:cNvPr id="3" name="Segnaposto contenuto 2"/>
          <p:cNvSpPr>
            <a:spLocks noGrp="1"/>
          </p:cNvSpPr>
          <p:nvPr>
            <p:ph idx="1"/>
          </p:nvPr>
        </p:nvSpPr>
        <p:spPr/>
        <p:txBody>
          <a:bodyPr>
            <a:normAutofit fontScale="92500" lnSpcReduction="10000"/>
          </a:bodyPr>
          <a:lstStyle/>
          <a:p>
            <a:r>
              <a:rPr lang="it-IT" u="sng" dirty="0"/>
              <a:t>L’equilibrio paretiano non garantisce la giustizia sociale o l’equità</a:t>
            </a:r>
            <a:r>
              <a:rPr lang="it-IT" dirty="0"/>
              <a:t>, quindi se quest’ultimo è l’obiettivo del policy maker, allora l’intervento pubblico è giustificato</a:t>
            </a:r>
          </a:p>
          <a:p>
            <a:r>
              <a:rPr lang="it-IT" dirty="0"/>
              <a:t>Efficienza ed equità non vanno quindi di pari passo e </a:t>
            </a:r>
            <a:r>
              <a:rPr lang="it-IT" dirty="0">
                <a:highlight>
                  <a:srgbClr val="FFFF00"/>
                </a:highlight>
              </a:rPr>
              <a:t>occorre disporre di un criterio normativo per capire se una diversa distribuzione dei redditi possa garantire maggiore equità</a:t>
            </a:r>
            <a:r>
              <a:rPr lang="it-IT" dirty="0"/>
              <a:t>. Posso avere risultati diversi:</a:t>
            </a:r>
          </a:p>
          <a:p>
            <a:pPr lvl="1"/>
            <a:r>
              <a:rPr lang="it-IT" dirty="0">
                <a:solidFill>
                  <a:srgbClr val="FF0000"/>
                </a:solidFill>
              </a:rPr>
              <a:t>Maggiore efficienza e maggiore equità</a:t>
            </a:r>
            <a:r>
              <a:rPr lang="it-IT" dirty="0"/>
              <a:t>: è il caso degli </a:t>
            </a:r>
            <a:r>
              <a:rPr lang="it-IT" u="sng" dirty="0"/>
              <a:t>accordi di libero scambio </a:t>
            </a:r>
            <a:r>
              <a:rPr lang="it-IT" dirty="0"/>
              <a:t>(vedi modello di </a:t>
            </a:r>
            <a:r>
              <a:rPr lang="it-IT" dirty="0" err="1"/>
              <a:t>Heckscher</a:t>
            </a:r>
            <a:r>
              <a:rPr lang="it-IT" dirty="0"/>
              <a:t>, </a:t>
            </a:r>
            <a:r>
              <a:rPr lang="it-IT" dirty="0" err="1"/>
              <a:t>Ohlin</a:t>
            </a:r>
            <a:r>
              <a:rPr lang="it-IT" dirty="0"/>
              <a:t> e </a:t>
            </a:r>
            <a:r>
              <a:rPr lang="it-IT" dirty="0" err="1"/>
              <a:t>Samuelson</a:t>
            </a:r>
            <a:r>
              <a:rPr lang="it-IT" dirty="0"/>
              <a:t>) e trasferimenti in somma fissa ai soggetti che perdono dallo scambio. </a:t>
            </a:r>
          </a:p>
          <a:p>
            <a:pPr lvl="1"/>
            <a:r>
              <a:rPr lang="it-IT" b="1" dirty="0"/>
              <a:t>Se non posso effettuare un trasferimento in somma fissa</a:t>
            </a:r>
            <a:r>
              <a:rPr lang="it-IT" dirty="0"/>
              <a:t>, allora devo avere ex-ante un’informazione più completa possibile sugli effetti del libero scambio per sapere </a:t>
            </a:r>
            <a:r>
              <a:rPr lang="it-IT" dirty="0">
                <a:solidFill>
                  <a:srgbClr val="FF0000"/>
                </a:solidFill>
              </a:rPr>
              <a:t>come redistribuire e chi tassare</a:t>
            </a:r>
            <a:r>
              <a:rPr lang="it-IT" dirty="0"/>
              <a:t>: ma allora creo una </a:t>
            </a:r>
            <a:r>
              <a:rPr lang="it-IT" dirty="0">
                <a:solidFill>
                  <a:srgbClr val="FF0000"/>
                </a:solidFill>
              </a:rPr>
              <a:t>distorsione al sistema </a:t>
            </a:r>
            <a:r>
              <a:rPr lang="it-IT" dirty="0"/>
              <a:t>e le condizioni di equità e di efficacia sono strettamente connesse. In questo caso osservo anche una </a:t>
            </a:r>
            <a:r>
              <a:rPr lang="it-IT" dirty="0">
                <a:solidFill>
                  <a:srgbClr val="FF0000"/>
                </a:solidFill>
              </a:rPr>
              <a:t>perdita di efficienza</a:t>
            </a:r>
            <a:r>
              <a:rPr lang="it-IT" dirty="0"/>
              <a:t>. Sul piano interno, posso pensare a riformare le aliquote fiscali, come nella Legge di Bilancio per l’Italia 2022 (redistribuzione regressiva).</a:t>
            </a:r>
          </a:p>
          <a:p>
            <a:pPr lvl="1"/>
            <a:r>
              <a:rPr lang="it-IT" dirty="0"/>
              <a:t>Infine le </a:t>
            </a:r>
            <a:r>
              <a:rPr lang="it-IT" b="1" dirty="0"/>
              <a:t>politiche di redistribuzione efficiente </a:t>
            </a:r>
            <a:r>
              <a:rPr lang="it-IT" dirty="0"/>
              <a:t>(per l’istruzione, la formazione, la salute, l’inclusione sociale) producono aumenti di efficienza oltre che maggiore equità.</a:t>
            </a:r>
            <a:endParaRPr lang="en-US" dirty="0"/>
          </a:p>
        </p:txBody>
      </p:sp>
      <p:sp>
        <p:nvSpPr>
          <p:cNvPr id="5" name="Segnaposto numero diapositiva 4"/>
          <p:cNvSpPr>
            <a:spLocks noGrp="1"/>
          </p:cNvSpPr>
          <p:nvPr>
            <p:ph type="sldNum" sz="quarter" idx="12"/>
          </p:nvPr>
        </p:nvSpPr>
        <p:spPr/>
        <p:txBody>
          <a:bodyPr/>
          <a:lstStyle/>
          <a:p>
            <a:fld id="{F7216446-8A82-42AB-88DB-297A75627E0A}" type="slidenum">
              <a:rPr lang="en-US" smtClean="0"/>
              <a:t>24</a:t>
            </a:fld>
            <a:endParaRPr lang="en-US"/>
          </a:p>
        </p:txBody>
      </p:sp>
    </p:spTree>
    <p:extLst>
      <p:ext uri="{BB962C8B-B14F-4D97-AF65-F5344CB8AC3E}">
        <p14:creationId xmlns:p14="http://schemas.microsoft.com/office/powerpoint/2010/main" val="3042452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it-IT" sz="3800" dirty="0"/>
              <a:t>B. Policy Maker (o insieme di enti) rispetto all’ambito di intervento</a:t>
            </a:r>
          </a:p>
        </p:txBody>
      </p:sp>
      <p:sp>
        <p:nvSpPr>
          <p:cNvPr id="12291" name="Rectangle 3"/>
          <p:cNvSpPr>
            <a:spLocks noGrp="1" noChangeArrowheads="1"/>
          </p:cNvSpPr>
          <p:nvPr>
            <p:ph type="body" idx="1"/>
          </p:nvPr>
        </p:nvSpPr>
        <p:spPr>
          <a:xfrm>
            <a:off x="3593736" y="1311610"/>
            <a:ext cx="7519706" cy="4351338"/>
          </a:xfrm>
        </p:spPr>
        <p:txBody>
          <a:bodyPr>
            <a:noAutofit/>
          </a:bodyPr>
          <a:lstStyle/>
          <a:p>
            <a:pPr marL="839788" lvl="1" indent="-495300">
              <a:buFont typeface="Wingdings" pitchFamily="2" charset="2"/>
              <a:buChar char="n"/>
            </a:pPr>
            <a:r>
              <a:rPr lang="it-IT" sz="2600" dirty="0"/>
              <a:t>Gli ambiti di intervento riguardano in questo contesto uno specifico territorio o area, pertanto si possono individuare PM  a diversi livelli:</a:t>
            </a:r>
          </a:p>
          <a:p>
            <a:pPr marL="1296988" lvl="2" indent="-495300">
              <a:buFont typeface="Wingdings" pitchFamily="2" charset="2"/>
              <a:buChar char="n"/>
            </a:pPr>
            <a:r>
              <a:rPr lang="it-IT" sz="2400" dirty="0"/>
              <a:t>Internazionale (UE, Commissione Europea)</a:t>
            </a:r>
          </a:p>
          <a:p>
            <a:pPr marL="1296988" lvl="2" indent="-495300">
              <a:buFont typeface="Wingdings" pitchFamily="2" charset="2"/>
              <a:buChar char="n"/>
            </a:pPr>
            <a:r>
              <a:rPr lang="it-IT" sz="2400" dirty="0"/>
              <a:t>Nazionale (il Governo o la Banca Centrale)</a:t>
            </a:r>
          </a:p>
          <a:p>
            <a:pPr marL="1296988" lvl="2" indent="-495300">
              <a:buFont typeface="Wingdings" pitchFamily="2" charset="2"/>
              <a:buChar char="n"/>
            </a:pPr>
            <a:r>
              <a:rPr lang="it-IT" sz="2400" dirty="0"/>
              <a:t>Territoriale (Regioni, «Province», Comuni) (</a:t>
            </a:r>
            <a:r>
              <a:rPr lang="it-IT" sz="2400" b="1" dirty="0"/>
              <a:t>Titolo V Cost</a:t>
            </a:r>
            <a:r>
              <a:rPr lang="it-IT" sz="2400" dirty="0"/>
              <a:t>.)</a:t>
            </a:r>
          </a:p>
          <a:p>
            <a:pPr marL="571500" indent="-571500"/>
            <a:endParaRPr lang="it-IT" sz="2400" i="1" dirty="0"/>
          </a:p>
        </p:txBody>
      </p:sp>
      <p:sp>
        <p:nvSpPr>
          <p:cNvPr id="2" name="Segnaposto numero diapositiva 1">
            <a:extLst>
              <a:ext uri="{FF2B5EF4-FFF2-40B4-BE49-F238E27FC236}">
                <a16:creationId xmlns:a16="http://schemas.microsoft.com/office/drawing/2014/main" id="{22D52F8E-D094-4BD9-A925-128ECC896E96}"/>
              </a:ext>
            </a:extLst>
          </p:cNvPr>
          <p:cNvSpPr>
            <a:spLocks noGrp="1"/>
          </p:cNvSpPr>
          <p:nvPr>
            <p:ph type="sldNum" sz="quarter" idx="12"/>
          </p:nvPr>
        </p:nvSpPr>
        <p:spPr/>
        <p:txBody>
          <a:bodyPr/>
          <a:lstStyle/>
          <a:p>
            <a:fld id="{A9A6D829-A7BA-4E1C-A264-FFB1E4602FB5}" type="slidenum">
              <a:rPr lang="en-US" smtClean="0"/>
              <a:t>25</a:t>
            </a:fld>
            <a:endParaRPr lang="en-US"/>
          </a:p>
        </p:txBody>
      </p:sp>
      <p:sp>
        <p:nvSpPr>
          <p:cNvPr id="5" name="Rettangolo 4">
            <a:extLst>
              <a:ext uri="{FF2B5EF4-FFF2-40B4-BE49-F238E27FC236}">
                <a16:creationId xmlns:a16="http://schemas.microsoft.com/office/drawing/2014/main" id="{F54E6483-5417-4B90-A309-2EB793FF8CD1}"/>
              </a:ext>
            </a:extLst>
          </p:cNvPr>
          <p:cNvSpPr/>
          <p:nvPr/>
        </p:nvSpPr>
        <p:spPr>
          <a:xfrm>
            <a:off x="680765" y="6142038"/>
            <a:ext cx="10920548" cy="369332"/>
          </a:xfrm>
          <a:prstGeom prst="rect">
            <a:avLst/>
          </a:prstGeom>
        </p:spPr>
        <p:txBody>
          <a:bodyPr wrap="square">
            <a:spAutoFit/>
          </a:bodyPr>
          <a:lstStyle/>
          <a:p>
            <a:r>
              <a:rPr lang="en-GB" dirty="0">
                <a:hlinkClick r:id="rId2"/>
              </a:rPr>
              <a:t>https://www.cortecostituzionale.it/documenti/download/pdf/Costituzione_della_Repubblica_italiana.pdf</a:t>
            </a:r>
            <a:r>
              <a:rPr lang="en-GB" dirty="0"/>
              <a:t> </a:t>
            </a:r>
          </a:p>
        </p:txBody>
      </p:sp>
    </p:spTree>
    <p:extLst>
      <p:ext uri="{BB962C8B-B14F-4D97-AF65-F5344CB8AC3E}">
        <p14:creationId xmlns:p14="http://schemas.microsoft.com/office/powerpoint/2010/main" val="22321013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B537A1-34AB-416E-BCB8-F842BDC97092}"/>
              </a:ext>
            </a:extLst>
          </p:cNvPr>
          <p:cNvSpPr>
            <a:spLocks noGrp="1"/>
          </p:cNvSpPr>
          <p:nvPr>
            <p:ph type="title"/>
          </p:nvPr>
        </p:nvSpPr>
        <p:spPr/>
        <p:txBody>
          <a:bodyPr/>
          <a:lstStyle/>
          <a:p>
            <a:r>
              <a:rPr lang="it-IT" dirty="0"/>
              <a:t>C. Secondo la </a:t>
            </a:r>
            <a:r>
              <a:rPr lang="it-IT" dirty="0">
                <a:solidFill>
                  <a:schemeClr val="bg1"/>
                </a:solidFill>
              </a:rPr>
              <a:t>natura dei compiti</a:t>
            </a:r>
          </a:p>
        </p:txBody>
      </p:sp>
      <p:sp>
        <p:nvSpPr>
          <p:cNvPr id="3" name="Segnaposto contenuto 2">
            <a:extLst>
              <a:ext uri="{FF2B5EF4-FFF2-40B4-BE49-F238E27FC236}">
                <a16:creationId xmlns:a16="http://schemas.microsoft.com/office/drawing/2014/main" id="{5887C17E-3504-4215-BA3F-71A37173FDA5}"/>
              </a:ext>
            </a:extLst>
          </p:cNvPr>
          <p:cNvSpPr>
            <a:spLocks noGrp="1"/>
          </p:cNvSpPr>
          <p:nvPr>
            <p:ph idx="1"/>
          </p:nvPr>
        </p:nvSpPr>
        <p:spPr/>
        <p:txBody>
          <a:bodyPr/>
          <a:lstStyle/>
          <a:p>
            <a:pPr>
              <a:buFont typeface="Wingdings" panose="05000000000000000000" pitchFamily="2" charset="2"/>
              <a:buChar char="q"/>
            </a:pPr>
            <a:r>
              <a:rPr lang="it-IT" sz="2600" dirty="0"/>
              <a:t>Il policy maker può ricoprire compiti di natura diversa, che possono essere raggruppati in due macro-categorie rappresentate dal ruolo che svolgono</a:t>
            </a:r>
            <a:r>
              <a:rPr lang="it-IT" sz="2600" i="1" dirty="0"/>
              <a:t>:</a:t>
            </a:r>
          </a:p>
          <a:p>
            <a:pPr marL="839788" lvl="1" indent="-495300">
              <a:buFont typeface="Wingdings" pitchFamily="2" charset="2"/>
              <a:buChar char="n"/>
            </a:pPr>
            <a:r>
              <a:rPr lang="it-IT" sz="2600" b="1" i="1" dirty="0"/>
              <a:t>I Politici</a:t>
            </a:r>
            <a:r>
              <a:rPr lang="it-IT" sz="2600" i="1" dirty="0"/>
              <a:t>: sono i soggetti che </a:t>
            </a:r>
            <a:r>
              <a:rPr lang="it-IT" sz="2600" dirty="0"/>
              <a:t>individuano e pianificano gli 0biettivi o i fini e le azioni necessarie per raggiungerli</a:t>
            </a:r>
            <a:endParaRPr lang="it-IT" sz="2600" i="1" dirty="0"/>
          </a:p>
          <a:p>
            <a:pPr marL="839788" lvl="1" indent="-495300">
              <a:buFont typeface="Wingdings" pitchFamily="2" charset="2"/>
              <a:buChar char="n"/>
            </a:pPr>
            <a:r>
              <a:rPr lang="it-IT" sz="2600" b="1" i="1" dirty="0"/>
              <a:t>I Burocrati: </a:t>
            </a:r>
            <a:r>
              <a:rPr lang="it-IT" sz="2600" i="1" dirty="0"/>
              <a:t>sono il «braccio esecutivo» dei Politici costituito dagli </a:t>
            </a:r>
            <a:r>
              <a:rPr lang="it-IT" sz="2600" dirty="0"/>
              <a:t>operatori che mettono in atto le misure o azioni individuate</a:t>
            </a:r>
            <a:endParaRPr lang="it-IT" sz="2600" i="1" dirty="0"/>
          </a:p>
          <a:p>
            <a:endParaRPr lang="it-IT" dirty="0"/>
          </a:p>
        </p:txBody>
      </p:sp>
    </p:spTree>
    <p:extLst>
      <p:ext uri="{BB962C8B-B14F-4D97-AF65-F5344CB8AC3E}">
        <p14:creationId xmlns:p14="http://schemas.microsoft.com/office/powerpoint/2010/main" val="1820521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it-IT" sz="3800" dirty="0"/>
              <a:t>La scuola della </a:t>
            </a:r>
            <a:r>
              <a:rPr lang="it-IT" sz="3800" i="1" dirty="0" err="1"/>
              <a:t>political</a:t>
            </a:r>
            <a:r>
              <a:rPr lang="it-IT" sz="3800" i="1" dirty="0"/>
              <a:t> economy</a:t>
            </a:r>
          </a:p>
        </p:txBody>
      </p:sp>
      <p:sp>
        <p:nvSpPr>
          <p:cNvPr id="13315" name="Rectangle 3"/>
          <p:cNvSpPr>
            <a:spLocks noGrp="1" noChangeArrowheads="1"/>
          </p:cNvSpPr>
          <p:nvPr>
            <p:ph type="body" idx="1"/>
          </p:nvPr>
        </p:nvSpPr>
        <p:spPr>
          <a:xfrm>
            <a:off x="3479074" y="1123837"/>
            <a:ext cx="7848600" cy="4828472"/>
          </a:xfrm>
        </p:spPr>
        <p:txBody>
          <a:bodyPr>
            <a:normAutofit/>
          </a:bodyPr>
          <a:lstStyle/>
          <a:p>
            <a:pPr marL="571500" indent="-571500">
              <a:lnSpc>
                <a:spcPct val="80000"/>
              </a:lnSpc>
            </a:pPr>
            <a:r>
              <a:rPr lang="it-IT" sz="2400" dirty="0"/>
              <a:t>I policy maker non sono solo enti astratti, ma  anche </a:t>
            </a:r>
            <a:r>
              <a:rPr lang="it-IT" sz="2400" b="1" i="1" u="sng" dirty="0"/>
              <a:t>donne/uomini in carne ed ossa</a:t>
            </a:r>
            <a:r>
              <a:rPr lang="it-IT" sz="2400" dirty="0"/>
              <a:t> che perseguono </a:t>
            </a:r>
            <a:r>
              <a:rPr lang="it-IT" sz="2400" dirty="0">
                <a:solidFill>
                  <a:srgbClr val="FF0000"/>
                </a:solidFill>
              </a:rPr>
              <a:t>fini propri</a:t>
            </a:r>
          </a:p>
          <a:p>
            <a:pPr marL="571500" indent="-571500">
              <a:lnSpc>
                <a:spcPct val="80000"/>
              </a:lnSpc>
            </a:pPr>
            <a:r>
              <a:rPr lang="it-IT" sz="2400" dirty="0"/>
              <a:t>Per questo motivo insorgono conflitti tra gli obiettivi dei policy maker e quelli della comunità, e</a:t>
            </a:r>
          </a:p>
          <a:p>
            <a:pPr marL="571500" indent="-571500">
              <a:lnSpc>
                <a:spcPct val="80000"/>
              </a:lnSpc>
            </a:pPr>
            <a:r>
              <a:rPr lang="it-IT" sz="2400" dirty="0"/>
              <a:t>tra gli uomini che costituiscono le autorità di politica, quindi vi sono </a:t>
            </a:r>
            <a:r>
              <a:rPr lang="it-IT" sz="2400" u="sng" dirty="0"/>
              <a:t>3 categorie di soggetti</a:t>
            </a:r>
            <a:r>
              <a:rPr lang="it-IT" sz="2400" dirty="0"/>
              <a:t>:</a:t>
            </a:r>
          </a:p>
          <a:p>
            <a:pPr marL="839788" lvl="1" indent="-495300">
              <a:lnSpc>
                <a:spcPct val="80000"/>
              </a:lnSpc>
              <a:buFont typeface="Wingdings" pitchFamily="2" charset="2"/>
              <a:buAutoNum type="arabicPeriod"/>
            </a:pPr>
            <a:r>
              <a:rPr lang="it-IT" b="1" dirty="0">
                <a:solidFill>
                  <a:srgbClr val="0033CC"/>
                </a:solidFill>
              </a:rPr>
              <a:t>Cittadini</a:t>
            </a:r>
          </a:p>
          <a:p>
            <a:pPr marL="839788" lvl="1" indent="-495300">
              <a:lnSpc>
                <a:spcPct val="80000"/>
              </a:lnSpc>
              <a:buFont typeface="Wingdings" pitchFamily="2" charset="2"/>
              <a:buAutoNum type="arabicPeriod"/>
            </a:pPr>
            <a:r>
              <a:rPr lang="it-IT" b="1" dirty="0">
                <a:solidFill>
                  <a:srgbClr val="0033CC"/>
                </a:solidFill>
              </a:rPr>
              <a:t>Politici</a:t>
            </a:r>
            <a:r>
              <a:rPr lang="it-IT" dirty="0"/>
              <a:t> (eletti dai cittadini che ad essi rispondono)</a:t>
            </a:r>
          </a:p>
          <a:p>
            <a:pPr marL="839788" lvl="1" indent="-495300">
              <a:lnSpc>
                <a:spcPct val="80000"/>
              </a:lnSpc>
              <a:buFont typeface="Wingdings" pitchFamily="2" charset="2"/>
              <a:buAutoNum type="arabicPeriod"/>
            </a:pPr>
            <a:r>
              <a:rPr lang="it-IT" b="1" dirty="0">
                <a:solidFill>
                  <a:srgbClr val="0033CC"/>
                </a:solidFill>
              </a:rPr>
              <a:t>Burocrati</a:t>
            </a:r>
            <a:r>
              <a:rPr lang="it-IT" dirty="0"/>
              <a:t> (che rispondono ai politici)</a:t>
            </a:r>
          </a:p>
          <a:p>
            <a:pPr marL="571500" indent="-571500">
              <a:lnSpc>
                <a:spcPct val="80000"/>
              </a:lnSpc>
              <a:buFont typeface="Wingdings" pitchFamily="2" charset="2"/>
              <a:buChar char="q"/>
            </a:pPr>
            <a:r>
              <a:rPr lang="it-IT" sz="2400" dirty="0"/>
              <a:t>Ognuno di questi soggetti persegue </a:t>
            </a:r>
            <a:r>
              <a:rPr lang="it-IT" sz="2400" b="1" i="1" u="sng" dirty="0"/>
              <a:t>fini propri</a:t>
            </a:r>
            <a:r>
              <a:rPr lang="it-IT" sz="2400" dirty="0"/>
              <a:t> e occorre studiarne i rapporti e le interdipendenze strategiche (</a:t>
            </a:r>
            <a:r>
              <a:rPr lang="it-IT" sz="2400" dirty="0">
                <a:cs typeface="Arial" charset="0"/>
              </a:rPr>
              <a:t>→ scuola della </a:t>
            </a:r>
            <a:r>
              <a:rPr lang="it-IT" sz="2400" dirty="0" err="1">
                <a:solidFill>
                  <a:srgbClr val="FF0000"/>
                </a:solidFill>
                <a:cs typeface="Arial" charset="0"/>
              </a:rPr>
              <a:t>Political</a:t>
            </a:r>
            <a:r>
              <a:rPr lang="it-IT" sz="2400" dirty="0">
                <a:solidFill>
                  <a:srgbClr val="FF0000"/>
                </a:solidFill>
                <a:cs typeface="Arial" charset="0"/>
              </a:rPr>
              <a:t> Economy</a:t>
            </a:r>
            <a:r>
              <a:rPr lang="it-IT" sz="2400" dirty="0">
                <a:cs typeface="Arial" charset="0"/>
              </a:rPr>
              <a:t>)</a:t>
            </a:r>
          </a:p>
        </p:txBody>
      </p:sp>
      <p:sp>
        <p:nvSpPr>
          <p:cNvPr id="2" name="Segnaposto numero diapositiva 1">
            <a:extLst>
              <a:ext uri="{FF2B5EF4-FFF2-40B4-BE49-F238E27FC236}">
                <a16:creationId xmlns:a16="http://schemas.microsoft.com/office/drawing/2014/main" id="{39F288C5-09D7-43BD-9E79-B37D83E81959}"/>
              </a:ext>
            </a:extLst>
          </p:cNvPr>
          <p:cNvSpPr>
            <a:spLocks noGrp="1"/>
          </p:cNvSpPr>
          <p:nvPr>
            <p:ph type="sldNum" sz="quarter" idx="12"/>
          </p:nvPr>
        </p:nvSpPr>
        <p:spPr/>
        <p:txBody>
          <a:bodyPr/>
          <a:lstStyle/>
          <a:p>
            <a:fld id="{A9A6D829-A7BA-4E1C-A264-FFB1E4602FB5}" type="slidenum">
              <a:rPr lang="en-US" smtClean="0"/>
              <a:t>27</a:t>
            </a:fld>
            <a:endParaRPr lang="en-US"/>
          </a:p>
        </p:txBody>
      </p:sp>
    </p:spTree>
    <p:extLst>
      <p:ext uri="{BB962C8B-B14F-4D97-AF65-F5344CB8AC3E}">
        <p14:creationId xmlns:p14="http://schemas.microsoft.com/office/powerpoint/2010/main" val="29563855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 è quindi in sintesi il ruolo della PE?</a:t>
            </a:r>
            <a:endParaRPr lang="en-US" dirty="0"/>
          </a:p>
        </p:txBody>
      </p:sp>
      <p:sp>
        <p:nvSpPr>
          <p:cNvPr id="3" name="Segnaposto contenuto 2"/>
          <p:cNvSpPr>
            <a:spLocks noGrp="1"/>
          </p:cNvSpPr>
          <p:nvPr>
            <p:ph idx="1"/>
          </p:nvPr>
        </p:nvSpPr>
        <p:spPr/>
        <p:txBody>
          <a:bodyPr/>
          <a:lstStyle/>
          <a:p>
            <a:r>
              <a:rPr lang="it-IT" dirty="0"/>
              <a:t>I compiti che un decisore di PE deve essere in grado di svolgere sono complessi e molteplici:</a:t>
            </a:r>
          </a:p>
          <a:p>
            <a:pPr marL="514350" indent="-514350">
              <a:buFont typeface="+mj-lt"/>
              <a:buAutoNum type="arabicPeriod"/>
            </a:pPr>
            <a:r>
              <a:rPr lang="it-IT" u="sng" dirty="0"/>
              <a:t>Tassare e spendere </a:t>
            </a:r>
            <a:r>
              <a:rPr lang="it-IT" dirty="0"/>
              <a:t>(che influiscono sul reddito delle famiglie, sulla produttività delle imprese, sulla sicurezza sociale…)</a:t>
            </a:r>
          </a:p>
          <a:p>
            <a:pPr marL="514350" indent="-514350">
              <a:buFont typeface="+mj-lt"/>
              <a:buAutoNum type="arabicPeriod"/>
            </a:pPr>
            <a:r>
              <a:rPr lang="it-IT" u="sng" dirty="0"/>
              <a:t>Emettere moneta e regolarne l’offerta</a:t>
            </a:r>
          </a:p>
          <a:p>
            <a:pPr marL="514350" indent="-514350">
              <a:buFont typeface="+mj-lt"/>
              <a:buAutoNum type="arabicPeriod"/>
            </a:pPr>
            <a:r>
              <a:rPr lang="it-IT" u="sng" dirty="0"/>
              <a:t>Definire ed applicare le regole del gioco economico </a:t>
            </a:r>
            <a:r>
              <a:rPr lang="it-IT" dirty="0"/>
              <a:t>(regole della concorrenza, supervisione dei mercati finanziari, controllo del sistema bancario….)</a:t>
            </a:r>
          </a:p>
          <a:p>
            <a:pPr marL="514350" indent="-514350">
              <a:buFont typeface="+mj-lt"/>
              <a:buAutoNum type="arabicPeriod"/>
            </a:pPr>
            <a:r>
              <a:rPr lang="it-IT" u="sng" dirty="0"/>
              <a:t>Produrre beni e servizi</a:t>
            </a:r>
          </a:p>
          <a:p>
            <a:pPr marL="514350" indent="-514350">
              <a:buFont typeface="+mj-lt"/>
              <a:buAutoNum type="arabicPeriod"/>
            </a:pPr>
            <a:r>
              <a:rPr lang="it-IT" u="sng" dirty="0"/>
              <a:t>Risolvere problemi</a:t>
            </a:r>
            <a:r>
              <a:rPr lang="it-IT" dirty="0"/>
              <a:t>, se possibile (interviene nelle negoziazioni salariali ad es.)</a:t>
            </a:r>
          </a:p>
          <a:p>
            <a:pPr marL="514350" indent="-514350">
              <a:buFont typeface="+mj-lt"/>
              <a:buAutoNum type="arabicPeriod"/>
            </a:pPr>
            <a:r>
              <a:rPr lang="it-IT" u="sng" dirty="0"/>
              <a:t>Negoziare accordi con altri paesi </a:t>
            </a:r>
            <a:r>
              <a:rPr lang="it-IT" dirty="0"/>
              <a:t>(definizioni di regole commerciali, ambientali, di sviluppo, di comportamento nei conflitti…)</a:t>
            </a:r>
          </a:p>
        </p:txBody>
      </p:sp>
      <p:sp>
        <p:nvSpPr>
          <p:cNvPr id="4" name="Freccia in giù 3"/>
          <p:cNvSpPr/>
          <p:nvPr/>
        </p:nvSpPr>
        <p:spPr>
          <a:xfrm>
            <a:off x="6954183" y="5583288"/>
            <a:ext cx="548640" cy="283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asellaDiTesto 4"/>
          <p:cNvSpPr txBox="1"/>
          <p:nvPr/>
        </p:nvSpPr>
        <p:spPr>
          <a:xfrm>
            <a:off x="3442185" y="5940851"/>
            <a:ext cx="7990549" cy="830997"/>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it-IT" sz="2400" dirty="0"/>
              <a:t>Tanti temi diversi: è possibile riassumerli in un unico quadro di riferimento?</a:t>
            </a:r>
            <a:endParaRPr lang="en-US" sz="2400" dirty="0"/>
          </a:p>
        </p:txBody>
      </p:sp>
      <p:sp>
        <p:nvSpPr>
          <p:cNvPr id="6" name="Segnaposto numero diapositiva 5">
            <a:extLst>
              <a:ext uri="{FF2B5EF4-FFF2-40B4-BE49-F238E27FC236}">
                <a16:creationId xmlns:a16="http://schemas.microsoft.com/office/drawing/2014/main" id="{0054B6D8-09FE-47EB-A13F-2A37E5A4B79E}"/>
              </a:ext>
            </a:extLst>
          </p:cNvPr>
          <p:cNvSpPr>
            <a:spLocks noGrp="1"/>
          </p:cNvSpPr>
          <p:nvPr>
            <p:ph type="sldNum" sz="quarter" idx="12"/>
          </p:nvPr>
        </p:nvSpPr>
        <p:spPr/>
        <p:txBody>
          <a:bodyPr/>
          <a:lstStyle/>
          <a:p>
            <a:fld id="{A9A6D829-A7BA-4E1C-A264-FFB1E4602FB5}" type="slidenum">
              <a:rPr lang="en-US" smtClean="0"/>
              <a:t>28</a:t>
            </a:fld>
            <a:endParaRPr lang="en-US"/>
          </a:p>
        </p:txBody>
      </p:sp>
    </p:spTree>
    <p:extLst>
      <p:ext uri="{BB962C8B-B14F-4D97-AF65-F5344CB8AC3E}">
        <p14:creationId xmlns:p14="http://schemas.microsoft.com/office/powerpoint/2010/main" val="345293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75CBEED9-E381-4672-8ECC-E2FF37233A9B}"/>
              </a:ext>
            </a:extLst>
          </p:cNvPr>
          <p:cNvSpPr>
            <a:spLocks noGrp="1"/>
          </p:cNvSpPr>
          <p:nvPr>
            <p:ph type="title"/>
          </p:nvPr>
        </p:nvSpPr>
        <p:spPr/>
        <p:txBody>
          <a:bodyPr/>
          <a:lstStyle/>
          <a:p>
            <a:r>
              <a:rPr lang="it-IT" dirty="0"/>
              <a:t>Il modello della Politica Economica</a:t>
            </a:r>
          </a:p>
        </p:txBody>
      </p:sp>
      <p:sp>
        <p:nvSpPr>
          <p:cNvPr id="5" name="Segnaposto testo 4">
            <a:extLst>
              <a:ext uri="{FF2B5EF4-FFF2-40B4-BE49-F238E27FC236}">
                <a16:creationId xmlns:a16="http://schemas.microsoft.com/office/drawing/2014/main" id="{9FA507FD-C831-4ABD-B070-B3529B4C77EE}"/>
              </a:ext>
            </a:extLst>
          </p:cNvPr>
          <p:cNvSpPr>
            <a:spLocks noGrp="1"/>
          </p:cNvSpPr>
          <p:nvPr>
            <p:ph type="body" idx="1"/>
          </p:nvPr>
        </p:nvSpPr>
        <p:spPr/>
        <p:txBody>
          <a:bodyPr/>
          <a:lstStyle/>
          <a:p>
            <a:r>
              <a:rPr lang="it-IT" dirty="0"/>
              <a:t>Come sintetizzare le relazioni e individuare i canali di trasmissione degli interventi al mercato</a:t>
            </a:r>
          </a:p>
        </p:txBody>
      </p:sp>
    </p:spTree>
    <p:extLst>
      <p:ext uri="{BB962C8B-B14F-4D97-AF65-F5344CB8AC3E}">
        <p14:creationId xmlns:p14="http://schemas.microsoft.com/office/powerpoint/2010/main" val="768044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C7B685-A804-413A-A552-2FA834019BAD}"/>
              </a:ext>
            </a:extLst>
          </p:cNvPr>
          <p:cNvSpPr>
            <a:spLocks noGrp="1"/>
          </p:cNvSpPr>
          <p:nvPr>
            <p:ph type="title"/>
          </p:nvPr>
        </p:nvSpPr>
        <p:spPr/>
        <p:txBody>
          <a:bodyPr/>
          <a:lstStyle/>
          <a:p>
            <a:r>
              <a:rPr lang="it-IT" dirty="0"/>
              <a:t>Quali sono le componenti principali della Politica Economica?</a:t>
            </a:r>
            <a:endParaRPr lang="en-GB" dirty="0"/>
          </a:p>
        </p:txBody>
      </p:sp>
      <p:sp>
        <p:nvSpPr>
          <p:cNvPr id="3" name="Segnaposto contenuto 2">
            <a:extLst>
              <a:ext uri="{FF2B5EF4-FFF2-40B4-BE49-F238E27FC236}">
                <a16:creationId xmlns:a16="http://schemas.microsoft.com/office/drawing/2014/main" id="{59A52C67-A68A-49CE-971D-C07572FA6D79}"/>
              </a:ext>
            </a:extLst>
          </p:cNvPr>
          <p:cNvSpPr>
            <a:spLocks noGrp="1"/>
          </p:cNvSpPr>
          <p:nvPr>
            <p:ph idx="1"/>
          </p:nvPr>
        </p:nvSpPr>
        <p:spPr/>
        <p:txBody>
          <a:bodyPr>
            <a:normAutofit/>
          </a:bodyPr>
          <a:lstStyle/>
          <a:p>
            <a:r>
              <a:rPr lang="it-IT" sz="2400" dirty="0"/>
              <a:t>La PE nasce dall’esigenza di comprendere come le due </a:t>
            </a:r>
            <a:r>
              <a:rPr lang="it-IT" sz="2400" dirty="0">
                <a:solidFill>
                  <a:srgbClr val="0070C0"/>
                </a:solidFill>
              </a:rPr>
              <a:t>istituzioni economiche principali</a:t>
            </a:r>
            <a:r>
              <a:rPr lang="it-IT" sz="2400" dirty="0"/>
              <a:t>: </a:t>
            </a:r>
            <a:r>
              <a:rPr lang="it-IT" sz="2400" b="1" dirty="0"/>
              <a:t>Stato</a:t>
            </a:r>
            <a:r>
              <a:rPr lang="it-IT" sz="2400" dirty="0"/>
              <a:t> (</a:t>
            </a:r>
            <a:r>
              <a:rPr lang="it-IT" sz="2400" dirty="0">
                <a:solidFill>
                  <a:srgbClr val="FF0000"/>
                </a:solidFill>
              </a:rPr>
              <a:t>interesse collettivo</a:t>
            </a:r>
            <a:r>
              <a:rPr lang="it-IT" sz="2400" dirty="0"/>
              <a:t>) e </a:t>
            </a:r>
            <a:r>
              <a:rPr lang="it-IT" sz="2400" b="1" dirty="0"/>
              <a:t>Mercato</a:t>
            </a:r>
            <a:r>
              <a:rPr lang="it-IT" sz="2400" dirty="0"/>
              <a:t> (</a:t>
            </a:r>
            <a:r>
              <a:rPr lang="it-IT" sz="2400" dirty="0">
                <a:solidFill>
                  <a:srgbClr val="00B050"/>
                </a:solidFill>
              </a:rPr>
              <a:t>interesse individuale</a:t>
            </a:r>
            <a:r>
              <a:rPr lang="it-IT" sz="2400" dirty="0"/>
              <a:t>) riescano a soddisfare i </a:t>
            </a:r>
            <a:r>
              <a:rPr lang="it-IT" sz="2400" u="sng" dirty="0"/>
              <a:t>principi</a:t>
            </a:r>
            <a:r>
              <a:rPr lang="it-IT" sz="2400" dirty="0"/>
              <a:t> e gli </a:t>
            </a:r>
            <a:r>
              <a:rPr lang="it-IT" sz="2400" u="sng" dirty="0"/>
              <a:t>obiettivi</a:t>
            </a:r>
            <a:r>
              <a:rPr lang="it-IT" sz="2400" dirty="0"/>
              <a:t> verso cui una società potrebbe o dovrebbe tendere. </a:t>
            </a:r>
          </a:p>
          <a:p>
            <a:r>
              <a:rPr lang="it-IT" sz="2400" dirty="0"/>
              <a:t>La PE si svolge principalmente a livello nazionale o locale, ma è importante considerare poi le interazioni strategiche tra Paesi che tali politiche causano, soprattutto tenendo conto dell’appartenenza del nostro Paese all’Unione Europea</a:t>
            </a:r>
          </a:p>
        </p:txBody>
      </p:sp>
    </p:spTree>
    <p:extLst>
      <p:ext uri="{BB962C8B-B14F-4D97-AF65-F5344CB8AC3E}">
        <p14:creationId xmlns:p14="http://schemas.microsoft.com/office/powerpoint/2010/main" val="2552224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sz="3800" dirty="0"/>
              <a:t>Il modello di sintesi della politica economica </a:t>
            </a:r>
            <a:r>
              <a:rPr lang="it-IT" sz="3200" dirty="0"/>
              <a:t>(Cellini, 2010)</a:t>
            </a:r>
          </a:p>
        </p:txBody>
      </p:sp>
      <p:sp>
        <p:nvSpPr>
          <p:cNvPr id="7171" name="Rectangle 3"/>
          <p:cNvSpPr>
            <a:spLocks noGrp="1" noChangeArrowheads="1"/>
          </p:cNvSpPr>
          <p:nvPr>
            <p:ph type="body" idx="1"/>
          </p:nvPr>
        </p:nvSpPr>
        <p:spPr/>
        <p:txBody>
          <a:bodyPr>
            <a:normAutofit/>
          </a:bodyPr>
          <a:lstStyle/>
          <a:p>
            <a:pPr marL="571500" indent="-571500">
              <a:buSzPct val="110000"/>
              <a:buFont typeface="Wingdings" pitchFamily="2" charset="2"/>
              <a:buAutoNum type="arabicPeriod"/>
            </a:pPr>
            <a:r>
              <a:rPr lang="it-IT" sz="2800" dirty="0"/>
              <a:t>Individuazione dei fini/</a:t>
            </a:r>
            <a:r>
              <a:rPr lang="it-IT" sz="2800" b="1" dirty="0"/>
              <a:t>obiettivi</a:t>
            </a:r>
            <a:r>
              <a:rPr lang="it-IT" sz="2800" dirty="0"/>
              <a:t> di un corpo sociale complesso</a:t>
            </a:r>
          </a:p>
          <a:p>
            <a:pPr marL="571500" indent="-571500">
              <a:buSzPct val="110000"/>
              <a:buFont typeface="Wingdings" pitchFamily="2" charset="2"/>
              <a:buAutoNum type="arabicPeriod"/>
            </a:pPr>
            <a:r>
              <a:rPr lang="it-IT" sz="2800" dirty="0"/>
              <a:t>Modalità di raggiungimento di tali fini (azione o inazione del governo): gli </a:t>
            </a:r>
            <a:r>
              <a:rPr lang="it-IT" sz="2800" b="1" dirty="0"/>
              <a:t>strumenti</a:t>
            </a:r>
          </a:p>
          <a:p>
            <a:pPr marL="571500" indent="-571500">
              <a:buSzPct val="110000"/>
              <a:buFont typeface="Wingdings" pitchFamily="2" charset="2"/>
              <a:buAutoNum type="arabicPeriod"/>
            </a:pPr>
            <a:r>
              <a:rPr lang="it-IT" sz="2800" b="1" dirty="0"/>
              <a:t>Effetto</a:t>
            </a:r>
            <a:r>
              <a:rPr lang="it-IT" sz="2800" dirty="0"/>
              <a:t> dell’eventuale azione (valutazione di </a:t>
            </a:r>
            <a:r>
              <a:rPr lang="it-IT" sz="2800" b="1" dirty="0"/>
              <a:t>efficacia-efficienza</a:t>
            </a:r>
            <a:r>
              <a:rPr lang="it-IT" sz="2800" dirty="0"/>
              <a:t> ed </a:t>
            </a:r>
            <a:r>
              <a:rPr lang="it-IT" sz="2800" b="1" dirty="0"/>
              <a:t>equità</a:t>
            </a:r>
            <a:r>
              <a:rPr lang="it-IT" sz="2800" dirty="0"/>
              <a:t>)</a:t>
            </a:r>
          </a:p>
          <a:p>
            <a:pPr marL="571500" indent="-571500"/>
            <a:r>
              <a:rPr lang="it-IT" sz="2800" u="sng" dirty="0"/>
              <a:t>Obiettivo del corso</a:t>
            </a:r>
            <a:r>
              <a:rPr lang="it-IT" sz="2800" dirty="0"/>
              <a:t>:</a:t>
            </a:r>
          </a:p>
          <a:p>
            <a:pPr marL="839788" lvl="1" indent="-495300"/>
            <a:r>
              <a:rPr lang="it-IT" sz="2800" b="1" dirty="0">
                <a:solidFill>
                  <a:srgbClr val="FF0000"/>
                </a:solidFill>
              </a:rPr>
              <a:t>Individuazione dei conflitti (trade-off) che caratterizzano le 3 componenti in ambito nazionale e internazionale.</a:t>
            </a:r>
          </a:p>
        </p:txBody>
      </p:sp>
      <p:sp>
        <p:nvSpPr>
          <p:cNvPr id="2" name="Segnaposto numero diapositiva 1">
            <a:extLst>
              <a:ext uri="{FF2B5EF4-FFF2-40B4-BE49-F238E27FC236}">
                <a16:creationId xmlns:a16="http://schemas.microsoft.com/office/drawing/2014/main" id="{AE693B1E-59E6-4BC6-91F6-CC29A40DF30E}"/>
              </a:ext>
            </a:extLst>
          </p:cNvPr>
          <p:cNvSpPr>
            <a:spLocks noGrp="1"/>
          </p:cNvSpPr>
          <p:nvPr>
            <p:ph type="sldNum" sz="quarter" idx="12"/>
          </p:nvPr>
        </p:nvSpPr>
        <p:spPr/>
        <p:txBody>
          <a:bodyPr/>
          <a:lstStyle/>
          <a:p>
            <a:fld id="{A9A6D829-A7BA-4E1C-A264-FFB1E4602FB5}" type="slidenum">
              <a:rPr lang="en-US" smtClean="0"/>
              <a:t>30</a:t>
            </a:fld>
            <a:endParaRPr lang="en-US"/>
          </a:p>
        </p:txBody>
      </p:sp>
    </p:spTree>
    <p:extLst>
      <p:ext uri="{BB962C8B-B14F-4D97-AF65-F5344CB8AC3E}">
        <p14:creationId xmlns:p14="http://schemas.microsoft.com/office/powerpoint/2010/main" val="16001611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dirty="0"/>
              <a:t>1) Gli </a:t>
            </a:r>
            <a:r>
              <a:rPr lang="it-IT" dirty="0">
                <a:solidFill>
                  <a:srgbClr val="FFFF00"/>
                </a:solidFill>
              </a:rPr>
              <a:t>obiettivi</a:t>
            </a:r>
            <a:r>
              <a:rPr lang="it-IT" dirty="0"/>
              <a:t> del corpo sociale</a:t>
            </a:r>
          </a:p>
        </p:txBody>
      </p:sp>
      <p:sp>
        <p:nvSpPr>
          <p:cNvPr id="8195" name="Rectangle 3"/>
          <p:cNvSpPr>
            <a:spLocks noGrp="1" noChangeArrowheads="1"/>
          </p:cNvSpPr>
          <p:nvPr>
            <p:ph type="body" idx="1"/>
          </p:nvPr>
        </p:nvSpPr>
        <p:spPr>
          <a:xfrm>
            <a:off x="3490912" y="1405001"/>
            <a:ext cx="7862887" cy="4251216"/>
          </a:xfrm>
        </p:spPr>
        <p:txBody>
          <a:bodyPr>
            <a:noAutofit/>
          </a:bodyPr>
          <a:lstStyle/>
          <a:p>
            <a:pPr>
              <a:lnSpc>
                <a:spcPct val="90000"/>
              </a:lnSpc>
            </a:pPr>
            <a:r>
              <a:rPr lang="it-IT" sz="2400" dirty="0"/>
              <a:t>Abbiamo visto come il </a:t>
            </a:r>
            <a:r>
              <a:rPr lang="it-IT" sz="2400" u="sng" dirty="0"/>
              <a:t>corpo sociale </a:t>
            </a:r>
            <a:r>
              <a:rPr lang="it-IT" sz="2400" dirty="0"/>
              <a:t>sia una collettività composta da un’aggregazione di individui con </a:t>
            </a:r>
            <a:r>
              <a:rPr lang="it-IT" sz="2400" u="sng" dirty="0"/>
              <a:t>obiettivi eterogenei</a:t>
            </a:r>
          </a:p>
          <a:p>
            <a:pPr>
              <a:lnSpc>
                <a:spcPct val="90000"/>
              </a:lnSpc>
            </a:pPr>
            <a:r>
              <a:rPr lang="it-IT" sz="2400" dirty="0"/>
              <a:t>La teoria delle </a:t>
            </a:r>
            <a:r>
              <a:rPr lang="it-IT" sz="2400" u="sng" dirty="0"/>
              <a:t>scelte</a:t>
            </a:r>
            <a:r>
              <a:rPr lang="it-IT" sz="2400" dirty="0"/>
              <a:t> </a:t>
            </a:r>
            <a:r>
              <a:rPr lang="it-IT" sz="2400" b="1" dirty="0"/>
              <a:t>collettive</a:t>
            </a:r>
            <a:r>
              <a:rPr lang="it-IT" sz="2400" dirty="0"/>
              <a:t> (</a:t>
            </a:r>
            <a:r>
              <a:rPr lang="it-IT" sz="2400" i="1" dirty="0"/>
              <a:t>public </a:t>
            </a:r>
            <a:r>
              <a:rPr lang="it-IT" sz="2400" i="1" dirty="0" err="1"/>
              <a:t>choice</a:t>
            </a:r>
            <a:r>
              <a:rPr lang="it-IT" sz="2400" i="1" dirty="0"/>
              <a:t>/Economia del Benessere</a:t>
            </a:r>
            <a:r>
              <a:rPr lang="it-IT" sz="2400" dirty="0"/>
              <a:t>) cerca di individuare tali obiettivi comuni a partire da quelli eterogenei</a:t>
            </a:r>
          </a:p>
          <a:p>
            <a:pPr>
              <a:lnSpc>
                <a:spcPct val="90000"/>
              </a:lnSpc>
            </a:pPr>
            <a:r>
              <a:rPr lang="it-IT" sz="2400" dirty="0"/>
              <a:t>Un obiettivo di massima è quello di evitare le situazioni </a:t>
            </a:r>
            <a:r>
              <a:rPr lang="it-IT" sz="2400" u="sng" dirty="0"/>
              <a:t>inefficienti in senso </a:t>
            </a:r>
            <a:r>
              <a:rPr lang="it-IT" sz="2400" u="sng" dirty="0" err="1"/>
              <a:t>paretiano</a:t>
            </a:r>
            <a:r>
              <a:rPr lang="it-IT" sz="2400" dirty="0"/>
              <a:t> (ad es. monopolio, esternalità, disoccupazione, povertà…): </a:t>
            </a:r>
          </a:p>
          <a:p>
            <a:pPr lvl="1">
              <a:lnSpc>
                <a:spcPct val="90000"/>
              </a:lnSpc>
            </a:pPr>
            <a:r>
              <a:rPr lang="it-IT" sz="2000" dirty="0"/>
              <a:t>EFFICIENZA PARETIANA «riallocazione delle risorse che migliora la condizione di almeno un individuo senza peggiorare quella di altri, producendo quindi un aumento dell'efficienza complessiva del sistema». </a:t>
            </a:r>
            <a:r>
              <a:rPr lang="it-IT" sz="2000" dirty="0">
                <a:solidFill>
                  <a:srgbClr val="FF0000"/>
                </a:solidFill>
                <a:sym typeface="Symbol" panose="05050102010706020507" pitchFamily="18" charset="2"/>
              </a:rPr>
              <a:t> scelta first best</a:t>
            </a:r>
            <a:endParaRPr lang="it-IT" sz="2000" dirty="0">
              <a:solidFill>
                <a:srgbClr val="FF0000"/>
              </a:solidFill>
            </a:endParaRPr>
          </a:p>
        </p:txBody>
      </p:sp>
      <p:sp>
        <p:nvSpPr>
          <p:cNvPr id="3" name="Segnaposto numero diapositiva 2">
            <a:extLst>
              <a:ext uri="{FF2B5EF4-FFF2-40B4-BE49-F238E27FC236}">
                <a16:creationId xmlns:a16="http://schemas.microsoft.com/office/drawing/2014/main" id="{FC54B509-9BE6-4F8C-883D-CB61DB209A3B}"/>
              </a:ext>
            </a:extLst>
          </p:cNvPr>
          <p:cNvSpPr>
            <a:spLocks noGrp="1"/>
          </p:cNvSpPr>
          <p:nvPr>
            <p:ph type="sldNum" sz="quarter" idx="12"/>
          </p:nvPr>
        </p:nvSpPr>
        <p:spPr/>
        <p:txBody>
          <a:bodyPr/>
          <a:lstStyle/>
          <a:p>
            <a:fld id="{A9A6D829-A7BA-4E1C-A264-FFB1E4602FB5}" type="slidenum">
              <a:rPr lang="en-US" smtClean="0"/>
              <a:t>31</a:t>
            </a:fld>
            <a:endParaRPr lang="en-US"/>
          </a:p>
        </p:txBody>
      </p:sp>
    </p:spTree>
    <p:extLst>
      <p:ext uri="{BB962C8B-B14F-4D97-AF65-F5344CB8AC3E}">
        <p14:creationId xmlns:p14="http://schemas.microsoft.com/office/powerpoint/2010/main" val="493360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A946D2-592F-457C-812B-EE0A4D167053}"/>
              </a:ext>
            </a:extLst>
          </p:cNvPr>
          <p:cNvSpPr>
            <a:spLocks noGrp="1"/>
          </p:cNvSpPr>
          <p:nvPr>
            <p:ph type="title"/>
          </p:nvPr>
        </p:nvSpPr>
        <p:spPr/>
        <p:txBody>
          <a:bodyPr/>
          <a:lstStyle/>
          <a:p>
            <a:r>
              <a:rPr lang="it-IT" dirty="0"/>
              <a:t>I conflitti</a:t>
            </a:r>
          </a:p>
        </p:txBody>
      </p:sp>
      <p:sp>
        <p:nvSpPr>
          <p:cNvPr id="3" name="Segnaposto contenuto 2">
            <a:extLst>
              <a:ext uri="{FF2B5EF4-FFF2-40B4-BE49-F238E27FC236}">
                <a16:creationId xmlns:a16="http://schemas.microsoft.com/office/drawing/2014/main" id="{8825CFFE-7D7E-4ED5-ACCE-3A9204DD0AB2}"/>
              </a:ext>
            </a:extLst>
          </p:cNvPr>
          <p:cNvSpPr>
            <a:spLocks noGrp="1"/>
          </p:cNvSpPr>
          <p:nvPr>
            <p:ph idx="1"/>
          </p:nvPr>
        </p:nvSpPr>
        <p:spPr/>
        <p:txBody>
          <a:bodyPr>
            <a:normAutofit/>
          </a:bodyPr>
          <a:lstStyle/>
          <a:p>
            <a:r>
              <a:rPr lang="it-IT" sz="2800" dirty="0"/>
              <a:t>Il </a:t>
            </a:r>
            <a:r>
              <a:rPr lang="it-IT" sz="2800" dirty="0">
                <a:solidFill>
                  <a:srgbClr val="FF0000"/>
                </a:solidFill>
              </a:rPr>
              <a:t>conflitto</a:t>
            </a:r>
            <a:r>
              <a:rPr lang="it-IT" sz="2800" dirty="0"/>
              <a:t> nasce </a:t>
            </a:r>
            <a:r>
              <a:rPr lang="it-IT" sz="2800" dirty="0">
                <a:solidFill>
                  <a:srgbClr val="FF0000"/>
                </a:solidFill>
              </a:rPr>
              <a:t>dall’obiettivo politico </a:t>
            </a:r>
            <a:r>
              <a:rPr lang="it-IT" sz="2800" dirty="0"/>
              <a:t>che può essere quello </a:t>
            </a:r>
            <a:r>
              <a:rPr lang="it-IT" sz="2800" dirty="0">
                <a:solidFill>
                  <a:srgbClr val="FF0000"/>
                </a:solidFill>
              </a:rPr>
              <a:t>redistributivo</a:t>
            </a:r>
            <a:r>
              <a:rPr lang="it-IT" sz="2800" dirty="0"/>
              <a:t> (ad es. del reddito) invece che </a:t>
            </a:r>
            <a:r>
              <a:rPr lang="it-IT" sz="2800" dirty="0">
                <a:solidFill>
                  <a:srgbClr val="FF0000"/>
                </a:solidFill>
              </a:rPr>
              <a:t>allocativo</a:t>
            </a:r>
            <a:r>
              <a:rPr lang="it-IT" sz="2800" dirty="0"/>
              <a:t> o di </a:t>
            </a:r>
            <a:r>
              <a:rPr lang="it-IT" sz="2800" dirty="0">
                <a:solidFill>
                  <a:srgbClr val="FF0000"/>
                </a:solidFill>
              </a:rPr>
              <a:t>stabilizzazione</a:t>
            </a:r>
            <a:r>
              <a:rPr lang="it-IT" sz="2800" dirty="0"/>
              <a:t> e dall’</a:t>
            </a:r>
            <a:r>
              <a:rPr lang="it-IT" sz="2800" dirty="0">
                <a:solidFill>
                  <a:srgbClr val="0033CC"/>
                </a:solidFill>
              </a:rPr>
              <a:t>interesse di specifici soggetti </a:t>
            </a:r>
            <a:r>
              <a:rPr lang="it-IT" sz="2800" dirty="0"/>
              <a:t>danneggiati dalla redistribuzione</a:t>
            </a:r>
          </a:p>
          <a:p>
            <a:r>
              <a:rPr lang="it-IT" sz="2800" dirty="0"/>
              <a:t>QUINDI la </a:t>
            </a:r>
            <a:r>
              <a:rPr lang="it-IT" sz="2800" b="1" dirty="0"/>
              <a:t>politica economica </a:t>
            </a:r>
            <a:r>
              <a:rPr lang="it-IT" sz="2800" dirty="0"/>
              <a:t>deve studiare la </a:t>
            </a:r>
            <a:r>
              <a:rPr lang="it-IT" sz="2800" b="1" dirty="0">
                <a:solidFill>
                  <a:srgbClr val="FF0000"/>
                </a:solidFill>
              </a:rPr>
              <a:t>gestione dei conflitti (trade-off) </a:t>
            </a:r>
            <a:r>
              <a:rPr lang="it-IT" sz="2800" dirty="0"/>
              <a:t>tra gli obiettivi che il corpo sociale si è dato</a:t>
            </a:r>
          </a:p>
          <a:p>
            <a:endParaRPr lang="it-IT" sz="2800" dirty="0"/>
          </a:p>
        </p:txBody>
      </p:sp>
      <p:sp>
        <p:nvSpPr>
          <p:cNvPr id="4" name="Rettangolo con angoli arrotondati 3">
            <a:extLst>
              <a:ext uri="{FF2B5EF4-FFF2-40B4-BE49-F238E27FC236}">
                <a16:creationId xmlns:a16="http://schemas.microsoft.com/office/drawing/2014/main" id="{41B54F92-7AFC-4B2D-B9FC-86CBA4ED6AAD}"/>
              </a:ext>
            </a:extLst>
          </p:cNvPr>
          <p:cNvSpPr/>
          <p:nvPr/>
        </p:nvSpPr>
        <p:spPr>
          <a:xfrm>
            <a:off x="3903981" y="3592927"/>
            <a:ext cx="7683181" cy="1236247"/>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61361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BE2435-E254-47C4-8457-ABEA732253BA}"/>
              </a:ext>
            </a:extLst>
          </p:cNvPr>
          <p:cNvSpPr>
            <a:spLocks noGrp="1"/>
          </p:cNvSpPr>
          <p:nvPr>
            <p:ph type="title"/>
          </p:nvPr>
        </p:nvSpPr>
        <p:spPr/>
        <p:txBody>
          <a:bodyPr>
            <a:normAutofit/>
          </a:bodyPr>
          <a:lstStyle/>
          <a:p>
            <a:r>
              <a:rPr lang="it-IT" dirty="0"/>
              <a:t>Il trade-off tra obiettivi: un esempio</a:t>
            </a:r>
          </a:p>
        </p:txBody>
      </p:sp>
      <p:sp>
        <p:nvSpPr>
          <p:cNvPr id="3" name="Segnaposto contenuto 2">
            <a:extLst>
              <a:ext uri="{FF2B5EF4-FFF2-40B4-BE49-F238E27FC236}">
                <a16:creationId xmlns:a16="http://schemas.microsoft.com/office/drawing/2014/main" id="{EAD9FA8B-1C85-4873-9C45-075D49A14E2A}"/>
              </a:ext>
            </a:extLst>
          </p:cNvPr>
          <p:cNvSpPr>
            <a:spLocks noGrp="1"/>
          </p:cNvSpPr>
          <p:nvPr>
            <p:ph idx="1"/>
          </p:nvPr>
        </p:nvSpPr>
        <p:spPr>
          <a:xfrm>
            <a:off x="3791712" y="585217"/>
            <a:ext cx="7562088" cy="3168178"/>
          </a:xfrm>
        </p:spPr>
        <p:txBody>
          <a:bodyPr>
            <a:normAutofit/>
          </a:bodyPr>
          <a:lstStyle/>
          <a:p>
            <a:r>
              <a:rPr lang="it-IT" dirty="0"/>
              <a:t>Guardiamo al caso della disoccupazione. </a:t>
            </a:r>
          </a:p>
          <a:p>
            <a:r>
              <a:rPr lang="it-IT" dirty="0"/>
              <a:t>Per assorbire la disoccupazione, in presenza di istituzioni diverse occorre guardare al legame che c’è tra occupazione e produttività:</a:t>
            </a:r>
          </a:p>
          <a:p>
            <a:pPr lvl="1"/>
            <a:r>
              <a:rPr lang="it-IT" dirty="0"/>
              <a:t>Se aumento la produttività con l’obiettivo di aumentare la crescita economica (ad es. incentivando le nuove tecnologie), non necessariamente ottengo come risultato anche un aumento dell’occupazione</a:t>
            </a:r>
          </a:p>
          <a:p>
            <a:r>
              <a:rPr lang="it-IT" dirty="0"/>
              <a:t>Come raggiungere quindi contemporaneamente una maggiore occupazione e una maggiore produttività? </a:t>
            </a:r>
          </a:p>
          <a:p>
            <a:pPr lvl="1"/>
            <a:endParaRPr lang="it-IT" dirty="0"/>
          </a:p>
          <a:p>
            <a:endParaRPr lang="it-IT" dirty="0"/>
          </a:p>
        </p:txBody>
      </p:sp>
      <p:pic>
        <p:nvPicPr>
          <p:cNvPr id="4" name="Picture 2" descr="https://www.pandoracampus.it/pandora/Packageoperation/getfulltextpreviewimage/BookRelease/Darwin:BOOK_RELEASE:428/docbookId/_26_69/imagePath/images%7Cchapter01%7Cfig_01_c1.png/imageX/0/imageY/0">
            <a:extLst>
              <a:ext uri="{FF2B5EF4-FFF2-40B4-BE49-F238E27FC236}">
                <a16:creationId xmlns:a16="http://schemas.microsoft.com/office/drawing/2014/main" id="{FA23239F-B199-485D-8629-7F330492E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9686" y="3557258"/>
            <a:ext cx="5475097" cy="308596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Connettore diritto 4">
            <a:extLst>
              <a:ext uri="{FF2B5EF4-FFF2-40B4-BE49-F238E27FC236}">
                <a16:creationId xmlns:a16="http://schemas.microsoft.com/office/drawing/2014/main" id="{3F089A64-07BB-43F6-895C-01A28257D5E9}"/>
              </a:ext>
            </a:extLst>
          </p:cNvPr>
          <p:cNvCxnSpPr>
            <a:cxnSpLocks/>
          </p:cNvCxnSpPr>
          <p:nvPr/>
        </p:nvCxnSpPr>
        <p:spPr>
          <a:xfrm>
            <a:off x="5412378" y="4421570"/>
            <a:ext cx="3705497" cy="67867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Connettore 2 5">
            <a:extLst>
              <a:ext uri="{FF2B5EF4-FFF2-40B4-BE49-F238E27FC236}">
                <a16:creationId xmlns:a16="http://schemas.microsoft.com/office/drawing/2014/main" id="{FC61DAB9-7E7E-4EA6-A3A0-DA18CB81B3F1}"/>
              </a:ext>
            </a:extLst>
          </p:cNvPr>
          <p:cNvCxnSpPr>
            <a:cxnSpLocks/>
          </p:cNvCxnSpPr>
          <p:nvPr/>
        </p:nvCxnSpPr>
        <p:spPr>
          <a:xfrm flipV="1">
            <a:off x="6326777" y="4649895"/>
            <a:ext cx="311090" cy="51428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C23E2E79-CFFC-405D-AF1E-517AFE4DF27A}"/>
              </a:ext>
            </a:extLst>
          </p:cNvPr>
          <p:cNvSpPr txBox="1"/>
          <p:nvPr/>
        </p:nvSpPr>
        <p:spPr>
          <a:xfrm>
            <a:off x="8633379" y="3560576"/>
            <a:ext cx="2882537" cy="1200329"/>
          </a:xfrm>
          <a:prstGeom prst="rect">
            <a:avLst/>
          </a:prstGeom>
          <a:noFill/>
          <a:ln w="19050">
            <a:solidFill>
              <a:srgbClr val="FF0000"/>
            </a:solidFill>
          </a:ln>
        </p:spPr>
        <p:txBody>
          <a:bodyPr wrap="square" rtlCol="0">
            <a:spAutoFit/>
          </a:bodyPr>
          <a:lstStyle/>
          <a:p>
            <a:r>
              <a:rPr lang="it-IT" dirty="0"/>
              <a:t>Ottenere un PIL pro capite più elevato non sposterà l’Italia dall’ultimo posto nell’UE …</a:t>
            </a:r>
            <a:endParaRPr lang="en-GB" dirty="0"/>
          </a:p>
        </p:txBody>
      </p:sp>
    </p:spTree>
    <p:extLst>
      <p:ext uri="{BB962C8B-B14F-4D97-AF65-F5344CB8AC3E}">
        <p14:creationId xmlns:p14="http://schemas.microsoft.com/office/powerpoint/2010/main" val="2649068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dirty="0"/>
              <a:t>2) Come perseguire i fini: gli </a:t>
            </a:r>
            <a:r>
              <a:rPr lang="it-IT" dirty="0">
                <a:solidFill>
                  <a:srgbClr val="FFFF00"/>
                </a:solidFill>
              </a:rPr>
              <a:t>strumenti</a:t>
            </a:r>
          </a:p>
        </p:txBody>
      </p:sp>
      <p:sp>
        <p:nvSpPr>
          <p:cNvPr id="9219" name="Rectangle 3"/>
          <p:cNvSpPr>
            <a:spLocks noGrp="1" noChangeArrowheads="1"/>
          </p:cNvSpPr>
          <p:nvPr>
            <p:ph type="body" idx="1"/>
          </p:nvPr>
        </p:nvSpPr>
        <p:spPr/>
        <p:txBody>
          <a:bodyPr>
            <a:noAutofit/>
          </a:bodyPr>
          <a:lstStyle/>
          <a:p>
            <a:pPr>
              <a:lnSpc>
                <a:spcPct val="80000"/>
              </a:lnSpc>
            </a:pPr>
            <a:r>
              <a:rPr lang="it-IT" sz="2400" dirty="0"/>
              <a:t>Individuati gli </a:t>
            </a:r>
            <a:r>
              <a:rPr lang="it-IT" sz="2400" b="1" dirty="0">
                <a:solidFill>
                  <a:srgbClr val="FF0000"/>
                </a:solidFill>
              </a:rPr>
              <a:t>obiettivi</a:t>
            </a:r>
            <a:r>
              <a:rPr lang="it-IT" sz="2400" dirty="0"/>
              <a:t>, la PE deve stabilire i </a:t>
            </a:r>
            <a:r>
              <a:rPr lang="it-IT" sz="2400" b="1" dirty="0"/>
              <a:t>modi</a:t>
            </a:r>
            <a:r>
              <a:rPr lang="it-IT" sz="2400" dirty="0"/>
              <a:t> per raggiungerli e ci si deve chiedere innanzitutto:</a:t>
            </a:r>
          </a:p>
          <a:p>
            <a:pPr lvl="1">
              <a:lnSpc>
                <a:spcPct val="80000"/>
              </a:lnSpc>
            </a:pPr>
            <a:r>
              <a:rPr lang="it-IT" dirty="0"/>
              <a:t>L’obiettivo è necessario? (</a:t>
            </a:r>
            <a:r>
              <a:rPr lang="it-IT" u="sng" dirty="0">
                <a:solidFill>
                  <a:srgbClr val="00B0F0"/>
                </a:solidFill>
              </a:rPr>
              <a:t>conflitto intervento-non intervento</a:t>
            </a:r>
            <a:r>
              <a:rPr lang="it-IT" dirty="0"/>
              <a:t>)</a:t>
            </a:r>
          </a:p>
          <a:p>
            <a:pPr lvl="1">
              <a:lnSpc>
                <a:spcPct val="80000"/>
              </a:lnSpc>
            </a:pPr>
            <a:r>
              <a:rPr lang="it-IT" dirty="0"/>
              <a:t>Meglio intervenire o lasciare che il libero mercato faccia il suo corso? (dipende da tempi, efficienza, efficacia e equità)</a:t>
            </a:r>
          </a:p>
          <a:p>
            <a:pPr>
              <a:lnSpc>
                <a:spcPct val="80000"/>
              </a:lnSpc>
            </a:pPr>
            <a:r>
              <a:rPr lang="it-IT" sz="2400" dirty="0"/>
              <a:t>La </a:t>
            </a:r>
            <a:r>
              <a:rPr lang="it-IT" sz="2400" dirty="0">
                <a:solidFill>
                  <a:srgbClr val="FF0000"/>
                </a:solidFill>
              </a:rPr>
              <a:t>teoria della controllabilità</a:t>
            </a:r>
            <a:r>
              <a:rPr lang="it-IT" sz="2400" dirty="0"/>
              <a:t> </a:t>
            </a:r>
            <a:r>
              <a:rPr lang="it-IT" sz="2400" u="sng" dirty="0"/>
              <a:t>studia le condizioni che devono essere soddisfatte</a:t>
            </a:r>
            <a:r>
              <a:rPr lang="it-IT" sz="2400" dirty="0"/>
              <a:t>, data la struttura del sistema economico, affinché i fini (o </a:t>
            </a:r>
            <a:r>
              <a:rPr lang="it-IT" sz="2400" b="1" dirty="0"/>
              <a:t>obiettivi</a:t>
            </a:r>
            <a:r>
              <a:rPr lang="it-IT" sz="2400" dirty="0"/>
              <a:t>) assegnati siano raggiunti</a:t>
            </a:r>
          </a:p>
          <a:p>
            <a:pPr>
              <a:lnSpc>
                <a:spcPct val="80000"/>
              </a:lnSpc>
            </a:pPr>
            <a:endParaRPr lang="it-IT" sz="2400" dirty="0"/>
          </a:p>
          <a:p>
            <a:pPr algn="ctr">
              <a:lnSpc>
                <a:spcPct val="80000"/>
              </a:lnSpc>
            </a:pPr>
            <a:r>
              <a:rPr lang="it-IT" sz="2400" dirty="0"/>
              <a:t>«RICETTA» DI POLITICA ECONOMICA</a:t>
            </a:r>
          </a:p>
          <a:p>
            <a:pPr>
              <a:lnSpc>
                <a:spcPct val="80000"/>
              </a:lnSpc>
            </a:pPr>
            <a:r>
              <a:rPr lang="it-IT" sz="2400" dirty="0"/>
              <a:t>Gli </a:t>
            </a:r>
            <a:r>
              <a:rPr lang="it-IT" sz="2400" b="1" dirty="0">
                <a:solidFill>
                  <a:srgbClr val="FF0000"/>
                </a:solidFill>
              </a:rPr>
              <a:t>strumenti</a:t>
            </a:r>
            <a:r>
              <a:rPr lang="it-IT" sz="2400" b="1" dirty="0"/>
              <a:t> </a:t>
            </a:r>
            <a:r>
              <a:rPr lang="it-IT" sz="2400" dirty="0"/>
              <a:t>(le ricette) per raggiungere i fini possono essere però molteplici e caratterizzati da </a:t>
            </a:r>
            <a:r>
              <a:rPr lang="it-IT" sz="2400" dirty="0">
                <a:solidFill>
                  <a:srgbClr val="FF0000"/>
                </a:solidFill>
              </a:rPr>
              <a:t>orientamenti ideologici</a:t>
            </a:r>
            <a:r>
              <a:rPr lang="it-IT" sz="2400" dirty="0"/>
              <a:t> diversi</a:t>
            </a:r>
          </a:p>
        </p:txBody>
      </p:sp>
      <p:sp>
        <p:nvSpPr>
          <p:cNvPr id="9220" name="AutoShape 4"/>
          <p:cNvSpPr>
            <a:spLocks noChangeArrowheads="1"/>
          </p:cNvSpPr>
          <p:nvPr/>
        </p:nvSpPr>
        <p:spPr bwMode="auto">
          <a:xfrm>
            <a:off x="6976681" y="3886963"/>
            <a:ext cx="647700" cy="360363"/>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t-IT"/>
          </a:p>
        </p:txBody>
      </p:sp>
      <p:sp>
        <p:nvSpPr>
          <p:cNvPr id="2" name="Segnaposto numero diapositiva 1">
            <a:extLst>
              <a:ext uri="{FF2B5EF4-FFF2-40B4-BE49-F238E27FC236}">
                <a16:creationId xmlns:a16="http://schemas.microsoft.com/office/drawing/2014/main" id="{412E7726-3F31-47C8-BCCB-E9E67D7F5C41}"/>
              </a:ext>
            </a:extLst>
          </p:cNvPr>
          <p:cNvSpPr>
            <a:spLocks noGrp="1"/>
          </p:cNvSpPr>
          <p:nvPr>
            <p:ph type="sldNum" sz="quarter" idx="12"/>
          </p:nvPr>
        </p:nvSpPr>
        <p:spPr/>
        <p:txBody>
          <a:bodyPr/>
          <a:lstStyle/>
          <a:p>
            <a:fld id="{A9A6D829-A7BA-4E1C-A264-FFB1E4602FB5}" type="slidenum">
              <a:rPr lang="en-US" smtClean="0"/>
              <a:t>34</a:t>
            </a:fld>
            <a:endParaRPr lang="en-US"/>
          </a:p>
        </p:txBody>
      </p:sp>
    </p:spTree>
    <p:extLst>
      <p:ext uri="{BB962C8B-B14F-4D97-AF65-F5344CB8AC3E}">
        <p14:creationId xmlns:p14="http://schemas.microsoft.com/office/powerpoint/2010/main" val="2599926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1000"/>
                                        <p:tgtEl>
                                          <p:spTgt spid="9218"/>
                                        </p:tgtEl>
                                      </p:cBhvr>
                                    </p:animEffect>
                                    <p:anim calcmode="lin" valueType="num">
                                      <p:cBhvr>
                                        <p:cTn id="8" dur="1000" fill="hold"/>
                                        <p:tgtEl>
                                          <p:spTgt spid="9218"/>
                                        </p:tgtEl>
                                        <p:attrNameLst>
                                          <p:attrName>ppt_x</p:attrName>
                                        </p:attrNameLst>
                                      </p:cBhvr>
                                      <p:tavLst>
                                        <p:tav tm="0">
                                          <p:val>
                                            <p:strVal val="#ppt_x"/>
                                          </p:val>
                                        </p:tav>
                                        <p:tav tm="100000">
                                          <p:val>
                                            <p:strVal val="#ppt_x"/>
                                          </p:val>
                                        </p:tav>
                                      </p:tavLst>
                                    </p:anim>
                                    <p:anim calcmode="lin" valueType="num">
                                      <p:cBhvr>
                                        <p:cTn id="9" dur="898" decel="100000" fill="hold"/>
                                        <p:tgtEl>
                                          <p:spTgt spid="9218"/>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9218"/>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9219">
                                            <p:txEl>
                                              <p:pRg st="0" end="0"/>
                                            </p:txEl>
                                          </p:spTgt>
                                        </p:tgtEl>
                                        <p:attrNameLst>
                                          <p:attrName>style.visibility</p:attrName>
                                        </p:attrNameLst>
                                      </p:cBhvr>
                                      <p:to>
                                        <p:strVal val="visible"/>
                                      </p:to>
                                    </p:set>
                                    <p:animEffect transition="in" filter="fade">
                                      <p:cBhvr>
                                        <p:cTn id="15" dur="1000"/>
                                        <p:tgtEl>
                                          <p:spTgt spid="9219">
                                            <p:txEl>
                                              <p:pRg st="0" end="0"/>
                                            </p:txEl>
                                          </p:spTgt>
                                        </p:tgtEl>
                                      </p:cBhvr>
                                    </p:animEffect>
                                    <p:anim calcmode="lin" valueType="num">
                                      <p:cBhvr>
                                        <p:cTn id="16"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9219">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9219">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9219">
                                            <p:txEl>
                                              <p:pRg st="1" end="1"/>
                                            </p:txEl>
                                          </p:spTgt>
                                        </p:tgtEl>
                                        <p:attrNameLst>
                                          <p:attrName>style.visibility</p:attrName>
                                        </p:attrNameLst>
                                      </p:cBhvr>
                                      <p:to>
                                        <p:strVal val="visible"/>
                                      </p:to>
                                    </p:set>
                                    <p:animEffect transition="in" filter="fade">
                                      <p:cBhvr>
                                        <p:cTn id="23" dur="1000"/>
                                        <p:tgtEl>
                                          <p:spTgt spid="9219">
                                            <p:txEl>
                                              <p:pRg st="1" end="1"/>
                                            </p:txEl>
                                          </p:spTgt>
                                        </p:tgtEl>
                                      </p:cBhvr>
                                    </p:animEffect>
                                    <p:anim calcmode="lin" valueType="num">
                                      <p:cBhvr>
                                        <p:cTn id="24"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p:cTn id="25" dur="898" decel="100000" fill="hold"/>
                                        <p:tgtEl>
                                          <p:spTgt spid="9219">
                                            <p:txEl>
                                              <p:pRg st="1" end="1"/>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898"/>
                                          </p:stCondLst>
                                        </p:cTn>
                                        <p:tgtEl>
                                          <p:spTgt spid="9219">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9219">
                                            <p:txEl>
                                              <p:pRg st="2" end="2"/>
                                            </p:txEl>
                                          </p:spTgt>
                                        </p:tgtEl>
                                        <p:attrNameLst>
                                          <p:attrName>style.visibility</p:attrName>
                                        </p:attrNameLst>
                                      </p:cBhvr>
                                      <p:to>
                                        <p:strVal val="visible"/>
                                      </p:to>
                                    </p:set>
                                    <p:animEffect transition="in" filter="fade">
                                      <p:cBhvr>
                                        <p:cTn id="31" dur="1000"/>
                                        <p:tgtEl>
                                          <p:spTgt spid="9219">
                                            <p:txEl>
                                              <p:pRg st="2" end="2"/>
                                            </p:txEl>
                                          </p:spTgt>
                                        </p:tgtEl>
                                      </p:cBhvr>
                                    </p:animEffect>
                                    <p:anim calcmode="lin" valueType="num">
                                      <p:cBhvr>
                                        <p:cTn id="32" dur="1000" fill="hold"/>
                                        <p:tgtEl>
                                          <p:spTgt spid="9219">
                                            <p:txEl>
                                              <p:pRg st="2" end="2"/>
                                            </p:txEl>
                                          </p:spTgt>
                                        </p:tgtEl>
                                        <p:attrNameLst>
                                          <p:attrName>ppt_x</p:attrName>
                                        </p:attrNameLst>
                                      </p:cBhvr>
                                      <p:tavLst>
                                        <p:tav tm="0">
                                          <p:val>
                                            <p:strVal val="#ppt_x"/>
                                          </p:val>
                                        </p:tav>
                                        <p:tav tm="100000">
                                          <p:val>
                                            <p:strVal val="#ppt_x"/>
                                          </p:val>
                                        </p:tav>
                                      </p:tavLst>
                                    </p:anim>
                                    <p:anim calcmode="lin" valueType="num">
                                      <p:cBhvr>
                                        <p:cTn id="33" dur="898" decel="100000" fill="hold"/>
                                        <p:tgtEl>
                                          <p:spTgt spid="9219">
                                            <p:txEl>
                                              <p:pRg st="2" end="2"/>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898"/>
                                          </p:stCondLst>
                                        </p:cTn>
                                        <p:tgtEl>
                                          <p:spTgt spid="9219">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9219">
                                            <p:txEl>
                                              <p:pRg st="3" end="3"/>
                                            </p:txEl>
                                          </p:spTgt>
                                        </p:tgtEl>
                                        <p:attrNameLst>
                                          <p:attrName>style.visibility</p:attrName>
                                        </p:attrNameLst>
                                      </p:cBhvr>
                                      <p:to>
                                        <p:strVal val="visible"/>
                                      </p:to>
                                    </p:set>
                                    <p:animEffect transition="in" filter="fade">
                                      <p:cBhvr>
                                        <p:cTn id="39" dur="1000"/>
                                        <p:tgtEl>
                                          <p:spTgt spid="9219">
                                            <p:txEl>
                                              <p:pRg st="3" end="3"/>
                                            </p:txEl>
                                          </p:spTgt>
                                        </p:tgtEl>
                                      </p:cBhvr>
                                    </p:animEffect>
                                    <p:anim calcmode="lin" valueType="num">
                                      <p:cBhvr>
                                        <p:cTn id="40" dur="1000" fill="hold"/>
                                        <p:tgtEl>
                                          <p:spTgt spid="9219">
                                            <p:txEl>
                                              <p:pRg st="3" end="3"/>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9219">
                                            <p:txEl>
                                              <p:pRg st="3" end="3"/>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9219">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220"/>
                                        </p:tgtEl>
                                        <p:attrNameLst>
                                          <p:attrName>style.visibility</p:attrName>
                                        </p:attrNameLst>
                                      </p:cBhvr>
                                      <p:to>
                                        <p:strVal val="visible"/>
                                      </p:to>
                                    </p:set>
                                    <p:anim calcmode="lin" valueType="num">
                                      <p:cBhvr additive="base">
                                        <p:cTn id="47" dur="500" fill="hold"/>
                                        <p:tgtEl>
                                          <p:spTgt spid="9220"/>
                                        </p:tgtEl>
                                        <p:attrNameLst>
                                          <p:attrName>ppt_x</p:attrName>
                                        </p:attrNameLst>
                                      </p:cBhvr>
                                      <p:tavLst>
                                        <p:tav tm="0">
                                          <p:val>
                                            <p:strVal val="#ppt_x"/>
                                          </p:val>
                                        </p:tav>
                                        <p:tav tm="100000">
                                          <p:val>
                                            <p:strVal val="#ppt_x"/>
                                          </p:val>
                                        </p:tav>
                                      </p:tavLst>
                                    </p:anim>
                                    <p:anim calcmode="lin" valueType="num">
                                      <p:cBhvr additive="base">
                                        <p:cTn id="48" dur="500" fill="hold"/>
                                        <p:tgtEl>
                                          <p:spTgt spid="922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9219">
                                            <p:txEl>
                                              <p:pRg st="5" end="5"/>
                                            </p:txEl>
                                          </p:spTgt>
                                        </p:tgtEl>
                                        <p:attrNameLst>
                                          <p:attrName>style.visibility</p:attrName>
                                        </p:attrNameLst>
                                      </p:cBhvr>
                                      <p:to>
                                        <p:strVal val="visible"/>
                                      </p:to>
                                    </p:set>
                                    <p:animEffect transition="in" filter="fade">
                                      <p:cBhvr>
                                        <p:cTn id="53" dur="1000"/>
                                        <p:tgtEl>
                                          <p:spTgt spid="9219">
                                            <p:txEl>
                                              <p:pRg st="5" end="5"/>
                                            </p:txEl>
                                          </p:spTgt>
                                        </p:tgtEl>
                                      </p:cBhvr>
                                    </p:animEffect>
                                    <p:anim calcmode="lin" valueType="num">
                                      <p:cBhvr>
                                        <p:cTn id="54" dur="1000" fill="hold"/>
                                        <p:tgtEl>
                                          <p:spTgt spid="9219">
                                            <p:txEl>
                                              <p:pRg st="5" end="5"/>
                                            </p:txEl>
                                          </p:spTgt>
                                        </p:tgtEl>
                                        <p:attrNameLst>
                                          <p:attrName>ppt_x</p:attrName>
                                        </p:attrNameLst>
                                      </p:cBhvr>
                                      <p:tavLst>
                                        <p:tav tm="0">
                                          <p:val>
                                            <p:strVal val="#ppt_x"/>
                                          </p:val>
                                        </p:tav>
                                        <p:tav tm="100000">
                                          <p:val>
                                            <p:strVal val="#ppt_x"/>
                                          </p:val>
                                        </p:tav>
                                      </p:tavLst>
                                    </p:anim>
                                    <p:anim calcmode="lin" valueType="num">
                                      <p:cBhvr>
                                        <p:cTn id="55" dur="898" decel="100000" fill="hold"/>
                                        <p:tgtEl>
                                          <p:spTgt spid="9219">
                                            <p:txEl>
                                              <p:pRg st="5" end="5"/>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898"/>
                                          </p:stCondLst>
                                        </p:cTn>
                                        <p:tgtEl>
                                          <p:spTgt spid="9219">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9219">
                                            <p:txEl>
                                              <p:pRg st="6" end="6"/>
                                            </p:txEl>
                                          </p:spTgt>
                                        </p:tgtEl>
                                        <p:attrNameLst>
                                          <p:attrName>style.visibility</p:attrName>
                                        </p:attrNameLst>
                                      </p:cBhvr>
                                      <p:to>
                                        <p:strVal val="visible"/>
                                      </p:to>
                                    </p:set>
                                    <p:animEffect transition="in" filter="fade">
                                      <p:cBhvr>
                                        <p:cTn id="61" dur="1000"/>
                                        <p:tgtEl>
                                          <p:spTgt spid="9219">
                                            <p:txEl>
                                              <p:pRg st="6" end="6"/>
                                            </p:txEl>
                                          </p:spTgt>
                                        </p:tgtEl>
                                      </p:cBhvr>
                                    </p:animEffect>
                                    <p:anim calcmode="lin" valueType="num">
                                      <p:cBhvr>
                                        <p:cTn id="62" dur="1000" fill="hold"/>
                                        <p:tgtEl>
                                          <p:spTgt spid="9219">
                                            <p:txEl>
                                              <p:pRg st="6" end="6"/>
                                            </p:txEl>
                                          </p:spTgt>
                                        </p:tgtEl>
                                        <p:attrNameLst>
                                          <p:attrName>ppt_x</p:attrName>
                                        </p:attrNameLst>
                                      </p:cBhvr>
                                      <p:tavLst>
                                        <p:tav tm="0">
                                          <p:val>
                                            <p:strVal val="#ppt_x"/>
                                          </p:val>
                                        </p:tav>
                                        <p:tav tm="100000">
                                          <p:val>
                                            <p:strVal val="#ppt_x"/>
                                          </p:val>
                                        </p:tav>
                                      </p:tavLst>
                                    </p:anim>
                                    <p:anim calcmode="lin" valueType="num">
                                      <p:cBhvr>
                                        <p:cTn id="63" dur="898" decel="100000" fill="hold"/>
                                        <p:tgtEl>
                                          <p:spTgt spid="9219">
                                            <p:txEl>
                                              <p:pRg st="6" end="6"/>
                                            </p:txEl>
                                          </p:spTgt>
                                        </p:tgtEl>
                                        <p:attrNameLst>
                                          <p:attrName>ppt_y</p:attrName>
                                        </p:attrNameLst>
                                      </p:cBhvr>
                                      <p:tavLst>
                                        <p:tav tm="0">
                                          <p:val>
                                            <p:strVal val="#ppt_y+1"/>
                                          </p:val>
                                        </p:tav>
                                        <p:tav tm="100000">
                                          <p:val>
                                            <p:strVal val="#ppt_y-.03"/>
                                          </p:val>
                                        </p:tav>
                                      </p:tavLst>
                                    </p:anim>
                                    <p:anim calcmode="lin" valueType="num">
                                      <p:cBhvr>
                                        <p:cTn id="64" dur="100" accel="100000" fill="hold">
                                          <p:stCondLst>
                                            <p:cond delay="898"/>
                                          </p:stCondLst>
                                        </p:cTn>
                                        <p:tgtEl>
                                          <p:spTgt spid="9219">
                                            <p:txEl>
                                              <p:pRg st="6" end="6"/>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uiExpand="1" build="p" bldLvl="2"/>
      <p:bldP spid="922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D9D767A-472F-4202-9B0D-7FC65FD49D6E}"/>
              </a:ext>
            </a:extLst>
          </p:cNvPr>
          <p:cNvSpPr>
            <a:spLocks noGrp="1"/>
          </p:cNvSpPr>
          <p:nvPr>
            <p:ph type="title"/>
          </p:nvPr>
        </p:nvSpPr>
        <p:spPr/>
        <p:txBody>
          <a:bodyPr/>
          <a:lstStyle/>
          <a:p>
            <a:r>
              <a:rPr lang="it-IT" dirty="0"/>
              <a:t>La «RICETTA» della Politica economica</a:t>
            </a:r>
            <a:endParaRPr lang="en-GB" dirty="0"/>
          </a:p>
        </p:txBody>
      </p:sp>
      <p:sp>
        <p:nvSpPr>
          <p:cNvPr id="5" name="Segnaposto contenuto 4">
            <a:extLst>
              <a:ext uri="{FF2B5EF4-FFF2-40B4-BE49-F238E27FC236}">
                <a16:creationId xmlns:a16="http://schemas.microsoft.com/office/drawing/2014/main" id="{87D45EF6-6C50-45DE-8635-16C442662442}"/>
              </a:ext>
            </a:extLst>
          </p:cNvPr>
          <p:cNvSpPr>
            <a:spLocks noGrp="1"/>
          </p:cNvSpPr>
          <p:nvPr>
            <p:ph idx="1"/>
          </p:nvPr>
        </p:nvSpPr>
        <p:spPr/>
        <p:txBody>
          <a:bodyPr>
            <a:normAutofit lnSpcReduction="10000"/>
          </a:bodyPr>
          <a:lstStyle/>
          <a:p>
            <a:r>
              <a:rPr lang="it-IT" sz="2800" dirty="0"/>
              <a:t>Per ottenere il risultato desiderabile, occorre considerare dapprima gli obiettivi da conseguire in un </a:t>
            </a:r>
            <a:r>
              <a:rPr lang="it-IT" sz="2800" dirty="0">
                <a:solidFill>
                  <a:srgbClr val="FF0000"/>
                </a:solidFill>
              </a:rPr>
              <a:t>modello di analisi </a:t>
            </a:r>
            <a:r>
              <a:rPr lang="it-IT" sz="2800" dirty="0"/>
              <a:t>(positivo) </a:t>
            </a:r>
            <a:r>
              <a:rPr lang="it-IT" sz="2800" dirty="0">
                <a:solidFill>
                  <a:srgbClr val="FF0000"/>
                </a:solidFill>
              </a:rPr>
              <a:t>del funzionamento del sistema economico</a:t>
            </a:r>
            <a:r>
              <a:rPr lang="it-IT" sz="2800" dirty="0"/>
              <a:t>: tale modello di analisi sarà diverso a seconda della scuola di pensiero economico, che comporterà:</a:t>
            </a:r>
          </a:p>
          <a:p>
            <a:r>
              <a:rPr lang="it-IT" sz="2800" dirty="0"/>
              <a:t>Diverse strategie di PE realizzate con quelli che sono gli </a:t>
            </a:r>
            <a:r>
              <a:rPr lang="it-IT" sz="2800" b="1" dirty="0"/>
              <a:t>strumenti</a:t>
            </a:r>
            <a:r>
              <a:rPr lang="it-IT" sz="2800" dirty="0"/>
              <a:t> a disposizione del policy maker per ottenere gli obiettivi che il corpo sociale si è dati</a:t>
            </a:r>
          </a:p>
          <a:p>
            <a:r>
              <a:rPr lang="it-IT" sz="2800" dirty="0"/>
              <a:t>La ricetta che seguiremo è dettata dalla </a:t>
            </a:r>
            <a:r>
              <a:rPr lang="it-IT" sz="2800" b="1" dirty="0">
                <a:solidFill>
                  <a:srgbClr val="0070C0"/>
                </a:solidFill>
              </a:rPr>
              <a:t>scuola keynesiana che si focalizza su interventi dal lato della DOMANDA (IS-LM)</a:t>
            </a:r>
            <a:endParaRPr lang="en-GB" sz="2800" b="1" dirty="0">
              <a:solidFill>
                <a:srgbClr val="0070C0"/>
              </a:solidFill>
            </a:endParaRPr>
          </a:p>
        </p:txBody>
      </p:sp>
      <p:sp>
        <p:nvSpPr>
          <p:cNvPr id="6" name="Rettangolo 5">
            <a:extLst>
              <a:ext uri="{FF2B5EF4-FFF2-40B4-BE49-F238E27FC236}">
                <a16:creationId xmlns:a16="http://schemas.microsoft.com/office/drawing/2014/main" id="{300C32F5-DFD2-400B-A036-C583A3091A02}"/>
              </a:ext>
            </a:extLst>
          </p:cNvPr>
          <p:cNvSpPr/>
          <p:nvPr/>
        </p:nvSpPr>
        <p:spPr>
          <a:xfrm>
            <a:off x="1257953" y="6075144"/>
            <a:ext cx="9827623" cy="646331"/>
          </a:xfrm>
          <a:prstGeom prst="rect">
            <a:avLst/>
          </a:prstGeom>
        </p:spPr>
        <p:txBody>
          <a:bodyPr wrap="square">
            <a:spAutoFit/>
          </a:bodyPr>
          <a:lstStyle/>
          <a:p>
            <a:r>
              <a:rPr lang="it-IT" dirty="0">
                <a:hlinkClick r:id="rId2"/>
              </a:rPr>
              <a:t>Ragioneria Generale dello Stato - Ministero </a:t>
            </a:r>
            <a:r>
              <a:rPr lang="it-IT" dirty="0" err="1">
                <a:hlinkClick r:id="rId2"/>
              </a:rPr>
              <a:t>dell</a:t>
            </a:r>
            <a:r>
              <a:rPr lang="it-IT" dirty="0">
                <a:hlinkClick r:id="rId2"/>
              </a:rPr>
              <a:t> Economia e delle Finanze - Documento Programmatico di Bilancio 2024 (mef.gov.it)</a:t>
            </a:r>
            <a:r>
              <a:rPr lang="it-IT" dirty="0"/>
              <a:t>  - </a:t>
            </a:r>
            <a:r>
              <a:rPr lang="it-IT" b="1" dirty="0"/>
              <a:t>Documento Programmatico di Bilancio</a:t>
            </a:r>
            <a:endParaRPr lang="en-GB" dirty="0"/>
          </a:p>
        </p:txBody>
      </p:sp>
    </p:spTree>
    <p:extLst>
      <p:ext uri="{BB962C8B-B14F-4D97-AF65-F5344CB8AC3E}">
        <p14:creationId xmlns:p14="http://schemas.microsoft.com/office/powerpoint/2010/main" val="6129061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A0118A-B3A6-4613-9537-C9D7E6FA23F8}"/>
              </a:ext>
            </a:extLst>
          </p:cNvPr>
          <p:cNvSpPr>
            <a:spLocks noGrp="1"/>
          </p:cNvSpPr>
          <p:nvPr>
            <p:ph type="title"/>
          </p:nvPr>
        </p:nvSpPr>
        <p:spPr/>
        <p:txBody>
          <a:bodyPr/>
          <a:lstStyle/>
          <a:p>
            <a:r>
              <a:rPr lang="it-IT" dirty="0"/>
              <a:t>Il modello sintetico positivo e normativo</a:t>
            </a:r>
            <a:endParaRPr lang="en-GB" dirty="0"/>
          </a:p>
        </p:txBody>
      </p:sp>
      <p:sp>
        <p:nvSpPr>
          <p:cNvPr id="3" name="Segnaposto contenuto 2">
            <a:extLst>
              <a:ext uri="{FF2B5EF4-FFF2-40B4-BE49-F238E27FC236}">
                <a16:creationId xmlns:a16="http://schemas.microsoft.com/office/drawing/2014/main" id="{A645A020-AA32-4045-B0AE-72EC0960CAE5}"/>
              </a:ext>
            </a:extLst>
          </p:cNvPr>
          <p:cNvSpPr>
            <a:spLocks noGrp="1"/>
          </p:cNvSpPr>
          <p:nvPr>
            <p:ph idx="1"/>
          </p:nvPr>
        </p:nvSpPr>
        <p:spPr/>
        <p:txBody>
          <a:bodyPr>
            <a:normAutofit/>
          </a:bodyPr>
          <a:lstStyle/>
          <a:p>
            <a:r>
              <a:rPr lang="it-IT" dirty="0"/>
              <a:t>Per decidere gli obiettivi di PE i governi necessitano di conoscere il </a:t>
            </a:r>
            <a:r>
              <a:rPr lang="it-IT" b="1" dirty="0"/>
              <a:t>sistema economico</a:t>
            </a:r>
            <a:r>
              <a:rPr lang="it-IT" dirty="0"/>
              <a:t>, ne considerano solo le relazioni fondamentali (o canali di trasmissione della politica economica)</a:t>
            </a:r>
          </a:p>
          <a:p>
            <a:r>
              <a:rPr lang="it-IT" dirty="0"/>
              <a:t>I tecnici (gli economisti) predispongono tali modelli e individuano all’interno del modello le variabili fondamentali</a:t>
            </a:r>
            <a:endParaRPr lang="it-IT" u="sng" dirty="0"/>
          </a:p>
          <a:p>
            <a:r>
              <a:rPr lang="it-IT" dirty="0"/>
              <a:t>Dalla risoluzione dei modelli si ricavano le diverse proposte possibili di intervento dello Stato nell’economia: </a:t>
            </a:r>
            <a:r>
              <a:rPr lang="it-IT" b="1" dirty="0"/>
              <a:t>ipotesi </a:t>
            </a:r>
            <a:r>
              <a:rPr lang="it-IT" dirty="0"/>
              <a:t>iniziale di corretta conoscenza del modello, informazione completa e certezza dei risultati (ipotesi molto restrittive)</a:t>
            </a:r>
          </a:p>
          <a:p>
            <a:r>
              <a:rPr lang="it-IT" dirty="0"/>
              <a:t>Il modello normativo più noto in letteratura è quello proposto da </a:t>
            </a:r>
            <a:r>
              <a:rPr lang="it-IT" b="1" dirty="0" err="1"/>
              <a:t>Tinbergen</a:t>
            </a:r>
            <a:r>
              <a:rPr lang="it-IT" dirty="0"/>
              <a:t> che </a:t>
            </a:r>
            <a:r>
              <a:rPr lang="it-IT" dirty="0">
                <a:solidFill>
                  <a:srgbClr val="FF0000"/>
                </a:solidFill>
              </a:rPr>
              <a:t>fissa i limiti entro cui un sistema è controllabile dal policy maker</a:t>
            </a:r>
            <a:r>
              <a:rPr lang="it-IT" dirty="0"/>
              <a:t> (e fa riferimento al modello positivo IS-LM): vediamo per passi</a:t>
            </a:r>
            <a:endParaRPr lang="en-GB" dirty="0"/>
          </a:p>
        </p:txBody>
      </p:sp>
    </p:spTree>
    <p:extLst>
      <p:ext uri="{BB962C8B-B14F-4D97-AF65-F5344CB8AC3E}">
        <p14:creationId xmlns:p14="http://schemas.microsoft.com/office/powerpoint/2010/main" val="2571355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9C047D-F79F-4FE1-B75F-5EB80B03A8AB}"/>
              </a:ext>
            </a:extLst>
          </p:cNvPr>
          <p:cNvSpPr>
            <a:spLocks noGrp="1"/>
          </p:cNvSpPr>
          <p:nvPr>
            <p:ph type="title"/>
          </p:nvPr>
        </p:nvSpPr>
        <p:spPr/>
        <p:txBody>
          <a:bodyPr/>
          <a:lstStyle/>
          <a:p>
            <a:r>
              <a:rPr lang="it-IT" dirty="0"/>
              <a:t>Classificazione di obiettivi e strumenti</a:t>
            </a:r>
          </a:p>
        </p:txBody>
      </p:sp>
      <p:sp>
        <p:nvSpPr>
          <p:cNvPr id="3" name="Segnaposto contenuto 2">
            <a:extLst>
              <a:ext uri="{FF2B5EF4-FFF2-40B4-BE49-F238E27FC236}">
                <a16:creationId xmlns:a16="http://schemas.microsoft.com/office/drawing/2014/main" id="{DFB732C2-9905-40DA-9558-07AE1629C898}"/>
              </a:ext>
            </a:extLst>
          </p:cNvPr>
          <p:cNvSpPr>
            <a:spLocks noGrp="1"/>
          </p:cNvSpPr>
          <p:nvPr>
            <p:ph idx="1"/>
          </p:nvPr>
        </p:nvSpPr>
        <p:spPr/>
        <p:txBody>
          <a:bodyPr/>
          <a:lstStyle/>
          <a:p>
            <a:r>
              <a:rPr lang="it-IT" dirty="0">
                <a:solidFill>
                  <a:srgbClr val="FF0000"/>
                </a:solidFill>
              </a:rPr>
              <a:t>OBIETTIVI</a:t>
            </a:r>
            <a:r>
              <a:rPr lang="it-IT" dirty="0"/>
              <a:t>:</a:t>
            </a:r>
          </a:p>
          <a:p>
            <a:pPr lvl="1"/>
            <a:r>
              <a:rPr lang="it-IT" b="1" dirty="0"/>
              <a:t>Obiettivi fissi </a:t>
            </a:r>
            <a:r>
              <a:rPr lang="it-IT" dirty="0"/>
              <a:t>sono predeterminati dal policy maker anche nel valore. Esempio: far aumentare il PIL del 2%, limitare l’inflazione al 2%, creare 1 milione di posti di lavoro, ridurre la povertà del 25%...</a:t>
            </a:r>
          </a:p>
          <a:p>
            <a:pPr lvl="1"/>
            <a:r>
              <a:rPr lang="it-IT" b="1" dirty="0"/>
              <a:t>Obiettivi flessibili </a:t>
            </a:r>
            <a:r>
              <a:rPr lang="it-IT" dirty="0"/>
              <a:t>(o ottimi) che derivano dalla </a:t>
            </a:r>
            <a:r>
              <a:rPr lang="it-IT" dirty="0">
                <a:solidFill>
                  <a:srgbClr val="0070C0"/>
                </a:solidFill>
              </a:rPr>
              <a:t>massimizzazione di una «funzione di benessere sociale»</a:t>
            </a:r>
            <a:r>
              <a:rPr lang="it-IT" dirty="0"/>
              <a:t> o di </a:t>
            </a:r>
            <a:r>
              <a:rPr lang="it-IT" dirty="0">
                <a:solidFill>
                  <a:srgbClr val="0070C0"/>
                </a:solidFill>
              </a:rPr>
              <a:t>minimizzazione della «funzione di perdita sociale»</a:t>
            </a:r>
            <a:r>
              <a:rPr lang="it-IT" dirty="0"/>
              <a:t> </a:t>
            </a:r>
            <a:r>
              <a:rPr lang="it-IT" u="sng" dirty="0"/>
              <a:t>sotto il vincolo del modello economico positivo</a:t>
            </a:r>
            <a:r>
              <a:rPr lang="it-IT" dirty="0"/>
              <a:t>. Esempio: ridurre il più possibile la disoccupazione o l’inflazione, tenendo conto dei trade-off o delle interdipendenze.</a:t>
            </a:r>
          </a:p>
          <a:p>
            <a:r>
              <a:rPr lang="it-IT" dirty="0">
                <a:solidFill>
                  <a:srgbClr val="FF0000"/>
                </a:solidFill>
              </a:rPr>
              <a:t>STRUMENTI</a:t>
            </a:r>
            <a:r>
              <a:rPr lang="it-IT" dirty="0"/>
              <a:t> secondo la proposta di </a:t>
            </a:r>
            <a:r>
              <a:rPr lang="it-IT" dirty="0" err="1"/>
              <a:t>Tinbergen</a:t>
            </a:r>
            <a:r>
              <a:rPr lang="it-IT" dirty="0"/>
              <a:t>:</a:t>
            </a:r>
          </a:p>
          <a:p>
            <a:pPr lvl="1"/>
            <a:r>
              <a:rPr lang="it-IT" b="1" dirty="0"/>
              <a:t>Strumenti quantitativi</a:t>
            </a:r>
            <a:r>
              <a:rPr lang="it-IT" dirty="0"/>
              <a:t>: variazioni quantitative delle variabili strumentali esistenti (ΔG, ΔT, ΔM…);</a:t>
            </a:r>
          </a:p>
          <a:p>
            <a:pPr lvl="1"/>
            <a:r>
              <a:rPr lang="it-IT" b="1" dirty="0"/>
              <a:t>Strumenti qualitativi</a:t>
            </a:r>
            <a:r>
              <a:rPr lang="it-IT" dirty="0"/>
              <a:t>: introduzione di nuovi strumenti, modifiche dei processi decisionali o di attuazione di strumenti esistenti;</a:t>
            </a:r>
          </a:p>
          <a:p>
            <a:pPr lvl="1"/>
            <a:r>
              <a:rPr lang="it-IT" b="1" dirty="0"/>
              <a:t>Politiche di riforma o mutamento di regime di politica economica</a:t>
            </a:r>
            <a:r>
              <a:rPr lang="it-IT" dirty="0"/>
              <a:t>: simili ai precedenti, ma con il mutamento delle regole di funzionamento del sistema: es. </a:t>
            </a:r>
            <a:r>
              <a:rPr lang="it-IT" dirty="0">
                <a:hlinkClick r:id="rId2"/>
              </a:rPr>
              <a:t>strategia di politica monetaria</a:t>
            </a:r>
            <a:endParaRPr lang="it-IT" dirty="0"/>
          </a:p>
        </p:txBody>
      </p:sp>
    </p:spTree>
    <p:extLst>
      <p:ext uri="{BB962C8B-B14F-4D97-AF65-F5344CB8AC3E}">
        <p14:creationId xmlns:p14="http://schemas.microsoft.com/office/powerpoint/2010/main" val="546715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4F6B98-258B-46EA-A5F5-C2737771530D}"/>
              </a:ext>
            </a:extLst>
          </p:cNvPr>
          <p:cNvSpPr>
            <a:spLocks noGrp="1"/>
          </p:cNvSpPr>
          <p:nvPr>
            <p:ph type="title"/>
          </p:nvPr>
        </p:nvSpPr>
        <p:spPr/>
        <p:txBody>
          <a:bodyPr/>
          <a:lstStyle/>
          <a:p>
            <a:r>
              <a:rPr lang="it-IT" dirty="0"/>
              <a:t>Modelli economici positivi</a:t>
            </a:r>
          </a:p>
        </p:txBody>
      </p:sp>
      <p:sp>
        <p:nvSpPr>
          <p:cNvPr id="3" name="Segnaposto contenuto 2">
            <a:extLst>
              <a:ext uri="{FF2B5EF4-FFF2-40B4-BE49-F238E27FC236}">
                <a16:creationId xmlns:a16="http://schemas.microsoft.com/office/drawing/2014/main" id="{DE1E49EE-F27A-4C1E-9EB6-29136F645051}"/>
              </a:ext>
            </a:extLst>
          </p:cNvPr>
          <p:cNvSpPr>
            <a:spLocks noGrp="1"/>
          </p:cNvSpPr>
          <p:nvPr>
            <p:ph idx="1"/>
          </p:nvPr>
        </p:nvSpPr>
        <p:spPr/>
        <p:txBody>
          <a:bodyPr/>
          <a:lstStyle/>
          <a:p>
            <a:r>
              <a:rPr lang="it-IT" dirty="0"/>
              <a:t>Come già sottolineato, i modelli economici normativi (della PE) si basano sui modelli economici positivi (dell’EP)</a:t>
            </a:r>
          </a:p>
          <a:p>
            <a:r>
              <a:rPr lang="it-IT" dirty="0"/>
              <a:t>I </a:t>
            </a:r>
            <a:r>
              <a:rPr lang="it-IT" u="sng" dirty="0"/>
              <a:t>modelli economici positivi </a:t>
            </a:r>
            <a:r>
              <a:rPr lang="it-IT" dirty="0"/>
              <a:t>rappresentano una realtà economica attraverso l’uso di equazioni (metodo quasi scientifico?) che contengono le </a:t>
            </a:r>
            <a:r>
              <a:rPr lang="it-IT" u="sng" dirty="0"/>
              <a:t>relazioni tra variabili</a:t>
            </a:r>
          </a:p>
          <a:p>
            <a:r>
              <a:rPr lang="it-IT" dirty="0"/>
              <a:t>Le </a:t>
            </a:r>
            <a:r>
              <a:rPr lang="it-IT" b="1" dirty="0">
                <a:solidFill>
                  <a:srgbClr val="FF0000"/>
                </a:solidFill>
              </a:rPr>
              <a:t>variabili </a:t>
            </a:r>
            <a:r>
              <a:rPr lang="it-IT" dirty="0"/>
              <a:t>possono essere: </a:t>
            </a:r>
          </a:p>
          <a:p>
            <a:pPr lvl="1"/>
            <a:r>
              <a:rPr lang="it-IT" b="1" dirty="0"/>
              <a:t>ENDOGENE</a:t>
            </a:r>
            <a:r>
              <a:rPr lang="it-IT" dirty="0"/>
              <a:t>, determinate cioè all’interno del modello e includono:</a:t>
            </a:r>
          </a:p>
          <a:p>
            <a:pPr lvl="2"/>
            <a:r>
              <a:rPr lang="it-IT" dirty="0"/>
              <a:t>Le variabili </a:t>
            </a:r>
            <a:r>
              <a:rPr lang="it-IT" b="1" dirty="0"/>
              <a:t>obiettivo</a:t>
            </a:r>
            <a:r>
              <a:rPr lang="it-IT" dirty="0"/>
              <a:t>,</a:t>
            </a:r>
          </a:p>
          <a:p>
            <a:pPr lvl="2"/>
            <a:r>
              <a:rPr lang="it-IT" dirty="0"/>
              <a:t>Le variabili irrilevanti, che pur presenti nel modello non sono significative;</a:t>
            </a:r>
          </a:p>
          <a:p>
            <a:pPr lvl="1"/>
            <a:r>
              <a:rPr lang="it-IT" b="1" dirty="0"/>
              <a:t>ESOGENE</a:t>
            </a:r>
            <a:r>
              <a:rPr lang="it-IT" dirty="0"/>
              <a:t>, cioè il loro valore è fissato all’esterno del modello e a loro volta si possono distinguere in:</a:t>
            </a:r>
          </a:p>
          <a:p>
            <a:pPr lvl="2"/>
            <a:r>
              <a:rPr lang="it-IT" dirty="0"/>
              <a:t>Esogene </a:t>
            </a:r>
            <a:r>
              <a:rPr lang="it-IT" b="1" dirty="0"/>
              <a:t>strumentali</a:t>
            </a:r>
            <a:r>
              <a:rPr lang="it-IT" dirty="0"/>
              <a:t>, che sono gli strumenti manovrabili dai policy maker (G, T, M…)</a:t>
            </a:r>
          </a:p>
          <a:p>
            <a:pPr lvl="2"/>
            <a:r>
              <a:rPr lang="it-IT" dirty="0"/>
              <a:t>Esogene </a:t>
            </a:r>
            <a:r>
              <a:rPr lang="it-IT" b="1" dirty="0"/>
              <a:t>date</a:t>
            </a:r>
            <a:r>
              <a:rPr lang="it-IT" dirty="0"/>
              <a:t> (come i prezzi nel modello IS-LM o le variabili estere in economia aperta).</a:t>
            </a:r>
          </a:p>
        </p:txBody>
      </p:sp>
    </p:spTree>
    <p:extLst>
      <p:ext uri="{BB962C8B-B14F-4D97-AF65-F5344CB8AC3E}">
        <p14:creationId xmlns:p14="http://schemas.microsoft.com/office/powerpoint/2010/main" val="1489838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1EEDF3-A998-4FC2-85BD-7F74C9C5CB9F}"/>
              </a:ext>
            </a:extLst>
          </p:cNvPr>
          <p:cNvSpPr>
            <a:spLocks noGrp="1"/>
          </p:cNvSpPr>
          <p:nvPr>
            <p:ph type="title"/>
          </p:nvPr>
        </p:nvSpPr>
        <p:spPr/>
        <p:txBody>
          <a:bodyPr/>
          <a:lstStyle/>
          <a:p>
            <a:r>
              <a:rPr lang="it-IT" dirty="0"/>
              <a:t>I modelli economici positivi in forma strutturale</a:t>
            </a:r>
          </a:p>
        </p:txBody>
      </p:sp>
      <p:sp>
        <p:nvSpPr>
          <p:cNvPr id="3" name="Segnaposto contenuto 2">
            <a:extLst>
              <a:ext uri="{FF2B5EF4-FFF2-40B4-BE49-F238E27FC236}">
                <a16:creationId xmlns:a16="http://schemas.microsoft.com/office/drawing/2014/main" id="{AE30F241-602E-4388-B9E3-5D769931C82A}"/>
              </a:ext>
            </a:extLst>
          </p:cNvPr>
          <p:cNvSpPr>
            <a:spLocks noGrp="1"/>
          </p:cNvSpPr>
          <p:nvPr>
            <p:ph idx="1"/>
          </p:nvPr>
        </p:nvSpPr>
        <p:spPr/>
        <p:txBody>
          <a:bodyPr/>
          <a:lstStyle/>
          <a:p>
            <a:r>
              <a:rPr lang="it-IT" dirty="0"/>
              <a:t>La </a:t>
            </a:r>
            <a:r>
              <a:rPr lang="it-IT" dirty="0">
                <a:solidFill>
                  <a:srgbClr val="FF0000"/>
                </a:solidFill>
              </a:rPr>
              <a:t>forma strutturale </a:t>
            </a:r>
            <a:r>
              <a:rPr lang="it-IT" dirty="0"/>
              <a:t>di un modello positivo comprende le </a:t>
            </a:r>
            <a:r>
              <a:rPr lang="it-IT" b="1" dirty="0"/>
              <a:t>equazioni </a:t>
            </a:r>
            <a:r>
              <a:rPr lang="it-IT" dirty="0"/>
              <a:t>così come proposte dalle teorie economiche e possono essere:</a:t>
            </a:r>
          </a:p>
          <a:p>
            <a:pPr lvl="1"/>
            <a:r>
              <a:rPr lang="it-IT" b="1" dirty="0"/>
              <a:t>Comportamentali </a:t>
            </a:r>
            <a:r>
              <a:rPr lang="it-IT" dirty="0"/>
              <a:t>come la funzione di consumo o di investimento, quella della domanda di moneta o le funzioni di importazione ed esportazione</a:t>
            </a:r>
          </a:p>
          <a:p>
            <a:pPr lvl="1"/>
            <a:r>
              <a:rPr lang="it-IT" b="1" dirty="0"/>
              <a:t>Definitorie</a:t>
            </a:r>
            <a:r>
              <a:rPr lang="it-IT" dirty="0"/>
              <a:t> (cioè delle identità) es. la funzione della domanda autonoma, quella che definisce il deficit pubblico o la funzione di risparmio</a:t>
            </a:r>
          </a:p>
          <a:p>
            <a:pPr lvl="1"/>
            <a:r>
              <a:rPr lang="it-IT" b="1" dirty="0"/>
              <a:t>Di equilibrio</a:t>
            </a:r>
            <a:r>
              <a:rPr lang="it-IT" dirty="0"/>
              <a:t>, quali A=Y; S=I; </a:t>
            </a:r>
            <a:r>
              <a:rPr lang="it-IT" dirty="0" err="1"/>
              <a:t>M</a:t>
            </a:r>
            <a:r>
              <a:rPr lang="it-IT" baseline="30000" dirty="0" err="1"/>
              <a:t>s</a:t>
            </a:r>
            <a:r>
              <a:rPr lang="it-IT" dirty="0"/>
              <a:t>= M /P nel mercato dei beni e della moneta</a:t>
            </a:r>
          </a:p>
          <a:p>
            <a:pPr lvl="1"/>
            <a:r>
              <a:rPr lang="it-IT" b="1" dirty="0"/>
              <a:t>Tecniche o istituzionali </a:t>
            </a:r>
            <a:r>
              <a:rPr lang="it-IT" dirty="0"/>
              <a:t>come ad es. la funzione di produzione che lega l’output all’occupazione: Y=</a:t>
            </a:r>
            <a:r>
              <a:rPr lang="it-IT" dirty="0" err="1"/>
              <a:t>aN</a:t>
            </a:r>
            <a:r>
              <a:rPr lang="it-IT" dirty="0"/>
              <a:t> o il disavanzo pubblico rispetto alla modalità di finanziamento (variazione del debito o della base monetaria): D=ΔB+</a:t>
            </a:r>
            <a:r>
              <a:rPr lang="el-GR" dirty="0"/>
              <a:t>Δ</a:t>
            </a:r>
            <a:r>
              <a:rPr lang="it-IT" dirty="0"/>
              <a:t>M</a:t>
            </a:r>
          </a:p>
        </p:txBody>
      </p:sp>
    </p:spTree>
    <p:extLst>
      <p:ext uri="{BB962C8B-B14F-4D97-AF65-F5344CB8AC3E}">
        <p14:creationId xmlns:p14="http://schemas.microsoft.com/office/powerpoint/2010/main" val="3196926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51379A-FCBE-4B05-912A-F9DDF1CEA38E}"/>
              </a:ext>
            </a:extLst>
          </p:cNvPr>
          <p:cNvSpPr>
            <a:spLocks noGrp="1"/>
          </p:cNvSpPr>
          <p:nvPr>
            <p:ph type="title"/>
          </p:nvPr>
        </p:nvSpPr>
        <p:spPr/>
        <p:txBody>
          <a:bodyPr/>
          <a:lstStyle/>
          <a:p>
            <a:r>
              <a:rPr lang="it-IT" dirty="0"/>
              <a:t>Politica economica e Economia politica, quali differenze?</a:t>
            </a:r>
            <a:endParaRPr lang="en-GB" dirty="0"/>
          </a:p>
        </p:txBody>
      </p:sp>
      <p:sp>
        <p:nvSpPr>
          <p:cNvPr id="3" name="Segnaposto contenuto 2">
            <a:extLst>
              <a:ext uri="{FF2B5EF4-FFF2-40B4-BE49-F238E27FC236}">
                <a16:creationId xmlns:a16="http://schemas.microsoft.com/office/drawing/2014/main" id="{433631BD-F5E2-4629-8892-BBE4898270D0}"/>
              </a:ext>
            </a:extLst>
          </p:cNvPr>
          <p:cNvSpPr>
            <a:spLocks noGrp="1"/>
          </p:cNvSpPr>
          <p:nvPr>
            <p:ph idx="1"/>
          </p:nvPr>
        </p:nvSpPr>
        <p:spPr/>
        <p:txBody>
          <a:bodyPr/>
          <a:lstStyle/>
          <a:p>
            <a:r>
              <a:rPr lang="it-IT" b="1" dirty="0"/>
              <a:t>L’Economia Politica </a:t>
            </a:r>
            <a:r>
              <a:rPr lang="it-IT" dirty="0"/>
              <a:t>analizza le </a:t>
            </a:r>
            <a:r>
              <a:rPr lang="it-IT" b="1" dirty="0">
                <a:solidFill>
                  <a:srgbClr val="0070C0"/>
                </a:solidFill>
              </a:rPr>
              <a:t>decisioni individuali </a:t>
            </a:r>
            <a:r>
              <a:rPr lang="it-IT" dirty="0"/>
              <a:t>(micro) o </a:t>
            </a:r>
            <a:r>
              <a:rPr lang="it-IT" b="1" dirty="0">
                <a:solidFill>
                  <a:srgbClr val="0070C0"/>
                </a:solidFill>
              </a:rPr>
              <a:t>aggregate</a:t>
            </a:r>
            <a:r>
              <a:rPr lang="it-IT" dirty="0"/>
              <a:t> (macro) degli operatori privati in materia di </a:t>
            </a:r>
            <a:r>
              <a:rPr lang="it-IT" dirty="0">
                <a:solidFill>
                  <a:srgbClr val="FF0000"/>
                </a:solidFill>
              </a:rPr>
              <a:t>produzione</a:t>
            </a:r>
            <a:r>
              <a:rPr lang="it-IT" dirty="0"/>
              <a:t>, </a:t>
            </a:r>
            <a:r>
              <a:rPr lang="it-IT" dirty="0">
                <a:solidFill>
                  <a:srgbClr val="FF0000"/>
                </a:solidFill>
              </a:rPr>
              <a:t>scambio, investimento</a:t>
            </a:r>
            <a:r>
              <a:rPr lang="it-IT" dirty="0"/>
              <a:t> o </a:t>
            </a:r>
            <a:r>
              <a:rPr lang="it-IT" dirty="0">
                <a:solidFill>
                  <a:srgbClr val="FF0000"/>
                </a:solidFill>
              </a:rPr>
              <a:t>consumo</a:t>
            </a:r>
            <a:r>
              <a:rPr lang="it-IT" dirty="0"/>
              <a:t>, che si basano su obiettivi specifici (</a:t>
            </a:r>
            <a:r>
              <a:rPr lang="it-IT" dirty="0" err="1"/>
              <a:t>max</a:t>
            </a:r>
            <a:r>
              <a:rPr lang="it-IT" dirty="0"/>
              <a:t> profitto, </a:t>
            </a:r>
            <a:r>
              <a:rPr lang="it-IT" dirty="0" err="1"/>
              <a:t>min</a:t>
            </a:r>
            <a:r>
              <a:rPr lang="it-IT" dirty="0"/>
              <a:t> costi) con </a:t>
            </a:r>
            <a:r>
              <a:rPr lang="it-IT" u="sng" dirty="0"/>
              <a:t>le scelte pubbliche che sono date </a:t>
            </a:r>
            <a:r>
              <a:rPr lang="it-IT" dirty="0"/>
              <a:t>(es. livello della spesa pubblica)</a:t>
            </a:r>
            <a:endParaRPr lang="en-GB" dirty="0"/>
          </a:p>
          <a:p>
            <a:r>
              <a:rPr lang="it-IT" b="1" dirty="0"/>
              <a:t>La Politica Economica </a:t>
            </a:r>
            <a:r>
              <a:rPr lang="it-IT" dirty="0"/>
              <a:t>differisce dall’economia politica perché mentre quest’ultima mira allo studio di “ciò che è”, </a:t>
            </a:r>
            <a:r>
              <a:rPr lang="it-IT" u="sng" dirty="0"/>
              <a:t>la politica economica mira allo studio di ciò che dovrebbe essere</a:t>
            </a:r>
            <a:r>
              <a:rPr lang="it-IT" dirty="0"/>
              <a:t>, o “</a:t>
            </a:r>
            <a:r>
              <a:rPr lang="it-IT" u="sng" dirty="0"/>
              <a:t>ciò che si desidererebbe fosse</a:t>
            </a:r>
            <a:r>
              <a:rPr lang="it-IT" dirty="0"/>
              <a:t>”, analizzando:</a:t>
            </a:r>
          </a:p>
          <a:p>
            <a:pPr lvl="1"/>
            <a:r>
              <a:rPr lang="it-IT" b="1" dirty="0"/>
              <a:t>Il livello delle scelte correnti dell’ente pubblico</a:t>
            </a:r>
            <a:r>
              <a:rPr lang="it-IT" dirty="0"/>
              <a:t> (dati gli obiettivi dello Stato e sue declinazioni), del Mercato e dati i ruoli e i limiti di tali istituzioni;</a:t>
            </a:r>
          </a:p>
          <a:p>
            <a:pPr lvl="1"/>
            <a:r>
              <a:rPr lang="it-IT" b="1" dirty="0"/>
              <a:t>Il livello delle scelte istituzionali</a:t>
            </a:r>
            <a:r>
              <a:rPr lang="it-IT" dirty="0"/>
              <a:t> per il governo della collettività;</a:t>
            </a:r>
          </a:p>
          <a:p>
            <a:pPr lvl="1"/>
            <a:r>
              <a:rPr lang="it-IT" b="1" dirty="0"/>
              <a:t>Il livello delle scelte sociali</a:t>
            </a:r>
            <a:r>
              <a:rPr lang="it-IT" dirty="0"/>
              <a:t>, cioè gli obiettivi socialmente desiderabili</a:t>
            </a:r>
          </a:p>
          <a:p>
            <a:endParaRPr lang="en-GB" dirty="0"/>
          </a:p>
        </p:txBody>
      </p:sp>
    </p:spTree>
    <p:extLst>
      <p:ext uri="{BB962C8B-B14F-4D97-AF65-F5344CB8AC3E}">
        <p14:creationId xmlns:p14="http://schemas.microsoft.com/office/powerpoint/2010/main" val="13857822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5D479B-4BD7-42EF-A83F-65429C73BDB0}"/>
              </a:ext>
            </a:extLst>
          </p:cNvPr>
          <p:cNvSpPr>
            <a:spLocks noGrp="1"/>
          </p:cNvSpPr>
          <p:nvPr>
            <p:ph type="title"/>
          </p:nvPr>
        </p:nvSpPr>
        <p:spPr/>
        <p:txBody>
          <a:bodyPr/>
          <a:lstStyle/>
          <a:p>
            <a:r>
              <a:rPr lang="it-IT" dirty="0"/>
              <a:t>Il modello normativo o in forma ridotta inversa con obiettivi fissi</a:t>
            </a:r>
          </a:p>
        </p:txBody>
      </p:sp>
      <p:sp>
        <p:nvSpPr>
          <p:cNvPr id="3" name="Segnaposto contenuto 2">
            <a:extLst>
              <a:ext uri="{FF2B5EF4-FFF2-40B4-BE49-F238E27FC236}">
                <a16:creationId xmlns:a16="http://schemas.microsoft.com/office/drawing/2014/main" id="{49FA20A6-A8AA-4C54-A9BC-A9B45953BE4D}"/>
              </a:ext>
            </a:extLst>
          </p:cNvPr>
          <p:cNvSpPr>
            <a:spLocks noGrp="1"/>
          </p:cNvSpPr>
          <p:nvPr>
            <p:ph idx="1"/>
          </p:nvPr>
        </p:nvSpPr>
        <p:spPr/>
        <p:txBody>
          <a:bodyPr/>
          <a:lstStyle/>
          <a:p>
            <a:r>
              <a:rPr lang="it-IT" dirty="0"/>
              <a:t>Se gli </a:t>
            </a:r>
            <a:r>
              <a:rPr lang="it-IT" dirty="0">
                <a:solidFill>
                  <a:srgbClr val="FF0000"/>
                </a:solidFill>
              </a:rPr>
              <a:t>obiettivi</a:t>
            </a:r>
            <a:r>
              <a:rPr lang="it-IT" dirty="0"/>
              <a:t> del policy maker sono </a:t>
            </a:r>
            <a:r>
              <a:rPr lang="it-IT" dirty="0">
                <a:solidFill>
                  <a:srgbClr val="FF0000"/>
                </a:solidFill>
              </a:rPr>
              <a:t>fissi</a:t>
            </a:r>
            <a:r>
              <a:rPr lang="it-IT" dirty="0"/>
              <a:t>, si assegnano i </a:t>
            </a:r>
            <a:r>
              <a:rPr lang="it-IT" b="1" dirty="0"/>
              <a:t>valori desiderati alle variabili obiettivo</a:t>
            </a:r>
          </a:p>
          <a:p>
            <a:r>
              <a:rPr lang="it-IT" dirty="0"/>
              <a:t>Occorre quindi passare alla </a:t>
            </a:r>
            <a:r>
              <a:rPr lang="it-IT" b="1" dirty="0"/>
              <a:t>forma ridotta </a:t>
            </a:r>
            <a:r>
              <a:rPr lang="it-IT" dirty="0"/>
              <a:t>del modello positivo con le necessarie trasformazioni algebriche della forma strutturale: </a:t>
            </a:r>
            <a:r>
              <a:rPr lang="it-IT" b="1" dirty="0"/>
              <a:t>dobbiamo ottenere per ciascuna equazione una sola variabile endogena</a:t>
            </a:r>
            <a:r>
              <a:rPr lang="it-IT" dirty="0"/>
              <a:t>, che dovrà essere </a:t>
            </a:r>
            <a:r>
              <a:rPr lang="it-IT" b="1" dirty="0"/>
              <a:t>funzione solamente delle variabili esogene e dei parametri</a:t>
            </a:r>
          </a:p>
          <a:p>
            <a:r>
              <a:rPr lang="it-IT" dirty="0"/>
              <a:t>La forma ridotta consente di:</a:t>
            </a:r>
          </a:p>
          <a:p>
            <a:pPr lvl="1"/>
            <a:r>
              <a:rPr lang="it-IT" dirty="0"/>
              <a:t>Effettuare delle </a:t>
            </a:r>
            <a:r>
              <a:rPr lang="it-IT" b="1" dirty="0"/>
              <a:t>simulazioni</a:t>
            </a:r>
            <a:r>
              <a:rPr lang="it-IT" dirty="0"/>
              <a:t>, assegnando dei valori alle variabili esogene e, stimando con l’uso dell’econometria i parametri, se ne dedurranno gli effetti conseguenti</a:t>
            </a:r>
          </a:p>
          <a:p>
            <a:pPr lvl="1"/>
            <a:r>
              <a:rPr lang="it-IT" dirty="0"/>
              <a:t>Passare al </a:t>
            </a:r>
            <a:r>
              <a:rPr lang="it-IT" b="1" dirty="0"/>
              <a:t>modello normativo </a:t>
            </a:r>
            <a:r>
              <a:rPr lang="it-IT" dirty="0"/>
              <a:t>di PE</a:t>
            </a:r>
          </a:p>
          <a:p>
            <a:r>
              <a:rPr lang="it-IT" dirty="0"/>
              <a:t>Con la </a:t>
            </a:r>
            <a:r>
              <a:rPr lang="it-IT" b="1" dirty="0"/>
              <a:t>forma ridotta inversa </a:t>
            </a:r>
            <a:r>
              <a:rPr lang="it-IT" dirty="0"/>
              <a:t>e date le variabili, si derivano i valori degli </a:t>
            </a:r>
            <a:r>
              <a:rPr lang="it-IT" b="1" dirty="0"/>
              <a:t>strumenti</a:t>
            </a:r>
            <a:r>
              <a:rPr lang="it-IT" dirty="0"/>
              <a:t> che diventano </a:t>
            </a:r>
            <a:r>
              <a:rPr lang="it-IT" b="1" dirty="0"/>
              <a:t>l’incognita del problema </a:t>
            </a:r>
            <a:r>
              <a:rPr lang="it-IT" dirty="0"/>
              <a:t>(modello normativo)</a:t>
            </a:r>
          </a:p>
        </p:txBody>
      </p:sp>
    </p:spTree>
    <p:extLst>
      <p:ext uri="{BB962C8B-B14F-4D97-AF65-F5344CB8AC3E}">
        <p14:creationId xmlns:p14="http://schemas.microsoft.com/office/powerpoint/2010/main" val="1860159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04EF2F46-DC68-4EF5-89B1-5F31A0D990C5}"/>
              </a:ext>
            </a:extLst>
          </p:cNvPr>
          <p:cNvSpPr>
            <a:spLocks noGrp="1"/>
          </p:cNvSpPr>
          <p:nvPr>
            <p:ph type="title"/>
          </p:nvPr>
        </p:nvSpPr>
        <p:spPr/>
        <p:txBody>
          <a:bodyPr/>
          <a:lstStyle/>
          <a:p>
            <a:r>
              <a:rPr lang="it-IT" dirty="0"/>
              <a:t>Riassumendo… i modelli economici positivi e normativi</a:t>
            </a:r>
          </a:p>
        </p:txBody>
      </p:sp>
      <p:pic>
        <p:nvPicPr>
          <p:cNvPr id="5" name="Immagine 4">
            <a:extLst>
              <a:ext uri="{FF2B5EF4-FFF2-40B4-BE49-F238E27FC236}">
                <a16:creationId xmlns:a16="http://schemas.microsoft.com/office/drawing/2014/main" id="{F0ACDFA2-A54C-49D2-A293-E98B026115EE}"/>
              </a:ext>
            </a:extLst>
          </p:cNvPr>
          <p:cNvPicPr>
            <a:picLocks noChangeAspect="1"/>
          </p:cNvPicPr>
          <p:nvPr/>
        </p:nvPicPr>
        <p:blipFill>
          <a:blip r:embed="rId2"/>
          <a:stretch>
            <a:fillRect/>
          </a:stretch>
        </p:blipFill>
        <p:spPr>
          <a:xfrm>
            <a:off x="3497249" y="1323975"/>
            <a:ext cx="8172343" cy="4262438"/>
          </a:xfrm>
          <a:prstGeom prst="rect">
            <a:avLst/>
          </a:prstGeom>
        </p:spPr>
      </p:pic>
    </p:spTree>
    <p:extLst>
      <p:ext uri="{BB962C8B-B14F-4D97-AF65-F5344CB8AC3E}">
        <p14:creationId xmlns:p14="http://schemas.microsoft.com/office/powerpoint/2010/main" val="12214241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a:t>
            </a:r>
            <a:r>
              <a:rPr lang="it-IT" b="1" dirty="0"/>
              <a:t>regola aurea</a:t>
            </a:r>
            <a:r>
              <a:rPr lang="it-IT" dirty="0"/>
              <a:t> di </a:t>
            </a:r>
            <a:r>
              <a:rPr lang="it-IT" dirty="0" err="1"/>
              <a:t>Tinbergen</a:t>
            </a:r>
            <a:r>
              <a:rPr lang="it-IT" dirty="0"/>
              <a:t> o della politica economica</a:t>
            </a:r>
            <a:endParaRPr lang="en-US" dirty="0"/>
          </a:p>
        </p:txBody>
      </p:sp>
      <mc:AlternateContent xmlns:mc="http://schemas.openxmlformats.org/markup-compatibility/2006" xmlns:a14="http://schemas.microsoft.com/office/drawing/2010/main">
        <mc:Choice Requires="a14">
          <p:sp>
            <p:nvSpPr>
              <p:cNvPr id="3" name="Segnaposto contenuto 2"/>
              <p:cNvSpPr>
                <a:spLocks noGrp="1"/>
              </p:cNvSpPr>
              <p:nvPr>
                <p:ph idx="1"/>
              </p:nvPr>
            </p:nvSpPr>
            <p:spPr/>
            <p:txBody>
              <a:bodyPr>
                <a:normAutofit/>
              </a:bodyPr>
              <a:lstStyle/>
              <a:p>
                <a:r>
                  <a:rPr lang="it-IT" dirty="0"/>
                  <a:t>Condizione (</a:t>
                </a:r>
                <a:r>
                  <a:rPr lang="it-IT" u="sng" dirty="0"/>
                  <a:t>necessaria</a:t>
                </a:r>
                <a:r>
                  <a:rPr lang="it-IT" dirty="0"/>
                  <a:t>, ma non sufficiente) affinché un modello </a:t>
                </a:r>
              </a:p>
              <a:p>
                <a:pPr lvl="1"/>
                <a:r>
                  <a:rPr lang="it-IT" sz="2000" dirty="0">
                    <a:solidFill>
                      <a:srgbClr val="0070C0"/>
                    </a:solidFill>
                  </a:rPr>
                  <a:t>statico</a:t>
                </a:r>
                <a:r>
                  <a:rPr lang="it-IT" sz="2000" dirty="0">
                    <a:solidFill>
                      <a:srgbClr val="FFFF00"/>
                    </a:solidFill>
                  </a:rPr>
                  <a:t> </a:t>
                </a:r>
                <a:r>
                  <a:rPr lang="it-IT" sz="2000" dirty="0"/>
                  <a:t>(in cui cioè il tempo non appare come una variabile) e </a:t>
                </a:r>
              </a:p>
              <a:p>
                <a:pPr lvl="1"/>
                <a:r>
                  <a:rPr lang="it-IT" sz="2000" dirty="0">
                    <a:solidFill>
                      <a:srgbClr val="0070C0"/>
                    </a:solidFill>
                  </a:rPr>
                  <a:t>deterministico</a:t>
                </a:r>
                <a:r>
                  <a:rPr lang="it-IT" sz="2000" dirty="0">
                    <a:solidFill>
                      <a:srgbClr val="FFFF00"/>
                    </a:solidFill>
                  </a:rPr>
                  <a:t> </a:t>
                </a:r>
                <a:r>
                  <a:rPr lang="it-IT" sz="2000" dirty="0"/>
                  <a:t>(i sistemi economici rappresentati non sono colpiti da shock esogeni di natura probabilistica) </a:t>
                </a:r>
              </a:p>
              <a:p>
                <a:pPr lvl="1"/>
                <a:r>
                  <a:rPr lang="it-IT" sz="2000" dirty="0"/>
                  <a:t>di politica economica con </a:t>
                </a:r>
                <a:r>
                  <a:rPr lang="it-IT" sz="2000" dirty="0">
                    <a:solidFill>
                      <a:srgbClr val="0070C0"/>
                    </a:solidFill>
                  </a:rPr>
                  <a:t>obiettivi fissi </a:t>
                </a:r>
                <a:r>
                  <a:rPr lang="it-IT" sz="2000" dirty="0"/>
                  <a:t>sia </a:t>
                </a:r>
                <a:r>
                  <a:rPr lang="it-IT" sz="2000" dirty="0">
                    <a:solidFill>
                      <a:srgbClr val="FF0000"/>
                    </a:solidFill>
                  </a:rPr>
                  <a:t>controllabile</a:t>
                </a:r>
                <a:r>
                  <a:rPr lang="it-IT" sz="2000" dirty="0"/>
                  <a:t> è che il numero di </a:t>
                </a:r>
                <a:r>
                  <a:rPr lang="it-IT" sz="2000" i="1" dirty="0"/>
                  <a:t>strumenti</a:t>
                </a:r>
                <a:r>
                  <a:rPr lang="it-IT" sz="2000" dirty="0"/>
                  <a:t> (</a:t>
                </a:r>
                <a:r>
                  <a:rPr lang="it-IT" sz="2000" b="1" dirty="0"/>
                  <a:t>n</a:t>
                </a:r>
                <a:r>
                  <a:rPr lang="it-IT" sz="2000" dirty="0"/>
                  <a:t>) a disposizione del policy maker sia </a:t>
                </a:r>
                <a:r>
                  <a:rPr lang="it-IT" sz="2000" u="sng" dirty="0">
                    <a:solidFill>
                      <a:srgbClr val="0070C0"/>
                    </a:solidFill>
                  </a:rPr>
                  <a:t>superiore o uguale </a:t>
                </a:r>
                <a:r>
                  <a:rPr lang="it-IT" sz="2000" dirty="0"/>
                  <a:t>al numero di </a:t>
                </a:r>
                <a:r>
                  <a:rPr lang="it-IT" sz="2000" i="1" dirty="0"/>
                  <a:t>obiettivi (</a:t>
                </a:r>
                <a:r>
                  <a:rPr lang="it-IT" sz="2000" b="1" i="1" dirty="0"/>
                  <a:t>m</a:t>
                </a:r>
                <a:r>
                  <a:rPr lang="it-IT" sz="2000" i="1" dirty="0"/>
                  <a:t>)</a:t>
                </a:r>
                <a:r>
                  <a:rPr lang="it-IT" sz="2000" dirty="0"/>
                  <a:t>. (</a:t>
                </a:r>
                <a:r>
                  <a:rPr lang="it-IT" sz="2000" b="1" dirty="0" err="1"/>
                  <a:t>Tinbergen</a:t>
                </a:r>
                <a:r>
                  <a:rPr lang="it-IT" sz="2000" dirty="0"/>
                  <a:t>, 1° Nobel 1969).</a:t>
                </a:r>
              </a:p>
              <a:p>
                <a:pPr lvl="1"/>
                <a:r>
                  <a:rPr lang="it-IT" sz="2000" dirty="0"/>
                  <a:t>La situazione che illustreremo con il modello IS-LM rappresenta un caso in cui il </a:t>
                </a:r>
                <a:r>
                  <a:rPr lang="it-IT" sz="2000" dirty="0">
                    <a:solidFill>
                      <a:srgbClr val="FF0000"/>
                    </a:solidFill>
                  </a:rPr>
                  <a:t>numero degli </a:t>
                </a:r>
                <a:r>
                  <a:rPr lang="it-IT" sz="2000" b="1" dirty="0">
                    <a:solidFill>
                      <a:schemeClr val="tx1"/>
                    </a:solidFill>
                  </a:rPr>
                  <a:t>strumenti</a:t>
                </a:r>
                <a:r>
                  <a:rPr lang="it-IT" sz="2000" dirty="0">
                    <a:solidFill>
                      <a:schemeClr val="tx1"/>
                    </a:solidFill>
                  </a:rPr>
                  <a:t> </a:t>
                </a:r>
                <a:r>
                  <a:rPr lang="it-IT" sz="2000" b="1" dirty="0"/>
                  <a:t>linearmente indipendenti</a:t>
                </a:r>
                <a:r>
                  <a:rPr lang="it-IT" sz="2000" dirty="0"/>
                  <a:t>, </a:t>
                </a:r>
                <a:r>
                  <a:rPr lang="it-IT" sz="2000" dirty="0">
                    <a:solidFill>
                      <a:srgbClr val="FF0000"/>
                    </a:solidFill>
                  </a:rPr>
                  <a:t>n=2 (uso solo lo strumento della spesa, non le imposte) e l’offerta di moneta</a:t>
                </a:r>
                <a:r>
                  <a:rPr lang="it-IT" sz="2000" dirty="0"/>
                  <a:t>, è </a:t>
                </a:r>
                <a:r>
                  <a:rPr lang="it-IT" sz="2000" dirty="0">
                    <a:solidFill>
                      <a:srgbClr val="FF0000"/>
                    </a:solidFill>
                  </a:rPr>
                  <a:t>esattamente pari al numero di </a:t>
                </a:r>
                <a:r>
                  <a:rPr lang="it-IT" sz="2000" b="1" dirty="0">
                    <a:solidFill>
                      <a:schemeClr val="tx1"/>
                    </a:solidFill>
                  </a:rPr>
                  <a:t>obiettivi</a:t>
                </a:r>
                <a:r>
                  <a:rPr lang="it-IT" sz="2000" dirty="0">
                    <a:solidFill>
                      <a:schemeClr val="tx1"/>
                    </a:solidFill>
                  </a:rPr>
                  <a:t> </a:t>
                </a:r>
                <a:r>
                  <a:rPr lang="it-IT" sz="2000" dirty="0"/>
                  <a:t>linearmente indipendenti, </a:t>
                </a:r>
                <a:r>
                  <a:rPr lang="it-IT" sz="2000" dirty="0">
                    <a:solidFill>
                      <a:srgbClr val="FF0000"/>
                    </a:solidFill>
                  </a:rPr>
                  <a:t>m=2 </a:t>
                </a:r>
                <a:r>
                  <a:rPr lang="it-IT" sz="2000" dirty="0"/>
                  <a:t>(crescita del PIL </a:t>
                </a:r>
                <a14:m>
                  <m:oMath xmlns:m="http://schemas.openxmlformats.org/officeDocument/2006/math">
                    <m:acc>
                      <m:accPr>
                        <m:chr m:val="̂"/>
                        <m:ctrlPr>
                          <a:rPr lang="it-IT" sz="2000" i="1" smtClean="0">
                            <a:latin typeface="Cambria Math" panose="02040503050406030204" pitchFamily="18" charset="0"/>
                          </a:rPr>
                        </m:ctrlPr>
                      </m:accPr>
                      <m:e>
                        <m:r>
                          <a:rPr lang="it-IT" sz="2000" b="0" i="1" smtClean="0">
                            <a:latin typeface="Cambria Math" panose="02040503050406030204" pitchFamily="18" charset="0"/>
                          </a:rPr>
                          <m:t>𝑌</m:t>
                        </m:r>
                      </m:e>
                    </m:acc>
                  </m:oMath>
                </a14:m>
                <a:r>
                  <a:rPr lang="it-IT" sz="2000" dirty="0"/>
                  <a:t> e controllo del tasso d’interesse </a:t>
                </a:r>
                <a14:m>
                  <m:oMath xmlns:m="http://schemas.openxmlformats.org/officeDocument/2006/math">
                    <m:acc>
                      <m:accPr>
                        <m:chr m:val="̂"/>
                        <m:ctrlPr>
                          <a:rPr lang="it-IT" sz="2000" i="1" smtClean="0">
                            <a:latin typeface="Cambria Math" panose="02040503050406030204" pitchFamily="18" charset="0"/>
                          </a:rPr>
                        </m:ctrlPr>
                      </m:accPr>
                      <m:e>
                        <m:r>
                          <a:rPr lang="it-IT" sz="2000" b="0" i="1" smtClean="0">
                            <a:latin typeface="Cambria Math" panose="02040503050406030204" pitchFamily="18" charset="0"/>
                          </a:rPr>
                          <m:t>𝑖</m:t>
                        </m:r>
                      </m:e>
                    </m:acc>
                  </m:oMath>
                </a14:m>
                <a:r>
                  <a:rPr lang="it-IT" sz="2000" dirty="0"/>
                  <a:t>).</a:t>
                </a:r>
              </a:p>
              <a:p>
                <a:pPr lvl="1"/>
                <a:r>
                  <a:rPr lang="it-IT" sz="2000" dirty="0"/>
                  <a:t>In tal caso il </a:t>
                </a:r>
                <a:r>
                  <a:rPr lang="it-IT" sz="2000" b="1" dirty="0"/>
                  <a:t>sistema è determinato</a:t>
                </a:r>
                <a:r>
                  <a:rPr lang="it-IT" sz="2000" dirty="0"/>
                  <a:t>, presenta cioè una </a:t>
                </a:r>
                <a:r>
                  <a:rPr lang="it-IT" sz="2000" dirty="0">
                    <a:solidFill>
                      <a:srgbClr val="FF0000"/>
                    </a:solidFill>
                  </a:rPr>
                  <a:t>soluzione univoca</a:t>
                </a:r>
                <a:r>
                  <a:rPr lang="it-IT" sz="2000" dirty="0"/>
                  <a:t>. </a:t>
                </a:r>
                <a:endParaRPr lang="it-IT" dirty="0"/>
              </a:p>
              <a:p>
                <a:endParaRPr lang="en-US" dirty="0"/>
              </a:p>
            </p:txBody>
          </p:sp>
        </mc:Choice>
        <mc:Fallback xmlns="">
          <p:sp>
            <p:nvSpPr>
              <p:cNvPr id="3" name="Segnaposto contenuto 2"/>
              <p:cNvSpPr>
                <a:spLocks noGrp="1" noRot="1" noChangeAspect="1" noMove="1" noResize="1" noEditPoints="1" noAdjustHandles="1" noChangeArrowheads="1" noChangeShapeType="1" noTextEdit="1"/>
              </p:cNvSpPr>
              <p:nvPr>
                <p:ph idx="1"/>
              </p:nvPr>
            </p:nvSpPr>
            <p:spPr>
              <a:blipFill>
                <a:blip r:embed="rId2"/>
                <a:stretch>
                  <a:fillRect l="-667" t="-2976"/>
                </a:stretch>
              </a:blipFill>
            </p:spPr>
            <p:txBody>
              <a:bodyPr/>
              <a:lstStyle/>
              <a:p>
                <a:r>
                  <a:rPr lang="it-IT">
                    <a:noFill/>
                  </a:rPr>
                  <a:t> </a:t>
                </a:r>
              </a:p>
            </p:txBody>
          </p:sp>
        </mc:Fallback>
      </mc:AlternateContent>
      <p:sp>
        <p:nvSpPr>
          <p:cNvPr id="5" name="Segnaposto numero diapositiva 4"/>
          <p:cNvSpPr>
            <a:spLocks noGrp="1"/>
          </p:cNvSpPr>
          <p:nvPr>
            <p:ph type="sldNum" sz="quarter" idx="12"/>
          </p:nvPr>
        </p:nvSpPr>
        <p:spPr/>
        <p:txBody>
          <a:bodyPr/>
          <a:lstStyle/>
          <a:p>
            <a:fld id="{4D237AA9-4749-465A-B730-E40E9FA360A2}" type="slidenum">
              <a:rPr lang="en-US" smtClean="0"/>
              <a:pPr/>
              <a:t>42</a:t>
            </a:fld>
            <a:endParaRPr lang="en-US"/>
          </a:p>
        </p:txBody>
      </p:sp>
    </p:spTree>
    <p:extLst>
      <p:ext uri="{BB962C8B-B14F-4D97-AF65-F5344CB8AC3E}">
        <p14:creationId xmlns:p14="http://schemas.microsoft.com/office/powerpoint/2010/main" val="2162995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pPr lvl="1" algn="l" rtl="0">
              <a:lnSpc>
                <a:spcPct val="85000"/>
              </a:lnSpc>
              <a:spcBef>
                <a:spcPct val="0"/>
              </a:spcBef>
            </a:pPr>
            <a:r>
              <a:rPr lang="it-IT" sz="3600" kern="1200" spc="-50" dirty="0">
                <a:solidFill>
                  <a:schemeClr val="bg1"/>
                </a:solidFill>
                <a:latin typeface="+mj-lt"/>
                <a:ea typeface="+mj-ea"/>
                <a:cs typeface="+mj-cs"/>
              </a:rPr>
              <a:t>QUALE SARÀ IL SIGNIFICATO ECONOMICO?</a:t>
            </a:r>
          </a:p>
        </p:txBody>
      </p:sp>
      <p:sp>
        <p:nvSpPr>
          <p:cNvPr id="3" name="Segnaposto contenuto 2"/>
          <p:cNvSpPr>
            <a:spLocks noGrp="1"/>
          </p:cNvSpPr>
          <p:nvPr>
            <p:ph idx="1"/>
          </p:nvPr>
        </p:nvSpPr>
        <p:spPr/>
        <p:txBody>
          <a:bodyPr>
            <a:normAutofit lnSpcReduction="10000"/>
          </a:bodyPr>
          <a:lstStyle/>
          <a:p>
            <a:pPr lvl="1"/>
            <a:r>
              <a:rPr lang="it-IT" sz="2000" dirty="0"/>
              <a:t>Una soluzione non significa che il valore degli strumenti </a:t>
            </a:r>
            <a:r>
              <a:rPr lang="it-IT" sz="2000" b="1" dirty="0">
                <a:solidFill>
                  <a:srgbClr val="0070C0"/>
                </a:solidFill>
              </a:rPr>
              <a:t>sia economicamente e/o politicamente sostenibile</a:t>
            </a:r>
            <a:r>
              <a:rPr lang="it-IT" sz="2000" dirty="0">
                <a:solidFill>
                  <a:srgbClr val="0070C0"/>
                </a:solidFill>
              </a:rPr>
              <a:t> </a:t>
            </a:r>
            <a:r>
              <a:rPr lang="it-IT" sz="2000" dirty="0"/>
              <a:t>(es. la riduzione della spesa pubblica necessaria per rientrare nei parametri richiesti dal Patto di Stabilità e Crescita precedente alla riforma attuale, per il debito eccedente il 60% del PIL (regola), cioè 1/20 del debito stesso (a fine 2024 di circa 3000 miliardi=140% del PIL) =-6/7% del PIL, significava cioè ridurre la spesa di circa 13,5 miliardi/anno dal 2016: soluzione mai adottata)</a:t>
            </a:r>
          </a:p>
          <a:p>
            <a:pPr lvl="1"/>
            <a:r>
              <a:rPr lang="it-IT" sz="2000" dirty="0"/>
              <a:t>Ancora </a:t>
            </a:r>
            <a:r>
              <a:rPr lang="it-IT" sz="2000" dirty="0">
                <a:solidFill>
                  <a:srgbClr val="0070C0"/>
                </a:solidFill>
              </a:rPr>
              <a:t>l’indipendenza tra strumenti e obiettivi </a:t>
            </a:r>
            <a:r>
              <a:rPr lang="it-IT" sz="2000" dirty="0"/>
              <a:t>è spesso disattesa: si pensi al raggiungimento congiunto di un aumento dell’occupazione e del reddito potenziale (l’uno implica l’altro)</a:t>
            </a:r>
          </a:p>
          <a:p>
            <a:pPr lvl="1"/>
            <a:r>
              <a:rPr lang="it-IT" sz="2000" dirty="0"/>
              <a:t>Ancora </a:t>
            </a:r>
            <a:r>
              <a:rPr lang="it-IT" sz="2000" dirty="0">
                <a:solidFill>
                  <a:srgbClr val="0070C0"/>
                </a:solidFill>
              </a:rPr>
              <a:t>se n&gt;m</a:t>
            </a:r>
            <a:r>
              <a:rPr lang="it-IT" sz="2000" dirty="0"/>
              <a:t>, allora il policy maker ha n-m gradi di libertà…(primo es. con 2 soli obiettivi e 3 strumenti: G, T e M)</a:t>
            </a:r>
          </a:p>
          <a:p>
            <a:pPr lvl="1"/>
            <a:r>
              <a:rPr lang="it-IT" sz="2000" dirty="0"/>
              <a:t>Nel caso contrario </a:t>
            </a:r>
            <a:r>
              <a:rPr lang="it-IT" sz="2000" dirty="0">
                <a:solidFill>
                  <a:srgbClr val="0070C0"/>
                </a:solidFill>
              </a:rPr>
              <a:t>m&gt;n</a:t>
            </a:r>
            <a:r>
              <a:rPr lang="it-IT" sz="2000" dirty="0"/>
              <a:t> , allora il problema non ha soluzione (secondo es.: il PM ha solo la politica fiscale, quella monetaria è demandata alla BCE, non controllabile dal PM italiano)</a:t>
            </a:r>
          </a:p>
          <a:p>
            <a:endParaRPr lang="it-IT" dirty="0"/>
          </a:p>
        </p:txBody>
      </p:sp>
      <p:sp>
        <p:nvSpPr>
          <p:cNvPr id="11" name="Segnaposto numero diapositiva 10"/>
          <p:cNvSpPr>
            <a:spLocks noGrp="1"/>
          </p:cNvSpPr>
          <p:nvPr>
            <p:ph type="sldNum" sz="quarter" idx="12"/>
          </p:nvPr>
        </p:nvSpPr>
        <p:spPr/>
        <p:txBody>
          <a:bodyPr/>
          <a:lstStyle/>
          <a:p>
            <a:fld id="{4D237AA9-4749-465A-B730-E40E9FA360A2}" type="slidenum">
              <a:rPr lang="en-US" smtClean="0"/>
              <a:pPr/>
              <a:t>43</a:t>
            </a:fld>
            <a:endParaRPr lang="en-US"/>
          </a:p>
        </p:txBody>
      </p:sp>
    </p:spTree>
    <p:extLst>
      <p:ext uri="{BB962C8B-B14F-4D97-AF65-F5344CB8AC3E}">
        <p14:creationId xmlns:p14="http://schemas.microsoft.com/office/powerpoint/2010/main" val="4262344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t>Quali soluzioni se gli strumenti non sono sufficienti (n&lt;m)?</a:t>
            </a:r>
            <a:endParaRPr lang="en-US" dirty="0"/>
          </a:p>
        </p:txBody>
      </p:sp>
      <p:sp>
        <p:nvSpPr>
          <p:cNvPr id="3" name="Segnaposto contenuto 2"/>
          <p:cNvSpPr>
            <a:spLocks noGrp="1"/>
          </p:cNvSpPr>
          <p:nvPr>
            <p:ph idx="1"/>
          </p:nvPr>
        </p:nvSpPr>
        <p:spPr/>
        <p:txBody>
          <a:bodyPr>
            <a:normAutofit/>
          </a:bodyPr>
          <a:lstStyle/>
          <a:p>
            <a:r>
              <a:rPr lang="it-IT" dirty="0"/>
              <a:t>1. si possono </a:t>
            </a:r>
            <a:r>
              <a:rPr lang="it-IT" dirty="0">
                <a:solidFill>
                  <a:srgbClr val="0070C0"/>
                </a:solidFill>
              </a:rPr>
              <a:t>sacrificare gli obiettivi eccedenti</a:t>
            </a:r>
            <a:r>
              <a:rPr lang="it-IT" dirty="0"/>
              <a:t>, cioè m-n  obiettivi. Il policy maker seleziona tra gli obiettivi iniziali quelli che considera prioritari e lascia cadere gli altri, che diventano pertanto delle variabili libere (</a:t>
            </a:r>
            <a:r>
              <a:rPr lang="it-IT" b="1" dirty="0" err="1"/>
              <a:t>trade</a:t>
            </a:r>
            <a:r>
              <a:rPr lang="it-IT" b="1" dirty="0"/>
              <a:t>-off</a:t>
            </a:r>
            <a:r>
              <a:rPr lang="it-IT" dirty="0"/>
              <a:t>); </a:t>
            </a:r>
          </a:p>
          <a:p>
            <a:r>
              <a:rPr lang="it-IT" dirty="0"/>
              <a:t>2. si possono ricercare </a:t>
            </a:r>
            <a:r>
              <a:rPr lang="it-IT" dirty="0">
                <a:solidFill>
                  <a:srgbClr val="0070C0"/>
                </a:solidFill>
              </a:rPr>
              <a:t>nuovi strumenti</a:t>
            </a:r>
            <a:r>
              <a:rPr lang="it-IT" dirty="0"/>
              <a:t>, in misura pari a m-n.  Tali </a:t>
            </a:r>
            <a:r>
              <a:rPr lang="it-IT" u="sng" dirty="0"/>
              <a:t>nuovi strumenti devono essere indipendenti</a:t>
            </a:r>
            <a:r>
              <a:rPr lang="it-IT" dirty="0"/>
              <a:t>, e quindi devono avere sui vari obiettivi un effetto diverso da quelli degli strumenti già presenti nel modello (es. politica dei redditi o politica dei cambi flessibili);</a:t>
            </a:r>
          </a:p>
          <a:p>
            <a:r>
              <a:rPr lang="it-IT" dirty="0"/>
              <a:t>3. si può </a:t>
            </a:r>
            <a:r>
              <a:rPr lang="it-IT" dirty="0">
                <a:solidFill>
                  <a:srgbClr val="0070C0"/>
                </a:solidFill>
              </a:rPr>
              <a:t>rinunciare al raggiungimento degli obiettivi fissi</a:t>
            </a:r>
            <a:r>
              <a:rPr lang="it-IT" dirty="0"/>
              <a:t>, esprimendo il modello di politica economica in termini di </a:t>
            </a:r>
            <a:r>
              <a:rPr lang="it-IT" b="1" dirty="0">
                <a:solidFill>
                  <a:srgbClr val="92D050"/>
                </a:solidFill>
              </a:rPr>
              <a:t>obiettivi flessibili</a:t>
            </a:r>
            <a:r>
              <a:rPr lang="it-IT" dirty="0"/>
              <a:t>. In questo caso il responsabile della politica economica non può definire autonomamente i valori dei propri obiettivi, ma deve tenere conto del vincolo imposto dal funzionamento del sistema economico che esplicita le relazioni tra strumenti e obiettivi.</a:t>
            </a:r>
            <a:endParaRPr lang="en-US" dirty="0"/>
          </a:p>
        </p:txBody>
      </p:sp>
      <p:sp>
        <p:nvSpPr>
          <p:cNvPr id="5" name="Segnaposto numero diapositiva 4"/>
          <p:cNvSpPr>
            <a:spLocks noGrp="1"/>
          </p:cNvSpPr>
          <p:nvPr>
            <p:ph type="sldNum" sz="quarter" idx="12"/>
          </p:nvPr>
        </p:nvSpPr>
        <p:spPr/>
        <p:txBody>
          <a:bodyPr/>
          <a:lstStyle/>
          <a:p>
            <a:fld id="{4D237AA9-4749-465A-B730-E40E9FA360A2}" type="slidenum">
              <a:rPr lang="en-US" smtClean="0"/>
              <a:pPr/>
              <a:t>44</a:t>
            </a:fld>
            <a:endParaRPr lang="en-US"/>
          </a:p>
        </p:txBody>
      </p:sp>
    </p:spTree>
    <p:extLst>
      <p:ext uri="{BB962C8B-B14F-4D97-AF65-F5344CB8AC3E}">
        <p14:creationId xmlns:p14="http://schemas.microsoft.com/office/powerpoint/2010/main" val="3769206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26B694-05C0-42B7-9A4F-A512972A9105}"/>
              </a:ext>
            </a:extLst>
          </p:cNvPr>
          <p:cNvSpPr>
            <a:spLocks noGrp="1"/>
          </p:cNvSpPr>
          <p:nvPr>
            <p:ph type="title"/>
          </p:nvPr>
        </p:nvSpPr>
        <p:spPr/>
        <p:txBody>
          <a:bodyPr/>
          <a:lstStyle/>
          <a:p>
            <a:r>
              <a:rPr lang="it-IT" dirty="0"/>
              <a:t>Applichiamo al modello IS con obiettivi fissi: 1 obiettivo e 1 strumento</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10B93F7D-2A8D-4D36-AAB2-3112187014BD}"/>
                  </a:ext>
                </a:extLst>
              </p:cNvPr>
              <p:cNvSpPr>
                <a:spLocks noGrp="1"/>
              </p:cNvSpPr>
              <p:nvPr>
                <p:ph idx="1"/>
              </p:nvPr>
            </p:nvSpPr>
            <p:spPr/>
            <p:txBody>
              <a:bodyPr/>
              <a:lstStyle/>
              <a:p>
                <a:r>
                  <a:rPr lang="it-IT" b="1" dirty="0"/>
                  <a:t>Forma strutturale</a:t>
                </a:r>
                <a:r>
                  <a:rPr lang="it-IT" dirty="0"/>
                  <a:t>:</a:t>
                </a:r>
              </a:p>
              <a:p>
                <a:r>
                  <a:rPr lang="it-IT" dirty="0"/>
                  <a:t>C=C</a:t>
                </a:r>
                <a:r>
                  <a:rPr lang="it-IT" baseline="-25000" dirty="0"/>
                  <a:t>0</a:t>
                </a:r>
                <a:r>
                  <a:rPr lang="it-IT" dirty="0"/>
                  <a:t>+cY </a:t>
                </a:r>
                <a:r>
                  <a:rPr lang="it-IT" dirty="0">
                    <a:latin typeface="Calibri" panose="020F0502020204030204" pitchFamily="34" charset="0"/>
                    <a:ea typeface="Calibri" panose="020F0502020204030204" pitchFamily="34" charset="0"/>
                    <a:cs typeface="Calibri" panose="020F0502020204030204" pitchFamily="34" charset="0"/>
                  </a:rPr>
                  <a:t>→ Equazione comportamentale</a:t>
                </a:r>
              </a:p>
              <a:p>
                <a:r>
                  <a:rPr lang="it-IT" dirty="0">
                    <a:latin typeface="Calibri" panose="020F0502020204030204" pitchFamily="34" charset="0"/>
                    <a:ea typeface="Calibri" panose="020F0502020204030204" pitchFamily="34" charset="0"/>
                    <a:cs typeface="Calibri" panose="020F0502020204030204" pitchFamily="34" charset="0"/>
                  </a:rPr>
                  <a:t>A=C+I+G → Equazione definitoria</a:t>
                </a:r>
              </a:p>
              <a:p>
                <a:r>
                  <a:rPr lang="it-IT" dirty="0">
                    <a:latin typeface="Calibri" panose="020F0502020204030204" pitchFamily="34" charset="0"/>
                    <a:ea typeface="Calibri" panose="020F0502020204030204" pitchFamily="34" charset="0"/>
                    <a:cs typeface="Calibri" panose="020F0502020204030204" pitchFamily="34" charset="0"/>
                  </a:rPr>
                  <a:t>Y=A → condizione o equazione di equilibrio</a:t>
                </a:r>
              </a:p>
              <a:p>
                <a:r>
                  <a:rPr lang="it-IT" b="1" dirty="0">
                    <a:latin typeface="Calibri" panose="020F0502020204030204" pitchFamily="34" charset="0"/>
                    <a:ea typeface="Calibri" panose="020F0502020204030204" pitchFamily="34" charset="0"/>
                    <a:cs typeface="Calibri" panose="020F0502020204030204" pitchFamily="34" charset="0"/>
                  </a:rPr>
                  <a:t>Variabili</a:t>
                </a:r>
                <a:r>
                  <a:rPr lang="it-IT" dirty="0">
                    <a:latin typeface="Calibri" panose="020F0502020204030204" pitchFamily="34" charset="0"/>
                    <a:ea typeface="Calibri" panose="020F0502020204030204" pitchFamily="34" charset="0"/>
                    <a:cs typeface="Calibri" panose="020F0502020204030204" pitchFamily="34" charset="0"/>
                  </a:rPr>
                  <a:t>: Y=obiettivo, G=strumento, I= variabile data, C e A=variabili irrilevanti di tipo endogeno</a:t>
                </a:r>
              </a:p>
              <a:p>
                <a:r>
                  <a:rPr lang="it-IT" dirty="0">
                    <a:latin typeface="Calibri" panose="020F0502020204030204" pitchFamily="34" charset="0"/>
                    <a:ea typeface="Calibri" panose="020F0502020204030204" pitchFamily="34" charset="0"/>
                    <a:cs typeface="Calibri" panose="020F0502020204030204" pitchFamily="34" charset="0"/>
                  </a:rPr>
                  <a:t>Devo ottenere un’equazione con una sola variabile endogena:</a:t>
                </a:r>
              </a:p>
              <a:p>
                <a:r>
                  <a:rPr lang="it-IT" dirty="0">
                    <a:highlight>
                      <a:srgbClr val="FFFF00"/>
                    </a:highlight>
                    <a:latin typeface="Calibri" panose="020F0502020204030204" pitchFamily="34" charset="0"/>
                    <a:ea typeface="Calibri" panose="020F0502020204030204" pitchFamily="34" charset="0"/>
                    <a:cs typeface="Calibri" panose="020F0502020204030204" pitchFamily="34" charset="0"/>
                  </a:rPr>
                  <a:t>Y</a:t>
                </a:r>
                <a:r>
                  <a:rPr lang="it-IT" dirty="0">
                    <a:latin typeface="Calibri" panose="020F0502020204030204" pitchFamily="34" charset="0"/>
                    <a:ea typeface="Calibri" panose="020F0502020204030204" pitchFamily="34" charset="0"/>
                    <a:cs typeface="Calibri" panose="020F0502020204030204" pitchFamily="34" charset="0"/>
                  </a:rPr>
                  <a:t>=</a:t>
                </a:r>
                <a:r>
                  <a:rPr lang="it-IT" dirty="0"/>
                  <a:t> C</a:t>
                </a:r>
                <a:r>
                  <a:rPr lang="it-IT" baseline="-25000" dirty="0"/>
                  <a:t>0</a:t>
                </a:r>
                <a:r>
                  <a:rPr lang="it-IT" dirty="0"/>
                  <a:t>+c</a:t>
                </a:r>
                <a:r>
                  <a:rPr lang="it-IT" dirty="0">
                    <a:highlight>
                      <a:srgbClr val="FFFF00"/>
                    </a:highlight>
                  </a:rPr>
                  <a:t>Y</a:t>
                </a:r>
                <a:r>
                  <a:rPr lang="it-IT" dirty="0">
                    <a:latin typeface="Calibri" panose="020F0502020204030204" pitchFamily="34" charset="0"/>
                    <a:ea typeface="Calibri" panose="020F0502020204030204" pitchFamily="34" charset="0"/>
                    <a:cs typeface="Calibri" panose="020F0502020204030204" pitchFamily="34" charset="0"/>
                  </a:rPr>
                  <a:t> +I+G</a:t>
                </a:r>
                <a:r>
                  <a:rPr lang="it-IT" dirty="0"/>
                  <a:t>  raccolgo le variabili uguali: Y(1-c)= C</a:t>
                </a:r>
                <a:r>
                  <a:rPr lang="it-IT" baseline="-25000" dirty="0"/>
                  <a:t>0</a:t>
                </a:r>
                <a:r>
                  <a:rPr lang="it-IT" dirty="0">
                    <a:latin typeface="Calibri" panose="020F0502020204030204" pitchFamily="34" charset="0"/>
                    <a:ea typeface="Calibri" panose="020F0502020204030204" pitchFamily="34" charset="0"/>
                    <a:cs typeface="Calibri" panose="020F0502020204030204" pitchFamily="34" charset="0"/>
                  </a:rPr>
                  <a:t> +I+G</a:t>
                </a:r>
              </a:p>
              <a:p>
                <a:r>
                  <a:rPr lang="it-IT" b="1" dirty="0">
                    <a:latin typeface="Calibri" panose="020F0502020204030204" pitchFamily="34" charset="0"/>
                    <a:ea typeface="Calibri" panose="020F0502020204030204" pitchFamily="34" charset="0"/>
                    <a:cs typeface="Calibri" panose="020F0502020204030204" pitchFamily="34" charset="0"/>
                  </a:rPr>
                  <a:t>Forma ridotta</a:t>
                </a:r>
                <a:r>
                  <a:rPr lang="it-IT" dirty="0">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r>
                      <a:rPr lang="it-IT" b="0" i="1" smtClean="0">
                        <a:solidFill>
                          <a:srgbClr val="FF0000"/>
                        </a:solidFill>
                        <a:latin typeface="Cambria Math" panose="02040503050406030204" pitchFamily="18" charset="0"/>
                        <a:ea typeface="Calibri" panose="020F0502020204030204" pitchFamily="34" charset="0"/>
                        <a:cs typeface="Calibri" panose="020F0502020204030204" pitchFamily="34" charset="0"/>
                      </a:rPr>
                      <m:t>𝑌</m:t>
                    </m:r>
                    <m:r>
                      <a:rPr lang="it-IT" b="0" i="1" smtClean="0">
                        <a:latin typeface="Cambria Math" panose="02040503050406030204" pitchFamily="18" charset="0"/>
                        <a:ea typeface="Calibri" panose="020F0502020204030204" pitchFamily="34" charset="0"/>
                        <a:cs typeface="Calibri" panose="020F0502020204030204" pitchFamily="34" charset="0"/>
                      </a:rPr>
                      <m:t>=</m:t>
                    </m:r>
                    <m:f>
                      <m:fPr>
                        <m:ctrlPr>
                          <a:rPr lang="it-IT" b="0" i="1" smtClean="0">
                            <a:latin typeface="Cambria Math" panose="02040503050406030204" pitchFamily="18" charset="0"/>
                            <a:ea typeface="Calibri" panose="020F0502020204030204" pitchFamily="34" charset="0"/>
                            <a:cs typeface="Calibri" panose="020F0502020204030204" pitchFamily="34" charset="0"/>
                          </a:rPr>
                        </m:ctrlPr>
                      </m:fPr>
                      <m:num>
                        <m:r>
                          <a:rPr lang="it-IT" b="0" i="1" smtClean="0">
                            <a:latin typeface="Cambria Math" panose="02040503050406030204" pitchFamily="18" charset="0"/>
                            <a:ea typeface="Calibri" panose="020F0502020204030204" pitchFamily="34" charset="0"/>
                            <a:cs typeface="Calibri" panose="020F0502020204030204" pitchFamily="34" charset="0"/>
                          </a:rPr>
                          <m:t>1</m:t>
                        </m:r>
                      </m:num>
                      <m:den>
                        <m:r>
                          <a:rPr lang="it-IT" b="0" i="1" smtClean="0">
                            <a:latin typeface="Cambria Math" panose="02040503050406030204" pitchFamily="18" charset="0"/>
                            <a:ea typeface="Calibri" panose="020F0502020204030204" pitchFamily="34" charset="0"/>
                            <a:cs typeface="Calibri" panose="020F0502020204030204" pitchFamily="34" charset="0"/>
                          </a:rPr>
                          <m:t>1−</m:t>
                        </m:r>
                        <m:r>
                          <a:rPr lang="it-IT" b="0" i="1" smtClean="0">
                            <a:latin typeface="Cambria Math" panose="02040503050406030204" pitchFamily="18" charset="0"/>
                            <a:ea typeface="Calibri" panose="020F0502020204030204" pitchFamily="34" charset="0"/>
                            <a:cs typeface="Calibri" panose="020F0502020204030204" pitchFamily="34" charset="0"/>
                          </a:rPr>
                          <m:t>𝑐</m:t>
                        </m:r>
                      </m:den>
                    </m:f>
                    <m:d>
                      <m:dPr>
                        <m:ctrlPr>
                          <a:rPr lang="it-IT" b="0" i="1" smtClean="0">
                            <a:latin typeface="Cambria Math" panose="02040503050406030204" pitchFamily="18" charset="0"/>
                            <a:ea typeface="Calibri" panose="020F0502020204030204" pitchFamily="34" charset="0"/>
                            <a:cs typeface="Calibri" panose="020F0502020204030204" pitchFamily="34" charset="0"/>
                          </a:rPr>
                        </m:ctrlPr>
                      </m:dPr>
                      <m:e>
                        <m:r>
                          <m:rPr>
                            <m:nor/>
                          </m:rPr>
                          <a:rPr lang="it-IT" dirty="0"/>
                          <m:t>C</m:t>
                        </m:r>
                        <m:r>
                          <m:rPr>
                            <m:nor/>
                          </m:rPr>
                          <a:rPr lang="it-IT" baseline="-25000" dirty="0"/>
                          <m:t>0</m:t>
                        </m:r>
                        <m:r>
                          <m:rPr>
                            <m:nor/>
                          </m:rPr>
                          <a:rPr lang="it-IT" dirty="0">
                            <a:latin typeface="Calibri" panose="020F0502020204030204" pitchFamily="34" charset="0"/>
                            <a:ea typeface="Calibri" panose="020F0502020204030204" pitchFamily="34" charset="0"/>
                            <a:cs typeface="Calibri" panose="020F0502020204030204" pitchFamily="34" charset="0"/>
                          </a:rPr>
                          <m:t> +</m:t>
                        </m:r>
                        <m:r>
                          <m:rPr>
                            <m:nor/>
                          </m:rPr>
                          <a:rPr lang="it-IT" dirty="0">
                            <a:latin typeface="Calibri" panose="020F0502020204030204" pitchFamily="34" charset="0"/>
                            <a:ea typeface="Calibri" panose="020F0502020204030204" pitchFamily="34" charset="0"/>
                            <a:cs typeface="Calibri" panose="020F0502020204030204" pitchFamily="34" charset="0"/>
                          </a:rPr>
                          <m:t>I</m:t>
                        </m:r>
                        <m:r>
                          <m:rPr>
                            <m:nor/>
                          </m:rPr>
                          <a:rPr lang="it-IT" dirty="0">
                            <a:latin typeface="Calibri" panose="020F0502020204030204" pitchFamily="34" charset="0"/>
                            <a:ea typeface="Calibri" panose="020F0502020204030204" pitchFamily="34" charset="0"/>
                            <a:cs typeface="Calibri" panose="020F0502020204030204" pitchFamily="34" charset="0"/>
                          </a:rPr>
                          <m:t>+</m:t>
                        </m:r>
                        <m:r>
                          <m:rPr>
                            <m:nor/>
                          </m:rPr>
                          <a:rPr lang="it-IT" dirty="0" smtClean="0">
                            <a:solidFill>
                              <a:srgbClr val="FF0000"/>
                            </a:solidFill>
                            <a:latin typeface="Calibri" panose="020F0502020204030204" pitchFamily="34" charset="0"/>
                            <a:ea typeface="Calibri" panose="020F0502020204030204" pitchFamily="34" charset="0"/>
                            <a:cs typeface="Calibri" panose="020F0502020204030204" pitchFamily="34" charset="0"/>
                          </a:rPr>
                          <m:t>G</m:t>
                        </m:r>
                      </m:e>
                    </m:d>
                  </m:oMath>
                </a14:m>
                <a:endParaRPr lang="it-IT" dirty="0"/>
              </a:p>
              <a:p>
                <a:r>
                  <a:rPr lang="it-IT" b="1" dirty="0"/>
                  <a:t>Regola di </a:t>
                </a:r>
                <a:r>
                  <a:rPr lang="it-IT" b="1" dirty="0" err="1"/>
                  <a:t>Tinbergen</a:t>
                </a:r>
                <a:r>
                  <a:rPr lang="it-IT" b="1" dirty="0"/>
                  <a:t> soddisfatta</a:t>
                </a:r>
                <a:r>
                  <a:rPr lang="it-IT" dirty="0"/>
                  <a:t>: 1 strumento=1 obiettivo</a:t>
                </a:r>
              </a:p>
              <a:p>
                <a:r>
                  <a:rPr lang="it-IT" b="1" dirty="0"/>
                  <a:t>Forma ridotta inversa</a:t>
                </a:r>
                <a:r>
                  <a:rPr lang="it-IT" dirty="0"/>
                  <a:t>: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𝐺</m:t>
                        </m:r>
                      </m:e>
                    </m:acc>
                    <m:r>
                      <a:rPr lang="it-IT" b="0" i="1" smtClean="0">
                        <a:latin typeface="Cambria Math" panose="02040503050406030204" pitchFamily="18" charset="0"/>
                      </a:rPr>
                      <m:t>=</m:t>
                    </m:r>
                    <m:d>
                      <m:dPr>
                        <m:ctrlPr>
                          <a:rPr lang="it-IT" b="0" i="1" smtClean="0">
                            <a:latin typeface="Cambria Math" panose="02040503050406030204" pitchFamily="18" charset="0"/>
                          </a:rPr>
                        </m:ctrlPr>
                      </m:dPr>
                      <m:e>
                        <m:r>
                          <a:rPr lang="it-IT" b="0" i="1" smtClean="0">
                            <a:latin typeface="Cambria Math" panose="02040503050406030204" pitchFamily="18" charset="0"/>
                          </a:rPr>
                          <m:t>1−</m:t>
                        </m:r>
                        <m:r>
                          <a:rPr lang="it-IT" b="0" i="1" smtClean="0">
                            <a:latin typeface="Cambria Math" panose="02040503050406030204" pitchFamily="18" charset="0"/>
                          </a:rPr>
                          <m:t>𝑐</m:t>
                        </m:r>
                      </m:e>
                    </m:d>
                    <m:acc>
                      <m:accPr>
                        <m:chr m:val="̂"/>
                        <m:ctrlPr>
                          <a:rPr lang="it-IT" b="0" i="1" smtClean="0">
                            <a:latin typeface="Cambria Math" panose="02040503050406030204" pitchFamily="18" charset="0"/>
                          </a:rPr>
                        </m:ctrlPr>
                      </m:accPr>
                      <m:e>
                        <m:r>
                          <a:rPr lang="it-IT" i="1">
                            <a:latin typeface="Cambria Math" panose="02040503050406030204" pitchFamily="18" charset="0"/>
                          </a:rPr>
                          <m:t>𝑌</m:t>
                        </m:r>
                      </m:e>
                    </m:acc>
                    <m:r>
                      <a:rPr lang="it-IT" b="0" i="1" smtClean="0">
                        <a:latin typeface="Cambria Math" panose="02040503050406030204" pitchFamily="18" charset="0"/>
                      </a:rPr>
                      <m:t>−</m:t>
                    </m:r>
                    <m:r>
                      <a:rPr lang="it-IT" b="0" i="1" smtClean="0">
                        <a:latin typeface="Cambria Math" panose="02040503050406030204" pitchFamily="18" charset="0"/>
                      </a:rPr>
                      <m:t>𝐼</m:t>
                    </m:r>
                    <m:r>
                      <a:rPr lang="it-IT" b="0" i="1" smtClean="0">
                        <a:latin typeface="Cambria Math" panose="02040503050406030204" pitchFamily="18" charset="0"/>
                      </a:rPr>
                      <m:t>−</m:t>
                    </m:r>
                    <m:sSub>
                      <m:sSubPr>
                        <m:ctrlPr>
                          <a:rPr lang="it-IT" b="0" i="1" smtClean="0">
                            <a:latin typeface="Cambria Math" panose="02040503050406030204" pitchFamily="18" charset="0"/>
                          </a:rPr>
                        </m:ctrlPr>
                      </m:sSubPr>
                      <m:e>
                        <m:r>
                          <a:rPr lang="it-IT" b="0" i="1" smtClean="0">
                            <a:latin typeface="Cambria Math" panose="02040503050406030204" pitchFamily="18" charset="0"/>
                          </a:rPr>
                          <m:t>𝐶</m:t>
                        </m:r>
                      </m:e>
                      <m:sub>
                        <m:r>
                          <a:rPr lang="it-IT" b="0" i="1" smtClean="0">
                            <a:latin typeface="Cambria Math" panose="02040503050406030204" pitchFamily="18" charset="0"/>
                          </a:rPr>
                          <m:t>0</m:t>
                        </m:r>
                      </m:sub>
                    </m:sSub>
                  </m:oMath>
                </a14:m>
                <a:endParaRPr lang="it-IT" dirty="0"/>
              </a:p>
            </p:txBody>
          </p:sp>
        </mc:Choice>
        <mc:Fallback xmlns="">
          <p:sp>
            <p:nvSpPr>
              <p:cNvPr id="3" name="Segnaposto contenuto 2">
                <a:extLst>
                  <a:ext uri="{FF2B5EF4-FFF2-40B4-BE49-F238E27FC236}">
                    <a16:creationId xmlns:a16="http://schemas.microsoft.com/office/drawing/2014/main" id="{10B93F7D-2A8D-4D36-AAB2-3112187014BD}"/>
                  </a:ext>
                </a:extLst>
              </p:cNvPr>
              <p:cNvSpPr>
                <a:spLocks noGrp="1" noRot="1" noChangeAspect="1" noMove="1" noResize="1" noEditPoints="1" noAdjustHandles="1" noChangeArrowheads="1" noChangeShapeType="1" noTextEdit="1"/>
              </p:cNvSpPr>
              <p:nvPr>
                <p:ph idx="1"/>
              </p:nvPr>
            </p:nvSpPr>
            <p:spPr>
              <a:blipFill>
                <a:blip r:embed="rId2"/>
                <a:stretch>
                  <a:fillRect l="-667"/>
                </a:stretch>
              </a:blipFill>
            </p:spPr>
            <p:txBody>
              <a:bodyPr/>
              <a:lstStyle/>
              <a:p>
                <a:r>
                  <a:rPr lang="it-IT">
                    <a:noFill/>
                  </a:rPr>
                  <a:t> </a:t>
                </a:r>
              </a:p>
            </p:txBody>
          </p:sp>
        </mc:Fallback>
      </mc:AlternateContent>
      <p:sp>
        <p:nvSpPr>
          <p:cNvPr id="4" name="Rettangolo 3">
            <a:extLst>
              <a:ext uri="{FF2B5EF4-FFF2-40B4-BE49-F238E27FC236}">
                <a16:creationId xmlns:a16="http://schemas.microsoft.com/office/drawing/2014/main" id="{8C3C78D1-C244-47FF-976D-B58750E3293C}"/>
              </a:ext>
            </a:extLst>
          </p:cNvPr>
          <p:cNvSpPr/>
          <p:nvPr/>
        </p:nvSpPr>
        <p:spPr>
          <a:xfrm>
            <a:off x="3795713" y="1576388"/>
            <a:ext cx="4991100" cy="1200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015023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1F47A8D-7CCD-453A-8D5C-27EE7876CC0A}"/>
              </a:ext>
            </a:extLst>
          </p:cNvPr>
          <p:cNvSpPr>
            <a:spLocks noGrp="1"/>
          </p:cNvSpPr>
          <p:nvPr>
            <p:ph type="title"/>
          </p:nvPr>
        </p:nvSpPr>
        <p:spPr/>
        <p:txBody>
          <a:bodyPr/>
          <a:lstStyle/>
          <a:p>
            <a:r>
              <a:rPr lang="it-IT" dirty="0"/>
              <a:t>Esercitarsi con i modelli Macroeconomici e di PE</a:t>
            </a:r>
          </a:p>
        </p:txBody>
      </p:sp>
      <p:sp>
        <p:nvSpPr>
          <p:cNvPr id="5" name="Segnaposto testo 4">
            <a:extLst>
              <a:ext uri="{FF2B5EF4-FFF2-40B4-BE49-F238E27FC236}">
                <a16:creationId xmlns:a16="http://schemas.microsoft.com/office/drawing/2014/main" id="{959C7AC6-C676-41F4-B7EE-6285E75C5D95}"/>
              </a:ext>
            </a:extLst>
          </p:cNvPr>
          <p:cNvSpPr>
            <a:spLocks noGrp="1"/>
          </p:cNvSpPr>
          <p:nvPr>
            <p:ph type="body" idx="1"/>
          </p:nvPr>
        </p:nvSpPr>
        <p:spPr/>
        <p:txBody>
          <a:bodyPr/>
          <a:lstStyle/>
          <a:p>
            <a:r>
              <a:rPr lang="it-IT" dirty="0"/>
              <a:t>I meccanismi di trasmissione</a:t>
            </a:r>
          </a:p>
        </p:txBody>
      </p:sp>
    </p:spTree>
    <p:extLst>
      <p:ext uri="{BB962C8B-B14F-4D97-AF65-F5344CB8AC3E}">
        <p14:creationId xmlns:p14="http://schemas.microsoft.com/office/powerpoint/2010/main" val="29711569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3AA95F-A2B8-4F7F-8408-1E9D421AE55C}"/>
              </a:ext>
            </a:extLst>
          </p:cNvPr>
          <p:cNvSpPr>
            <a:spLocks noGrp="1"/>
          </p:cNvSpPr>
          <p:nvPr>
            <p:ph type="title"/>
          </p:nvPr>
        </p:nvSpPr>
        <p:spPr/>
        <p:txBody>
          <a:bodyPr/>
          <a:lstStyle/>
          <a:p>
            <a:r>
              <a:rPr lang="it-IT" dirty="0"/>
              <a:t>Modello IS-LM</a:t>
            </a:r>
          </a:p>
        </p:txBody>
      </p:sp>
      <p:sp>
        <p:nvSpPr>
          <p:cNvPr id="6" name="CasellaDiTesto 5">
            <a:extLst>
              <a:ext uri="{FF2B5EF4-FFF2-40B4-BE49-F238E27FC236}">
                <a16:creationId xmlns:a16="http://schemas.microsoft.com/office/drawing/2014/main" id="{2CB49E7D-1A2E-4EFD-A6FD-38C67EDE635C}"/>
              </a:ext>
            </a:extLst>
          </p:cNvPr>
          <p:cNvSpPr txBox="1"/>
          <p:nvPr/>
        </p:nvSpPr>
        <p:spPr>
          <a:xfrm>
            <a:off x="4052888" y="738188"/>
            <a:ext cx="3943350" cy="1631216"/>
          </a:xfrm>
          <a:prstGeom prst="rect">
            <a:avLst/>
          </a:prstGeom>
          <a:noFill/>
        </p:spPr>
        <p:txBody>
          <a:bodyPr wrap="square" rtlCol="0">
            <a:spAutoFit/>
          </a:bodyPr>
          <a:lstStyle/>
          <a:p>
            <a:r>
              <a:rPr lang="it-IT" sz="2000" b="1" dirty="0"/>
              <a:t>FORMA STRUTTURALE</a:t>
            </a:r>
          </a:p>
          <a:p>
            <a:r>
              <a:rPr lang="it-IT" sz="2000" dirty="0"/>
              <a:t>C=C</a:t>
            </a:r>
            <a:r>
              <a:rPr lang="it-IT" sz="2000" baseline="-25000" dirty="0"/>
              <a:t>0</a:t>
            </a:r>
            <a:r>
              <a:rPr lang="it-IT" sz="2000" dirty="0"/>
              <a:t>+cY  </a:t>
            </a:r>
            <a:r>
              <a:rPr lang="it-IT" sz="2000" dirty="0">
                <a:latin typeface="Calibri" panose="020F0502020204030204" pitchFamily="34" charset="0"/>
                <a:ea typeface="Calibri" panose="020F0502020204030204" pitchFamily="34" charset="0"/>
                <a:cs typeface="Calibri" panose="020F0502020204030204" pitchFamily="34" charset="0"/>
              </a:rPr>
              <a:t>→ comportamentale</a:t>
            </a:r>
            <a:endParaRPr lang="it-IT" sz="2000" dirty="0"/>
          </a:p>
          <a:p>
            <a:r>
              <a:rPr lang="it-IT" sz="2000" dirty="0"/>
              <a:t>I=I</a:t>
            </a:r>
            <a:r>
              <a:rPr lang="it-IT" sz="2000" baseline="-25000" dirty="0"/>
              <a:t>0</a:t>
            </a:r>
            <a:r>
              <a:rPr lang="it-IT" sz="2000" dirty="0"/>
              <a:t>- di 	</a:t>
            </a:r>
            <a:r>
              <a:rPr lang="it-IT" sz="2000" dirty="0">
                <a:latin typeface="Calibri" panose="020F0502020204030204" pitchFamily="34" charset="0"/>
                <a:ea typeface="Calibri" panose="020F0502020204030204" pitchFamily="34" charset="0"/>
                <a:cs typeface="Calibri" panose="020F0502020204030204" pitchFamily="34" charset="0"/>
              </a:rPr>
              <a:t>→ comportamentale</a:t>
            </a:r>
            <a:endParaRPr lang="it-IT" sz="2000" dirty="0"/>
          </a:p>
          <a:p>
            <a:r>
              <a:rPr lang="it-IT" sz="2000" dirty="0"/>
              <a:t>Y=C+I+G </a:t>
            </a:r>
            <a:r>
              <a:rPr lang="it-IT" sz="2000" dirty="0">
                <a:latin typeface="Calibri" panose="020F0502020204030204" pitchFamily="34" charset="0"/>
                <a:ea typeface="Calibri" panose="020F0502020204030204" pitchFamily="34" charset="0"/>
                <a:cs typeface="Calibri" panose="020F0502020204030204" pitchFamily="34" charset="0"/>
              </a:rPr>
              <a:t>→ </a:t>
            </a:r>
            <a:r>
              <a:rPr lang="it-IT" sz="2000" dirty="0" err="1">
                <a:latin typeface="Calibri" panose="020F0502020204030204" pitchFamily="34" charset="0"/>
                <a:ea typeface="Calibri" panose="020F0502020204030204" pitchFamily="34" charset="0"/>
                <a:cs typeface="Calibri" panose="020F0502020204030204" pitchFamily="34" charset="0"/>
              </a:rPr>
              <a:t>eq</a:t>
            </a:r>
            <a:r>
              <a:rPr lang="it-IT" sz="2000" dirty="0">
                <a:latin typeface="Calibri" panose="020F0502020204030204" pitchFamily="34" charset="0"/>
                <a:ea typeface="Calibri" panose="020F0502020204030204" pitchFamily="34" charset="0"/>
                <a:cs typeface="Calibri" panose="020F0502020204030204" pitchFamily="34" charset="0"/>
              </a:rPr>
              <a:t>. di equilibrio</a:t>
            </a:r>
            <a:endParaRPr lang="it-IT" sz="2000" dirty="0"/>
          </a:p>
          <a:p>
            <a:endParaRPr lang="it-IT" sz="2000" dirty="0"/>
          </a:p>
        </p:txBody>
      </p:sp>
      <mc:AlternateContent xmlns:mc="http://schemas.openxmlformats.org/markup-compatibility/2006" xmlns:a14="http://schemas.microsoft.com/office/drawing/2010/main">
        <mc:Choice Requires="a14">
          <p:sp>
            <p:nvSpPr>
              <p:cNvPr id="7" name="Rettangolo 6">
                <a:extLst>
                  <a:ext uri="{FF2B5EF4-FFF2-40B4-BE49-F238E27FC236}">
                    <a16:creationId xmlns:a16="http://schemas.microsoft.com/office/drawing/2014/main" id="{416C6A7C-52C2-427F-B93E-4047734730A7}"/>
                  </a:ext>
                </a:extLst>
              </p:cNvPr>
              <p:cNvSpPr/>
              <p:nvPr/>
            </p:nvSpPr>
            <p:spPr>
              <a:xfrm>
                <a:off x="3971924" y="2232010"/>
                <a:ext cx="5233989" cy="1666162"/>
              </a:xfrm>
              <a:prstGeom prst="rect">
                <a:avLst/>
              </a:prstGeom>
            </p:spPr>
            <p:txBody>
              <a:bodyPr wrap="square">
                <a:spAutoFit/>
              </a:bodyPr>
              <a:lstStyle/>
              <a:p>
                <a14:m>
                  <m:oMath xmlns:m="http://schemas.openxmlformats.org/officeDocument/2006/math">
                    <m:f>
                      <m:fPr>
                        <m:ctrlPr>
                          <a:rPr lang="it-IT" sz="2000" i="1">
                            <a:latin typeface="Cambria Math" panose="02040503050406030204" pitchFamily="18" charset="0"/>
                          </a:rPr>
                        </m:ctrlPr>
                      </m:fPr>
                      <m:num>
                        <m:sSup>
                          <m:sSupPr>
                            <m:ctrlPr>
                              <a:rPr lang="it-IT" sz="2000" i="1">
                                <a:latin typeface="Cambria Math" panose="02040503050406030204" pitchFamily="18" charset="0"/>
                              </a:rPr>
                            </m:ctrlPr>
                          </m:sSupPr>
                          <m:e>
                            <m:r>
                              <a:rPr lang="it-IT" sz="2000" i="1">
                                <a:latin typeface="Cambria Math" panose="02040503050406030204" pitchFamily="18" charset="0"/>
                              </a:rPr>
                              <m:t>𝑀</m:t>
                            </m:r>
                          </m:e>
                          <m:sup>
                            <m:r>
                              <a:rPr lang="it-IT" sz="2000" i="1">
                                <a:latin typeface="Cambria Math" panose="02040503050406030204" pitchFamily="18" charset="0"/>
                              </a:rPr>
                              <m:t>𝑑</m:t>
                            </m:r>
                          </m:sup>
                        </m:sSup>
                      </m:num>
                      <m:den>
                        <m:r>
                          <a:rPr lang="it-IT" sz="2000" i="1">
                            <a:latin typeface="Cambria Math" panose="02040503050406030204" pitchFamily="18" charset="0"/>
                          </a:rPr>
                          <m:t>𝑃</m:t>
                        </m:r>
                      </m:den>
                    </m:f>
                    <m:r>
                      <a:rPr lang="it-IT" sz="2000" i="1">
                        <a:latin typeface="Cambria Math" panose="02040503050406030204" pitchFamily="18" charset="0"/>
                      </a:rPr>
                      <m:t>=</m:t>
                    </m:r>
                    <m:r>
                      <a:rPr lang="it-IT" sz="2000" i="1">
                        <a:latin typeface="Cambria Math" panose="02040503050406030204" pitchFamily="18" charset="0"/>
                      </a:rPr>
                      <m:t>𝐿</m:t>
                    </m:r>
                    <m:r>
                      <a:rPr lang="it-IT" sz="2000" i="1">
                        <a:latin typeface="Cambria Math" panose="02040503050406030204" pitchFamily="18" charset="0"/>
                      </a:rPr>
                      <m:t>=</m:t>
                    </m:r>
                    <m:r>
                      <a:rPr lang="it-IT" sz="2000" i="1">
                        <a:latin typeface="Cambria Math" panose="02040503050406030204" pitchFamily="18" charset="0"/>
                      </a:rPr>
                      <m:t>𝑒𝑌</m:t>
                    </m:r>
                    <m:r>
                      <a:rPr lang="it-IT" sz="2000" i="1">
                        <a:latin typeface="Cambria Math" panose="02040503050406030204" pitchFamily="18" charset="0"/>
                      </a:rPr>
                      <m:t>−</m:t>
                    </m:r>
                    <m:r>
                      <a:rPr lang="it-IT" sz="2000" i="1">
                        <a:latin typeface="Cambria Math" panose="02040503050406030204" pitchFamily="18" charset="0"/>
                      </a:rPr>
                      <m:t>𝑓𝑖</m:t>
                    </m:r>
                  </m:oMath>
                </a14:m>
                <a:r>
                  <a:rPr lang="it-IT" sz="2000" dirty="0"/>
                  <a:t> </a:t>
                </a:r>
                <a:r>
                  <a:rPr lang="it-IT" sz="2000" dirty="0">
                    <a:latin typeface="Calibri" panose="020F0502020204030204" pitchFamily="34" charset="0"/>
                    <a:ea typeface="Calibri" panose="020F0502020204030204" pitchFamily="34" charset="0"/>
                    <a:cs typeface="Calibri" panose="020F0502020204030204" pitchFamily="34" charset="0"/>
                  </a:rPr>
                  <a:t>→ comportamentale</a:t>
                </a:r>
                <a:endParaRPr lang="it-IT" sz="2000" dirty="0"/>
              </a:p>
              <a:p>
                <a14:m>
                  <m:oMath xmlns:m="http://schemas.openxmlformats.org/officeDocument/2006/math">
                    <m:f>
                      <m:fPr>
                        <m:ctrlPr>
                          <a:rPr lang="it-IT" sz="2000" i="1">
                            <a:latin typeface="Cambria Math" panose="02040503050406030204" pitchFamily="18" charset="0"/>
                          </a:rPr>
                        </m:ctrlPr>
                      </m:fPr>
                      <m:num>
                        <m:sSup>
                          <m:sSupPr>
                            <m:ctrlPr>
                              <a:rPr lang="it-IT" sz="2000" i="1">
                                <a:latin typeface="Cambria Math" panose="02040503050406030204" pitchFamily="18" charset="0"/>
                              </a:rPr>
                            </m:ctrlPr>
                          </m:sSupPr>
                          <m:e>
                            <m:r>
                              <a:rPr lang="it-IT" sz="2000" i="1">
                                <a:latin typeface="Cambria Math" panose="02040503050406030204" pitchFamily="18" charset="0"/>
                              </a:rPr>
                              <m:t>𝑀</m:t>
                            </m:r>
                          </m:e>
                          <m:sup>
                            <m:r>
                              <a:rPr lang="it-IT" sz="2000" i="1">
                                <a:latin typeface="Cambria Math" panose="02040503050406030204" pitchFamily="18" charset="0"/>
                              </a:rPr>
                              <m:t>𝑠</m:t>
                            </m:r>
                          </m:sup>
                        </m:sSup>
                      </m:num>
                      <m:den>
                        <m:r>
                          <a:rPr lang="it-IT" sz="2000" i="1">
                            <a:latin typeface="Cambria Math" panose="02040503050406030204" pitchFamily="18" charset="0"/>
                          </a:rPr>
                          <m:t>𝑃</m:t>
                        </m:r>
                      </m:den>
                    </m:f>
                    <m:r>
                      <a:rPr lang="it-IT" sz="2000" i="1">
                        <a:latin typeface="Cambria Math" panose="02040503050406030204" pitchFamily="18" charset="0"/>
                      </a:rPr>
                      <m:t>=</m:t>
                    </m:r>
                    <m:f>
                      <m:fPr>
                        <m:ctrlPr>
                          <a:rPr lang="it-IT" sz="2000" i="1">
                            <a:latin typeface="Cambria Math" panose="02040503050406030204" pitchFamily="18" charset="0"/>
                          </a:rPr>
                        </m:ctrlPr>
                      </m:fPr>
                      <m:num>
                        <m:r>
                          <a:rPr lang="it-IT" sz="2000" i="1">
                            <a:latin typeface="Cambria Math" panose="02040503050406030204" pitchFamily="18" charset="0"/>
                          </a:rPr>
                          <m:t>𝑀</m:t>
                        </m:r>
                      </m:num>
                      <m:den>
                        <m:r>
                          <a:rPr lang="it-IT" sz="2000" i="1">
                            <a:latin typeface="Cambria Math" panose="02040503050406030204" pitchFamily="18" charset="0"/>
                          </a:rPr>
                          <m:t>𝑃</m:t>
                        </m:r>
                      </m:den>
                    </m:f>
                  </m:oMath>
                </a14:m>
                <a:r>
                  <a:rPr lang="it-IT" sz="2000" dirty="0"/>
                  <a:t>	</a:t>
                </a:r>
                <a:r>
                  <a:rPr lang="it-IT" sz="2000" dirty="0">
                    <a:latin typeface="Calibri" panose="020F0502020204030204" pitchFamily="34" charset="0"/>
                    <a:ea typeface="Calibri" panose="020F0502020204030204" pitchFamily="34" charset="0"/>
                    <a:cs typeface="Calibri" panose="020F0502020204030204" pitchFamily="34" charset="0"/>
                  </a:rPr>
                  <a:t> → </a:t>
                </a:r>
                <a:r>
                  <a:rPr lang="it-IT" sz="2000" dirty="0"/>
                  <a:t>istituzionale (o legale) o di definizione</a:t>
                </a:r>
              </a:p>
              <a:p>
                <a:r>
                  <a:rPr lang="it-IT" sz="2000" dirty="0"/>
                  <a:t>M</a:t>
                </a:r>
                <a:r>
                  <a:rPr lang="it-IT" sz="2000" baseline="30000" dirty="0"/>
                  <a:t>d</a:t>
                </a:r>
                <a:r>
                  <a:rPr lang="it-IT" sz="2000" dirty="0"/>
                  <a:t>=</a:t>
                </a:r>
                <a:r>
                  <a:rPr lang="it-IT" sz="2000" dirty="0" err="1"/>
                  <a:t>M</a:t>
                </a:r>
                <a:r>
                  <a:rPr lang="it-IT" sz="2000" baseline="30000" dirty="0" err="1"/>
                  <a:t>s</a:t>
                </a:r>
                <a:r>
                  <a:rPr lang="it-IT" sz="2000" baseline="30000" dirty="0"/>
                  <a:t> 	</a:t>
                </a:r>
                <a:r>
                  <a:rPr lang="it-IT" sz="2000" dirty="0">
                    <a:latin typeface="Calibri" panose="020F0502020204030204" pitchFamily="34" charset="0"/>
                    <a:ea typeface="Calibri" panose="020F0502020204030204" pitchFamily="34" charset="0"/>
                    <a:cs typeface="Calibri" panose="020F0502020204030204" pitchFamily="34" charset="0"/>
                  </a:rPr>
                  <a:t>→ </a:t>
                </a:r>
                <a:r>
                  <a:rPr lang="it-IT" sz="2000" dirty="0" err="1">
                    <a:latin typeface="Calibri" panose="020F0502020204030204" pitchFamily="34" charset="0"/>
                    <a:ea typeface="Calibri" panose="020F0502020204030204" pitchFamily="34" charset="0"/>
                    <a:cs typeface="Calibri" panose="020F0502020204030204" pitchFamily="34" charset="0"/>
                  </a:rPr>
                  <a:t>eq</a:t>
                </a:r>
                <a:r>
                  <a:rPr lang="it-IT" sz="2000" dirty="0">
                    <a:latin typeface="Calibri" panose="020F0502020204030204" pitchFamily="34" charset="0"/>
                    <a:ea typeface="Calibri" panose="020F0502020204030204" pitchFamily="34" charset="0"/>
                    <a:cs typeface="Calibri" panose="020F0502020204030204" pitchFamily="34" charset="0"/>
                  </a:rPr>
                  <a:t>. di equilibrio</a:t>
                </a:r>
                <a:endParaRPr lang="it-IT" sz="2000" baseline="30000" dirty="0"/>
              </a:p>
            </p:txBody>
          </p:sp>
        </mc:Choice>
        <mc:Fallback xmlns="">
          <p:sp>
            <p:nvSpPr>
              <p:cNvPr id="7" name="Rettangolo 6">
                <a:extLst>
                  <a:ext uri="{FF2B5EF4-FFF2-40B4-BE49-F238E27FC236}">
                    <a16:creationId xmlns:a16="http://schemas.microsoft.com/office/drawing/2014/main" id="{416C6A7C-52C2-427F-B93E-4047734730A7}"/>
                  </a:ext>
                </a:extLst>
              </p:cNvPr>
              <p:cNvSpPr>
                <a:spLocks noRot="1" noChangeAspect="1" noMove="1" noResize="1" noEditPoints="1" noAdjustHandles="1" noChangeArrowheads="1" noChangeShapeType="1" noTextEdit="1"/>
              </p:cNvSpPr>
              <p:nvPr/>
            </p:nvSpPr>
            <p:spPr>
              <a:xfrm>
                <a:off x="3971924" y="2232010"/>
                <a:ext cx="5233989" cy="1666162"/>
              </a:xfrm>
              <a:prstGeom prst="rect">
                <a:avLst/>
              </a:prstGeom>
              <a:blipFill>
                <a:blip r:embed="rId2"/>
                <a:stretch>
                  <a:fillRect l="-1282" b="-5861"/>
                </a:stretch>
              </a:blipFill>
            </p:spPr>
            <p:txBody>
              <a:bodyPr/>
              <a:lstStyle/>
              <a:p>
                <a:r>
                  <a:rPr lang="it-IT">
                    <a:noFill/>
                  </a:rPr>
                  <a:t> </a:t>
                </a:r>
              </a:p>
            </p:txBody>
          </p:sp>
        </mc:Fallback>
      </mc:AlternateContent>
      <p:sp>
        <p:nvSpPr>
          <p:cNvPr id="8" name="CasellaDiTesto 7">
            <a:extLst>
              <a:ext uri="{FF2B5EF4-FFF2-40B4-BE49-F238E27FC236}">
                <a16:creationId xmlns:a16="http://schemas.microsoft.com/office/drawing/2014/main" id="{FB8FF6A9-1F90-40A6-BF6B-AD399ACF95C7}"/>
              </a:ext>
            </a:extLst>
          </p:cNvPr>
          <p:cNvSpPr txBox="1"/>
          <p:nvPr/>
        </p:nvSpPr>
        <p:spPr>
          <a:xfrm>
            <a:off x="5057776" y="4214813"/>
            <a:ext cx="4810125" cy="2246769"/>
          </a:xfrm>
          <a:prstGeom prst="rect">
            <a:avLst/>
          </a:prstGeom>
          <a:noFill/>
        </p:spPr>
        <p:txBody>
          <a:bodyPr wrap="square" rtlCol="0">
            <a:spAutoFit/>
          </a:bodyPr>
          <a:lstStyle/>
          <a:p>
            <a:r>
              <a:rPr lang="it-IT" sz="2000" b="1" dirty="0"/>
              <a:t>Variabili ENDOGENE</a:t>
            </a:r>
            <a:r>
              <a:rPr lang="it-IT" sz="2000" dirty="0"/>
              <a:t>:</a:t>
            </a:r>
          </a:p>
          <a:p>
            <a:r>
              <a:rPr lang="it-IT" sz="2000" b="1" dirty="0">
                <a:solidFill>
                  <a:srgbClr val="FF0000"/>
                </a:solidFill>
              </a:rPr>
              <a:t>Y, i</a:t>
            </a:r>
            <a:r>
              <a:rPr lang="it-IT" sz="2000" dirty="0"/>
              <a:t>=</a:t>
            </a:r>
            <a:r>
              <a:rPr lang="it-IT" sz="2000" b="1" dirty="0"/>
              <a:t>Obiettivi</a:t>
            </a:r>
          </a:p>
          <a:p>
            <a:r>
              <a:rPr lang="it-IT" sz="2000" dirty="0"/>
              <a:t>C,I,L, M</a:t>
            </a:r>
            <a:r>
              <a:rPr lang="it-IT" sz="2000" baseline="30000" dirty="0"/>
              <a:t>d</a:t>
            </a:r>
            <a:r>
              <a:rPr lang="it-IT" sz="2000" dirty="0"/>
              <a:t>, </a:t>
            </a:r>
            <a:r>
              <a:rPr lang="it-IT" sz="2000" dirty="0" err="1"/>
              <a:t>M</a:t>
            </a:r>
            <a:r>
              <a:rPr lang="it-IT" sz="2000" baseline="30000" dirty="0" err="1"/>
              <a:t>s</a:t>
            </a:r>
            <a:r>
              <a:rPr lang="it-IT" sz="2000" baseline="30000" dirty="0"/>
              <a:t> </a:t>
            </a:r>
            <a:r>
              <a:rPr lang="it-IT" sz="2000" dirty="0"/>
              <a:t>= variabili endogene </a:t>
            </a:r>
            <a:r>
              <a:rPr lang="it-IT" sz="2000" b="1" dirty="0"/>
              <a:t>irrilevanti</a:t>
            </a:r>
          </a:p>
          <a:p>
            <a:r>
              <a:rPr lang="it-IT" sz="2000" b="1" dirty="0"/>
              <a:t>Variabili ESOGENE</a:t>
            </a:r>
            <a:r>
              <a:rPr lang="it-IT" sz="2000" dirty="0"/>
              <a:t>:</a:t>
            </a:r>
          </a:p>
          <a:p>
            <a:r>
              <a:rPr lang="it-IT" sz="2000" b="1" dirty="0">
                <a:solidFill>
                  <a:srgbClr val="FF0000"/>
                </a:solidFill>
              </a:rPr>
              <a:t>G</a:t>
            </a:r>
            <a:r>
              <a:rPr lang="it-IT" sz="2000" dirty="0"/>
              <a:t> ed </a:t>
            </a:r>
            <a:r>
              <a:rPr lang="it-IT" sz="2000" b="1" dirty="0">
                <a:solidFill>
                  <a:srgbClr val="FF0000"/>
                </a:solidFill>
              </a:rPr>
              <a:t>M</a:t>
            </a:r>
            <a:r>
              <a:rPr lang="it-IT" sz="2000" dirty="0"/>
              <a:t> = </a:t>
            </a:r>
            <a:r>
              <a:rPr lang="it-IT" sz="2000" b="1" dirty="0"/>
              <a:t>strumenti</a:t>
            </a:r>
          </a:p>
          <a:p>
            <a:r>
              <a:rPr lang="it-IT" sz="2000" dirty="0"/>
              <a:t>P = variabile esogena </a:t>
            </a:r>
            <a:r>
              <a:rPr lang="it-IT" sz="2000" b="1" dirty="0"/>
              <a:t>data</a:t>
            </a:r>
          </a:p>
          <a:p>
            <a:endParaRPr lang="it-IT" sz="2000" dirty="0"/>
          </a:p>
        </p:txBody>
      </p:sp>
      <p:sp>
        <p:nvSpPr>
          <p:cNvPr id="9" name="Parentesi graffa chiusa 8">
            <a:extLst>
              <a:ext uri="{FF2B5EF4-FFF2-40B4-BE49-F238E27FC236}">
                <a16:creationId xmlns:a16="http://schemas.microsoft.com/office/drawing/2014/main" id="{0BEB26E0-4847-4723-B034-42ECDDB0805A}"/>
              </a:ext>
            </a:extLst>
          </p:cNvPr>
          <p:cNvSpPr/>
          <p:nvPr/>
        </p:nvSpPr>
        <p:spPr>
          <a:xfrm>
            <a:off x="8129588" y="900113"/>
            <a:ext cx="200025" cy="1119187"/>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CasellaDiTesto 9">
            <a:extLst>
              <a:ext uri="{FF2B5EF4-FFF2-40B4-BE49-F238E27FC236}">
                <a16:creationId xmlns:a16="http://schemas.microsoft.com/office/drawing/2014/main" id="{4013A623-9A76-4963-B04B-FB4F5CA406D6}"/>
              </a:ext>
            </a:extLst>
          </p:cNvPr>
          <p:cNvSpPr txBox="1"/>
          <p:nvPr/>
        </p:nvSpPr>
        <p:spPr>
          <a:xfrm>
            <a:off x="8462963" y="1275040"/>
            <a:ext cx="561975" cy="461665"/>
          </a:xfrm>
          <a:prstGeom prst="rect">
            <a:avLst/>
          </a:prstGeom>
          <a:noFill/>
        </p:spPr>
        <p:txBody>
          <a:bodyPr wrap="square" rtlCol="0">
            <a:spAutoFit/>
          </a:bodyPr>
          <a:lstStyle/>
          <a:p>
            <a:r>
              <a:rPr lang="it-IT" sz="2400" b="1" dirty="0"/>
              <a:t>IS</a:t>
            </a:r>
          </a:p>
        </p:txBody>
      </p:sp>
      <p:sp>
        <p:nvSpPr>
          <p:cNvPr id="11" name="Parentesi graffa chiusa 10">
            <a:extLst>
              <a:ext uri="{FF2B5EF4-FFF2-40B4-BE49-F238E27FC236}">
                <a16:creationId xmlns:a16="http://schemas.microsoft.com/office/drawing/2014/main" id="{AF39496C-83C6-4809-9558-8EA90704FDA9}"/>
              </a:ext>
            </a:extLst>
          </p:cNvPr>
          <p:cNvSpPr/>
          <p:nvPr/>
        </p:nvSpPr>
        <p:spPr>
          <a:xfrm>
            <a:off x="8410575" y="2476500"/>
            <a:ext cx="271463" cy="1371600"/>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2" name="CasellaDiTesto 11">
            <a:extLst>
              <a:ext uri="{FF2B5EF4-FFF2-40B4-BE49-F238E27FC236}">
                <a16:creationId xmlns:a16="http://schemas.microsoft.com/office/drawing/2014/main" id="{E1EDC6F4-4D01-4DDA-8EA8-40DF2D2BC607}"/>
              </a:ext>
            </a:extLst>
          </p:cNvPr>
          <p:cNvSpPr txBox="1"/>
          <p:nvPr/>
        </p:nvSpPr>
        <p:spPr>
          <a:xfrm>
            <a:off x="8743950" y="2851427"/>
            <a:ext cx="762682" cy="461665"/>
          </a:xfrm>
          <a:prstGeom prst="rect">
            <a:avLst/>
          </a:prstGeom>
          <a:noFill/>
        </p:spPr>
        <p:txBody>
          <a:bodyPr wrap="square" rtlCol="0">
            <a:spAutoFit/>
          </a:bodyPr>
          <a:lstStyle/>
          <a:p>
            <a:r>
              <a:rPr lang="it-IT" sz="2400" b="1" dirty="0"/>
              <a:t>LM</a:t>
            </a:r>
          </a:p>
        </p:txBody>
      </p:sp>
    </p:spTree>
    <p:extLst>
      <p:ext uri="{BB962C8B-B14F-4D97-AF65-F5344CB8AC3E}">
        <p14:creationId xmlns:p14="http://schemas.microsoft.com/office/powerpoint/2010/main" val="15387987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1CADCE6F-1B96-4733-B861-BA416F28E9DF}"/>
              </a:ext>
            </a:extLst>
          </p:cNvPr>
          <p:cNvSpPr>
            <a:spLocks noGrp="1"/>
          </p:cNvSpPr>
          <p:nvPr>
            <p:ph type="title"/>
          </p:nvPr>
        </p:nvSpPr>
        <p:spPr/>
        <p:txBody>
          <a:bodyPr/>
          <a:lstStyle/>
          <a:p>
            <a:r>
              <a:rPr lang="it-IT" dirty="0"/>
              <a:t>I meccanismi di trasmissione tra variabili: i parametri</a:t>
            </a:r>
          </a:p>
        </p:txBody>
      </p:sp>
      <p:sp>
        <p:nvSpPr>
          <p:cNvPr id="4" name="Segnaposto contenuto 3">
            <a:extLst>
              <a:ext uri="{FF2B5EF4-FFF2-40B4-BE49-F238E27FC236}">
                <a16:creationId xmlns:a16="http://schemas.microsoft.com/office/drawing/2014/main" id="{0C9959F7-EFFB-4466-BF11-E7DE4FA1D51F}"/>
              </a:ext>
            </a:extLst>
          </p:cNvPr>
          <p:cNvSpPr>
            <a:spLocks noGrp="1"/>
          </p:cNvSpPr>
          <p:nvPr>
            <p:ph idx="1"/>
          </p:nvPr>
        </p:nvSpPr>
        <p:spPr/>
        <p:txBody>
          <a:bodyPr>
            <a:normAutofit lnSpcReduction="10000"/>
          </a:bodyPr>
          <a:lstStyle/>
          <a:p>
            <a:r>
              <a:rPr lang="it-IT" dirty="0"/>
              <a:t>Il modello IS-LM è un modello statico, deterministico di breve periodo e include in sé quelle che sono i meccanismi di trasmissione da mercato a mercato e se in economia aperta da paese a paese: i </a:t>
            </a:r>
            <a:r>
              <a:rPr lang="it-IT" b="1" dirty="0"/>
              <a:t>parametri</a:t>
            </a:r>
            <a:endParaRPr lang="it-IT" dirty="0"/>
          </a:p>
          <a:p>
            <a:r>
              <a:rPr lang="it-IT" dirty="0"/>
              <a:t>I </a:t>
            </a:r>
            <a:r>
              <a:rPr lang="it-IT" b="1" dirty="0"/>
              <a:t>mercati</a:t>
            </a:r>
            <a:r>
              <a:rPr lang="it-IT" dirty="0"/>
              <a:t> considerati nella formulazione semplice IS-LM sono quello </a:t>
            </a:r>
            <a:r>
              <a:rPr lang="it-IT" b="1" dirty="0"/>
              <a:t>della moneta e dei beni interni</a:t>
            </a:r>
            <a:r>
              <a:rPr lang="it-IT" dirty="0"/>
              <a:t>, in seguito aggiungeremo quello dei beni esteri  e del lavoro che costituirà il lato dell’offerta</a:t>
            </a:r>
          </a:p>
          <a:p>
            <a:r>
              <a:rPr lang="it-IT" dirty="0"/>
              <a:t>Considerando i due mercati, nelle 6 equazioni proposte, vediamo come: </a:t>
            </a:r>
          </a:p>
          <a:p>
            <a:pPr lvl="1"/>
            <a:r>
              <a:rPr lang="it-IT" dirty="0"/>
              <a:t>il </a:t>
            </a:r>
            <a:r>
              <a:rPr lang="it-IT" dirty="0">
                <a:solidFill>
                  <a:srgbClr val="FF0000"/>
                </a:solidFill>
              </a:rPr>
              <a:t>tasso d’interesse </a:t>
            </a:r>
            <a:r>
              <a:rPr lang="it-IT" dirty="0"/>
              <a:t>sia determinato nel </a:t>
            </a:r>
            <a:r>
              <a:rPr lang="it-IT" u="sng" dirty="0"/>
              <a:t>mercato della moneta</a:t>
            </a:r>
          </a:p>
          <a:p>
            <a:pPr lvl="1"/>
            <a:r>
              <a:rPr lang="it-IT" dirty="0"/>
              <a:t>La </a:t>
            </a:r>
            <a:r>
              <a:rPr lang="it-IT" dirty="0">
                <a:solidFill>
                  <a:srgbClr val="FF0000"/>
                </a:solidFill>
              </a:rPr>
              <a:t>funzione di consumo </a:t>
            </a:r>
            <a:r>
              <a:rPr lang="it-IT" dirty="0"/>
              <a:t>sia esplicita e presenti un parametro fondamentale (</a:t>
            </a:r>
            <a:r>
              <a:rPr lang="it-IT" u="sng" dirty="0"/>
              <a:t>la propensione marginale al consumo c</a:t>
            </a:r>
            <a:r>
              <a:rPr lang="it-IT" dirty="0"/>
              <a:t>) fondamentale per la determinazione del </a:t>
            </a:r>
            <a:r>
              <a:rPr lang="it-IT" b="1" dirty="0"/>
              <a:t>moltiplicatore del reddito </a:t>
            </a:r>
            <a:r>
              <a:rPr lang="it-IT" dirty="0"/>
              <a:t>(quindi il risparmio è un residuo, perché si ricava dalla scelta di consumo)</a:t>
            </a:r>
          </a:p>
          <a:p>
            <a:pPr lvl="1"/>
            <a:r>
              <a:rPr lang="it-IT" dirty="0"/>
              <a:t>Gli </a:t>
            </a:r>
            <a:r>
              <a:rPr lang="it-IT" dirty="0">
                <a:solidFill>
                  <a:srgbClr val="FF0000"/>
                </a:solidFill>
              </a:rPr>
              <a:t>investimenti</a:t>
            </a:r>
            <a:r>
              <a:rPr lang="it-IT" dirty="0"/>
              <a:t> (I) facciano parte della </a:t>
            </a:r>
            <a:r>
              <a:rPr lang="it-IT" u="sng" dirty="0"/>
              <a:t>domanda di </a:t>
            </a:r>
            <a:r>
              <a:rPr lang="it-IT" dirty="0"/>
              <a:t>beni e quindi non sono produttivi di altri beni interni</a:t>
            </a:r>
          </a:p>
          <a:p>
            <a:pPr lvl="1"/>
            <a:r>
              <a:rPr lang="it-IT" dirty="0"/>
              <a:t>Salari e </a:t>
            </a:r>
            <a:r>
              <a:rPr lang="it-IT" dirty="0">
                <a:solidFill>
                  <a:srgbClr val="FF0000"/>
                </a:solidFill>
              </a:rPr>
              <a:t>prezzi</a:t>
            </a:r>
            <a:r>
              <a:rPr lang="it-IT" dirty="0"/>
              <a:t> </a:t>
            </a:r>
            <a:r>
              <a:rPr lang="it-IT" dirty="0">
                <a:solidFill>
                  <a:srgbClr val="FF0000"/>
                </a:solidFill>
              </a:rPr>
              <a:t>si determinano all’esterno del nostro modello </a:t>
            </a:r>
            <a:r>
              <a:rPr lang="it-IT" dirty="0"/>
              <a:t>per ora (poi vedremo il ruolo della contrattazione e del mercato del lavoro)</a:t>
            </a:r>
          </a:p>
        </p:txBody>
      </p:sp>
    </p:spTree>
    <p:extLst>
      <p:ext uri="{BB962C8B-B14F-4D97-AF65-F5344CB8AC3E}">
        <p14:creationId xmlns:p14="http://schemas.microsoft.com/office/powerpoint/2010/main" val="7061707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73821-F116-402F-9DF6-5132D3DA7B23}"/>
              </a:ext>
            </a:extLst>
          </p:cNvPr>
          <p:cNvSpPr>
            <a:spLocks noGrp="1"/>
          </p:cNvSpPr>
          <p:nvPr>
            <p:ph type="title"/>
          </p:nvPr>
        </p:nvSpPr>
        <p:spPr/>
        <p:txBody>
          <a:bodyPr/>
          <a:lstStyle/>
          <a:p>
            <a:r>
              <a:rPr lang="it-IT" dirty="0"/>
              <a:t>I parametri (</a:t>
            </a:r>
            <a:r>
              <a:rPr lang="it-IT" dirty="0" err="1"/>
              <a:t>cont</a:t>
            </a:r>
            <a:r>
              <a:rPr lang="it-IT" dirty="0"/>
              <a:t>.)</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85AE1A0A-3D47-4FE3-9DBE-EAB17A53ABAA}"/>
                  </a:ext>
                </a:extLst>
              </p:cNvPr>
              <p:cNvSpPr>
                <a:spLocks noGrp="1"/>
              </p:cNvSpPr>
              <p:nvPr>
                <p:ph idx="1"/>
              </p:nvPr>
            </p:nvSpPr>
            <p:spPr/>
            <p:txBody>
              <a:bodyPr/>
              <a:lstStyle/>
              <a:p>
                <a:r>
                  <a:rPr lang="it-IT" b="1" dirty="0"/>
                  <a:t>I parametri sono quindi l’elemento di raccordo tra variabili </a:t>
                </a:r>
                <a:r>
                  <a:rPr lang="it-IT" dirty="0"/>
                  <a:t>che caratterizza il funzionamento del </a:t>
                </a:r>
                <a:r>
                  <a:rPr lang="it-IT" dirty="0">
                    <a:solidFill>
                      <a:srgbClr val="FF0000"/>
                    </a:solidFill>
                  </a:rPr>
                  <a:t>meccanismo di trasmissione </a:t>
                </a:r>
                <a:r>
                  <a:rPr lang="it-IT" dirty="0"/>
                  <a:t>da mercato a mercato:</a:t>
                </a:r>
              </a:p>
              <a:p>
                <a:pPr lvl="1"/>
                <a:r>
                  <a:rPr lang="it-IT" dirty="0"/>
                  <a:t>C=C</a:t>
                </a:r>
                <a:r>
                  <a:rPr lang="it-IT" baseline="-25000" dirty="0"/>
                  <a:t>0</a:t>
                </a:r>
                <a:r>
                  <a:rPr lang="it-IT" dirty="0"/>
                  <a:t>+</a:t>
                </a:r>
                <a:r>
                  <a:rPr lang="it-IT" b="1" dirty="0"/>
                  <a:t>c</a:t>
                </a:r>
                <a:r>
                  <a:rPr lang="it-IT" dirty="0"/>
                  <a:t>Y, il parametro </a:t>
                </a:r>
                <a:r>
                  <a:rPr lang="it-IT" b="1" dirty="0"/>
                  <a:t>c</a:t>
                </a:r>
                <a:r>
                  <a:rPr lang="it-IT" dirty="0"/>
                  <a:t> indica la propensione marginale al consumo;</a:t>
                </a:r>
                <a:endParaRPr lang="it-IT" i="1" dirty="0">
                  <a:latin typeface="Cambria Math" panose="02040503050406030204" pitchFamily="18" charset="0"/>
                </a:endParaRPr>
              </a:p>
              <a:p>
                <a:pPr lvl="1"/>
                <a:r>
                  <a:rPr lang="it-IT" dirty="0"/>
                  <a:t>I=I</a:t>
                </a:r>
                <a:r>
                  <a:rPr lang="it-IT" baseline="-25000" dirty="0"/>
                  <a:t>0</a:t>
                </a:r>
                <a:r>
                  <a:rPr lang="it-IT" dirty="0"/>
                  <a:t>- </a:t>
                </a:r>
                <a:r>
                  <a:rPr lang="it-IT" b="1" dirty="0"/>
                  <a:t>d</a:t>
                </a:r>
                <a:r>
                  <a:rPr lang="it-IT" dirty="0"/>
                  <a:t>i, il parametro </a:t>
                </a:r>
                <a:r>
                  <a:rPr lang="it-IT" b="1" dirty="0"/>
                  <a:t>d</a:t>
                </a:r>
                <a:r>
                  <a:rPr lang="it-IT" dirty="0"/>
                  <a:t> rappresenta l’elasticità della domanda di investimenti al tasso d’interesse;</a:t>
                </a:r>
                <a:endParaRPr lang="it-IT" i="1" dirty="0">
                  <a:latin typeface="Cambria Math" panose="02040503050406030204" pitchFamily="18" charset="0"/>
                </a:endParaRPr>
              </a:p>
              <a:p>
                <a:pPr lvl="1"/>
                <a14:m>
                  <m:oMath xmlns:m="http://schemas.openxmlformats.org/officeDocument/2006/math">
                    <m:r>
                      <a:rPr lang="it-IT" i="1">
                        <a:latin typeface="Cambria Math" panose="02040503050406030204" pitchFamily="18" charset="0"/>
                      </a:rPr>
                      <m:t>𝐿</m:t>
                    </m:r>
                    <m:r>
                      <a:rPr lang="it-IT" i="1">
                        <a:latin typeface="Cambria Math" panose="02040503050406030204" pitchFamily="18" charset="0"/>
                      </a:rPr>
                      <m:t>=</m:t>
                    </m:r>
                    <m:r>
                      <a:rPr lang="it-IT" b="1" i="1">
                        <a:latin typeface="Cambria Math" panose="02040503050406030204" pitchFamily="18" charset="0"/>
                      </a:rPr>
                      <m:t>𝒆</m:t>
                    </m:r>
                    <m:r>
                      <a:rPr lang="it-IT" i="1">
                        <a:latin typeface="Cambria Math" panose="02040503050406030204" pitchFamily="18" charset="0"/>
                      </a:rPr>
                      <m:t>𝑌</m:t>
                    </m:r>
                    <m:r>
                      <a:rPr lang="it-IT" i="1">
                        <a:latin typeface="Cambria Math" panose="02040503050406030204" pitchFamily="18" charset="0"/>
                      </a:rPr>
                      <m:t>−</m:t>
                    </m:r>
                    <m:r>
                      <a:rPr lang="it-IT" b="1" i="1">
                        <a:latin typeface="Cambria Math" panose="02040503050406030204" pitchFamily="18" charset="0"/>
                      </a:rPr>
                      <m:t>𝒇</m:t>
                    </m:r>
                    <m:r>
                      <a:rPr lang="it-IT" i="1">
                        <a:latin typeface="Cambria Math" panose="02040503050406030204" pitchFamily="18" charset="0"/>
                      </a:rPr>
                      <m:t>𝑖</m:t>
                    </m:r>
                  </m:oMath>
                </a14:m>
                <a:r>
                  <a:rPr lang="it-IT" dirty="0"/>
                  <a:t>, con </a:t>
                </a:r>
                <a:r>
                  <a:rPr lang="it-IT" b="1" dirty="0"/>
                  <a:t>e </a:t>
                </a:r>
                <a:r>
                  <a:rPr lang="it-IT" dirty="0"/>
                  <a:t>che rappresenta l’elasticità della domanda di moneta al reddito e </a:t>
                </a:r>
                <a:r>
                  <a:rPr lang="it-IT" b="1" dirty="0"/>
                  <a:t>f</a:t>
                </a:r>
                <a:r>
                  <a:rPr lang="it-IT" dirty="0"/>
                  <a:t> che rappresenta l’elasticità della domanda di moneta al tasso d’interesse;</a:t>
                </a:r>
              </a:p>
              <a:p>
                <a:r>
                  <a:rPr lang="it-IT" dirty="0"/>
                  <a:t>Abbiamo già detto dell’importanza dell’</a:t>
                </a:r>
                <a:r>
                  <a:rPr lang="it-IT" dirty="0" err="1"/>
                  <a:t>endogeneità</a:t>
                </a:r>
                <a:r>
                  <a:rPr lang="it-IT" dirty="0"/>
                  <a:t>/</a:t>
                </a:r>
                <a:r>
                  <a:rPr lang="it-IT" dirty="0" err="1"/>
                  <a:t>esogeneità</a:t>
                </a:r>
                <a:r>
                  <a:rPr lang="it-IT" dirty="0"/>
                  <a:t> delle variabili per capire il loro ruolo nella PE, ma </a:t>
                </a:r>
                <a:r>
                  <a:rPr lang="it-IT" dirty="0">
                    <a:solidFill>
                      <a:srgbClr val="FF0000"/>
                    </a:solidFill>
                  </a:rPr>
                  <a:t>le caratteristiche dei parametri</a:t>
                </a:r>
                <a:r>
                  <a:rPr lang="it-IT" dirty="0"/>
                  <a:t>, la loro </a:t>
                </a:r>
                <a:r>
                  <a:rPr lang="it-IT" dirty="0">
                    <a:solidFill>
                      <a:srgbClr val="FF0000"/>
                    </a:solidFill>
                  </a:rPr>
                  <a:t>dimensione</a:t>
                </a:r>
                <a:r>
                  <a:rPr lang="it-IT" dirty="0"/>
                  <a:t> e </a:t>
                </a:r>
                <a:r>
                  <a:rPr lang="it-IT" dirty="0">
                    <a:solidFill>
                      <a:srgbClr val="FF0000"/>
                    </a:solidFill>
                  </a:rPr>
                  <a:t>stabilità</a:t>
                </a:r>
                <a:r>
                  <a:rPr lang="it-IT" dirty="0"/>
                  <a:t> sono fondamentali per comprendere il successo o meno degli interventi pubblici</a:t>
                </a:r>
              </a:p>
              <a:p>
                <a:r>
                  <a:rPr lang="it-IT" dirty="0"/>
                  <a:t>Se i parametri sono instabili, diventano anch’essi variabili e la programmazione della politica economica sarà quasi impossibile con le azioni pubbliche esposte ad un elevato rischio di insuccesso </a:t>
                </a:r>
              </a:p>
              <a:p>
                <a:pPr lvl="1"/>
                <a:endParaRPr lang="it-IT" dirty="0"/>
              </a:p>
            </p:txBody>
          </p:sp>
        </mc:Choice>
        <mc:Fallback xmlns="">
          <p:sp>
            <p:nvSpPr>
              <p:cNvPr id="3" name="Segnaposto contenuto 2">
                <a:extLst>
                  <a:ext uri="{FF2B5EF4-FFF2-40B4-BE49-F238E27FC236}">
                    <a16:creationId xmlns:a16="http://schemas.microsoft.com/office/drawing/2014/main" id="{85AE1A0A-3D47-4FE3-9DBE-EAB17A53ABAA}"/>
                  </a:ext>
                </a:extLst>
              </p:cNvPr>
              <p:cNvSpPr>
                <a:spLocks noGrp="1" noRot="1" noChangeAspect="1" noMove="1" noResize="1" noEditPoints="1" noAdjustHandles="1" noChangeArrowheads="1" noChangeShapeType="1" noTextEdit="1"/>
              </p:cNvSpPr>
              <p:nvPr>
                <p:ph idx="1"/>
              </p:nvPr>
            </p:nvSpPr>
            <p:spPr>
              <a:blipFill>
                <a:blip r:embed="rId2"/>
                <a:stretch>
                  <a:fillRect l="-667" t="-1429" r="-833"/>
                </a:stretch>
              </a:blipFill>
            </p:spPr>
            <p:txBody>
              <a:bodyPr/>
              <a:lstStyle/>
              <a:p>
                <a:r>
                  <a:rPr lang="it-IT">
                    <a:noFill/>
                  </a:rPr>
                  <a:t> </a:t>
                </a:r>
              </a:p>
            </p:txBody>
          </p:sp>
        </mc:Fallback>
      </mc:AlternateContent>
    </p:spTree>
    <p:extLst>
      <p:ext uri="{BB962C8B-B14F-4D97-AF65-F5344CB8AC3E}">
        <p14:creationId xmlns:p14="http://schemas.microsoft.com/office/powerpoint/2010/main" val="2862590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7627E7-28FE-4A9C-AAC4-2B3287BE17ED}"/>
              </a:ext>
            </a:extLst>
          </p:cNvPr>
          <p:cNvSpPr>
            <a:spLocks noGrp="1"/>
          </p:cNvSpPr>
          <p:nvPr>
            <p:ph type="title"/>
          </p:nvPr>
        </p:nvSpPr>
        <p:spPr/>
        <p:txBody>
          <a:bodyPr>
            <a:normAutofit/>
          </a:bodyPr>
          <a:lstStyle/>
          <a:p>
            <a:r>
              <a:rPr lang="it-IT" sz="3200" dirty="0"/>
              <a:t>Il funzionamento della realtà economica: gli approcci</a:t>
            </a:r>
            <a:endParaRPr lang="en-GB" sz="3200" dirty="0"/>
          </a:p>
        </p:txBody>
      </p:sp>
      <p:sp>
        <p:nvSpPr>
          <p:cNvPr id="3" name="Segnaposto contenuto 2">
            <a:extLst>
              <a:ext uri="{FF2B5EF4-FFF2-40B4-BE49-F238E27FC236}">
                <a16:creationId xmlns:a16="http://schemas.microsoft.com/office/drawing/2014/main" id="{4C47092A-562C-471E-BDA6-1D091F41CEEC}"/>
              </a:ext>
            </a:extLst>
          </p:cNvPr>
          <p:cNvSpPr>
            <a:spLocks noGrp="1"/>
          </p:cNvSpPr>
          <p:nvPr>
            <p:ph idx="1"/>
          </p:nvPr>
        </p:nvSpPr>
        <p:spPr>
          <a:xfrm>
            <a:off x="3921520" y="682952"/>
            <a:ext cx="7315200" cy="5120640"/>
          </a:xfrm>
        </p:spPr>
        <p:txBody>
          <a:bodyPr/>
          <a:lstStyle/>
          <a:p>
            <a:r>
              <a:rPr lang="it-IT" dirty="0"/>
              <a:t>Esistono scuole di pensiero differenti sul </a:t>
            </a:r>
            <a:r>
              <a:rPr lang="it-IT" b="1" dirty="0"/>
              <a:t>funzionamento della realtà economica</a:t>
            </a:r>
            <a:r>
              <a:rPr lang="it-IT" dirty="0"/>
              <a:t> e in particolare sulla </a:t>
            </a:r>
            <a:r>
              <a:rPr lang="it-IT" b="1" dirty="0"/>
              <a:t>capacità di riequilibrio</a:t>
            </a:r>
            <a:r>
              <a:rPr lang="it-IT" dirty="0"/>
              <a:t>, i «</a:t>
            </a:r>
            <a:r>
              <a:rPr lang="it-IT" b="1" dirty="0"/>
              <a:t>fallimenti</a:t>
            </a:r>
            <a:r>
              <a:rPr lang="it-IT" dirty="0"/>
              <a:t>» e </a:t>
            </a:r>
            <a:r>
              <a:rPr lang="it-IT" b="1" dirty="0"/>
              <a:t>l'instabilità del sistema economico </a:t>
            </a:r>
          </a:p>
          <a:p>
            <a:r>
              <a:rPr lang="it-IT" dirty="0"/>
              <a:t>Scegliamo una scuola di pensiero e capiamo come si formino le preferenze sociali,</a:t>
            </a:r>
          </a:p>
          <a:p>
            <a:r>
              <a:rPr lang="it-IT" dirty="0"/>
              <a:t>Che dipendono da due approcci principali:</a:t>
            </a:r>
          </a:p>
          <a:p>
            <a:pPr lvl="1"/>
            <a:r>
              <a:rPr lang="it-IT" b="1" dirty="0">
                <a:solidFill>
                  <a:srgbClr val="0070C0"/>
                </a:solidFill>
              </a:rPr>
              <a:t>POSITIVO</a:t>
            </a:r>
            <a:r>
              <a:rPr lang="it-IT" dirty="0"/>
              <a:t> che guarda alle preferenze e/o agli obiettivi che vengono effettivamente espressi dalla società</a:t>
            </a:r>
          </a:p>
          <a:p>
            <a:pPr lvl="1"/>
            <a:r>
              <a:rPr lang="it-IT" b="1" dirty="0">
                <a:solidFill>
                  <a:srgbClr val="0070C0"/>
                </a:solidFill>
              </a:rPr>
              <a:t>NORMATIVO</a:t>
            </a:r>
            <a:r>
              <a:rPr lang="it-IT" dirty="0"/>
              <a:t>: quali preferenze/obiettivi dovrebbe avere una società, tenendo conto di qualche ipotesi/postulato di tipo etico o politico, rispetto all’interesse collettivo? In questo caso si valuterà se l’assetto istituzionale di cui si è dotata quella collettività sia o meno efficace nel soddisfare le preferenze e nel realizzare gli obiettivi</a:t>
            </a:r>
          </a:p>
          <a:p>
            <a:endParaRPr lang="en-GB" dirty="0"/>
          </a:p>
        </p:txBody>
      </p:sp>
      <p:sp>
        <p:nvSpPr>
          <p:cNvPr id="4" name="Freccia in giù 3">
            <a:extLst>
              <a:ext uri="{FF2B5EF4-FFF2-40B4-BE49-F238E27FC236}">
                <a16:creationId xmlns:a16="http://schemas.microsoft.com/office/drawing/2014/main" id="{80923FC7-E065-4749-8F16-05D6AC4C7EFB}"/>
              </a:ext>
            </a:extLst>
          </p:cNvPr>
          <p:cNvSpPr/>
          <p:nvPr/>
        </p:nvSpPr>
        <p:spPr>
          <a:xfrm>
            <a:off x="3996876" y="4880262"/>
            <a:ext cx="923108" cy="3788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sellaDiTesto 4">
            <a:extLst>
              <a:ext uri="{FF2B5EF4-FFF2-40B4-BE49-F238E27FC236}">
                <a16:creationId xmlns:a16="http://schemas.microsoft.com/office/drawing/2014/main" id="{20173554-4200-4E1B-BE54-B305E6883530}"/>
              </a:ext>
            </a:extLst>
          </p:cNvPr>
          <p:cNvSpPr txBox="1"/>
          <p:nvPr/>
        </p:nvSpPr>
        <p:spPr>
          <a:xfrm>
            <a:off x="4176048" y="5331849"/>
            <a:ext cx="3082835" cy="923330"/>
          </a:xfrm>
          <a:prstGeom prst="rect">
            <a:avLst/>
          </a:prstGeom>
          <a:noFill/>
          <a:ln w="38100">
            <a:solidFill>
              <a:srgbClr val="00B0F0"/>
            </a:solidFill>
          </a:ln>
        </p:spPr>
        <p:txBody>
          <a:bodyPr wrap="square" rtlCol="0">
            <a:spAutoFit/>
          </a:bodyPr>
          <a:lstStyle/>
          <a:p>
            <a:pPr algn="ctr"/>
            <a:r>
              <a:rPr lang="it-IT" dirty="0">
                <a:solidFill>
                  <a:schemeClr val="tx1"/>
                </a:solidFill>
              </a:rPr>
              <a:t>ECONOMIA DEL BENESSERE O LOGICA DELLA POLITICA ECONOMICA</a:t>
            </a:r>
            <a:endParaRPr lang="en-GB" dirty="0">
              <a:solidFill>
                <a:schemeClr val="tx1"/>
              </a:solidFill>
            </a:endParaRPr>
          </a:p>
        </p:txBody>
      </p:sp>
      <p:sp>
        <p:nvSpPr>
          <p:cNvPr id="6" name="Uguale a 5">
            <a:extLst>
              <a:ext uri="{FF2B5EF4-FFF2-40B4-BE49-F238E27FC236}">
                <a16:creationId xmlns:a16="http://schemas.microsoft.com/office/drawing/2014/main" id="{08598EB0-1513-4066-AB51-3D6B30DCC795}"/>
              </a:ext>
            </a:extLst>
          </p:cNvPr>
          <p:cNvSpPr/>
          <p:nvPr/>
        </p:nvSpPr>
        <p:spPr>
          <a:xfrm>
            <a:off x="3606283" y="5495245"/>
            <a:ext cx="492035" cy="61669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Freccia a destra 6">
            <a:extLst>
              <a:ext uri="{FF2B5EF4-FFF2-40B4-BE49-F238E27FC236}">
                <a16:creationId xmlns:a16="http://schemas.microsoft.com/office/drawing/2014/main" id="{0BABD744-3485-4013-8FFA-B2D2797DC247}"/>
              </a:ext>
            </a:extLst>
          </p:cNvPr>
          <p:cNvSpPr/>
          <p:nvPr/>
        </p:nvSpPr>
        <p:spPr>
          <a:xfrm>
            <a:off x="7284234" y="5574843"/>
            <a:ext cx="366246" cy="358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asellaDiTesto 7">
            <a:extLst>
              <a:ext uri="{FF2B5EF4-FFF2-40B4-BE49-F238E27FC236}">
                <a16:creationId xmlns:a16="http://schemas.microsoft.com/office/drawing/2014/main" id="{CC4C5471-A875-407B-8834-B0BF06D476C9}"/>
              </a:ext>
            </a:extLst>
          </p:cNvPr>
          <p:cNvSpPr txBox="1"/>
          <p:nvPr/>
        </p:nvSpPr>
        <p:spPr>
          <a:xfrm>
            <a:off x="7682252" y="5331849"/>
            <a:ext cx="1179653" cy="923330"/>
          </a:xfrm>
          <a:prstGeom prst="rect">
            <a:avLst/>
          </a:prstGeom>
          <a:noFill/>
          <a:ln w="38100">
            <a:solidFill>
              <a:srgbClr val="00B0F0"/>
            </a:solidFill>
          </a:ln>
        </p:spPr>
        <p:txBody>
          <a:bodyPr wrap="square" rtlCol="0">
            <a:spAutoFit/>
          </a:bodyPr>
          <a:lstStyle/>
          <a:p>
            <a:r>
              <a:rPr lang="it-IT" dirty="0"/>
              <a:t>CRITERI DI SCELTA SOCIALE</a:t>
            </a:r>
            <a:endParaRPr lang="en-GB" dirty="0"/>
          </a:p>
        </p:txBody>
      </p:sp>
      <p:sp>
        <p:nvSpPr>
          <p:cNvPr id="9" name="CasellaDiTesto 8">
            <a:extLst>
              <a:ext uri="{FF2B5EF4-FFF2-40B4-BE49-F238E27FC236}">
                <a16:creationId xmlns:a16="http://schemas.microsoft.com/office/drawing/2014/main" id="{9B350829-3F3B-4CBB-9872-E207A3C4AFA7}"/>
              </a:ext>
            </a:extLst>
          </p:cNvPr>
          <p:cNvSpPr txBox="1"/>
          <p:nvPr/>
        </p:nvSpPr>
        <p:spPr>
          <a:xfrm>
            <a:off x="9167283" y="5341927"/>
            <a:ext cx="2628478" cy="923330"/>
          </a:xfrm>
          <a:prstGeom prst="rect">
            <a:avLst/>
          </a:prstGeom>
          <a:noFill/>
          <a:ln w="38100">
            <a:solidFill>
              <a:srgbClr val="00B0F0"/>
            </a:solidFill>
          </a:ln>
        </p:spPr>
        <p:txBody>
          <a:bodyPr wrap="square" rtlCol="0">
            <a:spAutoFit/>
          </a:bodyPr>
          <a:lstStyle/>
          <a:p>
            <a:pPr algn="ctr"/>
            <a:r>
              <a:rPr lang="it-IT" dirty="0">
                <a:solidFill>
                  <a:schemeClr val="tx1"/>
                </a:solidFill>
              </a:rPr>
              <a:t>In base ai quali valutare i sistemi economici più desiderabili</a:t>
            </a:r>
            <a:endParaRPr lang="en-GB" dirty="0">
              <a:solidFill>
                <a:schemeClr val="tx1"/>
              </a:solidFill>
            </a:endParaRPr>
          </a:p>
        </p:txBody>
      </p:sp>
      <p:sp>
        <p:nvSpPr>
          <p:cNvPr id="10" name="Freccia a destra 9">
            <a:extLst>
              <a:ext uri="{FF2B5EF4-FFF2-40B4-BE49-F238E27FC236}">
                <a16:creationId xmlns:a16="http://schemas.microsoft.com/office/drawing/2014/main" id="{B39DA15A-2853-4368-8DC7-5D6700758D3F}"/>
              </a:ext>
            </a:extLst>
          </p:cNvPr>
          <p:cNvSpPr/>
          <p:nvPr/>
        </p:nvSpPr>
        <p:spPr>
          <a:xfrm>
            <a:off x="8893677" y="5598434"/>
            <a:ext cx="366246" cy="3580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886314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B7A157-5870-43F3-B8EC-2A92B5586260}"/>
              </a:ext>
            </a:extLst>
          </p:cNvPr>
          <p:cNvSpPr>
            <a:spLocks noGrp="1"/>
          </p:cNvSpPr>
          <p:nvPr>
            <p:ph type="title"/>
          </p:nvPr>
        </p:nvSpPr>
        <p:spPr/>
        <p:txBody>
          <a:bodyPr/>
          <a:lstStyle/>
          <a:p>
            <a:r>
              <a:rPr lang="it-IT" dirty="0"/>
              <a:t>I parametri e l’effetto di trasmissione</a:t>
            </a:r>
          </a:p>
        </p:txBody>
      </p:sp>
      <p:sp>
        <p:nvSpPr>
          <p:cNvPr id="3" name="Segnaposto contenuto 2">
            <a:extLst>
              <a:ext uri="{FF2B5EF4-FFF2-40B4-BE49-F238E27FC236}">
                <a16:creationId xmlns:a16="http://schemas.microsoft.com/office/drawing/2014/main" id="{0F10AF00-DC88-418B-B757-E20FE370576B}"/>
              </a:ext>
            </a:extLst>
          </p:cNvPr>
          <p:cNvSpPr>
            <a:spLocks noGrp="1"/>
          </p:cNvSpPr>
          <p:nvPr>
            <p:ph idx="1"/>
          </p:nvPr>
        </p:nvSpPr>
        <p:spPr/>
        <p:txBody>
          <a:bodyPr>
            <a:normAutofit/>
          </a:bodyPr>
          <a:lstStyle/>
          <a:p>
            <a:r>
              <a:rPr lang="it-IT" sz="2400" dirty="0"/>
              <a:t>Se, ad es., </a:t>
            </a:r>
            <a:r>
              <a:rPr lang="it-IT" sz="2400" b="1" dirty="0"/>
              <a:t>d</a:t>
            </a:r>
            <a:r>
              <a:rPr lang="it-IT" sz="2400" dirty="0"/>
              <a:t> è basso, esso rende inefficace l’impulso di una variazione del tasso d’interesse (originato nel mercato della moneta) sugli investimenti (nel mercato dei beni interni) e quindi della politica monetaria</a:t>
            </a:r>
          </a:p>
          <a:p>
            <a:r>
              <a:rPr lang="it-IT" sz="2400" dirty="0"/>
              <a:t>Se </a:t>
            </a:r>
            <a:r>
              <a:rPr lang="it-IT" sz="2400" b="1" dirty="0"/>
              <a:t>e</a:t>
            </a:r>
            <a:r>
              <a:rPr lang="it-IT" sz="2400" dirty="0"/>
              <a:t> è basso, allora lo stimolo della politica fiscale sulla domanda di moneta sarebbe molto debole, ecc.</a:t>
            </a:r>
          </a:p>
          <a:p>
            <a:r>
              <a:rPr lang="it-IT" sz="2400" dirty="0"/>
              <a:t>Vediamo quindi come si complica la soluzione del modello positivo e il risultato in termini normativi</a:t>
            </a:r>
          </a:p>
          <a:p>
            <a:endParaRPr lang="it-IT" sz="2400" dirty="0"/>
          </a:p>
        </p:txBody>
      </p:sp>
    </p:spTree>
    <p:extLst>
      <p:ext uri="{BB962C8B-B14F-4D97-AF65-F5344CB8AC3E}">
        <p14:creationId xmlns:p14="http://schemas.microsoft.com/office/powerpoint/2010/main" val="28482193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9CE8185-DB1F-4F15-9AD0-0DE4FF509B6E}"/>
              </a:ext>
            </a:extLst>
          </p:cNvPr>
          <p:cNvSpPr>
            <a:spLocks noGrp="1"/>
          </p:cNvSpPr>
          <p:nvPr>
            <p:ph type="title"/>
          </p:nvPr>
        </p:nvSpPr>
        <p:spPr/>
        <p:txBody>
          <a:bodyPr/>
          <a:lstStyle/>
          <a:p>
            <a:r>
              <a:rPr lang="it-IT" dirty="0"/>
              <a:t>La soluzione del modello</a:t>
            </a:r>
          </a:p>
        </p:txBody>
      </p:sp>
      <p:pic>
        <p:nvPicPr>
          <p:cNvPr id="4" name="Immagine 3">
            <a:extLst>
              <a:ext uri="{FF2B5EF4-FFF2-40B4-BE49-F238E27FC236}">
                <a16:creationId xmlns:a16="http://schemas.microsoft.com/office/drawing/2014/main" id="{3834FC4B-BFCE-446B-B2BE-00C1BD5CA186}"/>
              </a:ext>
            </a:extLst>
          </p:cNvPr>
          <p:cNvPicPr>
            <a:picLocks noChangeAspect="1"/>
          </p:cNvPicPr>
          <p:nvPr/>
        </p:nvPicPr>
        <p:blipFill>
          <a:blip r:embed="rId2"/>
          <a:stretch>
            <a:fillRect/>
          </a:stretch>
        </p:blipFill>
        <p:spPr>
          <a:xfrm>
            <a:off x="3501529" y="1588824"/>
            <a:ext cx="7971333" cy="4292863"/>
          </a:xfrm>
          <a:prstGeom prst="rect">
            <a:avLst/>
          </a:prstGeom>
        </p:spPr>
      </p:pic>
    </p:spTree>
    <p:extLst>
      <p:ext uri="{BB962C8B-B14F-4D97-AF65-F5344CB8AC3E}">
        <p14:creationId xmlns:p14="http://schemas.microsoft.com/office/powerpoint/2010/main" val="5513043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FADFDEE-75E3-4CB4-8A3B-0502FC53EA5E}"/>
              </a:ext>
            </a:extLst>
          </p:cNvPr>
          <p:cNvSpPr>
            <a:spLocks noGrp="1"/>
          </p:cNvSpPr>
          <p:nvPr>
            <p:ph type="title"/>
          </p:nvPr>
        </p:nvSpPr>
        <p:spPr/>
        <p:txBody>
          <a:bodyPr/>
          <a:lstStyle/>
          <a:p>
            <a:r>
              <a:rPr lang="it-IT" dirty="0"/>
              <a:t>Esprimo ora nel modello normativo: Forma ridotta inversa: La IS</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121EFEF8-F7BD-476F-8923-4D47AA291102}"/>
                  </a:ext>
                </a:extLst>
              </p:cNvPr>
              <p:cNvSpPr>
                <a:spLocks noGrp="1"/>
              </p:cNvSpPr>
              <p:nvPr>
                <p:ph idx="1"/>
              </p:nvPr>
            </p:nvSpPr>
            <p:spPr>
              <a:xfrm>
                <a:off x="3869267" y="864108"/>
                <a:ext cx="7603981" cy="5120640"/>
              </a:xfrm>
            </p:spPr>
            <p:txBody>
              <a:bodyPr>
                <a:normAutofit fontScale="92500"/>
              </a:bodyPr>
              <a:lstStyle/>
              <a:p>
                <a:r>
                  <a:rPr lang="it-IT" sz="2800" dirty="0"/>
                  <a:t>Definito </a:t>
                </a:r>
                <a14:m>
                  <m:oMath xmlns:m="http://schemas.openxmlformats.org/officeDocument/2006/math">
                    <m:acc>
                      <m:accPr>
                        <m:chr m:val="̂"/>
                        <m:ctrlPr>
                          <a:rPr lang="it-IT" sz="2800" i="1" dirty="0" smtClean="0">
                            <a:latin typeface="Cambria Math" panose="02040503050406030204" pitchFamily="18" charset="0"/>
                          </a:rPr>
                        </m:ctrlPr>
                      </m:accPr>
                      <m:e>
                        <m:r>
                          <a:rPr lang="it-IT" sz="2800" i="1" dirty="0">
                            <a:latin typeface="Cambria Math" panose="02040503050406030204" pitchFamily="18" charset="0"/>
                          </a:rPr>
                          <m:t>𝑌</m:t>
                        </m:r>
                      </m:e>
                    </m:acc>
                  </m:oMath>
                </a14:m>
                <a:r>
                  <a:rPr lang="it-IT" sz="2800" dirty="0"/>
                  <a:t> (ad es. un aumento del reddito dell’1%) devo capire come usare lo/gli strumenti di Politica Fiscale per ottenere quel risultato. Ora l’incognita (cioè la variabile endogena o dipendente) è ad es. la Spesa Pubblica</a:t>
                </a:r>
              </a:p>
              <a:p>
                <a:r>
                  <a:rPr lang="it-IT" sz="2800" dirty="0"/>
                  <a:t>Se considero il modello nel suo insieme devo sostituire i, sappiamo che i due moltiplicatori sintetici sono </a:t>
                </a:r>
                <a:r>
                  <a:rPr lang="el-GR" sz="2800" dirty="0"/>
                  <a:t>α</a:t>
                </a:r>
                <a:r>
                  <a:rPr lang="it-IT" sz="2800" dirty="0"/>
                  <a:t> e </a:t>
                </a:r>
                <a:r>
                  <a:rPr lang="el-GR" sz="2800" dirty="0"/>
                  <a:t>β</a:t>
                </a:r>
                <a:r>
                  <a:rPr lang="it-IT" sz="2800" dirty="0"/>
                  <a:t>, quindi:</a:t>
                </a:r>
              </a:p>
              <a:p>
                <a14:m>
                  <m:oMath xmlns:m="http://schemas.openxmlformats.org/officeDocument/2006/math">
                    <m:acc>
                      <m:accPr>
                        <m:chr m:val="̂"/>
                        <m:ctrlPr>
                          <a:rPr lang="it-IT" sz="2800" i="1">
                            <a:latin typeface="Cambria Math" panose="02040503050406030204" pitchFamily="18" charset="0"/>
                          </a:rPr>
                        </m:ctrlPr>
                      </m:accPr>
                      <m:e>
                        <m:r>
                          <a:rPr lang="it-IT" sz="2800" i="1">
                            <a:latin typeface="Cambria Math" panose="02040503050406030204" pitchFamily="18" charset="0"/>
                          </a:rPr>
                          <m:t>𝐺</m:t>
                        </m:r>
                      </m:e>
                    </m:acc>
                    <m:r>
                      <a:rPr lang="it-IT" sz="2800" i="1">
                        <a:latin typeface="Cambria Math" panose="02040503050406030204" pitchFamily="18" charset="0"/>
                      </a:rPr>
                      <m:t>=</m:t>
                    </m:r>
                    <m:f>
                      <m:fPr>
                        <m:ctrlPr>
                          <a:rPr lang="it-IT" sz="2800" i="1">
                            <a:latin typeface="Cambria Math" panose="02040503050406030204" pitchFamily="18" charset="0"/>
                          </a:rPr>
                        </m:ctrlPr>
                      </m:fPr>
                      <m:num>
                        <m:r>
                          <a:rPr lang="it-IT" sz="2800" i="1">
                            <a:latin typeface="Cambria Math" panose="02040503050406030204" pitchFamily="18" charset="0"/>
                          </a:rPr>
                          <m:t>1</m:t>
                        </m:r>
                      </m:num>
                      <m:den>
                        <m:r>
                          <a:rPr lang="it-IT" sz="2800" i="1">
                            <a:latin typeface="Cambria Math" panose="02040503050406030204" pitchFamily="18" charset="0"/>
                            <a:ea typeface="Cambria Math" panose="02040503050406030204" pitchFamily="18" charset="0"/>
                          </a:rPr>
                          <m:t>𝛼</m:t>
                        </m:r>
                      </m:den>
                    </m:f>
                    <m:acc>
                      <m:accPr>
                        <m:chr m:val="̂"/>
                        <m:ctrlPr>
                          <a:rPr lang="it-IT" sz="2800" i="1">
                            <a:latin typeface="Cambria Math" panose="02040503050406030204" pitchFamily="18" charset="0"/>
                          </a:rPr>
                        </m:ctrlPr>
                      </m:accPr>
                      <m:e>
                        <m:r>
                          <a:rPr lang="it-IT" sz="2800" i="1">
                            <a:latin typeface="Cambria Math" panose="02040503050406030204" pitchFamily="18" charset="0"/>
                          </a:rPr>
                          <m:t>𝑌</m:t>
                        </m:r>
                      </m:e>
                    </m:acc>
                  </m:oMath>
                </a14:m>
                <a:r>
                  <a:rPr lang="it-IT" sz="2800" dirty="0"/>
                  <a:t>-A</a:t>
                </a:r>
                <a:r>
                  <a:rPr lang="it-IT" sz="2800" baseline="-25000" dirty="0"/>
                  <a:t>0</a:t>
                </a:r>
                <a:r>
                  <a:rPr lang="it-IT" sz="2800" dirty="0"/>
                  <a:t>-</a:t>
                </a:r>
                <a14:m>
                  <m:oMath xmlns:m="http://schemas.openxmlformats.org/officeDocument/2006/math">
                    <m:f>
                      <m:fPr>
                        <m:ctrlPr>
                          <a:rPr lang="it-IT" sz="2800" i="1">
                            <a:latin typeface="Cambria Math" panose="02040503050406030204" pitchFamily="18" charset="0"/>
                          </a:rPr>
                        </m:ctrlPr>
                      </m:fPr>
                      <m:num>
                        <m:r>
                          <a:rPr lang="it-IT" sz="2800" i="1">
                            <a:latin typeface="Cambria Math" panose="02040503050406030204" pitchFamily="18" charset="0"/>
                            <a:ea typeface="Cambria Math" panose="02040503050406030204" pitchFamily="18" charset="0"/>
                          </a:rPr>
                          <m:t>𝛽</m:t>
                        </m:r>
                      </m:num>
                      <m:den>
                        <m:r>
                          <a:rPr lang="it-IT" sz="2800" i="1">
                            <a:latin typeface="Cambria Math" panose="02040503050406030204" pitchFamily="18" charset="0"/>
                            <a:ea typeface="Cambria Math" panose="02040503050406030204" pitchFamily="18" charset="0"/>
                          </a:rPr>
                          <m:t>𝛼</m:t>
                        </m:r>
                      </m:den>
                    </m:f>
                    <m:r>
                      <a:rPr lang="it-IT" sz="2800" i="1">
                        <a:latin typeface="Cambria Math" panose="02040503050406030204" pitchFamily="18" charset="0"/>
                        <a:ea typeface="Cambria Math" panose="02040503050406030204" pitchFamily="18" charset="0"/>
                      </a:rPr>
                      <m:t>∙</m:t>
                    </m:r>
                    <m:f>
                      <m:fPr>
                        <m:ctrlPr>
                          <a:rPr lang="it-IT" sz="2800" i="1">
                            <a:latin typeface="Cambria Math" panose="02040503050406030204" pitchFamily="18" charset="0"/>
                            <a:ea typeface="Cambria Math" panose="02040503050406030204" pitchFamily="18" charset="0"/>
                          </a:rPr>
                        </m:ctrlPr>
                      </m:fPr>
                      <m:num>
                        <m:r>
                          <a:rPr lang="it-IT" sz="2800" i="1">
                            <a:latin typeface="Cambria Math" panose="02040503050406030204" pitchFamily="18" charset="0"/>
                            <a:ea typeface="Cambria Math" panose="02040503050406030204" pitchFamily="18" charset="0"/>
                          </a:rPr>
                          <m:t>𝑀</m:t>
                        </m:r>
                      </m:num>
                      <m:den>
                        <m:r>
                          <a:rPr lang="it-IT" sz="2800" i="1">
                            <a:latin typeface="Cambria Math" panose="02040503050406030204" pitchFamily="18" charset="0"/>
                            <a:ea typeface="Cambria Math" panose="02040503050406030204" pitchFamily="18" charset="0"/>
                          </a:rPr>
                          <m:t>𝑃</m:t>
                        </m:r>
                      </m:den>
                    </m:f>
                  </m:oMath>
                </a14:m>
                <a:endParaRPr lang="it-IT" sz="2800" dirty="0"/>
              </a:p>
              <a:p>
                <a:r>
                  <a:rPr lang="it-IT" sz="2800" dirty="0"/>
                  <a:t>Potrei anche considerare le entrate fiscali che però nel modello non sono esplicitate, anche perché non è necessario uno strumento addizionale (T=</a:t>
                </a:r>
                <a14:m>
                  <m:oMath xmlns:m="http://schemas.openxmlformats.org/officeDocument/2006/math">
                    <m:sSub>
                      <m:sSubPr>
                        <m:ctrlPr>
                          <a:rPr lang="it-IT" sz="2800" i="1" smtClean="0">
                            <a:latin typeface="Cambria Math" panose="02040503050406030204" pitchFamily="18" charset="0"/>
                          </a:rPr>
                        </m:ctrlPr>
                      </m:sSubPr>
                      <m:e>
                        <m:r>
                          <a:rPr lang="it-IT" sz="2800" b="0" i="1" smtClean="0">
                            <a:latin typeface="Cambria Math" panose="02040503050406030204" pitchFamily="18" charset="0"/>
                          </a:rPr>
                          <m:t>𝑇</m:t>
                        </m:r>
                      </m:e>
                      <m:sub>
                        <m:r>
                          <a:rPr lang="it-IT" sz="2800" b="0" i="1" smtClean="0">
                            <a:latin typeface="Cambria Math" panose="02040503050406030204" pitchFamily="18" charset="0"/>
                          </a:rPr>
                          <m:t>0</m:t>
                        </m:r>
                      </m:sub>
                    </m:sSub>
                    <m:r>
                      <a:rPr lang="it-IT" sz="2800" b="0" i="1" smtClean="0">
                        <a:latin typeface="Cambria Math" panose="02040503050406030204" pitchFamily="18" charset="0"/>
                      </a:rPr>
                      <m:t>)</m:t>
                    </m:r>
                  </m:oMath>
                </a14:m>
                <a:endParaRPr lang="it-IT" sz="2800" dirty="0"/>
              </a:p>
              <a:p>
                <a:endParaRPr lang="it-IT" sz="2800" dirty="0"/>
              </a:p>
            </p:txBody>
          </p:sp>
        </mc:Choice>
        <mc:Fallback xmlns="">
          <p:sp>
            <p:nvSpPr>
              <p:cNvPr id="3" name="Segnaposto contenuto 2">
                <a:extLst>
                  <a:ext uri="{FF2B5EF4-FFF2-40B4-BE49-F238E27FC236}">
                    <a16:creationId xmlns:a16="http://schemas.microsoft.com/office/drawing/2014/main" id="{121EFEF8-F7BD-476F-8923-4D47AA291102}"/>
                  </a:ext>
                </a:extLst>
              </p:cNvPr>
              <p:cNvSpPr>
                <a:spLocks noGrp="1" noRot="1" noChangeAspect="1" noMove="1" noResize="1" noEditPoints="1" noAdjustHandles="1" noChangeArrowheads="1" noChangeShapeType="1" noTextEdit="1"/>
              </p:cNvSpPr>
              <p:nvPr>
                <p:ph idx="1"/>
              </p:nvPr>
            </p:nvSpPr>
            <p:spPr>
              <a:xfrm>
                <a:off x="3869267" y="864108"/>
                <a:ext cx="7603981" cy="5120640"/>
              </a:xfrm>
              <a:blipFill>
                <a:blip r:embed="rId2"/>
                <a:stretch>
                  <a:fillRect l="-1123" t="-5476" r="-1925"/>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F837840F-9F8A-42C3-AE48-3A8EDCC3223A}"/>
              </a:ext>
            </a:extLst>
          </p:cNvPr>
          <p:cNvSpPr>
            <a:spLocks noGrp="1"/>
          </p:cNvSpPr>
          <p:nvPr>
            <p:ph type="sldNum" sz="quarter" idx="12"/>
          </p:nvPr>
        </p:nvSpPr>
        <p:spPr/>
        <p:txBody>
          <a:bodyPr/>
          <a:lstStyle/>
          <a:p>
            <a:fld id="{A9A6D829-A7BA-4E1C-A264-FFB1E4602FB5}" type="slidenum">
              <a:rPr lang="en-US" smtClean="0"/>
              <a:t>52</a:t>
            </a:fld>
            <a:endParaRPr lang="en-US"/>
          </a:p>
        </p:txBody>
      </p:sp>
    </p:spTree>
    <p:extLst>
      <p:ext uri="{BB962C8B-B14F-4D97-AF65-F5344CB8AC3E}">
        <p14:creationId xmlns:p14="http://schemas.microsoft.com/office/powerpoint/2010/main" val="1810354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D74291F-6ED7-4191-8CCE-DC380894A7B4}"/>
              </a:ext>
            </a:extLst>
          </p:cNvPr>
          <p:cNvSpPr>
            <a:spLocks noGrp="1"/>
          </p:cNvSpPr>
          <p:nvPr>
            <p:ph type="title"/>
          </p:nvPr>
        </p:nvSpPr>
        <p:spPr/>
        <p:txBody>
          <a:bodyPr/>
          <a:lstStyle/>
          <a:p>
            <a:r>
              <a:rPr lang="it-IT" dirty="0"/>
              <a:t>La forma ridotta per la politica Monetaria: la LM</a:t>
            </a:r>
          </a:p>
        </p:txBody>
      </p:sp>
      <mc:AlternateContent xmlns:mc="http://schemas.openxmlformats.org/markup-compatibility/2006" xmlns:a14="http://schemas.microsoft.com/office/drawing/2010/main">
        <mc:Choice Requires="a14">
          <p:sp>
            <p:nvSpPr>
              <p:cNvPr id="4" name="Segnaposto contenuto 3">
                <a:extLst>
                  <a:ext uri="{FF2B5EF4-FFF2-40B4-BE49-F238E27FC236}">
                    <a16:creationId xmlns:a16="http://schemas.microsoft.com/office/drawing/2014/main" id="{96E61216-F8D1-4F9A-9ADF-027954CCE01D}"/>
                  </a:ext>
                </a:extLst>
              </p:cNvPr>
              <p:cNvSpPr>
                <a:spLocks noGrp="1"/>
              </p:cNvSpPr>
              <p:nvPr>
                <p:ph idx="1"/>
              </p:nvPr>
            </p:nvSpPr>
            <p:spPr/>
            <p:txBody>
              <a:bodyPr>
                <a:normAutofit/>
              </a:bodyPr>
              <a:lstStyle/>
              <a:p>
                <a:r>
                  <a:rPr lang="it-IT" sz="2400" dirty="0"/>
                  <a:t>Dal Modello LM con variabile obiettivo il tasso d’interesse vediamo l’effetto della politica monetaria</a:t>
                </a:r>
              </a:p>
              <a:p>
                <a:r>
                  <a:rPr lang="it-IT" sz="2400" dirty="0"/>
                  <a:t>Considero la forma ridotta inversa: </a:t>
                </a:r>
                <a14:m>
                  <m:oMath xmlns:m="http://schemas.openxmlformats.org/officeDocument/2006/math">
                    <m:acc>
                      <m:accPr>
                        <m:chr m:val="̂"/>
                        <m:ctrlPr>
                          <a:rPr lang="it-IT" sz="2400" i="1" smtClean="0">
                            <a:latin typeface="Cambria Math" panose="02040503050406030204" pitchFamily="18" charset="0"/>
                          </a:rPr>
                        </m:ctrlPr>
                      </m:accPr>
                      <m:e>
                        <m:r>
                          <a:rPr lang="it-IT" sz="2400" b="0" i="1" smtClean="0">
                            <a:latin typeface="Cambria Math" panose="02040503050406030204" pitchFamily="18" charset="0"/>
                          </a:rPr>
                          <m:t>𝑀</m:t>
                        </m:r>
                        <m:r>
                          <a:rPr lang="it-IT" sz="2400" b="0" i="1" smtClean="0">
                            <a:latin typeface="Cambria Math" panose="02040503050406030204" pitchFamily="18" charset="0"/>
                          </a:rPr>
                          <m:t>/</m:t>
                        </m:r>
                        <m:r>
                          <a:rPr lang="it-IT" sz="2400" b="0" i="1" smtClean="0">
                            <a:latin typeface="Cambria Math" panose="02040503050406030204" pitchFamily="18" charset="0"/>
                          </a:rPr>
                          <m:t>𝑃</m:t>
                        </m:r>
                      </m:e>
                    </m:acc>
                  </m:oMath>
                </a14:m>
                <a:r>
                  <a:rPr lang="it-IT" sz="2400" dirty="0"/>
                  <a:t>=</a:t>
                </a:r>
                <a:r>
                  <a:rPr lang="it-IT" sz="2400" dirty="0" err="1"/>
                  <a:t>eY</a:t>
                </a:r>
                <a:r>
                  <a:rPr lang="it-IT" sz="2400" dirty="0"/>
                  <a:t>-f</a:t>
                </a:r>
                <a14:m>
                  <m:oMath xmlns:m="http://schemas.openxmlformats.org/officeDocument/2006/math">
                    <m:acc>
                      <m:accPr>
                        <m:chr m:val="̂"/>
                        <m:ctrlPr>
                          <a:rPr lang="it-IT" sz="2400" i="1" smtClean="0">
                            <a:latin typeface="Cambria Math" panose="02040503050406030204" pitchFamily="18" charset="0"/>
                          </a:rPr>
                        </m:ctrlPr>
                      </m:accPr>
                      <m:e>
                        <m:r>
                          <a:rPr lang="it-IT" sz="2400" b="0" i="1" smtClean="0">
                            <a:latin typeface="Cambria Math" panose="02040503050406030204" pitchFamily="18" charset="0"/>
                          </a:rPr>
                          <m:t>𝑖</m:t>
                        </m:r>
                      </m:e>
                    </m:acc>
                  </m:oMath>
                </a14:m>
                <a:r>
                  <a:rPr lang="it-IT" sz="2400" dirty="0"/>
                  <a:t> e sostituisco Y ricordando che i due moltiplicatori per la politica monetaria sono rispettivamente </a:t>
                </a:r>
                <a:r>
                  <a:rPr lang="el-GR" sz="2400" dirty="0"/>
                  <a:t>γ</a:t>
                </a:r>
                <a:r>
                  <a:rPr lang="it-IT" sz="2400" dirty="0"/>
                  <a:t> e </a:t>
                </a:r>
                <a:r>
                  <a:rPr lang="el-GR" sz="2400" dirty="0"/>
                  <a:t>δ</a:t>
                </a:r>
                <a:r>
                  <a:rPr lang="it-IT" sz="2400" dirty="0"/>
                  <a:t>, per cui:</a:t>
                </a:r>
              </a:p>
              <a:p>
                <a14:m>
                  <m:oMath xmlns:m="http://schemas.openxmlformats.org/officeDocument/2006/math">
                    <m:acc>
                      <m:accPr>
                        <m:chr m:val="̂"/>
                        <m:ctrlPr>
                          <a:rPr lang="it-IT" sz="2400" b="0" i="1" smtClean="0">
                            <a:latin typeface="Cambria Math" panose="02040503050406030204" pitchFamily="18" charset="0"/>
                          </a:rPr>
                        </m:ctrlPr>
                      </m:accPr>
                      <m:e>
                        <m:f>
                          <m:fPr>
                            <m:ctrlPr>
                              <a:rPr lang="it-IT" sz="2400" i="1">
                                <a:latin typeface="Cambria Math" panose="02040503050406030204" pitchFamily="18" charset="0"/>
                              </a:rPr>
                            </m:ctrlPr>
                          </m:fPr>
                          <m:num>
                            <m:r>
                              <a:rPr lang="it-IT" sz="2400" i="1">
                                <a:latin typeface="Cambria Math" panose="02040503050406030204" pitchFamily="18" charset="0"/>
                              </a:rPr>
                              <m:t>𝑀</m:t>
                            </m:r>
                          </m:num>
                          <m:den>
                            <m:r>
                              <a:rPr lang="it-IT" sz="2400" i="1">
                                <a:latin typeface="Cambria Math" panose="02040503050406030204" pitchFamily="18" charset="0"/>
                              </a:rPr>
                              <m:t>𝑃</m:t>
                            </m:r>
                          </m:den>
                        </m:f>
                      </m:e>
                    </m:acc>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ea typeface="Cambria Math" panose="02040503050406030204" pitchFamily="18" charset="0"/>
                          </a:rPr>
                          <m:t>𝛾</m:t>
                        </m:r>
                      </m:num>
                      <m:den>
                        <m:r>
                          <a:rPr lang="it-IT" sz="2400" b="0" i="1" smtClean="0">
                            <a:latin typeface="Cambria Math" panose="02040503050406030204" pitchFamily="18" charset="0"/>
                            <a:ea typeface="Cambria Math" panose="02040503050406030204" pitchFamily="18" charset="0"/>
                          </a:rPr>
                          <m:t>𝛿</m:t>
                        </m:r>
                      </m:den>
                    </m:f>
                    <m:sSub>
                      <m:sSubPr>
                        <m:ctrlPr>
                          <a:rPr lang="it-IT" sz="2400" b="0" i="1" smtClean="0">
                            <a:latin typeface="Cambria Math" panose="02040503050406030204" pitchFamily="18" charset="0"/>
                          </a:rPr>
                        </m:ctrlPr>
                      </m:sSubPr>
                      <m:e>
                        <m:r>
                          <a:rPr lang="it-IT" sz="2400" b="0" i="1" smtClean="0">
                            <a:latin typeface="Cambria Math" panose="02040503050406030204" pitchFamily="18" charset="0"/>
                          </a:rPr>
                          <m:t>𝐴</m:t>
                        </m:r>
                      </m:e>
                      <m:sub>
                        <m:r>
                          <a:rPr lang="it-IT" sz="2400" b="0" i="1" smtClean="0">
                            <a:latin typeface="Cambria Math" panose="02040503050406030204" pitchFamily="18" charset="0"/>
                          </a:rPr>
                          <m:t>0</m:t>
                        </m:r>
                      </m:sub>
                    </m:sSub>
                    <m:r>
                      <a:rPr lang="it-IT" sz="2400" b="0" i="1" smtClean="0">
                        <a:latin typeface="Cambria Math" panose="02040503050406030204" pitchFamily="18" charset="0"/>
                      </a:rPr>
                      <m:t>−</m:t>
                    </m:r>
                    <m:f>
                      <m:fPr>
                        <m:ctrlPr>
                          <a:rPr lang="it-IT" sz="2400" b="0" i="1" smtClean="0">
                            <a:latin typeface="Cambria Math" panose="02040503050406030204" pitchFamily="18" charset="0"/>
                          </a:rPr>
                        </m:ctrlPr>
                      </m:fPr>
                      <m:num>
                        <m:r>
                          <a:rPr lang="it-IT" sz="2400" b="0" i="1" smtClean="0">
                            <a:latin typeface="Cambria Math" panose="02040503050406030204" pitchFamily="18" charset="0"/>
                          </a:rPr>
                          <m:t>1</m:t>
                        </m:r>
                      </m:num>
                      <m:den>
                        <m:r>
                          <a:rPr lang="it-IT" sz="2400" b="0" i="1" smtClean="0">
                            <a:latin typeface="Cambria Math" panose="02040503050406030204" pitchFamily="18" charset="0"/>
                            <a:ea typeface="Cambria Math" panose="02040503050406030204" pitchFamily="18" charset="0"/>
                          </a:rPr>
                          <m:t>𝛿</m:t>
                        </m:r>
                      </m:den>
                    </m:f>
                    <m:acc>
                      <m:accPr>
                        <m:chr m:val="̂"/>
                        <m:ctrlPr>
                          <a:rPr lang="it-IT" sz="2400" b="0" i="1" smtClean="0">
                            <a:latin typeface="Cambria Math" panose="02040503050406030204" pitchFamily="18" charset="0"/>
                          </a:rPr>
                        </m:ctrlPr>
                      </m:accPr>
                      <m:e>
                        <m:r>
                          <a:rPr lang="it-IT" sz="2400" b="0" i="1" smtClean="0">
                            <a:latin typeface="Cambria Math" panose="02040503050406030204" pitchFamily="18" charset="0"/>
                          </a:rPr>
                          <m:t>𝑖</m:t>
                        </m:r>
                      </m:e>
                    </m:acc>
                  </m:oMath>
                </a14:m>
                <a:endParaRPr lang="it-IT" sz="2400" dirty="0"/>
              </a:p>
              <a:p>
                <a:r>
                  <a:rPr lang="it-IT" sz="2400" dirty="0"/>
                  <a:t>In questo caso ipotizzo che i </a:t>
                </a:r>
                <a:r>
                  <a:rPr lang="it-IT" sz="2400" dirty="0">
                    <a:solidFill>
                      <a:srgbClr val="FF0000"/>
                    </a:solidFill>
                  </a:rPr>
                  <a:t>due obiettivi </a:t>
                </a:r>
                <a:r>
                  <a:rPr lang="it-IT" sz="2400" dirty="0"/>
                  <a:t>da raggiungere si ottengono con lo </a:t>
                </a:r>
                <a:r>
                  <a:rPr lang="it-IT" sz="2400" b="1" dirty="0"/>
                  <a:t>strumento</a:t>
                </a:r>
                <a:r>
                  <a:rPr lang="it-IT" sz="2400" dirty="0"/>
                  <a:t> più efficace, vale a dire con la </a:t>
                </a:r>
                <a:r>
                  <a:rPr lang="it-IT" sz="2400" dirty="0">
                    <a:solidFill>
                      <a:srgbClr val="FF0000"/>
                    </a:solidFill>
                  </a:rPr>
                  <a:t>politica fiscale </a:t>
                </a:r>
                <a:r>
                  <a:rPr lang="it-IT" sz="2400" dirty="0"/>
                  <a:t>(</a:t>
                </a:r>
                <a:r>
                  <a:rPr lang="it-IT" sz="2400" b="1" dirty="0"/>
                  <a:t>G</a:t>
                </a:r>
                <a:r>
                  <a:rPr lang="it-IT" sz="2400" dirty="0"/>
                  <a:t>) ottengo </a:t>
                </a:r>
                <a14:m>
                  <m:oMath xmlns:m="http://schemas.openxmlformats.org/officeDocument/2006/math">
                    <m:acc>
                      <m:accPr>
                        <m:chr m:val="̂"/>
                        <m:ctrlPr>
                          <a:rPr lang="it-IT" sz="2400" i="1" dirty="0" smtClean="0">
                            <a:solidFill>
                              <a:srgbClr val="FF0000"/>
                            </a:solidFill>
                            <a:latin typeface="Cambria Math" panose="02040503050406030204" pitchFamily="18" charset="0"/>
                          </a:rPr>
                        </m:ctrlPr>
                      </m:accPr>
                      <m:e>
                        <m:r>
                          <a:rPr lang="it-IT" sz="2400" i="1" dirty="0">
                            <a:solidFill>
                              <a:srgbClr val="FF0000"/>
                            </a:solidFill>
                            <a:latin typeface="Cambria Math" panose="02040503050406030204" pitchFamily="18" charset="0"/>
                          </a:rPr>
                          <m:t>𝑌</m:t>
                        </m:r>
                      </m:e>
                    </m:acc>
                  </m:oMath>
                </a14:m>
                <a:r>
                  <a:rPr lang="it-IT" sz="2400" dirty="0"/>
                  <a:t> e con quello della </a:t>
                </a:r>
                <a:r>
                  <a:rPr lang="it-IT" sz="2400" dirty="0">
                    <a:solidFill>
                      <a:srgbClr val="FF0000"/>
                    </a:solidFill>
                  </a:rPr>
                  <a:t>politica monetaria </a:t>
                </a:r>
                <a:r>
                  <a:rPr lang="it-IT" sz="2400" dirty="0"/>
                  <a:t>(</a:t>
                </a:r>
                <a:r>
                  <a:rPr lang="it-IT" sz="2400" b="1" dirty="0"/>
                  <a:t>M</a:t>
                </a:r>
                <a:r>
                  <a:rPr lang="it-IT" sz="2400" dirty="0"/>
                  <a:t>) ottengo </a:t>
                </a:r>
                <a14:m>
                  <m:oMath xmlns:m="http://schemas.openxmlformats.org/officeDocument/2006/math">
                    <m:acc>
                      <m:accPr>
                        <m:chr m:val="̂"/>
                        <m:ctrlPr>
                          <a:rPr lang="it-IT" sz="2400" i="1" smtClean="0">
                            <a:solidFill>
                              <a:srgbClr val="FF0000"/>
                            </a:solidFill>
                            <a:latin typeface="Cambria Math" panose="02040503050406030204" pitchFamily="18" charset="0"/>
                          </a:rPr>
                        </m:ctrlPr>
                      </m:accPr>
                      <m:e>
                        <m:r>
                          <a:rPr lang="it-IT" sz="2400" b="0" i="1" smtClean="0">
                            <a:solidFill>
                              <a:srgbClr val="FF0000"/>
                            </a:solidFill>
                            <a:latin typeface="Cambria Math" panose="02040503050406030204" pitchFamily="18" charset="0"/>
                          </a:rPr>
                          <m:t>𝑖</m:t>
                        </m:r>
                      </m:e>
                    </m:acc>
                    <m:r>
                      <a:rPr lang="it-IT" sz="2400" b="0" i="1" smtClean="0">
                        <a:latin typeface="Cambria Math" panose="02040503050406030204" pitchFamily="18" charset="0"/>
                      </a:rPr>
                      <m:t>,</m:t>
                    </m:r>
                  </m:oMath>
                </a14:m>
                <a:r>
                  <a:rPr lang="it-IT" sz="2400" dirty="0"/>
                  <a:t> </a:t>
                </a:r>
              </a:p>
            </p:txBody>
          </p:sp>
        </mc:Choice>
        <mc:Fallback xmlns="">
          <p:sp>
            <p:nvSpPr>
              <p:cNvPr id="4" name="Segnaposto contenuto 3">
                <a:extLst>
                  <a:ext uri="{FF2B5EF4-FFF2-40B4-BE49-F238E27FC236}">
                    <a16:creationId xmlns:a16="http://schemas.microsoft.com/office/drawing/2014/main" id="{96E61216-F8D1-4F9A-9ADF-027954CCE01D}"/>
                  </a:ext>
                </a:extLst>
              </p:cNvPr>
              <p:cNvSpPr>
                <a:spLocks noGrp="1" noRot="1" noChangeAspect="1" noMove="1" noResize="1" noEditPoints="1" noAdjustHandles="1" noChangeArrowheads="1" noChangeShapeType="1" noTextEdit="1"/>
              </p:cNvSpPr>
              <p:nvPr>
                <p:ph idx="1"/>
              </p:nvPr>
            </p:nvSpPr>
            <p:spPr>
              <a:blipFill>
                <a:blip r:embed="rId2"/>
                <a:stretch>
                  <a:fillRect l="-1000" r="-3083"/>
                </a:stretch>
              </a:blipFill>
            </p:spPr>
            <p:txBody>
              <a:bodyPr/>
              <a:lstStyle/>
              <a:p>
                <a:r>
                  <a:rPr lang="it-IT">
                    <a:noFill/>
                  </a:rPr>
                  <a:t> </a:t>
                </a:r>
              </a:p>
            </p:txBody>
          </p:sp>
        </mc:Fallback>
      </mc:AlternateContent>
      <p:sp>
        <p:nvSpPr>
          <p:cNvPr id="2" name="Segnaposto numero diapositiva 1">
            <a:extLst>
              <a:ext uri="{FF2B5EF4-FFF2-40B4-BE49-F238E27FC236}">
                <a16:creationId xmlns:a16="http://schemas.microsoft.com/office/drawing/2014/main" id="{28289EA0-3422-4C95-A12D-2C3B4944DDDC}"/>
              </a:ext>
            </a:extLst>
          </p:cNvPr>
          <p:cNvSpPr>
            <a:spLocks noGrp="1"/>
          </p:cNvSpPr>
          <p:nvPr>
            <p:ph type="sldNum" sz="quarter" idx="12"/>
          </p:nvPr>
        </p:nvSpPr>
        <p:spPr/>
        <p:txBody>
          <a:bodyPr/>
          <a:lstStyle/>
          <a:p>
            <a:fld id="{A9A6D829-A7BA-4E1C-A264-FFB1E4602FB5}" type="slidenum">
              <a:rPr lang="en-US" smtClean="0"/>
              <a:t>53</a:t>
            </a:fld>
            <a:endParaRPr lang="en-US"/>
          </a:p>
        </p:txBody>
      </p:sp>
    </p:spTree>
    <p:extLst>
      <p:ext uri="{BB962C8B-B14F-4D97-AF65-F5344CB8AC3E}">
        <p14:creationId xmlns:p14="http://schemas.microsoft.com/office/powerpoint/2010/main" val="21052334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AA3133-AC33-41D1-8048-CDBBBFFCC3D5}"/>
              </a:ext>
            </a:extLst>
          </p:cNvPr>
          <p:cNvSpPr>
            <a:spLocks noGrp="1"/>
          </p:cNvSpPr>
          <p:nvPr>
            <p:ph type="title"/>
          </p:nvPr>
        </p:nvSpPr>
        <p:spPr/>
        <p:txBody>
          <a:bodyPr/>
          <a:lstStyle/>
          <a:p>
            <a:r>
              <a:rPr lang="it-IT" dirty="0"/>
              <a:t>Esercizio 1 - IS-LM e PE in economia chiusa</a:t>
            </a:r>
          </a:p>
        </p:txBody>
      </p:sp>
      <p:sp>
        <p:nvSpPr>
          <p:cNvPr id="3" name="Segnaposto contenuto 2">
            <a:extLst>
              <a:ext uri="{FF2B5EF4-FFF2-40B4-BE49-F238E27FC236}">
                <a16:creationId xmlns:a16="http://schemas.microsoft.com/office/drawing/2014/main" id="{A368B6A2-C412-4F8E-8DAA-F5D9F4AC59E5}"/>
              </a:ext>
            </a:extLst>
          </p:cNvPr>
          <p:cNvSpPr>
            <a:spLocks noGrp="1"/>
          </p:cNvSpPr>
          <p:nvPr>
            <p:ph sz="half" idx="1"/>
          </p:nvPr>
        </p:nvSpPr>
        <p:spPr>
          <a:xfrm>
            <a:off x="3521923" y="481914"/>
            <a:ext cx="3045693" cy="6020211"/>
          </a:xfrm>
        </p:spPr>
        <p:txBody>
          <a:bodyPr>
            <a:noAutofit/>
          </a:bodyPr>
          <a:lstStyle/>
          <a:p>
            <a:r>
              <a:rPr lang="it-IT" sz="2400" dirty="0"/>
              <a:t>Si consideri un modello IS-LM in economia chiusa rappresentato dalle seguenti equazioni:</a:t>
            </a:r>
          </a:p>
          <a:p>
            <a:r>
              <a:rPr lang="it-IT" sz="2400" dirty="0"/>
              <a:t>C=50+0,5Yd</a:t>
            </a:r>
          </a:p>
          <a:p>
            <a:r>
              <a:rPr lang="it-IT" sz="2400" dirty="0"/>
              <a:t>G=100</a:t>
            </a:r>
          </a:p>
          <a:p>
            <a:r>
              <a:rPr lang="it-IT" sz="2400" dirty="0" err="1"/>
              <a:t>M</a:t>
            </a:r>
            <a:r>
              <a:rPr lang="it-IT" sz="2400" baseline="30000" dirty="0" err="1"/>
              <a:t>s</a:t>
            </a:r>
            <a:r>
              <a:rPr lang="it-IT" sz="2400" dirty="0"/>
              <a:t>=300</a:t>
            </a:r>
          </a:p>
          <a:p>
            <a:r>
              <a:rPr lang="it-IT" sz="2400" dirty="0"/>
              <a:t>T=50+0,5Y</a:t>
            </a:r>
          </a:p>
          <a:p>
            <a:r>
              <a:rPr lang="it-IT" sz="2400" dirty="0"/>
              <a:t>I=400-200i</a:t>
            </a:r>
          </a:p>
          <a:p>
            <a:r>
              <a:rPr lang="it-IT" sz="2400" dirty="0"/>
              <a:t>M</a:t>
            </a:r>
            <a:r>
              <a:rPr lang="it-IT" sz="2400" baseline="30000" dirty="0"/>
              <a:t>d</a:t>
            </a:r>
            <a:r>
              <a:rPr lang="it-IT" sz="2400" dirty="0"/>
              <a:t>=0,5Y-85i</a:t>
            </a:r>
          </a:p>
          <a:p>
            <a:endParaRPr lang="it-IT" sz="2400" dirty="0"/>
          </a:p>
        </p:txBody>
      </p:sp>
      <p:sp>
        <p:nvSpPr>
          <p:cNvPr id="4" name="Segnaposto contenuto 3">
            <a:extLst>
              <a:ext uri="{FF2B5EF4-FFF2-40B4-BE49-F238E27FC236}">
                <a16:creationId xmlns:a16="http://schemas.microsoft.com/office/drawing/2014/main" id="{415E995C-0E4E-4D50-9C8C-B757F21D58D8}"/>
              </a:ext>
            </a:extLst>
          </p:cNvPr>
          <p:cNvSpPr>
            <a:spLocks noGrp="1"/>
          </p:cNvSpPr>
          <p:nvPr>
            <p:ph sz="half" idx="2"/>
          </p:nvPr>
        </p:nvSpPr>
        <p:spPr>
          <a:xfrm>
            <a:off x="6567616" y="568412"/>
            <a:ext cx="4786184" cy="5852708"/>
          </a:xfrm>
        </p:spPr>
        <p:txBody>
          <a:bodyPr>
            <a:normAutofit fontScale="92500" lnSpcReduction="20000"/>
          </a:bodyPr>
          <a:lstStyle/>
          <a:p>
            <a:pPr marL="0" indent="0">
              <a:buNone/>
            </a:pPr>
            <a:r>
              <a:rPr lang="it-IT" dirty="0"/>
              <a:t>Si ricavi:</a:t>
            </a:r>
          </a:p>
          <a:p>
            <a:pPr marL="514350" indent="-514350">
              <a:buFont typeface="+mj-lt"/>
              <a:buAutoNum type="alphaLcParenR"/>
            </a:pPr>
            <a:r>
              <a:rPr lang="it-IT" dirty="0"/>
              <a:t>L’equazione della curva del mercato dei beni in equilibrio (curva IS) e l’equazione della curva del mercato della moneta in equilibrio (curva LM).</a:t>
            </a:r>
          </a:p>
          <a:p>
            <a:pPr marL="514350" indent="-514350">
              <a:buFont typeface="+mj-lt"/>
              <a:buAutoNum type="alphaLcParenR"/>
            </a:pPr>
            <a:r>
              <a:rPr lang="it-IT" dirty="0"/>
              <a:t>Il reddito e il tasso d’interesse di equilibrio.</a:t>
            </a:r>
          </a:p>
          <a:p>
            <a:pPr marL="514350" indent="-514350">
              <a:buFont typeface="+mj-lt"/>
              <a:buAutoNum type="alphaLcParenR"/>
            </a:pPr>
            <a:r>
              <a:rPr lang="it-IT" dirty="0"/>
              <a:t>Il saldo di bilancio pubblico in equilibrio, indicando se si tratta di un avanzo o di un disavanzo.</a:t>
            </a:r>
          </a:p>
          <a:p>
            <a:pPr marL="514350" indent="-514350">
              <a:buFont typeface="+mj-lt"/>
              <a:buAutoNum type="alphaLcParenR"/>
            </a:pPr>
            <a:r>
              <a:rPr lang="it-IT" dirty="0"/>
              <a:t>Considerate ora una politica fiscale espansiva caratterizzata da un aumento di spesa pubblica, il cui obiettivo è un valore del reddito pari a 665 quale sarà l’ammontare di G? [</a:t>
            </a:r>
          </a:p>
          <a:p>
            <a:pPr marL="514350" indent="-514350">
              <a:buFont typeface="+mj-lt"/>
              <a:buAutoNum type="alphaLcParenR"/>
            </a:pPr>
            <a:r>
              <a:rPr lang="it-IT" dirty="0"/>
              <a:t>I valori obiettivo tasso d’interesse di equilibrio è pari</a:t>
            </a:r>
            <a:r>
              <a:rPr lang="it-IT" b="1" dirty="0"/>
              <a:t> </a:t>
            </a:r>
            <a:r>
              <a:rPr lang="it-IT" dirty="0"/>
              <a:t>46% a seguito di un intervento di politica monetaria restrittiva. A quanto ammonta la riduzione dell’offerta di moneta? (G=100 come nel punto a). </a:t>
            </a:r>
          </a:p>
          <a:p>
            <a:pPr marL="514350" indent="-514350">
              <a:buFont typeface="+mj-lt"/>
              <a:buAutoNum type="alphaLcParenR"/>
            </a:pPr>
            <a:r>
              <a:rPr lang="it-IT" dirty="0"/>
              <a:t>Riportate in un grafico gli effetti sull’equilibrio macroeconomico.</a:t>
            </a:r>
          </a:p>
          <a:p>
            <a:pPr marL="0" indent="0">
              <a:buNone/>
            </a:pPr>
            <a:endParaRPr lang="it-IT" dirty="0"/>
          </a:p>
        </p:txBody>
      </p:sp>
      <p:sp>
        <p:nvSpPr>
          <p:cNvPr id="5" name="CasellaDiTesto 4">
            <a:extLst>
              <a:ext uri="{FF2B5EF4-FFF2-40B4-BE49-F238E27FC236}">
                <a16:creationId xmlns:a16="http://schemas.microsoft.com/office/drawing/2014/main" id="{129B7483-0C0F-42CC-8B7C-D79FFE3E0EBE}"/>
              </a:ext>
            </a:extLst>
          </p:cNvPr>
          <p:cNvSpPr txBox="1"/>
          <p:nvPr/>
        </p:nvSpPr>
        <p:spPr>
          <a:xfrm>
            <a:off x="2946400" y="6289588"/>
            <a:ext cx="6071616" cy="369332"/>
          </a:xfrm>
          <a:prstGeom prst="rect">
            <a:avLst/>
          </a:prstGeom>
          <a:noFill/>
        </p:spPr>
        <p:txBody>
          <a:bodyPr wrap="square" rtlCol="0">
            <a:spAutoFit/>
          </a:bodyPr>
          <a:lstStyle/>
          <a:p>
            <a:r>
              <a:rPr lang="it-IT" b="1" dirty="0"/>
              <a:t>Trovate la soluzione in dettaglio in </a:t>
            </a:r>
            <a:r>
              <a:rPr lang="it-IT" b="1" dirty="0" err="1"/>
              <a:t>Moodle</a:t>
            </a:r>
            <a:endParaRPr lang="it-IT" b="1" dirty="0"/>
          </a:p>
        </p:txBody>
      </p:sp>
    </p:spTree>
    <p:extLst>
      <p:ext uri="{BB962C8B-B14F-4D97-AF65-F5344CB8AC3E}">
        <p14:creationId xmlns:p14="http://schemas.microsoft.com/office/powerpoint/2010/main" val="2733015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20F6E7-4670-486E-B1F2-9AFF25B11027}"/>
              </a:ext>
            </a:extLst>
          </p:cNvPr>
          <p:cNvSpPr>
            <a:spLocks noGrp="1"/>
          </p:cNvSpPr>
          <p:nvPr>
            <p:ph type="title"/>
          </p:nvPr>
        </p:nvSpPr>
        <p:spPr/>
        <p:txBody>
          <a:bodyPr/>
          <a:lstStyle/>
          <a:p>
            <a:r>
              <a:rPr lang="it-IT" dirty="0"/>
              <a:t>Il modello IS-LM di Politica Economica</a:t>
            </a:r>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7FF9E991-8247-4784-96BA-DD901AD8F219}"/>
                  </a:ext>
                </a:extLst>
              </p:cNvPr>
              <p:cNvSpPr>
                <a:spLocks noGrp="1"/>
              </p:cNvSpPr>
              <p:nvPr>
                <p:ph idx="1"/>
              </p:nvPr>
            </p:nvSpPr>
            <p:spPr/>
            <p:txBody>
              <a:bodyPr>
                <a:normAutofit/>
              </a:bodyPr>
              <a:lstStyle/>
              <a:p>
                <a:r>
                  <a:rPr lang="it-IT" dirty="0"/>
                  <a:t>Regola di </a:t>
                </a:r>
                <a:r>
                  <a:rPr lang="it-IT" dirty="0" err="1"/>
                  <a:t>Tinbergen</a:t>
                </a:r>
                <a:r>
                  <a:rPr lang="it-IT" dirty="0"/>
                  <a:t> soddisfatta: 2 obiettivi e 2 strumenti</a:t>
                </a:r>
              </a:p>
              <a:p>
                <a:r>
                  <a:rPr lang="it-IT" dirty="0"/>
                  <a:t>Devo trovare la FORMA RIDOTTA INVERSA (modello di politica economica), quindi si fissano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𝑌</m:t>
                        </m:r>
                      </m:e>
                    </m:acc>
                  </m:oMath>
                </a14:m>
                <a:r>
                  <a:rPr lang="it-IT" dirty="0"/>
                  <a:t>  </a:t>
                </a:r>
                <a14:m>
                  <m:oMath xmlns:m="http://schemas.openxmlformats.org/officeDocument/2006/math">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𝑖</m:t>
                        </m:r>
                        <m:r>
                          <a:rPr lang="it-IT" b="0" i="1" smtClean="0">
                            <a:latin typeface="Cambria Math" panose="02040503050406030204" pitchFamily="18" charset="0"/>
                          </a:rPr>
                          <m:t> </m:t>
                        </m:r>
                      </m:e>
                    </m:acc>
                    <m:r>
                      <m:rPr>
                        <m:nor/>
                      </m:rPr>
                      <a:rPr lang="it-IT" b="0" i="0" smtClean="0">
                        <a:latin typeface="Cambria Math" panose="02040503050406030204" pitchFamily="18" charset="0"/>
                      </a:rPr>
                      <m:t>ai</m:t>
                    </m:r>
                    <m:r>
                      <m:rPr>
                        <m:nor/>
                      </m:rPr>
                      <a:rPr lang="it-IT" b="0" i="0" smtClean="0">
                        <a:latin typeface="Cambria Math" panose="02040503050406030204" pitchFamily="18" charset="0"/>
                      </a:rPr>
                      <m:t> </m:t>
                    </m:r>
                    <m:r>
                      <m:rPr>
                        <m:nor/>
                      </m:rPr>
                      <a:rPr lang="it-IT" b="0" i="0" smtClean="0">
                        <a:latin typeface="Cambria Math" panose="02040503050406030204" pitchFamily="18" charset="0"/>
                      </a:rPr>
                      <m:t>livelli</m:t>
                    </m:r>
                    <m:r>
                      <m:rPr>
                        <m:nor/>
                      </m:rPr>
                      <a:rPr lang="it-IT" b="0" i="0" smtClean="0">
                        <a:latin typeface="Cambria Math" panose="02040503050406030204" pitchFamily="18" charset="0"/>
                      </a:rPr>
                      <m:t> </m:t>
                    </m:r>
                    <m:r>
                      <m:rPr>
                        <m:nor/>
                      </m:rPr>
                      <a:rPr lang="it-IT" b="0" i="0" smtClean="0">
                        <a:latin typeface="Cambria Math" panose="02040503050406030204" pitchFamily="18" charset="0"/>
                      </a:rPr>
                      <m:t>desiderati</m:t>
                    </m:r>
                    <m:r>
                      <m:rPr>
                        <m:nor/>
                      </m:rPr>
                      <a:rPr lang="it-IT" b="0" i="0" smtClean="0">
                        <a:latin typeface="Cambria Math" panose="02040503050406030204" pitchFamily="18" charset="0"/>
                      </a:rPr>
                      <m:t> </m:t>
                    </m:r>
                    <m:r>
                      <m:rPr>
                        <m:nor/>
                      </m:rPr>
                      <a:rPr lang="it-IT" b="0" i="0" smtClean="0">
                        <a:latin typeface="Cambria Math" panose="02040503050406030204" pitchFamily="18" charset="0"/>
                      </a:rPr>
                      <m:t>e</m:t>
                    </m:r>
                    <m:r>
                      <m:rPr>
                        <m:nor/>
                      </m:rPr>
                      <a:rPr lang="it-IT" b="0" i="0" smtClean="0">
                        <a:latin typeface="Cambria Math" panose="02040503050406030204" pitchFamily="18" charset="0"/>
                      </a:rPr>
                      <m:t> </m:t>
                    </m:r>
                    <m:r>
                      <m:rPr>
                        <m:nor/>
                      </m:rPr>
                      <a:rPr lang="it-IT" b="0" i="0" smtClean="0">
                        <a:latin typeface="Cambria Math" panose="02040503050406030204" pitchFamily="18" charset="0"/>
                      </a:rPr>
                      <m:t>si</m:t>
                    </m:r>
                    <m:r>
                      <m:rPr>
                        <m:nor/>
                      </m:rPr>
                      <a:rPr lang="it-IT" b="0" i="0" smtClean="0">
                        <a:latin typeface="Cambria Math" panose="02040503050406030204" pitchFamily="18" charset="0"/>
                      </a:rPr>
                      <m:t> </m:t>
                    </m:r>
                    <m:r>
                      <m:rPr>
                        <m:nor/>
                      </m:rPr>
                      <a:rPr lang="it-IT" b="0" i="0" smtClean="0">
                        <a:latin typeface="Cambria Math" panose="02040503050406030204" pitchFamily="18" charset="0"/>
                      </a:rPr>
                      <m:t>trovano</m:t>
                    </m:r>
                    <m:r>
                      <m:rPr>
                        <m:nor/>
                      </m:rPr>
                      <a:rPr lang="it-IT" b="0" i="0" smtClean="0">
                        <a:latin typeface="Cambria Math" panose="02040503050406030204" pitchFamily="18" charset="0"/>
                      </a:rPr>
                      <m:t> </m:t>
                    </m:r>
                    <m:r>
                      <m:rPr>
                        <m:nor/>
                      </m:rPr>
                      <a:rPr lang="it-IT" b="0" i="0" smtClean="0">
                        <a:latin typeface="Cambria Math" panose="02040503050406030204" pitchFamily="18" charset="0"/>
                      </a:rPr>
                      <m:t>le</m:t>
                    </m:r>
                    <m:r>
                      <m:rPr>
                        <m:nor/>
                      </m:rPr>
                      <a:rPr lang="it-IT" b="0" i="0" smtClean="0">
                        <a:latin typeface="Cambria Math" panose="02040503050406030204" pitchFamily="18" charset="0"/>
                      </a:rPr>
                      <m:t> </m:t>
                    </m:r>
                    <m:r>
                      <m:rPr>
                        <m:nor/>
                      </m:rPr>
                      <a:rPr lang="it-IT" b="0" i="0" smtClean="0">
                        <a:latin typeface="Cambria Math" panose="02040503050406030204" pitchFamily="18" charset="0"/>
                      </a:rPr>
                      <m:t>dimensioni</m:t>
                    </m:r>
                    <m:r>
                      <m:rPr>
                        <m:nor/>
                      </m:rPr>
                      <a:rPr lang="it-IT" b="0" i="0" smtClean="0">
                        <a:latin typeface="Cambria Math" panose="02040503050406030204" pitchFamily="18" charset="0"/>
                      </a:rPr>
                      <m:t> </m:t>
                    </m:r>
                    <m:r>
                      <m:rPr>
                        <m:nor/>
                      </m:rPr>
                      <a:rPr lang="it-IT" b="0" i="0" smtClean="0">
                        <a:latin typeface="Cambria Math" panose="02040503050406030204" pitchFamily="18" charset="0"/>
                      </a:rPr>
                      <m:t>degli</m:t>
                    </m:r>
                    <m:r>
                      <m:rPr>
                        <m:nor/>
                      </m:rPr>
                      <a:rPr lang="it-IT" b="0" i="0" smtClean="0">
                        <a:latin typeface="Cambria Math" panose="02040503050406030204" pitchFamily="18" charset="0"/>
                      </a:rPr>
                      <m:t> </m:t>
                    </m:r>
                    <m:r>
                      <m:rPr>
                        <m:nor/>
                      </m:rPr>
                      <a:rPr lang="it-IT" b="0" i="0" smtClean="0">
                        <a:latin typeface="Cambria Math" panose="02040503050406030204" pitchFamily="18" charset="0"/>
                      </a:rPr>
                      <m:t>strument</m:t>
                    </m:r>
                    <m:r>
                      <a:rPr lang="it-IT" b="0" i="1" smtClean="0">
                        <a:latin typeface="Cambria Math" panose="02040503050406030204" pitchFamily="18" charset="0"/>
                      </a:rPr>
                      <m:t>𝑖</m:t>
                    </m:r>
                    <m:r>
                      <a:rPr lang="it-IT" b="0" i="1" smtClean="0">
                        <a:latin typeface="Cambria Math" panose="02040503050406030204" pitchFamily="18" charset="0"/>
                      </a:rPr>
                      <m:t> </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𝐺</m:t>
                        </m:r>
                      </m:e>
                    </m:acc>
                    <m:r>
                      <a:rPr lang="it-IT" b="0" i="1" smtClean="0">
                        <a:latin typeface="Cambria Math" panose="02040503050406030204" pitchFamily="18" charset="0"/>
                      </a:rPr>
                      <m:t>  </m:t>
                    </m:r>
                    <m:r>
                      <a:rPr lang="it-IT" b="0" i="1" smtClean="0">
                        <a:latin typeface="Cambria Math" panose="02040503050406030204" pitchFamily="18" charset="0"/>
                      </a:rPr>
                      <m:t>𝑒</m:t>
                    </m:r>
                    <m:r>
                      <a:rPr lang="it-IT" b="0" i="1" smtClean="0">
                        <a:latin typeface="Cambria Math" panose="02040503050406030204" pitchFamily="18" charset="0"/>
                      </a:rPr>
                      <m:t> </m:t>
                    </m:r>
                    <m:acc>
                      <m:accPr>
                        <m:chr m:val="̂"/>
                        <m:ctrlPr>
                          <a:rPr lang="it-IT" i="1" smtClean="0">
                            <a:latin typeface="Cambria Math" panose="02040503050406030204" pitchFamily="18" charset="0"/>
                          </a:rPr>
                        </m:ctrlPr>
                      </m:accPr>
                      <m:e>
                        <m:r>
                          <a:rPr lang="it-IT" b="0" i="1" smtClean="0">
                            <a:latin typeface="Cambria Math" panose="02040503050406030204" pitchFamily="18" charset="0"/>
                          </a:rPr>
                          <m:t>𝑀</m:t>
                        </m:r>
                      </m:e>
                    </m:acc>
                  </m:oMath>
                </a14:m>
                <a:r>
                  <a:rPr lang="it-IT" dirty="0"/>
                  <a:t> che siano in grado di soddisfare il sistema</a:t>
                </a:r>
              </a:p>
              <a:p>
                <a:r>
                  <a:rPr lang="it-IT" dirty="0"/>
                  <a:t>In aggiunta potremmo impiegare anche lo strumento T, che rientrerebbe nello schema se considerassimo il reddito disponibile: </a:t>
                </a:r>
                <a:r>
                  <a:rPr lang="it-IT" dirty="0" err="1"/>
                  <a:t>Y</a:t>
                </a:r>
                <a:r>
                  <a:rPr lang="it-IT" baseline="30000" dirty="0" err="1"/>
                  <a:t>d</a:t>
                </a:r>
                <a:r>
                  <a:rPr lang="it-IT" dirty="0"/>
                  <a:t>=Y-T, il sistema continuerebbe ad avere soluzioni poiché il numero di strumenti è superiore agli obiettivi n&gt;m</a:t>
                </a:r>
              </a:p>
              <a:p>
                <a:r>
                  <a:rPr lang="it-IT" dirty="0"/>
                  <a:t>Se considerassimo irrilevante l’obiettivo </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𝑖</m:t>
                        </m:r>
                        <m:r>
                          <a:rPr lang="it-IT" i="1">
                            <a:latin typeface="Cambria Math" panose="02040503050406030204" pitchFamily="18" charset="0"/>
                          </a:rPr>
                          <m:t> </m:t>
                        </m:r>
                      </m:e>
                    </m:acc>
                  </m:oMath>
                </a14:m>
                <a:r>
                  <a:rPr lang="it-IT" dirty="0"/>
                  <a:t>(tasso d’interesse), allora sarà sufficiente un unico strumento (</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𝐺</m:t>
                        </m:r>
                      </m:e>
                    </m:acc>
                    <m:r>
                      <a:rPr lang="it-IT" i="1">
                        <a:latin typeface="Cambria Math" panose="02040503050406030204" pitchFamily="18" charset="0"/>
                      </a:rPr>
                      <m:t> </m:t>
                    </m:r>
                  </m:oMath>
                </a14:m>
                <a:r>
                  <a:rPr lang="it-IT" dirty="0"/>
                  <a:t>) per raggiungere l’unico obiettivo </a:t>
                </a:r>
                <a14:m>
                  <m:oMath xmlns:m="http://schemas.openxmlformats.org/officeDocument/2006/math">
                    <m:acc>
                      <m:accPr>
                        <m:chr m:val="̂"/>
                        <m:ctrlPr>
                          <a:rPr lang="it-IT" i="1">
                            <a:latin typeface="Cambria Math" panose="02040503050406030204" pitchFamily="18" charset="0"/>
                          </a:rPr>
                        </m:ctrlPr>
                      </m:accPr>
                      <m:e>
                        <m:r>
                          <a:rPr lang="it-IT" i="1">
                            <a:latin typeface="Cambria Math" panose="02040503050406030204" pitchFamily="18" charset="0"/>
                          </a:rPr>
                          <m:t>𝑌</m:t>
                        </m:r>
                      </m:e>
                    </m:acc>
                  </m:oMath>
                </a14:m>
                <a:r>
                  <a:rPr lang="it-IT" dirty="0"/>
                  <a:t> </a:t>
                </a:r>
              </a:p>
            </p:txBody>
          </p:sp>
        </mc:Choice>
        <mc:Fallback xmlns="">
          <p:sp>
            <p:nvSpPr>
              <p:cNvPr id="3" name="Segnaposto contenuto 2">
                <a:extLst>
                  <a:ext uri="{FF2B5EF4-FFF2-40B4-BE49-F238E27FC236}">
                    <a16:creationId xmlns:a16="http://schemas.microsoft.com/office/drawing/2014/main" id="{7FF9E991-8247-4784-96BA-DD901AD8F219}"/>
                  </a:ext>
                </a:extLst>
              </p:cNvPr>
              <p:cNvSpPr>
                <a:spLocks noGrp="1" noRot="1" noChangeAspect="1" noMove="1" noResize="1" noEditPoints="1" noAdjustHandles="1" noChangeArrowheads="1" noChangeShapeType="1" noTextEdit="1"/>
              </p:cNvSpPr>
              <p:nvPr>
                <p:ph idx="1"/>
              </p:nvPr>
            </p:nvSpPr>
            <p:spPr>
              <a:blipFill>
                <a:blip r:embed="rId2"/>
                <a:stretch>
                  <a:fillRect l="-667"/>
                </a:stretch>
              </a:blipFill>
            </p:spPr>
            <p:txBody>
              <a:bodyPr/>
              <a:lstStyle/>
              <a:p>
                <a:r>
                  <a:rPr lang="it-IT">
                    <a:noFill/>
                  </a:rPr>
                  <a:t> </a:t>
                </a:r>
              </a:p>
            </p:txBody>
          </p:sp>
        </mc:Fallback>
      </mc:AlternateContent>
    </p:spTree>
    <p:extLst>
      <p:ext uri="{BB962C8B-B14F-4D97-AF65-F5344CB8AC3E}">
        <p14:creationId xmlns:p14="http://schemas.microsoft.com/office/powerpoint/2010/main" val="30812690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A8B297-6131-43DF-8EEF-63835A34B2FB}"/>
              </a:ext>
            </a:extLst>
          </p:cNvPr>
          <p:cNvSpPr>
            <a:spLocks noGrp="1"/>
          </p:cNvSpPr>
          <p:nvPr>
            <p:ph type="title"/>
          </p:nvPr>
        </p:nvSpPr>
        <p:spPr/>
        <p:txBody>
          <a:bodyPr/>
          <a:lstStyle/>
          <a:p>
            <a:r>
              <a:rPr lang="it-IT" dirty="0"/>
              <a:t>Esercizio 2: ipotizzo dei valori per le variabili del mio sistema economico: IS</a:t>
            </a:r>
          </a:p>
        </p:txBody>
      </p:sp>
      <p:sp>
        <p:nvSpPr>
          <p:cNvPr id="3" name="Segnaposto contenuto 2">
            <a:extLst>
              <a:ext uri="{FF2B5EF4-FFF2-40B4-BE49-F238E27FC236}">
                <a16:creationId xmlns:a16="http://schemas.microsoft.com/office/drawing/2014/main" id="{DA8BEE32-CDBF-41A0-BBF9-33AEA124F71B}"/>
              </a:ext>
            </a:extLst>
          </p:cNvPr>
          <p:cNvSpPr>
            <a:spLocks noGrp="1"/>
          </p:cNvSpPr>
          <p:nvPr>
            <p:ph idx="1"/>
          </p:nvPr>
        </p:nvSpPr>
        <p:spPr/>
        <p:txBody>
          <a:bodyPr>
            <a:normAutofit fontScale="85000" lnSpcReduction="10000"/>
          </a:bodyPr>
          <a:lstStyle/>
          <a:p>
            <a:r>
              <a:rPr lang="it-IT" dirty="0"/>
              <a:t>Prendiamo in considerazione un sistema economico chiuso descritto dalle seguenti funzioni caratteristiche:</a:t>
            </a:r>
          </a:p>
          <a:p>
            <a:r>
              <a:rPr lang="it-IT" dirty="0"/>
              <a:t>C=400+0,4Yd</a:t>
            </a:r>
          </a:p>
          <a:p>
            <a:r>
              <a:rPr lang="it-IT" dirty="0"/>
              <a:t>G=400</a:t>
            </a:r>
          </a:p>
          <a:p>
            <a:r>
              <a:rPr lang="it-IT" dirty="0"/>
              <a:t>T=0,5Y</a:t>
            </a:r>
          </a:p>
          <a:p>
            <a:r>
              <a:rPr lang="it-IT" dirty="0"/>
              <a:t>I=400</a:t>
            </a:r>
          </a:p>
          <a:p>
            <a:r>
              <a:rPr lang="it-IT" dirty="0"/>
              <a:t>TR=270</a:t>
            </a:r>
          </a:p>
          <a:p>
            <a:pPr marL="514350" indent="-514350">
              <a:buFont typeface="+mj-lt"/>
              <a:buAutoNum type="arabicPeriod"/>
            </a:pPr>
            <a:r>
              <a:rPr lang="it-IT" u="sng" dirty="0"/>
              <a:t>Determinare il modello positivo in forma ridotta in funzione dell’obiettivo</a:t>
            </a:r>
          </a:p>
          <a:p>
            <a:r>
              <a:rPr lang="it-IT" dirty="0"/>
              <a:t>a) il reddito disponibile;</a:t>
            </a:r>
          </a:p>
          <a:p>
            <a:r>
              <a:rPr lang="it-IT" dirty="0"/>
              <a:t>b) la componente autonoma della domanda;</a:t>
            </a:r>
          </a:p>
          <a:p>
            <a:r>
              <a:rPr lang="it-IT" dirty="0"/>
              <a:t>c) il reddito di equilibrio;</a:t>
            </a:r>
          </a:p>
          <a:p>
            <a:r>
              <a:rPr lang="it-IT" dirty="0"/>
              <a:t>c) il moltiplicatore;</a:t>
            </a:r>
          </a:p>
          <a:p>
            <a:r>
              <a:rPr lang="it-IT" dirty="0"/>
              <a:t>d) gli effetti sul moltiplicatore e sul reddito d’equilibrio indotti da un aumento dell’aliquota </a:t>
            </a:r>
            <a:r>
              <a:rPr lang="en-GB" dirty="0" err="1"/>
              <a:t>fiscale</a:t>
            </a:r>
            <a:r>
              <a:rPr lang="en-GB" dirty="0"/>
              <a:t> </a:t>
            </a:r>
            <a:r>
              <a:rPr lang="en-GB" dirty="0" err="1"/>
              <a:t>pari</a:t>
            </a:r>
            <a:r>
              <a:rPr lang="en-GB" dirty="0"/>
              <a:t> a 0,05.</a:t>
            </a:r>
          </a:p>
          <a:p>
            <a:pPr marL="514350" indent="-514350">
              <a:buFont typeface="+mj-lt"/>
              <a:buAutoNum type="arabicPeriod" startAt="2"/>
            </a:pPr>
            <a:r>
              <a:rPr lang="it-IT" u="sng" dirty="0"/>
              <a:t>Ricavare il modello normativo in forma ridotta inversa a partire da Y</a:t>
            </a:r>
            <a:r>
              <a:rPr lang="it-IT" dirty="0"/>
              <a:t>*</a:t>
            </a:r>
          </a:p>
        </p:txBody>
      </p:sp>
    </p:spTree>
    <p:extLst>
      <p:ext uri="{BB962C8B-B14F-4D97-AF65-F5344CB8AC3E}">
        <p14:creationId xmlns:p14="http://schemas.microsoft.com/office/powerpoint/2010/main" val="6258732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F70236-BA8A-4526-9F69-2883BFB822C1}"/>
              </a:ext>
            </a:extLst>
          </p:cNvPr>
          <p:cNvSpPr>
            <a:spLocks noGrp="1"/>
          </p:cNvSpPr>
          <p:nvPr>
            <p:ph type="title" idx="4294967295"/>
          </p:nvPr>
        </p:nvSpPr>
        <p:spPr>
          <a:xfrm>
            <a:off x="0" y="1123950"/>
            <a:ext cx="2947988" cy="4600575"/>
          </a:xfrm>
        </p:spPr>
        <p:txBody>
          <a:bodyPr/>
          <a:lstStyle/>
          <a:p>
            <a:r>
              <a:rPr lang="it-IT" dirty="0"/>
              <a:t>Esercizio 1 - Soluzione per la parte normativa</a:t>
            </a:r>
            <a:endParaRPr lang="en-GB" dirty="0"/>
          </a:p>
        </p:txBody>
      </p:sp>
      <mc:AlternateContent xmlns:mc="http://schemas.openxmlformats.org/markup-compatibility/2006" xmlns:a14="http://schemas.microsoft.com/office/drawing/2010/main">
        <mc:Choice Requires="a14">
          <p:sp>
            <p:nvSpPr>
              <p:cNvPr id="3" name="Segnaposto contenuto 2">
                <a:extLst>
                  <a:ext uri="{FF2B5EF4-FFF2-40B4-BE49-F238E27FC236}">
                    <a16:creationId xmlns:a16="http://schemas.microsoft.com/office/drawing/2014/main" id="{ACF2973E-A010-403F-BF7E-8CFBA8DA9EED}"/>
                  </a:ext>
                </a:extLst>
              </p:cNvPr>
              <p:cNvSpPr>
                <a:spLocks noGrp="1"/>
              </p:cNvSpPr>
              <p:nvPr>
                <p:ph idx="4294967295"/>
              </p:nvPr>
            </p:nvSpPr>
            <p:spPr>
              <a:xfrm>
                <a:off x="533400" y="1420812"/>
                <a:ext cx="10515600" cy="4575175"/>
              </a:xfrm>
            </p:spPr>
            <p:txBody>
              <a:bodyPr>
                <a:noAutofit/>
              </a:bodyPr>
              <a:lstStyle/>
              <a:p>
                <a:r>
                  <a:rPr lang="it-IT" sz="1800" dirty="0"/>
                  <a:t>Risolto il modello positivo…</a:t>
                </a:r>
              </a:p>
              <a:p>
                <a:r>
                  <a:rPr lang="it-IT" sz="1800" dirty="0"/>
                  <a:t>2. Ci poniamo la domanda: </a:t>
                </a:r>
                <a:r>
                  <a:rPr lang="it-IT" sz="1800" b="1" dirty="0"/>
                  <a:t>quale sarebbe la misura di spesa pubblica che ci garantisce un reddito di equilibrio pari a 1635</a:t>
                </a:r>
                <a:r>
                  <a:rPr lang="it-IT" sz="1800" dirty="0"/>
                  <a:t>? O in alternativa quale dovrebbe essere il livello dell’aliquota fiscale?</a:t>
                </a:r>
                <a:endParaRPr lang="en-GB" sz="1800" dirty="0"/>
              </a:p>
              <a:p>
                <a:r>
                  <a:rPr lang="it-IT" sz="1800" dirty="0"/>
                  <a:t>Devo esprimere il modello economico in </a:t>
                </a:r>
                <a:r>
                  <a:rPr lang="it-IT" sz="1800" b="1" dirty="0"/>
                  <a:t>FORMA RIDOTTA INVERSA</a:t>
                </a:r>
                <a:r>
                  <a:rPr lang="it-IT" sz="1800" dirty="0"/>
                  <a:t>:</a:t>
                </a:r>
                <a:endParaRPr lang="en-GB" sz="1800" dirty="0"/>
              </a:p>
              <a:p>
                <a:r>
                  <a:rPr lang="it-IT" sz="1800" dirty="0"/>
                  <a:t>Considero dapprima la forma strutturale: Y*= C</a:t>
                </a:r>
                <a:r>
                  <a:rPr lang="it-IT" sz="1800" baseline="-25000" dirty="0"/>
                  <a:t>0</a:t>
                </a:r>
                <a:r>
                  <a:rPr lang="it-IT" sz="1800" dirty="0"/>
                  <a:t> + c(Y*- </a:t>
                </a:r>
                <a:r>
                  <a:rPr lang="it-IT" sz="1800" dirty="0" err="1"/>
                  <a:t>tY</a:t>
                </a:r>
                <a:r>
                  <a:rPr lang="it-IT" sz="1800" dirty="0"/>
                  <a:t>*+TR</a:t>
                </a:r>
                <a:r>
                  <a:rPr lang="it-IT" sz="1800" baseline="-25000" dirty="0"/>
                  <a:t>0</a:t>
                </a:r>
                <a:r>
                  <a:rPr lang="it-IT" sz="1800" dirty="0"/>
                  <a:t>) + G</a:t>
                </a:r>
                <a:r>
                  <a:rPr lang="it-IT" sz="1800" baseline="-25000" dirty="0"/>
                  <a:t>0</a:t>
                </a:r>
                <a:r>
                  <a:rPr lang="it-IT" sz="1800" dirty="0"/>
                  <a:t> + I</a:t>
                </a:r>
                <a:r>
                  <a:rPr lang="it-IT" sz="1800" baseline="-25000" dirty="0"/>
                  <a:t>0</a:t>
                </a:r>
                <a:r>
                  <a:rPr lang="it-IT" sz="1800" dirty="0"/>
                  <a:t> e ricavo la </a:t>
                </a:r>
                <a:r>
                  <a:rPr lang="it-IT" sz="1800" b="1" dirty="0"/>
                  <a:t>forma ridotta inversa</a:t>
                </a:r>
                <a:r>
                  <a:rPr lang="it-IT" sz="1800" dirty="0"/>
                  <a:t>:</a:t>
                </a:r>
                <a:endParaRPr lang="en-GB" sz="1800" dirty="0"/>
              </a:p>
              <a:p>
                <a:r>
                  <a:rPr lang="it-IT" sz="1800" dirty="0"/>
                  <a:t>il valore Y* è ora una variabile esogena per il policy maker (cioè è data), mentre devo cercare il valore di </a:t>
                </a:r>
                <a14:m>
                  <m:oMath xmlns:m="http://schemas.openxmlformats.org/officeDocument/2006/math">
                    <m:acc>
                      <m:accPr>
                        <m:chr m:val="̂"/>
                        <m:ctrlPr>
                          <a:rPr lang="en-GB" sz="1800" i="1">
                            <a:latin typeface="Cambria Math" panose="02040503050406030204" pitchFamily="18" charset="0"/>
                          </a:rPr>
                        </m:ctrlPr>
                      </m:accPr>
                      <m:e>
                        <m:r>
                          <a:rPr lang="it-IT" sz="1800" i="1">
                            <a:latin typeface="Cambria Math" panose="02040503050406030204" pitchFamily="18" charset="0"/>
                          </a:rPr>
                          <m:t>𝐺</m:t>
                        </m:r>
                      </m:e>
                    </m:acc>
                  </m:oMath>
                </a14:m>
                <a:r>
                  <a:rPr lang="it-IT" sz="1800" dirty="0"/>
                  <a:t>, la spesa pubblica, che diventa endogena al modello di Politica Economica, poiché devo calcolarne il valore:</a:t>
                </a:r>
                <a:endParaRPr lang="en-GB" sz="1800" dirty="0"/>
              </a:p>
              <a:p>
                <a14:m>
                  <m:oMath xmlns:m="http://schemas.openxmlformats.org/officeDocument/2006/math">
                    <m:acc>
                      <m:accPr>
                        <m:chr m:val="̂"/>
                        <m:ctrlPr>
                          <a:rPr lang="en-GB" sz="1800" i="1">
                            <a:latin typeface="Cambria Math" panose="02040503050406030204" pitchFamily="18" charset="0"/>
                          </a:rPr>
                        </m:ctrlPr>
                      </m:accPr>
                      <m:e>
                        <m:r>
                          <a:rPr lang="it-IT" sz="1800" i="1">
                            <a:latin typeface="Cambria Math" panose="02040503050406030204" pitchFamily="18" charset="0"/>
                          </a:rPr>
                          <m:t>𝐺</m:t>
                        </m:r>
                      </m:e>
                    </m:acc>
                    <m:r>
                      <a:rPr lang="it-IT" sz="1800" i="1">
                        <a:latin typeface="Cambria Math" panose="02040503050406030204" pitchFamily="18" charset="0"/>
                      </a:rPr>
                      <m:t>=</m:t>
                    </m:r>
                    <m:d>
                      <m:dPr>
                        <m:begChr m:val="["/>
                        <m:endChr m:val="]"/>
                        <m:ctrlPr>
                          <a:rPr lang="en-GB" sz="1800" i="1">
                            <a:latin typeface="Cambria Math" panose="02040503050406030204" pitchFamily="18" charset="0"/>
                          </a:rPr>
                        </m:ctrlPr>
                      </m:dPr>
                      <m:e>
                        <m:d>
                          <m:dPr>
                            <m:ctrlPr>
                              <a:rPr lang="en-GB" sz="1800" i="1">
                                <a:latin typeface="Cambria Math" panose="02040503050406030204" pitchFamily="18" charset="0"/>
                              </a:rPr>
                            </m:ctrlPr>
                          </m:dPr>
                          <m:e>
                            <m:r>
                              <a:rPr lang="it-IT" sz="1800" i="1">
                                <a:latin typeface="Cambria Math" panose="02040503050406030204" pitchFamily="18" charset="0"/>
                              </a:rPr>
                              <m:t>1−</m:t>
                            </m:r>
                            <m:r>
                              <a:rPr lang="it-IT" sz="1800" i="1">
                                <a:latin typeface="Cambria Math" panose="02040503050406030204" pitchFamily="18" charset="0"/>
                              </a:rPr>
                              <m:t>𝑐</m:t>
                            </m:r>
                            <m:r>
                              <a:rPr lang="it-IT" sz="1800" i="1">
                                <a:latin typeface="Cambria Math" panose="02040503050406030204" pitchFamily="18" charset="0"/>
                              </a:rPr>
                              <m:t>+</m:t>
                            </m:r>
                            <m:r>
                              <a:rPr lang="it-IT" sz="1800" i="1">
                                <a:latin typeface="Cambria Math" panose="02040503050406030204" pitchFamily="18" charset="0"/>
                              </a:rPr>
                              <m:t>𝑐𝑡</m:t>
                            </m:r>
                          </m:e>
                        </m:d>
                        <m:r>
                          <a:rPr lang="it-IT" sz="1800" i="1">
                            <a:latin typeface="Cambria Math" panose="02040503050406030204" pitchFamily="18" charset="0"/>
                          </a:rPr>
                          <m:t>×</m:t>
                        </m:r>
                        <m:sSup>
                          <m:sSupPr>
                            <m:ctrlPr>
                              <a:rPr lang="en-GB" sz="1800" i="1">
                                <a:latin typeface="Cambria Math" panose="02040503050406030204" pitchFamily="18" charset="0"/>
                              </a:rPr>
                            </m:ctrlPr>
                          </m:sSupPr>
                          <m:e>
                            <m:r>
                              <a:rPr lang="it-IT" sz="1800" i="1">
                                <a:latin typeface="Cambria Math" panose="02040503050406030204" pitchFamily="18" charset="0"/>
                              </a:rPr>
                              <m:t>𝑌</m:t>
                            </m:r>
                          </m:e>
                          <m:sup>
                            <m:r>
                              <a:rPr lang="it-IT" sz="1800" i="1">
                                <a:latin typeface="Cambria Math" panose="02040503050406030204" pitchFamily="18" charset="0"/>
                              </a:rPr>
                              <m:t>∗</m:t>
                            </m:r>
                          </m:sup>
                        </m:sSup>
                      </m:e>
                    </m:d>
                    <m:r>
                      <a:rPr lang="it-IT" sz="1800" b="0" i="1" smtClean="0">
                        <a:latin typeface="Cambria Math" panose="02040503050406030204" pitchFamily="18" charset="0"/>
                      </a:rPr>
                      <m:t>−</m:t>
                    </m:r>
                    <m:sSub>
                      <m:sSubPr>
                        <m:ctrlPr>
                          <a:rPr lang="en-GB" sz="1800" i="1">
                            <a:latin typeface="Cambria Math" panose="02040503050406030204" pitchFamily="18" charset="0"/>
                          </a:rPr>
                        </m:ctrlPr>
                      </m:sSubPr>
                      <m:e>
                        <m:r>
                          <a:rPr lang="it-IT" sz="1800" i="1">
                            <a:latin typeface="Cambria Math" panose="02040503050406030204" pitchFamily="18" charset="0"/>
                          </a:rPr>
                          <m:t>𝐶</m:t>
                        </m:r>
                      </m:e>
                      <m:sub>
                        <m:r>
                          <a:rPr lang="it-IT" sz="1800" i="1">
                            <a:latin typeface="Cambria Math" panose="02040503050406030204" pitchFamily="18" charset="0"/>
                          </a:rPr>
                          <m:t>0</m:t>
                        </m:r>
                      </m:sub>
                    </m:sSub>
                    <m:r>
                      <a:rPr lang="it-IT" sz="1800" b="0" i="1" smtClean="0">
                        <a:latin typeface="Cambria Math" panose="02040503050406030204" pitchFamily="18" charset="0"/>
                      </a:rPr>
                      <m:t>−</m:t>
                    </m:r>
                    <m:r>
                      <a:rPr lang="it-IT" sz="1800" i="1">
                        <a:latin typeface="Cambria Math" panose="02040503050406030204" pitchFamily="18" charset="0"/>
                      </a:rPr>
                      <m:t>𝑐</m:t>
                    </m:r>
                    <m:sSub>
                      <m:sSubPr>
                        <m:ctrlPr>
                          <a:rPr lang="en-GB" sz="1800" i="1">
                            <a:latin typeface="Cambria Math" panose="02040503050406030204" pitchFamily="18" charset="0"/>
                          </a:rPr>
                        </m:ctrlPr>
                      </m:sSubPr>
                      <m:e>
                        <m:r>
                          <a:rPr lang="it-IT" sz="1800" i="1">
                            <a:latin typeface="Cambria Math" panose="02040503050406030204" pitchFamily="18" charset="0"/>
                          </a:rPr>
                          <m:t>𝑇𝑅</m:t>
                        </m:r>
                      </m:e>
                      <m:sub>
                        <m:r>
                          <a:rPr lang="it-IT" sz="1800" i="1">
                            <a:latin typeface="Cambria Math" panose="02040503050406030204" pitchFamily="18" charset="0"/>
                          </a:rPr>
                          <m:t>0</m:t>
                        </m:r>
                      </m:sub>
                    </m:sSub>
                    <m:r>
                      <a:rPr lang="it-IT" sz="1800" b="0" i="1" smtClean="0">
                        <a:latin typeface="Cambria Math" panose="02040503050406030204" pitchFamily="18" charset="0"/>
                      </a:rPr>
                      <m:t>−</m:t>
                    </m:r>
                    <m:sSub>
                      <m:sSubPr>
                        <m:ctrlPr>
                          <a:rPr lang="en-GB" sz="1800" i="1">
                            <a:latin typeface="Cambria Math" panose="02040503050406030204" pitchFamily="18" charset="0"/>
                          </a:rPr>
                        </m:ctrlPr>
                      </m:sSubPr>
                      <m:e>
                        <m:r>
                          <a:rPr lang="it-IT" sz="1800" i="1">
                            <a:latin typeface="Cambria Math" panose="02040503050406030204" pitchFamily="18" charset="0"/>
                          </a:rPr>
                          <m:t>𝐼</m:t>
                        </m:r>
                      </m:e>
                      <m:sub>
                        <m:r>
                          <a:rPr lang="it-IT" sz="1800" i="1">
                            <a:latin typeface="Cambria Math" panose="02040503050406030204" pitchFamily="18" charset="0"/>
                          </a:rPr>
                          <m:t>0</m:t>
                        </m:r>
                      </m:sub>
                    </m:sSub>
                  </m:oMath>
                </a14:m>
                <a:endParaRPr lang="en-GB" sz="1800" dirty="0"/>
              </a:p>
              <a:p>
                <a:r>
                  <a:rPr lang="it-IT" sz="1800" dirty="0"/>
                  <a:t>Sostituendo con i numeri dell’esercizio: </a:t>
                </a:r>
                <a14:m>
                  <m:oMath xmlns:m="http://schemas.openxmlformats.org/officeDocument/2006/math">
                    <m:acc>
                      <m:accPr>
                        <m:chr m:val="̂"/>
                        <m:ctrlPr>
                          <a:rPr lang="en-GB" sz="1800" i="1">
                            <a:latin typeface="Cambria Math" panose="02040503050406030204" pitchFamily="18" charset="0"/>
                          </a:rPr>
                        </m:ctrlPr>
                      </m:accPr>
                      <m:e>
                        <m:r>
                          <a:rPr lang="it-IT" sz="1800" i="1">
                            <a:latin typeface="Cambria Math" panose="02040503050406030204" pitchFamily="18" charset="0"/>
                          </a:rPr>
                          <m:t>𝐺</m:t>
                        </m:r>
                      </m:e>
                    </m:acc>
                    <m:r>
                      <a:rPr lang="it-IT" sz="1800" i="1">
                        <a:latin typeface="Cambria Math" panose="02040503050406030204" pitchFamily="18" charset="0"/>
                      </a:rPr>
                      <m:t>=</m:t>
                    </m:r>
                    <m:d>
                      <m:dPr>
                        <m:begChr m:val="["/>
                        <m:endChr m:val="]"/>
                        <m:ctrlPr>
                          <a:rPr lang="en-GB" sz="1800" i="1">
                            <a:latin typeface="Cambria Math" panose="02040503050406030204" pitchFamily="18" charset="0"/>
                          </a:rPr>
                        </m:ctrlPr>
                      </m:dPr>
                      <m:e>
                        <m:d>
                          <m:dPr>
                            <m:ctrlPr>
                              <a:rPr lang="en-GB" sz="1800" i="1">
                                <a:latin typeface="Cambria Math" panose="02040503050406030204" pitchFamily="18" charset="0"/>
                              </a:rPr>
                            </m:ctrlPr>
                          </m:dPr>
                          <m:e>
                            <m:r>
                              <a:rPr lang="it-IT" sz="1800" i="1">
                                <a:latin typeface="Cambria Math" panose="02040503050406030204" pitchFamily="18" charset="0"/>
                              </a:rPr>
                              <m:t>1−0,4+</m:t>
                            </m:r>
                            <m:d>
                              <m:dPr>
                                <m:ctrlPr>
                                  <a:rPr lang="en-GB" sz="1800" i="1">
                                    <a:latin typeface="Cambria Math" panose="02040503050406030204" pitchFamily="18" charset="0"/>
                                  </a:rPr>
                                </m:ctrlPr>
                              </m:dPr>
                              <m:e>
                                <m:r>
                                  <a:rPr lang="it-IT" sz="1800" i="1">
                                    <a:latin typeface="Cambria Math" panose="02040503050406030204" pitchFamily="18" charset="0"/>
                                  </a:rPr>
                                  <m:t>0,4×0,5</m:t>
                                </m:r>
                              </m:e>
                            </m:d>
                          </m:e>
                        </m:d>
                        <m:r>
                          <a:rPr lang="it-IT" sz="1800" i="1">
                            <a:latin typeface="Cambria Math" panose="02040503050406030204" pitchFamily="18" charset="0"/>
                          </a:rPr>
                          <m:t>×1635</m:t>
                        </m:r>
                      </m:e>
                    </m:d>
                    <m:r>
                      <a:rPr lang="it-IT" sz="1800" b="0" i="1" smtClean="0">
                        <a:latin typeface="Cambria Math" panose="02040503050406030204" pitchFamily="18" charset="0"/>
                      </a:rPr>
                      <m:t>−</m:t>
                    </m:r>
                    <m:r>
                      <a:rPr lang="it-IT" sz="1800" i="1">
                        <a:latin typeface="Cambria Math" panose="02040503050406030204" pitchFamily="18" charset="0"/>
                      </a:rPr>
                      <m:t>400</m:t>
                    </m:r>
                    <m:r>
                      <a:rPr lang="it-IT" sz="1800" b="0" i="1" smtClean="0">
                        <a:latin typeface="Cambria Math" panose="02040503050406030204" pitchFamily="18" charset="0"/>
                      </a:rPr>
                      <m:t>−</m:t>
                    </m:r>
                    <m:r>
                      <a:rPr lang="it-IT" sz="1800" i="1">
                        <a:latin typeface="Cambria Math" panose="02040503050406030204" pitchFamily="18" charset="0"/>
                      </a:rPr>
                      <m:t>108</m:t>
                    </m:r>
                    <m:r>
                      <a:rPr lang="it-IT" sz="1800" b="0" i="1" smtClean="0">
                        <a:latin typeface="Cambria Math" panose="02040503050406030204" pitchFamily="18" charset="0"/>
                      </a:rPr>
                      <m:t>−</m:t>
                    </m:r>
                    <m:r>
                      <a:rPr lang="it-IT" sz="1800" i="1">
                        <a:latin typeface="Cambria Math" panose="02040503050406030204" pitchFamily="18" charset="0"/>
                      </a:rPr>
                      <m:t>400=400</m:t>
                    </m:r>
                  </m:oMath>
                </a14:m>
                <a:endParaRPr lang="en-GB" sz="1800" dirty="0"/>
              </a:p>
              <a:p>
                <a:r>
                  <a:rPr lang="it-IT" sz="1800" dirty="0"/>
                  <a:t>Posso anche chiedermi: quale sarebbe l’aliquota fiscale che mi garantisce di raggiungere Y*=1635?</a:t>
                </a:r>
                <a:endParaRPr lang="en-GB" sz="1800" dirty="0"/>
              </a:p>
              <a:p>
                <a14:m>
                  <m:oMath xmlns:m="http://schemas.openxmlformats.org/officeDocument/2006/math">
                    <m:acc>
                      <m:accPr>
                        <m:chr m:val="̂"/>
                        <m:ctrlPr>
                          <a:rPr lang="en-GB" sz="1800" i="1">
                            <a:latin typeface="Cambria Math" panose="02040503050406030204" pitchFamily="18" charset="0"/>
                          </a:rPr>
                        </m:ctrlPr>
                      </m:accPr>
                      <m:e>
                        <m:r>
                          <a:rPr lang="it-IT" sz="1800" i="1">
                            <a:latin typeface="Cambria Math" panose="02040503050406030204" pitchFamily="18" charset="0"/>
                          </a:rPr>
                          <m:t>𝑡</m:t>
                        </m:r>
                      </m:e>
                    </m:acc>
                    <m:r>
                      <a:rPr lang="it-IT" sz="1800" i="1">
                        <a:latin typeface="Cambria Math" panose="02040503050406030204" pitchFamily="18" charset="0"/>
                      </a:rPr>
                      <m:t>=</m:t>
                    </m:r>
                    <m:f>
                      <m:fPr>
                        <m:ctrlPr>
                          <a:rPr lang="en-GB" sz="1800" i="1">
                            <a:latin typeface="Cambria Math" panose="02040503050406030204" pitchFamily="18" charset="0"/>
                          </a:rPr>
                        </m:ctrlPr>
                      </m:fPr>
                      <m:num>
                        <m:r>
                          <a:rPr lang="it-IT" sz="1800" i="1">
                            <a:latin typeface="Cambria Math" panose="02040503050406030204" pitchFamily="18" charset="0"/>
                          </a:rPr>
                          <m:t>1</m:t>
                        </m:r>
                      </m:num>
                      <m:den>
                        <m:r>
                          <a:rPr lang="it-IT" sz="1800" i="1">
                            <a:latin typeface="Cambria Math" panose="02040503050406030204" pitchFamily="18" charset="0"/>
                          </a:rPr>
                          <m:t>𝑐</m:t>
                        </m:r>
                        <m:sSup>
                          <m:sSupPr>
                            <m:ctrlPr>
                              <a:rPr lang="en-GB" sz="1800" i="1">
                                <a:latin typeface="Cambria Math" panose="02040503050406030204" pitchFamily="18" charset="0"/>
                              </a:rPr>
                            </m:ctrlPr>
                          </m:sSupPr>
                          <m:e>
                            <m:r>
                              <a:rPr lang="it-IT" sz="1800" i="1">
                                <a:latin typeface="Cambria Math" panose="02040503050406030204" pitchFamily="18" charset="0"/>
                              </a:rPr>
                              <m:t>𝑌</m:t>
                            </m:r>
                          </m:e>
                          <m:sup>
                            <m:r>
                              <a:rPr lang="it-IT" sz="1800" i="1">
                                <a:latin typeface="Cambria Math" panose="02040503050406030204" pitchFamily="18" charset="0"/>
                              </a:rPr>
                              <m:t>∗</m:t>
                            </m:r>
                          </m:sup>
                        </m:sSup>
                      </m:den>
                    </m:f>
                    <m:r>
                      <a:rPr lang="it-IT" sz="1800" i="1">
                        <a:latin typeface="Cambria Math" panose="02040503050406030204" pitchFamily="18" charset="0"/>
                      </a:rPr>
                      <m:t>×</m:t>
                    </m:r>
                    <m:d>
                      <m:dPr>
                        <m:begChr m:val="["/>
                        <m:endChr m:val="]"/>
                        <m:ctrlPr>
                          <a:rPr lang="en-GB" sz="1800" i="1">
                            <a:latin typeface="Cambria Math" panose="02040503050406030204" pitchFamily="18" charset="0"/>
                          </a:rPr>
                        </m:ctrlPr>
                      </m:dPr>
                      <m:e>
                        <m:sSub>
                          <m:sSubPr>
                            <m:ctrlPr>
                              <a:rPr lang="en-GB" sz="1800" i="1">
                                <a:latin typeface="Cambria Math" panose="02040503050406030204" pitchFamily="18" charset="0"/>
                              </a:rPr>
                            </m:ctrlPr>
                          </m:sSubPr>
                          <m:e>
                            <m:r>
                              <a:rPr lang="it-IT" sz="1800" i="1">
                                <a:latin typeface="Cambria Math" panose="02040503050406030204" pitchFamily="18" charset="0"/>
                              </a:rPr>
                              <m:t>𝐶</m:t>
                            </m:r>
                          </m:e>
                          <m:sub>
                            <m:r>
                              <a:rPr lang="it-IT" sz="1800" i="1">
                                <a:latin typeface="Cambria Math" panose="02040503050406030204" pitchFamily="18" charset="0"/>
                              </a:rPr>
                              <m:t>0</m:t>
                            </m:r>
                          </m:sub>
                        </m:sSub>
                        <m:r>
                          <a:rPr lang="it-IT" sz="1800" i="1">
                            <a:latin typeface="Cambria Math" panose="02040503050406030204" pitchFamily="18" charset="0"/>
                          </a:rPr>
                          <m:t>+</m:t>
                        </m:r>
                        <m:r>
                          <a:rPr lang="it-IT" sz="1800" i="1">
                            <a:latin typeface="Cambria Math" panose="02040503050406030204" pitchFamily="18" charset="0"/>
                          </a:rPr>
                          <m:t>𝑐</m:t>
                        </m:r>
                        <m:sSup>
                          <m:sSupPr>
                            <m:ctrlPr>
                              <a:rPr lang="en-GB" sz="1800" i="1">
                                <a:latin typeface="Cambria Math" panose="02040503050406030204" pitchFamily="18" charset="0"/>
                              </a:rPr>
                            </m:ctrlPr>
                          </m:sSupPr>
                          <m:e>
                            <m:r>
                              <a:rPr lang="it-IT" sz="1800" i="1">
                                <a:latin typeface="Cambria Math" panose="02040503050406030204" pitchFamily="18" charset="0"/>
                              </a:rPr>
                              <m:t>𝑌</m:t>
                            </m:r>
                          </m:e>
                          <m:sup>
                            <m:r>
                              <a:rPr lang="it-IT" sz="1800" i="1">
                                <a:latin typeface="Cambria Math" panose="02040503050406030204" pitchFamily="18" charset="0"/>
                              </a:rPr>
                              <m:t>∗</m:t>
                            </m:r>
                          </m:sup>
                        </m:sSup>
                        <m:r>
                          <a:rPr lang="it-IT" sz="1800" i="1">
                            <a:latin typeface="Cambria Math" panose="02040503050406030204" pitchFamily="18" charset="0"/>
                          </a:rPr>
                          <m:t>+</m:t>
                        </m:r>
                        <m:r>
                          <a:rPr lang="it-IT" sz="1800" i="1">
                            <a:latin typeface="Cambria Math" panose="02040503050406030204" pitchFamily="18" charset="0"/>
                          </a:rPr>
                          <m:t>𝑐</m:t>
                        </m:r>
                        <m:sSub>
                          <m:sSubPr>
                            <m:ctrlPr>
                              <a:rPr lang="en-GB" sz="1800" i="1">
                                <a:latin typeface="Cambria Math" panose="02040503050406030204" pitchFamily="18" charset="0"/>
                              </a:rPr>
                            </m:ctrlPr>
                          </m:sSubPr>
                          <m:e>
                            <m:r>
                              <a:rPr lang="it-IT" sz="1800" i="1">
                                <a:latin typeface="Cambria Math" panose="02040503050406030204" pitchFamily="18" charset="0"/>
                              </a:rPr>
                              <m:t>𝑇𝑅</m:t>
                            </m:r>
                          </m:e>
                          <m:sub>
                            <m:r>
                              <a:rPr lang="it-IT" sz="1800" i="1">
                                <a:latin typeface="Cambria Math" panose="02040503050406030204" pitchFamily="18" charset="0"/>
                              </a:rPr>
                              <m:t>0</m:t>
                            </m:r>
                          </m:sub>
                        </m:sSub>
                        <m:r>
                          <a:rPr lang="it-IT" sz="1800" i="1">
                            <a:latin typeface="Cambria Math" panose="02040503050406030204" pitchFamily="18" charset="0"/>
                          </a:rPr>
                          <m:t>+</m:t>
                        </m:r>
                        <m:sSub>
                          <m:sSubPr>
                            <m:ctrlPr>
                              <a:rPr lang="en-GB" sz="1800" i="1">
                                <a:latin typeface="Cambria Math" panose="02040503050406030204" pitchFamily="18" charset="0"/>
                              </a:rPr>
                            </m:ctrlPr>
                          </m:sSubPr>
                          <m:e>
                            <m:sSub>
                              <m:sSubPr>
                                <m:ctrlPr>
                                  <a:rPr lang="en-GB" sz="1800" i="1">
                                    <a:latin typeface="Cambria Math" panose="02040503050406030204" pitchFamily="18" charset="0"/>
                                  </a:rPr>
                                </m:ctrlPr>
                              </m:sSubPr>
                              <m:e>
                                <m:r>
                                  <a:rPr lang="it-IT" sz="1800" i="1">
                                    <a:latin typeface="Cambria Math" panose="02040503050406030204" pitchFamily="18" charset="0"/>
                                  </a:rPr>
                                  <m:t>𝐺</m:t>
                                </m:r>
                              </m:e>
                              <m:sub>
                                <m:r>
                                  <a:rPr lang="it-IT" sz="1800" i="1">
                                    <a:latin typeface="Cambria Math" panose="02040503050406030204" pitchFamily="18" charset="0"/>
                                  </a:rPr>
                                  <m:t>0</m:t>
                                </m:r>
                              </m:sub>
                            </m:sSub>
                            <m:r>
                              <a:rPr lang="it-IT" sz="1800" i="1">
                                <a:latin typeface="Cambria Math" panose="02040503050406030204" pitchFamily="18" charset="0"/>
                              </a:rPr>
                              <m:t>+</m:t>
                            </m:r>
                            <m:r>
                              <a:rPr lang="it-IT" sz="1800" i="1">
                                <a:latin typeface="Cambria Math" panose="02040503050406030204" pitchFamily="18" charset="0"/>
                              </a:rPr>
                              <m:t>𝐼</m:t>
                            </m:r>
                          </m:e>
                          <m:sub>
                            <m:r>
                              <a:rPr lang="it-IT" sz="1800" i="1">
                                <a:latin typeface="Cambria Math" panose="02040503050406030204" pitchFamily="18" charset="0"/>
                              </a:rPr>
                              <m:t>0</m:t>
                            </m:r>
                          </m:sub>
                        </m:sSub>
                        <m:r>
                          <a:rPr lang="it-IT" sz="1800" i="1">
                            <a:latin typeface="Cambria Math" panose="02040503050406030204" pitchFamily="18" charset="0"/>
                          </a:rPr>
                          <m:t>−</m:t>
                        </m:r>
                        <m:sSup>
                          <m:sSupPr>
                            <m:ctrlPr>
                              <a:rPr lang="en-GB" sz="1800" i="1">
                                <a:latin typeface="Cambria Math" panose="02040503050406030204" pitchFamily="18" charset="0"/>
                              </a:rPr>
                            </m:ctrlPr>
                          </m:sSupPr>
                          <m:e>
                            <m:r>
                              <a:rPr lang="it-IT" sz="1800" i="1">
                                <a:latin typeface="Cambria Math" panose="02040503050406030204" pitchFamily="18" charset="0"/>
                              </a:rPr>
                              <m:t>𝑌</m:t>
                            </m:r>
                          </m:e>
                          <m:sup>
                            <m:r>
                              <a:rPr lang="it-IT" sz="1800" i="1">
                                <a:latin typeface="Cambria Math" panose="02040503050406030204" pitchFamily="18" charset="0"/>
                              </a:rPr>
                              <m:t>∗</m:t>
                            </m:r>
                          </m:sup>
                        </m:sSup>
                      </m:e>
                    </m:d>
                  </m:oMath>
                </a14:m>
                <a:endParaRPr lang="en-GB" sz="1800" dirty="0"/>
              </a:p>
              <a:p>
                <a:r>
                  <a:rPr lang="it-IT" sz="1800" dirty="0"/>
                  <a:t>Sostituendo i numeri dati: </a:t>
                </a:r>
                <a14:m>
                  <m:oMath xmlns:m="http://schemas.openxmlformats.org/officeDocument/2006/math">
                    <m:acc>
                      <m:accPr>
                        <m:chr m:val="̂"/>
                        <m:ctrlPr>
                          <a:rPr lang="en-GB" sz="1800" i="1">
                            <a:latin typeface="Cambria Math" panose="02040503050406030204" pitchFamily="18" charset="0"/>
                          </a:rPr>
                        </m:ctrlPr>
                      </m:accPr>
                      <m:e>
                        <m:r>
                          <a:rPr lang="it-IT" sz="1800" i="1">
                            <a:latin typeface="Cambria Math" panose="02040503050406030204" pitchFamily="18" charset="0"/>
                          </a:rPr>
                          <m:t>𝑡</m:t>
                        </m:r>
                      </m:e>
                    </m:acc>
                    <m:r>
                      <a:rPr lang="it-IT" sz="1800" i="1">
                        <a:latin typeface="Cambria Math" panose="02040503050406030204" pitchFamily="18" charset="0"/>
                      </a:rPr>
                      <m:t>=</m:t>
                    </m:r>
                    <m:f>
                      <m:fPr>
                        <m:ctrlPr>
                          <a:rPr lang="en-GB" sz="1800" i="1">
                            <a:latin typeface="Cambria Math" panose="02040503050406030204" pitchFamily="18" charset="0"/>
                          </a:rPr>
                        </m:ctrlPr>
                      </m:fPr>
                      <m:num>
                        <m:r>
                          <a:rPr lang="it-IT" sz="1800" i="1">
                            <a:latin typeface="Cambria Math" panose="02040503050406030204" pitchFamily="18" charset="0"/>
                          </a:rPr>
                          <m:t>1</m:t>
                        </m:r>
                      </m:num>
                      <m:den>
                        <m:r>
                          <a:rPr lang="it-IT" sz="1800" i="1">
                            <a:latin typeface="Cambria Math" panose="02040503050406030204" pitchFamily="18" charset="0"/>
                          </a:rPr>
                          <m:t>0,4×1635</m:t>
                        </m:r>
                      </m:den>
                    </m:f>
                    <m:r>
                      <a:rPr lang="it-IT" sz="1800" i="1">
                        <a:latin typeface="Cambria Math" panose="02040503050406030204" pitchFamily="18" charset="0"/>
                      </a:rPr>
                      <m:t>×</m:t>
                    </m:r>
                    <m:d>
                      <m:dPr>
                        <m:begChr m:val="["/>
                        <m:endChr m:val="]"/>
                        <m:ctrlPr>
                          <a:rPr lang="en-GB" sz="1800" i="1">
                            <a:latin typeface="Cambria Math" panose="02040503050406030204" pitchFamily="18" charset="0"/>
                          </a:rPr>
                        </m:ctrlPr>
                      </m:dPr>
                      <m:e>
                        <m:r>
                          <a:rPr lang="it-IT" sz="1800" i="1">
                            <a:latin typeface="Cambria Math" panose="02040503050406030204" pitchFamily="18" charset="0"/>
                          </a:rPr>
                          <m:t>400+</m:t>
                        </m:r>
                        <m:d>
                          <m:dPr>
                            <m:ctrlPr>
                              <a:rPr lang="en-GB" sz="1800" i="1">
                                <a:latin typeface="Cambria Math" panose="02040503050406030204" pitchFamily="18" charset="0"/>
                              </a:rPr>
                            </m:ctrlPr>
                          </m:dPr>
                          <m:e>
                            <m:r>
                              <a:rPr lang="it-IT" sz="1800" i="1">
                                <a:latin typeface="Cambria Math" panose="02040503050406030204" pitchFamily="18" charset="0"/>
                              </a:rPr>
                              <m:t>0,4∗1635</m:t>
                            </m:r>
                          </m:e>
                        </m:d>
                        <m:r>
                          <a:rPr lang="it-IT" sz="1800" i="1">
                            <a:latin typeface="Cambria Math" panose="02040503050406030204" pitchFamily="18" charset="0"/>
                          </a:rPr>
                          <m:t>+108+400+400−1635</m:t>
                        </m:r>
                      </m:e>
                    </m:d>
                    <m:r>
                      <a:rPr lang="it-IT" sz="1800" i="1">
                        <a:latin typeface="Cambria Math" panose="02040503050406030204" pitchFamily="18" charset="0"/>
                      </a:rPr>
                      <m:t>=0,5</m:t>
                    </m:r>
                  </m:oMath>
                </a14:m>
                <a:endParaRPr lang="en-GB" sz="1800" dirty="0"/>
              </a:p>
              <a:p>
                <a:r>
                  <a:rPr lang="it-IT" sz="1800" dirty="0"/>
                  <a:t>Poi posso chiedermi: se il reddito di equilibrio che voglio ottenere è Y*’= </a:t>
                </a:r>
                <a14:m>
                  <m:oMath xmlns:m="http://schemas.openxmlformats.org/officeDocument/2006/math">
                    <m:r>
                      <a:rPr lang="it-IT" sz="1800" i="1">
                        <a:latin typeface="Cambria Math" panose="02040503050406030204" pitchFamily="18" charset="0"/>
                      </a:rPr>
                      <m:t>1595,76</m:t>
                    </m:r>
                  </m:oMath>
                </a14:m>
                <a:r>
                  <a:rPr lang="it-IT" sz="1800" dirty="0"/>
                  <a:t>, quale sarà l’aliquota </a:t>
                </a:r>
                <a14:m>
                  <m:oMath xmlns:m="http://schemas.openxmlformats.org/officeDocument/2006/math">
                    <m:acc>
                      <m:accPr>
                        <m:chr m:val="̂"/>
                        <m:ctrlPr>
                          <a:rPr lang="en-GB" sz="1800" i="1">
                            <a:latin typeface="Cambria Math" panose="02040503050406030204" pitchFamily="18" charset="0"/>
                          </a:rPr>
                        </m:ctrlPr>
                      </m:accPr>
                      <m:e>
                        <m:r>
                          <a:rPr lang="it-IT" sz="1800" i="1">
                            <a:latin typeface="Cambria Math" panose="02040503050406030204" pitchFamily="18" charset="0"/>
                          </a:rPr>
                          <m:t>𝑡</m:t>
                        </m:r>
                      </m:e>
                    </m:acc>
                  </m:oMath>
                </a14:m>
                <a:r>
                  <a:rPr lang="it-IT" sz="1800" dirty="0"/>
                  <a:t> che devo applicare? Basta sostituire nell’ultima equazione il nuovo Y*’.</a:t>
                </a:r>
                <a:endParaRPr lang="en-GB" sz="1800" dirty="0"/>
              </a:p>
              <a:p>
                <a:r>
                  <a:rPr lang="en-GB" sz="1800" dirty="0">
                    <a:solidFill>
                      <a:srgbClr val="FF0000"/>
                    </a:solidFill>
                  </a:rPr>
                  <a:t>Nota</a:t>
                </a:r>
                <a:r>
                  <a:rPr lang="en-GB" sz="1800" dirty="0"/>
                  <a:t>: </a:t>
                </a:r>
                <a:r>
                  <a:rPr lang="en-GB" sz="1800" i="1" dirty="0"/>
                  <a:t>TR è qui </a:t>
                </a:r>
                <a:r>
                  <a:rPr lang="en-GB" sz="1800" i="1" dirty="0" err="1"/>
                  <a:t>inserito</a:t>
                </a:r>
                <a:r>
                  <a:rPr lang="en-GB" sz="1800" i="1" dirty="0"/>
                  <a:t> al </a:t>
                </a:r>
                <a:r>
                  <a:rPr lang="en-GB" sz="1800" i="1" dirty="0" err="1"/>
                  <a:t>lordo</a:t>
                </a:r>
                <a:r>
                  <a:rPr lang="en-GB" sz="1800" i="1" dirty="0"/>
                  <a:t> </a:t>
                </a:r>
                <a:r>
                  <a:rPr lang="en-GB" sz="1800" i="1" dirty="0" err="1"/>
                  <a:t>delle</a:t>
                </a:r>
                <a:r>
                  <a:rPr lang="en-GB" sz="1800" i="1" dirty="0"/>
                  <a:t> </a:t>
                </a:r>
                <a:r>
                  <a:rPr lang="en-GB" sz="1800" i="1" dirty="0" err="1"/>
                  <a:t>imposte</a:t>
                </a:r>
                <a:r>
                  <a:rPr lang="en-GB" sz="1800" i="1" dirty="0"/>
                  <a:t>, </a:t>
                </a:r>
                <a:r>
                  <a:rPr lang="en-GB" sz="1800" i="1" dirty="0" err="1"/>
                  <a:t>quindi</a:t>
                </a:r>
                <a:r>
                  <a:rPr lang="en-GB" sz="1800" i="1" dirty="0"/>
                  <a:t> non </a:t>
                </a:r>
                <a:r>
                  <a:rPr lang="en-GB" sz="1800" i="1" dirty="0" err="1"/>
                  <a:t>soggetto</a:t>
                </a:r>
                <a:r>
                  <a:rPr lang="en-GB" sz="1800" i="1" dirty="0"/>
                  <a:t> </a:t>
                </a:r>
                <a:r>
                  <a:rPr lang="en-GB" sz="1800" i="1" dirty="0" err="1"/>
                  <a:t>all’aliquota</a:t>
                </a:r>
                <a:r>
                  <a:rPr lang="en-GB" sz="1800" i="1" dirty="0"/>
                  <a:t> </a:t>
                </a:r>
                <a:r>
                  <a:rPr lang="en-GB" sz="1800" i="1" dirty="0" err="1"/>
                  <a:t>d’imposta</a:t>
                </a:r>
                <a:r>
                  <a:rPr lang="en-GB" sz="1800" i="1" dirty="0"/>
                  <a:t> come visto </a:t>
                </a:r>
                <a:r>
                  <a:rPr lang="en-GB" sz="1800" i="1" dirty="0" err="1"/>
                  <a:t>invece</a:t>
                </a:r>
                <a:r>
                  <a:rPr lang="en-GB" sz="1800" i="1" dirty="0"/>
                  <a:t> in aula</a:t>
                </a:r>
              </a:p>
            </p:txBody>
          </p:sp>
        </mc:Choice>
        <mc:Fallback xmlns="">
          <p:sp>
            <p:nvSpPr>
              <p:cNvPr id="3" name="Segnaposto contenuto 2">
                <a:extLst>
                  <a:ext uri="{FF2B5EF4-FFF2-40B4-BE49-F238E27FC236}">
                    <a16:creationId xmlns:a16="http://schemas.microsoft.com/office/drawing/2014/main" id="{ACF2973E-A010-403F-BF7E-8CFBA8DA9EED}"/>
                  </a:ext>
                </a:extLst>
              </p:cNvPr>
              <p:cNvSpPr>
                <a:spLocks noGrp="1" noRot="1" noChangeAspect="1" noMove="1" noResize="1" noEditPoints="1" noAdjustHandles="1" noChangeArrowheads="1" noChangeShapeType="1" noTextEdit="1"/>
              </p:cNvSpPr>
              <p:nvPr>
                <p:ph idx="4294967295"/>
              </p:nvPr>
            </p:nvSpPr>
            <p:spPr>
              <a:xfrm>
                <a:off x="533400" y="1420812"/>
                <a:ext cx="10515600" cy="4575175"/>
              </a:xfrm>
              <a:blipFill>
                <a:blip r:embed="rId2"/>
                <a:stretch>
                  <a:fillRect l="-348" t="-16778" r="-406" b="-17577"/>
                </a:stretch>
              </a:blipFill>
            </p:spPr>
            <p:txBody>
              <a:bodyPr/>
              <a:lstStyle/>
              <a:p>
                <a:r>
                  <a:rPr lang="it-IT">
                    <a:noFill/>
                  </a:rPr>
                  <a:t> </a:t>
                </a:r>
              </a:p>
            </p:txBody>
          </p:sp>
        </mc:Fallback>
      </mc:AlternateContent>
      <p:sp>
        <p:nvSpPr>
          <p:cNvPr id="4" name="CasellaDiTesto 3">
            <a:extLst>
              <a:ext uri="{FF2B5EF4-FFF2-40B4-BE49-F238E27FC236}">
                <a16:creationId xmlns:a16="http://schemas.microsoft.com/office/drawing/2014/main" id="{2B17B48A-03C0-4E9C-AD56-7239A98D5F8A}"/>
              </a:ext>
            </a:extLst>
          </p:cNvPr>
          <p:cNvSpPr txBox="1"/>
          <p:nvPr/>
        </p:nvSpPr>
        <p:spPr>
          <a:xfrm>
            <a:off x="685800" y="400050"/>
            <a:ext cx="2600325" cy="400110"/>
          </a:xfrm>
          <a:prstGeom prst="rect">
            <a:avLst/>
          </a:prstGeom>
          <a:noFill/>
        </p:spPr>
        <p:txBody>
          <a:bodyPr wrap="square" rtlCol="0">
            <a:spAutoFit/>
          </a:bodyPr>
          <a:lstStyle/>
          <a:p>
            <a:r>
              <a:rPr lang="it-IT" sz="2000" dirty="0"/>
              <a:t>SOLUZIONE</a:t>
            </a:r>
          </a:p>
        </p:txBody>
      </p:sp>
    </p:spTree>
    <p:extLst>
      <p:ext uri="{BB962C8B-B14F-4D97-AF65-F5344CB8AC3E}">
        <p14:creationId xmlns:p14="http://schemas.microsoft.com/office/powerpoint/2010/main" val="1176212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dirty="0"/>
              <a:t>Apriamo il modello per considerare gli altri paesi</a:t>
            </a:r>
            <a:endParaRPr lang="it-IT" b="1" dirty="0"/>
          </a:p>
        </p:txBody>
      </p:sp>
      <p:sp>
        <p:nvSpPr>
          <p:cNvPr id="8" name="Segnaposto contenuto 7">
            <a:extLst>
              <a:ext uri="{FF2B5EF4-FFF2-40B4-BE49-F238E27FC236}">
                <a16:creationId xmlns:a16="http://schemas.microsoft.com/office/drawing/2014/main" id="{1D930590-3FDC-4A59-9A18-9377CE1D2F98}"/>
              </a:ext>
            </a:extLst>
          </p:cNvPr>
          <p:cNvSpPr>
            <a:spLocks noGrp="1"/>
          </p:cNvSpPr>
          <p:nvPr>
            <p:ph idx="1"/>
          </p:nvPr>
        </p:nvSpPr>
        <p:spPr>
          <a:xfrm>
            <a:off x="3869268" y="864107"/>
            <a:ext cx="7315200" cy="5202047"/>
          </a:xfrm>
        </p:spPr>
        <p:txBody>
          <a:bodyPr>
            <a:normAutofit/>
          </a:bodyPr>
          <a:lstStyle/>
          <a:p>
            <a:r>
              <a:rPr lang="it-IT" sz="2400" dirty="0"/>
              <a:t>Possiamo considerare il modello di </a:t>
            </a:r>
            <a:r>
              <a:rPr lang="it-IT" sz="2400" b="1" dirty="0"/>
              <a:t>contabilità reale </a:t>
            </a:r>
            <a:r>
              <a:rPr lang="it-IT" sz="2400" dirty="0"/>
              <a:t>in questo modo: Y+</a:t>
            </a:r>
            <a:r>
              <a:rPr lang="it-IT" sz="2400" b="1" dirty="0"/>
              <a:t>M</a:t>
            </a:r>
            <a:r>
              <a:rPr lang="it-IT" sz="2400" dirty="0"/>
              <a:t>=C+I+G+</a:t>
            </a:r>
            <a:r>
              <a:rPr lang="it-IT" sz="2400" b="1" dirty="0"/>
              <a:t>X</a:t>
            </a:r>
            <a:r>
              <a:rPr lang="it-IT" sz="2400" dirty="0"/>
              <a:t> </a:t>
            </a:r>
            <a:r>
              <a:rPr lang="it-IT" sz="2400" dirty="0">
                <a:latin typeface="Calibri" panose="020F0502020204030204" pitchFamily="34" charset="0"/>
                <a:ea typeface="Calibri" panose="020F0502020204030204" pitchFamily="34" charset="0"/>
                <a:cs typeface="Calibri" panose="020F0502020204030204" pitchFamily="34" charset="0"/>
              </a:rPr>
              <a:t>(M importazioni e X esportazioni). </a:t>
            </a:r>
          </a:p>
          <a:p>
            <a:r>
              <a:rPr lang="it-IT" sz="2400" dirty="0">
                <a:latin typeface="Calibri" panose="020F0502020204030204" pitchFamily="34" charset="0"/>
                <a:ea typeface="Calibri" panose="020F0502020204030204" pitchFamily="34" charset="0"/>
                <a:cs typeface="Calibri" panose="020F0502020204030204" pitchFamily="34" charset="0"/>
              </a:rPr>
              <a:t>Se al modello aggiungiamo le imposte (T) otteniamo un modello di </a:t>
            </a:r>
            <a:r>
              <a:rPr lang="it-IT" sz="2400" b="1" dirty="0">
                <a:latin typeface="Calibri" panose="020F0502020204030204" pitchFamily="34" charset="0"/>
                <a:ea typeface="Calibri" panose="020F0502020204030204" pitchFamily="34" charset="0"/>
                <a:cs typeface="Calibri" panose="020F0502020204030204" pitchFamily="34" charset="0"/>
              </a:rPr>
              <a:t>contabilità finanziaria</a:t>
            </a:r>
          </a:p>
          <a:p>
            <a:r>
              <a:rPr lang="it-IT" sz="2400" dirty="0">
                <a:latin typeface="Calibri" panose="020F0502020204030204" pitchFamily="34" charset="0"/>
                <a:ea typeface="Calibri" panose="020F0502020204030204" pitchFamily="34" charset="0"/>
                <a:cs typeface="Calibri" panose="020F0502020204030204" pitchFamily="34" charset="0"/>
              </a:rPr>
              <a:t>Come sapete le imposte possono essere dirette (applicate direttamente al reddito) o indirette, solitamente il reddito che si considera è quello disponibile, per cui possiamo riscrivere la relazione di contabilità finanziaria così: Y= C+I+(G-T)+(X-M)</a:t>
            </a:r>
          </a:p>
          <a:p>
            <a:r>
              <a:rPr lang="it-IT" sz="2400" dirty="0"/>
              <a:t>Possiamo anche considerare </a:t>
            </a:r>
            <a:r>
              <a:rPr lang="it-IT" sz="2400" dirty="0">
                <a:latin typeface="Calibri" panose="020F0502020204030204" pitchFamily="34" charset="0"/>
                <a:ea typeface="Calibri" panose="020F0502020204030204" pitchFamily="34" charset="0"/>
                <a:cs typeface="Calibri" panose="020F0502020204030204" pitchFamily="34" charset="0"/>
              </a:rPr>
              <a:t>i flussi di risparmio e di investimento reali: </a:t>
            </a:r>
          </a:p>
          <a:p>
            <a:r>
              <a:rPr lang="it-IT" sz="2400" dirty="0">
                <a:latin typeface="Calibri" panose="020F0502020204030204" pitchFamily="34" charset="0"/>
                <a:ea typeface="Calibri" panose="020F0502020204030204" pitchFamily="34" charset="0"/>
                <a:cs typeface="Calibri" panose="020F0502020204030204" pitchFamily="34" charset="0"/>
              </a:rPr>
              <a:t>Y-C-I=S-I=(G-T)+(X-M)</a:t>
            </a:r>
            <a:endParaRPr lang="it-IT" sz="2400" dirty="0"/>
          </a:p>
          <a:p>
            <a:endParaRPr lang="it-IT" sz="2400" dirty="0"/>
          </a:p>
        </p:txBody>
      </p:sp>
      <p:sp>
        <p:nvSpPr>
          <p:cNvPr id="4" name="Segnaposto numero diapositiva 3"/>
          <p:cNvSpPr>
            <a:spLocks noGrp="1"/>
          </p:cNvSpPr>
          <p:nvPr>
            <p:ph type="sldNum" sz="quarter" idx="12"/>
          </p:nvPr>
        </p:nvSpPr>
        <p:spPr/>
        <p:txBody>
          <a:bodyPr/>
          <a:lstStyle/>
          <a:p>
            <a:fld id="{4D237AA9-4749-465A-B730-E40E9FA360A2}" type="slidenum">
              <a:rPr lang="en-US" smtClean="0"/>
              <a:pPr/>
              <a:t>58</a:t>
            </a:fld>
            <a:endParaRPr lang="en-US"/>
          </a:p>
        </p:txBody>
      </p:sp>
      <p:sp>
        <p:nvSpPr>
          <p:cNvPr id="3" name="CasellaDiTesto 2">
            <a:extLst>
              <a:ext uri="{FF2B5EF4-FFF2-40B4-BE49-F238E27FC236}">
                <a16:creationId xmlns:a16="http://schemas.microsoft.com/office/drawing/2014/main" id="{5D45B01E-7757-4711-92D3-80C409814FAC}"/>
              </a:ext>
            </a:extLst>
          </p:cNvPr>
          <p:cNvSpPr txBox="1"/>
          <p:nvPr/>
        </p:nvSpPr>
        <p:spPr>
          <a:xfrm>
            <a:off x="894080" y="6066155"/>
            <a:ext cx="10099040" cy="426720"/>
          </a:xfrm>
          <a:prstGeom prst="rect">
            <a:avLst/>
          </a:prstGeom>
          <a:noFill/>
        </p:spPr>
        <p:txBody>
          <a:bodyPr wrap="square" rtlCol="0">
            <a:spAutoFit/>
          </a:bodyPr>
          <a:lstStyle/>
          <a:p>
            <a:endParaRPr lang="it-IT" dirty="0"/>
          </a:p>
        </p:txBody>
      </p:sp>
    </p:spTree>
    <p:extLst>
      <p:ext uri="{BB962C8B-B14F-4D97-AF65-F5344CB8AC3E}">
        <p14:creationId xmlns:p14="http://schemas.microsoft.com/office/powerpoint/2010/main" val="33951564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68073-A60F-4ADD-B957-7384333F52C9}"/>
              </a:ext>
            </a:extLst>
          </p:cNvPr>
          <p:cNvSpPr>
            <a:spLocks noGrp="1"/>
          </p:cNvSpPr>
          <p:nvPr>
            <p:ph type="title"/>
          </p:nvPr>
        </p:nvSpPr>
        <p:spPr/>
        <p:txBody>
          <a:bodyPr/>
          <a:lstStyle/>
          <a:p>
            <a:r>
              <a:rPr lang="it-IT" dirty="0"/>
              <a:t>La questione dei deficit</a:t>
            </a:r>
          </a:p>
        </p:txBody>
      </p:sp>
      <p:sp>
        <p:nvSpPr>
          <p:cNvPr id="3" name="Segnaposto contenuto 2">
            <a:extLst>
              <a:ext uri="{FF2B5EF4-FFF2-40B4-BE49-F238E27FC236}">
                <a16:creationId xmlns:a16="http://schemas.microsoft.com/office/drawing/2014/main" id="{32884A2E-864D-408F-B28D-D25CCBD8DB1E}"/>
              </a:ext>
            </a:extLst>
          </p:cNvPr>
          <p:cNvSpPr>
            <a:spLocks noGrp="1"/>
          </p:cNvSpPr>
          <p:nvPr>
            <p:ph idx="1"/>
          </p:nvPr>
        </p:nvSpPr>
        <p:spPr/>
        <p:txBody>
          <a:bodyPr>
            <a:normAutofit/>
          </a:bodyPr>
          <a:lstStyle/>
          <a:p>
            <a:r>
              <a:rPr lang="it-IT" sz="2400" dirty="0"/>
              <a:t>Quest’ultima formulazione ci restituisce una lettura interessante se adottiamo la logica keynesiana, vale a dire che </a:t>
            </a:r>
            <a:r>
              <a:rPr lang="it-IT" sz="2400" dirty="0">
                <a:solidFill>
                  <a:srgbClr val="FF0000"/>
                </a:solidFill>
              </a:rPr>
              <a:t>i divari tra spesa pubblica e imposte e tra esportazioni e importazioni sono espansivi se in deficit</a:t>
            </a:r>
            <a:r>
              <a:rPr lang="it-IT" sz="2400" dirty="0"/>
              <a:t>.</a:t>
            </a:r>
          </a:p>
          <a:p>
            <a:r>
              <a:rPr lang="it-IT" sz="2400" dirty="0"/>
              <a:t>Infatti </a:t>
            </a:r>
            <a:r>
              <a:rPr lang="it-IT" sz="2400" dirty="0">
                <a:solidFill>
                  <a:srgbClr val="FF0000"/>
                </a:solidFill>
              </a:rPr>
              <a:t>se la spesa pubblica supera le entrate</a:t>
            </a:r>
            <a:r>
              <a:rPr lang="it-IT" sz="2400" dirty="0"/>
              <a:t>, </a:t>
            </a:r>
            <a:r>
              <a:rPr lang="it-IT" sz="2400" u="sng" dirty="0"/>
              <a:t>la spesa eccedente non viene finanziata dai cittadini con il prelievo di risorse prodotte all’interno</a:t>
            </a:r>
            <a:r>
              <a:rPr lang="it-IT" sz="2400" dirty="0"/>
              <a:t> (le imposte), ma con </a:t>
            </a:r>
            <a:r>
              <a:rPr lang="it-IT" sz="2400" dirty="0">
                <a:solidFill>
                  <a:srgbClr val="FF0000"/>
                </a:solidFill>
              </a:rPr>
              <a:t>l’emissione di titoli del debito </a:t>
            </a:r>
            <a:r>
              <a:rPr lang="it-IT" sz="2400" dirty="0"/>
              <a:t>pubblico;</a:t>
            </a:r>
          </a:p>
          <a:p>
            <a:r>
              <a:rPr lang="it-IT" sz="2400" dirty="0"/>
              <a:t>Nel secondo caso </a:t>
            </a:r>
            <a:r>
              <a:rPr lang="it-IT" sz="2400" dirty="0">
                <a:solidFill>
                  <a:srgbClr val="FF0000"/>
                </a:solidFill>
              </a:rPr>
              <a:t>se M&gt;X </a:t>
            </a:r>
            <a:r>
              <a:rPr lang="it-IT" sz="2400" dirty="0"/>
              <a:t>si registra un </a:t>
            </a:r>
            <a:r>
              <a:rPr lang="it-IT" sz="2400" dirty="0">
                <a:solidFill>
                  <a:srgbClr val="FF0000"/>
                </a:solidFill>
              </a:rPr>
              <a:t>deficit della bilancia commerciale </a:t>
            </a:r>
            <a:r>
              <a:rPr lang="it-IT" sz="2400" dirty="0"/>
              <a:t>e quindi </a:t>
            </a:r>
            <a:r>
              <a:rPr lang="it-IT" sz="2400" u="sng" dirty="0"/>
              <a:t>il resto del mondo accetta di cedere più risorse in cambio di titoli del debito </a:t>
            </a:r>
            <a:r>
              <a:rPr lang="it-IT" sz="2400" dirty="0"/>
              <a:t>(e valuta estera): il resto del mondo finanzia il paese in deficit di bilancia estera!  </a:t>
            </a:r>
          </a:p>
        </p:txBody>
      </p:sp>
    </p:spTree>
    <p:extLst>
      <p:ext uri="{BB962C8B-B14F-4D97-AF65-F5344CB8AC3E}">
        <p14:creationId xmlns:p14="http://schemas.microsoft.com/office/powerpoint/2010/main" val="331606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EB706DF-925C-4084-A946-7E3BE11101B6}"/>
              </a:ext>
            </a:extLst>
          </p:cNvPr>
          <p:cNvSpPr>
            <a:spLocks noGrp="1"/>
          </p:cNvSpPr>
          <p:nvPr>
            <p:ph type="title"/>
          </p:nvPr>
        </p:nvSpPr>
        <p:spPr/>
        <p:txBody>
          <a:bodyPr/>
          <a:lstStyle/>
          <a:p>
            <a:r>
              <a:rPr lang="it-IT" dirty="0"/>
              <a:t>I criteri di scelta sociale: l’ordinamento sociale</a:t>
            </a:r>
            <a:endParaRPr lang="en-GB" dirty="0"/>
          </a:p>
        </p:txBody>
      </p:sp>
      <p:sp>
        <p:nvSpPr>
          <p:cNvPr id="3" name="Segnaposto contenuto 2">
            <a:extLst>
              <a:ext uri="{FF2B5EF4-FFF2-40B4-BE49-F238E27FC236}">
                <a16:creationId xmlns:a16="http://schemas.microsoft.com/office/drawing/2014/main" id="{4DEF59EC-5A6B-453F-A655-82B01112CF36}"/>
              </a:ext>
            </a:extLst>
          </p:cNvPr>
          <p:cNvSpPr>
            <a:spLocks noGrp="1"/>
          </p:cNvSpPr>
          <p:nvPr>
            <p:ph idx="1"/>
          </p:nvPr>
        </p:nvSpPr>
        <p:spPr>
          <a:xfrm>
            <a:off x="3921520" y="688150"/>
            <a:ext cx="7315200" cy="5120640"/>
          </a:xfrm>
        </p:spPr>
        <p:txBody>
          <a:bodyPr/>
          <a:lstStyle/>
          <a:p>
            <a:r>
              <a:rPr lang="it-IT" dirty="0"/>
              <a:t>L’ordinamento sociale è una </a:t>
            </a:r>
            <a:r>
              <a:rPr lang="it-IT" b="1" dirty="0"/>
              <a:t>graduatoria di situazioni </a:t>
            </a:r>
            <a:r>
              <a:rPr lang="it-IT" dirty="0"/>
              <a:t>(o stati) che possono caratterizzare una società. </a:t>
            </a:r>
          </a:p>
          <a:p>
            <a:r>
              <a:rPr lang="it-IT" dirty="0"/>
              <a:t>Individua situazioni preferite, peggiori o indifferenti rispetto ad altre. Tali </a:t>
            </a:r>
            <a:r>
              <a:rPr lang="it-IT" b="1" dirty="0"/>
              <a:t>ordinamenti sociali </a:t>
            </a:r>
            <a:r>
              <a:rPr lang="it-IT" dirty="0"/>
              <a:t>sono:</a:t>
            </a:r>
          </a:p>
          <a:p>
            <a:pPr lvl="1"/>
            <a:r>
              <a:rPr lang="it-IT" b="1" dirty="0">
                <a:solidFill>
                  <a:srgbClr val="0070C0"/>
                </a:solidFill>
              </a:rPr>
              <a:t>DIRETTI</a:t>
            </a:r>
            <a:r>
              <a:rPr lang="it-IT" dirty="0"/>
              <a:t>. Si introduce un principio filosofico o etico dall’esterno (es. pari opportunità) e si ordinano su tali basi le situazioni o stati del mondo direttamente;</a:t>
            </a:r>
          </a:p>
          <a:p>
            <a:pPr lvl="1"/>
            <a:r>
              <a:rPr lang="it-IT" b="1" dirty="0">
                <a:solidFill>
                  <a:srgbClr val="0070C0"/>
                </a:solidFill>
              </a:rPr>
              <a:t>INDIRETTI</a:t>
            </a:r>
            <a:r>
              <a:rPr lang="it-IT" dirty="0"/>
              <a:t>. L’ordinamento sociale si ottiene come aggregazione delle preferenze individuali, che a loro volta si basano su un </a:t>
            </a:r>
            <a:r>
              <a:rPr lang="it-IT" u="sng" dirty="0"/>
              <a:t>principio che è quello dell’individualismo etico</a:t>
            </a:r>
            <a:r>
              <a:rPr lang="it-IT" dirty="0"/>
              <a:t> (tipico del liberismo proposto da A. Smith)</a:t>
            </a:r>
            <a:endParaRPr lang="en-GB" dirty="0"/>
          </a:p>
        </p:txBody>
      </p:sp>
      <p:sp>
        <p:nvSpPr>
          <p:cNvPr id="4" name="Freccia in giù 3">
            <a:extLst>
              <a:ext uri="{FF2B5EF4-FFF2-40B4-BE49-F238E27FC236}">
                <a16:creationId xmlns:a16="http://schemas.microsoft.com/office/drawing/2014/main" id="{27FD7ED5-0C32-426C-BFBC-8DC7CE8BCAA9}"/>
              </a:ext>
            </a:extLst>
          </p:cNvPr>
          <p:cNvSpPr/>
          <p:nvPr/>
        </p:nvSpPr>
        <p:spPr>
          <a:xfrm>
            <a:off x="7171509" y="4828903"/>
            <a:ext cx="592182"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sellaDiTesto 4">
            <a:extLst>
              <a:ext uri="{FF2B5EF4-FFF2-40B4-BE49-F238E27FC236}">
                <a16:creationId xmlns:a16="http://schemas.microsoft.com/office/drawing/2014/main" id="{7AD7D609-1DCA-494B-9761-DCD78E4FC299}"/>
              </a:ext>
            </a:extLst>
          </p:cNvPr>
          <p:cNvSpPr txBox="1"/>
          <p:nvPr/>
        </p:nvSpPr>
        <p:spPr>
          <a:xfrm>
            <a:off x="6837075" y="5272624"/>
            <a:ext cx="1261049" cy="369332"/>
          </a:xfrm>
          <a:prstGeom prst="rect">
            <a:avLst/>
          </a:prstGeom>
          <a:noFill/>
          <a:ln w="28575">
            <a:solidFill>
              <a:srgbClr val="FF0000"/>
            </a:solidFill>
          </a:ln>
        </p:spPr>
        <p:txBody>
          <a:bodyPr wrap="square" rtlCol="0">
            <a:spAutoFit/>
          </a:bodyPr>
          <a:lstStyle/>
          <a:p>
            <a:r>
              <a:rPr lang="it-IT" dirty="0"/>
              <a:t>3 problemi</a:t>
            </a:r>
            <a:endParaRPr lang="en-GB" dirty="0"/>
          </a:p>
        </p:txBody>
      </p:sp>
      <p:sp>
        <p:nvSpPr>
          <p:cNvPr id="6" name="CasellaDiTesto 5">
            <a:extLst>
              <a:ext uri="{FF2B5EF4-FFF2-40B4-BE49-F238E27FC236}">
                <a16:creationId xmlns:a16="http://schemas.microsoft.com/office/drawing/2014/main" id="{DC9CCA20-DA53-4F6C-8388-9306FFFDAE36}"/>
              </a:ext>
            </a:extLst>
          </p:cNvPr>
          <p:cNvSpPr txBox="1"/>
          <p:nvPr/>
        </p:nvSpPr>
        <p:spPr>
          <a:xfrm>
            <a:off x="4338625" y="5973727"/>
            <a:ext cx="1832307" cy="646331"/>
          </a:xfrm>
          <a:prstGeom prst="rect">
            <a:avLst/>
          </a:prstGeom>
          <a:noFill/>
          <a:ln w="28575">
            <a:solidFill>
              <a:srgbClr val="FF0000"/>
            </a:solidFill>
          </a:ln>
        </p:spPr>
        <p:txBody>
          <a:bodyPr wrap="square" rtlCol="0">
            <a:spAutoFit/>
          </a:bodyPr>
          <a:lstStyle/>
          <a:p>
            <a:r>
              <a:rPr lang="it-IT" dirty="0"/>
              <a:t>Misurazione delle preferenze</a:t>
            </a:r>
            <a:endParaRPr lang="en-GB" dirty="0"/>
          </a:p>
        </p:txBody>
      </p:sp>
      <p:sp>
        <p:nvSpPr>
          <p:cNvPr id="7" name="CasellaDiTesto 6">
            <a:extLst>
              <a:ext uri="{FF2B5EF4-FFF2-40B4-BE49-F238E27FC236}">
                <a16:creationId xmlns:a16="http://schemas.microsoft.com/office/drawing/2014/main" id="{178400B2-9F58-4FC3-84A7-5EC95AC2027A}"/>
              </a:ext>
            </a:extLst>
          </p:cNvPr>
          <p:cNvSpPr txBox="1"/>
          <p:nvPr/>
        </p:nvSpPr>
        <p:spPr>
          <a:xfrm>
            <a:off x="6589852" y="5975624"/>
            <a:ext cx="1978536" cy="646331"/>
          </a:xfrm>
          <a:prstGeom prst="rect">
            <a:avLst/>
          </a:prstGeom>
          <a:noFill/>
          <a:ln w="28575">
            <a:solidFill>
              <a:srgbClr val="FF0000"/>
            </a:solidFill>
          </a:ln>
        </p:spPr>
        <p:txBody>
          <a:bodyPr wrap="square" rtlCol="0">
            <a:spAutoFit/>
          </a:bodyPr>
          <a:lstStyle/>
          <a:p>
            <a:r>
              <a:rPr lang="it-IT" dirty="0"/>
              <a:t>Confronti interpersonali</a:t>
            </a:r>
            <a:endParaRPr lang="en-GB" dirty="0"/>
          </a:p>
        </p:txBody>
      </p:sp>
      <p:sp>
        <p:nvSpPr>
          <p:cNvPr id="8" name="CasellaDiTesto 7">
            <a:extLst>
              <a:ext uri="{FF2B5EF4-FFF2-40B4-BE49-F238E27FC236}">
                <a16:creationId xmlns:a16="http://schemas.microsoft.com/office/drawing/2014/main" id="{C80D92B2-D0F8-4F0F-9EB7-C004D573CDC8}"/>
              </a:ext>
            </a:extLst>
          </p:cNvPr>
          <p:cNvSpPr txBox="1"/>
          <p:nvPr/>
        </p:nvSpPr>
        <p:spPr>
          <a:xfrm>
            <a:off x="8866171" y="5975624"/>
            <a:ext cx="1579760" cy="646331"/>
          </a:xfrm>
          <a:prstGeom prst="rect">
            <a:avLst/>
          </a:prstGeom>
          <a:noFill/>
          <a:ln w="28575">
            <a:solidFill>
              <a:srgbClr val="FF0000"/>
            </a:solidFill>
          </a:ln>
        </p:spPr>
        <p:txBody>
          <a:bodyPr wrap="square" rtlCol="0">
            <a:spAutoFit/>
          </a:bodyPr>
          <a:lstStyle/>
          <a:p>
            <a:r>
              <a:rPr lang="it-IT" dirty="0"/>
              <a:t>Regola di aggregazione</a:t>
            </a:r>
            <a:endParaRPr lang="en-GB" dirty="0"/>
          </a:p>
        </p:txBody>
      </p:sp>
      <p:cxnSp>
        <p:nvCxnSpPr>
          <p:cNvPr id="10" name="Connettore diritto 9">
            <a:extLst>
              <a:ext uri="{FF2B5EF4-FFF2-40B4-BE49-F238E27FC236}">
                <a16:creationId xmlns:a16="http://schemas.microsoft.com/office/drawing/2014/main" id="{1A76B1B4-18C4-40EA-8C83-82C07F610341}"/>
              </a:ext>
            </a:extLst>
          </p:cNvPr>
          <p:cNvCxnSpPr/>
          <p:nvPr/>
        </p:nvCxnSpPr>
        <p:spPr>
          <a:xfrm>
            <a:off x="5042263" y="5808790"/>
            <a:ext cx="485938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DB7CF935-E1E4-4BDB-8A09-E68934C78C6E}"/>
              </a:ext>
            </a:extLst>
          </p:cNvPr>
          <p:cNvCxnSpPr/>
          <p:nvPr/>
        </p:nvCxnSpPr>
        <p:spPr>
          <a:xfrm>
            <a:off x="5042263" y="5808790"/>
            <a:ext cx="0" cy="166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97A079B6-95ED-4344-ABFD-69CE6F5ABB4D}"/>
              </a:ext>
            </a:extLst>
          </p:cNvPr>
          <p:cNvCxnSpPr/>
          <p:nvPr/>
        </p:nvCxnSpPr>
        <p:spPr>
          <a:xfrm>
            <a:off x="7524206" y="5808790"/>
            <a:ext cx="0" cy="1668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D2B551AC-FA15-425B-A189-4CD077766A65}"/>
              </a:ext>
            </a:extLst>
          </p:cNvPr>
          <p:cNvCxnSpPr/>
          <p:nvPr/>
        </p:nvCxnSpPr>
        <p:spPr>
          <a:xfrm>
            <a:off x="9901646" y="5808790"/>
            <a:ext cx="0" cy="16683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6789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246216-386A-4133-A68F-795A7DED5064}"/>
              </a:ext>
            </a:extLst>
          </p:cNvPr>
          <p:cNvSpPr>
            <a:spLocks noGrp="1"/>
          </p:cNvSpPr>
          <p:nvPr>
            <p:ph type="title"/>
          </p:nvPr>
        </p:nvSpPr>
        <p:spPr/>
        <p:txBody>
          <a:bodyPr/>
          <a:lstStyle/>
          <a:p>
            <a:r>
              <a:rPr lang="it-IT" dirty="0"/>
              <a:t>Il criterio Paretiano</a:t>
            </a:r>
            <a:endParaRPr lang="en-GB" dirty="0"/>
          </a:p>
        </p:txBody>
      </p:sp>
      <p:sp>
        <p:nvSpPr>
          <p:cNvPr id="3" name="Segnaposto contenuto 2">
            <a:extLst>
              <a:ext uri="{FF2B5EF4-FFF2-40B4-BE49-F238E27FC236}">
                <a16:creationId xmlns:a16="http://schemas.microsoft.com/office/drawing/2014/main" id="{A80D9209-A27B-45B2-A654-0376BF0816D2}"/>
              </a:ext>
            </a:extLst>
          </p:cNvPr>
          <p:cNvSpPr>
            <a:spLocks noGrp="1"/>
          </p:cNvSpPr>
          <p:nvPr>
            <p:ph idx="1"/>
          </p:nvPr>
        </p:nvSpPr>
        <p:spPr/>
        <p:txBody>
          <a:bodyPr>
            <a:normAutofit lnSpcReduction="10000"/>
          </a:bodyPr>
          <a:lstStyle/>
          <a:p>
            <a:r>
              <a:rPr lang="it-IT" dirty="0"/>
              <a:t>L’economia del benessere si basa su un criterio di </a:t>
            </a:r>
            <a:r>
              <a:rPr lang="it-IT" b="1" dirty="0"/>
              <a:t>ordinamento indiretto</a:t>
            </a:r>
            <a:r>
              <a:rPr lang="it-IT" dirty="0"/>
              <a:t>, misurabile in modo </a:t>
            </a:r>
            <a:r>
              <a:rPr lang="it-IT" b="1" dirty="0"/>
              <a:t>ordinale</a:t>
            </a:r>
            <a:r>
              <a:rPr lang="it-IT" dirty="0"/>
              <a:t>,  con soddisfazioni tra loro </a:t>
            </a:r>
            <a:r>
              <a:rPr lang="it-IT" b="1" dirty="0"/>
              <a:t>inconfrontabili: IL </a:t>
            </a:r>
            <a:r>
              <a:rPr lang="it-IT" b="1" dirty="0">
                <a:solidFill>
                  <a:srgbClr val="FF0000"/>
                </a:solidFill>
              </a:rPr>
              <a:t>CRITERIO PARETIANO</a:t>
            </a:r>
          </a:p>
          <a:p>
            <a:r>
              <a:rPr lang="it-IT" b="1" dirty="0"/>
              <a:t>Criterio paretiano debole</a:t>
            </a:r>
            <a:r>
              <a:rPr lang="it-IT" dirty="0"/>
              <a:t>: Un insieme di persone migliora la propria soddisfazione passando dalla situazione A </a:t>
            </a:r>
            <a:r>
              <a:rPr lang="it-IT" dirty="0" err="1"/>
              <a:t>a</a:t>
            </a:r>
            <a:r>
              <a:rPr lang="it-IT" dirty="0"/>
              <a:t> quella B, se tutti gli individui sono più soddisfatti in B che in A </a:t>
            </a:r>
          </a:p>
          <a:p>
            <a:r>
              <a:rPr lang="it-IT" b="1" dirty="0"/>
              <a:t>Criterio paretiano forte</a:t>
            </a:r>
            <a:r>
              <a:rPr lang="it-IT" dirty="0"/>
              <a:t>: Un insieme di persone migliora la propria soddisfazione passando dalla situazione A </a:t>
            </a:r>
            <a:r>
              <a:rPr lang="it-IT" dirty="0" err="1"/>
              <a:t>a</a:t>
            </a:r>
            <a:r>
              <a:rPr lang="it-IT" dirty="0"/>
              <a:t> quella B, se alcuni (al limite un solo individuo) sta meglio in B che in A e nessuno sta peggio in B che in A</a:t>
            </a:r>
          </a:p>
          <a:p>
            <a:r>
              <a:rPr lang="it-IT" u="sng" dirty="0"/>
              <a:t>Il criterio paretiano rispetta il concetto di efficienza </a:t>
            </a:r>
            <a:r>
              <a:rPr lang="it-IT" dirty="0"/>
              <a:t>inteso nell'accezione largamente fatta propria dalla teoria neoclassica: Una situazione è efficiente (o ottima) in senso paretiano se, comunque ci spostiamo da essa, non sia possibile migliorare la soddisfazione di qualcuno senza peggiorare la soddisfazione di almeno un altro membro della collettività. Da cui deriva la forma che il Mercato deve presentare</a:t>
            </a:r>
            <a:endParaRPr lang="en-GB" dirty="0">
              <a:solidFill>
                <a:schemeClr val="tx1"/>
              </a:solidFill>
            </a:endParaRPr>
          </a:p>
        </p:txBody>
      </p:sp>
      <p:sp>
        <p:nvSpPr>
          <p:cNvPr id="9" name="Freccia in giù 8">
            <a:extLst>
              <a:ext uri="{FF2B5EF4-FFF2-40B4-BE49-F238E27FC236}">
                <a16:creationId xmlns:a16="http://schemas.microsoft.com/office/drawing/2014/main" id="{EE2795D0-39C0-4790-AD64-EF0155ED5B30}"/>
              </a:ext>
            </a:extLst>
          </p:cNvPr>
          <p:cNvSpPr/>
          <p:nvPr/>
        </p:nvSpPr>
        <p:spPr>
          <a:xfrm>
            <a:off x="6884126" y="5900057"/>
            <a:ext cx="557348" cy="3614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sellaDiTesto 9">
            <a:extLst>
              <a:ext uri="{FF2B5EF4-FFF2-40B4-BE49-F238E27FC236}">
                <a16:creationId xmlns:a16="http://schemas.microsoft.com/office/drawing/2014/main" id="{A32FA113-E20B-4DF5-8901-FE653D4CE095}"/>
              </a:ext>
            </a:extLst>
          </p:cNvPr>
          <p:cNvSpPr txBox="1"/>
          <p:nvPr/>
        </p:nvSpPr>
        <p:spPr>
          <a:xfrm>
            <a:off x="5833790" y="6305278"/>
            <a:ext cx="2965269" cy="369332"/>
          </a:xfrm>
          <a:prstGeom prst="rect">
            <a:avLst/>
          </a:prstGeom>
          <a:noFill/>
          <a:ln w="28575">
            <a:solidFill>
              <a:srgbClr val="FF0000"/>
            </a:solidFill>
          </a:ln>
        </p:spPr>
        <p:txBody>
          <a:bodyPr wrap="square" rtlCol="0">
            <a:spAutoFit/>
          </a:bodyPr>
          <a:lstStyle/>
          <a:p>
            <a:r>
              <a:rPr lang="it-IT" b="1" dirty="0"/>
              <a:t>CONCORRENZA PERFETTA</a:t>
            </a:r>
            <a:endParaRPr lang="en-GB" b="1" dirty="0"/>
          </a:p>
        </p:txBody>
      </p:sp>
    </p:spTree>
    <p:extLst>
      <p:ext uri="{BB962C8B-B14F-4D97-AF65-F5344CB8AC3E}">
        <p14:creationId xmlns:p14="http://schemas.microsoft.com/office/powerpoint/2010/main" val="3159870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E05F27D-762F-41B0-8B83-9FFCD0E41CAF}"/>
              </a:ext>
            </a:extLst>
          </p:cNvPr>
          <p:cNvSpPr>
            <a:spLocks noGrp="1"/>
          </p:cNvSpPr>
          <p:nvPr>
            <p:ph type="title"/>
          </p:nvPr>
        </p:nvSpPr>
        <p:spPr/>
        <p:txBody>
          <a:bodyPr/>
          <a:lstStyle/>
          <a:p>
            <a:r>
              <a:rPr lang="it-IT" dirty="0"/>
              <a:t>I due Teoremi del Benessere e il concetto di efficienza</a:t>
            </a:r>
            <a:endParaRPr lang="en-GB" dirty="0"/>
          </a:p>
        </p:txBody>
      </p:sp>
      <p:sp>
        <p:nvSpPr>
          <p:cNvPr id="3" name="Segnaposto contenuto 2">
            <a:extLst>
              <a:ext uri="{FF2B5EF4-FFF2-40B4-BE49-F238E27FC236}">
                <a16:creationId xmlns:a16="http://schemas.microsoft.com/office/drawing/2014/main" id="{8DF9B6D6-9055-4A31-A897-1D72319BA2AD}"/>
              </a:ext>
            </a:extLst>
          </p:cNvPr>
          <p:cNvSpPr>
            <a:spLocks noGrp="1"/>
          </p:cNvSpPr>
          <p:nvPr>
            <p:ph idx="1"/>
          </p:nvPr>
        </p:nvSpPr>
        <p:spPr/>
        <p:txBody>
          <a:bodyPr/>
          <a:lstStyle/>
          <a:p>
            <a:r>
              <a:rPr lang="it-IT" dirty="0"/>
              <a:t>L’</a:t>
            </a:r>
            <a:r>
              <a:rPr lang="it-IT" b="1" dirty="0"/>
              <a:t>efficienza</a:t>
            </a:r>
            <a:r>
              <a:rPr lang="it-IT" dirty="0"/>
              <a:t> è qui considerata rispetto al criterio proposto da </a:t>
            </a:r>
            <a:r>
              <a:rPr lang="it-IT" b="1" dirty="0"/>
              <a:t>Pareto</a:t>
            </a:r>
            <a:r>
              <a:rPr lang="it-IT" dirty="0"/>
              <a:t>: c’è una doppia corrispondenza tra mercato e ottimo paretiano.</a:t>
            </a:r>
            <a:endParaRPr lang="en-GB" dirty="0"/>
          </a:p>
          <a:p>
            <a:r>
              <a:rPr lang="it-IT" dirty="0"/>
              <a:t>1. in un sistema economico di </a:t>
            </a:r>
            <a:r>
              <a:rPr lang="it-IT" u="sng" dirty="0"/>
              <a:t>concorrenza perfetta</a:t>
            </a:r>
            <a:r>
              <a:rPr lang="it-IT" dirty="0"/>
              <a:t> nel quale vi sia un </a:t>
            </a:r>
            <a:r>
              <a:rPr lang="it-IT" u="sng" dirty="0"/>
              <a:t>insieme completo di mercati</a:t>
            </a:r>
            <a:r>
              <a:rPr lang="it-IT" dirty="0"/>
              <a:t>, un equilibrio concorrenziale, se esiste, è un ottimo paretiano. </a:t>
            </a:r>
          </a:p>
          <a:p>
            <a:r>
              <a:rPr lang="it-IT" dirty="0"/>
              <a:t>2. se sono rispettate alcune condizioni relative alle funzioni di utilità individuali (mappe di indifferenza convesse) e alle funzioni di produzione (insiemi di produzione convessi), in presenze di mercati completi ogni posizione di ottimo paretiano può essere realizzata come equilibrio concorrenziale, </a:t>
            </a:r>
            <a:r>
              <a:rPr lang="it-IT" u="sng" dirty="0"/>
              <a:t>previa un’appropriata redistribuzione delle risorse </a:t>
            </a:r>
            <a:r>
              <a:rPr lang="it-IT" dirty="0"/>
              <a:t>(dotazioni inziali) fra gli individui.</a:t>
            </a:r>
            <a:endParaRPr lang="en-GB" dirty="0"/>
          </a:p>
          <a:p>
            <a:endParaRPr lang="it-IT" dirty="0"/>
          </a:p>
          <a:p>
            <a:r>
              <a:rPr lang="it-IT" dirty="0"/>
              <a:t>Cosa significa questo? Che siano rispettate le condizioni della concorrenza perfetta su tutti i mercati</a:t>
            </a:r>
            <a:endParaRPr lang="en-GB" dirty="0"/>
          </a:p>
          <a:p>
            <a:endParaRPr lang="en-GB" dirty="0"/>
          </a:p>
        </p:txBody>
      </p:sp>
    </p:spTree>
    <p:extLst>
      <p:ext uri="{BB962C8B-B14F-4D97-AF65-F5344CB8AC3E}">
        <p14:creationId xmlns:p14="http://schemas.microsoft.com/office/powerpoint/2010/main" val="1003257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460BF8-36E8-4E6D-BCDB-754DD0412C4D}"/>
              </a:ext>
            </a:extLst>
          </p:cNvPr>
          <p:cNvSpPr>
            <a:spLocks noGrp="1"/>
          </p:cNvSpPr>
          <p:nvPr>
            <p:ph type="title"/>
          </p:nvPr>
        </p:nvSpPr>
        <p:spPr/>
        <p:txBody>
          <a:bodyPr/>
          <a:lstStyle/>
          <a:p>
            <a:r>
              <a:rPr lang="it-IT" dirty="0"/>
              <a:t>L’efficienza non è sempre un bene per tutti…</a:t>
            </a:r>
            <a:endParaRPr lang="en-GB" dirty="0"/>
          </a:p>
        </p:txBody>
      </p:sp>
      <p:sp>
        <p:nvSpPr>
          <p:cNvPr id="3" name="Segnaposto contenuto 2">
            <a:extLst>
              <a:ext uri="{FF2B5EF4-FFF2-40B4-BE49-F238E27FC236}">
                <a16:creationId xmlns:a16="http://schemas.microsoft.com/office/drawing/2014/main" id="{E2E7FDB4-DF64-4DBD-B74B-4CE70894E217}"/>
              </a:ext>
            </a:extLst>
          </p:cNvPr>
          <p:cNvSpPr>
            <a:spLocks noGrp="1"/>
          </p:cNvSpPr>
          <p:nvPr>
            <p:ph idx="1"/>
          </p:nvPr>
        </p:nvSpPr>
        <p:spPr>
          <a:xfrm>
            <a:off x="3860560" y="2377440"/>
            <a:ext cx="7315200" cy="3912108"/>
          </a:xfrm>
        </p:spPr>
        <p:txBody>
          <a:bodyPr>
            <a:normAutofit lnSpcReduction="10000"/>
          </a:bodyPr>
          <a:lstStyle/>
          <a:p>
            <a:r>
              <a:rPr lang="it-IT" dirty="0"/>
              <a:t>Le condizioni perché si realizzi la concorrenza perfetta sui mercati sono:</a:t>
            </a:r>
          </a:p>
          <a:p>
            <a:pPr lvl="1"/>
            <a:r>
              <a:rPr lang="it-IT" dirty="0"/>
              <a:t>Omogeneità dei beni </a:t>
            </a:r>
            <a:endParaRPr lang="en-GB" dirty="0"/>
          </a:p>
          <a:p>
            <a:pPr lvl="1"/>
            <a:r>
              <a:rPr lang="it-IT" dirty="0">
                <a:solidFill>
                  <a:srgbClr val="FF0000"/>
                </a:solidFill>
              </a:rPr>
              <a:t>Ampia numerosità degli operatori</a:t>
            </a:r>
            <a:endParaRPr lang="en-GB" dirty="0">
              <a:solidFill>
                <a:srgbClr val="FF0000"/>
              </a:solidFill>
            </a:endParaRPr>
          </a:p>
          <a:p>
            <a:pPr lvl="1"/>
            <a:r>
              <a:rPr lang="it-IT" dirty="0"/>
              <a:t>Assenza di intese o accordi fra essi</a:t>
            </a:r>
            <a:endParaRPr lang="en-GB" dirty="0"/>
          </a:p>
          <a:p>
            <a:pPr lvl="1"/>
            <a:r>
              <a:rPr lang="it-IT" dirty="0">
                <a:solidFill>
                  <a:srgbClr val="FF0000"/>
                </a:solidFill>
              </a:rPr>
              <a:t>Libertà di entrata e di uscita dal mercato</a:t>
            </a:r>
            <a:endParaRPr lang="en-GB" dirty="0">
              <a:solidFill>
                <a:srgbClr val="FF0000"/>
              </a:solidFill>
            </a:endParaRPr>
          </a:p>
          <a:p>
            <a:pPr lvl="1"/>
            <a:r>
              <a:rPr lang="it-IT" dirty="0">
                <a:solidFill>
                  <a:srgbClr val="FF0000"/>
                </a:solidFill>
              </a:rPr>
              <a:t>Perfetta informazione </a:t>
            </a:r>
            <a:r>
              <a:rPr lang="it-IT" dirty="0"/>
              <a:t>e </a:t>
            </a:r>
            <a:endParaRPr lang="en-GB" dirty="0"/>
          </a:p>
          <a:p>
            <a:pPr lvl="1"/>
            <a:r>
              <a:rPr lang="it-IT" dirty="0">
                <a:solidFill>
                  <a:srgbClr val="FF0000"/>
                </a:solidFill>
              </a:rPr>
              <a:t>Completezza dei mercati</a:t>
            </a:r>
            <a:r>
              <a:rPr lang="it-IT" dirty="0"/>
              <a:t>.</a:t>
            </a:r>
          </a:p>
          <a:p>
            <a:r>
              <a:rPr lang="it-IT" dirty="0"/>
              <a:t>L’eventuale redistribuzione iniziale non deve essere distorsiva rispetto all’obiettivo</a:t>
            </a:r>
          </a:p>
          <a:p>
            <a:r>
              <a:rPr lang="it-IT" dirty="0"/>
              <a:t>Non si guarda al processo di aggiustamento verso l’equilibrio (tempo), cioè agli aspetti dinamici non sono contemplati</a:t>
            </a:r>
            <a:endParaRPr lang="en-GB" dirty="0"/>
          </a:p>
          <a:p>
            <a:pPr lvl="1"/>
            <a:endParaRPr lang="en-GB" dirty="0"/>
          </a:p>
        </p:txBody>
      </p:sp>
      <p:sp>
        <p:nvSpPr>
          <p:cNvPr id="4" name="Freccia in giù 3">
            <a:extLst>
              <a:ext uri="{FF2B5EF4-FFF2-40B4-BE49-F238E27FC236}">
                <a16:creationId xmlns:a16="http://schemas.microsoft.com/office/drawing/2014/main" id="{293CE12C-E743-4D95-9EDB-6BCA800AEC94}"/>
              </a:ext>
            </a:extLst>
          </p:cNvPr>
          <p:cNvSpPr/>
          <p:nvPr/>
        </p:nvSpPr>
        <p:spPr>
          <a:xfrm>
            <a:off x="7136674" y="496389"/>
            <a:ext cx="496389" cy="4267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CasellaDiTesto 4">
            <a:extLst>
              <a:ext uri="{FF2B5EF4-FFF2-40B4-BE49-F238E27FC236}">
                <a16:creationId xmlns:a16="http://schemas.microsoft.com/office/drawing/2014/main" id="{3AF369D4-C399-4D9B-8A1E-7D0C60A34F32}"/>
              </a:ext>
            </a:extLst>
          </p:cNvPr>
          <p:cNvSpPr txBox="1"/>
          <p:nvPr/>
        </p:nvSpPr>
        <p:spPr>
          <a:xfrm>
            <a:off x="6754343" y="981815"/>
            <a:ext cx="1261049" cy="369332"/>
          </a:xfrm>
          <a:prstGeom prst="rect">
            <a:avLst/>
          </a:prstGeom>
          <a:noFill/>
          <a:ln w="28575">
            <a:solidFill>
              <a:srgbClr val="FF0000"/>
            </a:solidFill>
          </a:ln>
        </p:spPr>
        <p:txBody>
          <a:bodyPr wrap="square" rtlCol="0">
            <a:spAutoFit/>
          </a:bodyPr>
          <a:lstStyle/>
          <a:p>
            <a:r>
              <a:rPr lang="it-IT" dirty="0"/>
              <a:t>3 problemi</a:t>
            </a:r>
            <a:endParaRPr lang="en-GB" dirty="0"/>
          </a:p>
        </p:txBody>
      </p:sp>
      <p:sp>
        <p:nvSpPr>
          <p:cNvPr id="6" name="CasellaDiTesto 5">
            <a:extLst>
              <a:ext uri="{FF2B5EF4-FFF2-40B4-BE49-F238E27FC236}">
                <a16:creationId xmlns:a16="http://schemas.microsoft.com/office/drawing/2014/main" id="{C21D84C2-D986-46B4-AC9B-43E27BE16B34}"/>
              </a:ext>
            </a:extLst>
          </p:cNvPr>
          <p:cNvSpPr txBox="1"/>
          <p:nvPr/>
        </p:nvSpPr>
        <p:spPr>
          <a:xfrm>
            <a:off x="6298959" y="1564455"/>
            <a:ext cx="2641296" cy="646331"/>
          </a:xfrm>
          <a:prstGeom prst="rect">
            <a:avLst/>
          </a:prstGeom>
          <a:noFill/>
          <a:ln w="28575">
            <a:solidFill>
              <a:srgbClr val="00B0F0"/>
            </a:solidFill>
          </a:ln>
        </p:spPr>
        <p:txBody>
          <a:bodyPr wrap="square" rtlCol="0">
            <a:spAutoFit/>
          </a:bodyPr>
          <a:lstStyle/>
          <a:p>
            <a:r>
              <a:rPr lang="it-IT" dirty="0"/>
              <a:t>Non si considera l’equità, ma solo l’efficienza</a:t>
            </a:r>
            <a:endParaRPr lang="en-GB" dirty="0"/>
          </a:p>
        </p:txBody>
      </p:sp>
      <p:sp>
        <p:nvSpPr>
          <p:cNvPr id="7" name="CasellaDiTesto 6">
            <a:extLst>
              <a:ext uri="{FF2B5EF4-FFF2-40B4-BE49-F238E27FC236}">
                <a16:creationId xmlns:a16="http://schemas.microsoft.com/office/drawing/2014/main" id="{FB404C80-5C10-455D-A2D8-F6F3E4066AFC}"/>
              </a:ext>
            </a:extLst>
          </p:cNvPr>
          <p:cNvSpPr txBox="1"/>
          <p:nvPr/>
        </p:nvSpPr>
        <p:spPr>
          <a:xfrm>
            <a:off x="9042161" y="1305579"/>
            <a:ext cx="2457509" cy="923330"/>
          </a:xfrm>
          <a:prstGeom prst="rect">
            <a:avLst/>
          </a:prstGeom>
          <a:noFill/>
          <a:ln w="28575">
            <a:solidFill>
              <a:srgbClr val="00B0F0"/>
            </a:solidFill>
          </a:ln>
        </p:spPr>
        <p:txBody>
          <a:bodyPr wrap="square" rtlCol="0">
            <a:spAutoFit/>
          </a:bodyPr>
          <a:lstStyle/>
          <a:p>
            <a:r>
              <a:rPr lang="it-IT" dirty="0"/>
              <a:t>Non si considera il tempo: condizione statica</a:t>
            </a:r>
            <a:endParaRPr lang="en-GB" dirty="0"/>
          </a:p>
        </p:txBody>
      </p:sp>
      <p:sp>
        <p:nvSpPr>
          <p:cNvPr id="8" name="CasellaDiTesto 7">
            <a:extLst>
              <a:ext uri="{FF2B5EF4-FFF2-40B4-BE49-F238E27FC236}">
                <a16:creationId xmlns:a16="http://schemas.microsoft.com/office/drawing/2014/main" id="{941CC13F-51DE-4A95-B42F-519D500DD498}"/>
              </a:ext>
            </a:extLst>
          </p:cNvPr>
          <p:cNvSpPr txBox="1"/>
          <p:nvPr/>
        </p:nvSpPr>
        <p:spPr>
          <a:xfrm>
            <a:off x="3735977" y="1305579"/>
            <a:ext cx="2412274" cy="923330"/>
          </a:xfrm>
          <a:prstGeom prst="rect">
            <a:avLst/>
          </a:prstGeom>
          <a:noFill/>
          <a:ln w="28575">
            <a:solidFill>
              <a:srgbClr val="00B0F0"/>
            </a:solidFill>
          </a:ln>
        </p:spPr>
        <p:txBody>
          <a:bodyPr wrap="square" rtlCol="0">
            <a:spAutoFit/>
          </a:bodyPr>
          <a:lstStyle/>
          <a:p>
            <a:r>
              <a:rPr lang="it-IT" dirty="0"/>
              <a:t>Le condizioni di c.p. sono difficilmente soddisfatte nella realtà</a:t>
            </a:r>
            <a:endParaRPr lang="en-GB" dirty="0"/>
          </a:p>
        </p:txBody>
      </p:sp>
    </p:spTree>
    <p:extLst>
      <p:ext uri="{BB962C8B-B14F-4D97-AF65-F5344CB8AC3E}">
        <p14:creationId xmlns:p14="http://schemas.microsoft.com/office/powerpoint/2010/main" val="320022783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rnice">
  <a:themeElements>
    <a:clrScheme name="Cornic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ornic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rnic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otalTime>3536</TotalTime>
  <Words>6777</Words>
  <Application>Microsoft Office PowerPoint</Application>
  <PresentationFormat>Widescreen</PresentationFormat>
  <Paragraphs>399</Paragraphs>
  <Slides>59</Slides>
  <Notes>0</Notes>
  <HiddenSlides>0</HiddenSlides>
  <MMClips>0</MMClips>
  <ScaleCrop>false</ScaleCrop>
  <HeadingPairs>
    <vt:vector size="6" baseType="variant">
      <vt:variant>
        <vt:lpstr>Caratteri utilizzati</vt:lpstr>
      </vt:variant>
      <vt:variant>
        <vt:i4>9</vt:i4>
      </vt:variant>
      <vt:variant>
        <vt:lpstr>Tema</vt:lpstr>
      </vt:variant>
      <vt:variant>
        <vt:i4>2</vt:i4>
      </vt:variant>
      <vt:variant>
        <vt:lpstr>Titoli diapositive</vt:lpstr>
      </vt:variant>
      <vt:variant>
        <vt:i4>59</vt:i4>
      </vt:variant>
    </vt:vector>
  </HeadingPairs>
  <TitlesOfParts>
    <vt:vector size="70" baseType="lpstr">
      <vt:lpstr>Arial</vt:lpstr>
      <vt:lpstr>Calibri</vt:lpstr>
      <vt:lpstr>Calibri Light</vt:lpstr>
      <vt:lpstr>Cambria Math</vt:lpstr>
      <vt:lpstr>Corbel</vt:lpstr>
      <vt:lpstr>Symbol</vt:lpstr>
      <vt:lpstr>Times New Roman</vt:lpstr>
      <vt:lpstr>Wingdings</vt:lpstr>
      <vt:lpstr>Wingdings 2</vt:lpstr>
      <vt:lpstr>Tema di Office</vt:lpstr>
      <vt:lpstr>Cornice</vt:lpstr>
      <vt:lpstr>Introduzione al corso di Politica Economica Internazionale</vt:lpstr>
      <vt:lpstr>Struttura della lezione</vt:lpstr>
      <vt:lpstr>Quali sono le componenti principali della Politica Economica?</vt:lpstr>
      <vt:lpstr>Politica economica e Economia politica, quali differenze?</vt:lpstr>
      <vt:lpstr>Il funzionamento della realtà economica: gli approcci</vt:lpstr>
      <vt:lpstr>I criteri di scelta sociale: l’ordinamento sociale</vt:lpstr>
      <vt:lpstr>Il criterio Paretiano</vt:lpstr>
      <vt:lpstr>I due Teoremi del Benessere e il concetto di efficienza</vt:lpstr>
      <vt:lpstr>L’efficienza non è sempre un bene per tutti…</vt:lpstr>
      <vt:lpstr>Ragioni di critica del criterio paretiano e fallimenti del mercato</vt:lpstr>
      <vt:lpstr>Il ruolo dello Stato nel Mercato </vt:lpstr>
      <vt:lpstr>I soggetti complessi della politica economica: la visione dell’Economia del Benessere</vt:lpstr>
      <vt:lpstr>Ideologia e politica economica</vt:lpstr>
      <vt:lpstr>Il modello di Politica economica</vt:lpstr>
      <vt:lpstr>L’economia normativa: un riassunto</vt:lpstr>
      <vt:lpstr>Le motivazioni dell’intervento pubblico</vt:lpstr>
      <vt:lpstr>Il Policy maker può essere visto come un insieme di enti sotto vari profili </vt:lpstr>
      <vt:lpstr>A. Policy maker in base alla natura degli obiettivi </vt:lpstr>
      <vt:lpstr>Le 3 funzioni principali (o obiettivi) dell’attività dello Stato secondo Musgrave (1959)</vt:lpstr>
      <vt:lpstr>1) Allocazione</vt:lpstr>
      <vt:lpstr>Le 3 funzioni principali (o obiettivi) dell’attività dello Stato secondo Musgrave (1959)</vt:lpstr>
      <vt:lpstr>2) Stabilizzazione</vt:lpstr>
      <vt:lpstr>Musgrave (cont. Le funzioni della PE)</vt:lpstr>
      <vt:lpstr>3) Le politiche della redistribuzione</vt:lpstr>
      <vt:lpstr>B. Policy Maker (o insieme di enti) rispetto all’ambito di intervento</vt:lpstr>
      <vt:lpstr>C. Secondo la natura dei compiti</vt:lpstr>
      <vt:lpstr>La scuola della political economy</vt:lpstr>
      <vt:lpstr>Qual è quindi in sintesi il ruolo della PE?</vt:lpstr>
      <vt:lpstr>Il modello della Politica Economica</vt:lpstr>
      <vt:lpstr>Il modello di sintesi della politica economica (Cellini, 2010)</vt:lpstr>
      <vt:lpstr>1) Gli obiettivi del corpo sociale</vt:lpstr>
      <vt:lpstr>I conflitti</vt:lpstr>
      <vt:lpstr>Il trade-off tra obiettivi: un esempio</vt:lpstr>
      <vt:lpstr>2) Come perseguire i fini: gli strumenti</vt:lpstr>
      <vt:lpstr>La «RICETTA» della Politica economica</vt:lpstr>
      <vt:lpstr>Il modello sintetico positivo e normativo</vt:lpstr>
      <vt:lpstr>Classificazione di obiettivi e strumenti</vt:lpstr>
      <vt:lpstr>Modelli economici positivi</vt:lpstr>
      <vt:lpstr>I modelli economici positivi in forma strutturale</vt:lpstr>
      <vt:lpstr>Il modello normativo o in forma ridotta inversa con obiettivi fissi</vt:lpstr>
      <vt:lpstr>Riassumendo… i modelli economici positivi e normativi</vt:lpstr>
      <vt:lpstr>La regola aurea di Tinbergen o della politica economica</vt:lpstr>
      <vt:lpstr>QUALE SARÀ IL SIGNIFICATO ECONOMICO?</vt:lpstr>
      <vt:lpstr>Quali soluzioni se gli strumenti non sono sufficienti (n&lt;m)?</vt:lpstr>
      <vt:lpstr>Applichiamo al modello IS con obiettivi fissi: 1 obiettivo e 1 strumento</vt:lpstr>
      <vt:lpstr>Esercitarsi con i modelli Macroeconomici e di PE</vt:lpstr>
      <vt:lpstr>Modello IS-LM</vt:lpstr>
      <vt:lpstr>I meccanismi di trasmissione tra variabili: i parametri</vt:lpstr>
      <vt:lpstr>I parametri (cont.)</vt:lpstr>
      <vt:lpstr>I parametri e l’effetto di trasmissione</vt:lpstr>
      <vt:lpstr>La soluzione del modello</vt:lpstr>
      <vt:lpstr>Esprimo ora nel modello normativo: Forma ridotta inversa: La IS</vt:lpstr>
      <vt:lpstr>La forma ridotta per la politica Monetaria: la LM</vt:lpstr>
      <vt:lpstr>Esercizio 1 - IS-LM e PE in economia chiusa</vt:lpstr>
      <vt:lpstr>Il modello IS-LM di Politica Economica</vt:lpstr>
      <vt:lpstr>Esercizio 2: ipotizzo dei valori per le variabili del mio sistema economico: IS</vt:lpstr>
      <vt:lpstr>Esercizio 1 - Soluzione per la parte normativa</vt:lpstr>
      <vt:lpstr>Apriamo il modello per considerare gli altri paesi</vt:lpstr>
      <vt:lpstr>La questione dei deficit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Introduzione al corso di Politica Economica Internazionale</dc:title>
  <dc:creator>CHIES LAURA</dc:creator>
  <cp:lastModifiedBy>CHIES LAURA</cp:lastModifiedBy>
  <cp:revision>135</cp:revision>
  <dcterms:created xsi:type="dcterms:W3CDTF">2024-02-25T13:23:57Z</dcterms:created>
  <dcterms:modified xsi:type="dcterms:W3CDTF">2025-03-05T22:20:33Z</dcterms:modified>
</cp:coreProperties>
</file>