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79" r:id="rId4"/>
    <p:sldId id="381" r:id="rId5"/>
    <p:sldId id="380" r:id="rId6"/>
    <p:sldId id="349" r:id="rId7"/>
    <p:sldId id="342" r:id="rId8"/>
    <p:sldId id="343" r:id="rId9"/>
    <p:sldId id="344" r:id="rId10"/>
    <p:sldId id="346" r:id="rId11"/>
    <p:sldId id="347" r:id="rId12"/>
    <p:sldId id="377" r:id="rId13"/>
    <p:sldId id="348" r:id="rId14"/>
    <p:sldId id="339" r:id="rId15"/>
    <p:sldId id="303" r:id="rId16"/>
    <p:sldId id="277" r:id="rId17"/>
    <p:sldId id="304" r:id="rId18"/>
    <p:sldId id="305" r:id="rId19"/>
    <p:sldId id="306" r:id="rId20"/>
    <p:sldId id="307" r:id="rId21"/>
    <p:sldId id="335" r:id="rId22"/>
    <p:sldId id="308" r:id="rId23"/>
    <p:sldId id="309" r:id="rId24"/>
    <p:sldId id="384" r:id="rId25"/>
    <p:sldId id="265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8:23:21.237"/>
    </inkml:context>
    <inkml:brush xml:id="br0">
      <inkml:brushProperty name="width" value="0.05" units="cm"/>
      <inkml:brushProperty name="height" value="0.05" units="cm"/>
      <inkml:brushProperty name="color" value="#333333"/>
      <inkml:brushProperty name="ignorePressure" value="1"/>
    </inkml:brush>
  </inkml:definitions>
  <inkml:trace contextRef="#ctx0" brushRef="#br0">1 0,'0'8802,"0"-9793,0 1071,0-90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0:41:53.770"/>
    </inkml:context>
    <inkml:brush xml:id="br0">
      <inkml:brushProperty name="width" value="0.05" units="cm"/>
      <inkml:brushProperty name="height" value="0.05" units="cm"/>
      <inkml:brushProperty name="color" value="#333333"/>
      <inkml:brushProperty name="ignorePressure" value="1"/>
    </inkml:brush>
  </inkml:definitions>
  <inkml:trace contextRef="#ctx0" brushRef="#br0">1 1659,'7012'4554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8:50:14.95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0958.49805"/>
      <inkml:brushProperty name="anchorY" value="-16568.718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1903.16016"/>
      <inkml:brushProperty name="anchorY" value="-16357.21777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2561.64844"/>
      <inkml:brushProperty name="anchorY" value="-17400.29492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3176.59766"/>
      <inkml:brushProperty name="anchorY" value="-18320.96289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2707.0625"/>
      <inkml:brushProperty name="anchorY" value="-17719.09961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3280.1875"/>
      <inkml:brushProperty name="anchorY" value="-17899.33789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4065.72656"/>
      <inkml:brushProperty name="anchorY" value="-18535.44922"/>
      <inkml:brushProperty name="scaleFactor" value="0.5"/>
    </inkml:brush>
  </inkml:definitions>
  <inkml:trace contextRef="#ctx0" brushRef="#br0">14 1040,'0'0,"4"0,2-3,4-4,-1-5,-1-2,-3-4,-1-2,-1-2,-2 1,-1-1,0 0,-1 2,1-1,2 0,0-1,1 1,4 1,-1-2,0 3,4 3,0 5,4-1,4 3,2-2,0 0,1-4,0-2,0 2,-1-2,2 3,-5 1,1 4,-2 2,1-2,2 2,-1 2,-4-4,2 1,1 2,-1-1,2 2,2-4,1 1,-1 2,1-4,0 2,-1 1,1-2,0 1,1 1,-2 2,1 2,-5-1,2 1,-8 0,-8 1,-5 1,-13 0,-10 1,-10 0,-5 0,-3 0,2 1,4-1,4 0,7 0,2 0,2 0,4 0,-1 0,0 0,-1 0,4 5,2 0,-1 0,3 4,-1-1,3 4,2 0,1-1,-3-3,-2-2,0 3,0 2,3 2,3 3,-2-1,1 1,-3 1,2 1,-3 1,1 1,0-3,3-2,2 1,-3-3,2 1,1 0,2 2,1 2,-3-3,0 2,1-1,1 1,1 2,2 0,0 0,1 2,0 1,0-2,0 1,0 1,1-7,-1-9,0-7,0-9,0-5,0-5,0-1,0-1,0-1,0 2,0-1,0 0,2 0,1 1,4 0,0 0,0 2,-2-2,-1 0,0 5,0 0,3 1,5 2,-1-1,4 3,-3-2,0 2,2 3,-2-1,2 3,0-3,2 2,2 0,-2-2,-1 1,0-1,3 2,1 1,0-2,1 1,1 0,-1-2,1-3,0 0,-4 0,1 2,-2 3,1-2,2 2,-1-4,-4 4,-3 6,-4 6,-8 5,-2 7,-2-2</inkml:trace>
  <inkml:trace contextRef="#ctx0" brushRef="#br1" timeOffset="2253.46">353 121,'0'0,"-2"0,-1 5,0 5,6 0,1 1,0 4,4-3,0 3,-1-1,1 2,-2 3,3-3,-1 1,3-1,-1 2,-2 1,3-4,-2 0,-3 1,2-4,-3 3,-1 1,4-3,-2 1,5 1,-2 1,1 1,-2 2,-2 1,-2 2,-1-2,3-4,-1 1,0 0,3-3,0 0,1 0,-2 3,3-3,-1-1,-4-2,-4-4,-8-3,-5-1,-1-3</inkml:trace>
  <inkml:trace contextRef="#ctx0" brushRef="#br2" timeOffset="6935.56">401 12,'0'0,"4"0,4 0,5 5,3 5,-1 2,0 0,1 2,2-2,-3 2,2-2,-4-1,-3 2,-1-2,2 3,3-3,-1 3,-1-1,3 3,2 2,2 0,0-3,-3 1,0-4,-4 2,3-3,-2-3,3 3,-3-1,2 0,-1-3,-2 2,-3 4,-3 1,-8-2,-6 2,-2 2,-2-2,2-6,-2 0,-4-3,0 0,-2-1,-2-1,-1 4,3 4,2-1,4 4,-1-2,-2-2,3-6,2-7,3-7,3-3,1 0</inkml:trace>
  <inkml:trace contextRef="#ctx0" brushRef="#br3" timeOffset="8864.46">594 387,'0'0,"2"0,1-3,0-1,-1-6,-3-4,-3-5,-5 1,0-3,-5-1,3 2,1-2,-1 6,2-2,-1 5,-2-1,-4 0,0 3,-6-2,-4 3,-1 2,8 3,9 1,11 3,6 0,8 1,4 1,-1 2,-4 2,-1 1,1 3,2 5,-2 1,2-2,-4 2,0-3,-3-3</inkml:trace>
  <inkml:trace contextRef="#ctx0" brushRef="#br4" timeOffset="12248.28">571 557,'0'0,"0"-2,0-6,2 0,1-3,4 0,0 0,2 2,-2-3,4 3,-2-3,3 2,4 2,-1 2,3-2,2 1,-3-1,-1 1,-4-3,0 1,-2-3,2 0,1 1,2-2,2 2,3-2,4-2,7 1,1 1,-1 3,-8 2,-11 9,-10 1,-4 7,-8 0,-5 2,0 3,-2-2,0-2,-1 1,-2-1,1 2,-1-2,-1 0,-1-2,1 3,0-2,0 3,1-2,0 0,-1 3,-6 3,2 2,-6 4,1-4,7-7,12-8,10-14,8-6,8-5,4-2,1 1,2 4,-4 0,1 5,-5-1,2-1,-2 1,-3-3,-3 4</inkml:trace>
  <inkml:trace contextRef="#ctx0" brushRef="#br5" timeOffset="15006.12">365 0,'0'0,"2"0,6 0,4 0,2 0,4 0,2 0,0 0,1 2,1 1,1 0,-3-1,2-1,-6 5,2-1,-3 0,2 1,1 0,2 3,0-1,0-1,-3 3,0-2,-1-1,1-2,1-1,-2-1,-2 0,2 0,1-2,2 5,0 0,-4 4,1-1,1-1,0-2,1-2,-5-2,-7-1,-8 4,-8 0,-4 2,6-6,-1-1,3 1,0 3,2 4,-5 0,2 4,-4-1,2 0,-4 3,2 3,0-3,2 0,-2 1,2 3,-3-3,2 1,0-1,2 2,-3-3,2 2,-3-4,-1 0,3 1,-3-2,2 3,-2-3,-2 2,1 0,1-1,-2 1,-2 2,0-2,3 0,-1-3,3 2,3-4,3-6,5-7,5-6,5-4,1-3,3 2,2-2,-2-1,-4 1,-2-1,-3-1,-2 0,-2 0,0-1,0-1,-1 1,0 1,6-2,4 5,1 1,4 0,0-1,3 0,-3 4</inkml:trace>
  <inkml:trace contextRef="#ctx0" brushRef="#br6" timeOffset="20280.308">752 121,'0'0,"4"0,4 0,5 0,3 0,1 0,3 0,1 0,-5 0,-10 0,-7 0,-7 0,-8 0,-1 2,-3 1,-3-1,-2 0,-7 0,-12-1,-2-1,-4 1,-1-1,4 0,7-1,9-1,13-3,13 0,11 0,6 1,6 2,4 0,0 2,1-1,0 1,-2 1,0-1,1 0,0 0,-2 0,1 5,5 0,3 0,6 0,0-2,-1 3,-10 1,-12 3,-14 1,-11-1,-6-1,-6 1,1-1,-1-2,1-2,2-2,0-2,0 0,5-4,6 1,10-1,6 0,7-1,10 0,2 1,2-4,1 1,-8 0,-15 4,-16 6,-13 7,-12 4,-7 5,1-2,5-3,3-5,10-5,3-7,3-6,4-6,4-3,5-2,2-3,3-1,3 4,6 4,5 5,2 4,4 3,-3 5,1 1,0 5,0 5,2-1,-3 1,-1 2,1 3,1-1,-3 3,2 0,-3 0,-1-5,-3 2,-2 0,-3-5,-2-9,-2-6,0-7,0-5,-1-3,1-2,-1-2,6 1,-1-1,6 5,1 0,5-2,2 2,3-1,-1 3,-3-2,0 5,1 2,-4 6,-3 8,-4 5,-2 4,-3 6,-1 2,-2 0,1 1,-1 0,0-1,-2-5,-4 1,-3-5,-5-3,2 2,-3-3,-1 1,-1-3,4 4,-2-2,0 4,-1-2,4 3,-2-3,4 1,-3-2,-1 2,-1-2,3 3,-2-2,3 0,6-6,5-8,7-5,7-5,0-4,3-4,1 4,-3 0,0 5,3 0,-1 3,3-3,0 3,3 3,-2-1,-4-3,-4-2,-4-2,-4 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0:48:47.26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8441.53125"/>
      <inkml:brushProperty name="anchorY" value="-16688.47852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9293.91797"/>
      <inkml:brushProperty name="anchorY" value="-16187.76172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0073.88867"/>
      <inkml:brushProperty name="anchorY" value="-16726.66797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4588.26563"/>
      <inkml:brushProperty name="anchorY" value="-19052.78711"/>
      <inkml:brushProperty name="scaleFactor" value="0.5"/>
    </inkml:brush>
  </inkml:definitions>
  <inkml:trace contextRef="#ctx0" brushRef="#br0">551 2514,'0'0,"-4"0,-5-2,2-5,0-5,-3-2,2-4,-3-2,1-5,-1-1,3 0,1 1,3 2,2-1,1 1,1 3,0-2,0 1,1 2,-1-1,0-1,5-1,1 2,4 0,1 3,-1 0,4 2,-3-2,2-2,-2 1,3 4,-3-2,0 0,-3-3,3 3,-2 1,3 4,-2-1,0 2,3 3,-2-2,3 1,2 1,-3 0,1 2,-4-4,3 1,1-3,1-3,2-2,2-2,0-2,1 1,1 3,-3 0,0 3,-2-1,1 3,-3 1,2-3,-4 2</inkml:trace>
  <inkml:trace contextRef="#ctx0" brushRef="#br1" timeOffset="1">659 1378,'0'0,"4"0,7 0,4 0,1 0,4 0,1 0,-1 2,1 5,1 6,5 1,-1 4,0-2,0-4,-4-3,1-4,-1 3,-3-2,-3-1</inkml:trace>
  <inkml:trace contextRef="#ctx0" brushRef="#br2" timeOffset="2">1010 1450,'0'0,"0"4,0 7,0 4,0 1,0 4,0 1,0-1,0 1,-9-6,-4-7,-4 0,1 2,3 1,4 3,3 4,3 0,-3-4,1 2,0 2,2 1,1-1,1 2,0 1,1-1,0 0,0 1,1 1,-1-1,0-10,0-9,0-10,0-4,0-6,0-3,0 1,0-7,0-1,0 2,-5 1,0 0,0 1,1 3,1 0,1-1,1 3,0-1,1-1,0 0,1 5,-1 10,0 10,0 0,0-3,-2-6,-1-4,-4 0,0-4,3 2,4 1,6 6,6 5,1 6,2 7,2 4,-4 1,2-2,-4 0,-2 2,-3-2,-5-3,-2 1,-3-3,-6-4,-4-2,-4-3,-1-2,-2 0,-1-2,1 1,0-1,0-2,3 3,8 4,3 7,10-1,1 2,4-2,0 3,4-3,-2 3,3 0,-5-3,-6-2,-3-7,-3-7,-2-3,1-2,0-3,-4 1,2-2,-4 3,1-3,0 3,1 1,-2-2,-3 2,2-3,-3 1,1 2,1-3,0 4,2-3,-3-3,4 1,1-4,1 4,2-1,-3 3,4 3,3 4,8 2,5 5,3 1,-1 5,3 3,2 0,-3 3,1-3,-3-3,-5-6,-9-11,-2-7,0-1,3 5,10 4,2 1,4 3,1 1,2 3,2 0,1 1,-3 2,-5 6,-5 2,-6 0,-7-2,-8-2,-2-2,-5-2,-7-1,-7-3,2-1,-1 0,3 1,1 0,5 3,5 6,6 5,9 0,10-2,6-2,4-4,3-4,3 0,-2-2,1 3,0 0,6 3,2-1,6 6,5-1,3-1,-3-2,-2-1,-13-2,-12-1,-14-6,-5-5,-6 0,1-2,0 7,3 7,-2 6,2 5,-4 0,1 3,3 3,-1-1,-3-3,2 1,-4 1,-2-3,1-1,0-3,4-8,2-7,3-5,3-6,1-4,1-2,0 1,1-1,-1-1,1 3,-1 8,0 10,0 7,0 8,0 5,0 3,0 1,0-4</inkml:trace>
  <inkml:trace contextRef="#ctx0" brushRef="#br3" timeOffset="3">1 1,'0'0,"12"17,28 35,26 36,17 22,12 16,8 10,-7-8,4 5,7 8,3 6,-5-8,-17-23,-13-16,-10-14,-16-20,1 0,-8-10,1 0,-8-8,1-1,1 2,-1-1,-6-8,1 1,3 4,0 0,12 16,2 4,4 2,-3-1,10 12,5 8,7 8,1 1,-9-11,5 5,4 8,4 3,3 5,-8-11,-8-10,-14-19,-13-18,1 3,-3-5,-4-6,-7-8,-5-7,3 4,2 3,-1-2,-1-1,0-1,3 5,5 6,1 3,7 7,0 1,-5-6,-4-6,0 0,-2-2,-5-7,2 2,8 11,-2-1,5 4,14 20,-4-5,-2-4,1 2,-4-5,5 6,-1-1,-5-6,-3-5,-7-9,1 1,7 10,-4-5,-4-5,-2-5,0 2,-4-6,-3-3,-1-2,-1-2,6 9,-2-4,2 4,-2-3,3 3,-2-1,3 2,7 11,6 8,1 1,1 1,0 0,-1-2,-6-7,-5-6,0-1,-6-8,-1-1,-1-2,3 5,1 0,-1 0,0 0,-1-2,0 0,-2-3,3 5,4 4,2 5,0-2,-3-3,-4-6,-4-6,0 2,1 0,-1-2,-1 0,-2-3,-1-1,-2-4,4 7,0-1,3 5,-1-2,3 3,3 5,8 11,-1-2,-1-2,3 5,-2-3,-1-1,-3-4,-1-2,6 8,-3-3,0 0,-2-4,-6-7,-1-1,-2-3,5 6,-2-1,0-1,1 0,1 3,-1-2,3 3,-2 0,1-1,13 19,6 7,3 4,-2-3,-5-6,-8-11,-3-3,7 8,-3-4,-6-7,-3-5,-4-5,3 5,6 6,-4-4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0:45:02.92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  <inkml:brush xml:id="br2">
      <inkml:brushProperty name="width" value="0.025" units="cm"/>
      <inkml:brushProperty name="height" value="0.025" units="cm"/>
      <inkml:brushProperty name="color" value="#333333"/>
      <inkml:brushProperty name="ignorePressure" value="1"/>
    </inkml:brush>
  </inkml:definitions>
  <inkml:trace contextRef="#ctx0" brushRef="#br0">6318 957,'457'607,"-444"-590</inkml:trace>
  <inkml:trace contextRef="#ctx0" brushRef="#br0" timeOffset="1278.09">7085 1974,'1445'1919,"-1415"-1880</inkml:trace>
  <inkml:trace contextRef="#ctx0" brushRef="#br0" timeOffset="2990.83">8795 4244,'1'1,"4"6,8 10,14 19,15 19,8 12,2 3,3 3,-4-6,-4-5,-6-7,-7-11,-8-9,-6-9,-7-8</inkml:trace>
  <inkml:trace contextRef="#ctx0" brushRef="#br0" timeOffset="4771.469">9395 5041,'-6'-8,"1150"1526,-1124-1492</inkml:trace>
  <inkml:trace contextRef="#ctx0" brushRef="#br0" timeOffset="8521.33">10597 6636,'-2'-3,"2"3,5 6,12 17,8 10,3 4,-3-4,0 1,0-1,6 7,2 5,3 2,2 4,3 3,-2-2,-5-7,-7-9,-8-11</inkml:trace>
  <inkml:trace contextRef="#ctx0" brushRef="#br1" timeOffset="58990.57">2402 417,'4116'2673,"-2116"-1374,652 424,-2621-1703</inkml:trace>
  <inkml:trace contextRef="#ctx0" brushRef="#br2" timeOffset="147886.949">0 4886,'74'0,"1367"0,-904 0,-406 0,40 0,56 0,1426 0,-105 0,1965 0,-3488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0:49:51.2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8441.53125"/>
      <inkml:brushProperty name="anchorY" value="-16688.47852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9293.91797"/>
      <inkml:brushProperty name="anchorY" value="-16187.76172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0073.88867"/>
      <inkml:brushProperty name="anchorY" value="-16726.66797"/>
      <inkml:brushProperty name="scaleFactor" value="0.5"/>
    </inkml:brush>
  </inkml:definitions>
  <inkml:trace contextRef="#ctx0" brushRef="#br0">551 2514,'0'0,"-4"0,-5-2,2-5,0-5,-3-2,2-4,-3-2,1-5,-1-1,3 0,1 1,3 2,2-1,1 1,1 3,0-2,0 1,1 2,-1-1,0-1,5-1,1 2,4 0,1 3,-1 0,4 2,-3-2,2-2,-2 1,3 4,-3-2,0 0,-3-3,3 3,-2 1,3 4,-2-1,0 2,3 3,-2-2,3 1,2 1,-3 0,1 2,-4-4,3 1,1-3,1-3,2-2,2-2,0-2,1 1,1 3,-3 0,0 3,-2-1,1 3,-3 1,2-3,-4 2</inkml:trace>
  <inkml:trace contextRef="#ctx0" brushRef="#br1" timeOffset="1">659 1378,'0'0,"4"0,7 0,4 0,1 0,4 0,1 0,-1 2,1 5,1 6,5 1,-1 4,0-2,0-4,-4-3,1-4,-1 3,-3-2,-3-1</inkml:trace>
  <inkml:trace contextRef="#ctx0" brushRef="#br2" timeOffset="2">1010 1450,'0'0,"0"4,0 7,0 4,0 1,0 4,0 1,0-1,0 1,-9-6,-4-7,-4 0,1 2,3 1,4 3,3 4,3 0,-3-4,1 2,0 2,2 1,1-1,1 2,0 1,1-1,0 0,0 1,1 1,-1-1,0-10,0-9,0-10,0-4,0-6,0-3,0 1,0-7,0-1,0 2,-5 1,0 0,0 1,1 3,1 0,1-1,1 3,0-1,1-1,0 0,1 5,-1 10,0 10,0 0,0-3,-2-6,-1-4,-4 0,0-4,3 2,4 1,6 6,6 5,1 6,2 7,2 4,-4 1,2-2,-4 0,-2 2,-3-2,-5-3,-2 1,-3-3,-6-4,-4-2,-4-3,-1-2,-2 0,-1-2,1 1,0-1,0-2,3 3,8 4,3 7,10-1,1 2,4-2,0 3,4-3,-2 3,3 0,-5-3,-6-2,-3-7,-3-7,-2-3,1-2,0-3,-4 1,2-2,-4 3,1-3,0 3,1 1,-2-2,-3 2,2-3,-3 1,1 2,1-3,0 4,2-3,-3-3,4 1,1-4,1 4,2-1,-3 3,4 3,3 4,8 2,5 5,3 1,-1 5,3 3,2 0,-3 3,1-3,-3-3,-5-6,-9-11,-2-7,0-1,3 5,10 4,2 1,4 3,1 1,2 3,2 0,1 1,-3 2,-5 6,-5 2,-6 0,-7-2,-8-2,-2-2,-5-2,-7-1,-7-3,2-1,-1 0,3 1,1 0,5 3,5 6,6 5,9 0,10-2,6-2,4-4,3-4,3 0,-2-2,1 3,0 0,6 3,2-1,6 6,5-1,3-1,-3-2,-2-1,-13-2,-12-1,-14-6,-5-5,-6 0,1-2,0 7,3 7,-2 6,2 5,-4 0,1 3,3 3,-1-1,-3-3,2 1,-4 1,-2-3,1-1,0-3,4-8,2-7,3-5,3-6,1-4,1-2,0 1,1-1,-1-1,1 3,-1 8,0 10,0 7,0 8,0 5,0 3,0 1,0-4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0:51:46.671"/>
    </inkml:context>
    <inkml:brush xml:id="br0">
      <inkml:brushProperty name="width" value="0.05" units="cm"/>
      <inkml:brushProperty name="height" value="0.05" units="cm"/>
      <inkml:brushProperty name="color" value="#333333"/>
      <inkml:brushProperty name="ignorePressure" value="1"/>
    </inkml:brush>
  </inkml:definitions>
  <inkml:trace contextRef="#ctx0" brushRef="#br0">0 0,'1216'0,"4653"0,-5123 0,1240 0,-1767 0,1061 0,-1085 0,-41 0,1470 0,-268 0,-1293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81426-C530-4506-9564-794E915D5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D26DD9C-A99D-4FFB-B7C1-4E4997ADE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73752A-6518-4BC0-9B27-3F76059BA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F1236E-41C7-4D69-ABB7-932E0B19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C89713-0292-4E9D-9AC2-5C9DABBB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80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1667E-9603-4E10-901B-59AFE11A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632182-436F-4068-8ADA-0CCBFFC41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74FD41-63DA-4B63-B823-48051A22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7C39D7-AA39-4F8F-B89F-5852907F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B3E1A-E247-4911-BA77-894257E5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98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009E487-2199-4FAD-B714-B09AEC0C6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4DDB93-B94B-4423-B1AC-4C3FFBE9C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3B32A2-6E0F-49C6-A7AE-E1EF3D6E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87ADFA-07F5-47DC-B89D-46974D43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6E54FD-7B3F-4FEB-9DC5-FB31587F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28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4A1B22-287D-4265-9F27-20197D75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2E5208-D2B7-4347-AB23-170440FF7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A7AF02-F23B-41EA-A89E-5873CAA2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EE8E38-7E03-4CD4-9BA0-4A3175E6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5BA5E3-3794-413D-9133-77014FAB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20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61E09-8BAC-4715-8912-0265D9F2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F9592A-4FDB-47D3-BDED-2ED868AD6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2A0630-1205-471A-86C6-4F6E3616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8FE50B-9DEF-493E-8C62-FBF7F0D4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1392B8-8515-405D-B0AF-8E2C13B9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0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E9F7BA-0497-4328-A177-99ADE6BC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63F43B-DCA6-4F21-8554-D1B363673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DBA161-EDF5-4BBA-B3BC-1618487D4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750A4C-3D81-4CD3-B37B-0E3AB047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8C1791-0962-4D92-9AAF-99F0C4D6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B69F97-8152-4EA5-A42B-FD1C418B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16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A0B61E-3932-472F-8B67-F598D55C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91E9A4-8DB3-4DF2-AE61-FD426110E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535556-98BF-4387-80DA-0C87E8AEF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FA59BED-EDBC-42D6-A2BB-F1F6EB32E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92AD19-5D3E-40CC-A37D-ED62A54F7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03EB17-9843-42BF-B13E-85D5EC57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153AE2-8E84-48CF-853E-225C590B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06F355E-D665-40D9-BEE2-5AFFB6D5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6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C8F75-D703-45A4-94DB-CDE609AF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7D98A62-8E00-4753-A6DE-78471F46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3B3AD81-7BB4-4191-9EDB-CBADB396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C9DC1E-0DD7-4146-A40D-BDCC7A8A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61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6041941-CA69-42AD-B8B4-6E98D287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F60B329-7230-45A1-9A18-1AA165D3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DD915D-9B40-421E-AD46-4BC2F764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53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0CCC0-E6BF-46B7-A1F5-9F294CFA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5AAB4D-2898-464A-9E0D-F58B2E1D2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E6A568-A4A6-4CC9-A8E2-AEB0E42E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88CD91-B9B4-4644-AA7F-C2241BC3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7B6F15-68E7-4FBA-8294-F5A4A754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DAAD92-AF4D-46EB-BCBE-AFD79500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8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0D89FC-A249-4564-A96F-02B10BBD6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713CE1C-6792-4792-B364-32BDC3C2D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F674C3-86D7-43BA-8275-F927E40B0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A77D44-5E98-452B-9BBF-B6AB0E60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9531E5-DB0C-4BC8-8CB4-66797655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45C8A7-A465-4569-9B13-E02F6B87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39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F5D5393-8A56-4C0E-9B41-324F1EB3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61FB2F-82FA-4A03-A7C6-1463D4C28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CF2615-CFE3-4CF4-86A3-78251BE3A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DD011-5577-4791-96F3-A617AFF016FD}" type="datetimeFigureOut">
              <a:rPr lang="it-IT" smtClean="0"/>
              <a:t>07/03/2025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48FE84-9662-4547-8F12-D59CC48A0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AA2839-38BB-4740-A26C-9274B9583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A924B-EF48-4BBD-AFE3-C9927282BD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12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i.istat.it/?lang=it&amp;SubSessionId=b8913553-f171-40bd-a716-d33315d824da" TargetMode="External"/><Relationship Id="rId2" Type="http://schemas.openxmlformats.org/officeDocument/2006/relationships/hyperlink" Target="https://esploradati.istat.it/databrowser/#/it/dw/categories/IT1,DATAWAREHOUSE,1.0/UP_ACC_ANNUAL/IT1,92_506_DF_DCCN_PILN_1,1.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stat.it/wp-content/uploads/2025/03/pil-indebitamento-AP-2022-2024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taly.representation.ec.europa.eu/notizie-ed-eventi/notizie/ununione-piu-coraggiosa-piu-semplice-e-piu-agile-il-programma-di-lavoro-della-commissione-il-2025-2025-02-12_it" TargetMode="External"/><Relationship Id="rId2" Type="http://schemas.openxmlformats.org/officeDocument/2006/relationships/hyperlink" Target="https://commission.europa.eu/document/e6cd4328-673c-4e7a-8683-f63ffb2cf648_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b.europa.eu/ecb/orga/tasks/monpol/html/index.it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t.mef.gov.it/export/sites/sitodt/modules/documenti_it/analisi_progammazione/working_papers/WP-4.pdf" TargetMode="External"/><Relationship Id="rId2" Type="http://schemas.openxmlformats.org/officeDocument/2006/relationships/hyperlink" Target="https://www.rgs.mef.gov.it/_Documenti/VERSIONE-I/Attivit--i/Contabilit_e_finanza_pubblica/DEF/2024/Nota-Metodologica-2024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gs.mef.gov.it/VERSIONE-I/attivita_istituzionali/monitoraggio/rapporti_finanziari_ue/monitoraggio_politiche_di_coesione_2021-2027_e_2014-2020/" TargetMode="External"/><Relationship Id="rId2" Type="http://schemas.openxmlformats.org/officeDocument/2006/relationships/hyperlink" Target="https://opencoesione.gov.it/it/programmi/2014IT16RFOP00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42.png"/><Relationship Id="rId5" Type="http://schemas.openxmlformats.org/officeDocument/2006/relationships/image" Target="../media/image39.png"/><Relationship Id="rId15" Type="http://schemas.openxmlformats.org/officeDocument/2006/relationships/image" Target="../media/image44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1.png"/><Relationship Id="rId1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E8016-AC7A-4477-8916-A00BE3684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modello IS-LM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033ED40-1FB1-4DD8-B2C2-98F31A360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Apertura commerciale e implicazioni</a:t>
            </a:r>
          </a:p>
        </p:txBody>
      </p:sp>
    </p:spTree>
    <p:extLst>
      <p:ext uri="{BB962C8B-B14F-4D97-AF65-F5344CB8AC3E}">
        <p14:creationId xmlns:p14="http://schemas.microsoft.com/office/powerpoint/2010/main" val="218571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B440A-42BC-4587-8D49-D3E17F39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Quando sorge un conflitto tra obiettivo interno ed esterno?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3DFB750-41F4-4E69-80BE-A6652D2B34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it-IT" dirty="0"/>
                  <a:t>Per comprendere meglio, dobbiamo considerare il saldo delle partite correnti:</a:t>
                </a:r>
              </a:p>
              <a:p>
                <a:r>
                  <a:rPr lang="it-IT" dirty="0"/>
                  <a:t>PC=X-</a:t>
                </a:r>
                <a:r>
                  <a:rPr lang="it-IT" dirty="0" err="1"/>
                  <a:t>eM</a:t>
                </a:r>
                <a:r>
                  <a:rPr lang="it-IT" dirty="0"/>
                  <a:t>=X</a:t>
                </a:r>
                <a:r>
                  <a:rPr lang="it-IT" baseline="-25000" dirty="0"/>
                  <a:t>0</a:t>
                </a:r>
                <a:r>
                  <a:rPr lang="it-IT" dirty="0"/>
                  <a:t>-M</a:t>
                </a:r>
                <a:r>
                  <a:rPr lang="it-IT" baseline="-25000" dirty="0"/>
                  <a:t>0</a:t>
                </a:r>
                <a:r>
                  <a:rPr lang="it-IT" dirty="0"/>
                  <a:t>-mY</a:t>
                </a:r>
              </a:p>
              <a:p>
                <a:r>
                  <a:rPr lang="it-IT" dirty="0"/>
                  <a:t>Essendo per ipotesi fissate le esportazioni (X</a:t>
                </a:r>
                <a:r>
                  <a:rPr lang="it-IT" baseline="-25000" dirty="0"/>
                  <a:t>0</a:t>
                </a:r>
                <a:r>
                  <a:rPr lang="it-IT" dirty="0"/>
                  <a:t>) e le importazioni (M</a:t>
                </a:r>
                <a:r>
                  <a:rPr lang="it-IT" baseline="-25000" dirty="0"/>
                  <a:t>0</a:t>
                </a:r>
                <a:r>
                  <a:rPr lang="it-IT" dirty="0"/>
                  <a:t>), l’eventuale aumento della spesa pubblica, fa variare il reddito e quindi le importazioni, per cui il saldo delle partite correnti sarà negativo: </a:t>
                </a:r>
              </a:p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𝑃𝐶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, ma la </a:t>
                </a:r>
                <a:r>
                  <a:rPr lang="en-GB" dirty="0" err="1"/>
                  <a:t>variazione</a:t>
                </a:r>
                <a:r>
                  <a:rPr lang="en-GB" dirty="0"/>
                  <a:t> del </a:t>
                </a:r>
                <a:r>
                  <a:rPr lang="en-GB" dirty="0" err="1"/>
                  <a:t>reddito</a:t>
                </a:r>
                <a:r>
                  <a:rPr lang="en-GB" dirty="0"/>
                  <a:t> è </a:t>
                </a:r>
                <a:r>
                  <a:rPr lang="en-GB" dirty="0" err="1"/>
                  <a:t>determinata</a:t>
                </a:r>
                <a:r>
                  <a:rPr lang="en-GB" dirty="0"/>
                  <a:t> dal </a:t>
                </a:r>
                <a:r>
                  <a:rPr lang="en-GB" dirty="0" err="1"/>
                  <a:t>moltiplicatore</a:t>
                </a:r>
                <a:r>
                  <a:rPr lang="en-GB" dirty="0"/>
                  <a:t> </a:t>
                </a:r>
                <a:r>
                  <a:rPr lang="en-GB" dirty="0" err="1"/>
                  <a:t>della</a:t>
                </a:r>
                <a:r>
                  <a:rPr lang="en-GB" dirty="0"/>
                  <a:t> </a:t>
                </a:r>
                <a:r>
                  <a:rPr lang="en-GB" dirty="0" err="1"/>
                  <a:t>spesa</a:t>
                </a:r>
                <a:r>
                  <a:rPr lang="en-GB" dirty="0"/>
                  <a:t>, per cui:</a:t>
                </a:r>
              </a:p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/>
                  <a:t> e </a:t>
                </a:r>
                <a:r>
                  <a:rPr lang="en-GB" dirty="0" err="1"/>
                  <a:t>conseguentemente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𝑃𝐶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dirty="0"/>
              </a:p>
              <a:p>
                <a:r>
                  <a:rPr lang="it-IT" dirty="0"/>
                  <a:t>E se sono le esportazioni ad aumentare?</a:t>
                </a:r>
              </a:p>
              <a:p>
                <a:pPr>
                  <a:lnSpc>
                    <a:spcPct val="120000"/>
                  </a:lnSpc>
                </a:pPr>
                <a:r>
                  <a:rPr lang="it-IT" dirty="0"/>
                  <a:t>La variazione delle partite correnti sarà: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𝑃𝐶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, </a:t>
                </a:r>
                <a:r>
                  <a:rPr lang="en-GB" dirty="0" err="1"/>
                  <a:t>mentre</a:t>
                </a:r>
                <a:r>
                  <a:rPr lang="en-GB" dirty="0"/>
                  <a:t> la </a:t>
                </a:r>
                <a:r>
                  <a:rPr lang="en-GB" dirty="0" err="1"/>
                  <a:t>variazione</a:t>
                </a:r>
                <a:r>
                  <a:rPr lang="en-GB" dirty="0"/>
                  <a:t> del </a:t>
                </a:r>
                <a:r>
                  <a:rPr lang="en-GB" dirty="0" err="1"/>
                  <a:t>reddito</a:t>
                </a:r>
                <a:r>
                  <a:rPr lang="en-GB" dirty="0"/>
                  <a:t> </a:t>
                </a:r>
                <a:r>
                  <a:rPr lang="en-GB" dirty="0" err="1"/>
                  <a:t>sarà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e </a:t>
                </a:r>
                <a:r>
                  <a:rPr lang="en-GB" dirty="0" err="1"/>
                  <a:t>quindi</a:t>
                </a:r>
                <a:r>
                  <a:rPr lang="en-GB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𝑃𝐶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dirty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)+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3DFB750-41F4-4E69-80BE-A6652D2B34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521" r="-81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llaDiTesto 3">
            <a:extLst>
              <a:ext uri="{FF2B5EF4-FFF2-40B4-BE49-F238E27FC236}">
                <a16:creationId xmlns:a16="http://schemas.microsoft.com/office/drawing/2014/main" id="{3324328A-30EC-4A67-B2A1-53549F0903E4}"/>
              </a:ext>
            </a:extLst>
          </p:cNvPr>
          <p:cNvSpPr txBox="1"/>
          <p:nvPr/>
        </p:nvSpPr>
        <p:spPr>
          <a:xfrm>
            <a:off x="9294224" y="3687112"/>
            <a:ext cx="205957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Saldo negativo PC</a:t>
            </a:r>
            <a:endParaRPr lang="en-GB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238AC7A-9FE9-402A-8BA1-7F51B7F863CF}"/>
              </a:ext>
            </a:extLst>
          </p:cNvPr>
          <p:cNvSpPr txBox="1"/>
          <p:nvPr/>
        </p:nvSpPr>
        <p:spPr>
          <a:xfrm>
            <a:off x="9162385" y="5946140"/>
            <a:ext cx="2059576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Saldo positivo PC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551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8321E-7933-455B-B2A4-6693B1E8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Conflitto tra equilibrio interno ed esterno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CA30020-C957-4FCD-BB11-FB253D75D0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057" y="1545015"/>
                <a:ext cx="10515600" cy="472999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Sul lato interno un Paese vorrebbe crescere e contemporaneamente mantenere in equilibrio le partite correnti, cioè:</a:t>
                </a:r>
              </a:p>
              <a:p>
                <a:r>
                  <a:rPr lang="it-IT" dirty="0"/>
                  <a:t>PC=X</a:t>
                </a:r>
                <a:r>
                  <a:rPr lang="it-IT" baseline="-25000" dirty="0"/>
                  <a:t>0</a:t>
                </a:r>
                <a:r>
                  <a:rPr lang="it-IT" dirty="0"/>
                  <a:t>-M</a:t>
                </a:r>
                <a:r>
                  <a:rPr lang="it-IT" baseline="-25000" dirty="0"/>
                  <a:t>0</a:t>
                </a:r>
                <a:r>
                  <a:rPr lang="it-IT" dirty="0"/>
                  <a:t>-mY=0, risolvendo rispetto a Y→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it-IT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d>
                      <m:d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it-IT" dirty="0"/>
              </a:p>
              <a:p>
                <a:r>
                  <a:rPr lang="it-IT" dirty="0"/>
                  <a:t>Per la IS avevamo visto che l’equilibrio era dato da: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)+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endParaRPr lang="it-IT" dirty="0"/>
              </a:p>
              <a:p>
                <a:r>
                  <a:rPr lang="it-IT" dirty="0"/>
                  <a:t>Quindi solo 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it-IT" dirty="0"/>
                  <a:t>=Y* la Bilancia corrente sarà in equilibrio, se invece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it-IT" dirty="0"/>
                  <a:t>&gt;Y* avremo un avanzo delle PC e con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it-IT" dirty="0"/>
                  <a:t>&lt;Y* un disavanzo</a:t>
                </a:r>
              </a:p>
              <a:p>
                <a:r>
                  <a:rPr lang="it-IT" dirty="0"/>
                  <a:t>Il conflitto tra obiettivi o trade-off emerge dal fatto che il policy maker (governo) non sarà in grado di governare sia la politica fiscale che l’equilibrio delle Partite Correnti, se questo è un obiettivo che il PM ha: se voglio un reddito più elevato, questo comporterà un deficit delle PC</a:t>
                </a:r>
              </a:p>
              <a:p>
                <a:r>
                  <a:rPr lang="it-IT" dirty="0"/>
                  <a:t>Il cambio fisso (e moneta unica) è la condizione che vige all’interno dell’UE, per cui si dovranno gestire nel passivo della Banca Centrale le compensazioni tra Paesi UE delle «riserve», vale a dire dei deficit-avanzi tra paesi dell’Area comune (si ricordi che un deficit comporta una riduzione delle riserve nei rapporti con altri Paesi - es. USA - e un avanzo un incremento di riserve della BCE, ma con gli USA sappiamo che i cambi sono flessibili e questa è un’altra storia…)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CA30020-C957-4FCD-BB11-FB253D75D0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057" y="1545015"/>
                <a:ext cx="10515600" cy="4729994"/>
              </a:xfrm>
              <a:blipFill>
                <a:blip r:embed="rId2"/>
                <a:stretch>
                  <a:fillRect l="-696" t="-2577" r="-1333" b="-257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25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8983954F-39B9-4D3A-8834-26F051B43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completo dal lato domanda (IS-LM)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DEA0E90-FA22-4FEC-A068-E5055F1E6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modello base IS abbiamo quindi introdotto il </a:t>
            </a:r>
            <a:r>
              <a:rPr lang="it-IT" b="1" dirty="0"/>
              <a:t>mercato dei beni esteri</a:t>
            </a:r>
            <a:r>
              <a:rPr lang="it-IT" dirty="0"/>
              <a:t> e il </a:t>
            </a:r>
            <a:r>
              <a:rPr lang="it-IT" b="1" dirty="0"/>
              <a:t>Bilancio del settore pubblico </a:t>
            </a:r>
          </a:p>
          <a:p>
            <a:r>
              <a:rPr lang="it-IT" dirty="0"/>
              <a:t>La LM rimane invariata e servirà a determinare il livello di </a:t>
            </a:r>
            <a:r>
              <a:rPr lang="it-IT" b="1" dirty="0"/>
              <a:t>i</a:t>
            </a:r>
            <a:r>
              <a:rPr lang="it-IT" dirty="0"/>
              <a:t>, come già visto, se consideriamo il modello IS-LM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nel suo insieme</a:t>
            </a:r>
            <a:endParaRPr lang="it-IT" b="1" dirty="0"/>
          </a:p>
          <a:p>
            <a:r>
              <a:rPr lang="it-IT" dirty="0"/>
              <a:t>Nella realtà il modello è più complesso, ma se guardiamo alla contabilità nazionale per definire in termini numerici la IS, non ci sono altre variabili da considerare: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16D3DC-1496-4431-9BB5-3282E7A544FC}"/>
              </a:ext>
            </a:extLst>
          </p:cNvPr>
          <p:cNvSpPr txBox="1"/>
          <p:nvPr/>
        </p:nvSpPr>
        <p:spPr>
          <a:xfrm>
            <a:off x="1113777" y="4847873"/>
            <a:ext cx="1038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Dove trovo i dati che mi aiutano a stimare il modello? Nella Contabilità Nazionale: </a:t>
            </a:r>
            <a:r>
              <a:rPr lang="it-IT" dirty="0">
                <a:hlinkClick r:id="rId2"/>
              </a:rPr>
              <a:t>http://dati.istat.it/  </a:t>
            </a:r>
            <a:r>
              <a:rPr lang="it-IT" dirty="0"/>
              <a:t>e </a:t>
            </a:r>
            <a:r>
              <a:rPr lang="it-IT" dirty="0">
                <a:hlinkClick r:id="rId3"/>
              </a:rPr>
              <a:t>I.STAT</a:t>
            </a:r>
            <a:endParaRPr lang="it-IT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10522C7-BCAA-444D-A5BD-2074AC4ED7CB}"/>
              </a:ext>
            </a:extLst>
          </p:cNvPr>
          <p:cNvSpPr/>
          <p:nvPr/>
        </p:nvSpPr>
        <p:spPr>
          <a:xfrm>
            <a:off x="1150112" y="5532227"/>
            <a:ext cx="10350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Statistiche Flash Istat: PIL e indebitamento AP per quanto riguarda la pressione fiscale e i trasferimenti:</a:t>
            </a:r>
            <a:endParaRPr lang="it-IT" dirty="0">
              <a:hlinkClick r:id="rId4"/>
            </a:endParaRPr>
          </a:p>
          <a:p>
            <a:r>
              <a:rPr lang="it-IT" dirty="0">
                <a:hlinkClick r:id="rId4"/>
              </a:rPr>
              <a:t>https://www.istat.it/wp-content/uploads/2025/03/pil-indebitamento-AP-2022-2024.pdf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9587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FCD54A-F308-42CA-B798-B472F563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3: l’economia aperta con cambi fissi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F82AD-0995-4E7F-A124-32A7B7C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Si consideri un’economia aperta caratterizzata da cambi fissi e perfetta mobilità di capitali e </a:t>
            </a:r>
            <a:r>
              <a:rPr lang="en-GB" dirty="0" err="1"/>
              <a:t>dalle</a:t>
            </a:r>
            <a:r>
              <a:rPr lang="en-GB" dirty="0"/>
              <a:t> </a:t>
            </a:r>
            <a:r>
              <a:rPr lang="en-GB" dirty="0" err="1"/>
              <a:t>seguenti</a:t>
            </a:r>
            <a:r>
              <a:rPr lang="en-GB" dirty="0"/>
              <a:t> </a:t>
            </a:r>
            <a:r>
              <a:rPr lang="en-GB" dirty="0" err="1"/>
              <a:t>equazioni</a:t>
            </a:r>
            <a:r>
              <a:rPr lang="en-GB" dirty="0"/>
              <a:t>:</a:t>
            </a:r>
          </a:p>
          <a:p>
            <a:r>
              <a:rPr lang="en-GB" dirty="0"/>
              <a:t>C=150+0,8Yd 	</a:t>
            </a:r>
            <a:r>
              <a:rPr lang="en-GB" dirty="0" err="1"/>
              <a:t>equaz</a:t>
            </a:r>
            <a:r>
              <a:rPr lang="en-GB" dirty="0"/>
              <a:t>. </a:t>
            </a:r>
            <a:r>
              <a:rPr lang="en-GB" dirty="0" err="1"/>
              <a:t>Comportamentale</a:t>
            </a:r>
            <a:r>
              <a:rPr lang="en-GB" dirty="0"/>
              <a:t>; C </a:t>
            </a:r>
            <a:r>
              <a:rPr lang="en-GB" dirty="0" err="1"/>
              <a:t>variabile</a:t>
            </a:r>
            <a:r>
              <a:rPr lang="en-GB" dirty="0"/>
              <a:t> </a:t>
            </a:r>
            <a:r>
              <a:rPr lang="en-GB" dirty="0" err="1"/>
              <a:t>endogena</a:t>
            </a:r>
            <a:r>
              <a:rPr lang="en-GB" dirty="0"/>
              <a:t> </a:t>
            </a:r>
            <a:r>
              <a:rPr lang="en-GB" dirty="0" err="1"/>
              <a:t>irrilevante</a:t>
            </a:r>
            <a:endParaRPr lang="en-GB" dirty="0"/>
          </a:p>
          <a:p>
            <a:r>
              <a:rPr lang="en-GB" dirty="0"/>
              <a:t>G=50			di </a:t>
            </a:r>
            <a:r>
              <a:rPr lang="en-GB" dirty="0" err="1"/>
              <a:t>definiz</a:t>
            </a:r>
            <a:r>
              <a:rPr lang="en-GB" dirty="0"/>
              <a:t>.; 		</a:t>
            </a:r>
            <a:r>
              <a:rPr lang="en-GB" dirty="0" err="1"/>
              <a:t>esogena</a:t>
            </a:r>
            <a:r>
              <a:rPr lang="en-GB" dirty="0"/>
              <a:t> </a:t>
            </a:r>
            <a:r>
              <a:rPr lang="en-GB" dirty="0" err="1"/>
              <a:t>strumento</a:t>
            </a:r>
            <a:endParaRPr lang="en-GB" dirty="0"/>
          </a:p>
          <a:p>
            <a:r>
              <a:rPr lang="en-GB" dirty="0"/>
              <a:t>I=300-400i 		comp.		I end. </a:t>
            </a:r>
            <a:r>
              <a:rPr lang="en-GB" dirty="0" err="1"/>
              <a:t>Irr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=</a:t>
            </a:r>
            <a:r>
              <a:rPr lang="en-GB" dirty="0" err="1"/>
              <a:t>esogena</a:t>
            </a:r>
            <a:endParaRPr lang="en-GB" dirty="0"/>
          </a:p>
          <a:p>
            <a:r>
              <a:rPr lang="en-GB" dirty="0"/>
              <a:t>T=0,5Y			def.		T </a:t>
            </a:r>
            <a:r>
              <a:rPr lang="en-GB" dirty="0" err="1"/>
              <a:t>esogena</a:t>
            </a:r>
            <a:r>
              <a:rPr lang="en-GB" dirty="0"/>
              <a:t>, </a:t>
            </a:r>
            <a:r>
              <a:rPr lang="en-GB" dirty="0" err="1"/>
              <a:t>strumento</a:t>
            </a:r>
            <a:endParaRPr lang="en-GB" dirty="0"/>
          </a:p>
          <a:p>
            <a:r>
              <a:rPr lang="en-GB" dirty="0"/>
              <a:t>X-M =-0,2Y 		</a:t>
            </a:r>
            <a:r>
              <a:rPr lang="en-GB" dirty="0" err="1"/>
              <a:t>comportamento</a:t>
            </a:r>
            <a:r>
              <a:rPr lang="en-GB" dirty="0"/>
              <a:t>	X </a:t>
            </a:r>
            <a:r>
              <a:rPr lang="en-GB" dirty="0" err="1"/>
              <a:t>esogena</a:t>
            </a:r>
            <a:r>
              <a:rPr lang="en-GB" dirty="0"/>
              <a:t>; M </a:t>
            </a:r>
            <a:r>
              <a:rPr lang="en-GB" dirty="0" err="1"/>
              <a:t>esogena</a:t>
            </a:r>
            <a:r>
              <a:rPr lang="en-GB" dirty="0"/>
              <a:t>; Y </a:t>
            </a:r>
            <a:r>
              <a:rPr lang="en-GB" dirty="0" err="1"/>
              <a:t>endogena</a:t>
            </a:r>
            <a:r>
              <a:rPr lang="en-GB" dirty="0"/>
              <a:t> </a:t>
            </a:r>
            <a:r>
              <a:rPr lang="en-GB" dirty="0" err="1"/>
              <a:t>obiettivo</a:t>
            </a:r>
            <a:endParaRPr lang="en-GB" dirty="0"/>
          </a:p>
          <a:p>
            <a:r>
              <a:rPr lang="en-GB" dirty="0"/>
              <a:t>TR=75</a:t>
            </a:r>
          </a:p>
          <a:p>
            <a:r>
              <a:rPr lang="en-GB" dirty="0"/>
              <a:t>L = 0,4y-100i 		</a:t>
            </a:r>
            <a:r>
              <a:rPr lang="en-GB" dirty="0" err="1"/>
              <a:t>comportamento</a:t>
            </a:r>
            <a:r>
              <a:rPr lang="en-GB" dirty="0"/>
              <a:t>	L </a:t>
            </a:r>
            <a:r>
              <a:rPr lang="en-GB" dirty="0" err="1"/>
              <a:t>endogena</a:t>
            </a:r>
            <a:r>
              <a:rPr lang="en-GB" dirty="0"/>
              <a:t> </a:t>
            </a:r>
            <a:r>
              <a:rPr lang="en-GB" dirty="0" err="1"/>
              <a:t>irr</a:t>
            </a:r>
            <a:r>
              <a:rPr lang="en-GB" dirty="0"/>
              <a:t>.; y </a:t>
            </a:r>
            <a:r>
              <a:rPr lang="en-GB" dirty="0" err="1"/>
              <a:t>esogena</a:t>
            </a:r>
            <a:r>
              <a:rPr lang="en-GB" dirty="0"/>
              <a:t>; I </a:t>
            </a:r>
            <a:r>
              <a:rPr lang="en-GB" dirty="0" err="1"/>
              <a:t>endogena</a:t>
            </a:r>
            <a:r>
              <a:rPr lang="en-GB" dirty="0"/>
              <a:t> </a:t>
            </a:r>
            <a:r>
              <a:rPr lang="en-GB" dirty="0" err="1"/>
              <a:t>obiettivo</a:t>
            </a:r>
            <a:endParaRPr lang="en-GB" dirty="0"/>
          </a:p>
          <a:p>
            <a:r>
              <a:rPr lang="en-GB" dirty="0" err="1"/>
              <a:t>i</a:t>
            </a:r>
            <a:r>
              <a:rPr lang="en-GB" baseline="-25000" dirty="0" err="1"/>
              <a:t>E</a:t>
            </a:r>
            <a:r>
              <a:rPr lang="en-GB" dirty="0"/>
              <a:t>=0,5			</a:t>
            </a:r>
            <a:r>
              <a:rPr lang="en-GB" dirty="0" err="1"/>
              <a:t>definizione</a:t>
            </a:r>
            <a:r>
              <a:rPr lang="en-GB" dirty="0"/>
              <a:t>		</a:t>
            </a:r>
            <a:r>
              <a:rPr lang="en-GB" dirty="0" err="1"/>
              <a:t>iE</a:t>
            </a:r>
            <a:r>
              <a:rPr lang="en-GB" dirty="0"/>
              <a:t> </a:t>
            </a:r>
            <a:r>
              <a:rPr lang="en-GB" dirty="0" err="1"/>
              <a:t>esogena</a:t>
            </a:r>
            <a:r>
              <a:rPr lang="en-GB"/>
              <a:t> data</a:t>
            </a:r>
            <a:endParaRPr lang="en-GB" dirty="0"/>
          </a:p>
          <a:p>
            <a:r>
              <a:rPr lang="en-GB" dirty="0" err="1"/>
              <a:t>Calcolare</a:t>
            </a:r>
            <a:r>
              <a:rPr lang="en-GB" dirty="0"/>
              <a:t>:</a:t>
            </a:r>
          </a:p>
          <a:p>
            <a:r>
              <a:rPr lang="it-IT" dirty="0"/>
              <a:t>a) La retta IS e la retta LM.</a:t>
            </a:r>
          </a:p>
          <a:p>
            <a:r>
              <a:rPr lang="it-IT" dirty="0"/>
              <a:t>b) Il valore del reddito, del tasso d’interesse e dell’offerta di moneta nella situazione </a:t>
            </a:r>
            <a:r>
              <a:rPr lang="en-GB" dirty="0" err="1"/>
              <a:t>d’equilibrio</a:t>
            </a:r>
            <a:r>
              <a:rPr lang="en-GB" dirty="0"/>
              <a:t>.</a:t>
            </a:r>
          </a:p>
          <a:p>
            <a:r>
              <a:rPr lang="it-IT" dirty="0"/>
              <a:t>c) Il saldo di bilancio dello Stato, specificando se si tratta di un avanzo o di un disavanzo.</a:t>
            </a:r>
          </a:p>
          <a:p>
            <a:r>
              <a:rPr lang="it-IT" dirty="0"/>
              <a:t>d) Il valore della variazione della spesa pubblica necessaria ad ottenere l’obiettivo di un reddito pari a 575, a quanto ammonta l’offerta di moneta nella situazione d’equilibrio?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052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F2D3E8D-BA25-456C-9BC1-A0A8EE26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scelte del PM in un mondo complesso</a:t>
            </a:r>
            <a:endParaRPr lang="en-GB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F3E608-82F1-4EBB-BD3F-1C1A13045A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Gli obiettivi flessibili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432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flessibili: la </a:t>
            </a:r>
            <a:r>
              <a:rPr lang="it-IT"/>
              <a:t>scelta della BC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Gli obiettivi fissi sono solo un’esercitazione per comprendere le relazioni e interrelazioni non solo tra obiettivi, ma anche tra livelli istituzionali e possibili soluzioni di coordinamento, come l’assegnazione delle giuste politiche (strumenti) agli obiettivi</a:t>
            </a:r>
          </a:p>
          <a:p>
            <a:r>
              <a:rPr lang="it-IT" dirty="0"/>
              <a:t>In realtà occorre tener conto più che di obiettivi determinati, delle </a:t>
            </a:r>
            <a:r>
              <a:rPr lang="it-IT" b="1" dirty="0"/>
              <a:t>funzioni di preferenza</a:t>
            </a:r>
            <a:r>
              <a:rPr lang="it-IT" dirty="0"/>
              <a:t> dei </a:t>
            </a:r>
            <a:r>
              <a:rPr lang="it-IT" i="1" dirty="0"/>
              <a:t>policy maker rispetto </a:t>
            </a:r>
            <a:r>
              <a:rPr lang="it-IT" dirty="0"/>
              <a:t>ai propri obiettivi</a:t>
            </a:r>
          </a:p>
          <a:p>
            <a:r>
              <a:rPr lang="it-IT" dirty="0"/>
              <a:t>Rispetto alle quali ricercare il </a:t>
            </a:r>
            <a:r>
              <a:rPr lang="it-IT" b="1" dirty="0">
                <a:solidFill>
                  <a:srgbClr val="FF0000"/>
                </a:solidFill>
              </a:rPr>
              <a:t>massimo</a:t>
            </a:r>
            <a:r>
              <a:rPr lang="it-IT" dirty="0"/>
              <a:t> risultato (</a:t>
            </a:r>
            <a:r>
              <a:rPr lang="it-IT" dirty="0">
                <a:solidFill>
                  <a:srgbClr val="0070C0"/>
                </a:solidFill>
              </a:rPr>
              <a:t>se si tratta di una funzione di benessere) </a:t>
            </a:r>
          </a:p>
          <a:p>
            <a:r>
              <a:rPr lang="it-IT" dirty="0"/>
              <a:t>oppure la </a:t>
            </a:r>
            <a:r>
              <a:rPr lang="it-IT" b="1" dirty="0">
                <a:solidFill>
                  <a:srgbClr val="FF0000"/>
                </a:solidFill>
              </a:rPr>
              <a:t>minima</a:t>
            </a:r>
            <a:r>
              <a:rPr lang="it-IT" dirty="0"/>
              <a:t> perdita sociale (</a:t>
            </a:r>
            <a:r>
              <a:rPr lang="it-IT" dirty="0">
                <a:solidFill>
                  <a:srgbClr val="0070C0"/>
                </a:solidFill>
              </a:rPr>
              <a:t>se si tratta di una </a:t>
            </a:r>
            <a:r>
              <a:rPr lang="it-IT" b="1" dirty="0">
                <a:solidFill>
                  <a:srgbClr val="0070C0"/>
                </a:solidFill>
              </a:rPr>
              <a:t>funzione di perdita</a:t>
            </a:r>
            <a:r>
              <a:rPr lang="it-IT" dirty="0"/>
              <a:t>), nel rispetto dei vincoli imposti dal modello economico.</a:t>
            </a:r>
          </a:p>
          <a:p>
            <a:r>
              <a:rPr lang="it-IT" u="sng" dirty="0"/>
              <a:t>Il valore degli obiettivi non è quindi noto a priori</a:t>
            </a:r>
            <a:r>
              <a:rPr lang="it-IT" dirty="0"/>
              <a:t>, ma viene definito come risultato del processo di ottimizzazione con il vincolo dato dal modello di funzionamento dell’economia: il problema è quindi sempre </a:t>
            </a:r>
            <a:r>
              <a:rPr lang="it-IT" u="sng" dirty="0"/>
              <a:t>la ricerca della maggiore efficienza</a:t>
            </a:r>
            <a:endParaRPr lang="en-US" u="sng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07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modelli reali  di PE nelle leggi e Trattati</a:t>
            </a:r>
            <a:br>
              <a:rPr lang="it-IT" dirty="0"/>
            </a:br>
            <a:r>
              <a:rPr lang="it-IT" b="1" dirty="0"/>
              <a:t>Gli obiettivi (flessibili)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Legge Humphrey-Hawkins (USA, 1978): </a:t>
            </a:r>
            <a:r>
              <a:rPr lang="it-IT" dirty="0">
                <a:solidFill>
                  <a:srgbClr val="FF0000"/>
                </a:solidFill>
              </a:rPr>
              <a:t>Governo USA e FED </a:t>
            </a:r>
            <a:r>
              <a:rPr lang="it-IT" dirty="0"/>
              <a:t>decidono quali siano gli obiettivi da perseguire, cioè la </a:t>
            </a:r>
            <a:r>
              <a:rPr lang="it-IT" dirty="0">
                <a:solidFill>
                  <a:srgbClr val="0070C0"/>
                </a:solidFill>
              </a:rPr>
              <a:t>piena occupazione </a:t>
            </a:r>
            <a:r>
              <a:rPr lang="it-IT" dirty="0"/>
              <a:t>(N=Y), la </a:t>
            </a:r>
            <a:r>
              <a:rPr lang="it-IT" dirty="0">
                <a:solidFill>
                  <a:srgbClr val="0070C0"/>
                </a:solidFill>
              </a:rPr>
              <a:t>crescita del PIL </a:t>
            </a:r>
            <a:r>
              <a:rPr lang="it-IT" dirty="0"/>
              <a:t>(</a:t>
            </a:r>
            <a:r>
              <a:rPr lang="it-IT" dirty="0" err="1"/>
              <a:t>dY</a:t>
            </a:r>
            <a:r>
              <a:rPr lang="it-IT" dirty="0"/>
              <a:t>&gt;0), la </a:t>
            </a:r>
            <a:r>
              <a:rPr lang="it-IT" dirty="0">
                <a:solidFill>
                  <a:srgbClr val="0070C0"/>
                </a:solidFill>
              </a:rPr>
              <a:t>stabilità dei prezzi </a:t>
            </a:r>
            <a:r>
              <a:rPr lang="it-IT" dirty="0"/>
              <a:t>(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π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&lt;2%) </a:t>
            </a:r>
            <a:r>
              <a:rPr lang="it-IT" dirty="0"/>
              <a:t>e </a:t>
            </a:r>
            <a:r>
              <a:rPr lang="it-IT" dirty="0">
                <a:solidFill>
                  <a:srgbClr val="0070C0"/>
                </a:solidFill>
              </a:rPr>
              <a:t>l’equilibrio della bilancia commerciale </a:t>
            </a:r>
            <a:r>
              <a:rPr lang="it-IT" dirty="0"/>
              <a:t>(NX=0). </a:t>
            </a:r>
          </a:p>
          <a:p>
            <a:r>
              <a:rPr lang="it-IT" dirty="0"/>
              <a:t>L’art. 2 del Trattato modificativo dell’</a:t>
            </a:r>
            <a:r>
              <a:rPr lang="it-IT" dirty="0">
                <a:solidFill>
                  <a:srgbClr val="FF0000"/>
                </a:solidFill>
              </a:rPr>
              <a:t>Unione europea</a:t>
            </a:r>
            <a:r>
              <a:rPr lang="it-IT" dirty="0"/>
              <a:t>, ratificato a Lisbona il 13 dicembre 2007, stabilisce per l’Unione i seguenti obiettivi: «lo sviluppo duraturo dell’Europa fondato su una </a:t>
            </a:r>
            <a:r>
              <a:rPr lang="it-IT" dirty="0">
                <a:solidFill>
                  <a:srgbClr val="0070C0"/>
                </a:solidFill>
              </a:rPr>
              <a:t>crescita economica equilibrata</a:t>
            </a:r>
            <a:r>
              <a:rPr lang="it-IT" dirty="0"/>
              <a:t> (</a:t>
            </a:r>
            <a:r>
              <a:rPr lang="it-IT" dirty="0" err="1"/>
              <a:t>dY</a:t>
            </a:r>
            <a:r>
              <a:rPr lang="it-IT" dirty="0"/>
              <a:t>&gt;0 </a:t>
            </a:r>
            <a:r>
              <a:rPr lang="it-IT" u="sng" dirty="0"/>
              <a:t>con riduzione dei differenziali tra paesi membri</a:t>
            </a:r>
            <a:r>
              <a:rPr lang="it-IT" dirty="0"/>
              <a:t>)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e sulla </a:t>
            </a:r>
            <a:r>
              <a:rPr lang="it-IT" dirty="0">
                <a:solidFill>
                  <a:srgbClr val="0070C0"/>
                </a:solidFill>
              </a:rPr>
              <a:t>stabilità dei prezzi </a:t>
            </a:r>
            <a:r>
              <a:rPr lang="it-IT" dirty="0"/>
              <a:t>(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π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&lt;2%)</a:t>
            </a:r>
            <a:r>
              <a:rPr lang="it-IT" dirty="0"/>
              <a:t>, </a:t>
            </a:r>
            <a:r>
              <a:rPr lang="it-IT" dirty="0">
                <a:solidFill>
                  <a:srgbClr val="0070C0"/>
                </a:solidFill>
              </a:rPr>
              <a:t>un’economia sociale di mercato altamente competitiva</a:t>
            </a:r>
            <a:r>
              <a:rPr lang="it-IT" dirty="0"/>
              <a:t>, che tende alla </a:t>
            </a:r>
            <a:r>
              <a:rPr lang="it-IT" dirty="0">
                <a:solidFill>
                  <a:srgbClr val="0070C0"/>
                </a:solidFill>
              </a:rPr>
              <a:t>piena occupazione </a:t>
            </a:r>
            <a:r>
              <a:rPr lang="it-IT" dirty="0"/>
              <a:t>(N=Y)</a:t>
            </a:r>
            <a:r>
              <a:rPr lang="it-IT" dirty="0">
                <a:solidFill>
                  <a:srgbClr val="0070C0"/>
                </a:solidFill>
              </a:rPr>
              <a:t> e al progresso sociale </a:t>
            </a:r>
            <a:r>
              <a:rPr lang="it-IT" dirty="0"/>
              <a:t>(misure per povertà, istruzione, gender gap…), e un livello elevato di </a:t>
            </a:r>
            <a:r>
              <a:rPr lang="it-IT" dirty="0">
                <a:solidFill>
                  <a:srgbClr val="0070C0"/>
                </a:solidFill>
              </a:rPr>
              <a:t>protezione e di miglioramento della qualità dell’ambiente </a:t>
            </a:r>
            <a:r>
              <a:rPr lang="it-IT" dirty="0"/>
              <a:t>(indicatori di sostenibilità)».</a:t>
            </a:r>
          </a:p>
          <a:p>
            <a:r>
              <a:rPr lang="it-IT" dirty="0"/>
              <a:t>Ursula von </a:t>
            </a:r>
            <a:r>
              <a:rPr lang="it-IT" dirty="0" err="1"/>
              <a:t>der</a:t>
            </a:r>
            <a:r>
              <a:rPr lang="it-IT" dirty="0"/>
              <a:t> </a:t>
            </a:r>
            <a:r>
              <a:rPr lang="it-IT" dirty="0" err="1"/>
              <a:t>Leyen</a:t>
            </a:r>
            <a:r>
              <a:rPr lang="it-IT" dirty="0"/>
              <a:t> presidente della CE definisce gli obiettivi strategici per il suo governo per il periodo </a:t>
            </a:r>
            <a:r>
              <a:rPr lang="it-IT" dirty="0">
                <a:hlinkClick r:id="rId2"/>
              </a:rPr>
              <a:t>2025-2029</a:t>
            </a:r>
            <a:r>
              <a:rPr lang="it-IT" dirty="0"/>
              <a:t>, presentando il </a:t>
            </a:r>
            <a:r>
              <a:rPr lang="it-IT" dirty="0">
                <a:hlinkClick r:id="rId3"/>
              </a:rPr>
              <a:t>programma annuale</a:t>
            </a: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D660010-C21F-4F5E-B76E-F2D03DC8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D829-A7BA-4E1C-A264-FFB1E4602FB5}" type="slidenum">
              <a:rPr lang="en-US" smtClean="0"/>
              <a:t>16</a:t>
            </a:fld>
            <a:endParaRPr lang="en-US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60DF7DF-436C-4006-8391-27EB7B0FDB20}"/>
              </a:ext>
            </a:extLst>
          </p:cNvPr>
          <p:cNvSpPr/>
          <p:nvPr/>
        </p:nvSpPr>
        <p:spPr>
          <a:xfrm>
            <a:off x="795019" y="5946130"/>
            <a:ext cx="10076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BCE</a:t>
            </a:r>
            <a:r>
              <a:rPr lang="it-IT" sz="2400" dirty="0"/>
              <a:t>: </a:t>
            </a:r>
            <a:r>
              <a:rPr lang="it-IT" sz="2400" dirty="0">
                <a:hlinkClick r:id="rId4"/>
              </a:rPr>
              <a:t>https://www.ecb.europa.eu/ecb/orga/tasks/monpol/html/index.it.html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5155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scelta del policy maker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Negli statuti che regolano l’interazione tra PM i due obiettivi principali che riguardano l’intervento delle istituzioni centralizzate (BC e governo) sono quelle di </a:t>
            </a:r>
            <a:r>
              <a:rPr lang="it-IT" b="1" dirty="0"/>
              <a:t>stabilizzazione economica</a:t>
            </a:r>
          </a:p>
          <a:p>
            <a:r>
              <a:rPr lang="it-IT" dirty="0"/>
              <a:t>Gli obiettivi sono tesi in questi casi a ridurre le perdite sociali derivanti dall’elevato costo della vita o dalla perdita del lavoro, quindi il trade-off sarà ad es. tra inflazione -</a:t>
            </a:r>
            <a:r>
              <a:rPr lang="pl-PL" i="1" dirty="0">
                <a:sym typeface="Symbol"/>
              </a:rPr>
              <a:t> </a:t>
            </a:r>
            <a:r>
              <a:rPr lang="pl-PL" i="1" dirty="0">
                <a:solidFill>
                  <a:srgbClr val="FF0000"/>
                </a:solidFill>
                <a:sym typeface="Symbol"/>
              </a:rPr>
              <a:t></a:t>
            </a:r>
            <a:r>
              <a:rPr lang="it-IT" i="1" dirty="0">
                <a:sym typeface="Symbol"/>
              </a:rPr>
              <a:t> - </a:t>
            </a:r>
            <a:r>
              <a:rPr lang="it-IT" dirty="0"/>
              <a:t>(o deflazione) e disoccupazione – </a:t>
            </a:r>
            <a:r>
              <a:rPr lang="pl-PL" dirty="0">
                <a:solidFill>
                  <a:srgbClr val="FF0000"/>
                </a:solidFill>
              </a:rPr>
              <a:t>u</a:t>
            </a:r>
            <a:r>
              <a:rPr lang="it-IT" i="1" dirty="0"/>
              <a:t> </a:t>
            </a:r>
            <a:endParaRPr lang="it-IT" dirty="0"/>
          </a:p>
          <a:p>
            <a:r>
              <a:rPr lang="it-IT" dirty="0"/>
              <a:t>Il caso classico è quello della </a:t>
            </a:r>
            <a:r>
              <a:rPr lang="it-IT" b="1" dirty="0"/>
              <a:t>Banca Centrale </a:t>
            </a:r>
            <a:r>
              <a:rPr lang="it-IT" dirty="0"/>
              <a:t>che controlla l’offerta di moneta e che deve monitorare il successo rispetto ai due obiettivi indicati. Il problema è quindi rappresentato in una </a:t>
            </a:r>
            <a:r>
              <a:rPr lang="it-IT" dirty="0">
                <a:solidFill>
                  <a:srgbClr val="FF0000"/>
                </a:solidFill>
              </a:rPr>
              <a:t>Loss </a:t>
            </a:r>
            <a:r>
              <a:rPr lang="it-IT" dirty="0" err="1">
                <a:solidFill>
                  <a:srgbClr val="FF0000"/>
                </a:solidFill>
              </a:rPr>
              <a:t>Function</a:t>
            </a:r>
            <a:r>
              <a:rPr lang="it-IT" dirty="0">
                <a:solidFill>
                  <a:srgbClr val="FF0000"/>
                </a:solidFill>
              </a:rPr>
              <a:t> (o funzione di perdita sociale) o anche funzione obiettivo della BC</a:t>
            </a:r>
            <a:r>
              <a:rPr lang="it-IT" dirty="0"/>
              <a:t>:</a:t>
            </a:r>
          </a:p>
          <a:p>
            <a:r>
              <a:rPr lang="pl-PL" i="1" dirty="0"/>
              <a:t>L = (u − u* )</a:t>
            </a:r>
            <a:r>
              <a:rPr lang="pl-PL" i="1" baseline="30000" dirty="0"/>
              <a:t>2</a:t>
            </a:r>
            <a:r>
              <a:rPr lang="pl-PL" i="1" dirty="0"/>
              <a:t> + </a:t>
            </a:r>
            <a:r>
              <a:rPr lang="el-GR" i="1" dirty="0">
                <a:latin typeface="Calibri"/>
              </a:rPr>
              <a:t>α</a:t>
            </a:r>
            <a:r>
              <a:rPr lang="pl-PL" i="1" dirty="0"/>
              <a:t>( </a:t>
            </a:r>
            <a:r>
              <a:rPr lang="pl-PL" i="1" dirty="0">
                <a:sym typeface="Symbol"/>
              </a:rPr>
              <a:t></a:t>
            </a:r>
            <a:r>
              <a:rPr lang="it-IT" i="1" dirty="0">
                <a:sym typeface="Symbol"/>
              </a:rPr>
              <a:t> </a:t>
            </a:r>
            <a:r>
              <a:rPr lang="pl-PL" i="1" dirty="0"/>
              <a:t>− </a:t>
            </a:r>
            <a:r>
              <a:rPr lang="pl-PL" i="1" dirty="0">
                <a:sym typeface="Symbol"/>
              </a:rPr>
              <a:t></a:t>
            </a:r>
            <a:r>
              <a:rPr lang="pl-PL" i="1" dirty="0"/>
              <a:t>* )</a:t>
            </a:r>
            <a:r>
              <a:rPr lang="pl-PL" i="1" baseline="30000" dirty="0"/>
              <a:t>2</a:t>
            </a:r>
            <a:endParaRPr lang="it-IT" i="1" baseline="30000" dirty="0"/>
          </a:p>
          <a:p>
            <a:r>
              <a:rPr lang="it-IT" dirty="0"/>
              <a:t>dove </a:t>
            </a:r>
            <a:r>
              <a:rPr lang="it-IT" i="1" dirty="0" err="1"/>
              <a:t>u*</a:t>
            </a:r>
            <a:r>
              <a:rPr lang="it-IT" i="1" dirty="0"/>
              <a:t> e </a:t>
            </a:r>
            <a:r>
              <a:rPr lang="pl-PL" i="1" dirty="0">
                <a:sym typeface="Symbol"/>
              </a:rPr>
              <a:t></a:t>
            </a:r>
            <a:r>
              <a:rPr lang="it-IT" i="1" dirty="0"/>
              <a:t>* sono i valori obiettivo del tasso di inflazione (avevamo indicato il 2%) e del tasso </a:t>
            </a:r>
            <a:r>
              <a:rPr lang="it-IT" dirty="0"/>
              <a:t>di disoccupazione che nell’area USA vale il 4% e nell’UE è stato in media il 6% (due squilibri dei mercati da correggere da parte del policy maker) </a:t>
            </a:r>
            <a:endParaRPr lang="it-IT" baseline="300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98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funzione di perdita e i suoi obiettivi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Come nel caso degli obiettivi fissi, i parametri indicano il peso dato dal policy maker allo scostamento dagli obiettivi. Nel caso proposto, abbiamo solo il parametro 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che può non essere unitario, come nel caso dello scostamento dal valore di lungo periodo del tasso di disoccupazione, quindi se </a:t>
            </a:r>
            <a:r>
              <a:rPr lang="el-GR" b="1" dirty="0">
                <a:latin typeface="Calibri"/>
              </a:rPr>
              <a:t>α</a:t>
            </a:r>
            <a:r>
              <a:rPr lang="it-IT" b="1" dirty="0">
                <a:latin typeface="Calibri"/>
              </a:rPr>
              <a:t>=1</a:t>
            </a:r>
            <a:r>
              <a:rPr lang="it-IT" dirty="0">
                <a:latin typeface="Calibri"/>
              </a:rPr>
              <a:t> il peso è lo stesso che per il gap di u, se </a:t>
            </a:r>
            <a:r>
              <a:rPr lang="el-GR" b="1" dirty="0"/>
              <a:t>α</a:t>
            </a:r>
            <a:r>
              <a:rPr lang="it-IT" b="1" dirty="0"/>
              <a:t>&gt;1</a:t>
            </a:r>
            <a:r>
              <a:rPr lang="it-IT" dirty="0"/>
              <a:t> è più importante controllare l’inflazione e se </a:t>
            </a:r>
            <a:r>
              <a:rPr lang="el-GR" b="1" dirty="0"/>
              <a:t>α</a:t>
            </a:r>
            <a:r>
              <a:rPr lang="it-IT" b="1" dirty="0"/>
              <a:t>&lt;1</a:t>
            </a:r>
            <a:r>
              <a:rPr lang="it-IT" dirty="0"/>
              <a:t> è l’economia reale ad avere maggiore importanza</a:t>
            </a:r>
            <a:endParaRPr lang="it-IT" dirty="0">
              <a:latin typeface="Calibri"/>
            </a:endParaRPr>
          </a:p>
          <a:p>
            <a:r>
              <a:rPr lang="it-IT" dirty="0">
                <a:latin typeface="Calibri"/>
              </a:rPr>
              <a:t>L</a:t>
            </a:r>
            <a:r>
              <a:rPr lang="it-IT" dirty="0"/>
              <a:t>a </a:t>
            </a:r>
            <a:r>
              <a:rPr lang="it-IT" dirty="0">
                <a:solidFill>
                  <a:srgbClr val="0070C0"/>
                </a:solidFill>
              </a:rPr>
              <a:t>funzione quadratica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riflette l’idea che deviazioni elevate nei tassi di inflazione e di disoccupazione determinano </a:t>
            </a:r>
            <a:r>
              <a:rPr lang="it-IT" b="1" dirty="0">
                <a:solidFill>
                  <a:srgbClr val="0070C0"/>
                </a:solidFill>
              </a:rPr>
              <a:t>una perdita di benessere più che proporzionale</a:t>
            </a:r>
            <a:r>
              <a:rPr lang="it-IT" b="1" dirty="0">
                <a:solidFill>
                  <a:srgbClr val="FFFF00"/>
                </a:solidFill>
              </a:rPr>
              <a:t> </a:t>
            </a:r>
            <a:r>
              <a:rPr lang="it-IT" dirty="0"/>
              <a:t>rispetto a deviazioni di dimensioni più limitate.</a:t>
            </a:r>
          </a:p>
          <a:p>
            <a:r>
              <a:rPr lang="it-IT" dirty="0"/>
              <a:t>Nella minimizzazione della funzione di perdita occorre tenere in considerazione la </a:t>
            </a:r>
            <a:r>
              <a:rPr lang="it-IT" dirty="0">
                <a:solidFill>
                  <a:srgbClr val="FF0000"/>
                </a:solidFill>
              </a:rPr>
              <a:t>relazione che intercorre tra inflazione e disoccupazione</a:t>
            </a:r>
            <a:r>
              <a:rPr lang="it-IT" dirty="0"/>
              <a:t>, che avete già incontrato in macroeconomia e che costituisce il vincolo da rispettare (l’idea è che il minimo sia vincolato), qui lo rappresentiamo con la </a:t>
            </a:r>
            <a:r>
              <a:rPr lang="it-IT" b="1" dirty="0"/>
              <a:t>curva di Phillips</a:t>
            </a:r>
            <a:r>
              <a:rPr lang="it-IT" dirty="0"/>
              <a:t>:</a:t>
            </a:r>
          </a:p>
          <a:p>
            <a:r>
              <a:rPr lang="it-IT" b="1" dirty="0">
                <a:sym typeface="Symbol"/>
              </a:rPr>
              <a:t></a:t>
            </a:r>
            <a:r>
              <a:rPr lang="it-IT" b="1" dirty="0"/>
              <a:t>=  </a:t>
            </a:r>
            <a:r>
              <a:rPr lang="it-IT" b="1" dirty="0">
                <a:sym typeface="Symbol"/>
              </a:rPr>
              <a:t></a:t>
            </a:r>
            <a:r>
              <a:rPr lang="it-IT" b="1" dirty="0"/>
              <a:t>(</a:t>
            </a:r>
            <a:r>
              <a:rPr lang="it-IT" b="1" i="1" dirty="0"/>
              <a:t>u</a:t>
            </a:r>
            <a:r>
              <a:rPr lang="it-IT" b="1" i="1" baseline="-25000" dirty="0"/>
              <a:t>n</a:t>
            </a:r>
            <a:r>
              <a:rPr lang="it-IT" b="1" i="1" dirty="0"/>
              <a:t> − u)</a:t>
            </a:r>
            <a:r>
              <a:rPr lang="it-IT" i="1" dirty="0"/>
              <a:t>; dove u</a:t>
            </a:r>
            <a:r>
              <a:rPr lang="it-IT" i="1" baseline="-25000" dirty="0"/>
              <a:t>n</a:t>
            </a:r>
            <a:r>
              <a:rPr lang="it-IT" i="1" dirty="0"/>
              <a:t> è il tasso di disoccupazione naturale </a:t>
            </a:r>
            <a:r>
              <a:rPr lang="it-IT" dirty="0"/>
              <a:t>(o di equilibrio per un sistema economico) ed è pari all’u* della funzione di perdita</a:t>
            </a:r>
            <a:r>
              <a:rPr lang="it-IT" i="1" dirty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47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del problema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Immaginiamo che i valori obiettivo siano inflazione nulla (</a:t>
            </a:r>
            <a:r>
              <a:rPr lang="it-IT" dirty="0">
                <a:sym typeface="Symbol"/>
              </a:rPr>
              <a:t>*=0) e disoccupazione nulla (u*=0). Il nostro problema di minimizzazione si semplifica:</a:t>
            </a:r>
          </a:p>
          <a:p>
            <a:pPr marL="0" indent="0" algn="ctr">
              <a:buNone/>
            </a:pPr>
            <a:r>
              <a:rPr lang="pl-PL" i="1" dirty="0"/>
              <a:t>L = u</a:t>
            </a:r>
            <a:r>
              <a:rPr lang="pl-PL" i="1" baseline="30000" dirty="0"/>
              <a:t>2</a:t>
            </a:r>
            <a:r>
              <a:rPr lang="pl-PL" i="1" dirty="0"/>
              <a:t> + </a:t>
            </a:r>
            <a:r>
              <a:rPr lang="el-GR" i="1" dirty="0">
                <a:latin typeface="Calibri"/>
              </a:rPr>
              <a:t>α</a:t>
            </a:r>
            <a:r>
              <a:rPr lang="pl-PL" i="1" dirty="0">
                <a:sym typeface="Symbol"/>
              </a:rPr>
              <a:t></a:t>
            </a:r>
            <a:r>
              <a:rPr lang="it-IT" i="1" dirty="0">
                <a:sym typeface="Symbol"/>
              </a:rPr>
              <a:t> </a:t>
            </a:r>
            <a:r>
              <a:rPr lang="pl-PL" i="1" baseline="30000" dirty="0"/>
              <a:t>2</a:t>
            </a:r>
            <a:endParaRPr lang="it-IT" i="1" baseline="30000" dirty="0"/>
          </a:p>
          <a:p>
            <a:pPr marL="0" indent="0" algn="ctr">
              <a:buNone/>
            </a:pPr>
            <a:r>
              <a:rPr lang="it-IT" i="1" dirty="0"/>
              <a:t>S.V.</a:t>
            </a:r>
            <a:r>
              <a:rPr lang="it-IT" i="1" baseline="30000" dirty="0"/>
              <a:t>    </a:t>
            </a:r>
            <a:r>
              <a:rPr lang="it-IT" b="1" dirty="0">
                <a:sym typeface="Symbol"/>
              </a:rPr>
              <a:t></a:t>
            </a:r>
            <a:r>
              <a:rPr lang="it-IT" b="1" dirty="0"/>
              <a:t>=  </a:t>
            </a:r>
            <a:r>
              <a:rPr lang="it-IT" b="1" dirty="0">
                <a:sym typeface="Symbol"/>
              </a:rPr>
              <a:t>(0</a:t>
            </a:r>
            <a:r>
              <a:rPr lang="it-IT" b="1" i="1" dirty="0"/>
              <a:t>− u)=-</a:t>
            </a:r>
            <a:r>
              <a:rPr lang="it-IT" b="1" dirty="0">
                <a:sym typeface="Symbol"/>
              </a:rPr>
              <a:t> u</a:t>
            </a:r>
            <a:endParaRPr lang="it-IT" b="1" i="1" dirty="0"/>
          </a:p>
          <a:p>
            <a:r>
              <a:rPr lang="it-IT" dirty="0"/>
              <a:t>Possiamo esprimere graficamente questo problema con la curva di Phillips che è qui una retta con pendenza -</a:t>
            </a:r>
            <a:r>
              <a:rPr lang="it-IT" dirty="0">
                <a:sym typeface="Symbol"/>
              </a:rPr>
              <a:t> e una mappa di curve di perdita</a:t>
            </a:r>
            <a:endParaRPr lang="it-IT" dirty="0"/>
          </a:p>
          <a:p>
            <a:endParaRPr lang="it-IT" dirty="0">
              <a:sym typeface="Symbol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5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53418F-8DFF-4B58-923C-9DF192D62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239"/>
          </a:xfrm>
        </p:spPr>
        <p:txBody>
          <a:bodyPr>
            <a:normAutofit/>
          </a:bodyPr>
          <a:lstStyle/>
          <a:p>
            <a:r>
              <a:rPr lang="it-IT" sz="4000" dirty="0"/>
              <a:t>Il modello Reddito-Spesa in un’economia aperta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FF8CC73-75A2-4752-AF52-24D004E47160}"/>
              </a:ext>
            </a:extLst>
          </p:cNvPr>
          <p:cNvSpPr/>
          <p:nvPr/>
        </p:nvSpPr>
        <p:spPr>
          <a:xfrm>
            <a:off x="838200" y="1040964"/>
            <a:ext cx="1029652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Consideriamo le Equazioni: 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D = C + I + G + NX 	(1)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Componenti della Domanda (*) (di definizione)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C = C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+ </a:t>
            </a:r>
            <a:r>
              <a:rPr lang="it-IT" sz="2400" b="1" dirty="0" err="1">
                <a:solidFill>
                  <a:srgbClr val="404040"/>
                </a:solidFill>
                <a:latin typeface="CIDFont+F2"/>
              </a:rPr>
              <a:t>c</a:t>
            </a:r>
            <a:r>
              <a:rPr lang="it-IT" sz="2400" dirty="0" err="1">
                <a:solidFill>
                  <a:srgbClr val="404040"/>
                </a:solidFill>
                <a:latin typeface="CIDFont+F2"/>
              </a:rPr>
              <a:t>·Y</a:t>
            </a:r>
            <a:r>
              <a:rPr lang="it-IT" sz="2400" baseline="30000" dirty="0" err="1">
                <a:solidFill>
                  <a:srgbClr val="404040"/>
                </a:solidFill>
                <a:latin typeface="CIDFont+F2"/>
              </a:rPr>
              <a:t>D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		(2)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Descrizione della spesa per consumi (comportamento)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Y</a:t>
            </a:r>
            <a:r>
              <a:rPr lang="it-IT" sz="2400" baseline="30000" dirty="0">
                <a:solidFill>
                  <a:srgbClr val="404040"/>
                </a:solidFill>
                <a:latin typeface="CIDFont+F2"/>
              </a:rPr>
              <a:t>D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= Y – T 		(3)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Definizione del Reddito Disponibile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T = T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+ </a:t>
            </a:r>
            <a:r>
              <a:rPr lang="it-IT" sz="2400" b="1" dirty="0">
                <a:solidFill>
                  <a:srgbClr val="404040"/>
                </a:solidFill>
                <a:latin typeface="CIDFont+F2"/>
              </a:rPr>
              <a:t>t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· Y – TR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	(4)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Definizione delle componenti del settore pubblico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I = I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– </a:t>
            </a:r>
            <a:r>
              <a:rPr lang="it-IT" sz="2400" b="1" dirty="0">
                <a:solidFill>
                  <a:srgbClr val="404040"/>
                </a:solidFill>
                <a:latin typeface="CIDFont+F2"/>
              </a:rPr>
              <a:t>h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· i 		(5)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Comportamento degli investimenti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G = G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			(6)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Spesa Pubblica Esogena (strumento)</a:t>
            </a:r>
          </a:p>
          <a:p>
            <a:r>
              <a:rPr lang="it-IT" sz="2400" dirty="0">
                <a:solidFill>
                  <a:srgbClr val="404040"/>
                </a:solidFill>
                <a:latin typeface="CIDFont+F2"/>
              </a:rPr>
              <a:t>NX = X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– </a:t>
            </a:r>
            <a:r>
              <a:rPr lang="it-IT" sz="2400" b="1" dirty="0" err="1">
                <a:solidFill>
                  <a:srgbClr val="404040"/>
                </a:solidFill>
                <a:latin typeface="CIDFont+F2"/>
              </a:rPr>
              <a:t>e</a:t>
            </a:r>
            <a:r>
              <a:rPr lang="it-IT" sz="2400" dirty="0" err="1">
                <a:solidFill>
                  <a:srgbClr val="404040"/>
                </a:solidFill>
                <a:latin typeface="CIDFont+F2"/>
              </a:rPr>
              <a:t>M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		(7)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Domanda netta dall’estero (NX = X – M) o saldo commerciale: a) Le 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M=M</a:t>
            </a:r>
            <a:r>
              <a:rPr lang="it-IT" sz="2400" baseline="-25000" dirty="0">
                <a:solidFill>
                  <a:srgbClr val="404040"/>
                </a:solidFill>
                <a:latin typeface="CIDFont+F2"/>
              </a:rPr>
              <a:t>0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 + </a:t>
            </a:r>
            <a:r>
              <a:rPr lang="it-IT" sz="2400" b="1" dirty="0" err="1">
                <a:solidFill>
                  <a:srgbClr val="404040"/>
                </a:solidFill>
                <a:latin typeface="CIDFont+F2"/>
              </a:rPr>
              <a:t>m</a:t>
            </a:r>
            <a:r>
              <a:rPr lang="it-IT" sz="2400" dirty="0" err="1">
                <a:solidFill>
                  <a:srgbClr val="404040"/>
                </a:solidFill>
                <a:latin typeface="CIDFont+F2"/>
              </a:rPr>
              <a:t>Y</a:t>
            </a:r>
            <a:r>
              <a:rPr lang="it-IT" sz="2400" dirty="0">
                <a:solidFill>
                  <a:srgbClr val="404040"/>
                </a:solidFill>
                <a:latin typeface="CIDFont+F2"/>
              </a:rPr>
              <a:t>		(8)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importazioni dipendono dal tasso di cambio (esogeno </a:t>
            </a:r>
            <a:r>
              <a:rPr lang="it-IT" b="1" dirty="0">
                <a:solidFill>
                  <a:srgbClr val="A63010"/>
                </a:solidFill>
                <a:latin typeface="CIDFont+F2"/>
              </a:rPr>
              <a:t>m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) e dalla 					propensione ad importare (</a:t>
            </a:r>
            <a:r>
              <a:rPr lang="it-IT" b="1" dirty="0">
                <a:solidFill>
                  <a:srgbClr val="A63010"/>
                </a:solidFill>
                <a:latin typeface="CIDFont+F2"/>
              </a:rPr>
              <a:t>e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), oltre che dal reddito nazionale; b) 					anche X = X(𝜀, Y</a:t>
            </a:r>
            <a:r>
              <a:rPr lang="it-IT" baseline="30000" dirty="0">
                <a:solidFill>
                  <a:srgbClr val="A63010"/>
                </a:solidFill>
                <a:latin typeface="CIDFont+F2"/>
              </a:rPr>
              <a:t>RM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); 𝜀 = </a:t>
            </a:r>
            <a:r>
              <a:rPr lang="it-IT" dirty="0" err="1">
                <a:solidFill>
                  <a:srgbClr val="A63010"/>
                </a:solidFill>
                <a:latin typeface="CIDFont+F2"/>
              </a:rPr>
              <a:t>Pf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/</a:t>
            </a:r>
            <a:r>
              <a:rPr lang="it-IT" dirty="0" err="1">
                <a:solidFill>
                  <a:srgbClr val="A63010"/>
                </a:solidFill>
                <a:latin typeface="CIDFont+F2"/>
              </a:rPr>
              <a:t>e·Pd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 (variabili esogene date) </a:t>
            </a:r>
            <a:endParaRPr lang="it-IT" sz="2400" baseline="30000" dirty="0">
              <a:solidFill>
                <a:srgbClr val="A63010"/>
              </a:solidFill>
              <a:latin typeface="CIDFont+F3"/>
            </a:endParaRPr>
          </a:p>
          <a:p>
            <a:r>
              <a:rPr lang="it-IT" sz="2400" dirty="0"/>
              <a:t>Y = D 			(9) 	</a:t>
            </a:r>
            <a:r>
              <a:rPr lang="it-IT" dirty="0">
                <a:solidFill>
                  <a:srgbClr val="A63010"/>
                </a:solidFill>
                <a:latin typeface="CIDFont+F2"/>
              </a:rPr>
              <a:t>Equilibrio macroeconomico</a:t>
            </a:r>
          </a:p>
        </p:txBody>
      </p:sp>
      <p:sp>
        <p:nvSpPr>
          <p:cNvPr id="4" name="Callout: linea 3">
            <a:extLst>
              <a:ext uri="{FF2B5EF4-FFF2-40B4-BE49-F238E27FC236}">
                <a16:creationId xmlns:a16="http://schemas.microsoft.com/office/drawing/2014/main" id="{CD2CB0FC-417A-44CB-BA05-DDFC4BEDC370}"/>
              </a:ext>
            </a:extLst>
          </p:cNvPr>
          <p:cNvSpPr/>
          <p:nvPr/>
        </p:nvSpPr>
        <p:spPr>
          <a:xfrm>
            <a:off x="9685639" y="5495855"/>
            <a:ext cx="1509713" cy="757238"/>
          </a:xfrm>
          <a:prstGeom prst="borderCallout1">
            <a:avLst>
              <a:gd name="adj1" fmla="val 18750"/>
              <a:gd name="adj2" fmla="val -8333"/>
              <a:gd name="adj3" fmla="val -92122"/>
              <a:gd name="adj4" fmla="val -201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Tasso di cambio reale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B956D4-6AE3-4D6A-B4CA-A908B47D6F9D}"/>
              </a:ext>
            </a:extLst>
          </p:cNvPr>
          <p:cNvSpPr txBox="1"/>
          <p:nvPr/>
        </p:nvSpPr>
        <p:spPr>
          <a:xfrm>
            <a:off x="686041" y="5388061"/>
            <a:ext cx="842409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(*)</a:t>
            </a:r>
            <a:r>
              <a:rPr lang="it-IT" dirty="0"/>
              <a:t> per convenienza usiamo qui D invece di A per indicare la componente autonoma della Domanda</a:t>
            </a:r>
          </a:p>
        </p:txBody>
      </p:sp>
    </p:spTree>
    <p:extLst>
      <p:ext uri="{BB962C8B-B14F-4D97-AF65-F5344CB8AC3E}">
        <p14:creationId xmlns:p14="http://schemas.microsoft.com/office/powerpoint/2010/main" val="99178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curve di perdita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6329" y="1972039"/>
            <a:ext cx="68103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llout 3 6"/>
          <p:cNvSpPr/>
          <p:nvPr/>
        </p:nvSpPr>
        <p:spPr>
          <a:xfrm>
            <a:off x="107576" y="4840941"/>
            <a:ext cx="1819835" cy="878541"/>
          </a:xfrm>
          <a:prstGeom prst="borderCallout3">
            <a:avLst>
              <a:gd name="adj1" fmla="val 102245"/>
              <a:gd name="adj2" fmla="val 49480"/>
              <a:gd name="adj3" fmla="val 150706"/>
              <a:gd name="adj4" fmla="val 49637"/>
              <a:gd name="adj5" fmla="val 151127"/>
              <a:gd name="adj6" fmla="val 89090"/>
              <a:gd name="adj7" fmla="val 118179"/>
              <a:gd name="adj8" fmla="val 153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Bliss</a:t>
            </a:r>
            <a:r>
              <a:rPr lang="it-IT" b="1" dirty="0"/>
              <a:t> Point:</a:t>
            </a:r>
          </a:p>
          <a:p>
            <a:pPr algn="ctr"/>
            <a:r>
              <a:rPr lang="it-IT" b="1" dirty="0">
                <a:sym typeface="Symbol"/>
              </a:rPr>
              <a:t>=0 e u=0</a:t>
            </a:r>
            <a:r>
              <a:rPr lang="it-IT" b="1" dirty="0"/>
              <a:t> </a:t>
            </a:r>
          </a:p>
        </p:txBody>
      </p:sp>
      <p:sp>
        <p:nvSpPr>
          <p:cNvPr id="20" name="Callout 1 19"/>
          <p:cNvSpPr/>
          <p:nvPr/>
        </p:nvSpPr>
        <p:spPr>
          <a:xfrm>
            <a:off x="4828738" y="1573162"/>
            <a:ext cx="1425387" cy="824753"/>
          </a:xfrm>
          <a:prstGeom prst="borderCallout1">
            <a:avLst>
              <a:gd name="adj1" fmla="val 18750"/>
              <a:gd name="adj2" fmla="val -8333"/>
              <a:gd name="adj3" fmla="val 265507"/>
              <a:gd name="adj4" fmla="val -566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SMS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719047" y="5433134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sym typeface="Symbol"/>
              </a:rPr>
              <a:t>-</a:t>
            </a:r>
            <a:endParaRPr lang="it-IT" sz="2400" dirty="0">
              <a:solidFill>
                <a:schemeClr val="bg1"/>
              </a:solidFill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005A3143-E77C-41F7-B38B-862E0906F20E}"/>
              </a:ext>
            </a:extLst>
          </p:cNvPr>
          <p:cNvCxnSpPr/>
          <p:nvPr/>
        </p:nvCxnSpPr>
        <p:spPr>
          <a:xfrm>
            <a:off x="4876800" y="4978400"/>
            <a:ext cx="15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EA0380A7-1E4B-4E28-B987-F41EFDB97C50}"/>
              </a:ext>
            </a:extLst>
          </p:cNvPr>
          <p:cNvCxnSpPr/>
          <p:nvPr/>
        </p:nvCxnSpPr>
        <p:spPr>
          <a:xfrm>
            <a:off x="3649472" y="3773861"/>
            <a:ext cx="0" cy="42831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F4E3853-7F09-4501-B23A-831B806CAC9D}"/>
              </a:ext>
            </a:extLst>
          </p:cNvPr>
          <p:cNvCxnSpPr/>
          <p:nvPr/>
        </p:nvCxnSpPr>
        <p:spPr>
          <a:xfrm>
            <a:off x="3657600" y="4214368"/>
            <a:ext cx="80873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>
            <a:extLst>
              <a:ext uri="{FF2B5EF4-FFF2-40B4-BE49-F238E27FC236}">
                <a16:creationId xmlns:a16="http://schemas.microsoft.com/office/drawing/2014/main" id="{52B88B68-BE69-4D9A-A956-DE2263F3FDC4}"/>
              </a:ext>
            </a:extLst>
          </p:cNvPr>
          <p:cNvSpPr/>
          <p:nvPr/>
        </p:nvSpPr>
        <p:spPr>
          <a:xfrm>
            <a:off x="3608329" y="3673860"/>
            <a:ext cx="49269" cy="10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A1BA0B39-7A66-4DD0-810C-0675F1A96A5B}"/>
              </a:ext>
            </a:extLst>
          </p:cNvPr>
          <p:cNvSpPr/>
          <p:nvPr/>
        </p:nvSpPr>
        <p:spPr>
          <a:xfrm>
            <a:off x="4455673" y="4202176"/>
            <a:ext cx="45719" cy="523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AF10AD67-B7A7-43AE-9C1D-49D6EFEDFB4A}"/>
              </a:ext>
            </a:extLst>
          </p:cNvPr>
          <p:cNvCxnSpPr>
            <a:cxnSpLocks/>
          </p:cNvCxnSpPr>
          <p:nvPr/>
        </p:nvCxnSpPr>
        <p:spPr>
          <a:xfrm>
            <a:off x="3729485" y="3655332"/>
            <a:ext cx="749047" cy="45231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5186797D-CADF-4DB0-93ED-86EC6DB2F715}"/>
              </a:ext>
            </a:extLst>
          </p:cNvPr>
          <p:cNvSpPr txBox="1"/>
          <p:nvPr/>
        </p:nvSpPr>
        <p:spPr>
          <a:xfrm>
            <a:off x="3480652" y="3409330"/>
            <a:ext cx="26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AFA8E9AA-ACD6-473B-A026-0DAD4F3B1EB9}"/>
              </a:ext>
            </a:extLst>
          </p:cNvPr>
          <p:cNvSpPr txBox="1"/>
          <p:nvPr/>
        </p:nvSpPr>
        <p:spPr>
          <a:xfrm>
            <a:off x="4406143" y="3966919"/>
            <a:ext cx="26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4" name="Freccia destra con strisce 33">
            <a:extLst>
              <a:ext uri="{FF2B5EF4-FFF2-40B4-BE49-F238E27FC236}">
                <a16:creationId xmlns:a16="http://schemas.microsoft.com/office/drawing/2014/main" id="{6D8B4365-5D8A-4D01-876C-C95DF80FFF24}"/>
              </a:ext>
            </a:extLst>
          </p:cNvPr>
          <p:cNvSpPr/>
          <p:nvPr/>
        </p:nvSpPr>
        <p:spPr>
          <a:xfrm rot="19343642">
            <a:off x="4563478" y="3476796"/>
            <a:ext cx="961365" cy="381699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EAD6305-00A9-49C5-9E4B-66560B26057D}"/>
              </a:ext>
            </a:extLst>
          </p:cNvPr>
          <p:cNvSpPr txBox="1"/>
          <p:nvPr/>
        </p:nvSpPr>
        <p:spPr>
          <a:xfrm>
            <a:off x="5441516" y="2515896"/>
            <a:ext cx="344286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Curve di perdita crescente: aumenta sia la disoccupazione che l’inflazione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4BD62688-4F12-4688-9BEA-10B4C2E6273C}"/>
              </a:ext>
            </a:extLst>
          </p:cNvPr>
          <p:cNvSpPr txBox="1"/>
          <p:nvPr/>
        </p:nvSpPr>
        <p:spPr>
          <a:xfrm>
            <a:off x="3071035" y="3831248"/>
            <a:ext cx="46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π</a:t>
            </a:r>
            <a:endParaRPr lang="it-IT" dirty="0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2C89C82-36F1-4EB9-AA13-7D0C4F8FFBD9}"/>
              </a:ext>
            </a:extLst>
          </p:cNvPr>
          <p:cNvSpPr txBox="1"/>
          <p:nvPr/>
        </p:nvSpPr>
        <p:spPr>
          <a:xfrm>
            <a:off x="3790509" y="4150764"/>
            <a:ext cx="46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099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3" grpId="0"/>
      <p:bldP spid="35" grpId="0"/>
      <p:bldP spid="37" grpId="0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curve di perdita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0178" y="2042272"/>
            <a:ext cx="68103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llout 3 6"/>
          <p:cNvSpPr/>
          <p:nvPr/>
        </p:nvSpPr>
        <p:spPr>
          <a:xfrm>
            <a:off x="107576" y="4840941"/>
            <a:ext cx="1819835" cy="878541"/>
          </a:xfrm>
          <a:prstGeom prst="borderCallout3">
            <a:avLst>
              <a:gd name="adj1" fmla="val 102245"/>
              <a:gd name="adj2" fmla="val 49480"/>
              <a:gd name="adj3" fmla="val 150706"/>
              <a:gd name="adj4" fmla="val 49637"/>
              <a:gd name="adj5" fmla="val 151127"/>
              <a:gd name="adj6" fmla="val 89090"/>
              <a:gd name="adj7" fmla="val 118179"/>
              <a:gd name="adj8" fmla="val 153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Bliss</a:t>
            </a:r>
            <a:r>
              <a:rPr lang="it-IT" b="1" dirty="0"/>
              <a:t> Point:</a:t>
            </a:r>
          </a:p>
          <a:p>
            <a:pPr algn="ctr"/>
            <a:r>
              <a:rPr lang="it-IT" b="1" dirty="0">
                <a:sym typeface="Symbol"/>
              </a:rPr>
              <a:t>=0 e u=0</a:t>
            </a:r>
            <a:r>
              <a:rPr lang="it-IT" b="1" dirty="0"/>
              <a:t> </a:t>
            </a:r>
          </a:p>
        </p:txBody>
      </p:sp>
      <p:cxnSp>
        <p:nvCxnSpPr>
          <p:cNvPr id="9" name="Connettore 1 8"/>
          <p:cNvCxnSpPr/>
          <p:nvPr/>
        </p:nvCxnSpPr>
        <p:spPr>
          <a:xfrm>
            <a:off x="2967318" y="2662518"/>
            <a:ext cx="4939553" cy="3460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7279341" y="5871882"/>
            <a:ext cx="595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u</a:t>
            </a:r>
            <a:r>
              <a:rPr lang="it-IT" sz="2000" b="1" baseline="-25000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4563035" y="3783106"/>
            <a:ext cx="17930" cy="21067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H="1" flipV="1">
            <a:off x="2967318" y="3801035"/>
            <a:ext cx="1613646" cy="1793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/>
          <p:cNvSpPr/>
          <p:nvPr/>
        </p:nvSpPr>
        <p:spPr>
          <a:xfrm>
            <a:off x="4334952" y="5888922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u</a:t>
            </a:r>
            <a:r>
              <a:rPr lang="it-IT" b="1" baseline="-25000" dirty="0" err="1">
                <a:solidFill>
                  <a:srgbClr val="FF0000"/>
                </a:solidFill>
              </a:rPr>
              <a:t>T</a:t>
            </a:r>
            <a:endParaRPr lang="it-IT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456329" y="3648635"/>
            <a:ext cx="421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sym typeface="Symbol"/>
              </a:rPr>
              <a:t></a:t>
            </a:r>
            <a:r>
              <a:rPr lang="it-IT" b="1" baseline="-25000" dirty="0">
                <a:solidFill>
                  <a:srgbClr val="FF0000"/>
                </a:solidFill>
                <a:sym typeface="Symbol"/>
              </a:rPr>
              <a:t>T</a:t>
            </a:r>
            <a:endParaRPr lang="it-IT" b="1" baseline="-25000" dirty="0">
              <a:solidFill>
                <a:srgbClr val="FF0000"/>
              </a:solidFill>
            </a:endParaRPr>
          </a:p>
        </p:txBody>
      </p:sp>
      <p:sp>
        <p:nvSpPr>
          <p:cNvPr id="20" name="Callout 1 19"/>
          <p:cNvSpPr/>
          <p:nvPr/>
        </p:nvSpPr>
        <p:spPr>
          <a:xfrm>
            <a:off x="6006354" y="2805953"/>
            <a:ext cx="1425387" cy="824753"/>
          </a:xfrm>
          <a:prstGeom prst="borderCallout1">
            <a:avLst>
              <a:gd name="adj1" fmla="val 18750"/>
              <a:gd name="adj2" fmla="val -8333"/>
              <a:gd name="adj3" fmla="val 121623"/>
              <a:gd name="adj4" fmla="val -977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SMS=-</a:t>
            </a:r>
            <a:r>
              <a:rPr lang="it-IT" sz="2400" dirty="0">
                <a:sym typeface="Symbol"/>
              </a:rPr>
              <a:t></a:t>
            </a:r>
            <a:endParaRPr lang="it-IT" sz="2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492799" y="35472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</a:p>
        </p:txBody>
      </p:sp>
      <p:cxnSp>
        <p:nvCxnSpPr>
          <p:cNvPr id="3" name="Connettore 2 2"/>
          <p:cNvCxnSpPr/>
          <p:nvPr/>
        </p:nvCxnSpPr>
        <p:spPr>
          <a:xfrm>
            <a:off x="6800295" y="3648635"/>
            <a:ext cx="0" cy="1784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o 5"/>
          <p:cNvSpPr/>
          <p:nvPr/>
        </p:nvSpPr>
        <p:spPr>
          <a:xfrm rot="12978977">
            <a:off x="6694560" y="4981320"/>
            <a:ext cx="506628" cy="993009"/>
          </a:xfrm>
          <a:prstGeom prst="arc">
            <a:avLst>
              <a:gd name="adj1" fmla="val 16200000"/>
              <a:gd name="adj2" fmla="val 2407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719047" y="5433134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sym typeface="Symbol"/>
              </a:rPr>
              <a:t>-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447E6F-6E84-496D-9ADD-C91EC0E56E1B}"/>
              </a:ext>
            </a:extLst>
          </p:cNvPr>
          <p:cNvSpPr txBox="1"/>
          <p:nvPr/>
        </p:nvSpPr>
        <p:spPr>
          <a:xfrm>
            <a:off x="8900553" y="1268963"/>
            <a:ext cx="2501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 è l’ottimo per il policy maker: per tale punto il SMS=pendenza della curva di Phillips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B744D88-978A-46E8-BEF2-8157F5DDD0D8}"/>
              </a:ext>
            </a:extLst>
          </p:cNvPr>
          <p:cNvSpPr txBox="1"/>
          <p:nvPr/>
        </p:nvSpPr>
        <p:spPr>
          <a:xfrm>
            <a:off x="7811589" y="4275909"/>
            <a:ext cx="1863631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Curva di Phillips</a:t>
            </a:r>
            <a:endParaRPr lang="en-GB" dirty="0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EA1E3239-5933-4B13-AC13-033AF57D0A3F}"/>
              </a:ext>
            </a:extLst>
          </p:cNvPr>
          <p:cNvCxnSpPr>
            <a:stCxn id="10" idx="1"/>
          </p:cNvCxnSpPr>
          <p:nvPr/>
        </p:nvCxnSpPr>
        <p:spPr>
          <a:xfrm flipH="1">
            <a:off x="7106194" y="4460575"/>
            <a:ext cx="705395" cy="1047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62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soluzione analitica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Data la funzione di perdita:  </a:t>
            </a:r>
            <a:r>
              <a:rPr lang="pl-PL" i="1" dirty="0"/>
              <a:t>L = (u )</a:t>
            </a:r>
            <a:r>
              <a:rPr lang="pl-PL" i="1" baseline="30000" dirty="0"/>
              <a:t>2</a:t>
            </a:r>
            <a:r>
              <a:rPr lang="pl-PL" i="1" dirty="0"/>
              <a:t> + </a:t>
            </a:r>
            <a:r>
              <a:rPr lang="el-GR" i="1" dirty="0">
                <a:latin typeface="Calibri"/>
              </a:rPr>
              <a:t>α</a:t>
            </a:r>
            <a:r>
              <a:rPr lang="pl-PL" i="1" dirty="0"/>
              <a:t>( </a:t>
            </a:r>
            <a:r>
              <a:rPr lang="pl-PL" i="1" dirty="0">
                <a:sym typeface="Symbol"/>
              </a:rPr>
              <a:t></a:t>
            </a:r>
            <a:r>
              <a:rPr lang="it-IT" i="1" dirty="0">
                <a:sym typeface="Symbol"/>
              </a:rPr>
              <a:t> </a:t>
            </a:r>
            <a:r>
              <a:rPr lang="pl-PL" i="1" dirty="0"/>
              <a:t>)</a:t>
            </a:r>
            <a:r>
              <a:rPr lang="pl-PL" i="1" baseline="30000" dirty="0"/>
              <a:t>2</a:t>
            </a:r>
            <a:endParaRPr lang="it-IT" i="1" baseline="30000" dirty="0"/>
          </a:p>
          <a:p>
            <a:r>
              <a:rPr lang="it-IT" dirty="0"/>
              <a:t>il SMS tra obiettivi è dato dalla derivazione parziale della stessa, il cui risultato è: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Da cui: 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7028" y="3507162"/>
            <a:ext cx="35242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llout 3 8"/>
          <p:cNvSpPr/>
          <p:nvPr/>
        </p:nvSpPr>
        <p:spPr>
          <a:xfrm>
            <a:off x="2644588" y="3917576"/>
            <a:ext cx="681318" cy="484096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56296"/>
              <a:gd name="adj8" fmla="val 286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2u</a:t>
            </a:r>
          </a:p>
        </p:txBody>
      </p:sp>
      <p:sp>
        <p:nvSpPr>
          <p:cNvPr id="10" name="Callout 1 9"/>
          <p:cNvSpPr/>
          <p:nvPr/>
        </p:nvSpPr>
        <p:spPr>
          <a:xfrm>
            <a:off x="6992471" y="3137647"/>
            <a:ext cx="1362636" cy="672353"/>
          </a:xfrm>
          <a:prstGeom prst="borderCallout1">
            <a:avLst>
              <a:gd name="adj1" fmla="val 18750"/>
              <a:gd name="adj2" fmla="val -8333"/>
              <a:gd name="adj3" fmla="val 128500"/>
              <a:gd name="adj4" fmla="val -64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</a:t>
            </a:r>
            <a:r>
              <a:rPr lang="it-IT" dirty="0">
                <a:sym typeface="Symbol"/>
              </a:rPr>
              <a:t></a:t>
            </a:r>
            <a:r>
              <a:rPr lang="el-GR" dirty="0">
                <a:latin typeface="Calibri"/>
                <a:sym typeface="Symbol"/>
              </a:rPr>
              <a:t>α</a:t>
            </a:r>
            <a:endParaRPr lang="it-I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6944" y="5073744"/>
            <a:ext cx="29051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6893858" y="5325034"/>
            <a:ext cx="878541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/>
              <a:t>= -</a:t>
            </a:r>
            <a:r>
              <a:rPr lang="it-IT" sz="3200" dirty="0">
                <a:sym typeface="Symbol"/>
              </a:rPr>
              <a:t></a:t>
            </a:r>
            <a:endParaRPr lang="it-IT" sz="3200" dirty="0"/>
          </a:p>
        </p:txBody>
      </p:sp>
      <p:sp>
        <p:nvSpPr>
          <p:cNvPr id="14" name="Fumetto 3 13"/>
          <p:cNvSpPr/>
          <p:nvPr/>
        </p:nvSpPr>
        <p:spPr>
          <a:xfrm>
            <a:off x="7853081" y="3693460"/>
            <a:ext cx="4168590" cy="3164540"/>
          </a:xfrm>
          <a:prstGeom prst="wedgeEllipseCallout">
            <a:avLst>
              <a:gd name="adj1" fmla="val -54953"/>
              <a:gd name="adj2" fmla="val 10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/>
              <a:t>Soluzione Ottima</a:t>
            </a:r>
            <a:r>
              <a:rPr lang="it-IT" dirty="0"/>
              <a:t>: La minimizzazione della funzione di perdita richiede che il saggio</a:t>
            </a:r>
          </a:p>
          <a:p>
            <a:r>
              <a:rPr lang="it-IT" dirty="0"/>
              <a:t>marginale di sostituzione tra il tasso di inflazione ed il tasso di disoccupazione</a:t>
            </a:r>
          </a:p>
          <a:p>
            <a:r>
              <a:rPr lang="it-IT" dirty="0"/>
              <a:t>sia pari alla pendenza della curva di Phillips.</a:t>
            </a:r>
          </a:p>
        </p:txBody>
      </p:sp>
    </p:spTree>
    <p:extLst>
      <p:ext uri="{BB962C8B-B14F-4D97-AF65-F5344CB8AC3E}">
        <p14:creationId xmlns:p14="http://schemas.microsoft.com/office/powerpoint/2010/main" val="151484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dirty="0"/>
              <a:t>Dal Teorema della </a:t>
            </a:r>
            <a:r>
              <a:rPr lang="it-IT" sz="3800" b="1" dirty="0">
                <a:solidFill>
                  <a:srgbClr val="0070C0"/>
                </a:solidFill>
              </a:rPr>
              <a:t>Regola aurea di </a:t>
            </a:r>
            <a:r>
              <a:rPr lang="it-IT" sz="3800" b="1" dirty="0" err="1">
                <a:solidFill>
                  <a:srgbClr val="0070C0"/>
                </a:solidFill>
              </a:rPr>
              <a:t>Tinbergen</a:t>
            </a:r>
            <a:r>
              <a:rPr lang="it-IT" sz="3800" dirty="0">
                <a:solidFill>
                  <a:srgbClr val="0070C0"/>
                </a:solidFill>
              </a:rPr>
              <a:t> </a:t>
            </a:r>
            <a:r>
              <a:rPr lang="it-IT" sz="3800" dirty="0"/>
              <a:t>alla critica di </a:t>
            </a:r>
            <a:r>
              <a:rPr lang="it-IT" sz="3800" dirty="0">
                <a:solidFill>
                  <a:srgbClr val="0070C0"/>
                </a:solidFill>
              </a:rPr>
              <a:t>Lucas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50976" y="2054123"/>
            <a:ext cx="9793224" cy="405406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2800" b="1" dirty="0"/>
              <a:t>Lucas</a:t>
            </a:r>
            <a:r>
              <a:rPr lang="it-IT" sz="2800" dirty="0"/>
              <a:t> (Nobel nel 1995) mette in discussione questi assunti (</a:t>
            </a:r>
            <a:r>
              <a:rPr lang="it-IT" sz="2800" dirty="0">
                <a:solidFill>
                  <a:srgbClr val="FF0000"/>
                </a:solidFill>
              </a:rPr>
              <a:t>critica</a:t>
            </a:r>
            <a:r>
              <a:rPr lang="it-IT" sz="2800" dirty="0"/>
              <a:t> di L.), ipotizzando che gli agenti economici formino le </a:t>
            </a:r>
            <a:r>
              <a:rPr lang="it-IT" sz="2800" u="sng" dirty="0"/>
              <a:t>aspettative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FF0000"/>
                </a:solidFill>
              </a:rPr>
              <a:t>in modo razionale</a:t>
            </a:r>
            <a:r>
              <a:rPr lang="it-IT" sz="28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dirty="0"/>
              <a:t>N</a:t>
            </a:r>
            <a:r>
              <a:rPr lang="it-IT" sz="2800" dirty="0"/>
              <a:t>el momento in cui la politica economica viene messa in opera, mutano le condizioni in cui operano gli individui e quindi anche i criteri di comportamento degli agenti: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800" dirty="0"/>
              <a:t>i parametri di comportamento variano, perché la strategia ottimale di ognuno dipende da quella degli altri (interdipendenza strategica </a:t>
            </a:r>
            <a:r>
              <a:rPr lang="it-IT" sz="2800" dirty="0">
                <a:cs typeface="Arial" charset="0"/>
              </a:rPr>
              <a:t>→ </a:t>
            </a:r>
            <a:r>
              <a:rPr lang="it-IT" sz="2800" dirty="0">
                <a:solidFill>
                  <a:srgbClr val="FF0000"/>
                </a:solidFill>
                <a:cs typeface="Arial" charset="0"/>
              </a:rPr>
              <a:t>Nuova teoria della Politica Economica</a:t>
            </a:r>
            <a:r>
              <a:rPr lang="it-IT" sz="2800" dirty="0"/>
              <a:t>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800" dirty="0"/>
              <a:t>In seguito vedremo come questo nuovo paradigma complichi le previsioni macroeconomiche che sono alla base del funzionamento del modello di politica economica.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7AA9-4749-465A-B730-E40E9FA360A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06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FEDFE-3197-4D4C-9A89-E58D1742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Nella realtà come opera il modello di Politica Economica?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16CB98-3F6A-4135-8515-7786F9DBF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Ancora più complesso è invece il modello del Dipartimento del Tesoro…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356413F-38A8-4E75-82E2-C4601CF8DB31}"/>
              </a:ext>
            </a:extLst>
          </p:cNvPr>
          <p:cNvSpPr txBox="1"/>
          <p:nvPr/>
        </p:nvSpPr>
        <p:spPr>
          <a:xfrm>
            <a:off x="1178226" y="3274213"/>
            <a:ext cx="8532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Dove trovo il modello di politica economica del mercato dei beni? Nella nota metodologica del DEF</a:t>
            </a:r>
            <a:r>
              <a:rPr lang="it-IT" sz="2400" dirty="0"/>
              <a:t>: </a:t>
            </a:r>
            <a:r>
              <a:rPr lang="it-IT" sz="2400" dirty="0">
                <a:hlinkClick r:id="rId2"/>
              </a:rPr>
              <a:t>DOCUMENTO DI ECONOMIA E FINANZA (mef.gov.it)</a:t>
            </a:r>
            <a:r>
              <a:rPr lang="it-IT" sz="2400" dirty="0"/>
              <a:t> e il </a:t>
            </a:r>
            <a:r>
              <a:rPr lang="it-IT" sz="2400" dirty="0">
                <a:hlinkClick r:id="rId3"/>
              </a:rPr>
              <a:t>Modello per l’Italia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86192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/>
              <a:t>L’azione della politica economica: la misura degli effetti e i fallimenti della politica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11" y="1632744"/>
            <a:ext cx="10515601" cy="47815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sz="2200" dirty="0"/>
              <a:t> Alla fine dell’analisi degli effetti dell’intervento, mi chiedo se i risultati previsti siano raggiunti o disattesi: giudizi di </a:t>
            </a:r>
            <a:r>
              <a:rPr lang="it-IT" sz="2200" dirty="0">
                <a:solidFill>
                  <a:srgbClr val="FF0000"/>
                </a:solidFill>
              </a:rPr>
              <a:t>valore ideologico</a:t>
            </a:r>
            <a:r>
              <a:rPr lang="it-IT" sz="2200" dirty="0"/>
              <a:t> molto importanti </a:t>
            </a:r>
            <a:r>
              <a:rPr lang="it-IT" sz="2200" dirty="0">
                <a:sym typeface="Symbol" panose="05050102010706020507" pitchFamily="18" charset="2"/>
              </a:rPr>
              <a:t> sono alla base delle </a:t>
            </a:r>
            <a:r>
              <a:rPr lang="it-IT" sz="2200" dirty="0">
                <a:solidFill>
                  <a:srgbClr val="FF0000"/>
                </a:solidFill>
                <a:sym typeface="Symbol" panose="05050102010706020507" pitchFamily="18" charset="2"/>
              </a:rPr>
              <a:t>valutazioni delle politiche</a:t>
            </a:r>
            <a:endParaRPr lang="it-IT" sz="22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it-IT" sz="2200" dirty="0"/>
              <a:t>Individuazione delle motivazioni del </a:t>
            </a:r>
            <a:r>
              <a:rPr lang="it-IT" sz="2200" b="1" dirty="0"/>
              <a:t>conflitto tra obiettivi previsti e realizzati</a:t>
            </a:r>
            <a:r>
              <a:rPr lang="it-IT" sz="2200" dirty="0"/>
              <a:t>:</a:t>
            </a:r>
          </a:p>
          <a:p>
            <a:pPr lvl="1">
              <a:lnSpc>
                <a:spcPct val="90000"/>
              </a:lnSpc>
            </a:pPr>
            <a:r>
              <a:rPr lang="it-IT" sz="2200" dirty="0"/>
              <a:t>Inadeguatezza delle informazioni di partenza (</a:t>
            </a:r>
            <a:r>
              <a:rPr lang="it-IT" sz="2200" dirty="0">
                <a:solidFill>
                  <a:srgbClr val="FF0000"/>
                </a:solidFill>
              </a:rPr>
              <a:t>informazione asimmetrica</a:t>
            </a:r>
            <a:r>
              <a:rPr lang="it-IT" sz="2200" dirty="0"/>
              <a:t>)</a:t>
            </a:r>
          </a:p>
          <a:p>
            <a:pPr lvl="1">
              <a:lnSpc>
                <a:spcPct val="90000"/>
              </a:lnSpc>
            </a:pPr>
            <a:r>
              <a:rPr lang="it-IT" sz="2200" dirty="0">
                <a:solidFill>
                  <a:srgbClr val="FF0000"/>
                </a:solidFill>
              </a:rPr>
              <a:t>Mancata realizzazione</a:t>
            </a:r>
            <a:r>
              <a:rPr lang="it-IT" sz="2200" dirty="0"/>
              <a:t> degli </a:t>
            </a:r>
            <a:r>
              <a:rPr lang="it-IT" sz="2200" dirty="0">
                <a:hlinkClick r:id="rId2"/>
              </a:rPr>
              <a:t>interventi pianificati</a:t>
            </a:r>
            <a:endParaRPr lang="it-IT" sz="2200" dirty="0"/>
          </a:p>
          <a:p>
            <a:pPr lvl="1">
              <a:lnSpc>
                <a:spcPct val="90000"/>
              </a:lnSpc>
            </a:pPr>
            <a:r>
              <a:rPr lang="it-IT" sz="2200" dirty="0">
                <a:solidFill>
                  <a:srgbClr val="FF0000"/>
                </a:solidFill>
              </a:rPr>
              <a:t>Errori</a:t>
            </a:r>
            <a:r>
              <a:rPr lang="it-IT" sz="2200" dirty="0"/>
              <a:t> nella </a:t>
            </a:r>
            <a:r>
              <a:rPr lang="it-IT" sz="2200" u="sng" dirty="0"/>
              <a:t>tempistica</a:t>
            </a:r>
            <a:r>
              <a:rPr lang="it-IT" sz="2200" dirty="0"/>
              <a:t> o nella </a:t>
            </a:r>
            <a:r>
              <a:rPr lang="it-IT" sz="2200" u="sng" dirty="0"/>
              <a:t>dimensione</a:t>
            </a:r>
            <a:r>
              <a:rPr lang="it-IT" sz="2200" dirty="0"/>
              <a:t> degli interventi</a:t>
            </a:r>
          </a:p>
          <a:p>
            <a:pPr lvl="1">
              <a:lnSpc>
                <a:spcPct val="90000"/>
              </a:lnSpc>
            </a:pPr>
            <a:r>
              <a:rPr lang="it-IT" sz="2200" dirty="0">
                <a:solidFill>
                  <a:srgbClr val="FF0000"/>
                </a:solidFill>
              </a:rPr>
              <a:t>Variazioni</a:t>
            </a:r>
            <a:r>
              <a:rPr lang="it-IT" sz="2200" dirty="0"/>
              <a:t> contemporanee </a:t>
            </a:r>
            <a:r>
              <a:rPr lang="it-IT" sz="2200" dirty="0">
                <a:solidFill>
                  <a:srgbClr val="FF0000"/>
                </a:solidFill>
              </a:rPr>
              <a:t>delle condizioni ambientali</a:t>
            </a:r>
            <a:r>
              <a:rPr lang="it-IT" sz="2200" dirty="0"/>
              <a:t> o dovute </a:t>
            </a:r>
            <a:r>
              <a:rPr lang="it-IT" sz="2200" u="sng" dirty="0"/>
              <a:t>all’azione politica stessa (critica di Lucas)</a:t>
            </a:r>
          </a:p>
          <a:p>
            <a:pPr lvl="1">
              <a:lnSpc>
                <a:spcPct val="90000"/>
              </a:lnSpc>
            </a:pPr>
            <a:r>
              <a:rPr lang="it-IT" sz="2200" dirty="0"/>
              <a:t>…..</a:t>
            </a:r>
          </a:p>
          <a:p>
            <a:r>
              <a:rPr lang="it-IT" sz="2200" dirty="0"/>
              <a:t>La CE nella valutazione dei bilanci (L. di stabilità) dei singoli Paesi Membri pone molto valore e la valutazione degli esiti degli interventi dello Stato (</a:t>
            </a:r>
            <a:r>
              <a:rPr lang="it-IT" sz="2200" dirty="0">
                <a:hlinkClick r:id="rId3"/>
              </a:rPr>
              <a:t>RGS</a:t>
            </a:r>
            <a:r>
              <a:rPr lang="it-IT" sz="2200" dirty="0"/>
              <a:t>): per quanto riguarda la Politica di Coesione vi sono continue azioni di </a:t>
            </a:r>
            <a:r>
              <a:rPr lang="it-IT" sz="2200" dirty="0">
                <a:hlinkClick r:id="rId3"/>
              </a:rPr>
              <a:t>monitoraggio</a:t>
            </a:r>
            <a:r>
              <a:rPr lang="it-IT" sz="2200" dirty="0"/>
              <a:t> </a:t>
            </a:r>
          </a:p>
          <a:p>
            <a:pPr lvl="1">
              <a:lnSpc>
                <a:spcPct val="90000"/>
              </a:lnSpc>
            </a:pPr>
            <a:endParaRPr lang="it-IT" sz="2200" u="sng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A39D78-61E6-4880-993F-24F93311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D829-A7BA-4E1C-A264-FFB1E4602F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617B1-F47E-4D71-9EDD-A2CAE3E3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L’equilibrio nel modello reddito-spesa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91DF3972-DCD7-4572-90AC-2472D9E4B287}"/>
                  </a:ext>
                </a:extLst>
              </p:cNvPr>
              <p:cNvSpPr/>
              <p:nvPr/>
            </p:nvSpPr>
            <p:spPr>
              <a:xfrm>
                <a:off x="702732" y="1474232"/>
                <a:ext cx="10415211" cy="5056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dirty="0">
                    <a:solidFill>
                      <a:srgbClr val="404040"/>
                    </a:solidFill>
                  </a:rPr>
                  <a:t>Sostituendo nella (1) le equazioni (2) – (7):</a:t>
                </a:r>
              </a:p>
              <a:p>
                <a:endParaRPr lang="it-IT" sz="2800" dirty="0">
                  <a:solidFill>
                    <a:srgbClr val="404040"/>
                  </a:solidFill>
                </a:endParaRPr>
              </a:p>
              <a:p>
                <a:r>
                  <a:rPr lang="es-ES" sz="2800" dirty="0"/>
                  <a:t>Y = </a:t>
                </a:r>
                <a:r>
                  <a:rPr lang="en-GB" sz="2800" dirty="0"/>
                  <a:t>C</a:t>
                </a:r>
                <a:r>
                  <a:rPr lang="en-GB" sz="2800" baseline="-25000" dirty="0"/>
                  <a:t>0</a:t>
                </a:r>
                <a:r>
                  <a:rPr lang="es-ES" sz="2800" dirty="0"/>
                  <a:t> + c ( Y − 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T</a:t>
                </a:r>
                <a:r>
                  <a:rPr lang="it-IT" sz="2800" baseline="-25000" dirty="0">
                    <a:solidFill>
                      <a:srgbClr val="404040"/>
                    </a:solidFill>
                    <a:latin typeface="CIDFont+F2"/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 - </a:t>
                </a:r>
                <a:r>
                  <a:rPr lang="it-IT" sz="2800" b="1" dirty="0" err="1">
                    <a:solidFill>
                      <a:srgbClr val="404040"/>
                    </a:solidFill>
                    <a:latin typeface="CIDFont+F2"/>
                  </a:rPr>
                  <a:t>t</a:t>
                </a:r>
                <a:r>
                  <a:rPr lang="it-IT" sz="2800" dirty="0" err="1">
                    <a:solidFill>
                      <a:srgbClr val="404040"/>
                    </a:solidFill>
                    <a:latin typeface="CIDFont+F2"/>
                  </a:rPr>
                  <a:t>·Y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 + TR</a:t>
                </a:r>
                <a:r>
                  <a:rPr lang="it-IT" sz="2800" baseline="-25000" dirty="0">
                    <a:solidFill>
                      <a:srgbClr val="404040"/>
                    </a:solidFill>
                    <a:latin typeface="CIDFont+F2"/>
                  </a:rPr>
                  <a:t>0</a:t>
                </a:r>
                <a:r>
                  <a:rPr lang="es-ES" sz="2800" dirty="0"/>
                  <a:t> ) + I</a:t>
                </a:r>
                <a:r>
                  <a:rPr lang="es-ES" sz="2800" baseline="-25000" dirty="0"/>
                  <a:t>0</a:t>
                </a:r>
                <a:r>
                  <a:rPr lang="es-ES" sz="2800" dirty="0"/>
                  <a:t> −hi + 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G</a:t>
                </a:r>
                <a:r>
                  <a:rPr lang="it-IT" sz="2800" baseline="-25000" dirty="0">
                    <a:solidFill>
                      <a:srgbClr val="404040"/>
                    </a:solidFill>
                    <a:latin typeface="CIDFont+F2"/>
                  </a:rPr>
                  <a:t>0</a:t>
                </a:r>
                <a:r>
                  <a:rPr lang="es-ES" sz="2800" dirty="0"/>
                  <a:t> + X</a:t>
                </a:r>
                <a:r>
                  <a:rPr lang="es-ES" sz="2800" baseline="-25000" dirty="0"/>
                  <a:t>0</a:t>
                </a:r>
                <a:r>
                  <a:rPr lang="es-ES" sz="2800" dirty="0"/>
                  <a:t> − e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·</a:t>
                </a:r>
                <a:r>
                  <a:rPr lang="it-IT" sz="2800" dirty="0"/>
                  <a:t>M</a:t>
                </a:r>
                <a:r>
                  <a:rPr lang="it-IT" sz="2800" baseline="-25000" dirty="0"/>
                  <a:t>0</a:t>
                </a:r>
                <a:r>
                  <a:rPr lang="es-ES" sz="2800" dirty="0"/>
                  <a:t> − e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·</a:t>
                </a:r>
                <a:r>
                  <a:rPr lang="es-ES" sz="2800" dirty="0"/>
                  <a:t>Y</a:t>
                </a:r>
              </a:p>
              <a:p>
                <a:endParaRPr lang="it-IT" sz="2800" dirty="0"/>
              </a:p>
              <a:p>
                <a:r>
                  <a:rPr lang="it-IT" sz="2800" dirty="0"/>
                  <a:t>R</a:t>
                </a:r>
                <a:r>
                  <a:rPr lang="en-GB" sz="2800" dirty="0" err="1"/>
                  <a:t>icordiamo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che</a:t>
                </a:r>
                <a:r>
                  <a:rPr lang="en-GB" sz="2800" dirty="0"/>
                  <a:t> </a:t>
                </a:r>
                <a:r>
                  <a:rPr lang="en-GB" sz="2800" dirty="0" err="1"/>
                  <a:t>il</a:t>
                </a:r>
                <a:r>
                  <a:rPr lang="en-GB" sz="2800" dirty="0"/>
                  <a:t> </a:t>
                </a:r>
                <a:r>
                  <a:rPr lang="en-GB" sz="2800" dirty="0" err="1"/>
                  <a:t>modello</a:t>
                </a:r>
                <a:r>
                  <a:rPr lang="en-GB" sz="2800" dirty="0"/>
                  <a:t> è a </a:t>
                </a:r>
                <a:r>
                  <a:rPr lang="en-GB" sz="2800" dirty="0" err="1"/>
                  <a:t>prezzi</a:t>
                </a:r>
                <a:r>
                  <a:rPr lang="en-GB" sz="2800" dirty="0"/>
                  <a:t> </a:t>
                </a:r>
                <a:r>
                  <a:rPr lang="en-GB" sz="2800" dirty="0" err="1"/>
                  <a:t>fissi</a:t>
                </a:r>
                <a:r>
                  <a:rPr lang="en-GB" sz="2800" dirty="0"/>
                  <a:t> (P=P</a:t>
                </a:r>
                <a:r>
                  <a:rPr lang="en-GB" sz="2800" baseline="-25000" dirty="0"/>
                  <a:t>0</a:t>
                </a:r>
                <a:r>
                  <a:rPr lang="en-GB" sz="2800" dirty="0"/>
                  <a:t>=1), </a:t>
                </a:r>
                <a:r>
                  <a:rPr lang="en-GB" sz="2800" dirty="0" err="1"/>
                  <a:t>quindi</a:t>
                </a:r>
                <a:r>
                  <a:rPr lang="en-GB" sz="2800" dirty="0"/>
                  <a:t> </a:t>
                </a:r>
                <a:r>
                  <a:rPr lang="en-GB" sz="2800" dirty="0" err="1"/>
                  <a:t>il</a:t>
                </a:r>
                <a:r>
                  <a:rPr lang="en-GB" sz="2800" dirty="0"/>
                  <a:t> </a:t>
                </a:r>
                <a:r>
                  <a:rPr lang="en-GB" sz="2800" dirty="0" err="1"/>
                  <a:t>tasso</a:t>
                </a:r>
                <a:r>
                  <a:rPr lang="en-GB" sz="2800" dirty="0"/>
                  <a:t> di </a:t>
                </a:r>
                <a:r>
                  <a:rPr lang="en-GB" sz="2800" dirty="0" err="1"/>
                  <a:t>cambio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reale</a:t>
                </a:r>
                <a:r>
                  <a:rPr lang="en-GB" sz="2800" dirty="0"/>
                  <a:t> =</a:t>
                </a:r>
                <a:r>
                  <a:rPr lang="en-GB" sz="2800" dirty="0" err="1"/>
                  <a:t>tasso</a:t>
                </a:r>
                <a:r>
                  <a:rPr lang="en-GB" sz="2800" dirty="0"/>
                  <a:t> di </a:t>
                </a:r>
                <a:r>
                  <a:rPr lang="en-GB" sz="2800" dirty="0" err="1"/>
                  <a:t>cambio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nominale</a:t>
                </a:r>
                <a:r>
                  <a:rPr lang="en-GB" sz="2800" dirty="0"/>
                  <a:t>. Qui </a:t>
                </a:r>
                <a:r>
                  <a:rPr lang="en-GB" sz="2800" dirty="0" err="1"/>
                  <a:t>il</a:t>
                </a:r>
                <a:r>
                  <a:rPr lang="en-GB" sz="2800" dirty="0"/>
                  <a:t> </a:t>
                </a:r>
                <a:r>
                  <a:rPr lang="en-GB" sz="2800" dirty="0" err="1"/>
                  <a:t>tasso</a:t>
                </a:r>
                <a:r>
                  <a:rPr lang="en-GB" sz="2800" dirty="0"/>
                  <a:t> di </a:t>
                </a:r>
                <a:r>
                  <a:rPr lang="en-GB" sz="2800" dirty="0" err="1"/>
                  <a:t>cambio</a:t>
                </a:r>
                <a:r>
                  <a:rPr lang="en-GB" sz="2800" dirty="0"/>
                  <a:t> è </a:t>
                </a:r>
                <a:r>
                  <a:rPr lang="en-GB" sz="2800" dirty="0" err="1"/>
                  <a:t>fisso</a:t>
                </a:r>
                <a:r>
                  <a:rPr lang="en-GB" sz="2800" dirty="0"/>
                  <a:t> (</a:t>
                </a:r>
                <a:r>
                  <a:rPr lang="en-GB" sz="2800" dirty="0" err="1"/>
                  <a:t>quindi</a:t>
                </a:r>
                <a:r>
                  <a:rPr lang="en-GB" sz="2800" dirty="0"/>
                  <a:t> </a:t>
                </a:r>
                <a:r>
                  <a:rPr lang="en-GB" sz="2800" dirty="0" err="1"/>
                  <a:t>esogeno</a:t>
                </a:r>
                <a:r>
                  <a:rPr lang="en-GB" sz="2800" dirty="0"/>
                  <a:t>), per cui </a:t>
                </a:r>
                <a:r>
                  <a:rPr lang="en-GB" sz="2800" dirty="0" err="1"/>
                  <a:t>abbiamo</a:t>
                </a:r>
                <a:r>
                  <a:rPr lang="en-GB" sz="2800" dirty="0"/>
                  <a:t> </a:t>
                </a:r>
                <a:r>
                  <a:rPr lang="es-ES" sz="2800" dirty="0"/>
                  <a:t>e</a:t>
                </a:r>
                <a:r>
                  <a:rPr lang="it-IT" sz="2800" dirty="0">
                    <a:solidFill>
                      <a:srgbClr val="404040"/>
                    </a:solidFill>
                    <a:latin typeface="CIDFont+F2"/>
                  </a:rPr>
                  <a:t>·</a:t>
                </a:r>
                <a:r>
                  <a:rPr lang="it-IT" sz="2800" dirty="0"/>
                  <a:t>M</a:t>
                </a:r>
                <a:r>
                  <a:rPr lang="it-IT" sz="2800" baseline="-25000" dirty="0"/>
                  <a:t>0</a:t>
                </a:r>
                <a:r>
                  <a:rPr lang="es-ES" sz="2800" dirty="0"/>
                  <a:t> =</a:t>
                </a:r>
                <a:r>
                  <a:rPr lang="es-ES" sz="2800" i="1" dirty="0"/>
                  <a:t>M</a:t>
                </a:r>
                <a:r>
                  <a:rPr lang="it-IT" sz="2800" baseline="-25000" dirty="0"/>
                  <a:t>0 </a:t>
                </a:r>
                <a:r>
                  <a:rPr lang="it-IT" sz="2800" dirty="0"/>
                  <a:t>e anche </a:t>
                </a:r>
                <a:r>
                  <a:rPr lang="it-IT" sz="2800" dirty="0" err="1"/>
                  <a:t>em</a:t>
                </a:r>
                <a:r>
                  <a:rPr lang="it-IT" sz="2800" dirty="0"/>
                  <a:t>=</a:t>
                </a:r>
                <a:r>
                  <a:rPr lang="it-IT" sz="2800" i="1" dirty="0"/>
                  <a:t>m.</a:t>
                </a:r>
                <a:endParaRPr lang="en-GB" sz="2800" i="1" dirty="0"/>
              </a:p>
              <a:p>
                <a:r>
                  <a:rPr lang="it-IT" sz="2800" dirty="0">
                    <a:solidFill>
                      <a:srgbClr val="404040"/>
                    </a:solidFill>
                  </a:rPr>
                  <a:t>Utilizzando poi la condizione di operatività (8) e i = i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, otteniamo:</a:t>
                </a:r>
              </a:p>
              <a:p>
                <a:r>
                  <a:rPr lang="it-IT" sz="2800" dirty="0">
                    <a:solidFill>
                      <a:srgbClr val="404040"/>
                    </a:solidFill>
                  </a:rPr>
                  <a:t>𝐷 = [𝐶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𝑐 (𝑇𝑅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− </a:t>
                </a:r>
                <a:r>
                  <a:rPr lang="it-IT" sz="2800" i="1" dirty="0">
                    <a:solidFill>
                      <a:srgbClr val="404040"/>
                    </a:solidFill>
                  </a:rPr>
                  <a:t>T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)+ 𝐼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− ℎi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𝐺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</a:t>
                </a:r>
                <a:r>
                  <a:rPr lang="es-ES" sz="2800" dirty="0"/>
                  <a:t>X</a:t>
                </a:r>
                <a:r>
                  <a:rPr lang="es-ES" sz="2800" baseline="-25000" dirty="0"/>
                  <a:t>0 </a:t>
                </a:r>
                <a:r>
                  <a:rPr lang="it-IT" sz="2800" dirty="0">
                    <a:solidFill>
                      <a:srgbClr val="404040"/>
                    </a:solidFill>
                  </a:rPr>
                  <a:t>−</a:t>
                </a:r>
                <a:r>
                  <a:rPr lang="es-ES" sz="2800" i="1" dirty="0"/>
                  <a:t> M</a:t>
                </a:r>
                <a:r>
                  <a:rPr lang="it-IT" sz="2800" baseline="-25000" dirty="0"/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]+ [1-𝑐 (1 − 𝑡) + m] 𝑌,  (10)</a:t>
                </a:r>
              </a:p>
              <a:p>
                <a14:m>
                  <m:oMath xmlns:m="http://schemas.openxmlformats.org/officeDocument/2006/math">
                    <m:r>
                      <a:rPr lang="it-IT" sz="2800" b="0" i="1" smtClean="0">
                        <a:solidFill>
                          <a:srgbClr val="40404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it-IT" sz="2800" b="0" i="1" smtClean="0">
                        <a:solidFill>
                          <a:srgbClr val="40404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it-IT" sz="2800" b="0" i="1" smtClean="0">
                                <a:solidFill>
                                  <a:srgbClr val="40404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solidFill>
                                  <a:srgbClr val="40404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sz="2800" b="0" i="1" smtClean="0">
                                <a:solidFill>
                                  <a:srgbClr val="40404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it-IT" sz="2800" b="0" i="1" smtClean="0">
                        <a:solidFill>
                          <a:srgbClr val="40404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it-IT" sz="2800" b="0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404040"/>
                    </a:solidFill>
                  </a:rPr>
                  <a:t> ,  						    (11)   dove</a:t>
                </a:r>
              </a:p>
              <a:p>
                <a:r>
                  <a:rPr lang="it-IT" sz="2800" dirty="0">
                    <a:solidFill>
                      <a:srgbClr val="404040"/>
                    </a:solidFill>
                  </a:rPr>
                  <a:t>𝐷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= 𝐶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𝑐 (𝑇𝑅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− 𝑇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) + 𝐼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− ℎi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𝐺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 + 𝑁𝑋</a:t>
                </a:r>
                <a:r>
                  <a:rPr lang="it-IT" sz="2800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sz="2800" dirty="0">
                    <a:solidFill>
                      <a:srgbClr val="404040"/>
                    </a:solidFill>
                  </a:rPr>
                  <a:t>,  </a:t>
                </a:r>
                <a:r>
                  <a:rPr lang="it-IT" sz="2800" dirty="0">
                    <a:solidFill>
                      <a:srgbClr val="00B150"/>
                    </a:solidFill>
                  </a:rPr>
                  <a:t>Domanda Autonoma</a:t>
                </a:r>
                <a:endParaRPr lang="it-IT" sz="2800" dirty="0"/>
              </a:p>
            </p:txBody>
          </p:sp>
        </mc:Choice>
        <mc:Fallback xmlns=""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91DF3972-DCD7-4572-90AC-2472D9E4B2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32" y="1474232"/>
                <a:ext cx="10415211" cy="5056321"/>
              </a:xfrm>
              <a:prstGeom prst="rect">
                <a:avLst/>
              </a:prstGeom>
              <a:blipFill>
                <a:blip r:embed="rId2"/>
                <a:stretch>
                  <a:fillRect l="-1170" t="-1206" r="-527" b="-25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33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7C147-690F-4F45-962A-C6D1DF8F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grafica dell’equilibrio di D-Y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C0B200C-B4D3-4936-8CAA-9067C9E94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17" y="1744890"/>
            <a:ext cx="4291083" cy="3584316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8B172F6-6BD0-4883-B12A-D55EF8427EC8}"/>
              </a:ext>
            </a:extLst>
          </p:cNvPr>
          <p:cNvSpPr txBox="1"/>
          <p:nvPr/>
        </p:nvSpPr>
        <p:spPr>
          <a:xfrm>
            <a:off x="7107161" y="1408415"/>
            <a:ext cx="45366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/>
              <a:t>Il reddito di equilibrio (Y</a:t>
            </a:r>
            <a:r>
              <a:rPr lang="it-IT" sz="2400" baseline="30000" dirty="0"/>
              <a:t>E</a:t>
            </a:r>
            <a:r>
              <a:rPr lang="it-IT" sz="2400" dirty="0"/>
              <a:t>) è un multiplo della Domanda Autonoma (D</a:t>
            </a:r>
            <a:r>
              <a:rPr lang="it-IT" sz="2400" baseline="-25000" dirty="0"/>
              <a:t>0</a:t>
            </a:r>
            <a:r>
              <a:rPr lang="it-IT" sz="2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/>
              <a:t>Il reddito di equilibrio non corrisponde necessariamente al reddito di pieno impiego (Y</a:t>
            </a:r>
            <a:r>
              <a:rPr lang="it-IT" sz="2400" baseline="30000" dirty="0"/>
              <a:t>F</a:t>
            </a:r>
            <a:r>
              <a:rPr lang="it-IT" sz="2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/>
              <a:t>Un equilibrio stabile può essere di sottoccupazione (Keynes), poiché le rigidità nominali di salari e prezzi impediscono l’equilibrio Y</a:t>
            </a:r>
            <a:r>
              <a:rPr lang="it-IT" sz="2400" baseline="30000" dirty="0"/>
              <a:t>F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9AE5DF-1C07-4D3B-ACF9-D3EE3C3BB17F}"/>
              </a:ext>
            </a:extLst>
          </p:cNvPr>
          <p:cNvSpPr txBox="1"/>
          <p:nvPr/>
        </p:nvSpPr>
        <p:spPr>
          <a:xfrm>
            <a:off x="175007" y="5707960"/>
            <a:ext cx="8395715" cy="830997"/>
          </a:xfrm>
          <a:prstGeom prst="rect">
            <a:avLst/>
          </a:prstGeom>
          <a:gradFill>
            <a:gsLst>
              <a:gs pos="37000">
                <a:srgbClr val="CAEBDD"/>
              </a:gs>
              <a:gs pos="0">
                <a:schemeClr val="accent3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sz="2400" dirty="0"/>
              <a:t>I parametri </a:t>
            </a:r>
            <a:r>
              <a:rPr lang="it-IT" sz="2400" dirty="0">
                <a:solidFill>
                  <a:srgbClr val="FF0000"/>
                </a:solidFill>
              </a:rPr>
              <a:t>c</a:t>
            </a:r>
            <a:r>
              <a:rPr lang="it-IT" sz="2400" dirty="0"/>
              <a:t>, </a:t>
            </a:r>
            <a:r>
              <a:rPr lang="it-IT" sz="2400" dirty="0">
                <a:solidFill>
                  <a:srgbClr val="FF0000"/>
                </a:solidFill>
              </a:rPr>
              <a:t>t</a:t>
            </a:r>
            <a:r>
              <a:rPr lang="it-IT" sz="2400" dirty="0"/>
              <a:t>, ed </a:t>
            </a:r>
            <a:r>
              <a:rPr lang="it-IT" sz="2400" dirty="0">
                <a:solidFill>
                  <a:srgbClr val="FF0000"/>
                </a:solidFill>
              </a:rPr>
              <a:t>m</a:t>
            </a:r>
            <a:r>
              <a:rPr lang="it-IT" sz="2400" dirty="0"/>
              <a:t> modificano la «</a:t>
            </a:r>
            <a:r>
              <a:rPr lang="it-IT" sz="2400" b="1" dirty="0"/>
              <a:t>pendenza</a:t>
            </a:r>
            <a:r>
              <a:rPr lang="it-IT" sz="2400" dirty="0"/>
              <a:t>» della D, mentre</a:t>
            </a:r>
          </a:p>
          <a:p>
            <a:r>
              <a:rPr lang="it-IT" sz="2400" dirty="0"/>
              <a:t>tutte le </a:t>
            </a:r>
            <a:r>
              <a:rPr lang="it-IT" sz="2400" b="1" dirty="0"/>
              <a:t>componenti interne a D</a:t>
            </a:r>
            <a:r>
              <a:rPr lang="it-IT" sz="2400" b="1" baseline="-25000" dirty="0"/>
              <a:t>0</a:t>
            </a:r>
            <a:r>
              <a:rPr lang="it-IT" sz="2400" b="1" dirty="0"/>
              <a:t> </a:t>
            </a:r>
            <a:r>
              <a:rPr lang="it-IT" sz="2400" dirty="0"/>
              <a:t>ne modificano la posizione.</a:t>
            </a:r>
          </a:p>
        </p:txBody>
      </p:sp>
    </p:spTree>
    <p:extLst>
      <p:ext uri="{BB962C8B-B14F-4D97-AF65-F5344CB8AC3E}">
        <p14:creationId xmlns:p14="http://schemas.microsoft.com/office/powerpoint/2010/main" val="308637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8F88D-10D4-42C2-B367-77FE93A6B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processo di aggiustamento e il</a:t>
            </a:r>
            <a:br>
              <a:rPr lang="it-IT" dirty="0"/>
            </a:br>
            <a:r>
              <a:rPr lang="it-IT" dirty="0"/>
              <a:t>principio del moltiplicatore keynesiano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6164360-A6A2-4C7D-B904-692FF9AA8215}"/>
              </a:ext>
            </a:extLst>
          </p:cNvPr>
          <p:cNvSpPr/>
          <p:nvPr/>
        </p:nvSpPr>
        <p:spPr>
          <a:xfrm>
            <a:off x="6762096" y="1961083"/>
            <a:ext cx="50427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Con output gap </a:t>
            </a:r>
            <a:r>
              <a:rPr lang="it-IT" u="sng" dirty="0">
                <a:solidFill>
                  <a:srgbClr val="000000"/>
                </a:solidFill>
                <a:latin typeface="CIDFont+F2"/>
              </a:rPr>
              <a:t>solo politiche fiscali e monetarie possono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realizzare Y</a:t>
            </a:r>
            <a:r>
              <a:rPr lang="it-IT" baseline="30000" dirty="0">
                <a:solidFill>
                  <a:srgbClr val="000000"/>
                </a:solidFill>
                <a:latin typeface="CIDFont+F2"/>
              </a:rPr>
              <a:t>F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Partendo da E supponi che </a:t>
            </a:r>
            <a:r>
              <a:rPr lang="it-IT" dirty="0">
                <a:solidFill>
                  <a:srgbClr val="000000"/>
                </a:solidFill>
                <a:latin typeface="CIDFont+F6"/>
              </a:rPr>
              <a:t>aumenti G</a:t>
            </a:r>
            <a:r>
              <a:rPr lang="it-IT" sz="1050" dirty="0">
                <a:solidFill>
                  <a:srgbClr val="000000"/>
                </a:solidFill>
                <a:latin typeface="CIDFont+F6"/>
              </a:rPr>
              <a:t>0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di una quantità pari alla differenza tra D</a:t>
            </a:r>
            <a:r>
              <a:rPr lang="it-IT" sz="1050" dirty="0">
                <a:solidFill>
                  <a:srgbClr val="000000"/>
                </a:solidFill>
                <a:latin typeface="CIDFont+F2"/>
              </a:rPr>
              <a:t>1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e D</a:t>
            </a:r>
            <a:r>
              <a:rPr lang="it-IT" sz="1050" dirty="0">
                <a:solidFill>
                  <a:srgbClr val="000000"/>
                </a:solidFill>
                <a:latin typeface="CIDFont+F2"/>
              </a:rPr>
              <a:t>0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Ci troveremo in una situazione in cui c’è un </a:t>
            </a:r>
            <a:r>
              <a:rPr lang="it-IT" dirty="0">
                <a:solidFill>
                  <a:srgbClr val="000000"/>
                </a:solidFill>
                <a:latin typeface="CIDFont+F6"/>
              </a:rPr>
              <a:t>eccesso di Domanda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(punto 1) rispetto all’equilibrio Produzione-Reddito (Y</a:t>
            </a:r>
            <a:r>
              <a:rPr lang="it-IT" sz="1050" dirty="0">
                <a:solidFill>
                  <a:srgbClr val="000000"/>
                </a:solidFill>
                <a:latin typeface="CIDFont+F2"/>
              </a:rPr>
              <a:t>E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Le imprese aumentano la produzione per </a:t>
            </a:r>
            <a:r>
              <a:rPr lang="it-IT" dirty="0">
                <a:solidFill>
                  <a:srgbClr val="000000"/>
                </a:solidFill>
                <a:latin typeface="CIDFont+F6"/>
              </a:rPr>
              <a:t>colmare il gap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rispetto alla domanda fino al punto 2, producendo in corrispondenza di Y</a:t>
            </a:r>
            <a:r>
              <a:rPr lang="it-IT" sz="1050" dirty="0">
                <a:solidFill>
                  <a:srgbClr val="000000"/>
                </a:solidFill>
                <a:latin typeface="CIDFont+F2"/>
              </a:rPr>
              <a:t>2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In corrispondenza di Y</a:t>
            </a:r>
            <a:r>
              <a:rPr lang="it-IT" sz="1050" dirty="0">
                <a:solidFill>
                  <a:srgbClr val="000000"/>
                </a:solidFill>
                <a:latin typeface="CIDFont+F2"/>
              </a:rPr>
              <a:t>2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la domanda, però, non è più quella precedente (1), ma 3. Avremo un nuovo eccesso di domanda sulla produzione.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solidFill>
                  <a:srgbClr val="000000"/>
                </a:solidFill>
                <a:latin typeface="CIDFont+F2"/>
              </a:rPr>
              <a:t>Il </a:t>
            </a:r>
            <a:r>
              <a:rPr lang="it-IT" dirty="0">
                <a:solidFill>
                  <a:srgbClr val="000000"/>
                </a:solidFill>
                <a:latin typeface="CIDFont+F6"/>
              </a:rPr>
              <a:t>processo di aggiustamento 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si arresta in E</a:t>
            </a:r>
            <a:r>
              <a:rPr lang="it-IT" baseline="30000" dirty="0">
                <a:solidFill>
                  <a:srgbClr val="000000"/>
                </a:solidFill>
                <a:latin typeface="CIDFont+F2"/>
              </a:rPr>
              <a:t>F</a:t>
            </a:r>
            <a:r>
              <a:rPr lang="it-IT" dirty="0">
                <a:solidFill>
                  <a:srgbClr val="000000"/>
                </a:solidFill>
                <a:latin typeface="CIDFont+F2"/>
              </a:rPr>
              <a:t>, dove D = Y</a:t>
            </a:r>
            <a:r>
              <a:rPr lang="it-IT" baseline="30000" dirty="0">
                <a:solidFill>
                  <a:srgbClr val="000000"/>
                </a:solidFill>
                <a:latin typeface="CIDFont+F2"/>
              </a:rPr>
              <a:t>F</a:t>
            </a:r>
            <a:endParaRPr lang="it-IT" baseline="30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BAC8D38-A93B-4271-9CA3-2F05B0040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67" y="1859691"/>
            <a:ext cx="4333619" cy="2737022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45FCC7EE-8340-4FBD-9337-2A1A2390CB1C}"/>
              </a:ext>
            </a:extLst>
          </p:cNvPr>
          <p:cNvSpPr/>
          <p:nvPr/>
        </p:nvSpPr>
        <p:spPr>
          <a:xfrm>
            <a:off x="3385047" y="4687565"/>
            <a:ext cx="3449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CIDFont+F2"/>
              </a:rPr>
              <a:t>Nota che ΔY ≡ Y</a:t>
            </a:r>
            <a:r>
              <a:rPr lang="it-IT" sz="2000" baseline="30000" dirty="0">
                <a:latin typeface="CIDFont+F2"/>
              </a:rPr>
              <a:t>F</a:t>
            </a:r>
            <a:r>
              <a:rPr lang="it-IT" sz="2000" dirty="0">
                <a:latin typeface="CIDFont+F2"/>
              </a:rPr>
              <a:t> – Y</a:t>
            </a:r>
            <a:r>
              <a:rPr lang="it-IT" sz="2000" baseline="30000" dirty="0">
                <a:latin typeface="CIDFont+F2"/>
              </a:rPr>
              <a:t>E</a:t>
            </a:r>
            <a:r>
              <a:rPr lang="it-IT" sz="2000" dirty="0">
                <a:latin typeface="CIDFont+F2"/>
              </a:rPr>
              <a:t> &gt; ΔG</a:t>
            </a:r>
            <a:r>
              <a:rPr lang="it-IT" sz="2000" baseline="-25000" dirty="0">
                <a:latin typeface="CIDFont+F2"/>
              </a:rPr>
              <a:t>0</a:t>
            </a:r>
            <a:r>
              <a:rPr lang="it-IT" sz="2000" dirty="0">
                <a:latin typeface="CIDFont+F2"/>
              </a:rPr>
              <a:t>, </a:t>
            </a:r>
          </a:p>
          <a:p>
            <a:r>
              <a:rPr lang="it-IT" sz="2000" dirty="0">
                <a:latin typeface="CIDFont+F2"/>
              </a:rPr>
              <a:t>in particolare:</a:t>
            </a:r>
            <a:endParaRPr lang="it-I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74EF3718-DA44-4C18-8D26-A6504FBD5093}"/>
                  </a:ext>
                </a:extLst>
              </p:cNvPr>
              <p:cNvSpPr/>
              <p:nvPr/>
            </p:nvSpPr>
            <p:spPr>
              <a:xfrm>
                <a:off x="483867" y="5395451"/>
                <a:ext cx="6096000" cy="75860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l-GR" sz="2800" dirty="0">
                    <a:latin typeface="CIDFont+F3"/>
                  </a:rPr>
                  <a:t>Δ𝑌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74EF3718-DA44-4C18-8D26-A6504FBD50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67" y="5395451"/>
                <a:ext cx="6096000" cy="758606"/>
              </a:xfrm>
              <a:prstGeom prst="rect">
                <a:avLst/>
              </a:prstGeom>
              <a:blipFill>
                <a:blip r:embed="rId3"/>
                <a:stretch>
                  <a:fillRect l="-2000" b="-32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arentesi graffa chiusa 6">
            <a:extLst>
              <a:ext uri="{FF2B5EF4-FFF2-40B4-BE49-F238E27FC236}">
                <a16:creationId xmlns:a16="http://schemas.microsoft.com/office/drawing/2014/main" id="{5B875024-DF4C-47D9-8357-14FA9A03313A}"/>
              </a:ext>
            </a:extLst>
          </p:cNvPr>
          <p:cNvSpPr/>
          <p:nvPr/>
        </p:nvSpPr>
        <p:spPr>
          <a:xfrm rot="5400000">
            <a:off x="2720862" y="4283761"/>
            <a:ext cx="116761" cy="84715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CFEB57F-77C7-4AE3-954A-767AA9EBBD5E}"/>
              </a:ext>
            </a:extLst>
          </p:cNvPr>
          <p:cNvCxnSpPr>
            <a:cxnSpLocks/>
            <a:stCxn id="7" idx="0"/>
          </p:cNvCxnSpPr>
          <p:nvPr/>
        </p:nvCxnSpPr>
        <p:spPr>
          <a:xfrm>
            <a:off x="3202818" y="4648956"/>
            <a:ext cx="561220" cy="1497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5EECCFF6-5554-4257-897E-C1B21F8AD436}"/>
              </a:ext>
            </a:extLst>
          </p:cNvPr>
          <p:cNvSpPr/>
          <p:nvPr/>
        </p:nvSpPr>
        <p:spPr>
          <a:xfrm>
            <a:off x="1236058" y="5427524"/>
            <a:ext cx="1645920" cy="726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4715F50-B317-489A-B601-03A5E08D98CB}"/>
              </a:ext>
            </a:extLst>
          </p:cNvPr>
          <p:cNvSpPr txBox="1"/>
          <p:nvPr/>
        </p:nvSpPr>
        <p:spPr>
          <a:xfrm>
            <a:off x="1646522" y="6208400"/>
            <a:ext cx="824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5"/>
                </a:solidFill>
              </a:rPr>
              <a:t>&gt;1</a:t>
            </a:r>
          </a:p>
        </p:txBody>
      </p:sp>
    </p:spTree>
    <p:extLst>
      <p:ext uri="{BB962C8B-B14F-4D97-AF65-F5344CB8AC3E}">
        <p14:creationId xmlns:p14="http://schemas.microsoft.com/office/powerpoint/2010/main" val="28832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049B2-78F6-43C0-B978-C017464C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Gli effetti sulla spesa autonoma di importazioni ed esportazioni</a:t>
            </a:r>
            <a:endParaRPr lang="en-GB" dirty="0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FA400BB6-7B4E-458B-898C-F762E5014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419" y="1727458"/>
            <a:ext cx="7020197" cy="460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91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32EF00-AB61-4E00-A55E-CDB2402D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politica fiscale in economia aperta: la IS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45052D-874A-4967-955B-BB4DACE03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Ricordiamo che: </a:t>
            </a:r>
          </a:p>
          <a:p>
            <a:r>
              <a:rPr lang="it-IT" dirty="0"/>
              <a:t>La scheda IS in economia aperta è </a:t>
            </a:r>
            <a:r>
              <a:rPr lang="it-IT" b="1" dirty="0"/>
              <a:t>più inclinata </a:t>
            </a:r>
            <a:r>
              <a:rPr lang="it-IT" dirty="0"/>
              <a:t>di quella in economia chiusa (</a:t>
            </a:r>
            <a:r>
              <a:rPr lang="it-IT" dirty="0">
                <a:solidFill>
                  <a:srgbClr val="FF0000"/>
                </a:solidFill>
              </a:rPr>
              <a:t>il moltiplicatore di mercato aperto ha un effetto moltiplicativo minore di quello in economia chiusa</a:t>
            </a:r>
            <a:r>
              <a:rPr lang="it-IT" dirty="0"/>
              <a:t>) appunto perché il moltiplicatore è più piccolo; </a:t>
            </a:r>
          </a:p>
          <a:p>
            <a:r>
              <a:rPr lang="it-IT" dirty="0"/>
              <a:t>Gli spostamenti della IS dipendono sia dalla Politica Fiscale, sia dalla variazione delle esportazioni nette, le quali sono influenzate dal reddito estero e dalla politica del tasso di cambio (nel nostro caso esogeno): </a:t>
            </a:r>
          </a:p>
          <a:p>
            <a:pPr lvl="1"/>
            <a:r>
              <a:rPr lang="it-IT" dirty="0"/>
              <a:t>una PF espansiva (aumento spesa e/o diminuzione imposte) determina uno spostamento in alto a dx della IS (viceversa nel caso di una PF restrittiva) </a:t>
            </a:r>
          </a:p>
          <a:p>
            <a:pPr lvl="1"/>
            <a:r>
              <a:rPr lang="it-IT" dirty="0"/>
              <a:t>una variazione del reddito estero (es. un aumento) e/o una variazione del tasso di cambio reale (es. un deprezzamento) determinano una variazione delle esportazioni (nell’esempio un aumento) ed una variazione della scheda IS (nell’esempio in alto a dx);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73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C8B44A-DD53-49EB-B053-23098A61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657" y="198959"/>
            <a:ext cx="10515600" cy="1325563"/>
          </a:xfrm>
        </p:spPr>
        <p:txBody>
          <a:bodyPr/>
          <a:lstStyle/>
          <a:p>
            <a:r>
              <a:rPr lang="it-IT" dirty="0"/>
              <a:t>Un esempio grafico dell’effetto dell’apertura</a:t>
            </a:r>
            <a:endParaRPr lang="en-GB" dirty="0"/>
          </a:p>
        </p:txBody>
      </p:sp>
      <p:sp>
        <p:nvSpPr>
          <p:cNvPr id="36" name="Segnaposto contenuto 35">
            <a:extLst>
              <a:ext uri="{FF2B5EF4-FFF2-40B4-BE49-F238E27FC236}">
                <a16:creationId xmlns:a16="http://schemas.microsoft.com/office/drawing/2014/main" id="{D1DBE228-E9EB-4EAC-8B51-7FE4E045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63643"/>
            <a:ext cx="10515600" cy="1313319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La posizione della IS dipende da Domanda Autonoma: </a:t>
            </a:r>
          </a:p>
          <a:p>
            <a:r>
              <a:rPr lang="it-IT" dirty="0"/>
              <a:t>Incidono sul valore di D (o A): </a:t>
            </a:r>
          </a:p>
          <a:p>
            <a:pPr lvl="1"/>
            <a:r>
              <a:rPr lang="it-IT" dirty="0"/>
              <a:t>Politica Fiscale </a:t>
            </a:r>
          </a:p>
          <a:p>
            <a:pPr lvl="1"/>
            <a:r>
              <a:rPr lang="it-IT" dirty="0"/>
              <a:t>Variazioni del tasso di cambio (nel nostro caso no)</a:t>
            </a:r>
          </a:p>
          <a:p>
            <a:pPr lvl="1"/>
            <a:r>
              <a:rPr lang="it-IT" dirty="0"/>
              <a:t>Variazioni autonome delle esportazioni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F95511FA-018C-4F42-863E-490763D13F33}"/>
                  </a:ext>
                </a:extLst>
              </p14:cNvPr>
              <p14:cNvContentPartPr/>
              <p14:nvPr/>
            </p14:nvContentPartPr>
            <p14:xfrm>
              <a:off x="3623057" y="1367091"/>
              <a:ext cx="360" cy="316908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F95511FA-018C-4F42-863E-490763D13F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14417" y="1358091"/>
                <a:ext cx="18000" cy="318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3" name="Input penna 92">
                <a:extLst>
                  <a:ext uri="{FF2B5EF4-FFF2-40B4-BE49-F238E27FC236}">
                    <a16:creationId xmlns:a16="http://schemas.microsoft.com/office/drawing/2014/main" id="{46F6ED79-EE65-43CB-A95A-2AE2D710F63F}"/>
                  </a:ext>
                </a:extLst>
              </p14:cNvPr>
              <p14:cNvContentPartPr/>
              <p14:nvPr/>
            </p14:nvContentPartPr>
            <p14:xfrm>
              <a:off x="3723857" y="1974257"/>
              <a:ext cx="2524680" cy="1639800"/>
            </p14:xfrm>
          </p:contentPart>
        </mc:Choice>
        <mc:Fallback xmlns="">
          <p:pic>
            <p:nvPicPr>
              <p:cNvPr id="93" name="Input penna 92">
                <a:extLst>
                  <a:ext uri="{FF2B5EF4-FFF2-40B4-BE49-F238E27FC236}">
                    <a16:creationId xmlns:a16="http://schemas.microsoft.com/office/drawing/2014/main" id="{46F6ED79-EE65-43CB-A95A-2AE2D710F63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15217" y="1965617"/>
                <a:ext cx="2542320" cy="165744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BF3B5FD-8D20-418D-B8A9-6CD0A39E7E6D}"/>
              </a:ext>
            </a:extLst>
          </p:cNvPr>
          <p:cNvSpPr txBox="1"/>
          <p:nvPr/>
        </p:nvSpPr>
        <p:spPr>
          <a:xfrm>
            <a:off x="3265714" y="1432560"/>
            <a:ext cx="25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  <a:endParaRPr lang="en-GB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91DB1A7-2F4B-4589-B0E1-84FEC1F952EC}"/>
              </a:ext>
            </a:extLst>
          </p:cNvPr>
          <p:cNvSpPr txBox="1"/>
          <p:nvPr/>
        </p:nvSpPr>
        <p:spPr>
          <a:xfrm>
            <a:off x="8626278" y="443348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Y</a:t>
            </a:r>
            <a:endParaRPr lang="en-GB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012C24E-2910-4D42-A1C9-679B00AA2188}"/>
              </a:ext>
            </a:extLst>
          </p:cNvPr>
          <p:cNvSpPr txBox="1"/>
          <p:nvPr/>
        </p:nvSpPr>
        <p:spPr>
          <a:xfrm>
            <a:off x="5153625" y="44658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Y</a:t>
            </a:r>
            <a:endParaRPr lang="en-GB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D18DB0A-E4C9-4D10-B1DC-368E84B2DB61}"/>
              </a:ext>
            </a:extLst>
          </p:cNvPr>
          <p:cNvSpPr txBox="1"/>
          <p:nvPr/>
        </p:nvSpPr>
        <p:spPr>
          <a:xfrm flipH="1">
            <a:off x="6794577" y="4422799"/>
            <a:ext cx="41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Y’</a:t>
            </a:r>
            <a:endParaRPr lang="en-GB" dirty="0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6F829A2F-8A32-431E-9A3F-C279CD1C8ADD}"/>
              </a:ext>
            </a:extLst>
          </p:cNvPr>
          <p:cNvCxnSpPr>
            <a:endCxn id="26" idx="0"/>
          </p:cNvCxnSpPr>
          <p:nvPr/>
        </p:nvCxnSpPr>
        <p:spPr>
          <a:xfrm>
            <a:off x="5302063" y="2951631"/>
            <a:ext cx="0" cy="1514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69F63B7-FB84-477F-96B2-4FA23A8986F3}"/>
              </a:ext>
            </a:extLst>
          </p:cNvPr>
          <p:cNvCxnSpPr/>
          <p:nvPr/>
        </p:nvCxnSpPr>
        <p:spPr>
          <a:xfrm>
            <a:off x="6921857" y="2951631"/>
            <a:ext cx="0" cy="1514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A75086F-4F68-43B7-8270-7833B7EA59D1}"/>
              </a:ext>
            </a:extLst>
          </p:cNvPr>
          <p:cNvSpPr txBox="1"/>
          <p:nvPr/>
        </p:nvSpPr>
        <p:spPr>
          <a:xfrm>
            <a:off x="3918257" y="1697793"/>
            <a:ext cx="47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IS</a:t>
            </a:r>
            <a:endParaRPr lang="en-GB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42C539E-7DA5-47CC-BFA3-83BA333EA89D}"/>
              </a:ext>
            </a:extLst>
          </p:cNvPr>
          <p:cNvSpPr txBox="1"/>
          <p:nvPr/>
        </p:nvSpPr>
        <p:spPr>
          <a:xfrm>
            <a:off x="5170954" y="1179096"/>
            <a:ext cx="47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IS’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B5B2951-6B3A-4836-9B1C-30B31DCBEFB5}"/>
              </a:ext>
            </a:extLst>
          </p:cNvPr>
          <p:cNvSpPr txBox="1"/>
          <p:nvPr/>
        </p:nvSpPr>
        <p:spPr>
          <a:xfrm>
            <a:off x="3106626" y="2766965"/>
            <a:ext cx="528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i=</a:t>
            </a:r>
            <a:r>
              <a:rPr lang="it-IT" dirty="0" err="1"/>
              <a:t>i</a:t>
            </a:r>
            <a:r>
              <a:rPr lang="it-IT" baseline="30000" dirty="0" err="1"/>
              <a:t>e</a:t>
            </a:r>
            <a:endParaRPr lang="en-GB" baseline="30000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77" name="Input penna 76">
                <a:extLst>
                  <a:ext uri="{FF2B5EF4-FFF2-40B4-BE49-F238E27FC236}">
                    <a16:creationId xmlns:a16="http://schemas.microsoft.com/office/drawing/2014/main" id="{85488B07-5D73-4333-B5C1-495A8E7AA8B5}"/>
                  </a:ext>
                </a:extLst>
              </p14:cNvPr>
              <p14:cNvContentPartPr/>
              <p14:nvPr/>
            </p14:nvContentPartPr>
            <p14:xfrm>
              <a:off x="8468297" y="1489131"/>
              <a:ext cx="362520" cy="374400"/>
            </p14:xfrm>
          </p:contentPart>
        </mc:Choice>
        <mc:Fallback xmlns="">
          <p:pic>
            <p:nvPicPr>
              <p:cNvPr id="77" name="Input penna 76">
                <a:extLst>
                  <a:ext uri="{FF2B5EF4-FFF2-40B4-BE49-F238E27FC236}">
                    <a16:creationId xmlns:a16="http://schemas.microsoft.com/office/drawing/2014/main" id="{85488B07-5D73-4333-B5C1-495A8E7AA8B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50657" y="1471148"/>
                <a:ext cx="398160" cy="410006"/>
              </a:xfrm>
              <a:prstGeom prst="rect">
                <a:avLst/>
              </a:prstGeom>
            </p:spPr>
          </p:pic>
        </mc:Fallback>
      </mc:AlternateContent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1CCD40EC-1299-49E2-8E72-E5B185EAD92F}"/>
              </a:ext>
            </a:extLst>
          </p:cNvPr>
          <p:cNvSpPr txBox="1"/>
          <p:nvPr/>
        </p:nvSpPr>
        <p:spPr>
          <a:xfrm>
            <a:off x="8830817" y="1278030"/>
            <a:ext cx="1436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Effetto dell’apertura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97" name="Input penna 96">
                <a:extLst>
                  <a:ext uri="{FF2B5EF4-FFF2-40B4-BE49-F238E27FC236}">
                    <a16:creationId xmlns:a16="http://schemas.microsoft.com/office/drawing/2014/main" id="{D423850F-72DB-473E-8ED7-0D324CC70014}"/>
                  </a:ext>
                </a:extLst>
              </p14:cNvPr>
              <p14:cNvContentPartPr/>
              <p14:nvPr/>
            </p14:nvContentPartPr>
            <p14:xfrm>
              <a:off x="3994937" y="1223811"/>
              <a:ext cx="2214360" cy="2938320"/>
            </p14:xfrm>
          </p:contentPart>
        </mc:Choice>
        <mc:Fallback xmlns="">
          <p:pic>
            <p:nvPicPr>
              <p:cNvPr id="97" name="Input penna 96">
                <a:extLst>
                  <a:ext uri="{FF2B5EF4-FFF2-40B4-BE49-F238E27FC236}">
                    <a16:creationId xmlns:a16="http://schemas.microsoft.com/office/drawing/2014/main" id="{D423850F-72DB-473E-8ED7-0D324CC7001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76937" y="1205811"/>
                <a:ext cx="2250000" cy="29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1" name="Input penna 110">
                <a:extLst>
                  <a:ext uri="{FF2B5EF4-FFF2-40B4-BE49-F238E27FC236}">
                    <a16:creationId xmlns:a16="http://schemas.microsoft.com/office/drawing/2014/main" id="{E2A7ED5C-1BEE-4EF6-AF44-1BFEC87A0151}"/>
                  </a:ext>
                </a:extLst>
              </p14:cNvPr>
              <p14:cNvContentPartPr/>
              <p14:nvPr/>
            </p14:nvContentPartPr>
            <p14:xfrm>
              <a:off x="3600737" y="1364931"/>
              <a:ext cx="4032720" cy="2452320"/>
            </p14:xfrm>
          </p:contentPart>
        </mc:Choice>
        <mc:Fallback xmlns="">
          <p:pic>
            <p:nvPicPr>
              <p:cNvPr id="111" name="Input penna 110">
                <a:extLst>
                  <a:ext uri="{FF2B5EF4-FFF2-40B4-BE49-F238E27FC236}">
                    <a16:creationId xmlns:a16="http://schemas.microsoft.com/office/drawing/2014/main" id="{E2A7ED5C-1BEE-4EF6-AF44-1BFEC87A015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96417" y="1355930"/>
                <a:ext cx="4045680" cy="2478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113" name="Input penna 112">
                <a:extLst>
                  <a:ext uri="{FF2B5EF4-FFF2-40B4-BE49-F238E27FC236}">
                    <a16:creationId xmlns:a16="http://schemas.microsoft.com/office/drawing/2014/main" id="{DAD187E7-8D23-480B-B90B-0345442271F5}"/>
                  </a:ext>
                </a:extLst>
              </p14:cNvPr>
              <p14:cNvContentPartPr/>
              <p14:nvPr/>
            </p14:nvContentPartPr>
            <p14:xfrm>
              <a:off x="5459417" y="1477976"/>
              <a:ext cx="210240" cy="409320"/>
            </p14:xfrm>
          </p:contentPart>
        </mc:Choice>
        <mc:Fallback xmlns="">
          <p:pic>
            <p:nvPicPr>
              <p:cNvPr id="113" name="Input penna 112">
                <a:extLst>
                  <a:ext uri="{FF2B5EF4-FFF2-40B4-BE49-F238E27FC236}">
                    <a16:creationId xmlns:a16="http://schemas.microsoft.com/office/drawing/2014/main" id="{DAD187E7-8D23-480B-B90B-0345442271F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41417" y="1459976"/>
                <a:ext cx="24588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5" name="Input penna 114">
                <a:extLst>
                  <a:ext uri="{FF2B5EF4-FFF2-40B4-BE49-F238E27FC236}">
                    <a16:creationId xmlns:a16="http://schemas.microsoft.com/office/drawing/2014/main" id="{F971D37B-B4EF-4089-885C-E695C24BC848}"/>
                  </a:ext>
                </a:extLst>
              </p14:cNvPr>
              <p14:cNvContentPartPr/>
              <p14:nvPr/>
            </p14:nvContentPartPr>
            <p14:xfrm>
              <a:off x="3405257" y="4460571"/>
              <a:ext cx="5295240" cy="360"/>
            </p14:xfrm>
          </p:contentPart>
        </mc:Choice>
        <mc:Fallback xmlns="">
          <p:pic>
            <p:nvPicPr>
              <p:cNvPr id="115" name="Input penna 114">
                <a:extLst>
                  <a:ext uri="{FF2B5EF4-FFF2-40B4-BE49-F238E27FC236}">
                    <a16:creationId xmlns:a16="http://schemas.microsoft.com/office/drawing/2014/main" id="{F971D37B-B4EF-4089-885C-E695C24BC84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96257" y="4451571"/>
                <a:ext cx="531288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Fumetto: ovale 2">
            <a:extLst>
              <a:ext uri="{FF2B5EF4-FFF2-40B4-BE49-F238E27FC236}">
                <a16:creationId xmlns:a16="http://schemas.microsoft.com/office/drawing/2014/main" id="{C6DBEEE2-8CF0-4758-8611-DC7689F494A4}"/>
              </a:ext>
            </a:extLst>
          </p:cNvPr>
          <p:cNvSpPr/>
          <p:nvPr/>
        </p:nvSpPr>
        <p:spPr>
          <a:xfrm>
            <a:off x="512706" y="1617226"/>
            <a:ext cx="1830548" cy="2005568"/>
          </a:xfrm>
          <a:prstGeom prst="wedgeEllipseCallout">
            <a:avLst>
              <a:gd name="adj1" fmla="val 90773"/>
              <a:gd name="adj2" fmla="val 15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 cambi fissi il tasso d’interesse è pari a quello estero</a:t>
            </a:r>
          </a:p>
        </p:txBody>
      </p:sp>
    </p:spTree>
    <p:extLst>
      <p:ext uri="{BB962C8B-B14F-4D97-AF65-F5344CB8AC3E}">
        <p14:creationId xmlns:p14="http://schemas.microsoft.com/office/powerpoint/2010/main" val="26907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254F9-1441-4D8A-BC0C-ABB705E2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forma ridotta inversa in economia aperta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A2DBF14-CC20-4694-BEC2-A03C7F13BE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it-IT" dirty="0"/>
                  <a:t>Per capire quale sia ora la dimensione della politica fiscale in economia aperta, necessaria per assicurare l’ottenimento del nostro obiettivo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it-IT" dirty="0"/>
                  <a:t>, abbiamo bisogno della forma ridotta inversa della IS: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it-IT" dirty="0">
                    <a:solidFill>
                      <a:srgbClr val="404040"/>
                    </a:solidFill>
                    <a:latin typeface="CIDFont+F2"/>
                  </a:rPr>
                  <a:t>·</a:t>
                </a:r>
                <a:r>
                  <a:rPr lang="it-IT" dirty="0"/>
                  <a:t>[1-c(1-t)+m]-C</a:t>
                </a:r>
                <a:r>
                  <a:rPr lang="it-IT" baseline="-25000" dirty="0"/>
                  <a:t>0</a:t>
                </a:r>
                <a:r>
                  <a:rPr lang="it-IT" dirty="0"/>
                  <a:t>+c(T</a:t>
                </a:r>
                <a:r>
                  <a:rPr lang="it-IT" baseline="-25000" dirty="0"/>
                  <a:t>0</a:t>
                </a:r>
                <a:r>
                  <a:rPr lang="it-IT" dirty="0">
                    <a:solidFill>
                      <a:srgbClr val="404040"/>
                    </a:solidFill>
                  </a:rPr>
                  <a:t>-𝑇𝑅</a:t>
                </a:r>
                <a:r>
                  <a:rPr lang="it-IT" baseline="-25000" dirty="0">
                    <a:solidFill>
                      <a:srgbClr val="404040"/>
                    </a:solidFill>
                  </a:rPr>
                  <a:t>0</a:t>
                </a:r>
                <a:r>
                  <a:rPr lang="it-IT" dirty="0">
                    <a:solidFill>
                      <a:srgbClr val="404040"/>
                    </a:solidFill>
                  </a:rPr>
                  <a:t>)</a:t>
                </a:r>
                <a:r>
                  <a:rPr lang="it-IT" dirty="0"/>
                  <a:t>-I</a:t>
                </a:r>
                <a:r>
                  <a:rPr lang="it-IT" baseline="-25000" dirty="0"/>
                  <a:t>0</a:t>
                </a:r>
                <a:r>
                  <a:rPr lang="it-IT" dirty="0"/>
                  <a:t>+di</a:t>
                </a:r>
                <a:r>
                  <a:rPr lang="it-IT" baseline="-25000" dirty="0"/>
                  <a:t>0</a:t>
                </a:r>
                <a:r>
                  <a:rPr lang="it-IT" dirty="0"/>
                  <a:t>+NX</a:t>
                </a:r>
                <a:r>
                  <a:rPr lang="it-IT" baseline="-25000" dirty="0"/>
                  <a:t>0</a:t>
                </a:r>
              </a:p>
              <a:p>
                <a:r>
                  <a:rPr lang="it-IT" dirty="0"/>
                  <a:t>L’equazione in forma ridotta chiarisce che il reddito può aumentare a causa della propensione ad importare (m), che a sua volta dipende dall’incremento del reddito determinato dall’aumento della spesa pubblica, oltre che dalle altre componenti autonome della spesa, se esportazioni e importazioni non variano</a:t>
                </a:r>
              </a:p>
              <a:p>
                <a:r>
                  <a:rPr lang="it-IT" dirty="0"/>
                  <a:t>Quando sono le esportazioni rispetto alle importazioni ad aumentare (avanzo commerciale), sarà necessaria una minore variazione della spesa pubblica </a:t>
                </a:r>
                <a:endParaRPr lang="en-GB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A2DBF14-CC20-4694-BEC2-A03C7F13BE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449" b="-26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917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3197</Words>
  <Application>Microsoft Office PowerPoint</Application>
  <PresentationFormat>Widescreen</PresentationFormat>
  <Paragraphs>199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CIDFont+F2</vt:lpstr>
      <vt:lpstr>CIDFont+F3</vt:lpstr>
      <vt:lpstr>CIDFont+F6</vt:lpstr>
      <vt:lpstr>Symbol</vt:lpstr>
      <vt:lpstr>Wingdings</vt:lpstr>
      <vt:lpstr>Tema di Office</vt:lpstr>
      <vt:lpstr>Il modello IS-LM</vt:lpstr>
      <vt:lpstr>Il modello Reddito-Spesa in un’economia aperta</vt:lpstr>
      <vt:lpstr>L’equilibrio nel modello reddito-spesa</vt:lpstr>
      <vt:lpstr>Analisi grafica dell’equilibrio di D-Y</vt:lpstr>
      <vt:lpstr>Il processo di aggiustamento e il principio del moltiplicatore keynesiano</vt:lpstr>
      <vt:lpstr>Gli effetti sulla spesa autonoma di importazioni ed esportazioni</vt:lpstr>
      <vt:lpstr>La politica fiscale in economia aperta: la IS</vt:lpstr>
      <vt:lpstr>Un esempio grafico dell’effetto dell’apertura</vt:lpstr>
      <vt:lpstr>La forma ridotta inversa in economia aperta</vt:lpstr>
      <vt:lpstr>Quando sorge un conflitto tra obiettivo interno ed esterno?</vt:lpstr>
      <vt:lpstr>Conflitto tra equilibrio interno ed esterno</vt:lpstr>
      <vt:lpstr>Il modello completo dal lato domanda (IS-LM)</vt:lpstr>
      <vt:lpstr>Esercizio 3: l’economia aperta con cambi fissi</vt:lpstr>
      <vt:lpstr>Le scelte del PM in un mondo complesso</vt:lpstr>
      <vt:lpstr>Gli obiettivi flessibili: la scelta della BC</vt:lpstr>
      <vt:lpstr>I modelli reali  di PE nelle leggi e Trattati Gli obiettivi (flessibili)</vt:lpstr>
      <vt:lpstr>La scelta del policy maker</vt:lpstr>
      <vt:lpstr>La funzione di perdita e i suoi obiettivi</vt:lpstr>
      <vt:lpstr>Soluzione del problema</vt:lpstr>
      <vt:lpstr>Le curve di perdita</vt:lpstr>
      <vt:lpstr>Le curve di perdita</vt:lpstr>
      <vt:lpstr>La soluzione analitica</vt:lpstr>
      <vt:lpstr>Dal Teorema della Regola aurea di Tinbergen alla critica di Lucas</vt:lpstr>
      <vt:lpstr>Nella realtà come opera il modello di Politica Economica?</vt:lpstr>
      <vt:lpstr>L’azione della politica economica: la misura degli effetti e i fallimenti della politica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IS-LM</dc:title>
  <dc:creator>CHIES LAURA</dc:creator>
  <cp:lastModifiedBy>CHIES LAURA</cp:lastModifiedBy>
  <cp:revision>28</cp:revision>
  <dcterms:created xsi:type="dcterms:W3CDTF">2025-03-05T18:33:38Z</dcterms:created>
  <dcterms:modified xsi:type="dcterms:W3CDTF">2025-03-07T06:14:17Z</dcterms:modified>
</cp:coreProperties>
</file>