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55" r:id="rId3"/>
    <p:sldId id="322" r:id="rId4"/>
    <p:sldId id="323" r:id="rId5"/>
    <p:sldId id="334" r:id="rId6"/>
    <p:sldId id="333" r:id="rId7"/>
    <p:sldId id="335" r:id="rId8"/>
    <p:sldId id="336" r:id="rId9"/>
    <p:sldId id="339" r:id="rId10"/>
    <p:sldId id="337" r:id="rId11"/>
    <p:sldId id="338" r:id="rId12"/>
    <p:sldId id="340" r:id="rId13"/>
    <p:sldId id="356" r:id="rId14"/>
    <p:sldId id="341" r:id="rId15"/>
    <p:sldId id="258" r:id="rId16"/>
    <p:sldId id="317" r:id="rId17"/>
    <p:sldId id="343" r:id="rId18"/>
    <p:sldId id="318" r:id="rId19"/>
    <p:sldId id="349" r:id="rId20"/>
    <p:sldId id="348" r:id="rId21"/>
    <p:sldId id="263" r:id="rId22"/>
    <p:sldId id="357" r:id="rId23"/>
    <p:sldId id="259" r:id="rId24"/>
    <p:sldId id="261" r:id="rId25"/>
    <p:sldId id="260" r:id="rId26"/>
    <p:sldId id="262" r:id="rId27"/>
    <p:sldId id="358" r:id="rId28"/>
    <p:sldId id="320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4C5B-57DA-4E45-91C3-8F5325B4E8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FA7F8-F9B9-43FE-AB8A-95136C8731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8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855F3-2194-4426-A5BE-A2129A0DD61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56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9BDC-ECAC-4B4F-8042-DE1DC8AA2524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EED3-6E1C-4F96-8C27-55CB1A71B03B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90B-9016-4074-97AC-2E3A032C085A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5E09-2A10-4980-B565-A4A7BD362F91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BFBD-5EC2-4EEC-94AF-1F247061D208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0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474-1AE3-4CE7-9C9C-73B172686DF7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463-A071-4EB6-AA78-0E83566CF54D}" type="datetime1">
              <a:rPr lang="en-US" smtClean="0"/>
              <a:t>3/13/2025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DABC-A17D-42CC-BE2B-639FDCE6DC28}" type="datetime1">
              <a:rPr lang="en-US" smtClean="0"/>
              <a:t>3/13/2025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4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46B0-7FF6-4D0E-AD1B-49A912D38DE8}" type="datetime1">
              <a:rPr lang="en-US" smtClean="0"/>
              <a:t>3/13/2025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55EE-F4F4-48C5-8C87-DA3EEC7F56B1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F9B-9916-4A69-A8CC-04710E34D167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1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77D4-3D5D-4DA2-9950-C54D665903B4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6446-8A82-42AB-88DB-297A75627E0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t.mef.gov.it/export/sites/sitodt/modules/documenti_it/analisi_progammazione/modellistica/Presentazione_Ambiente_MEF_Socci_etAl_finale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.dellevittorie.it/risparmi-famiglie-europee-allocazione-e-intenzioni-utilizzo/" TargetMode="External"/><Relationship Id="rId2" Type="http://schemas.openxmlformats.org/officeDocument/2006/relationships/hyperlink" Target="https://www.bancaditalia.it/pubblicazioni/ricchezza-settori-istituzionali/2025-ricchezza-settori-istituzionali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mf.org/en/Blogs/Articles/2022/10/05/wage-price-spiral-risks-appear-contained-despite-high-inflation" TargetMode="External"/><Relationship Id="rId4" Type="http://schemas.openxmlformats.org/officeDocument/2006/relationships/hyperlink" Target="https://www.lavoce.info/archives/93350/salari-e-recupero-dellinflazione-il-rebus-dellipca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oecd.org/unemp/unemployment-rate.htm#indicator-cha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class/msande314/arrow-debreu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Stabilizzazione, Allocazione e Redistribuzione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Shock economici, loro effetti e politiche d’intervento</a:t>
            </a:r>
          </a:p>
          <a:p>
            <a:endParaRPr lang="it-IT" dirty="0"/>
          </a:p>
          <a:p>
            <a:r>
              <a:rPr lang="it-IT" dirty="0"/>
              <a:t>Contenuti in: cap. 1 di </a:t>
            </a:r>
            <a:r>
              <a:rPr lang="it-IT" dirty="0" err="1"/>
              <a:t>Bénassy-Quéré</a:t>
            </a:r>
            <a:r>
              <a:rPr lang="it-IT" dirty="0"/>
              <a:t> A. et al. (2019)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2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funzioni della PE: allocazione, stabilizzazione e redistribuzione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Questa tripartizione dei ruoli della PE l’abbiamo già incontrata con</a:t>
            </a:r>
            <a:r>
              <a:rPr lang="it-IT" b="1" i="1" dirty="0"/>
              <a:t> </a:t>
            </a:r>
            <a:r>
              <a:rPr lang="it-IT" b="1" i="1" dirty="0" err="1"/>
              <a:t>Musgrave</a:t>
            </a:r>
            <a:r>
              <a:rPr lang="it-IT" i="1" dirty="0"/>
              <a:t>, gli obiettivi quali sono?</a:t>
            </a:r>
            <a:endParaRPr lang="it-IT" dirty="0"/>
          </a:p>
          <a:p>
            <a:pPr lvl="1"/>
            <a:r>
              <a:rPr lang="it-IT" sz="2800" dirty="0"/>
              <a:t>Con le politiche di </a:t>
            </a:r>
            <a:r>
              <a:rPr lang="it-IT" sz="2800" b="1" dirty="0"/>
              <a:t>allocazione</a:t>
            </a:r>
            <a:r>
              <a:rPr lang="it-IT" sz="2800" dirty="0"/>
              <a:t> si tende </a:t>
            </a:r>
            <a:r>
              <a:rPr lang="it-IT" sz="2800" dirty="0">
                <a:solidFill>
                  <a:srgbClr val="FF0000"/>
                </a:solidFill>
              </a:rPr>
              <a:t>ad aumentare l’output </a:t>
            </a:r>
            <a:r>
              <a:rPr lang="it-IT" sz="2800" dirty="0"/>
              <a:t>potenziale senza generare inflazione (</a:t>
            </a:r>
            <a:r>
              <a:rPr lang="it-IT" sz="2800" u="sng" dirty="0"/>
              <a:t>politiche per la crescita</a:t>
            </a:r>
            <a:r>
              <a:rPr lang="it-IT" sz="2800" dirty="0"/>
              <a:t>)</a:t>
            </a:r>
          </a:p>
          <a:p>
            <a:pPr lvl="1"/>
            <a:r>
              <a:rPr lang="it-IT" sz="2800" dirty="0"/>
              <a:t>Le politiche dirette alla </a:t>
            </a:r>
            <a:r>
              <a:rPr lang="it-IT" sz="2800" b="1" dirty="0"/>
              <a:t>stabilizzazione</a:t>
            </a:r>
            <a:r>
              <a:rPr lang="it-IT" sz="2800" dirty="0"/>
              <a:t> del ciclo economico (business </a:t>
            </a:r>
            <a:r>
              <a:rPr lang="it-IT" sz="2800" dirty="0" err="1"/>
              <a:t>cycle</a:t>
            </a:r>
            <a:r>
              <a:rPr lang="it-IT" sz="2800" dirty="0"/>
              <a:t>) tendono </a:t>
            </a:r>
            <a:r>
              <a:rPr lang="it-IT" sz="2800" dirty="0">
                <a:solidFill>
                  <a:srgbClr val="FF0000"/>
                </a:solidFill>
              </a:rPr>
              <a:t>a minimizzare lo scarto tra output effettivo e potenziale </a:t>
            </a:r>
            <a:r>
              <a:rPr lang="it-IT" sz="2800" dirty="0"/>
              <a:t>(l’abbiamo visto con la f. di perdita sociale)</a:t>
            </a:r>
          </a:p>
          <a:p>
            <a:pPr lvl="1"/>
            <a:r>
              <a:rPr lang="it-IT" sz="2800" dirty="0"/>
              <a:t>La </a:t>
            </a:r>
            <a:r>
              <a:rPr lang="it-IT" sz="2800" b="1" dirty="0"/>
              <a:t>redistribuzione</a:t>
            </a:r>
            <a:r>
              <a:rPr lang="it-IT" sz="2800" dirty="0"/>
              <a:t> ha come obiettivo una </a:t>
            </a:r>
            <a:r>
              <a:rPr lang="it-IT" sz="2800" dirty="0">
                <a:solidFill>
                  <a:srgbClr val="FF0000"/>
                </a:solidFill>
              </a:rPr>
              <a:t>riallocazione delle risorse </a:t>
            </a:r>
            <a:r>
              <a:rPr lang="it-IT" sz="2800" dirty="0"/>
              <a:t>all’interno della società (tra individui e regioni), mentre gli altri due obiettivi agiscono sui livelli dell’attività economica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7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Politiche di crescita e stabilizzazione </a:t>
            </a:r>
            <a:endParaRPr lang="en-US" dirty="0"/>
          </a:p>
        </p:txBody>
      </p:sp>
      <p:pic>
        <p:nvPicPr>
          <p:cNvPr id="1026" name="Picture 2" descr="https://www.pandoracampus.it/pandora/Packageoperation/getfulltextpreviewimage/BookRelease/Darwin:BOOK_RELEASE:428/docbookId/_26_108/imagePath/images%7Cchapter01%7Cfig_03_c1.png/imageX/0/imageY/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2" y="2076614"/>
            <a:ext cx="7315073" cy="44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/>
          <p:cNvCxnSpPr/>
          <p:nvPr/>
        </p:nvCxnSpPr>
        <p:spPr>
          <a:xfrm flipV="1">
            <a:off x="3136392" y="4311037"/>
            <a:ext cx="283464" cy="6250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119372" y="3805535"/>
            <a:ext cx="283464" cy="6250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593592" y="5056632"/>
            <a:ext cx="9144" cy="1645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032504" y="5394960"/>
            <a:ext cx="0" cy="1737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8257032" y="1764792"/>
            <a:ext cx="3227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periodi negativi del </a:t>
            </a:r>
            <a:r>
              <a:rPr lang="it-IT" dirty="0">
                <a:highlight>
                  <a:srgbClr val="FFFF00"/>
                </a:highlight>
              </a:rPr>
              <a:t>trend</a:t>
            </a:r>
            <a:r>
              <a:rPr lang="it-IT" dirty="0"/>
              <a:t> devono essere sostenuti con interventi di supporto alla crescita: R&amp;S, Istruzione, Investimenti; </a:t>
            </a:r>
            <a:r>
              <a:rPr lang="it-IT" u="sng" dirty="0"/>
              <a:t>quelli positivi con riforme strutturali</a:t>
            </a:r>
            <a:endParaRPr lang="en-US" u="sng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330056" y="3568004"/>
            <a:ext cx="3008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dirty="0">
                <a:highlight>
                  <a:srgbClr val="FFFF00"/>
                </a:highlight>
              </a:rPr>
              <a:t>ciclo economico </a:t>
            </a:r>
            <a:r>
              <a:rPr lang="it-IT" dirty="0"/>
              <a:t>può portare con sé riduzione dell’occupazione, del consumo, del reddito o al contrario in fase espansiva si possono utilizzare le entrate per ridurre il peso del debito: </a:t>
            </a:r>
            <a:r>
              <a:rPr lang="it-IT" b="1" dirty="0">
                <a:solidFill>
                  <a:srgbClr val="FF0000"/>
                </a:solidFill>
              </a:rPr>
              <a:t>le oscillazioni destabilizzano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1) Allocazione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argomentazioni sono soprattutto microeconomiche e servono a risolvere i problemi di fallimento dei mercati. Motivi:</a:t>
            </a:r>
          </a:p>
          <a:p>
            <a:pPr lvl="1"/>
            <a:r>
              <a:rPr lang="it-IT" dirty="0"/>
              <a:t>Presenza di monopoli</a:t>
            </a:r>
          </a:p>
          <a:p>
            <a:pPr lvl="1"/>
            <a:r>
              <a:rPr lang="it-IT" dirty="0"/>
              <a:t>Esistenza di esternalità positive/negative collegate all’attività produttiva</a:t>
            </a:r>
          </a:p>
          <a:p>
            <a:pPr lvl="1"/>
            <a:r>
              <a:rPr lang="it-IT" dirty="0"/>
              <a:t>Asimmetrie informative</a:t>
            </a:r>
          </a:p>
          <a:p>
            <a:pPr lvl="1"/>
            <a:r>
              <a:rPr lang="it-IT" dirty="0"/>
              <a:t>Mercati incompleti (</a:t>
            </a:r>
            <a:r>
              <a:rPr lang="it-IT" b="1" dirty="0"/>
              <a:t>Beni pubblici internazionali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Orizzonte temporale degli agenti diversi</a:t>
            </a:r>
          </a:p>
          <a:p>
            <a:pPr lvl="1"/>
            <a:endParaRPr lang="en-US" dirty="0"/>
          </a:p>
        </p:txBody>
      </p:sp>
      <p:sp>
        <p:nvSpPr>
          <p:cNvPr id="4" name="Freccia in giù 3"/>
          <p:cNvSpPr/>
          <p:nvPr/>
        </p:nvSpPr>
        <p:spPr>
          <a:xfrm>
            <a:off x="4855464" y="4837176"/>
            <a:ext cx="740664" cy="384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2276856" y="5477256"/>
            <a:ext cx="657453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Interventi pubblici volti alla regolamentazione/alla produzione di beni o all’investimento/ alla determinazione del prezzo di un bene, alla </a:t>
            </a:r>
            <a:r>
              <a:rPr lang="it-IT"/>
              <a:t>diffusione dell’informazione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9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0A7346C-E591-4A2A-A63C-802E8B07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politiche di stabilizzazione</a:t>
            </a:r>
            <a:endParaRPr lang="en-GB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2A37C03-F46A-44F3-9251-3B25E5324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Oltre i modello semplice… l’effetto del tempo, della variazione dei prezzi, della composizione del reddito e degli shock esterni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A841C0-ABAD-4AA1-B05D-AC1A2FB8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2) Stabilizzazione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Ricerca di </a:t>
            </a:r>
            <a:r>
              <a:rPr lang="it-IT" dirty="0">
                <a:solidFill>
                  <a:srgbClr val="FF0000"/>
                </a:solidFill>
              </a:rPr>
              <a:t>una maggiore efficienza del sistema economico</a:t>
            </a:r>
            <a:r>
              <a:rPr lang="it-IT" dirty="0"/>
              <a:t>, minimizzando le deviazioni dall’equilibrio con politiche volte a controllare quelli che Keynes definiva «</a:t>
            </a:r>
            <a:r>
              <a:rPr lang="it-IT" dirty="0" err="1"/>
              <a:t>Animal</a:t>
            </a:r>
            <a:r>
              <a:rPr lang="it-IT" dirty="0"/>
              <a:t> </a:t>
            </a:r>
            <a:r>
              <a:rPr lang="it-IT" dirty="0" err="1"/>
              <a:t>Spirits</a:t>
            </a:r>
            <a:r>
              <a:rPr lang="it-IT" dirty="0"/>
              <a:t>»: scelte spinte da ottimismo/pessimismo eccessivi portano ad instabilità economica</a:t>
            </a:r>
          </a:p>
          <a:p>
            <a:r>
              <a:rPr lang="it-IT" dirty="0"/>
              <a:t>Inoltre il mercato presenta rigidità nominali di salari e prezzi</a:t>
            </a:r>
          </a:p>
          <a:p>
            <a:r>
              <a:rPr lang="it-IT" dirty="0"/>
              <a:t>Occorre quindi intervenire con politiche anticicliche per limitare la portata delle fluttuazioni cicliche, soprattutto durante le crisi</a:t>
            </a:r>
          </a:p>
          <a:p>
            <a:r>
              <a:rPr lang="it-IT" b="1" dirty="0"/>
              <a:t>CRITICA</a:t>
            </a:r>
            <a:r>
              <a:rPr lang="it-IT" dirty="0"/>
              <a:t>: attacco della scuola monetarista che ha il sopravvento negli anni ‘70 e ’80 del ‘900 e che continua ancora oggi nell’ambito della teoria del «</a:t>
            </a:r>
            <a:r>
              <a:rPr lang="it-IT" dirty="0" err="1"/>
              <a:t>real</a:t>
            </a:r>
            <a:r>
              <a:rPr lang="it-IT" dirty="0"/>
              <a:t> business </a:t>
            </a:r>
            <a:r>
              <a:rPr lang="it-IT" dirty="0" err="1"/>
              <a:t>cycle</a:t>
            </a:r>
            <a:r>
              <a:rPr lang="it-IT" dirty="0"/>
              <a:t>»: la deviazione dall’ipotesi che gli agenti siano razionali non ha basi teoriche, secondo questa scuola</a:t>
            </a:r>
          </a:p>
          <a:p>
            <a:r>
              <a:rPr lang="it-IT" dirty="0"/>
              <a:t>Più di recente l’economia sperimentale ha messo in luce che vi </a:t>
            </a:r>
            <a:r>
              <a:rPr lang="it-IT" u="sng" dirty="0"/>
              <a:t>sono numerose deviazioni dal comportamento razionale ottimizzante </a:t>
            </a:r>
            <a:r>
              <a:rPr lang="it-IT" dirty="0"/>
              <a:t>e  </a:t>
            </a:r>
            <a:r>
              <a:rPr lang="it-IT" dirty="0" err="1"/>
              <a:t>Akerlof</a:t>
            </a:r>
            <a:r>
              <a:rPr lang="it-IT" dirty="0"/>
              <a:t> e </a:t>
            </a:r>
            <a:r>
              <a:rPr lang="it-IT" dirty="0" err="1"/>
              <a:t>Shiller</a:t>
            </a:r>
            <a:r>
              <a:rPr lang="it-IT" dirty="0"/>
              <a:t> (2009) concludono che in contesti di questo tipo </a:t>
            </a:r>
            <a:r>
              <a:rPr lang="it-IT" b="1" dirty="0"/>
              <a:t>sono possibili equilibri multipli</a:t>
            </a:r>
            <a:r>
              <a:rPr lang="it-I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1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Le politiche della domanda e dell’offerta: un esempio di </a:t>
            </a:r>
            <a:r>
              <a:rPr lang="it-IT" sz="3600" b="1" dirty="0"/>
              <a:t>stabilizzazione</a:t>
            </a:r>
            <a:r>
              <a:rPr lang="it-IT" sz="3600" dirty="0"/>
              <a:t> guardando a prezzi/quantità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Il quadro di riferimento per l’analisi della stabilizzazione dei cicli prende le mosse dal modello di offerta e domanda aggregata (grafico) e </a:t>
            </a:r>
            <a:r>
              <a:rPr lang="it-IT" u="sng" dirty="0"/>
              <a:t>dal rapporto relativo con la variazione dei prezzi</a:t>
            </a:r>
            <a:r>
              <a:rPr lang="it-IT" dirty="0"/>
              <a:t>.</a:t>
            </a:r>
          </a:p>
          <a:p>
            <a:r>
              <a:rPr lang="it-IT" dirty="0">
                <a:solidFill>
                  <a:srgbClr val="FF0000"/>
                </a:solidFill>
              </a:rPr>
              <a:t>L’offerta aggregata </a:t>
            </a:r>
            <a:r>
              <a:rPr lang="it-IT" dirty="0"/>
              <a:t>rappresenta il </a:t>
            </a:r>
            <a:r>
              <a:rPr lang="it-IT" dirty="0">
                <a:solidFill>
                  <a:srgbClr val="FF0000"/>
                </a:solidFill>
              </a:rPr>
              <a:t>prodotto potenziale </a:t>
            </a:r>
            <a:r>
              <a:rPr lang="it-IT" dirty="0"/>
              <a:t>e in questo caso un </a:t>
            </a:r>
            <a:r>
              <a:rPr lang="it-IT" dirty="0">
                <a:solidFill>
                  <a:srgbClr val="FF0000"/>
                </a:solidFill>
              </a:rPr>
              <a:t>aumento del prezzo del prodotto </a:t>
            </a:r>
            <a:r>
              <a:rPr lang="it-IT" dirty="0"/>
              <a:t>nel </a:t>
            </a:r>
            <a:r>
              <a:rPr lang="it-IT" b="1" dirty="0"/>
              <a:t>breve periodo</a:t>
            </a:r>
            <a:r>
              <a:rPr lang="it-IT" dirty="0"/>
              <a:t>, </a:t>
            </a:r>
            <a:r>
              <a:rPr lang="it-IT" u="sng" dirty="0"/>
              <a:t>in presenza di rigidità nominali salariali</a:t>
            </a:r>
            <a:r>
              <a:rPr lang="it-IT" dirty="0"/>
              <a:t>, riduce il salario reale e </a:t>
            </a:r>
            <a:r>
              <a:rPr lang="it-IT" b="1" dirty="0"/>
              <a:t>rende più conveniente produrre </a:t>
            </a:r>
            <a:r>
              <a:rPr lang="it-IT" i="1" dirty="0"/>
              <a:t>(relazione crescente)</a:t>
            </a:r>
            <a:r>
              <a:rPr lang="it-IT" dirty="0"/>
              <a:t>. Nel </a:t>
            </a:r>
            <a:r>
              <a:rPr lang="it-IT" b="1" dirty="0"/>
              <a:t>lungo periodo </a:t>
            </a:r>
            <a:r>
              <a:rPr lang="it-IT" dirty="0"/>
              <a:t>si tornerà al livello di equilibrio: quando si raggiunge il livello di pieno impiego la curva di offerta è rigida, cioè l’aumento dei prezzi non fa aumentare la produzione delle imprese</a:t>
            </a:r>
          </a:p>
          <a:p>
            <a:r>
              <a:rPr lang="it-IT" dirty="0"/>
              <a:t>Per quanto riguarda la </a:t>
            </a:r>
            <a:r>
              <a:rPr lang="it-IT" dirty="0">
                <a:solidFill>
                  <a:srgbClr val="FF0000"/>
                </a:solidFill>
              </a:rPr>
              <a:t>domanda aggregata</a:t>
            </a:r>
            <a:r>
              <a:rPr lang="it-IT" dirty="0"/>
              <a:t>, se nel </a:t>
            </a:r>
            <a:r>
              <a:rPr lang="it-IT" b="1" dirty="0"/>
              <a:t>breve periodo </a:t>
            </a:r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prezzo dei beni aumenta</a:t>
            </a:r>
            <a:r>
              <a:rPr lang="it-IT" dirty="0"/>
              <a:t>, questo </a:t>
            </a:r>
            <a:r>
              <a:rPr lang="it-IT" b="1" dirty="0"/>
              <a:t>riduce il valore reale della ricchezza </a:t>
            </a:r>
            <a:r>
              <a:rPr lang="it-IT" dirty="0"/>
              <a:t>delle famiglie e quindi il consumo, che diminuisce (relazione decrescente). </a:t>
            </a:r>
          </a:p>
          <a:p>
            <a:r>
              <a:rPr lang="it-IT" dirty="0"/>
              <a:t>Queste variazioni inducono spostamenti lungo le curve di domanda e offerta aggregate.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7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09621" y="361061"/>
            <a:ext cx="5668264" cy="1325563"/>
          </a:xfrm>
          <a:ln>
            <a:solidFill>
              <a:schemeClr val="tx1"/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it-IT" b="1" dirty="0"/>
              <a:t>Shock positivi da domanda </a:t>
            </a:r>
            <a:r>
              <a:rPr lang="it-IT" dirty="0"/>
              <a:t>e </a:t>
            </a:r>
            <a:r>
              <a:rPr lang="it-IT" b="1" dirty="0"/>
              <a:t>da offerta </a:t>
            </a:r>
            <a:r>
              <a:rPr lang="it-IT" dirty="0"/>
              <a:t>sulla relazione P-Q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825625"/>
            <a:ext cx="5274661" cy="4351338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Le perturbazioni esterne/esogene hanno l’effetto di spostare le curve DA e OA</a:t>
            </a:r>
          </a:p>
          <a:p>
            <a:r>
              <a:rPr lang="it-IT" dirty="0">
                <a:solidFill>
                  <a:srgbClr val="FF0000"/>
                </a:solidFill>
              </a:rPr>
              <a:t>La natura degli shock esogeni </a:t>
            </a:r>
            <a:r>
              <a:rPr lang="it-IT" dirty="0"/>
              <a:t>da offerta o da domanda è fondamentale </a:t>
            </a:r>
          </a:p>
          <a:p>
            <a:r>
              <a:rPr lang="it-IT" dirty="0">
                <a:solidFill>
                  <a:srgbClr val="FF0000"/>
                </a:solidFill>
              </a:rPr>
              <a:t>Obiettivo PE</a:t>
            </a:r>
            <a:r>
              <a:rPr lang="it-IT" dirty="0"/>
              <a:t>: </a:t>
            </a:r>
            <a:r>
              <a:rPr lang="it-IT" u="sng" dirty="0"/>
              <a:t>minimizzazione delle deviazioni</a:t>
            </a:r>
            <a:r>
              <a:rPr lang="it-IT" dirty="0"/>
              <a:t> rispetto all’equilibrio (concetto di </a:t>
            </a:r>
            <a:r>
              <a:rPr lang="it-IT" b="1" dirty="0"/>
              <a:t>efficienza</a:t>
            </a:r>
            <a:r>
              <a:rPr lang="it-IT" dirty="0"/>
              <a:t>)</a:t>
            </a:r>
          </a:p>
          <a:p>
            <a:r>
              <a:rPr lang="it-IT" dirty="0"/>
              <a:t>Per avere maggiore profondità sulla conoscenza occorre impiegare modelli più complessi e l’analisi econometrica (caso del consumo e curva di domanda)</a:t>
            </a:r>
          </a:p>
          <a:p>
            <a:endParaRPr lang="en-US" dirty="0"/>
          </a:p>
        </p:txBody>
      </p:sp>
      <p:pic>
        <p:nvPicPr>
          <p:cNvPr id="5122" name="Picture 2" descr="https://www.pandoracampus.it/pandora/Packageoperation/getfulltextpreviewimage/BookRelease/Darwin:BOOK_RELEASE:428/docbookId/_26_161/imagePath/images%7Cchapter01%7Cfig_04_c1.png/imageX/0/imageY/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85" y="473710"/>
            <a:ext cx="5746272" cy="62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16</a:t>
            </a:fld>
            <a:endParaRPr lang="en-US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4BBCAA1-952A-4B5A-A6BF-3CBDD5C79D99}"/>
              </a:ext>
            </a:extLst>
          </p:cNvPr>
          <p:cNvCxnSpPr/>
          <p:nvPr/>
        </p:nvCxnSpPr>
        <p:spPr>
          <a:xfrm flipH="1">
            <a:off x="6579616" y="1954784"/>
            <a:ext cx="991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FC12D26-76FA-4D0F-A919-86968D147EA0}"/>
              </a:ext>
            </a:extLst>
          </p:cNvPr>
          <p:cNvCxnSpPr/>
          <p:nvPr/>
        </p:nvCxnSpPr>
        <p:spPr>
          <a:xfrm>
            <a:off x="7599680" y="1954784"/>
            <a:ext cx="0" cy="1422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379450F-2749-4604-BEA0-B216CC25202C}"/>
              </a:ext>
            </a:extLst>
          </p:cNvPr>
          <p:cNvCxnSpPr>
            <a:cxnSpLocks/>
          </p:cNvCxnSpPr>
          <p:nvPr/>
        </p:nvCxnSpPr>
        <p:spPr>
          <a:xfrm flipH="1">
            <a:off x="6579616" y="2245360"/>
            <a:ext cx="818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6ED5102-E4D3-408B-80B0-179C95E1AADD}"/>
              </a:ext>
            </a:extLst>
          </p:cNvPr>
          <p:cNvCxnSpPr>
            <a:cxnSpLocks/>
          </p:cNvCxnSpPr>
          <p:nvPr/>
        </p:nvCxnSpPr>
        <p:spPr>
          <a:xfrm flipH="1">
            <a:off x="9536176" y="1672400"/>
            <a:ext cx="800608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F99AFB-726B-4191-8EF7-C0459873AF65}"/>
              </a:ext>
            </a:extLst>
          </p:cNvPr>
          <p:cNvSpPr txBox="1"/>
          <p:nvPr/>
        </p:nvSpPr>
        <p:spPr>
          <a:xfrm>
            <a:off x="10747258" y="1594792"/>
            <a:ext cx="112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Solo aumento del prezzo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A808C03-2D86-4392-8403-C7DA7B7E293D}"/>
              </a:ext>
            </a:extLst>
          </p:cNvPr>
          <p:cNvSpPr txBox="1"/>
          <p:nvPr/>
        </p:nvSpPr>
        <p:spPr>
          <a:xfrm>
            <a:off x="10830570" y="4848024"/>
            <a:ext cx="125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Solo diminuzione del prezzo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05217E5-B71A-4549-91D9-57CB922F7EBA}"/>
              </a:ext>
            </a:extLst>
          </p:cNvPr>
          <p:cNvCxnSpPr>
            <a:cxnSpLocks/>
          </p:cNvCxnSpPr>
          <p:nvPr/>
        </p:nvCxnSpPr>
        <p:spPr>
          <a:xfrm flipH="1">
            <a:off x="9505696" y="5640896"/>
            <a:ext cx="1241562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8D91AFA-6DD3-452A-9B1D-FFB30864BF1C}"/>
              </a:ext>
            </a:extLst>
          </p:cNvPr>
          <p:cNvCxnSpPr>
            <a:cxnSpLocks/>
          </p:cNvCxnSpPr>
          <p:nvPr/>
        </p:nvCxnSpPr>
        <p:spPr>
          <a:xfrm flipH="1">
            <a:off x="6579616" y="5128832"/>
            <a:ext cx="8006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415E0FD-26B7-4383-BBBE-6D3A66ADDC08}"/>
              </a:ext>
            </a:extLst>
          </p:cNvPr>
          <p:cNvCxnSpPr>
            <a:cxnSpLocks/>
          </p:cNvCxnSpPr>
          <p:nvPr/>
        </p:nvCxnSpPr>
        <p:spPr>
          <a:xfrm flipH="1">
            <a:off x="6579616" y="5482400"/>
            <a:ext cx="1095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EBF751C1-CB1E-438E-AE2A-53618B2335EB}"/>
              </a:ext>
            </a:extLst>
          </p:cNvPr>
          <p:cNvCxnSpPr>
            <a:cxnSpLocks/>
          </p:cNvCxnSpPr>
          <p:nvPr/>
        </p:nvCxnSpPr>
        <p:spPr>
          <a:xfrm>
            <a:off x="7674864" y="5482400"/>
            <a:ext cx="0" cy="833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99301-37BE-4494-801A-A399A693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Vediamo il caso del consumo (domanda aggregata) e dei prezzi: quale relazione?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75C6143-CC8E-49E1-91FE-13BD5CC24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L’equazione del consumo può ora essere espressa come combinazione delle variabili e delle caratteristiche che rendono la funzione stessa più vicina alla realtà: tiene conto dei </a:t>
                </a:r>
                <a:r>
                  <a:rPr lang="it-IT" b="1" dirty="0"/>
                  <a:t>prezzi</a:t>
                </a:r>
                <a:r>
                  <a:rPr lang="it-IT" dirty="0"/>
                  <a:t>, della </a:t>
                </a:r>
                <a:r>
                  <a:rPr lang="it-IT" b="1" dirty="0"/>
                  <a:t>ricchezza</a:t>
                </a:r>
                <a:r>
                  <a:rPr lang="it-IT" dirty="0"/>
                  <a:t>, oltre che del reddito, delle </a:t>
                </a:r>
                <a:r>
                  <a:rPr lang="it-IT" b="1" dirty="0"/>
                  <a:t>perturbazioni</a:t>
                </a:r>
                <a:r>
                  <a:rPr lang="it-IT" dirty="0"/>
                  <a:t> che possono legare le variabili esogene che determinano il consumo e degli shock o perturbazioni esterne alle relazioni di consumo e del tempo (dinamica):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/>
                  <a:t>Dove C è il consumo, t il tempo,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it-IT" dirty="0"/>
                  <a:t>=R è il reddito reale,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it-IT" dirty="0"/>
                  <a:t> è la ricchezza reale, u il tasso di disoccupazione e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</a:t>
                </a:r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rappresenta lo shock esterno, </a:t>
                </a:r>
                <a:r>
                  <a:rPr lang="it-IT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it-IT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it-IT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-a</a:t>
                </a:r>
                <a:r>
                  <a:rPr lang="it-IT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sono i </a:t>
                </a:r>
                <a:r>
                  <a:rPr lang="it-I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parametri</a:t>
                </a:r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che misurano nel tempo </a:t>
                </a:r>
                <a:r>
                  <a:rPr lang="it-IT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cambiamenti delle relazioni strutturali dell’economia</a:t>
                </a:r>
                <a:endParaRPr lang="it-IT" u="sng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75C6143-CC8E-49E1-91FE-13BD5CC24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507" b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3C3B4A-13C7-4FD3-8F30-560F5B65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17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5EDA8C-B916-4FE0-93EF-0E9BDBEE51FD}"/>
              </a:ext>
            </a:extLst>
          </p:cNvPr>
          <p:cNvSpPr txBox="1"/>
          <p:nvPr/>
        </p:nvSpPr>
        <p:spPr>
          <a:xfrm>
            <a:off x="7101840" y="4001294"/>
            <a:ext cx="469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Modello del consumo in concorrenza imperfetta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5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581568" cy="1139825"/>
          </a:xfrm>
        </p:spPr>
        <p:txBody>
          <a:bodyPr/>
          <a:lstStyle/>
          <a:p>
            <a:r>
              <a:rPr lang="it-IT" sz="3600" dirty="0"/>
              <a:t>Variazione del prezzo del petrolio e relazione prezzo-quantità (caso curva dell’offerta)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H="1" flipV="1">
            <a:off x="2094441" y="1790901"/>
            <a:ext cx="8125" cy="30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02566" y="4872002"/>
            <a:ext cx="41602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492592" y="2007830"/>
            <a:ext cx="2959496" cy="2406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34246" y="1737265"/>
            <a:ext cx="476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AS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667742" y="1954193"/>
            <a:ext cx="2945051" cy="2460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42801" y="4128246"/>
            <a:ext cx="5200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AD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6712" y="1628801"/>
            <a:ext cx="4333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P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07298" y="4943760"/>
            <a:ext cx="520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Y</a:t>
            </a:r>
            <a:endParaRPr lang="it-IT" altLang="it-IT" sz="2400" dirty="0">
              <a:latin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009356" y="2469101"/>
            <a:ext cx="260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A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6020" y="4929213"/>
            <a:ext cx="693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Y</a:t>
            </a:r>
            <a:r>
              <a:rPr lang="it-IT" altLang="it-IT" baseline="-25000" dirty="0">
                <a:latin typeface="Times New Roman" panose="02020603050405020304" pitchFamily="18" charset="0"/>
              </a:rPr>
              <a:t>A</a:t>
            </a:r>
            <a:endParaRPr lang="it-IT" altLang="it-IT" sz="2400" dirty="0">
              <a:latin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882617" y="4929213"/>
            <a:ext cx="693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Y</a:t>
            </a:r>
            <a:r>
              <a:rPr lang="it-IT" altLang="it-IT" baseline="-25000">
                <a:latin typeface="Times New Roman" panose="02020603050405020304" pitchFamily="18" charset="0"/>
              </a:rPr>
              <a:t>n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2102566" y="3899399"/>
            <a:ext cx="9967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3099297" y="2297465"/>
            <a:ext cx="0" cy="257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4096028" y="3098432"/>
            <a:ext cx="0" cy="1773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2102566" y="3155644"/>
            <a:ext cx="19501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1703513" y="3700349"/>
            <a:ext cx="444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it-IT" altLang="it-IT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746849" y="2842171"/>
            <a:ext cx="343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endParaRPr lang="it-IT" altLang="it-IT" sz="2400" baseline="30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 flipV="1">
            <a:off x="6573026" y="2225560"/>
            <a:ext cx="0" cy="25828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573026" y="4808363"/>
            <a:ext cx="35647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0173476" y="4808363"/>
            <a:ext cx="396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964779" y="2138493"/>
            <a:ext cx="702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W/P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6608745" y="3864584"/>
            <a:ext cx="33488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0029808" y="3467145"/>
            <a:ext cx="539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PS’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7257238" y="4759093"/>
            <a:ext cx="485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u</a:t>
            </a:r>
            <a:r>
              <a:rPr lang="it-IT" altLang="it-IT" baseline="-25000" dirty="0">
                <a:latin typeface="Times New Roman" panose="02020603050405020304" pitchFamily="18" charset="0"/>
              </a:rPr>
              <a:t>n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7055257" y="2191418"/>
            <a:ext cx="2628106" cy="1936828"/>
          </a:xfrm>
          <a:custGeom>
            <a:avLst/>
            <a:gdLst>
              <a:gd name="T0" fmla="*/ 0 w 4037"/>
              <a:gd name="T1" fmla="*/ 0 h 2268"/>
              <a:gd name="T2" fmla="*/ 454 w 4037"/>
              <a:gd name="T3" fmla="*/ 1587 h 2268"/>
              <a:gd name="T4" fmla="*/ 2177 w 4037"/>
              <a:gd name="T5" fmla="*/ 2086 h 2268"/>
              <a:gd name="T6" fmla="*/ 4037 w 4037"/>
              <a:gd name="T7" fmla="*/ 2268 h 2268"/>
              <a:gd name="T8" fmla="*/ 0 60000 65536"/>
              <a:gd name="T9" fmla="*/ 0 60000 65536"/>
              <a:gd name="T10" fmla="*/ 0 60000 65536"/>
              <a:gd name="T11" fmla="*/ 0 60000 65536"/>
              <a:gd name="T12" fmla="*/ 0 w 4037"/>
              <a:gd name="T13" fmla="*/ 0 h 2268"/>
              <a:gd name="T14" fmla="*/ 4037 w 4037"/>
              <a:gd name="T15" fmla="*/ 2268 h 22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37" h="2268">
                <a:moveTo>
                  <a:pt x="0" y="0"/>
                </a:moveTo>
                <a:cubicBezTo>
                  <a:pt x="45" y="619"/>
                  <a:pt x="91" y="1239"/>
                  <a:pt x="454" y="1587"/>
                </a:cubicBezTo>
                <a:cubicBezTo>
                  <a:pt x="817" y="1935"/>
                  <a:pt x="1580" y="1973"/>
                  <a:pt x="2177" y="2086"/>
                </a:cubicBezTo>
                <a:cubicBezTo>
                  <a:pt x="2774" y="2199"/>
                  <a:pt x="3727" y="2238"/>
                  <a:pt x="4037" y="2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8965579" y="4492449"/>
            <a:ext cx="717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WS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7987707" y="3389926"/>
            <a:ext cx="0" cy="446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869219" y="4759093"/>
            <a:ext cx="523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 err="1">
                <a:latin typeface="Times New Roman" panose="02020603050405020304" pitchFamily="18" charset="0"/>
              </a:rPr>
              <a:t>u'</a:t>
            </a:r>
            <a:r>
              <a:rPr lang="it-IT" altLang="it-IT" baseline="-25000" dirty="0" err="1">
                <a:latin typeface="Times New Roman" panose="02020603050405020304" pitchFamily="18" charset="0"/>
              </a:rPr>
              <a:t>n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5903506" y="3589969"/>
                <a:ext cx="642804" cy="563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506" y="3589969"/>
                <a:ext cx="642804" cy="563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1 36"/>
          <p:cNvCxnSpPr/>
          <p:nvPr/>
        </p:nvCxnSpPr>
        <p:spPr>
          <a:xfrm>
            <a:off x="3099296" y="4929212"/>
            <a:ext cx="0" cy="103447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3099297" y="5942810"/>
            <a:ext cx="4915887" cy="2753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 flipV="1">
            <a:off x="7987707" y="3857209"/>
            <a:ext cx="27477" cy="206258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4081339" y="4899728"/>
            <a:ext cx="14688" cy="6697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4069661" y="5569464"/>
            <a:ext cx="31875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 flipV="1">
            <a:off x="7210737" y="3358094"/>
            <a:ext cx="34138" cy="221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2 76"/>
          <p:cNvCxnSpPr/>
          <p:nvPr/>
        </p:nvCxnSpPr>
        <p:spPr>
          <a:xfrm flipV="1">
            <a:off x="1703512" y="3013806"/>
            <a:ext cx="0" cy="119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/>
          <p:cNvCxnSpPr/>
          <p:nvPr/>
        </p:nvCxnSpPr>
        <p:spPr>
          <a:xfrm>
            <a:off x="4081339" y="2225560"/>
            <a:ext cx="0" cy="81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/>
          <p:cNvSpPr txBox="1"/>
          <p:nvPr/>
        </p:nvSpPr>
        <p:spPr>
          <a:xfrm>
            <a:off x="3483648" y="1915095"/>
            <a:ext cx="14993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Breve Periodo</a:t>
            </a:r>
          </a:p>
        </p:txBody>
      </p:sp>
      <p:sp>
        <p:nvSpPr>
          <p:cNvPr id="88" name="Line 9"/>
          <p:cNvSpPr>
            <a:spLocks noChangeShapeType="1"/>
          </p:cNvSpPr>
          <p:nvPr/>
        </p:nvSpPr>
        <p:spPr bwMode="auto">
          <a:xfrm>
            <a:off x="6558173" y="3331450"/>
            <a:ext cx="33488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9955983" y="3098431"/>
            <a:ext cx="539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asellaDiTesto 98"/>
              <p:cNvSpPr txBox="1"/>
              <p:nvPr/>
            </p:nvSpPr>
            <p:spPr>
              <a:xfrm>
                <a:off x="5908481" y="3041221"/>
                <a:ext cx="589712" cy="563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9" name="CasellaDiTesto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81" y="3041221"/>
                <a:ext cx="589712" cy="563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sellaDiTesto 99"/>
          <p:cNvSpPr txBox="1"/>
          <p:nvPr/>
        </p:nvSpPr>
        <p:spPr>
          <a:xfrm>
            <a:off x="238939" y="1915095"/>
            <a:ext cx="15746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Medio Periodo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 flipV="1">
            <a:off x="1867590" y="911862"/>
            <a:ext cx="2959496" cy="240647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asellaDiTesto 101"/>
              <p:cNvSpPr txBox="1"/>
              <p:nvPr/>
            </p:nvSpPr>
            <p:spPr>
              <a:xfrm>
                <a:off x="2006145" y="6419267"/>
                <a:ext cx="8385565" cy="385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Effetto di aumento del prezzo di un altro fattore della produzione (es. petrolio): P </a:t>
                </a:r>
                <a:r>
                  <a:rPr lang="it-IT" dirty="0">
                    <a:sym typeface="Symbol" panose="05050102010706020507" pitchFamily="18" charset="2"/>
                  </a:rPr>
                  <a:t> 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nor/>
                      </m:rPr>
                      <a:rPr lang="it-IT" dirty="0">
                        <a:sym typeface="Symbol" panose="05050102010706020507" pitchFamily="18" charset="2"/>
                      </a:rPr>
                      <m:t>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2" name="CasellaDiTesto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145" y="6419267"/>
                <a:ext cx="8385565" cy="385170"/>
              </a:xfrm>
              <a:prstGeom prst="rect">
                <a:avLst/>
              </a:prstGeom>
              <a:blipFill>
                <a:blip r:embed="rId5"/>
                <a:stretch>
                  <a:fillRect l="-581" t="-6349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2 23"/>
          <p:cNvCxnSpPr>
            <a:stCxn id="12" idx="1"/>
          </p:cNvCxnSpPr>
          <p:nvPr/>
        </p:nvCxnSpPr>
        <p:spPr>
          <a:xfrm flipH="1">
            <a:off x="3229306" y="5113879"/>
            <a:ext cx="736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10652760" y="6356350"/>
            <a:ext cx="701040" cy="365125"/>
          </a:xfrm>
        </p:spPr>
        <p:txBody>
          <a:bodyPr/>
          <a:lstStyle/>
          <a:p>
            <a:fld id="{B2DA871D-30E6-46BF-8FF6-67035C6FC360}" type="slidenum">
              <a:rPr lang="it-IT" smtClean="0"/>
              <a:t>18</a:t>
            </a:fld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257237" y="31556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endParaRPr lang="en-US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952249" y="1980105"/>
            <a:ext cx="335020" cy="3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</a:t>
            </a:r>
            <a:endParaRPr lang="en-US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7996622" y="3571630"/>
            <a:ext cx="335020" cy="3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</a:t>
            </a:r>
            <a:endParaRPr lang="en-US" dirty="0"/>
          </a:p>
        </p:txBody>
      </p:sp>
      <p:cxnSp>
        <p:nvCxnSpPr>
          <p:cNvPr id="42" name="Connettore diritto 41"/>
          <p:cNvCxnSpPr/>
          <p:nvPr/>
        </p:nvCxnSpPr>
        <p:spPr>
          <a:xfrm flipH="1">
            <a:off x="2089932" y="2306841"/>
            <a:ext cx="948995" cy="85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1705063" y="2223103"/>
            <a:ext cx="58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P’</a:t>
            </a:r>
            <a:r>
              <a:rPr lang="it-IT" baseline="30000" dirty="0"/>
              <a:t>E</a:t>
            </a:r>
            <a:endParaRPr lang="en-US" baseline="30000" dirty="0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619592" y="2105368"/>
            <a:ext cx="3340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dirty="0"/>
              <a:t>F(1- </a:t>
            </a:r>
            <a:r>
              <a:rPr lang="it-IT" altLang="it-IT" sz="2400" dirty="0" err="1"/>
              <a:t>Y</a:t>
            </a:r>
            <a:r>
              <a:rPr lang="it-IT" altLang="it-IT" sz="2400" baseline="-25000" dirty="0" err="1"/>
              <a:t>n</a:t>
            </a:r>
            <a:r>
              <a:rPr lang="it-IT" altLang="it-IT" sz="2400" dirty="0"/>
              <a:t>/L, z) = 1/(1+ </a:t>
            </a:r>
            <a:r>
              <a:rPr lang="it-IT" altLang="it-IT" sz="2400" dirty="0">
                <a:latin typeface="Symbol" panose="05050102010706020507" pitchFamily="18" charset="2"/>
              </a:rPr>
              <a:t>m</a:t>
            </a:r>
            <a:r>
              <a:rPr lang="it-IT" altLang="it-IT" sz="2400" dirty="0"/>
              <a:t> )</a:t>
            </a:r>
          </a:p>
        </p:txBody>
      </p:sp>
      <p:sp>
        <p:nvSpPr>
          <p:cNvPr id="57" name="Parentesi graffa chiusa 56"/>
          <p:cNvSpPr/>
          <p:nvPr/>
        </p:nvSpPr>
        <p:spPr>
          <a:xfrm rot="16200000">
            <a:off x="8390626" y="1167437"/>
            <a:ext cx="285975" cy="151216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Parentesi graffa chiusa 57"/>
          <p:cNvSpPr/>
          <p:nvPr/>
        </p:nvSpPr>
        <p:spPr>
          <a:xfrm rot="16200000">
            <a:off x="10121259" y="1373712"/>
            <a:ext cx="285975" cy="109961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8255331" y="1294096"/>
            <a:ext cx="59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WS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9924248" y="1282448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3098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 animBg="1"/>
      <p:bldP spid="19" grpId="0"/>
      <p:bldP spid="27" grpId="0" animBg="1"/>
      <p:bldP spid="28" grpId="0"/>
      <p:bldP spid="32" grpId="0" animBg="1"/>
      <p:bldP spid="33" grpId="0"/>
      <p:bldP spid="34" grpId="0"/>
      <p:bldP spid="101" grpId="0" animBg="1"/>
      <p:bldP spid="38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BA0DB-9416-473D-B6CB-E3DD8428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475"/>
          </a:xfrm>
        </p:spPr>
        <p:txBody>
          <a:bodyPr>
            <a:normAutofit/>
          </a:bodyPr>
          <a:lstStyle/>
          <a:p>
            <a:r>
              <a:rPr lang="it-IT" sz="2800" dirty="0"/>
              <a:t>Vediamo nel caso italiano come si presenta schematicamente un CGE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22E511-DE22-47BF-830B-E95C58C3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19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E044B9-B938-4C16-90F0-CCE3AF4D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85" y="957600"/>
            <a:ext cx="8340427" cy="570338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2E09B60-CD62-4916-8444-2152394C4FE0}"/>
              </a:ext>
            </a:extLst>
          </p:cNvPr>
          <p:cNvSpPr/>
          <p:nvPr/>
        </p:nvSpPr>
        <p:spPr>
          <a:xfrm>
            <a:off x="9098112" y="6308209"/>
            <a:ext cx="24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Fonte: </a:t>
            </a:r>
            <a:r>
              <a:rPr lang="it-IT" dirty="0" err="1">
                <a:hlinkClick r:id="rId3"/>
              </a:rPr>
              <a:t>Mef</a:t>
            </a:r>
            <a:r>
              <a:rPr lang="it-IT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39591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0A6F59-99F3-4752-A630-712F824A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della controllabilità e i trade-off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45D05D-13EE-412A-885C-4C9AF09A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Abbiamo visto che la PE è basata su modelli economici che mettono in evidenza quali siano le relazioni fondamentali e i trade-off tra obiettivi e tra politiche di intervento, una volta che sia stato risolto il problema della corretta assegnazione delle politiche di intervento agli enti preposti alla loro attuazione</a:t>
            </a:r>
          </a:p>
          <a:p>
            <a:r>
              <a:rPr lang="it-IT" dirty="0"/>
              <a:t>Abbiamo anche visto che il modello può sfuggire al controllo, se le relazioni diventano incerte (probabilistiche), cioè quando il modello non sia più deterministico e quando sia colpito da shock esogeni, per cui la controllabilità venga messa in discussione</a:t>
            </a:r>
          </a:p>
          <a:p>
            <a:r>
              <a:rPr lang="it-IT" dirty="0"/>
              <a:t>Inoltre gli agenti privati (così come le istituzioni) non accettano semplicemente le decisioni di PE, ma le inseriscono nel loro processo decisionale, influendo così su quelli che sono i risultati previsti nel modello di PE 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006B4D-FA3B-446A-9C11-F8E2EFD8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A2271-E556-49BA-9C21-84C6F76F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approfondimento (continua)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5AE3CF-96C2-4BD7-802D-3FEC29884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Se al contrario volessimo usare questi modelli nella valutazione del successo delle politiche per la stabilizzazione, </a:t>
            </a:r>
            <a:r>
              <a:rPr lang="it-IT" u="sng" dirty="0"/>
              <a:t>dovremmo considerare un agente rappresentativo</a:t>
            </a:r>
            <a:r>
              <a:rPr lang="it-IT" dirty="0"/>
              <a:t>, integrando il modello con il trade-off tra breve e lungo periodo. </a:t>
            </a:r>
          </a:p>
          <a:p>
            <a:r>
              <a:rPr lang="it-IT" dirty="0"/>
              <a:t>Se però uso la semplificazione dell’agente rappresentativo, vengono meno altri effetti complessi. Vediamo il caso dell’inflazione. Se considero la componente consumo quale componente del PIL, </a:t>
            </a:r>
            <a:r>
              <a:rPr lang="it-IT" u="sng" dirty="0"/>
              <a:t>un’</a:t>
            </a:r>
            <a:r>
              <a:rPr lang="it-IT" u="sng" dirty="0" err="1"/>
              <a:t>hp</a:t>
            </a:r>
            <a:r>
              <a:rPr lang="it-IT" u="sng" dirty="0"/>
              <a:t>. semplificatrice è che gli agenti non </a:t>
            </a:r>
            <a:r>
              <a:rPr lang="it-IT" u="sng" dirty="0">
                <a:hlinkClick r:id="rId2"/>
              </a:rPr>
              <a:t>detengano attività nominali rilevanti </a:t>
            </a:r>
            <a:r>
              <a:rPr lang="it-IT" dirty="0"/>
              <a:t>per cui essi sono neutrali alla variazione dell’inflazione. Cosa ci dicono i </a:t>
            </a:r>
            <a:r>
              <a:rPr lang="it-IT" dirty="0">
                <a:hlinkClick r:id="rId3"/>
              </a:rPr>
              <a:t>dati</a:t>
            </a:r>
            <a:r>
              <a:rPr lang="it-IT" dirty="0"/>
              <a:t>…</a:t>
            </a:r>
          </a:p>
          <a:p>
            <a:r>
              <a:rPr lang="it-IT" dirty="0"/>
              <a:t>Supponiamo ad es. uno shock che causa disoccupazione. Questo induce effetti importanti non solo sul consumo, ma anche sul </a:t>
            </a:r>
            <a:r>
              <a:rPr lang="it-IT" dirty="0">
                <a:hlinkClick r:id="rId4"/>
              </a:rPr>
              <a:t>ruolo dell’inflazione</a:t>
            </a:r>
            <a:r>
              <a:rPr lang="it-IT" dirty="0"/>
              <a:t> sui salari e sull’occupazione…. Anche se la temuta spirale prezzi-salari è stata messa in discussione proprio dal FMI in una </a:t>
            </a:r>
            <a:r>
              <a:rPr lang="it-IT" dirty="0">
                <a:hlinkClick r:id="rId5"/>
              </a:rPr>
              <a:t>recente pubblicazione</a:t>
            </a:r>
            <a:r>
              <a:rPr lang="it-IT" dirty="0"/>
              <a:t>…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E51452-9315-468E-8EFD-1C75CA4B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occorre semplificare per la stabilizzazione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Come già abbiamo sottolineato, i macroeconomisti preferiscono usare la </a:t>
            </a:r>
            <a:r>
              <a:rPr lang="it-IT" dirty="0">
                <a:solidFill>
                  <a:srgbClr val="FF0000"/>
                </a:solidFill>
              </a:rPr>
              <a:t>minimizzazione di una funzione di perdita</a:t>
            </a:r>
            <a:r>
              <a:rPr lang="it-IT" dirty="0"/>
              <a:t> nel caso della valutazione delle politiche di stabilizzazione, che comprende i </a:t>
            </a:r>
            <a:r>
              <a:rPr lang="it-IT" u="sng" dirty="0"/>
              <a:t>target della PE </a:t>
            </a:r>
            <a:r>
              <a:rPr lang="it-IT" dirty="0"/>
              <a:t>e </a:t>
            </a:r>
            <a:r>
              <a:rPr lang="it-IT" u="sng" dirty="0"/>
              <a:t>l’orizzonte temporale </a:t>
            </a:r>
            <a:r>
              <a:rPr lang="it-IT" dirty="0"/>
              <a:t>può essere facilmente incluso, considerando un opportuno </a:t>
            </a:r>
            <a:r>
              <a:rPr lang="it-IT" u="sng" dirty="0"/>
              <a:t>tasso di sconto</a:t>
            </a:r>
            <a:r>
              <a:rPr lang="it-IT" dirty="0"/>
              <a:t>, che permette di valutare sia il costo delle fluttuazioni (P. di stabilizzazione), che il </a:t>
            </a:r>
            <a:r>
              <a:rPr lang="it-IT" u="sng" dirty="0"/>
              <a:t>trade-off</a:t>
            </a:r>
            <a:r>
              <a:rPr lang="it-IT" dirty="0"/>
              <a:t> tra </a:t>
            </a:r>
            <a:r>
              <a:rPr lang="it-IT" u="sng" dirty="0"/>
              <a:t>stabilizzazione</a:t>
            </a:r>
            <a:r>
              <a:rPr lang="it-IT" dirty="0"/>
              <a:t> (</a:t>
            </a:r>
            <a:r>
              <a:rPr lang="it-IT" dirty="0">
                <a:solidFill>
                  <a:srgbClr val="FF0000"/>
                </a:solidFill>
              </a:rPr>
              <a:t>breve</a:t>
            </a:r>
            <a:r>
              <a:rPr lang="it-IT" dirty="0"/>
              <a:t>) e </a:t>
            </a:r>
            <a:r>
              <a:rPr lang="it-IT" u="sng" dirty="0"/>
              <a:t>allocazione</a:t>
            </a:r>
            <a:r>
              <a:rPr lang="it-IT" dirty="0"/>
              <a:t> (</a:t>
            </a:r>
            <a:r>
              <a:rPr lang="it-IT" dirty="0">
                <a:solidFill>
                  <a:srgbClr val="FF0000"/>
                </a:solidFill>
              </a:rPr>
              <a:t>lungo</a:t>
            </a:r>
            <a:r>
              <a:rPr lang="it-IT" dirty="0"/>
              <a:t>).</a:t>
            </a:r>
          </a:p>
          <a:p>
            <a:r>
              <a:rPr lang="it-IT" dirty="0"/>
              <a:t>Questa funzione rappresenta in modo coerente la realtà, inoltre permette di confrontare ex-ante l’effetto di eventi esogeni con un set di simulazioni: cosa accadrebbe al sistema Italia se l’investimento privato crollasse (caso </a:t>
            </a:r>
            <a:r>
              <a:rPr lang="it-IT" dirty="0" err="1"/>
              <a:t>Covid</a:t>
            </a:r>
            <a:r>
              <a:rPr lang="it-IT" dirty="0"/>
              <a:t>) o se gli investitori internazionali cambiassero destinazioni? E quale intervento pubblico sarebbe più corretto? Aumentare l’investimento pubblico – e quindi la spesa pubblica - o abbassare il tasso d’interesse, o ancora agire sulla fiscalità delle imprese?</a:t>
            </a:r>
          </a:p>
          <a:p>
            <a:r>
              <a:rPr lang="it-IT" dirty="0"/>
              <a:t>I risultati di queste valutazioni dipendono dal </a:t>
            </a:r>
            <a:r>
              <a:rPr lang="it-IT" b="1" dirty="0"/>
              <a:t>modello macroeconomico</a:t>
            </a:r>
            <a:r>
              <a:rPr lang="it-IT" dirty="0"/>
              <a:t> e dall’</a:t>
            </a:r>
            <a:r>
              <a:rPr lang="it-IT" b="1" dirty="0"/>
              <a:t>accuratezza</a:t>
            </a:r>
            <a:r>
              <a:rPr lang="it-IT" dirty="0"/>
              <a:t> con cui è stato costruito e dalla </a:t>
            </a:r>
            <a:r>
              <a:rPr lang="it-IT" b="1" dirty="0"/>
              <a:t>funzione di perdita </a:t>
            </a:r>
            <a:r>
              <a:rPr lang="it-IT" dirty="0"/>
              <a:t>adottata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7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5B56C30-1DBB-42B3-B697-7239D774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politiche redistributive</a:t>
            </a:r>
            <a:endParaRPr lang="en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CA62D2-101B-46BD-BB03-F43FD5D8E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prima introduzione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EA5F0FA-FE41-42C0-BF1B-E2913468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1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3) Le politiche della redistribuzione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u="sng" dirty="0"/>
              <a:t>L’equilibrio paretiano non garantisce la giustizia sociale o l’equità</a:t>
            </a:r>
            <a:r>
              <a:rPr lang="it-IT" dirty="0"/>
              <a:t>, quindi se quest’ultimo è l’obiettivo del policy maker, allora l’intervento pubblico è giustificato</a:t>
            </a:r>
          </a:p>
          <a:p>
            <a:r>
              <a:rPr lang="it-IT" dirty="0"/>
              <a:t>Efficienza ed equità non vanno quindi di pari passo e </a:t>
            </a:r>
            <a:r>
              <a:rPr lang="it-IT" dirty="0">
                <a:highlight>
                  <a:srgbClr val="FFFF00"/>
                </a:highlight>
              </a:rPr>
              <a:t>occorre disporre di un criterio normativo per capire se una diversa distribuzione dei redditi possa garantire maggiore equità</a:t>
            </a:r>
            <a:r>
              <a:rPr lang="it-IT" dirty="0"/>
              <a:t>. Posso avere risultati diversi: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Maggiore efficienza e maggiore equità</a:t>
            </a:r>
            <a:r>
              <a:rPr lang="it-IT" dirty="0"/>
              <a:t>: è il caso degli </a:t>
            </a:r>
            <a:r>
              <a:rPr lang="it-IT" u="sng" dirty="0"/>
              <a:t>accordi di libero scambio </a:t>
            </a:r>
            <a:r>
              <a:rPr lang="it-IT" dirty="0"/>
              <a:t>(vedi modello di </a:t>
            </a:r>
            <a:r>
              <a:rPr lang="it-IT" dirty="0" err="1"/>
              <a:t>Heckscher</a:t>
            </a:r>
            <a:r>
              <a:rPr lang="it-IT" dirty="0"/>
              <a:t>, </a:t>
            </a:r>
            <a:r>
              <a:rPr lang="it-IT" dirty="0" err="1"/>
              <a:t>Ohlin</a:t>
            </a:r>
            <a:r>
              <a:rPr lang="it-IT" dirty="0"/>
              <a:t> e </a:t>
            </a:r>
            <a:r>
              <a:rPr lang="it-IT" dirty="0" err="1"/>
              <a:t>Samuelson</a:t>
            </a:r>
            <a:r>
              <a:rPr lang="it-IT" dirty="0"/>
              <a:t>) e trasferimenti in somma fissa ai soggetti che perdono dallo scambio. </a:t>
            </a:r>
          </a:p>
          <a:p>
            <a:pPr lvl="1"/>
            <a:r>
              <a:rPr lang="it-IT" b="1" dirty="0"/>
              <a:t>Se non posso effettuare un trasferimento in somma fissa</a:t>
            </a:r>
            <a:r>
              <a:rPr lang="it-IT" dirty="0"/>
              <a:t>, allora devo avere ex-ante un’informazione più completa possibile sugli effetti del libero scambio per sapere </a:t>
            </a:r>
            <a:r>
              <a:rPr lang="it-IT" dirty="0">
                <a:solidFill>
                  <a:srgbClr val="FF0000"/>
                </a:solidFill>
              </a:rPr>
              <a:t>come redistribuire e chi tassare</a:t>
            </a:r>
            <a:r>
              <a:rPr lang="it-IT" dirty="0"/>
              <a:t>: ma allora creo una </a:t>
            </a:r>
            <a:r>
              <a:rPr lang="it-IT" dirty="0">
                <a:solidFill>
                  <a:srgbClr val="FF0000"/>
                </a:solidFill>
              </a:rPr>
              <a:t>distorsione al sistema </a:t>
            </a:r>
            <a:r>
              <a:rPr lang="it-IT" dirty="0"/>
              <a:t>e le condizioni di equità e di efficacia sono strettamente connesse. In questo caso osservo anche una </a:t>
            </a:r>
            <a:r>
              <a:rPr lang="it-IT" dirty="0">
                <a:solidFill>
                  <a:srgbClr val="FF0000"/>
                </a:solidFill>
              </a:rPr>
              <a:t>perdita di efficienza</a:t>
            </a:r>
            <a:r>
              <a:rPr lang="it-IT" dirty="0"/>
              <a:t>. Sul piano interno, posso pensare a riformare le aliquote fiscali, come nella Legge di Bilancio per l’Italia 2022 (redistribuzione regressiva).</a:t>
            </a:r>
          </a:p>
          <a:p>
            <a:pPr lvl="1"/>
            <a:r>
              <a:rPr lang="it-IT" dirty="0"/>
              <a:t>Infine le </a:t>
            </a:r>
            <a:r>
              <a:rPr lang="it-IT" b="1" dirty="0"/>
              <a:t>politiche di redistribuzione efficiente </a:t>
            </a:r>
            <a:r>
              <a:rPr lang="it-IT" dirty="0"/>
              <a:t>(per l’istruzione, la formazione, la salute, l’inclusione sociale) producono aumenti di efficienza oltre che maggiore equità.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5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valutazione delle politiche economiche: i criteri di decisione con individui omogenei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9585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it-IT" dirty="0"/>
                  <a:t>Quando pensiamo alla valutazione delle politiche economiche, dobbiamo avere sempre in mente lo schema economico di riferimento e che vi è un </a:t>
                </a:r>
                <a:r>
                  <a:rPr lang="it-IT" dirty="0" err="1"/>
                  <a:t>trade</a:t>
                </a:r>
                <a:r>
                  <a:rPr lang="it-IT" dirty="0"/>
                  <a:t>-off tra obiettivi. Il </a:t>
                </a:r>
                <a:r>
                  <a:rPr lang="it-IT" b="1" dirty="0"/>
                  <a:t>metodo di valutazione </a:t>
                </a:r>
                <a:r>
                  <a:rPr lang="it-IT" dirty="0"/>
                  <a:t>è diverso a seconda delle finalità dell’intervento pubblico: allocativo, di stabilizzazione o distributivo</a:t>
                </a:r>
              </a:p>
              <a:p>
                <a:r>
                  <a:rPr lang="it-IT" u="sng" dirty="0"/>
                  <a:t>Obiettivo unico</a:t>
                </a:r>
                <a:r>
                  <a:rPr lang="it-IT" dirty="0"/>
                  <a:t>. Un </a:t>
                </a:r>
                <a:r>
                  <a:rPr lang="it-IT" b="1" dirty="0"/>
                  <a:t>criterio molto generale </a:t>
                </a:r>
                <a:r>
                  <a:rPr lang="it-IT" dirty="0"/>
                  <a:t>per considerare gli effetti di un intervento pubblico è quello di utilizzare una funzione di utilità (= soddisfazione delle famiglie di un Paese) molto complessa che si prefigga di aggregare tutti gli aspetti individuati al punto precedente: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it-IT" dirty="0"/>
                  <a:t>In questa descrizione del comportamento degli attori (immaginiamo in questo caso dei consumatori) </a:t>
                </a:r>
                <a:r>
                  <a:rPr lang="it-IT" i="1" dirty="0" err="1">
                    <a:solidFill>
                      <a:srgbClr val="FF0000"/>
                    </a:solidFill>
                  </a:rPr>
                  <a:t>U</a:t>
                </a:r>
                <a:r>
                  <a:rPr lang="it-IT" i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it-IT" dirty="0"/>
                  <a:t> rappresenta l’utilità intertemporale del </a:t>
                </a:r>
                <a:r>
                  <a:rPr lang="it-IT" dirty="0">
                    <a:solidFill>
                      <a:srgbClr val="FF0000"/>
                    </a:solidFill>
                  </a:rPr>
                  <a:t>consumatore i </a:t>
                </a:r>
                <a:r>
                  <a:rPr lang="it-IT" dirty="0"/>
                  <a:t>che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/>
                  <a:t>è la speranza matematica (</a:t>
                </a:r>
                <a:r>
                  <a:rPr lang="it-IT" i="1" dirty="0">
                    <a:solidFill>
                      <a:srgbClr val="FF0000"/>
                    </a:solidFill>
                  </a:rPr>
                  <a:t>E</a:t>
                </a:r>
                <a:r>
                  <a:rPr lang="it-IT" i="1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it-IT" dirty="0"/>
                  <a:t>) o il </a:t>
                </a:r>
                <a:r>
                  <a:rPr lang="it-IT" dirty="0">
                    <a:solidFill>
                      <a:srgbClr val="FF0000"/>
                    </a:solidFill>
                  </a:rPr>
                  <a:t>valore atteso </a:t>
                </a:r>
                <a:r>
                  <a:rPr lang="it-IT" dirty="0"/>
                  <a:t>al tasso di attualizzazione </a:t>
                </a:r>
                <a:r>
                  <a:rPr lang="it-IT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it-IT" dirty="0">
                    <a:sym typeface="Symbol" panose="05050102010706020507" pitchFamily="18" charset="2"/>
                  </a:rPr>
                  <a:t> alla data </a:t>
                </a:r>
                <a:r>
                  <a:rPr lang="it-IT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</a:t>
                </a:r>
                <a:r>
                  <a:rPr lang="it-IT" i="1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it-IT" dirty="0">
                    <a:sym typeface="Symbol" panose="05050102010706020507" pitchFamily="18" charset="2"/>
                  </a:rPr>
                  <a:t> di tutte le sue utilità future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it-IT" dirty="0">
                    <a:sym typeface="Symbol" panose="05050102010706020507" pitchFamily="18" charset="2"/>
                  </a:rPr>
                  <a:t>). </a:t>
                </a:r>
                <a:r>
                  <a:rPr lang="it-IT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it-IT" dirty="0">
                    <a:sym typeface="Symbol" panose="05050102010706020507" pitchFamily="18" charset="2"/>
                  </a:rPr>
                  <a:t> è il tasso di sconto che rappresenta il </a:t>
                </a:r>
                <a:r>
                  <a:rPr lang="it-IT" u="sng" dirty="0">
                    <a:sym typeface="Symbol" panose="05050102010706020507" pitchFamily="18" charset="2"/>
                  </a:rPr>
                  <a:t>grado di avversione alla distribuzione nel tempo</a:t>
                </a:r>
                <a:r>
                  <a:rPr lang="it-IT" dirty="0">
                    <a:sym typeface="Symbol" panose="05050102010706020507" pitchFamily="18" charset="2"/>
                  </a:rPr>
                  <a:t>: tanto più elevato, tanto maggiore è l’interesse al benessere presente.</a:t>
                </a:r>
              </a:p>
              <a:p>
                <a:r>
                  <a:rPr lang="it-IT" dirty="0">
                    <a:sym typeface="Symbol" panose="05050102010706020507" pitchFamily="18" charset="2"/>
                  </a:rPr>
                  <a:t>In questa formulazione abbiamo il </a:t>
                </a:r>
                <a:r>
                  <a:rPr lang="it-IT" b="1" dirty="0" err="1">
                    <a:sym typeface="Symbol" panose="05050102010706020507" pitchFamily="18" charset="2"/>
                  </a:rPr>
                  <a:t>trade</a:t>
                </a:r>
                <a:r>
                  <a:rPr lang="it-IT" b="1" dirty="0">
                    <a:sym typeface="Symbol" panose="05050102010706020507" pitchFamily="18" charset="2"/>
                  </a:rPr>
                  <a:t>-off</a:t>
                </a:r>
                <a:r>
                  <a:rPr lang="it-IT" dirty="0">
                    <a:sym typeface="Symbol" panose="05050102010706020507" pitchFamily="18" charset="2"/>
                  </a:rPr>
                  <a:t> (</a:t>
                </a:r>
                <a:r>
                  <a:rPr lang="it-IT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presente contro futuro</a:t>
                </a:r>
                <a:r>
                  <a:rPr lang="it-IT" dirty="0">
                    <a:sym typeface="Symbol" panose="05050102010706020507" pitchFamily="18" charset="2"/>
                  </a:rPr>
                  <a:t>) e può rappresentare anche i tre obiettivi (distribuzione del consumo nel tempo – </a:t>
                </a:r>
                <a:r>
                  <a:rPr lang="it-IT" dirty="0" err="1">
                    <a:sym typeface="Symbol" panose="05050102010706020507" pitchFamily="18" charset="2"/>
                  </a:rPr>
                  <a:t>ob</a:t>
                </a:r>
                <a:r>
                  <a:rPr lang="it-IT" dirty="0">
                    <a:sym typeface="Symbol" panose="05050102010706020507" pitchFamily="18" charset="2"/>
                  </a:rPr>
                  <a:t>. allocativo; stabilizzare il consumo; risparmiare per le generazioni future: redistribuzione nel tempo) </a:t>
                </a:r>
              </a:p>
              <a:p>
                <a:r>
                  <a:rPr lang="it-IT" dirty="0">
                    <a:sym typeface="Symbol" panose="05050102010706020507" pitchFamily="18" charset="2"/>
                  </a:rPr>
                  <a:t>Pecca però di una </a:t>
                </a:r>
                <a:r>
                  <a:rPr lang="it-IT" b="1" dirty="0">
                    <a:sym typeface="Symbol" panose="05050102010706020507" pitchFamily="18" charset="2"/>
                  </a:rPr>
                  <a:t>limitazione</a:t>
                </a:r>
                <a:r>
                  <a:rPr lang="it-IT" dirty="0">
                    <a:sym typeface="Symbol" panose="05050102010706020507" pitchFamily="18" charset="2"/>
                  </a:rPr>
                  <a:t> sulla generalizzazione: in questo caso abbiamo un </a:t>
                </a:r>
                <a:r>
                  <a:rPr lang="it-IT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consumatore rappresentativo</a:t>
                </a:r>
                <a:r>
                  <a:rPr lang="it-IT" dirty="0">
                    <a:sym typeface="Symbol" panose="05050102010706020507" pitchFamily="18" charset="2"/>
                  </a:rPr>
                  <a:t>, se volessi generalizzare il comportamento ad agenti eterogenei?</a:t>
                </a:r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95851"/>
              </a:xfrm>
              <a:blipFill>
                <a:blip r:embed="rId2"/>
                <a:stretch>
                  <a:fillRect l="-406" t="-1990" r="-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59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funzione di benessere sociale: decisioni con individui eterogenei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t-IT" dirty="0"/>
                  <a:t>Per considerare gli </a:t>
                </a:r>
                <a:r>
                  <a:rPr lang="it-IT" dirty="0">
                    <a:solidFill>
                      <a:srgbClr val="FF0000"/>
                    </a:solidFill>
                  </a:rPr>
                  <a:t>individui eterogenei</a:t>
                </a:r>
                <a:r>
                  <a:rPr lang="it-IT" dirty="0"/>
                  <a:t>, dobbiamo riformulare la nostra funzione di utilità intertemporale, includendo più individui o più famiglie (m). Le funzioni più usate sono:</a:t>
                </a:r>
              </a:p>
              <a:p>
                <a:r>
                  <a:rPr lang="it-IT" dirty="0"/>
                  <a:t>La </a:t>
                </a:r>
                <a:r>
                  <a:rPr lang="it-IT" dirty="0">
                    <a:solidFill>
                      <a:srgbClr val="FF0000"/>
                    </a:solidFill>
                  </a:rPr>
                  <a:t>f. «</a:t>
                </a:r>
                <a:r>
                  <a:rPr lang="it-IT" dirty="0" err="1">
                    <a:solidFill>
                      <a:srgbClr val="FF0000"/>
                    </a:solidFill>
                  </a:rPr>
                  <a:t>benthamiana</a:t>
                </a:r>
                <a:r>
                  <a:rPr lang="it-IT" dirty="0">
                    <a:solidFill>
                      <a:srgbClr val="FF0000"/>
                    </a:solidFill>
                  </a:rPr>
                  <a:t>»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/>
                  <a:t>La </a:t>
                </a:r>
                <a:r>
                  <a:rPr lang="it-IT" dirty="0">
                    <a:solidFill>
                      <a:srgbClr val="FF0000"/>
                    </a:solidFill>
                  </a:rPr>
                  <a:t>f. «</a:t>
                </a:r>
                <a:r>
                  <a:rPr lang="it-IT" dirty="0" err="1">
                    <a:solidFill>
                      <a:srgbClr val="FF0000"/>
                    </a:solidFill>
                  </a:rPr>
                  <a:t>rowlsiana</a:t>
                </a:r>
                <a:r>
                  <a:rPr lang="it-IT" dirty="0">
                    <a:solidFill>
                      <a:srgbClr val="FF0000"/>
                    </a:solidFill>
                  </a:rPr>
                  <a:t>»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𝑀𝑖𝑛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it-IT" dirty="0"/>
                  <a:t>Nel primo tipo di aggregazione non è importante la distribuzione del reddito tra individui/famiglie, ma solo </a:t>
                </a:r>
                <a:r>
                  <a:rPr lang="it-IT" b="1" dirty="0"/>
                  <a:t>l’utilità totale e quindi sommo le utilità dei singoli</a:t>
                </a:r>
              </a:p>
              <a:p>
                <a:r>
                  <a:rPr lang="it-IT" b="1" dirty="0"/>
                  <a:t>John </a:t>
                </a:r>
                <a:r>
                  <a:rPr lang="it-IT" b="1" dirty="0" err="1"/>
                  <a:t>Rowls</a:t>
                </a:r>
                <a:r>
                  <a:rPr lang="it-IT" b="1" dirty="0"/>
                  <a:t> </a:t>
                </a:r>
                <a:r>
                  <a:rPr lang="it-IT" dirty="0"/>
                  <a:t>ha introdotto invece nel concetto di benessere anche il concetto di giustizia (distributiva), per cui in questo caso si guarda alla </a:t>
                </a:r>
                <a:r>
                  <a:rPr lang="it-IT" b="1" dirty="0"/>
                  <a:t>massima utilità dei meno favoriti </a:t>
                </a:r>
                <a:r>
                  <a:rPr lang="it-IT" dirty="0"/>
                  <a:t>(o </a:t>
                </a:r>
                <a:r>
                  <a:rPr lang="it-IT" dirty="0">
                    <a:solidFill>
                      <a:srgbClr val="FF0000"/>
                    </a:solidFill>
                  </a:rPr>
                  <a:t>teoria del maximin che deriva dalla funzione matematica usata per esplicitare la teoria</a:t>
                </a:r>
                <a:r>
                  <a:rPr lang="it-IT" dirty="0"/>
                  <a:t>)</a:t>
                </a:r>
              </a:p>
              <a:p>
                <a:r>
                  <a:rPr lang="it-IT" dirty="0"/>
                  <a:t>Quindi anche considerando una funzione di utilità che possa contenere tutti i fini della PE, per sintetizzare in un unico obiettivo i diversi tipi di intervento, è importante innanzitutto definire un </a:t>
                </a:r>
                <a:r>
                  <a:rPr lang="it-IT" dirty="0">
                    <a:solidFill>
                      <a:srgbClr val="FF0000"/>
                    </a:solidFill>
                  </a:rPr>
                  <a:t>insieme di ipotesi sulla funzione di utilità </a:t>
                </a:r>
                <a:r>
                  <a:rPr lang="it-IT" dirty="0"/>
                  <a:t>per cui, per i tre obiettivi di intervento si specifichino sia l’aggregazione nel tempo che la loro aggregazione tra famiglie. Ma questo </a:t>
                </a:r>
                <a:r>
                  <a:rPr lang="it-IT" u="sng" dirty="0"/>
                  <a:t>richiede a priori delle scelte tra </a:t>
                </a:r>
                <a:r>
                  <a:rPr lang="it-IT" u="sng" dirty="0" err="1"/>
                  <a:t>trade</a:t>
                </a:r>
                <a:r>
                  <a:rPr lang="it-IT" u="sng" dirty="0"/>
                  <a:t>-off molto complessi</a:t>
                </a:r>
                <a:r>
                  <a:rPr lang="it-IT" dirty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522" t="-2446" r="-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8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criteri specifici. Un approfondimento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Quello che abbiamo appena descritto sarebbe il mondo ideale per la valutazione delle politiche, tuttavia nella pratica le funzioni di benessere sono usate in modo molto più semplice (no trade-off intertemporale, no disuguaglianze) per </a:t>
            </a:r>
            <a:r>
              <a:rPr lang="it-IT" u="sng" dirty="0"/>
              <a:t>la valutazione degli interventi allocativi </a:t>
            </a:r>
            <a:r>
              <a:rPr lang="it-IT" dirty="0"/>
              <a:t>e </a:t>
            </a:r>
            <a:r>
              <a:rPr lang="it-IT" u="sng" dirty="0"/>
              <a:t>di stabilizzazione</a:t>
            </a:r>
            <a:r>
              <a:rPr lang="it-IT" dirty="0"/>
              <a:t> e in analisi di </a:t>
            </a:r>
            <a:r>
              <a:rPr lang="it-IT" u="sng" dirty="0"/>
              <a:t>equilibrio parziale</a:t>
            </a:r>
            <a:r>
              <a:rPr lang="it-IT" dirty="0"/>
              <a:t>, vediamo un esempio:</a:t>
            </a:r>
          </a:p>
          <a:p>
            <a:pPr lvl="1"/>
            <a:r>
              <a:rPr lang="it-IT" dirty="0"/>
              <a:t>Soppressione delle restrizioni alle importazioni di un bene. Si riduce il surplus dei produttori di quel bene, ma si ottiene l’aumento del surplus dei consumatori. Il limite è posto dalla dimensione del settore (piccola) e da quella degli effetti (circoscritti)</a:t>
            </a:r>
            <a:r>
              <a:rPr lang="it-IT" dirty="0">
                <a:sym typeface="Symbol" panose="05050102010706020507" pitchFamily="18" charset="2"/>
              </a:rPr>
              <a:t></a:t>
            </a:r>
            <a:r>
              <a:rPr lang="it-IT" dirty="0">
                <a:solidFill>
                  <a:srgbClr val="FF0000"/>
                </a:solidFill>
                <a:sym typeface="Symbol" panose="05050102010706020507" pitchFamily="18" charset="2"/>
              </a:rPr>
              <a:t>Equilibri parziali</a:t>
            </a:r>
            <a:r>
              <a:rPr lang="it-IT" dirty="0"/>
              <a:t>. 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7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94614-4CCE-4E00-8E92-082266DE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modelli computazionali EEG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F85A5A-F08F-4B61-9C0D-115301D4C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In caso contrario dobbiamo far ricorso ai </a:t>
            </a:r>
            <a:r>
              <a:rPr lang="it-IT" dirty="0">
                <a:solidFill>
                  <a:srgbClr val="FF0000"/>
                </a:solidFill>
              </a:rPr>
              <a:t>modelli di equilibrio economico generale </a:t>
            </a:r>
            <a:r>
              <a:rPr lang="it-IT" dirty="0"/>
              <a:t>(</a:t>
            </a:r>
            <a:r>
              <a:rPr lang="it-IT" b="1" dirty="0"/>
              <a:t>EEG</a:t>
            </a:r>
            <a:r>
              <a:rPr lang="it-IT" dirty="0"/>
              <a:t>), di cui abbiamo accennato per il caso italiano (</a:t>
            </a:r>
            <a:r>
              <a:rPr lang="en-GB" dirty="0"/>
              <a:t>Il </a:t>
            </a:r>
            <a:r>
              <a:rPr lang="en-GB" dirty="0" err="1"/>
              <a:t>modello</a:t>
            </a:r>
            <a:r>
              <a:rPr lang="en-GB" dirty="0"/>
              <a:t> MACGEM-IT),</a:t>
            </a:r>
            <a:r>
              <a:rPr lang="it-IT" dirty="0"/>
              <a:t> che presentano il limite di rappresentare un mondo che funziona in regime di concorrenza perfetta, con l’innesto di rigidità e di imperfezioni relativamente al comportamento di alcuni operatori e mercati, quali ad esempio l’Amministrazione Pubblica e il mercato del lavoro per la Politica di Bilancio. </a:t>
            </a:r>
          </a:p>
          <a:p>
            <a:r>
              <a:rPr lang="it-IT" u="sng" dirty="0"/>
              <a:t>Ciascun operatore </a:t>
            </a:r>
            <a:r>
              <a:rPr lang="it-IT" dirty="0"/>
              <a:t>viene rappresentato attraverso la </a:t>
            </a:r>
            <a:r>
              <a:rPr lang="it-IT" u="sng" dirty="0"/>
              <a:t>propria funzione di obiettivo </a:t>
            </a:r>
            <a:r>
              <a:rPr lang="it-IT" dirty="0"/>
              <a:t>che consiste nel </a:t>
            </a:r>
            <a:r>
              <a:rPr lang="it-IT" u="sng" dirty="0"/>
              <a:t>massimo profitto per le attività produttive</a:t>
            </a:r>
            <a:r>
              <a:rPr lang="it-IT" dirty="0"/>
              <a:t>, sotto il vincolo della capacità produttiva data, e nella </a:t>
            </a:r>
            <a:r>
              <a:rPr lang="it-IT" u="sng" dirty="0"/>
              <a:t>massima utilità per i Settori Istituzionali </a:t>
            </a:r>
            <a:r>
              <a:rPr lang="it-IT" dirty="0"/>
              <a:t>(Famiglie, Imprese, Pubblica Amministrazione e Resto del Mondo), sotto il vincolo delle risorse determinate in maniera esogena.</a:t>
            </a:r>
          </a:p>
          <a:p>
            <a:r>
              <a:rPr lang="it-IT" dirty="0"/>
              <a:t>Gli </a:t>
            </a:r>
            <a:r>
              <a:rPr lang="it-IT" b="1" dirty="0"/>
              <a:t>effetti della PE </a:t>
            </a:r>
            <a:r>
              <a:rPr lang="it-IT" dirty="0"/>
              <a:t>si propagano attraverso </a:t>
            </a:r>
            <a:r>
              <a:rPr lang="it-IT" u="sng" dirty="0"/>
              <a:t>l’aggiustamento del sistema dei prezzi</a:t>
            </a:r>
            <a:r>
              <a:rPr lang="it-IT" dirty="0"/>
              <a:t>, allontanandosi dalla rappresentazione reale. Il modello usato dai governi dell’UE per l’analisi d’impatto delle politiche sono infatti i modelli </a:t>
            </a:r>
            <a:r>
              <a:rPr lang="it-IT" b="1" dirty="0"/>
              <a:t>Computazionali di Equilibrio Generale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34E05B-09BC-48AC-9A8D-72DA2C9C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0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valutare l’effetto delle politiche economiche</a:t>
            </a:r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valutazione in pratica: l’uso di indicatori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45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 per la redistribuzione?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In questo caso si guarda molto poco alle funzioni di utilità individuali, quanto piuttosto ad </a:t>
            </a:r>
            <a:r>
              <a:rPr lang="it-IT" b="1" dirty="0"/>
              <a:t>indicatori aggregati o multidimensionali </a:t>
            </a:r>
            <a:r>
              <a:rPr lang="it-IT" dirty="0"/>
              <a:t>che riescono a cogliere le disuguaglianze in termini di reddito (</a:t>
            </a:r>
            <a:r>
              <a:rPr lang="it-IT" dirty="0">
                <a:solidFill>
                  <a:srgbClr val="FF0000"/>
                </a:solidFill>
              </a:rPr>
              <a:t>distanze tra decili di reddito</a:t>
            </a:r>
            <a:r>
              <a:rPr lang="it-IT" dirty="0"/>
              <a:t>: es. </a:t>
            </a:r>
            <a:r>
              <a:rPr lang="it-IT" b="1" dirty="0"/>
              <a:t>curva di Lorenz</a:t>
            </a:r>
            <a:r>
              <a:rPr lang="it-IT" dirty="0"/>
              <a:t> e </a:t>
            </a:r>
            <a:r>
              <a:rPr lang="it-IT" b="1" dirty="0"/>
              <a:t>Indice di </a:t>
            </a:r>
            <a:r>
              <a:rPr lang="it-IT" b="1" dirty="0" err="1"/>
              <a:t>Gini</a:t>
            </a:r>
            <a:r>
              <a:rPr lang="it-IT" dirty="0"/>
              <a:t>). In questo caso occorre però approfondire quali siano gli interventi più adatti a ridurre tali disuguaglianze.</a:t>
            </a:r>
          </a:p>
          <a:p>
            <a:r>
              <a:rPr lang="it-IT" dirty="0"/>
              <a:t>In tutti questi casi il modello ci permette una </a:t>
            </a:r>
            <a:r>
              <a:rPr lang="it-IT" b="1" dirty="0"/>
              <a:t>valutazione ex-ante</a:t>
            </a:r>
            <a:r>
              <a:rPr lang="it-IT" dirty="0"/>
              <a:t> di quelli che potrebbero essere i risultati di ipotetici interventi. </a:t>
            </a:r>
          </a:p>
          <a:p>
            <a:r>
              <a:rPr lang="it-IT" dirty="0"/>
              <a:t>Molto diffusa è anche la </a:t>
            </a:r>
            <a:r>
              <a:rPr lang="it-IT" b="1" dirty="0"/>
              <a:t>valutazione ex-post </a:t>
            </a:r>
            <a:r>
              <a:rPr lang="it-IT" dirty="0"/>
              <a:t>delle politiche che si riassume nella domanda: cosa sarebbe accaduto se la misura di PE non fosse stata messa in campo? Si tratta di un modo diverso di presentare gli stessi risultati… e i cambiamenti strutturali che intervengono in conseguenza delle politiche (critica di Lucas)</a:t>
            </a:r>
          </a:p>
          <a:p>
            <a:r>
              <a:rPr lang="it-IT" dirty="0"/>
              <a:t>Un’alternativa molto usata nell’ultimo decennio per risolvere questo problema è </a:t>
            </a:r>
            <a:r>
              <a:rPr lang="it-IT" dirty="0">
                <a:solidFill>
                  <a:srgbClr val="FF0000"/>
                </a:solidFill>
              </a:rPr>
              <a:t>l’analisi controfattuale</a:t>
            </a:r>
            <a:r>
              <a:rPr lang="it-IT" dirty="0"/>
              <a:t>: si opera un esperimento naturale o controllato, nel quale un gruppo di individui molto simile (gruppo di controllo) a quello di coloro che sono sottoposti ad intervento (gruppo dei trattati) viene confrontato per studiarne l’evoluzione. </a:t>
            </a:r>
            <a:r>
              <a:rPr lang="it-IT" u="sng" dirty="0"/>
              <a:t>Le differenze rappresentano gli effetti della politica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446-8A82-42AB-88DB-297A75627E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se il problema fossero le istituzioni? I limiti dei trade-off del modello controllabile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Osservazione di problemi economici emersi negli anni ‘80 del ‘900: 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disoccupazione negli USA e in Europa più elevata</a:t>
            </a:r>
            <a:r>
              <a:rPr lang="it-IT" dirty="0"/>
              <a:t> e </a:t>
            </a:r>
            <a:r>
              <a:rPr lang="en-US" dirty="0"/>
              <a:t>con una </a:t>
            </a:r>
            <a:r>
              <a:rPr lang="en-US" dirty="0" err="1"/>
              <a:t>durata</a:t>
            </a:r>
            <a:r>
              <a:rPr lang="en-US" dirty="0"/>
              <a:t> molto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prolungata</a:t>
            </a:r>
            <a:r>
              <a:rPr lang="en-US" dirty="0"/>
              <a:t> in Europa a causa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presenza</a:t>
            </a:r>
            <a:r>
              <a:rPr lang="en-US" dirty="0"/>
              <a:t> di </a:t>
            </a:r>
            <a:r>
              <a:rPr lang="en-US" dirty="0" err="1"/>
              <a:t>istituzioni</a:t>
            </a:r>
            <a:r>
              <a:rPr lang="en-US" dirty="0"/>
              <a:t> del </a:t>
            </a:r>
            <a:r>
              <a:rPr lang="en-US" dirty="0" err="1"/>
              <a:t>mercato</a:t>
            </a:r>
            <a:r>
              <a:rPr lang="en-US" dirty="0"/>
              <a:t> del Lavoro molto diverse sui due </a:t>
            </a:r>
            <a:r>
              <a:rPr lang="en-US" dirty="0" err="1"/>
              <a:t>versanti</a:t>
            </a:r>
            <a:r>
              <a:rPr lang="en-US" dirty="0"/>
              <a:t> </a:t>
            </a:r>
            <a:r>
              <a:rPr lang="en-US" dirty="0" err="1"/>
              <a:t>dell’oceano</a:t>
            </a:r>
            <a:r>
              <a:rPr lang="en-US" dirty="0"/>
              <a:t> </a:t>
            </a:r>
            <a:r>
              <a:rPr lang="en-US" dirty="0" err="1"/>
              <a:t>Atlantico</a:t>
            </a:r>
            <a:endParaRPr lang="en-US" dirty="0"/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Soluzione</a:t>
            </a:r>
            <a:r>
              <a:rPr lang="en-US" dirty="0"/>
              <a:t> </a:t>
            </a:r>
            <a:r>
              <a:rPr lang="en-US" dirty="0" err="1"/>
              <a:t>cambiare</a:t>
            </a:r>
            <a:r>
              <a:rPr lang="en-US" dirty="0"/>
              <a:t> le </a:t>
            </a:r>
            <a:r>
              <a:rPr lang="en-US" dirty="0" err="1"/>
              <a:t>regole</a:t>
            </a:r>
            <a:r>
              <a:rPr lang="en-US" dirty="0"/>
              <a:t> del </a:t>
            </a:r>
            <a:r>
              <a:rPr lang="en-US" dirty="0" err="1"/>
              <a:t>funzionamento</a:t>
            </a:r>
            <a:r>
              <a:rPr lang="en-US" dirty="0"/>
              <a:t> del </a:t>
            </a:r>
            <a:r>
              <a:rPr lang="en-US" dirty="0" err="1"/>
              <a:t>MdL</a:t>
            </a:r>
            <a:endParaRPr lang="en-US" dirty="0"/>
          </a:p>
          <a:p>
            <a:pPr lvl="1"/>
            <a:r>
              <a:rPr lang="it-IT" dirty="0"/>
              <a:t>I mercati </a:t>
            </a:r>
            <a:r>
              <a:rPr lang="it-IT" dirty="0">
                <a:highlight>
                  <a:srgbClr val="FFFF00"/>
                </a:highlight>
              </a:rPr>
              <a:t>finanziari troppo rigidi</a:t>
            </a:r>
            <a:r>
              <a:rPr lang="it-IT" dirty="0"/>
              <a:t>: i capitali non riescono a fluire tra i Paesi e a cogliere i rendimenti più elevati. </a:t>
            </a:r>
          </a:p>
          <a:p>
            <a:pPr lvl="2"/>
            <a:r>
              <a:rPr lang="it-IT" dirty="0">
                <a:solidFill>
                  <a:srgbClr val="FF0000"/>
                </a:solidFill>
              </a:rPr>
              <a:t>Soluzione</a:t>
            </a:r>
            <a:r>
              <a:rPr lang="it-IT" dirty="0"/>
              <a:t>: L’eliminazione dei controlli sul credito, l’alleggerimento delle regolamentazioni sulla remunerazione dei depositi e la liberalizzazione dei movimenti di capitale possono risolvere questi problemi, ma</a:t>
            </a:r>
          </a:p>
          <a:p>
            <a:pPr lvl="1"/>
            <a:r>
              <a:rPr lang="it-IT" dirty="0">
                <a:sym typeface="Symbol" panose="05050102010706020507" pitchFamily="18" charset="2"/>
              </a:rPr>
              <a:t> </a:t>
            </a:r>
            <a:r>
              <a:rPr lang="it-IT" b="1" dirty="0">
                <a:sym typeface="Symbol" panose="05050102010706020507" pitchFamily="18" charset="2"/>
              </a:rPr>
              <a:t>conseguenze</a:t>
            </a:r>
            <a:r>
              <a:rPr lang="it-IT" dirty="0">
                <a:sym typeface="Symbol" panose="05050102010706020507" pitchFamily="18" charset="2"/>
              </a:rPr>
              <a:t>: </a:t>
            </a:r>
          </a:p>
          <a:p>
            <a:pPr lvl="2"/>
            <a:r>
              <a:rPr lang="it-IT" dirty="0">
                <a:sym typeface="Symbol" panose="05050102010706020507" pitchFamily="18" charset="2"/>
              </a:rPr>
              <a:t>mercati del lavoro segmentati e atipicità contrattuale</a:t>
            </a:r>
          </a:p>
          <a:p>
            <a:pPr lvl="2"/>
            <a:r>
              <a:rPr lang="it-IT" dirty="0">
                <a:sym typeface="Symbol" panose="05050102010706020507" pitchFamily="18" charset="2"/>
              </a:rPr>
              <a:t>Crisi finanziarie più frequenti senza controllo: es. crollo dei mercati finanziari nel 2007 e profonda trasformazione dei canali di trasmissione della politica monetaria.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2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324E19-12C7-47FE-82E6-DF1743EE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" y="238688"/>
            <a:ext cx="8363825" cy="522739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B5AA43-34AB-4904-813A-F3350C8832AD}"/>
              </a:ext>
            </a:extLst>
          </p:cNvPr>
          <p:cNvSpPr txBox="1"/>
          <p:nvPr/>
        </p:nvSpPr>
        <p:spPr>
          <a:xfrm>
            <a:off x="4978400" y="-69088"/>
            <a:ext cx="5088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</a:t>
            </a:r>
            <a:r>
              <a:rPr lang="en-US" sz="1400" dirty="0">
                <a:hlinkClick r:id="rId3"/>
              </a:rPr>
              <a:t>Unemployment - Unemployment rate - OECD Data</a:t>
            </a: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B993DE-28D6-4163-84E3-DBFEEA3B7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346" y="2026558"/>
            <a:ext cx="7465568" cy="46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Soluzione: cambiare le istituzioni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396" y="1649985"/>
            <a:ext cx="5734899" cy="36390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6176" y="5292546"/>
            <a:ext cx="9578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Il Washington Consensus: cosa comporta per l’Europa? </a:t>
            </a:r>
            <a:r>
              <a:rPr lang="it-IT" dirty="0"/>
              <a:t>Cambiamento nel trade-off tra obiettivi: occorre aumentare sia produttività che occupazione. Questo si può ottenere  secondo questa visione solo con il cambiamento delle istituzioni contrattuali, relazioni industriali, della proprietà delle imprese…..: insomma con le </a:t>
            </a:r>
            <a:r>
              <a:rPr lang="it-IT" b="1" dirty="0">
                <a:solidFill>
                  <a:srgbClr val="FF0000"/>
                </a:solidFill>
              </a:rPr>
              <a:t>riforme strutturali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217CB0E-C1A1-4E72-BA8A-19245F06E99A}"/>
              </a:ext>
            </a:extLst>
          </p:cNvPr>
          <p:cNvSpPr/>
          <p:nvPr/>
        </p:nvSpPr>
        <p:spPr>
          <a:xfrm>
            <a:off x="776124" y="1690688"/>
            <a:ext cx="51293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Nel 1990 l’economista J. Williamson conia l’espressione </a:t>
            </a:r>
            <a:r>
              <a:rPr lang="it-IT" b="1" dirty="0">
                <a:solidFill>
                  <a:srgbClr val="FF0000"/>
                </a:solidFill>
              </a:rPr>
              <a:t>Washington Consensus </a:t>
            </a:r>
            <a:r>
              <a:rPr lang="it-IT" dirty="0"/>
              <a:t>e definisce un insieme di politiche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adottate dal Dipartimento del Tesoro USA e condivise con le principali istituzioni internazionali (BM e FMI che hanno il loro quartier generale a W.) per risolvere il problema della «crisi dei debiti» nell’America Latina e permettere ai Paesi di quest’area di accedere ai mercati internazionali dei crediti e contemporaneamente ottenere sia una stabilità politica interna e una crescita economica robusta.</a:t>
            </a:r>
          </a:p>
        </p:txBody>
      </p:sp>
    </p:spTree>
    <p:extLst>
      <p:ext uri="{BB962C8B-B14F-4D97-AF65-F5344CB8AC3E}">
        <p14:creationId xmlns:p14="http://schemas.microsoft.com/office/powerpoint/2010/main" val="179822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D8207C-A564-4EDC-A7E7-11E242AF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Washington Consensus: le misure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8C7987-D5C0-4DD2-8DFA-1EDB8341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216" y="1825625"/>
            <a:ext cx="9507583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i) disciplina fiscale</a:t>
            </a:r>
          </a:p>
          <a:p>
            <a:r>
              <a:rPr lang="it-IT" dirty="0"/>
              <a:t>ii) riduzione della spesa pubblica ad eccezione degli investimenti pubblici «ad alti rendimenti» </a:t>
            </a:r>
          </a:p>
          <a:p>
            <a:r>
              <a:rPr lang="it-IT" dirty="0"/>
              <a:t>iii) riduzione delle aliquote marginali di tassazione </a:t>
            </a:r>
          </a:p>
          <a:p>
            <a:r>
              <a:rPr lang="it-IT" dirty="0"/>
              <a:t>iv) liberalizzazione finanziaria </a:t>
            </a:r>
          </a:p>
          <a:p>
            <a:r>
              <a:rPr lang="it-IT" dirty="0"/>
              <a:t>v) tassi di cambio e di interesse determinati dal mercato </a:t>
            </a:r>
          </a:p>
          <a:p>
            <a:r>
              <a:rPr lang="it-IT" dirty="0"/>
              <a:t>vi) eliminazione restrizioni al commercio estero e abbassamento delle tariffe doganali </a:t>
            </a:r>
          </a:p>
          <a:p>
            <a:r>
              <a:rPr lang="it-IT" dirty="0"/>
              <a:t>vii) abolizione delle barriere agli IDE </a:t>
            </a:r>
          </a:p>
          <a:p>
            <a:r>
              <a:rPr lang="it-IT" dirty="0"/>
              <a:t>viii) privatizzazione delle imprese pubbliche </a:t>
            </a:r>
          </a:p>
          <a:p>
            <a:r>
              <a:rPr lang="it-IT" dirty="0"/>
              <a:t>ix) abolizione delle restrizioni alla nascita di nuove imprese e alla concorrenza </a:t>
            </a:r>
          </a:p>
          <a:p>
            <a:r>
              <a:rPr lang="it-IT" dirty="0"/>
              <a:t>x) assicurazione dell’esercizio dei diritti di proprietà privata</a:t>
            </a: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8DB4581F-3C56-4FBF-85CD-5A4C1B801AA1}"/>
              </a:ext>
            </a:extLst>
          </p:cNvPr>
          <p:cNvSpPr/>
          <p:nvPr/>
        </p:nvSpPr>
        <p:spPr>
          <a:xfrm>
            <a:off x="1641566" y="1942011"/>
            <a:ext cx="121920" cy="94923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91998A-7D1C-4A32-A5DE-ECFC570973A3}"/>
              </a:ext>
            </a:extLst>
          </p:cNvPr>
          <p:cNvSpPr txBox="1"/>
          <p:nvPr/>
        </p:nvSpPr>
        <p:spPr>
          <a:xfrm>
            <a:off x="274320" y="1994263"/>
            <a:ext cx="120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Stato «più leggero»</a:t>
            </a:r>
            <a:endParaRPr lang="en-GB" dirty="0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67E17354-C962-47E0-8D63-942E8AE2266C}"/>
              </a:ext>
            </a:extLst>
          </p:cNvPr>
          <p:cNvSpPr/>
          <p:nvPr/>
        </p:nvSpPr>
        <p:spPr>
          <a:xfrm>
            <a:off x="1637211" y="3142569"/>
            <a:ext cx="121920" cy="157312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B17DF6-9417-4BAA-B795-F86D6A89DF2A}"/>
              </a:ext>
            </a:extLst>
          </p:cNvPr>
          <p:cNvSpPr txBox="1"/>
          <p:nvPr/>
        </p:nvSpPr>
        <p:spPr>
          <a:xfrm>
            <a:off x="274320" y="3429000"/>
            <a:ext cx="124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Globalizzazione</a:t>
            </a:r>
            <a:endParaRPr lang="en-GB" dirty="0"/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7562901B-1C4D-4D23-A622-E449AF1448DF}"/>
              </a:ext>
            </a:extLst>
          </p:cNvPr>
          <p:cNvSpPr/>
          <p:nvPr/>
        </p:nvSpPr>
        <p:spPr>
          <a:xfrm>
            <a:off x="1637211" y="4863737"/>
            <a:ext cx="121920" cy="94923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C462D3-73C2-49E7-B9D6-99BF7B371B8A}"/>
              </a:ext>
            </a:extLst>
          </p:cNvPr>
          <p:cNvSpPr txBox="1"/>
          <p:nvPr/>
        </p:nvSpPr>
        <p:spPr>
          <a:xfrm>
            <a:off x="235131" y="4863737"/>
            <a:ext cx="120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Ampliare il mercato interno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53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Riassumendo: Quali sono le difficoltà che la PE deve affrontare?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Abbiamo visto che il primo scoglio è la definizione degli obiettivi di politica pubblica e quindi </a:t>
            </a:r>
            <a:r>
              <a:rPr lang="it-IT" dirty="0">
                <a:solidFill>
                  <a:srgbClr val="FF0000"/>
                </a:solidFill>
              </a:rPr>
              <a:t>la composizione di trade-off (al margine) tra obiettivi alternativi </a:t>
            </a:r>
            <a:r>
              <a:rPr lang="it-IT" dirty="0"/>
              <a:t>e di quelli </a:t>
            </a:r>
            <a:r>
              <a:rPr lang="it-IT" dirty="0">
                <a:solidFill>
                  <a:srgbClr val="FF0000"/>
                </a:solidFill>
              </a:rPr>
              <a:t>tra obiettivi e riforme strutturali</a:t>
            </a:r>
          </a:p>
          <a:p>
            <a:r>
              <a:rPr lang="it-IT" dirty="0"/>
              <a:t>L’</a:t>
            </a:r>
            <a:r>
              <a:rPr lang="it-IT" dirty="0">
                <a:solidFill>
                  <a:srgbClr val="FF0000"/>
                </a:solidFill>
              </a:rPr>
              <a:t>Incertezza</a:t>
            </a:r>
            <a:r>
              <a:rPr lang="it-IT" dirty="0"/>
              <a:t> sulla decisione giusta da prendere è la norma, quando il contesto è quello in cui le </a:t>
            </a:r>
            <a:r>
              <a:rPr lang="it-IT" dirty="0">
                <a:solidFill>
                  <a:srgbClr val="FF0000"/>
                </a:solidFill>
              </a:rPr>
              <a:t>soluzioni</a:t>
            </a:r>
            <a:r>
              <a:rPr lang="it-IT" dirty="0"/>
              <a:t> ottime sono solo quelle di </a:t>
            </a:r>
            <a:r>
              <a:rPr lang="it-IT" dirty="0" err="1">
                <a:solidFill>
                  <a:srgbClr val="FF0000"/>
                </a:solidFill>
              </a:rPr>
              <a:t>second</a:t>
            </a:r>
            <a:r>
              <a:rPr lang="it-IT" dirty="0">
                <a:solidFill>
                  <a:srgbClr val="FF0000"/>
                </a:solidFill>
              </a:rPr>
              <a:t> best</a:t>
            </a:r>
          </a:p>
          <a:p>
            <a:r>
              <a:rPr lang="it-IT" dirty="0"/>
              <a:t>L’informazione non è equamente distribuita: le </a:t>
            </a:r>
            <a:r>
              <a:rPr lang="it-IT" dirty="0">
                <a:solidFill>
                  <a:srgbClr val="FF0000"/>
                </a:solidFill>
              </a:rPr>
              <a:t>Asimmetrie informative </a:t>
            </a:r>
            <a:r>
              <a:rPr lang="it-IT" dirty="0"/>
              <a:t>comportano soluzioni non ottimali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ccia a destra con strisce 3"/>
          <p:cNvSpPr/>
          <p:nvPr/>
        </p:nvSpPr>
        <p:spPr>
          <a:xfrm rot="5400000">
            <a:off x="5111496" y="5340096"/>
            <a:ext cx="649224" cy="438912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915668" y="5992297"/>
            <a:ext cx="70408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MONDO IMPERFETTO = MODELLI DI PE DI CONCORRENZA IMPERFETTA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motivazioni dell’intervento pubblico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approfondimento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4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intervenire? Un riepilogo 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Sia la teoria della controllabilità che il modello econometrico fondamentale di Arrow e </a:t>
            </a:r>
            <a:r>
              <a:rPr lang="it-IT" dirty="0" err="1"/>
              <a:t>Debreu</a:t>
            </a:r>
            <a:r>
              <a:rPr lang="it-IT" dirty="0"/>
              <a:t> (1959)(*), basato sul teorema dell’esistenza di un Equilibrio Economico Generale (EEG) dimostrano come </a:t>
            </a:r>
            <a:r>
              <a:rPr lang="it-IT" dirty="0">
                <a:solidFill>
                  <a:srgbClr val="FF0000"/>
                </a:solidFill>
              </a:rPr>
              <a:t>le condizioni necessarie </a:t>
            </a:r>
            <a:r>
              <a:rPr lang="it-IT" dirty="0"/>
              <a:t>(</a:t>
            </a:r>
            <a:r>
              <a:rPr lang="it-IT" dirty="0">
                <a:highlight>
                  <a:srgbClr val="FFFF00"/>
                </a:highlight>
              </a:rPr>
              <a:t>concorrenza perfetta</a:t>
            </a:r>
            <a:r>
              <a:rPr lang="it-IT" dirty="0"/>
              <a:t>, </a:t>
            </a:r>
            <a:r>
              <a:rPr lang="it-IT" dirty="0">
                <a:highlight>
                  <a:srgbClr val="FFFF00"/>
                </a:highlight>
              </a:rPr>
              <a:t>mercati completi </a:t>
            </a:r>
            <a:r>
              <a:rPr lang="it-IT" dirty="0"/>
              <a:t>e </a:t>
            </a:r>
            <a:r>
              <a:rPr lang="it-IT" dirty="0">
                <a:highlight>
                  <a:srgbClr val="FFFF00"/>
                </a:highlight>
              </a:rPr>
              <a:t>informazione perfetta</a:t>
            </a:r>
            <a:r>
              <a:rPr lang="it-IT" dirty="0"/>
              <a:t>), </a:t>
            </a:r>
            <a:r>
              <a:rPr lang="it-IT" dirty="0">
                <a:solidFill>
                  <a:srgbClr val="FF0000"/>
                </a:solidFill>
              </a:rPr>
              <a:t>perché si raggiunga un unico equilibrio </a:t>
            </a:r>
            <a:r>
              <a:rPr lang="it-IT" dirty="0"/>
              <a:t>siano molto stringenti e quindi </a:t>
            </a:r>
            <a:r>
              <a:rPr lang="it-IT" u="sng" dirty="0"/>
              <a:t>difficilmente applicabili ad un mondo reale</a:t>
            </a:r>
          </a:p>
          <a:p>
            <a:r>
              <a:rPr lang="it-IT" dirty="0"/>
              <a:t>Infatti, abbiamo già visto che se una di queste ipotesi viene messa in </a:t>
            </a:r>
            <a:r>
              <a:rPr lang="it-IT" b="1" dirty="0"/>
              <a:t>discussione, l’intervento pubblico è giustificato</a:t>
            </a:r>
            <a:r>
              <a:rPr lang="it-IT" dirty="0"/>
              <a:t>.</a:t>
            </a:r>
          </a:p>
          <a:p>
            <a:r>
              <a:rPr lang="it-IT" dirty="0"/>
              <a:t>Occorre ora capire come si giustifica l’intervento pubblico nei tre ambiti individuati (allocazione, stabilizzazione e redistribuzione)</a:t>
            </a:r>
            <a:endParaRPr lang="en-US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7A4F234-1861-4601-9CD6-61EBEEE9D35E}"/>
              </a:ext>
            </a:extLst>
          </p:cNvPr>
          <p:cNvSpPr/>
          <p:nvPr/>
        </p:nvSpPr>
        <p:spPr>
          <a:xfrm>
            <a:off x="1199948" y="6061557"/>
            <a:ext cx="355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(*) arrow-debreu.pdf (stanford.edu)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706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15330</TotalTime>
  <Words>3268</Words>
  <Application>Microsoft Office PowerPoint</Application>
  <PresentationFormat>Widescreen</PresentationFormat>
  <Paragraphs>182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Stabilizzazione, Allocazione e Redistribuzione</vt:lpstr>
      <vt:lpstr>Il modello della controllabilità e i trade-off</vt:lpstr>
      <vt:lpstr>E se il problema fossero le istituzioni? I limiti dei trade-off del modello controllabile</vt:lpstr>
      <vt:lpstr>Presentazione standard di PowerPoint</vt:lpstr>
      <vt:lpstr>Soluzione: cambiare le istituzioni</vt:lpstr>
      <vt:lpstr>Il Washington Consensus: le misure</vt:lpstr>
      <vt:lpstr>Riassumendo: Quali sono le difficoltà che la PE deve affrontare?</vt:lpstr>
      <vt:lpstr>Le motivazioni dell’intervento pubblico</vt:lpstr>
      <vt:lpstr>Perché intervenire? Un riepilogo </vt:lpstr>
      <vt:lpstr>Le funzioni della PE: allocazione, stabilizzazione e redistribuzione</vt:lpstr>
      <vt:lpstr>Politiche di crescita e stabilizzazione </vt:lpstr>
      <vt:lpstr>1) Allocazione</vt:lpstr>
      <vt:lpstr>Le politiche di stabilizzazione</vt:lpstr>
      <vt:lpstr>2) Stabilizzazione</vt:lpstr>
      <vt:lpstr>Le politiche della domanda e dell’offerta: un esempio di stabilizzazione guardando a prezzi/quantità</vt:lpstr>
      <vt:lpstr>Shock positivi da domanda e da offerta sulla relazione P-Q</vt:lpstr>
      <vt:lpstr>Vediamo il caso del consumo (domanda aggregata) e dei prezzi: quale relazione?</vt:lpstr>
      <vt:lpstr>Variazione del prezzo del petrolio e relazione prezzo-quantità (caso curva dell’offerta)</vt:lpstr>
      <vt:lpstr>Vediamo nel caso italiano come si presenta schematicamente un CGE</vt:lpstr>
      <vt:lpstr>Un approfondimento (continua)</vt:lpstr>
      <vt:lpstr>… occorre semplificare per la stabilizzazione</vt:lpstr>
      <vt:lpstr>Le politiche redistributive</vt:lpstr>
      <vt:lpstr>3) Le politiche della redistribuzione</vt:lpstr>
      <vt:lpstr>La valutazione delle politiche economiche: i criteri di decisione con individui omogenei</vt:lpstr>
      <vt:lpstr>La funzione di benessere sociale: decisioni con individui eterogenei</vt:lpstr>
      <vt:lpstr>I criteri specifici. Un approfondimento</vt:lpstr>
      <vt:lpstr>I modelli computazionali EEG</vt:lpstr>
      <vt:lpstr>Come valutare l’effetto delle politiche economiche</vt:lpstr>
      <vt:lpstr>… e per la redistribuzione?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IV- Seconda settimana</dc:title>
  <dc:creator>CHIES LAURA</dc:creator>
  <cp:lastModifiedBy>CHIES LAURA</cp:lastModifiedBy>
  <cp:revision>222</cp:revision>
  <dcterms:created xsi:type="dcterms:W3CDTF">2021-03-05T09:48:53Z</dcterms:created>
  <dcterms:modified xsi:type="dcterms:W3CDTF">2025-03-13T08:12:53Z</dcterms:modified>
</cp:coreProperties>
</file>