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46" r:id="rId3"/>
    <p:sldId id="347" r:id="rId4"/>
    <p:sldId id="348" r:id="rId5"/>
    <p:sldId id="349" r:id="rId6"/>
    <p:sldId id="350" r:id="rId7"/>
    <p:sldId id="277" r:id="rId8"/>
    <p:sldId id="279" r:id="rId9"/>
    <p:sldId id="283" r:id="rId10"/>
    <p:sldId id="352" r:id="rId11"/>
    <p:sldId id="280" r:id="rId12"/>
    <p:sldId id="353" r:id="rId13"/>
    <p:sldId id="281" r:id="rId14"/>
    <p:sldId id="354" r:id="rId15"/>
    <p:sldId id="343" r:id="rId16"/>
    <p:sldId id="282" r:id="rId17"/>
    <p:sldId id="355" r:id="rId18"/>
    <p:sldId id="284" r:id="rId19"/>
    <p:sldId id="358" r:id="rId20"/>
    <p:sldId id="351" r:id="rId21"/>
    <p:sldId id="334" r:id="rId22"/>
    <p:sldId id="344" r:id="rId23"/>
    <p:sldId id="335" r:id="rId24"/>
    <p:sldId id="336" r:id="rId25"/>
    <p:sldId id="337" r:id="rId26"/>
    <p:sldId id="338" r:id="rId27"/>
    <p:sldId id="339" r:id="rId28"/>
    <p:sldId id="340" r:id="rId29"/>
    <p:sldId id="345" r:id="rId30"/>
    <p:sldId id="341" r:id="rId31"/>
    <p:sldId id="342" r:id="rId32"/>
    <p:sldId id="359" r:id="rId33"/>
    <p:sldId id="289" r:id="rId34"/>
    <p:sldId id="360" r:id="rId35"/>
    <p:sldId id="361" r:id="rId36"/>
    <p:sldId id="362" r:id="rId37"/>
    <p:sldId id="363" r:id="rId38"/>
    <p:sldId id="364" r:id="rId39"/>
    <p:sldId id="307" r:id="rId40"/>
    <p:sldId id="299" r:id="rId41"/>
    <p:sldId id="365" r:id="rId42"/>
    <p:sldId id="366" r:id="rId43"/>
    <p:sldId id="367" r:id="rId44"/>
    <p:sldId id="286" r:id="rId45"/>
    <p:sldId id="287" r:id="rId46"/>
    <p:sldId id="332" r:id="rId47"/>
    <p:sldId id="320" r:id="rId48"/>
    <p:sldId id="288" r:id="rId49"/>
    <p:sldId id="276" r:id="rId5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94" d="100"/>
          <a:sy n="94" d="100"/>
        </p:scale>
        <p:origin x="15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75EE-E5AE-4AB3-9997-2677E1703B8A}" type="datetimeFigureOut">
              <a:rPr lang="it-IT" smtClean="0"/>
              <a:t>20/03/2025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AE6EE-0066-4AFC-940D-92D42CABAA0E}" type="slidenum">
              <a:rPr lang="it-IT" smtClean="0"/>
              <a:t>‹N›</a:t>
            </a:fld>
            <a:endParaRPr lang="it-IT"/>
          </a:p>
        </p:txBody>
      </p:sp>
    </p:spTree>
    <p:extLst>
      <p:ext uri="{BB962C8B-B14F-4D97-AF65-F5344CB8AC3E}">
        <p14:creationId xmlns:p14="http://schemas.microsoft.com/office/powerpoint/2010/main" val="154780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3484CD-3C3B-4841-93CE-B185274CE56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979927C-442B-4A64-96B0-DCE90BA9A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E0798DD-8294-4583-B8FC-4103732F6313}"/>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5" name="Segnaposto piè di pagina 4">
            <a:extLst>
              <a:ext uri="{FF2B5EF4-FFF2-40B4-BE49-F238E27FC236}">
                <a16:creationId xmlns:a16="http://schemas.microsoft.com/office/drawing/2014/main" id="{3B069CE4-93FB-4925-A261-7AF86D0D2A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D0BBF7-DE66-49BF-A062-6FDDC71DBFB2}"/>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05001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DF7AA7-6EDC-4E2E-8C01-73CEC5BBC4C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DE902D4-7915-4E83-825C-6167B82014F9}"/>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CCBF72E-5B81-4F48-8CB8-674A17651D83}"/>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5" name="Segnaposto piè di pagina 4">
            <a:extLst>
              <a:ext uri="{FF2B5EF4-FFF2-40B4-BE49-F238E27FC236}">
                <a16:creationId xmlns:a16="http://schemas.microsoft.com/office/drawing/2014/main" id="{FC77F1A4-490F-4AAF-B603-F1B58C6A12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4E7042-5E38-482D-8B29-F89F9DFD0A20}"/>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39836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61C06AC-B192-46F2-A623-946D3BD614F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22D9B24-A2D5-470A-ADC7-8BF95F0D4B86}"/>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F986D0-3772-4F7E-AEA9-4521A67FB55B}"/>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5" name="Segnaposto piè di pagina 4">
            <a:extLst>
              <a:ext uri="{FF2B5EF4-FFF2-40B4-BE49-F238E27FC236}">
                <a16:creationId xmlns:a16="http://schemas.microsoft.com/office/drawing/2014/main" id="{7E3FB0EF-7A64-4D06-BB65-D8E6265AB5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04A5A5-FC38-4F13-8095-F7BE8F87B21C}"/>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222902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F99906-D65D-465E-A4C1-629FCA3E0E5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032B7D7-5F5A-4415-BDC8-5E8FDE924640}"/>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DD08D5-8A90-42B2-8436-EB8D778274EA}"/>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5" name="Segnaposto piè di pagina 4">
            <a:extLst>
              <a:ext uri="{FF2B5EF4-FFF2-40B4-BE49-F238E27FC236}">
                <a16:creationId xmlns:a16="http://schemas.microsoft.com/office/drawing/2014/main" id="{E4513FB4-74DF-4211-9947-B45A4CF24B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991D5F-48F0-45D3-AF60-54D325800E04}"/>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58580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4F9A0-7685-4DDE-B6D4-8F37242BB9B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668E414-7AAA-46D8-9136-904C89188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58B7430D-9B05-414B-B716-E3EBBB5C52FB}"/>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5" name="Segnaposto piè di pagina 4">
            <a:extLst>
              <a:ext uri="{FF2B5EF4-FFF2-40B4-BE49-F238E27FC236}">
                <a16:creationId xmlns:a16="http://schemas.microsoft.com/office/drawing/2014/main" id="{FEC0DBEB-FC98-470C-96D0-6B0CC1C1E0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69DD63-9602-44B3-BFF5-BEC46948F33A}"/>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31290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5FB34-E1EF-4062-87CC-9C0D36BEA77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9566757-06FE-4962-9564-15C5B8947F25}"/>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5494810-BB6E-4794-AA42-8E2F17B166E5}"/>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015A9A1-6852-48BC-9A08-543980807C18}"/>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6" name="Segnaposto piè di pagina 5">
            <a:extLst>
              <a:ext uri="{FF2B5EF4-FFF2-40B4-BE49-F238E27FC236}">
                <a16:creationId xmlns:a16="http://schemas.microsoft.com/office/drawing/2014/main" id="{D85C7604-7600-4793-8E3C-0F9332C16B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B48C51-FE10-46EB-92AC-39E91FA1BAEF}"/>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43344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BD9146-9A77-4A2A-B8E4-BB22D122AB1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D429D1A-6D8C-4291-91CD-897CC2627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751CF817-D480-4CE2-8836-B2970C81CB7E}"/>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179ABC8-658B-42FF-9254-621D33864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0A546B2-17A1-4C32-874A-55F9F2767B03}"/>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363E8D4-DB42-401F-835D-601311A540DD}"/>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8" name="Segnaposto piè di pagina 7">
            <a:extLst>
              <a:ext uri="{FF2B5EF4-FFF2-40B4-BE49-F238E27FC236}">
                <a16:creationId xmlns:a16="http://schemas.microsoft.com/office/drawing/2014/main" id="{531F536F-0CDD-4A2B-BD31-759E49FC5C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9B161C8-7821-4E6B-93D2-4DAE8A8AA959}"/>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08845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961C4-E1F3-49C4-8B81-8857876E3CA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0D67760-12BD-4774-8956-067A7D8F6926}"/>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4" name="Segnaposto piè di pagina 3">
            <a:extLst>
              <a:ext uri="{FF2B5EF4-FFF2-40B4-BE49-F238E27FC236}">
                <a16:creationId xmlns:a16="http://schemas.microsoft.com/office/drawing/2014/main" id="{2598F463-6E0E-4B4B-9325-38F8EE7B6A9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D59E5E2-4EFB-42CD-ABC3-6458B3D23E2D}"/>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66917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B3370A3-BE70-4174-8837-51AAF7C6DD16}"/>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3" name="Segnaposto piè di pagina 2">
            <a:extLst>
              <a:ext uri="{FF2B5EF4-FFF2-40B4-BE49-F238E27FC236}">
                <a16:creationId xmlns:a16="http://schemas.microsoft.com/office/drawing/2014/main" id="{005DE04B-228E-4ED2-B022-B9655251603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6B3E52A-3729-4660-BFF9-F8442120661F}"/>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98665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D9EDA0-FBE3-40E0-AE3C-F5C86DBDF89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D3AFDD-58DD-4E2E-8EFF-BDB63ED76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1E3237C-FD68-4C3C-8CD1-D1C4AE57B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9142802-D418-48FA-A7A3-B7616E8938F6}"/>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6" name="Segnaposto piè di pagina 5">
            <a:extLst>
              <a:ext uri="{FF2B5EF4-FFF2-40B4-BE49-F238E27FC236}">
                <a16:creationId xmlns:a16="http://schemas.microsoft.com/office/drawing/2014/main" id="{F60094A4-B449-4F6F-B990-BFAC9C7D61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3576BF4-9DDD-421B-814C-846FF9575A7A}"/>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52238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A9740-7FC0-47C1-8DFF-5212B0D1AF1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EB86655-7CA8-4F89-800C-43C791222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22E49C0-B62E-4C48-84FF-FE5AF30BE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2BEA787-142B-422C-BF68-A1F317BFCE27}"/>
              </a:ext>
            </a:extLst>
          </p:cNvPr>
          <p:cNvSpPr>
            <a:spLocks noGrp="1"/>
          </p:cNvSpPr>
          <p:nvPr>
            <p:ph type="dt" sz="half" idx="10"/>
          </p:nvPr>
        </p:nvSpPr>
        <p:spPr/>
        <p:txBody>
          <a:bodyPr/>
          <a:lstStyle/>
          <a:p>
            <a:fld id="{39B0ADF6-DAF3-423F-8C45-F82B4DC71F91}" type="datetimeFigureOut">
              <a:rPr lang="it-IT" smtClean="0"/>
              <a:t>20/03/2025</a:t>
            </a:fld>
            <a:endParaRPr lang="it-IT"/>
          </a:p>
        </p:txBody>
      </p:sp>
      <p:sp>
        <p:nvSpPr>
          <p:cNvPr id="6" name="Segnaposto piè di pagina 5">
            <a:extLst>
              <a:ext uri="{FF2B5EF4-FFF2-40B4-BE49-F238E27FC236}">
                <a16:creationId xmlns:a16="http://schemas.microsoft.com/office/drawing/2014/main" id="{E5429C81-0B9C-4212-B822-D65FFD6F6D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BCD2963-C124-4876-960C-AAEAE9F19FBD}"/>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20247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5C34AF0-6513-478E-887A-42E06ADCD2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853707-2E62-4589-901E-408C8C868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96549E-971F-4A8E-B2FB-C2853922F8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0ADF6-DAF3-423F-8C45-F82B4DC71F91}" type="datetimeFigureOut">
              <a:rPr lang="it-IT" smtClean="0"/>
              <a:t>20/03/2025</a:t>
            </a:fld>
            <a:endParaRPr lang="it-IT"/>
          </a:p>
        </p:txBody>
      </p:sp>
      <p:sp>
        <p:nvSpPr>
          <p:cNvPr id="5" name="Segnaposto piè di pagina 4">
            <a:extLst>
              <a:ext uri="{FF2B5EF4-FFF2-40B4-BE49-F238E27FC236}">
                <a16:creationId xmlns:a16="http://schemas.microsoft.com/office/drawing/2014/main" id="{F1FDBCFA-4F62-440E-85CE-5C439C669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879B0D3-9E25-478E-A1F9-BC3FFC6C2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1DDF-38ED-434E-ABB7-701E672FDBC4}" type="slidenum">
              <a:rPr lang="it-IT" smtClean="0"/>
              <a:t>‹N›</a:t>
            </a:fld>
            <a:endParaRPr lang="it-IT"/>
          </a:p>
        </p:txBody>
      </p:sp>
    </p:spTree>
    <p:extLst>
      <p:ext uri="{BB962C8B-B14F-4D97-AF65-F5344CB8AC3E}">
        <p14:creationId xmlns:p14="http://schemas.microsoft.com/office/powerpoint/2010/main" val="726574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6B9DFC-1BC1-4EBB-AF05-C6AFDA4FA8A7}"/>
              </a:ext>
            </a:extLst>
          </p:cNvPr>
          <p:cNvSpPr>
            <a:spLocks noGrp="1"/>
          </p:cNvSpPr>
          <p:nvPr>
            <p:ph type="ctrTitle"/>
          </p:nvPr>
        </p:nvSpPr>
        <p:spPr/>
        <p:txBody>
          <a:bodyPr>
            <a:normAutofit/>
          </a:bodyPr>
          <a:lstStyle/>
          <a:p>
            <a:r>
              <a:rPr lang="it-IT" dirty="0"/>
              <a:t>Interdipendenze strategiche, Istituzioni e Regole</a:t>
            </a:r>
          </a:p>
        </p:txBody>
      </p:sp>
      <p:sp>
        <p:nvSpPr>
          <p:cNvPr id="3" name="Sottotitolo 2">
            <a:extLst>
              <a:ext uri="{FF2B5EF4-FFF2-40B4-BE49-F238E27FC236}">
                <a16:creationId xmlns:a16="http://schemas.microsoft.com/office/drawing/2014/main" id="{5DDA7C95-05BA-4D2B-B4C3-71839F96AF77}"/>
              </a:ext>
            </a:extLst>
          </p:cNvPr>
          <p:cNvSpPr>
            <a:spLocks noGrp="1"/>
          </p:cNvSpPr>
          <p:nvPr>
            <p:ph type="subTitle" idx="1"/>
          </p:nvPr>
        </p:nvSpPr>
        <p:spPr/>
        <p:txBody>
          <a:bodyPr/>
          <a:lstStyle/>
          <a:p>
            <a:r>
              <a:rPr lang="it-IT" dirty="0"/>
              <a:t>I criteri, il free-riding e le competenze</a:t>
            </a:r>
          </a:p>
        </p:txBody>
      </p:sp>
    </p:spTree>
    <p:extLst>
      <p:ext uri="{BB962C8B-B14F-4D97-AF65-F5344CB8AC3E}">
        <p14:creationId xmlns:p14="http://schemas.microsoft.com/office/powerpoint/2010/main" val="78764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7FE7FA-D853-4A18-87A2-E1204F1721D2}"/>
              </a:ext>
            </a:extLst>
          </p:cNvPr>
          <p:cNvSpPr>
            <a:spLocks noGrp="1"/>
          </p:cNvSpPr>
          <p:nvPr>
            <p:ph type="title"/>
          </p:nvPr>
        </p:nvSpPr>
        <p:spPr/>
        <p:txBody>
          <a:bodyPr>
            <a:normAutofit/>
          </a:bodyPr>
          <a:lstStyle/>
          <a:p>
            <a:r>
              <a:rPr lang="it-IT" dirty="0"/>
              <a:t>La Politica Economica Internazionale</a:t>
            </a:r>
          </a:p>
        </p:txBody>
      </p:sp>
      <p:sp>
        <p:nvSpPr>
          <p:cNvPr id="3" name="Segnaposto contenuto 2">
            <a:extLst>
              <a:ext uri="{FF2B5EF4-FFF2-40B4-BE49-F238E27FC236}">
                <a16:creationId xmlns:a16="http://schemas.microsoft.com/office/drawing/2014/main" id="{6127DB7C-0368-4DBE-BFD9-104A4389740E}"/>
              </a:ext>
            </a:extLst>
          </p:cNvPr>
          <p:cNvSpPr>
            <a:spLocks noGrp="1"/>
          </p:cNvSpPr>
          <p:nvPr>
            <p:ph idx="1"/>
          </p:nvPr>
        </p:nvSpPr>
        <p:spPr/>
        <p:txBody>
          <a:bodyPr>
            <a:normAutofit fontScale="85000" lnSpcReduction="20000"/>
          </a:bodyPr>
          <a:lstStyle/>
          <a:p>
            <a:r>
              <a:rPr lang="it-IT" dirty="0"/>
              <a:t>Oggetto della </a:t>
            </a:r>
            <a:r>
              <a:rPr lang="it-IT" b="1" dirty="0"/>
              <a:t>Politica Economica Internazionale </a:t>
            </a:r>
            <a:r>
              <a:rPr lang="it-IT" dirty="0"/>
              <a:t>in particolare</a:t>
            </a:r>
            <a:r>
              <a:rPr lang="it-IT" b="1" dirty="0"/>
              <a:t> </a:t>
            </a:r>
            <a:r>
              <a:rPr lang="it-IT" dirty="0"/>
              <a:t>è lo studio delle </a:t>
            </a:r>
            <a:r>
              <a:rPr lang="it-IT" dirty="0">
                <a:solidFill>
                  <a:srgbClr val="FF0000"/>
                </a:solidFill>
              </a:rPr>
              <a:t>interdipendenze economiche</a:t>
            </a:r>
            <a:r>
              <a:rPr lang="it-IT" dirty="0"/>
              <a:t> e dei </a:t>
            </a:r>
            <a:r>
              <a:rPr lang="it-IT" dirty="0">
                <a:solidFill>
                  <a:srgbClr val="FF0000"/>
                </a:solidFill>
              </a:rPr>
              <a:t>«meccanismi di cooperazione»</a:t>
            </a:r>
            <a:r>
              <a:rPr lang="it-IT" dirty="0"/>
              <a:t> dei sistemi economici in </a:t>
            </a:r>
            <a:r>
              <a:rPr lang="it-IT" dirty="0">
                <a:solidFill>
                  <a:srgbClr val="FF0000"/>
                </a:solidFill>
              </a:rPr>
              <a:t>«interazione reciproca» </a:t>
            </a:r>
            <a:r>
              <a:rPr lang="it-IT" dirty="0"/>
              <a:t>Montalbano P. e Triulzi U. (2012).</a:t>
            </a:r>
          </a:p>
          <a:p>
            <a:r>
              <a:rPr lang="it-IT" dirty="0"/>
              <a:t>Il nostro «piano internazionale» sarà l’Unione Europea e le relazioni della stessa con gli altri Paesi o le altre Aree/Regioni estere, come già indicato in precedenza</a:t>
            </a:r>
          </a:p>
          <a:p>
            <a:r>
              <a:rPr lang="it-IT" dirty="0"/>
              <a:t>Sappiamo inoltre che le politiche economiche servono in generale a porre rimedio a fallimenti dei mercati, i più importanti sono:</a:t>
            </a:r>
          </a:p>
          <a:p>
            <a:pPr lvl="1"/>
            <a:r>
              <a:rPr lang="it-IT" dirty="0"/>
              <a:t>Le politiche distributive</a:t>
            </a:r>
          </a:p>
          <a:p>
            <a:pPr lvl="1"/>
            <a:r>
              <a:rPr lang="it-IT" dirty="0"/>
              <a:t>Le politiche di bilancio</a:t>
            </a:r>
          </a:p>
          <a:p>
            <a:pPr lvl="1"/>
            <a:r>
              <a:rPr lang="it-IT" dirty="0"/>
              <a:t>Le politiche monetarie e finanziarie</a:t>
            </a:r>
          </a:p>
          <a:p>
            <a:pPr lvl="1"/>
            <a:r>
              <a:rPr lang="it-IT" dirty="0"/>
              <a:t>Le politiche valutarie e commerciali</a:t>
            </a:r>
          </a:p>
          <a:p>
            <a:pPr lvl="1"/>
            <a:r>
              <a:rPr lang="it-IT" dirty="0"/>
              <a:t>Le politiche del lavoro e della crescita</a:t>
            </a:r>
          </a:p>
          <a:p>
            <a:r>
              <a:rPr lang="it-IT" dirty="0"/>
              <a:t>Molto importanti sono i risultati che si possono ottenere dalle loro interazioni e i limiti dell’azione pubblica in questo contesto</a:t>
            </a:r>
          </a:p>
          <a:p>
            <a:endParaRPr lang="it-IT" dirty="0"/>
          </a:p>
        </p:txBody>
      </p:sp>
    </p:spTree>
    <p:extLst>
      <p:ext uri="{BB962C8B-B14F-4D97-AF65-F5344CB8AC3E}">
        <p14:creationId xmlns:p14="http://schemas.microsoft.com/office/powerpoint/2010/main" val="405565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EFB6D9-FD4B-4236-91CE-35C556F4CC88}"/>
              </a:ext>
            </a:extLst>
          </p:cNvPr>
          <p:cNvSpPr>
            <a:spLocks noGrp="1"/>
          </p:cNvSpPr>
          <p:nvPr>
            <p:ph type="title"/>
          </p:nvPr>
        </p:nvSpPr>
        <p:spPr/>
        <p:txBody>
          <a:bodyPr>
            <a:normAutofit fontScale="90000"/>
          </a:bodyPr>
          <a:lstStyle/>
          <a:p>
            <a:r>
              <a:rPr lang="it-IT" dirty="0"/>
              <a:t>I TRILEMMI: come coordinare le politiche economiche internazionali e in ambito europeo?</a:t>
            </a:r>
          </a:p>
        </p:txBody>
      </p:sp>
      <p:sp>
        <p:nvSpPr>
          <p:cNvPr id="3" name="Segnaposto contenuto 2">
            <a:extLst>
              <a:ext uri="{FF2B5EF4-FFF2-40B4-BE49-F238E27FC236}">
                <a16:creationId xmlns:a16="http://schemas.microsoft.com/office/drawing/2014/main" id="{83AA0BF2-4222-4734-BEBD-E9C8DBAC172C}"/>
              </a:ext>
            </a:extLst>
          </p:cNvPr>
          <p:cNvSpPr>
            <a:spLocks noGrp="1"/>
          </p:cNvSpPr>
          <p:nvPr>
            <p:ph idx="1"/>
          </p:nvPr>
        </p:nvSpPr>
        <p:spPr/>
        <p:txBody>
          <a:bodyPr/>
          <a:lstStyle/>
          <a:p>
            <a:r>
              <a:rPr lang="it-IT" dirty="0"/>
              <a:t>I trilemmi sulla scelta delle politiche economiche più adatte vengono spesso evocati, quando un sistema economico si apre alle relazioni con il resto del mondo. Citiamo i trilemmi più importanti: </a:t>
            </a:r>
          </a:p>
          <a:p>
            <a:r>
              <a:rPr lang="it-IT" dirty="0"/>
              <a:t>Il </a:t>
            </a:r>
            <a:r>
              <a:rPr lang="it-IT" b="1" dirty="0"/>
              <a:t>Trilemma</a:t>
            </a:r>
            <a:r>
              <a:rPr lang="it-IT" dirty="0"/>
              <a:t> (macroeconomico) di </a:t>
            </a:r>
            <a:r>
              <a:rPr lang="it-IT" b="1" dirty="0" err="1"/>
              <a:t>Mundell</a:t>
            </a:r>
            <a:r>
              <a:rPr lang="it-IT" b="1" dirty="0"/>
              <a:t>-Fleming</a:t>
            </a:r>
            <a:r>
              <a:rPr lang="it-IT" dirty="0"/>
              <a:t> (1961, 1962)</a:t>
            </a:r>
          </a:p>
          <a:p>
            <a:r>
              <a:rPr lang="it-IT" dirty="0"/>
              <a:t>Il </a:t>
            </a:r>
            <a:r>
              <a:rPr lang="it-IT" b="1" dirty="0"/>
              <a:t>Trilemma impossibile dell’Eurozona </a:t>
            </a:r>
            <a:r>
              <a:rPr lang="it-IT" dirty="0"/>
              <a:t>(Pisani-Ferry, 2011) e </a:t>
            </a:r>
            <a:r>
              <a:rPr lang="it-IT" b="1" dirty="0"/>
              <a:t>dell’UEM</a:t>
            </a:r>
            <a:r>
              <a:rPr lang="it-IT" dirty="0"/>
              <a:t> (</a:t>
            </a:r>
            <a:r>
              <a:rPr lang="it-IT" dirty="0" err="1"/>
              <a:t>Boitani</a:t>
            </a:r>
            <a:r>
              <a:rPr lang="it-IT" dirty="0"/>
              <a:t> A. , </a:t>
            </a:r>
            <a:r>
              <a:rPr lang="it-IT" dirty="0" err="1"/>
              <a:t>Tamborini</a:t>
            </a:r>
            <a:r>
              <a:rPr lang="it-IT" dirty="0"/>
              <a:t> R., 2021)</a:t>
            </a:r>
          </a:p>
          <a:p>
            <a:r>
              <a:rPr lang="it-IT" dirty="0"/>
              <a:t>Il </a:t>
            </a:r>
            <a:r>
              <a:rPr lang="it-IT" b="1" dirty="0"/>
              <a:t>Trilemma dell’UEM </a:t>
            </a:r>
            <a:r>
              <a:rPr lang="it-IT" dirty="0"/>
              <a:t>(politico-economico) di </a:t>
            </a:r>
            <a:r>
              <a:rPr lang="it-IT" b="1" dirty="0" err="1"/>
              <a:t>Rodrik</a:t>
            </a:r>
            <a:r>
              <a:rPr lang="it-IT" dirty="0"/>
              <a:t> (2000)</a:t>
            </a:r>
          </a:p>
        </p:txBody>
      </p:sp>
    </p:spTree>
    <p:extLst>
      <p:ext uri="{BB962C8B-B14F-4D97-AF65-F5344CB8AC3E}">
        <p14:creationId xmlns:p14="http://schemas.microsoft.com/office/powerpoint/2010/main" val="379544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15C638-78E0-4537-8486-5E102144A42E}"/>
              </a:ext>
            </a:extLst>
          </p:cNvPr>
          <p:cNvSpPr>
            <a:spLocks noGrp="1"/>
          </p:cNvSpPr>
          <p:nvPr>
            <p:ph type="title"/>
          </p:nvPr>
        </p:nvSpPr>
        <p:spPr/>
        <p:txBody>
          <a:bodyPr>
            <a:normAutofit/>
          </a:bodyPr>
          <a:lstStyle/>
          <a:p>
            <a:r>
              <a:rPr lang="it-IT" sz="3200" dirty="0"/>
              <a:t>Il Trilemma di </a:t>
            </a:r>
            <a:r>
              <a:rPr lang="it-IT" sz="3200" dirty="0" err="1"/>
              <a:t>Mundell</a:t>
            </a:r>
            <a:r>
              <a:rPr lang="it-IT" sz="3200" dirty="0"/>
              <a:t>-Fleming: politiche macroeconomiche in Economia aperta e regole</a:t>
            </a:r>
          </a:p>
        </p:txBody>
      </p:sp>
      <p:sp>
        <p:nvSpPr>
          <p:cNvPr id="3" name="Segnaposto contenuto 2">
            <a:extLst>
              <a:ext uri="{FF2B5EF4-FFF2-40B4-BE49-F238E27FC236}">
                <a16:creationId xmlns:a16="http://schemas.microsoft.com/office/drawing/2014/main" id="{FE27321E-CB60-4741-984E-A5BD81DCA6ED}"/>
              </a:ext>
            </a:extLst>
          </p:cNvPr>
          <p:cNvSpPr>
            <a:spLocks noGrp="1"/>
          </p:cNvSpPr>
          <p:nvPr>
            <p:ph idx="1"/>
          </p:nvPr>
        </p:nvSpPr>
        <p:spPr>
          <a:xfrm>
            <a:off x="838200" y="1825625"/>
            <a:ext cx="5664200" cy="4351338"/>
          </a:xfrm>
        </p:spPr>
        <p:txBody>
          <a:bodyPr>
            <a:normAutofit fontScale="92500"/>
          </a:bodyPr>
          <a:lstStyle/>
          <a:p>
            <a:r>
              <a:rPr lang="it-IT" dirty="0"/>
              <a:t>Secondo gli economisti R.A. </a:t>
            </a:r>
            <a:r>
              <a:rPr lang="it-IT" dirty="0" err="1"/>
              <a:t>Mundell</a:t>
            </a:r>
            <a:r>
              <a:rPr lang="it-IT" dirty="0"/>
              <a:t> (1961) e J.M. Fleming (1962) in economie aperte agli scambi con l’estero, sussiste il </a:t>
            </a:r>
            <a:r>
              <a:rPr lang="it-IT" dirty="0">
                <a:highlight>
                  <a:srgbClr val="FFFF00"/>
                </a:highlight>
              </a:rPr>
              <a:t>cosiddetto principio dell’impossibile trinità</a:t>
            </a:r>
            <a:r>
              <a:rPr lang="it-IT" dirty="0"/>
              <a:t>, o trilemma di M.- F., secondo il quale </a:t>
            </a:r>
            <a:r>
              <a:rPr lang="it-IT" dirty="0">
                <a:solidFill>
                  <a:srgbClr val="FF0000"/>
                </a:solidFill>
              </a:rPr>
              <a:t>non è possibile mantenere simultaneamente</a:t>
            </a:r>
            <a:r>
              <a:rPr lang="it-IT" dirty="0"/>
              <a:t> </a:t>
            </a:r>
          </a:p>
          <a:p>
            <a:pPr lvl="1"/>
            <a:r>
              <a:rPr lang="it-IT" dirty="0"/>
              <a:t>un regime di </a:t>
            </a:r>
            <a:r>
              <a:rPr lang="it-IT" b="1" dirty="0"/>
              <a:t>cambi fissi </a:t>
            </a:r>
            <a:r>
              <a:rPr lang="it-IT" dirty="0"/>
              <a:t>(</a:t>
            </a:r>
            <a:r>
              <a:rPr lang="it-IT" u="sng" dirty="0"/>
              <a:t>politica valutaria</a:t>
            </a:r>
            <a:r>
              <a:rPr lang="it-IT" dirty="0"/>
              <a:t>), </a:t>
            </a:r>
          </a:p>
          <a:p>
            <a:pPr lvl="1"/>
            <a:r>
              <a:rPr lang="it-IT" dirty="0"/>
              <a:t>una </a:t>
            </a:r>
            <a:r>
              <a:rPr lang="it-IT" b="1" dirty="0"/>
              <a:t>perfetta mobilità dei capitali</a:t>
            </a:r>
            <a:r>
              <a:rPr lang="it-IT" dirty="0"/>
              <a:t> (</a:t>
            </a:r>
            <a:r>
              <a:rPr lang="it-IT" u="sng" dirty="0"/>
              <a:t>politica finanziaria</a:t>
            </a:r>
            <a:r>
              <a:rPr lang="it-IT" dirty="0"/>
              <a:t>) e </a:t>
            </a:r>
          </a:p>
          <a:p>
            <a:pPr lvl="1"/>
            <a:r>
              <a:rPr lang="it-IT" dirty="0"/>
              <a:t>una </a:t>
            </a:r>
            <a:r>
              <a:rPr lang="it-IT" b="1" u="sng" dirty="0"/>
              <a:t>politica monetaria </a:t>
            </a:r>
            <a:r>
              <a:rPr lang="it-IT" b="1" dirty="0"/>
              <a:t>indipendente</a:t>
            </a:r>
            <a:r>
              <a:rPr lang="it-IT" dirty="0"/>
              <a:t>.</a:t>
            </a:r>
          </a:p>
          <a:p>
            <a:endParaRPr lang="it-IT" dirty="0"/>
          </a:p>
        </p:txBody>
      </p:sp>
      <p:pic>
        <p:nvPicPr>
          <p:cNvPr id="5" name="Immagine 4">
            <a:extLst>
              <a:ext uri="{FF2B5EF4-FFF2-40B4-BE49-F238E27FC236}">
                <a16:creationId xmlns:a16="http://schemas.microsoft.com/office/drawing/2014/main" id="{1776AD08-DE51-449B-B3D9-F502A8B9F212}"/>
              </a:ext>
            </a:extLst>
          </p:cNvPr>
          <p:cNvPicPr>
            <a:picLocks noChangeAspect="1"/>
          </p:cNvPicPr>
          <p:nvPr/>
        </p:nvPicPr>
        <p:blipFill>
          <a:blip r:embed="rId2"/>
          <a:stretch>
            <a:fillRect/>
          </a:stretch>
        </p:blipFill>
        <p:spPr>
          <a:xfrm>
            <a:off x="6502400" y="2223326"/>
            <a:ext cx="5551388" cy="2998173"/>
          </a:xfrm>
          <a:prstGeom prst="rect">
            <a:avLst/>
          </a:prstGeom>
        </p:spPr>
      </p:pic>
      <p:sp>
        <p:nvSpPr>
          <p:cNvPr id="6" name="CasellaDiTesto 5">
            <a:extLst>
              <a:ext uri="{FF2B5EF4-FFF2-40B4-BE49-F238E27FC236}">
                <a16:creationId xmlns:a16="http://schemas.microsoft.com/office/drawing/2014/main" id="{7C628A04-2108-4AD6-AD71-9BCE9BD2E002}"/>
              </a:ext>
            </a:extLst>
          </p:cNvPr>
          <p:cNvSpPr txBox="1"/>
          <p:nvPr/>
        </p:nvSpPr>
        <p:spPr>
          <a:xfrm>
            <a:off x="7461504" y="5329899"/>
            <a:ext cx="4328160" cy="369332"/>
          </a:xfrm>
          <a:prstGeom prst="rect">
            <a:avLst/>
          </a:prstGeom>
          <a:noFill/>
        </p:spPr>
        <p:txBody>
          <a:bodyPr wrap="square" rtlCol="0">
            <a:spAutoFit/>
          </a:bodyPr>
          <a:lstStyle/>
          <a:p>
            <a:r>
              <a:rPr lang="it-IT" dirty="0">
                <a:solidFill>
                  <a:srgbClr val="FF0000"/>
                </a:solidFill>
              </a:rPr>
              <a:t>= restrizione nella mobilità dei capitali</a:t>
            </a:r>
          </a:p>
        </p:txBody>
      </p:sp>
      <p:sp>
        <p:nvSpPr>
          <p:cNvPr id="7" name="Freccia angolare bidirezionale 6">
            <a:extLst>
              <a:ext uri="{FF2B5EF4-FFF2-40B4-BE49-F238E27FC236}">
                <a16:creationId xmlns:a16="http://schemas.microsoft.com/office/drawing/2014/main" id="{FA7AEEA9-0734-4FE3-AFBA-CBA59E2DABA7}"/>
              </a:ext>
            </a:extLst>
          </p:cNvPr>
          <p:cNvSpPr/>
          <p:nvPr/>
        </p:nvSpPr>
        <p:spPr>
          <a:xfrm rot="18594935">
            <a:off x="11375137" y="4031063"/>
            <a:ext cx="430784" cy="75590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5100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B2563-C2A0-4ED2-B5DB-962C005C0404}"/>
              </a:ext>
            </a:extLst>
          </p:cNvPr>
          <p:cNvSpPr>
            <a:spLocks noGrp="1"/>
          </p:cNvSpPr>
          <p:nvPr>
            <p:ph type="title"/>
          </p:nvPr>
        </p:nvSpPr>
        <p:spPr>
          <a:xfrm>
            <a:off x="252919" y="1123838"/>
            <a:ext cx="2947482" cy="3224326"/>
          </a:xfrm>
        </p:spPr>
        <p:txBody>
          <a:bodyPr>
            <a:normAutofit fontScale="90000"/>
          </a:bodyPr>
          <a:lstStyle/>
          <a:p>
            <a:r>
              <a:rPr lang="it-IT" dirty="0"/>
              <a:t>La crisi dell’Unione Europea: SEBC, PM e debito pubblico</a:t>
            </a:r>
          </a:p>
        </p:txBody>
      </p:sp>
      <p:sp>
        <p:nvSpPr>
          <p:cNvPr id="3" name="Segnaposto contenuto 2">
            <a:extLst>
              <a:ext uri="{FF2B5EF4-FFF2-40B4-BE49-F238E27FC236}">
                <a16:creationId xmlns:a16="http://schemas.microsoft.com/office/drawing/2014/main" id="{4BCEFA1C-B1C8-424B-881E-D340484D5D50}"/>
              </a:ext>
            </a:extLst>
          </p:cNvPr>
          <p:cNvSpPr>
            <a:spLocks noGrp="1"/>
          </p:cNvSpPr>
          <p:nvPr>
            <p:ph idx="1"/>
          </p:nvPr>
        </p:nvSpPr>
        <p:spPr>
          <a:xfrm>
            <a:off x="3957639" y="803186"/>
            <a:ext cx="7442682" cy="1920964"/>
          </a:xfrm>
        </p:spPr>
        <p:txBody>
          <a:bodyPr>
            <a:normAutofit fontScale="92500" lnSpcReduction="10000"/>
          </a:bodyPr>
          <a:lstStyle/>
          <a:p>
            <a:r>
              <a:rPr lang="it-IT" dirty="0"/>
              <a:t>La crisi del 2008 porta con sé decisioni importanti sulle politiche di bilancio che i singoli Stati membri devono adottare nell’ Area Valutaria Comune</a:t>
            </a:r>
          </a:p>
          <a:p>
            <a:r>
              <a:rPr lang="it-IT" dirty="0"/>
              <a:t>Obiettivo è di ridare fiducia all’Euro quale moneta unica europea di riferimento</a:t>
            </a:r>
          </a:p>
        </p:txBody>
      </p:sp>
      <p:pic>
        <p:nvPicPr>
          <p:cNvPr id="4" name="Immagine 3">
            <a:extLst>
              <a:ext uri="{FF2B5EF4-FFF2-40B4-BE49-F238E27FC236}">
                <a16:creationId xmlns:a16="http://schemas.microsoft.com/office/drawing/2014/main" id="{0C406ADA-A05E-40A1-B3DD-D928B18C9757}"/>
              </a:ext>
            </a:extLst>
          </p:cNvPr>
          <p:cNvPicPr>
            <a:picLocks noChangeAspect="1"/>
          </p:cNvPicPr>
          <p:nvPr/>
        </p:nvPicPr>
        <p:blipFill>
          <a:blip r:embed="rId2"/>
          <a:stretch>
            <a:fillRect/>
          </a:stretch>
        </p:blipFill>
        <p:spPr>
          <a:xfrm>
            <a:off x="4815949" y="2918442"/>
            <a:ext cx="5976885" cy="3287286"/>
          </a:xfrm>
          <a:prstGeom prst="rect">
            <a:avLst/>
          </a:prstGeom>
        </p:spPr>
      </p:pic>
      <p:sp>
        <p:nvSpPr>
          <p:cNvPr id="5" name="Rettangolo 4">
            <a:extLst>
              <a:ext uri="{FF2B5EF4-FFF2-40B4-BE49-F238E27FC236}">
                <a16:creationId xmlns:a16="http://schemas.microsoft.com/office/drawing/2014/main" id="{26252B88-8876-4283-96AB-4F2E13AF270A}"/>
              </a:ext>
            </a:extLst>
          </p:cNvPr>
          <p:cNvSpPr/>
          <p:nvPr/>
        </p:nvSpPr>
        <p:spPr>
          <a:xfrm>
            <a:off x="252919" y="4788707"/>
            <a:ext cx="2947482" cy="1200329"/>
          </a:xfrm>
          <a:prstGeom prst="rect">
            <a:avLst/>
          </a:prstGeom>
        </p:spPr>
        <p:txBody>
          <a:bodyPr wrap="square">
            <a:spAutoFit/>
          </a:bodyPr>
          <a:lstStyle/>
          <a:p>
            <a:r>
              <a:rPr lang="en-US" sz="1200" b="1" dirty="0"/>
              <a:t>Jean Pisani-Ferry </a:t>
            </a:r>
            <a:r>
              <a:rPr lang="en-US" sz="1200" dirty="0"/>
              <a:t>(2012), The euro crisis and the new impossible trinity</a:t>
            </a:r>
          </a:p>
          <a:p>
            <a:r>
              <a:rPr lang="en-US" sz="1200" dirty="0"/>
              <a:t>1Paper prepared for the AEEF Conference “Impact of Eurozone Debt Crisis on East Asian Countries”,</a:t>
            </a:r>
          </a:p>
          <a:p>
            <a:r>
              <a:rPr lang="en-US" sz="1200" dirty="0"/>
              <a:t>Seoul, 8-9 December 2012</a:t>
            </a:r>
            <a:endParaRPr lang="it-IT" sz="1200" dirty="0"/>
          </a:p>
        </p:txBody>
      </p:sp>
    </p:spTree>
    <p:extLst>
      <p:ext uri="{BB962C8B-B14F-4D97-AF65-F5344CB8AC3E}">
        <p14:creationId xmlns:p14="http://schemas.microsoft.com/office/powerpoint/2010/main" val="253259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31D9D8-8EA8-419D-87BC-6388830BE7F4}"/>
              </a:ext>
            </a:extLst>
          </p:cNvPr>
          <p:cNvSpPr>
            <a:spLocks noGrp="1"/>
          </p:cNvSpPr>
          <p:nvPr>
            <p:ph type="title"/>
          </p:nvPr>
        </p:nvSpPr>
        <p:spPr/>
        <p:txBody>
          <a:bodyPr/>
          <a:lstStyle/>
          <a:p>
            <a:r>
              <a:rPr lang="it-IT" dirty="0"/>
              <a:t>Il Trilemma dell’Eurozona: Moneta unica, PM e PF</a:t>
            </a:r>
          </a:p>
        </p:txBody>
      </p:sp>
      <p:sp>
        <p:nvSpPr>
          <p:cNvPr id="3" name="Segnaposto contenuto 2">
            <a:extLst>
              <a:ext uri="{FF2B5EF4-FFF2-40B4-BE49-F238E27FC236}">
                <a16:creationId xmlns:a16="http://schemas.microsoft.com/office/drawing/2014/main" id="{9473B78F-711F-4A9C-A961-DC295E1E08F7}"/>
              </a:ext>
            </a:extLst>
          </p:cNvPr>
          <p:cNvSpPr>
            <a:spLocks noGrp="1"/>
          </p:cNvSpPr>
          <p:nvPr>
            <p:ph idx="1"/>
          </p:nvPr>
        </p:nvSpPr>
        <p:spPr/>
        <p:txBody>
          <a:bodyPr>
            <a:normAutofit/>
          </a:bodyPr>
          <a:lstStyle/>
          <a:p>
            <a:r>
              <a:rPr lang="it-IT" sz="2400" dirty="0"/>
              <a:t>La politica economica dell’Eurozona è impantanata in quello che l’economista Pisani-Ferry (2012) ha definito </a:t>
            </a:r>
            <a:r>
              <a:rPr lang="it-IT" sz="2400" dirty="0">
                <a:highlight>
                  <a:srgbClr val="FFFF00"/>
                </a:highlight>
              </a:rPr>
              <a:t>il trilemma impossibile</a:t>
            </a:r>
            <a:r>
              <a:rPr lang="it-IT" sz="2400" dirty="0"/>
              <a:t>, vale a dire </a:t>
            </a:r>
            <a:r>
              <a:rPr lang="it-IT" sz="2400" u="sng" dirty="0"/>
              <a:t>le tre caratteristiche fondanti dell’architettura dell’Euro </a:t>
            </a:r>
            <a:r>
              <a:rPr lang="it-IT" sz="2400" dirty="0"/>
              <a:t>che non sono sostenibili contemporaneamente:</a:t>
            </a:r>
          </a:p>
          <a:p>
            <a:pPr lvl="1"/>
            <a:r>
              <a:rPr lang="it-IT" sz="2400" dirty="0"/>
              <a:t>garantire il </a:t>
            </a:r>
            <a:r>
              <a:rPr lang="it-IT" sz="2400" b="1" dirty="0"/>
              <a:t>divieto</a:t>
            </a:r>
            <a:r>
              <a:rPr lang="it-IT" sz="2400" dirty="0"/>
              <a:t> per governi nazionali e istituzioni dell’Unione Europea </a:t>
            </a:r>
            <a:r>
              <a:rPr lang="it-IT" sz="2400" b="1" dirty="0"/>
              <a:t>di finanziare il debito di altri stati membri</a:t>
            </a:r>
            <a:r>
              <a:rPr lang="it-IT" sz="2400" dirty="0"/>
              <a:t>, </a:t>
            </a:r>
          </a:p>
          <a:p>
            <a:pPr lvl="1"/>
            <a:r>
              <a:rPr lang="it-IT" sz="2400" b="1" dirty="0"/>
              <a:t>vietare l’acquisto di titoli sovrani da parte della Bce </a:t>
            </a:r>
            <a:r>
              <a:rPr lang="it-IT" sz="2400" dirty="0"/>
              <a:t>ed infine</a:t>
            </a:r>
          </a:p>
          <a:p>
            <a:pPr lvl="1"/>
            <a:r>
              <a:rPr lang="it-IT" sz="2400" dirty="0"/>
              <a:t>Vietare la detenzione da parte delle </a:t>
            </a:r>
            <a:r>
              <a:rPr lang="it-IT" sz="2400" b="1" dirty="0"/>
              <a:t>banche</a:t>
            </a:r>
            <a:r>
              <a:rPr lang="it-IT" sz="2400" dirty="0"/>
              <a:t> di titoli pubblici </a:t>
            </a:r>
            <a:r>
              <a:rPr lang="it-IT" sz="2400" b="1" dirty="0"/>
              <a:t>del proprio stato nazionale in proporzioni eccessive</a:t>
            </a:r>
            <a:r>
              <a:rPr lang="it-IT" sz="2400" dirty="0"/>
              <a:t>.</a:t>
            </a:r>
          </a:p>
        </p:txBody>
      </p:sp>
    </p:spTree>
    <p:extLst>
      <p:ext uri="{BB962C8B-B14F-4D97-AF65-F5344CB8AC3E}">
        <p14:creationId xmlns:p14="http://schemas.microsoft.com/office/powerpoint/2010/main" val="980476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8A0F13-8F16-40EB-8878-F3328603C371}"/>
              </a:ext>
            </a:extLst>
          </p:cNvPr>
          <p:cNvSpPr>
            <a:spLocks noGrp="1"/>
          </p:cNvSpPr>
          <p:nvPr>
            <p:ph type="title"/>
          </p:nvPr>
        </p:nvSpPr>
        <p:spPr>
          <a:xfrm>
            <a:off x="838200" y="365125"/>
            <a:ext cx="4123944" cy="1325563"/>
          </a:xfrm>
        </p:spPr>
        <p:txBody>
          <a:bodyPr/>
          <a:lstStyle/>
          <a:p>
            <a:r>
              <a:rPr lang="it-IT" dirty="0"/>
              <a:t>Il Trilemma dell’UEM</a:t>
            </a:r>
          </a:p>
        </p:txBody>
      </p:sp>
      <p:sp>
        <p:nvSpPr>
          <p:cNvPr id="3" name="Segnaposto contenuto 2">
            <a:extLst>
              <a:ext uri="{FF2B5EF4-FFF2-40B4-BE49-F238E27FC236}">
                <a16:creationId xmlns:a16="http://schemas.microsoft.com/office/drawing/2014/main" id="{9C094530-069F-4ED5-A129-E336C42B8F8A}"/>
              </a:ext>
            </a:extLst>
          </p:cNvPr>
          <p:cNvSpPr>
            <a:spLocks noGrp="1"/>
          </p:cNvSpPr>
          <p:nvPr>
            <p:ph idx="1"/>
          </p:nvPr>
        </p:nvSpPr>
        <p:spPr>
          <a:xfrm>
            <a:off x="3943351" y="4234933"/>
            <a:ext cx="7456970" cy="2251211"/>
          </a:xfrm>
        </p:spPr>
        <p:txBody>
          <a:bodyPr>
            <a:normAutofit fontScale="70000" lnSpcReduction="20000"/>
          </a:bodyPr>
          <a:lstStyle/>
          <a:p>
            <a:r>
              <a:rPr lang="it-IT" dirty="0"/>
              <a:t>«Se UEM è colpita da importanti shock sistemici si possono »salvare« solo due dei suoi tre pilastri: </a:t>
            </a:r>
          </a:p>
          <a:p>
            <a:r>
              <a:rPr lang="it-IT" dirty="0"/>
              <a:t>1) </a:t>
            </a:r>
            <a:r>
              <a:rPr lang="it-IT" b="1" dirty="0"/>
              <a:t>l’integrità  e irreversibilità dell’Unione Monetaria</a:t>
            </a:r>
            <a:r>
              <a:rPr lang="it-IT" dirty="0"/>
              <a:t>; </a:t>
            </a:r>
          </a:p>
          <a:p>
            <a:r>
              <a:rPr lang="it-IT" dirty="0"/>
              <a:t>2) </a:t>
            </a:r>
            <a:r>
              <a:rPr lang="it-IT" b="1" dirty="0"/>
              <a:t>l’ortodossia monetaria </a:t>
            </a:r>
            <a:r>
              <a:rPr lang="it-IT" dirty="0"/>
              <a:t>(priorità della stabilità dei prezzi e divieto di monetizzazione dei debiti pubblici); </a:t>
            </a:r>
          </a:p>
          <a:p>
            <a:r>
              <a:rPr lang="it-IT" dirty="0"/>
              <a:t>3) </a:t>
            </a:r>
            <a:r>
              <a:rPr lang="it-IT" b="1" dirty="0"/>
              <a:t>l’ortodossia fiscale </a:t>
            </a:r>
            <a:r>
              <a:rPr lang="it-IT" dirty="0"/>
              <a:t>(sovranità fiscale nazionale, sottoposta solo a vincoli di deficit e debito, con l’aggiunta di disciplina di mercato sul debito).»</a:t>
            </a:r>
          </a:p>
        </p:txBody>
      </p:sp>
      <p:pic>
        <p:nvPicPr>
          <p:cNvPr id="5" name="Immagine 4">
            <a:extLst>
              <a:ext uri="{FF2B5EF4-FFF2-40B4-BE49-F238E27FC236}">
                <a16:creationId xmlns:a16="http://schemas.microsoft.com/office/drawing/2014/main" id="{CCB98745-399B-4B72-898A-F229E7F65DED}"/>
              </a:ext>
            </a:extLst>
          </p:cNvPr>
          <p:cNvPicPr>
            <a:picLocks noChangeAspect="1"/>
          </p:cNvPicPr>
          <p:nvPr/>
        </p:nvPicPr>
        <p:blipFill>
          <a:blip r:embed="rId2"/>
          <a:stretch>
            <a:fillRect/>
          </a:stretch>
        </p:blipFill>
        <p:spPr>
          <a:xfrm>
            <a:off x="5360099" y="415327"/>
            <a:ext cx="3726688" cy="3681175"/>
          </a:xfrm>
          <a:prstGeom prst="rect">
            <a:avLst/>
          </a:prstGeom>
        </p:spPr>
      </p:pic>
      <p:sp>
        <p:nvSpPr>
          <p:cNvPr id="6" name="Rettangolo 5">
            <a:extLst>
              <a:ext uri="{FF2B5EF4-FFF2-40B4-BE49-F238E27FC236}">
                <a16:creationId xmlns:a16="http://schemas.microsoft.com/office/drawing/2014/main" id="{153D9337-838F-4032-B7E5-D2D96C0265FA}"/>
              </a:ext>
            </a:extLst>
          </p:cNvPr>
          <p:cNvSpPr/>
          <p:nvPr/>
        </p:nvSpPr>
        <p:spPr>
          <a:xfrm>
            <a:off x="9206357" y="3371553"/>
            <a:ext cx="2298898" cy="523220"/>
          </a:xfrm>
          <a:prstGeom prst="rect">
            <a:avLst/>
          </a:prstGeom>
        </p:spPr>
        <p:txBody>
          <a:bodyPr wrap="square">
            <a:spAutoFit/>
          </a:bodyPr>
          <a:lstStyle/>
          <a:p>
            <a:r>
              <a:rPr lang="it-IT" sz="1400" i="1" dirty="0">
                <a:latin typeface="Calibri" panose="020F0502020204030204" pitchFamily="34" charset="0"/>
                <a:ea typeface="Calibri" panose="020F0502020204030204" pitchFamily="34" charset="0"/>
                <a:cs typeface="Times New Roman" panose="02020603050405020304" pitchFamily="18" charset="0"/>
              </a:rPr>
              <a:t>Fonte: </a:t>
            </a:r>
            <a:r>
              <a:rPr lang="it-IT" sz="1400" i="1" dirty="0" err="1">
                <a:latin typeface="Calibri" panose="020F0502020204030204" pitchFamily="34" charset="0"/>
                <a:ea typeface="Calibri" panose="020F0502020204030204" pitchFamily="34" charset="0"/>
                <a:cs typeface="Times New Roman" panose="02020603050405020304" pitchFamily="18" charset="0"/>
              </a:rPr>
              <a:t>Boitani</a:t>
            </a:r>
            <a:r>
              <a:rPr lang="it-IT" sz="1400" i="1" dirty="0">
                <a:latin typeface="Calibri" panose="020F0502020204030204" pitchFamily="34" charset="0"/>
                <a:ea typeface="Calibri" panose="020F0502020204030204" pitchFamily="34" charset="0"/>
                <a:cs typeface="Times New Roman" panose="02020603050405020304" pitchFamily="18" charset="0"/>
              </a:rPr>
              <a:t>  e </a:t>
            </a:r>
            <a:r>
              <a:rPr lang="it-IT" sz="1400" i="1" dirty="0" err="1">
                <a:latin typeface="Calibri" panose="020F0502020204030204" pitchFamily="34" charset="0"/>
                <a:ea typeface="Calibri" panose="020F0502020204030204" pitchFamily="34" charset="0"/>
                <a:cs typeface="Times New Roman" panose="02020603050405020304" pitchFamily="18" charset="0"/>
              </a:rPr>
              <a:t>Tamborini</a:t>
            </a:r>
            <a:r>
              <a:rPr lang="it-IT" sz="1400" i="1" dirty="0">
                <a:latin typeface="Calibri" panose="020F0502020204030204" pitchFamily="34" charset="0"/>
                <a:ea typeface="Calibri" panose="020F0502020204030204" pitchFamily="34" charset="0"/>
                <a:cs typeface="Times New Roman" panose="02020603050405020304" pitchFamily="18" charset="0"/>
              </a:rPr>
              <a:t> (2021), p.3</a:t>
            </a:r>
            <a:endParaRPr lang="it-IT" sz="1400" i="1" dirty="0"/>
          </a:p>
        </p:txBody>
      </p:sp>
      <p:sp>
        <p:nvSpPr>
          <p:cNvPr id="7" name="Esplosione: 14 punte 6">
            <a:extLst>
              <a:ext uri="{FF2B5EF4-FFF2-40B4-BE49-F238E27FC236}">
                <a16:creationId xmlns:a16="http://schemas.microsoft.com/office/drawing/2014/main" id="{CEAEDA23-96B8-4F5C-AD31-F7BBA7BB5AE2}"/>
              </a:ext>
            </a:extLst>
          </p:cNvPr>
          <p:cNvSpPr/>
          <p:nvPr/>
        </p:nvSpPr>
        <p:spPr>
          <a:xfrm>
            <a:off x="8961120" y="244004"/>
            <a:ext cx="3144210" cy="27349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Soluzione?</a:t>
            </a:r>
          </a:p>
          <a:p>
            <a:pPr algn="ctr"/>
            <a:r>
              <a:rPr lang="it-IT" dirty="0"/>
              <a:t>Mix di politiche</a:t>
            </a:r>
          </a:p>
        </p:txBody>
      </p:sp>
      <p:sp>
        <p:nvSpPr>
          <p:cNvPr id="4" name="Rettangolo 3">
            <a:extLst>
              <a:ext uri="{FF2B5EF4-FFF2-40B4-BE49-F238E27FC236}">
                <a16:creationId xmlns:a16="http://schemas.microsoft.com/office/drawing/2014/main" id="{21BC2B06-6037-4CEE-8379-4F8712125A1F}"/>
              </a:ext>
            </a:extLst>
          </p:cNvPr>
          <p:cNvSpPr/>
          <p:nvPr/>
        </p:nvSpPr>
        <p:spPr>
          <a:xfrm>
            <a:off x="132270" y="4894023"/>
            <a:ext cx="3188780" cy="830997"/>
          </a:xfrm>
          <a:prstGeom prst="rect">
            <a:avLst/>
          </a:prstGeom>
        </p:spPr>
        <p:txBody>
          <a:bodyPr wrap="square">
            <a:spAutoFit/>
          </a:bodyPr>
          <a:lstStyle/>
          <a:p>
            <a:r>
              <a:rPr lang="it-IT" sz="1200" b="1" dirty="0"/>
              <a:t>Andrea </a:t>
            </a:r>
            <a:r>
              <a:rPr lang="it-IT" sz="1200" b="1" dirty="0" err="1"/>
              <a:t>Boitani</a:t>
            </a:r>
            <a:r>
              <a:rPr lang="it-IT" sz="1200" b="1" dirty="0"/>
              <a:t> e Roberto </a:t>
            </a:r>
            <a:r>
              <a:rPr lang="it-IT" sz="1200" b="1" dirty="0" err="1"/>
              <a:t>Tamborini</a:t>
            </a:r>
            <a:r>
              <a:rPr lang="it-IT" sz="1200" dirty="0"/>
              <a:t> (2021), RIFORMARE LE REGOLE EUROPEE, Economia e Finanza, Friedrich </a:t>
            </a:r>
            <a:r>
              <a:rPr lang="it-IT" sz="1200" dirty="0" err="1"/>
              <a:t>Ebert</a:t>
            </a:r>
            <a:r>
              <a:rPr lang="it-IT" sz="1200" dirty="0"/>
              <a:t> </a:t>
            </a:r>
            <a:r>
              <a:rPr lang="it-IT" sz="1200" dirty="0" err="1"/>
              <a:t>Stiftung</a:t>
            </a:r>
            <a:r>
              <a:rPr lang="it-IT" sz="1200" dirty="0"/>
              <a:t>, Dicembre 2021</a:t>
            </a:r>
          </a:p>
        </p:txBody>
      </p:sp>
    </p:spTree>
    <p:extLst>
      <p:ext uri="{BB962C8B-B14F-4D97-AF65-F5344CB8AC3E}">
        <p14:creationId xmlns:p14="http://schemas.microsoft.com/office/powerpoint/2010/main" val="54411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3C5FD4-CA39-42D4-B4CC-395966460D75}"/>
              </a:ext>
            </a:extLst>
          </p:cNvPr>
          <p:cNvSpPr>
            <a:spLocks noGrp="1"/>
          </p:cNvSpPr>
          <p:nvPr>
            <p:ph type="title"/>
          </p:nvPr>
        </p:nvSpPr>
        <p:spPr/>
        <p:txBody>
          <a:bodyPr/>
          <a:lstStyle/>
          <a:p>
            <a:r>
              <a:rPr lang="it-IT" dirty="0"/>
              <a:t>La soluzione 2012-2019</a:t>
            </a:r>
          </a:p>
        </p:txBody>
      </p:sp>
      <p:pic>
        <p:nvPicPr>
          <p:cNvPr id="4" name="Immagine 3">
            <a:extLst>
              <a:ext uri="{FF2B5EF4-FFF2-40B4-BE49-F238E27FC236}">
                <a16:creationId xmlns:a16="http://schemas.microsoft.com/office/drawing/2014/main" id="{7E9A3B07-47DE-4652-82C4-9EFC95907FF8}"/>
              </a:ext>
            </a:extLst>
          </p:cNvPr>
          <p:cNvPicPr>
            <a:picLocks noChangeAspect="1"/>
          </p:cNvPicPr>
          <p:nvPr/>
        </p:nvPicPr>
        <p:blipFill>
          <a:blip r:embed="rId2"/>
          <a:stretch>
            <a:fillRect/>
          </a:stretch>
        </p:blipFill>
        <p:spPr>
          <a:xfrm>
            <a:off x="1914621" y="1629748"/>
            <a:ext cx="8825950" cy="4863127"/>
          </a:xfrm>
          <a:prstGeom prst="rect">
            <a:avLst/>
          </a:prstGeom>
        </p:spPr>
      </p:pic>
      <p:sp>
        <p:nvSpPr>
          <p:cNvPr id="3" name="CasellaDiTesto 2">
            <a:extLst>
              <a:ext uri="{FF2B5EF4-FFF2-40B4-BE49-F238E27FC236}">
                <a16:creationId xmlns:a16="http://schemas.microsoft.com/office/drawing/2014/main" id="{31BAC96E-AFD0-4087-8CF4-523D7B7809AA}"/>
              </a:ext>
            </a:extLst>
          </p:cNvPr>
          <p:cNvSpPr txBox="1"/>
          <p:nvPr/>
        </p:nvSpPr>
        <p:spPr>
          <a:xfrm>
            <a:off x="3427790" y="1928964"/>
            <a:ext cx="1876425" cy="923330"/>
          </a:xfrm>
          <a:prstGeom prst="rect">
            <a:avLst/>
          </a:prstGeom>
          <a:noFill/>
        </p:spPr>
        <p:txBody>
          <a:bodyPr wrap="square" rtlCol="0">
            <a:spAutoFit/>
          </a:bodyPr>
          <a:lstStyle/>
          <a:p>
            <a:r>
              <a:rPr lang="it-IT" dirty="0"/>
              <a:t>Rilassamento dell’ortodossia monetaria</a:t>
            </a:r>
            <a:endParaRPr lang="en-GB" dirty="0"/>
          </a:p>
        </p:txBody>
      </p:sp>
    </p:spTree>
    <p:extLst>
      <p:ext uri="{BB962C8B-B14F-4D97-AF65-F5344CB8AC3E}">
        <p14:creationId xmlns:p14="http://schemas.microsoft.com/office/powerpoint/2010/main" val="203820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6A23DC-0FA6-4112-A0B9-508A414BFCEA}"/>
              </a:ext>
            </a:extLst>
          </p:cNvPr>
          <p:cNvSpPr>
            <a:spLocks noGrp="1"/>
          </p:cNvSpPr>
          <p:nvPr>
            <p:ph type="title"/>
          </p:nvPr>
        </p:nvSpPr>
        <p:spPr/>
        <p:txBody>
          <a:bodyPr/>
          <a:lstStyle/>
          <a:p>
            <a:r>
              <a:rPr lang="it-IT" dirty="0"/>
              <a:t>La soluzione 2020…..e ora </a:t>
            </a:r>
            <a:r>
              <a:rPr lang="it-IT" dirty="0" err="1"/>
              <a:t>RearmEU</a:t>
            </a:r>
            <a:endParaRPr lang="it-IT" dirty="0"/>
          </a:p>
        </p:txBody>
      </p:sp>
      <p:pic>
        <p:nvPicPr>
          <p:cNvPr id="4" name="Immagine 3">
            <a:extLst>
              <a:ext uri="{FF2B5EF4-FFF2-40B4-BE49-F238E27FC236}">
                <a16:creationId xmlns:a16="http://schemas.microsoft.com/office/drawing/2014/main" id="{066D419E-ED11-4328-8250-0E5418537EE5}"/>
              </a:ext>
            </a:extLst>
          </p:cNvPr>
          <p:cNvPicPr>
            <a:picLocks noChangeAspect="1"/>
          </p:cNvPicPr>
          <p:nvPr/>
        </p:nvPicPr>
        <p:blipFill>
          <a:blip r:embed="rId2"/>
          <a:stretch>
            <a:fillRect/>
          </a:stretch>
        </p:blipFill>
        <p:spPr>
          <a:xfrm>
            <a:off x="1697344" y="1761699"/>
            <a:ext cx="8283066" cy="4731176"/>
          </a:xfrm>
          <a:prstGeom prst="rect">
            <a:avLst/>
          </a:prstGeom>
        </p:spPr>
      </p:pic>
      <p:sp>
        <p:nvSpPr>
          <p:cNvPr id="5" name="CasellaDiTesto 4">
            <a:extLst>
              <a:ext uri="{FF2B5EF4-FFF2-40B4-BE49-F238E27FC236}">
                <a16:creationId xmlns:a16="http://schemas.microsoft.com/office/drawing/2014/main" id="{0CE18EAC-FBE1-41B1-958C-147709B57FAB}"/>
              </a:ext>
            </a:extLst>
          </p:cNvPr>
          <p:cNvSpPr txBox="1"/>
          <p:nvPr/>
        </p:nvSpPr>
        <p:spPr>
          <a:xfrm>
            <a:off x="2926177" y="2372327"/>
            <a:ext cx="1876425" cy="923330"/>
          </a:xfrm>
          <a:prstGeom prst="rect">
            <a:avLst/>
          </a:prstGeom>
          <a:noFill/>
        </p:spPr>
        <p:txBody>
          <a:bodyPr wrap="square" rtlCol="0">
            <a:spAutoFit/>
          </a:bodyPr>
          <a:lstStyle/>
          <a:p>
            <a:r>
              <a:rPr lang="it-IT" dirty="0"/>
              <a:t>Rilassamento dell’ortodossia monetaria</a:t>
            </a:r>
            <a:endParaRPr lang="en-GB" dirty="0"/>
          </a:p>
        </p:txBody>
      </p:sp>
      <p:sp>
        <p:nvSpPr>
          <p:cNvPr id="6" name="CasellaDiTesto 5">
            <a:extLst>
              <a:ext uri="{FF2B5EF4-FFF2-40B4-BE49-F238E27FC236}">
                <a16:creationId xmlns:a16="http://schemas.microsoft.com/office/drawing/2014/main" id="{BA5AF38A-98A3-4A9A-837C-F8F8061CCA76}"/>
              </a:ext>
            </a:extLst>
          </p:cNvPr>
          <p:cNvSpPr txBox="1"/>
          <p:nvPr/>
        </p:nvSpPr>
        <p:spPr>
          <a:xfrm>
            <a:off x="7042852" y="2372327"/>
            <a:ext cx="1876425" cy="923330"/>
          </a:xfrm>
          <a:prstGeom prst="rect">
            <a:avLst/>
          </a:prstGeom>
          <a:noFill/>
        </p:spPr>
        <p:txBody>
          <a:bodyPr wrap="square" rtlCol="0">
            <a:spAutoFit/>
          </a:bodyPr>
          <a:lstStyle/>
          <a:p>
            <a:r>
              <a:rPr lang="it-IT" dirty="0"/>
              <a:t>Rilassamento dell’ortodossia fiscale?</a:t>
            </a:r>
            <a:endParaRPr lang="en-GB" dirty="0"/>
          </a:p>
        </p:txBody>
      </p:sp>
    </p:spTree>
    <p:extLst>
      <p:ext uri="{BB962C8B-B14F-4D97-AF65-F5344CB8AC3E}">
        <p14:creationId xmlns:p14="http://schemas.microsoft.com/office/powerpoint/2010/main" val="255438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4E4B35-573B-46D2-B57D-9DA1C9DC03D7}"/>
              </a:ext>
            </a:extLst>
          </p:cNvPr>
          <p:cNvSpPr>
            <a:spLocks noGrp="1"/>
          </p:cNvSpPr>
          <p:nvPr>
            <p:ph type="title"/>
          </p:nvPr>
        </p:nvSpPr>
        <p:spPr/>
        <p:txBody>
          <a:bodyPr/>
          <a:lstStyle/>
          <a:p>
            <a:r>
              <a:rPr lang="it-IT" dirty="0"/>
              <a:t>Quali prospettive?</a:t>
            </a:r>
            <a:endParaRPr lang="en-GB" dirty="0"/>
          </a:p>
        </p:txBody>
      </p:sp>
      <p:sp>
        <p:nvSpPr>
          <p:cNvPr id="3" name="Segnaposto contenuto 2">
            <a:extLst>
              <a:ext uri="{FF2B5EF4-FFF2-40B4-BE49-F238E27FC236}">
                <a16:creationId xmlns:a16="http://schemas.microsoft.com/office/drawing/2014/main" id="{037DE765-CE67-4B9D-96FB-5E51BB74BF8B}"/>
              </a:ext>
            </a:extLst>
          </p:cNvPr>
          <p:cNvSpPr>
            <a:spLocks noGrp="1"/>
          </p:cNvSpPr>
          <p:nvPr>
            <p:ph idx="1"/>
          </p:nvPr>
        </p:nvSpPr>
        <p:spPr/>
        <p:txBody>
          <a:bodyPr/>
          <a:lstStyle/>
          <a:p>
            <a:r>
              <a:rPr lang="it-IT" dirty="0"/>
              <a:t>Occorre rilevare che da un quinquennio siamo esposti a shock economici (negativi) dal lato dell’offerta che non possono essere alleviati solo da politiche monetarie,</a:t>
            </a:r>
          </a:p>
          <a:p>
            <a:r>
              <a:rPr lang="it-IT" dirty="0"/>
              <a:t>Inoltre secondo molti policy maker europei, occorre guardare meno agli stati nazionali e più ai risultati della cooperazione tra stati membri….</a:t>
            </a:r>
          </a:p>
          <a:p>
            <a:pPr marL="0" indent="0">
              <a:buNone/>
            </a:pPr>
            <a:endParaRPr lang="it-IT" dirty="0"/>
          </a:p>
          <a:p>
            <a:endParaRPr lang="en-GB" dirty="0"/>
          </a:p>
        </p:txBody>
      </p:sp>
    </p:spTree>
    <p:extLst>
      <p:ext uri="{BB962C8B-B14F-4D97-AF65-F5344CB8AC3E}">
        <p14:creationId xmlns:p14="http://schemas.microsoft.com/office/powerpoint/2010/main" val="186307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92E717-4CB0-4560-BDB9-C2057D4D0DD9}"/>
              </a:ext>
            </a:extLst>
          </p:cNvPr>
          <p:cNvSpPr>
            <a:spLocks noGrp="1"/>
          </p:cNvSpPr>
          <p:nvPr>
            <p:ph type="title"/>
          </p:nvPr>
        </p:nvSpPr>
        <p:spPr>
          <a:xfrm>
            <a:off x="838200" y="365125"/>
            <a:ext cx="10979912" cy="1325563"/>
          </a:xfrm>
        </p:spPr>
        <p:txBody>
          <a:bodyPr>
            <a:normAutofit fontScale="90000"/>
          </a:bodyPr>
          <a:lstStyle/>
          <a:p>
            <a:r>
              <a:rPr lang="it-IT" sz="3600" b="1" dirty="0"/>
              <a:t>Il Trilemma di </a:t>
            </a:r>
            <a:r>
              <a:rPr lang="it-IT" sz="3600" b="1" dirty="0" err="1"/>
              <a:t>Rodrik</a:t>
            </a:r>
            <a:r>
              <a:rPr lang="it-IT" sz="3600" dirty="0"/>
              <a:t>: Globalizzazione-democrazia-federalismo</a:t>
            </a:r>
            <a:br>
              <a:rPr lang="it-IT" sz="3600" dirty="0"/>
            </a:br>
            <a:r>
              <a:rPr lang="en-US" sz="1800" dirty="0"/>
              <a:t>How Far Will International Economic </a:t>
            </a:r>
            <a:r>
              <a:rPr lang="it-IT" sz="1800" dirty="0"/>
              <a:t>Integration Go? </a:t>
            </a:r>
            <a:r>
              <a:rPr lang="en-US" sz="1800" i="1" dirty="0"/>
              <a:t>Journal of Economic Perspectives</a:t>
            </a:r>
            <a:r>
              <a:rPr lang="en-US" sz="1800" dirty="0"/>
              <a:t>—</a:t>
            </a:r>
            <a:r>
              <a:rPr lang="en-US" sz="1800" i="1" dirty="0"/>
              <a:t>Volume 14, Number 1</a:t>
            </a:r>
            <a:r>
              <a:rPr lang="en-US" sz="1800" dirty="0"/>
              <a:t>—</a:t>
            </a:r>
            <a:r>
              <a:rPr lang="en-US" sz="1800" i="1" dirty="0"/>
              <a:t>Winter 2000</a:t>
            </a:r>
            <a:r>
              <a:rPr lang="en-US" sz="1800" dirty="0"/>
              <a:t>—</a:t>
            </a:r>
            <a:r>
              <a:rPr lang="en-US" sz="1800" i="1" dirty="0"/>
              <a:t>Pages 177-1</a:t>
            </a:r>
            <a:endParaRPr lang="it-IT" sz="1800" dirty="0"/>
          </a:p>
        </p:txBody>
      </p:sp>
      <p:sp>
        <p:nvSpPr>
          <p:cNvPr id="3" name="Segnaposto contenuto 2">
            <a:extLst>
              <a:ext uri="{FF2B5EF4-FFF2-40B4-BE49-F238E27FC236}">
                <a16:creationId xmlns:a16="http://schemas.microsoft.com/office/drawing/2014/main" id="{8155C442-633C-489B-A3E1-4FE40DDB8FDE}"/>
              </a:ext>
            </a:extLst>
          </p:cNvPr>
          <p:cNvSpPr>
            <a:spLocks noGrp="1"/>
          </p:cNvSpPr>
          <p:nvPr>
            <p:ph idx="1"/>
          </p:nvPr>
        </p:nvSpPr>
        <p:spPr>
          <a:xfrm>
            <a:off x="819788" y="1818813"/>
            <a:ext cx="10295252" cy="2406400"/>
          </a:xfrm>
        </p:spPr>
        <p:txBody>
          <a:bodyPr>
            <a:normAutofit fontScale="92500" lnSpcReduction="20000"/>
          </a:bodyPr>
          <a:lstStyle/>
          <a:p>
            <a:r>
              <a:rPr lang="it-IT" dirty="0"/>
              <a:t>Dani </a:t>
            </a:r>
            <a:r>
              <a:rPr lang="it-IT" dirty="0" err="1"/>
              <a:t>Rodrik</a:t>
            </a:r>
            <a:r>
              <a:rPr lang="it-IT" dirty="0"/>
              <a:t> (2000) fa riferimento al concetto di «Globalizzazione» che preferisce definire «Integrazione Economica Internazionale»</a:t>
            </a:r>
          </a:p>
          <a:p>
            <a:r>
              <a:rPr lang="it-IT" dirty="0"/>
              <a:t>Il </a:t>
            </a:r>
            <a:r>
              <a:rPr lang="it-IT" b="1" dirty="0"/>
              <a:t>Trilemma per l’autore è politico </a:t>
            </a:r>
            <a:r>
              <a:rPr lang="it-IT" dirty="0"/>
              <a:t>invece, cioè non è possibile avere contemporaneamente</a:t>
            </a:r>
          </a:p>
          <a:p>
            <a:pPr lvl="1"/>
            <a:r>
              <a:rPr lang="it-IT" dirty="0"/>
              <a:t>una </a:t>
            </a:r>
            <a:r>
              <a:rPr lang="it-IT" dirty="0" err="1"/>
              <a:t>iper</a:t>
            </a:r>
            <a:r>
              <a:rPr lang="it-IT" dirty="0"/>
              <a:t>-globalizzazione dei sistemi economici, </a:t>
            </a:r>
          </a:p>
          <a:p>
            <a:pPr lvl="1"/>
            <a:r>
              <a:rPr lang="it-IT" dirty="0"/>
              <a:t>Un regime democratico e </a:t>
            </a:r>
          </a:p>
          <a:p>
            <a:pPr lvl="1"/>
            <a:r>
              <a:rPr lang="it-IT" dirty="0"/>
              <a:t>Un’autodeterminazione nazionale.</a:t>
            </a:r>
          </a:p>
        </p:txBody>
      </p:sp>
      <p:sp>
        <p:nvSpPr>
          <p:cNvPr id="6" name="CasellaDiTesto 5">
            <a:extLst>
              <a:ext uri="{FF2B5EF4-FFF2-40B4-BE49-F238E27FC236}">
                <a16:creationId xmlns:a16="http://schemas.microsoft.com/office/drawing/2014/main" id="{725CFB14-24C9-4075-B034-549D38140C88}"/>
              </a:ext>
            </a:extLst>
          </p:cNvPr>
          <p:cNvSpPr txBox="1"/>
          <p:nvPr/>
        </p:nvSpPr>
        <p:spPr>
          <a:xfrm rot="3499518">
            <a:off x="8430038" y="4533398"/>
            <a:ext cx="3092704" cy="923330"/>
          </a:xfrm>
          <a:prstGeom prst="rect">
            <a:avLst/>
          </a:prstGeom>
          <a:noFill/>
        </p:spPr>
        <p:txBody>
          <a:bodyPr wrap="square" rtlCol="0">
            <a:spAutoFit/>
          </a:bodyPr>
          <a:lstStyle/>
          <a:p>
            <a:r>
              <a:rPr lang="it-IT" dirty="0"/>
              <a:t>= rinuncia allo stato sovrano e federalismo globale</a:t>
            </a:r>
          </a:p>
        </p:txBody>
      </p:sp>
      <p:sp>
        <p:nvSpPr>
          <p:cNvPr id="7" name="CasellaDiTesto 6">
            <a:extLst>
              <a:ext uri="{FF2B5EF4-FFF2-40B4-BE49-F238E27FC236}">
                <a16:creationId xmlns:a16="http://schemas.microsoft.com/office/drawing/2014/main" id="{ADA58391-AD51-4FE7-8031-42E493A67616}"/>
              </a:ext>
            </a:extLst>
          </p:cNvPr>
          <p:cNvSpPr txBox="1"/>
          <p:nvPr/>
        </p:nvSpPr>
        <p:spPr>
          <a:xfrm rot="17658246">
            <a:off x="4644257" y="4049848"/>
            <a:ext cx="2762621" cy="646331"/>
          </a:xfrm>
          <a:prstGeom prst="rect">
            <a:avLst/>
          </a:prstGeom>
          <a:noFill/>
        </p:spPr>
        <p:txBody>
          <a:bodyPr wrap="square" rtlCol="0">
            <a:spAutoFit/>
          </a:bodyPr>
          <a:lstStyle/>
          <a:p>
            <a:r>
              <a:rPr lang="it-IT" dirty="0">
                <a:solidFill>
                  <a:srgbClr val="0070C0"/>
                </a:solidFill>
              </a:rPr>
              <a:t>= riduzione importante della democrazia</a:t>
            </a:r>
          </a:p>
        </p:txBody>
      </p:sp>
      <p:sp>
        <p:nvSpPr>
          <p:cNvPr id="8" name="CasellaDiTesto 7">
            <a:extLst>
              <a:ext uri="{FF2B5EF4-FFF2-40B4-BE49-F238E27FC236}">
                <a16:creationId xmlns:a16="http://schemas.microsoft.com/office/drawing/2014/main" id="{0879025D-B1D6-44B0-A511-1B9969CEDED9}"/>
              </a:ext>
            </a:extLst>
          </p:cNvPr>
          <p:cNvSpPr txBox="1"/>
          <p:nvPr/>
        </p:nvSpPr>
        <p:spPr>
          <a:xfrm>
            <a:off x="6721856" y="6284533"/>
            <a:ext cx="4328160" cy="369332"/>
          </a:xfrm>
          <a:prstGeom prst="rect">
            <a:avLst/>
          </a:prstGeom>
          <a:noFill/>
        </p:spPr>
        <p:txBody>
          <a:bodyPr wrap="square" rtlCol="0">
            <a:spAutoFit/>
          </a:bodyPr>
          <a:lstStyle/>
          <a:p>
            <a:r>
              <a:rPr lang="it-IT" dirty="0">
                <a:solidFill>
                  <a:srgbClr val="FF0000"/>
                </a:solidFill>
              </a:rPr>
              <a:t>= poche  semplici regole internazionali</a:t>
            </a:r>
          </a:p>
        </p:txBody>
      </p:sp>
      <p:sp>
        <p:nvSpPr>
          <p:cNvPr id="4" name="Rettangolo con angoli arrotondati 3">
            <a:extLst>
              <a:ext uri="{FF2B5EF4-FFF2-40B4-BE49-F238E27FC236}">
                <a16:creationId xmlns:a16="http://schemas.microsoft.com/office/drawing/2014/main" id="{794950E7-EFAF-4409-A5D2-8E151CF13924}"/>
              </a:ext>
            </a:extLst>
          </p:cNvPr>
          <p:cNvSpPr/>
          <p:nvPr/>
        </p:nvSpPr>
        <p:spPr>
          <a:xfrm>
            <a:off x="6756152" y="3407725"/>
            <a:ext cx="2286402" cy="646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Iperglobalizzazione</a:t>
            </a:r>
            <a:endParaRPr lang="it-IT" dirty="0"/>
          </a:p>
        </p:txBody>
      </p:sp>
      <p:sp>
        <p:nvSpPr>
          <p:cNvPr id="9" name="Rettangolo con angoli arrotondati 8">
            <a:extLst>
              <a:ext uri="{FF2B5EF4-FFF2-40B4-BE49-F238E27FC236}">
                <a16:creationId xmlns:a16="http://schemas.microsoft.com/office/drawing/2014/main" id="{A48CECDE-372E-4E78-B08B-AF42A1249262}"/>
              </a:ext>
            </a:extLst>
          </p:cNvPr>
          <p:cNvSpPr/>
          <p:nvPr/>
        </p:nvSpPr>
        <p:spPr>
          <a:xfrm>
            <a:off x="8098054" y="5706991"/>
            <a:ext cx="2487637" cy="646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028B6FB2-7BDA-4EAD-AD0D-67F234EE57F7}"/>
              </a:ext>
            </a:extLst>
          </p:cNvPr>
          <p:cNvSpPr/>
          <p:nvPr/>
        </p:nvSpPr>
        <p:spPr>
          <a:xfrm>
            <a:off x="5332020" y="5702510"/>
            <a:ext cx="2487637" cy="646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diritto 11">
            <a:extLst>
              <a:ext uri="{FF2B5EF4-FFF2-40B4-BE49-F238E27FC236}">
                <a16:creationId xmlns:a16="http://schemas.microsoft.com/office/drawing/2014/main" id="{9B5936EC-845B-4201-96D6-A78202695862}"/>
              </a:ext>
            </a:extLst>
          </p:cNvPr>
          <p:cNvCxnSpPr>
            <a:cxnSpLocks/>
            <a:stCxn id="4" idx="1"/>
          </p:cNvCxnSpPr>
          <p:nvPr/>
        </p:nvCxnSpPr>
        <p:spPr>
          <a:xfrm flipH="1">
            <a:off x="5762172" y="3730813"/>
            <a:ext cx="993980" cy="19662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04762BC7-1E11-4204-99ED-CA70FD200BCB}"/>
              </a:ext>
            </a:extLst>
          </p:cNvPr>
          <p:cNvCxnSpPr>
            <a:cxnSpLocks/>
            <a:stCxn id="4" idx="3"/>
          </p:cNvCxnSpPr>
          <p:nvPr/>
        </p:nvCxnSpPr>
        <p:spPr>
          <a:xfrm>
            <a:off x="9042554" y="3730813"/>
            <a:ext cx="1089152" cy="19656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04E4B61E-AABA-41A2-BF8A-49626D71A0AC}"/>
              </a:ext>
            </a:extLst>
          </p:cNvPr>
          <p:cNvCxnSpPr>
            <a:cxnSpLocks/>
            <a:stCxn id="9" idx="1"/>
          </p:cNvCxnSpPr>
          <p:nvPr/>
        </p:nvCxnSpPr>
        <p:spPr>
          <a:xfrm flipH="1">
            <a:off x="7791678" y="6030079"/>
            <a:ext cx="306376" cy="71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9BBEB737-3619-46BB-A25D-506DD5C8A45E}"/>
              </a:ext>
            </a:extLst>
          </p:cNvPr>
          <p:cNvSpPr txBox="1"/>
          <p:nvPr/>
        </p:nvSpPr>
        <p:spPr>
          <a:xfrm>
            <a:off x="8105661" y="5706800"/>
            <a:ext cx="2393669" cy="646331"/>
          </a:xfrm>
          <a:prstGeom prst="rect">
            <a:avLst/>
          </a:prstGeom>
          <a:noFill/>
        </p:spPr>
        <p:txBody>
          <a:bodyPr wrap="square" rtlCol="0">
            <a:spAutoFit/>
          </a:bodyPr>
          <a:lstStyle/>
          <a:p>
            <a:pPr algn="ctr"/>
            <a:r>
              <a:rPr lang="it-IT" dirty="0">
                <a:solidFill>
                  <a:schemeClr val="bg1"/>
                </a:solidFill>
              </a:rPr>
              <a:t>Autodeterminazione</a:t>
            </a:r>
            <a:r>
              <a:rPr lang="it-IT" dirty="0"/>
              <a:t> </a:t>
            </a:r>
            <a:r>
              <a:rPr lang="it-IT" dirty="0">
                <a:solidFill>
                  <a:schemeClr val="bg1"/>
                </a:solidFill>
              </a:rPr>
              <a:t>nazionale</a:t>
            </a:r>
          </a:p>
        </p:txBody>
      </p:sp>
      <p:sp>
        <p:nvSpPr>
          <p:cNvPr id="29" name="CasellaDiTesto 28">
            <a:extLst>
              <a:ext uri="{FF2B5EF4-FFF2-40B4-BE49-F238E27FC236}">
                <a16:creationId xmlns:a16="http://schemas.microsoft.com/office/drawing/2014/main" id="{23139ED5-8C0C-4A89-BEE2-BFD385204FA6}"/>
              </a:ext>
            </a:extLst>
          </p:cNvPr>
          <p:cNvSpPr txBox="1"/>
          <p:nvPr/>
        </p:nvSpPr>
        <p:spPr>
          <a:xfrm>
            <a:off x="5940465" y="5850311"/>
            <a:ext cx="1572816" cy="369332"/>
          </a:xfrm>
          <a:prstGeom prst="rect">
            <a:avLst/>
          </a:prstGeom>
          <a:noFill/>
        </p:spPr>
        <p:txBody>
          <a:bodyPr wrap="square" rtlCol="0">
            <a:spAutoFit/>
          </a:bodyPr>
          <a:lstStyle/>
          <a:p>
            <a:r>
              <a:rPr lang="it-IT" dirty="0">
                <a:solidFill>
                  <a:schemeClr val="bg1"/>
                </a:solidFill>
              </a:rPr>
              <a:t>Democrazia</a:t>
            </a:r>
          </a:p>
        </p:txBody>
      </p:sp>
    </p:spTree>
    <p:extLst>
      <p:ext uri="{BB962C8B-B14F-4D97-AF65-F5344CB8AC3E}">
        <p14:creationId xmlns:p14="http://schemas.microsoft.com/office/powerpoint/2010/main" val="407899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788F5C1-976A-4980-ABEE-7D7A2B421DFD}"/>
              </a:ext>
            </a:extLst>
          </p:cNvPr>
          <p:cNvSpPr>
            <a:spLocks noGrp="1"/>
          </p:cNvSpPr>
          <p:nvPr>
            <p:ph type="title"/>
          </p:nvPr>
        </p:nvSpPr>
        <p:spPr/>
        <p:txBody>
          <a:bodyPr/>
          <a:lstStyle/>
          <a:p>
            <a:r>
              <a:rPr lang="it-IT" dirty="0"/>
              <a:t>La mancanza di un policy maker «benevolo» </a:t>
            </a:r>
          </a:p>
        </p:txBody>
      </p:sp>
      <p:sp>
        <p:nvSpPr>
          <p:cNvPr id="4" name="Segnaposto testo 3">
            <a:extLst>
              <a:ext uri="{FF2B5EF4-FFF2-40B4-BE49-F238E27FC236}">
                <a16:creationId xmlns:a16="http://schemas.microsoft.com/office/drawing/2014/main" id="{2D114F00-1E25-4139-8082-1CEB894463CB}"/>
              </a:ext>
            </a:extLst>
          </p:cNvPr>
          <p:cNvSpPr>
            <a:spLocks noGrp="1"/>
          </p:cNvSpPr>
          <p:nvPr>
            <p:ph type="body" idx="1"/>
          </p:nvPr>
        </p:nvSpPr>
        <p:spPr/>
        <p:txBody>
          <a:bodyPr/>
          <a:lstStyle/>
          <a:p>
            <a:r>
              <a:rPr lang="it-IT" dirty="0"/>
              <a:t>Le elezioni politiche e le scelte negli organismi di governo</a:t>
            </a:r>
          </a:p>
        </p:txBody>
      </p:sp>
      <p:sp>
        <p:nvSpPr>
          <p:cNvPr id="2" name="Segnaposto numero diapositiva 1">
            <a:extLst>
              <a:ext uri="{FF2B5EF4-FFF2-40B4-BE49-F238E27FC236}">
                <a16:creationId xmlns:a16="http://schemas.microsoft.com/office/drawing/2014/main" id="{92958A45-078B-4B89-94AE-9BA04C9032EA}"/>
              </a:ext>
            </a:extLst>
          </p:cNvPr>
          <p:cNvSpPr>
            <a:spLocks noGrp="1"/>
          </p:cNvSpPr>
          <p:nvPr>
            <p:ph type="sldNum" sz="quarter" idx="12"/>
          </p:nvPr>
        </p:nvSpPr>
        <p:spPr/>
        <p:txBody>
          <a:bodyPr/>
          <a:lstStyle/>
          <a:p>
            <a:fld id="{E171CCC5-BE13-4F65-A118-9FF21E55254F}" type="slidenum">
              <a:rPr lang="en-US" smtClean="0"/>
              <a:t>2</a:t>
            </a:fld>
            <a:endParaRPr lang="en-US"/>
          </a:p>
        </p:txBody>
      </p:sp>
    </p:spTree>
    <p:extLst>
      <p:ext uri="{BB962C8B-B14F-4D97-AF65-F5344CB8AC3E}">
        <p14:creationId xmlns:p14="http://schemas.microsoft.com/office/powerpoint/2010/main" val="285053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103F4-E851-4693-96BB-6BB1ADF31214}"/>
              </a:ext>
            </a:extLst>
          </p:cNvPr>
          <p:cNvSpPr>
            <a:spLocks noGrp="1"/>
          </p:cNvSpPr>
          <p:nvPr>
            <p:ph type="title"/>
          </p:nvPr>
        </p:nvSpPr>
        <p:spPr/>
        <p:txBody>
          <a:bodyPr/>
          <a:lstStyle/>
          <a:p>
            <a:r>
              <a:rPr lang="it-IT" dirty="0"/>
              <a:t>I comportamenti strategici</a:t>
            </a:r>
          </a:p>
        </p:txBody>
      </p:sp>
      <p:sp>
        <p:nvSpPr>
          <p:cNvPr id="5" name="Segnaposto testo 4">
            <a:extLst>
              <a:ext uri="{FF2B5EF4-FFF2-40B4-BE49-F238E27FC236}">
                <a16:creationId xmlns:a16="http://schemas.microsoft.com/office/drawing/2014/main" id="{AABF59B0-B26E-4046-B3FD-81EAD34B5890}"/>
              </a:ext>
            </a:extLst>
          </p:cNvPr>
          <p:cNvSpPr>
            <a:spLocks noGrp="1"/>
          </p:cNvSpPr>
          <p:nvPr>
            <p:ph type="body" idx="1"/>
          </p:nvPr>
        </p:nvSpPr>
        <p:spPr/>
        <p:txBody>
          <a:bodyPr/>
          <a:lstStyle/>
          <a:p>
            <a:r>
              <a:rPr lang="it-IT" dirty="0"/>
              <a:t>Il metodo della teoria dei giochi</a:t>
            </a:r>
          </a:p>
          <a:p>
            <a:endParaRPr lang="it-IT" dirty="0"/>
          </a:p>
        </p:txBody>
      </p:sp>
    </p:spTree>
    <p:extLst>
      <p:ext uri="{BB962C8B-B14F-4D97-AF65-F5344CB8AC3E}">
        <p14:creationId xmlns:p14="http://schemas.microsoft.com/office/powerpoint/2010/main" val="289181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081A6-1E5B-4CF2-A649-A4E7BEF45ED2}"/>
              </a:ext>
            </a:extLst>
          </p:cNvPr>
          <p:cNvSpPr>
            <a:spLocks noGrp="1"/>
          </p:cNvSpPr>
          <p:nvPr>
            <p:ph type="title"/>
          </p:nvPr>
        </p:nvSpPr>
        <p:spPr/>
        <p:txBody>
          <a:bodyPr/>
          <a:lstStyle/>
          <a:p>
            <a:r>
              <a:rPr lang="it-IT" dirty="0"/>
              <a:t>Comportamenti strategici e teoria dei giochi</a:t>
            </a:r>
            <a:endParaRPr lang="en-GB" dirty="0"/>
          </a:p>
        </p:txBody>
      </p:sp>
      <p:sp>
        <p:nvSpPr>
          <p:cNvPr id="3" name="Segnaposto contenuto 2">
            <a:extLst>
              <a:ext uri="{FF2B5EF4-FFF2-40B4-BE49-F238E27FC236}">
                <a16:creationId xmlns:a16="http://schemas.microsoft.com/office/drawing/2014/main" id="{61487E8E-066E-4610-98F8-59D2FE696D5F}"/>
              </a:ext>
            </a:extLst>
          </p:cNvPr>
          <p:cNvSpPr>
            <a:spLocks noGrp="1"/>
          </p:cNvSpPr>
          <p:nvPr>
            <p:ph idx="1"/>
          </p:nvPr>
        </p:nvSpPr>
        <p:spPr/>
        <p:txBody>
          <a:bodyPr/>
          <a:lstStyle/>
          <a:p>
            <a:r>
              <a:rPr lang="it-IT" dirty="0"/>
              <a:t>Il teorema di Arrow e il ruolo dell’elettore mediano ci portano a considerare i risultati delle interazioni strategiche tra agenti, che nel contesto strategico vengono definiti «giocatori», tali sono, come già più volte sottolineato: </a:t>
            </a:r>
          </a:p>
          <a:p>
            <a:r>
              <a:rPr lang="it-IT" dirty="0"/>
              <a:t>Gli </a:t>
            </a:r>
            <a:r>
              <a:rPr lang="en-GB" dirty="0" err="1"/>
              <a:t>Stati</a:t>
            </a:r>
            <a:endParaRPr lang="en-GB" dirty="0"/>
          </a:p>
          <a:p>
            <a:r>
              <a:rPr lang="en-GB" dirty="0"/>
              <a:t>I </a:t>
            </a:r>
            <a:r>
              <a:rPr lang="en-GB" dirty="0" err="1"/>
              <a:t>Governi</a:t>
            </a:r>
            <a:endParaRPr lang="en-GB" dirty="0"/>
          </a:p>
          <a:p>
            <a:r>
              <a:rPr lang="en-GB" dirty="0"/>
              <a:t>Le </a:t>
            </a:r>
            <a:r>
              <a:rPr lang="en-GB" dirty="0" err="1"/>
              <a:t>Istituzioni</a:t>
            </a:r>
            <a:endParaRPr lang="en-GB" dirty="0"/>
          </a:p>
          <a:p>
            <a:r>
              <a:rPr lang="en-GB" dirty="0"/>
              <a:t>Le </a:t>
            </a:r>
            <a:r>
              <a:rPr lang="en-GB" dirty="0" err="1"/>
              <a:t>Imprese</a:t>
            </a:r>
            <a:endParaRPr lang="en-GB" dirty="0"/>
          </a:p>
          <a:p>
            <a:r>
              <a:rPr lang="en-GB" dirty="0" err="1"/>
              <a:t>Gli</a:t>
            </a:r>
            <a:r>
              <a:rPr lang="en-GB" dirty="0"/>
              <a:t> </a:t>
            </a:r>
            <a:r>
              <a:rPr lang="en-GB" dirty="0" err="1"/>
              <a:t>Individui</a:t>
            </a:r>
            <a:endParaRPr lang="en-GB" dirty="0"/>
          </a:p>
        </p:txBody>
      </p:sp>
      <p:sp>
        <p:nvSpPr>
          <p:cNvPr id="4" name="Freccia a destra 3">
            <a:extLst>
              <a:ext uri="{FF2B5EF4-FFF2-40B4-BE49-F238E27FC236}">
                <a16:creationId xmlns:a16="http://schemas.microsoft.com/office/drawing/2014/main" id="{8BB76E16-9A02-470D-B4AC-6B0255751982}"/>
              </a:ext>
            </a:extLst>
          </p:cNvPr>
          <p:cNvSpPr/>
          <p:nvPr/>
        </p:nvSpPr>
        <p:spPr>
          <a:xfrm>
            <a:off x="3927566" y="4284617"/>
            <a:ext cx="783771" cy="592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sellaDiTesto 4">
            <a:extLst>
              <a:ext uri="{FF2B5EF4-FFF2-40B4-BE49-F238E27FC236}">
                <a16:creationId xmlns:a16="http://schemas.microsoft.com/office/drawing/2014/main" id="{AC86A9C6-4C99-4223-A031-2766B8ABD1E2}"/>
              </a:ext>
            </a:extLst>
          </p:cNvPr>
          <p:cNvSpPr txBox="1"/>
          <p:nvPr/>
        </p:nvSpPr>
        <p:spPr>
          <a:xfrm>
            <a:off x="4859382" y="4119043"/>
            <a:ext cx="2673532" cy="923330"/>
          </a:xfrm>
          <a:prstGeom prst="rect">
            <a:avLst/>
          </a:prstGeom>
          <a:noFill/>
          <a:ln>
            <a:solidFill>
              <a:srgbClr val="FF0000"/>
            </a:solidFill>
          </a:ln>
        </p:spPr>
        <p:txBody>
          <a:bodyPr wrap="square" rtlCol="0">
            <a:spAutoFit/>
          </a:bodyPr>
          <a:lstStyle/>
          <a:p>
            <a:r>
              <a:rPr lang="it-IT" b="1" dirty="0"/>
              <a:t>Consideriamo sempre 2 tra questi giocatori e 2 strategie</a:t>
            </a:r>
            <a:endParaRPr lang="en-GB" b="1" dirty="0"/>
          </a:p>
        </p:txBody>
      </p:sp>
      <p:sp>
        <p:nvSpPr>
          <p:cNvPr id="6" name="Freccia a destra 5">
            <a:extLst>
              <a:ext uri="{FF2B5EF4-FFF2-40B4-BE49-F238E27FC236}">
                <a16:creationId xmlns:a16="http://schemas.microsoft.com/office/drawing/2014/main" id="{482DC3C4-81B9-43D3-9662-723E9950B948}"/>
              </a:ext>
            </a:extLst>
          </p:cNvPr>
          <p:cNvSpPr/>
          <p:nvPr/>
        </p:nvSpPr>
        <p:spPr>
          <a:xfrm>
            <a:off x="7922622" y="4289081"/>
            <a:ext cx="783771" cy="592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C45C1DC1-F86B-40CA-92B9-9374ACF37BDF}"/>
              </a:ext>
            </a:extLst>
          </p:cNvPr>
          <p:cNvSpPr txBox="1"/>
          <p:nvPr/>
        </p:nvSpPr>
        <p:spPr>
          <a:xfrm>
            <a:off x="9137468" y="4171517"/>
            <a:ext cx="1850571" cy="646331"/>
          </a:xfrm>
          <a:prstGeom prst="rect">
            <a:avLst/>
          </a:prstGeom>
          <a:noFill/>
        </p:spPr>
        <p:txBody>
          <a:bodyPr wrap="square" rtlCol="0">
            <a:spAutoFit/>
          </a:bodyPr>
          <a:lstStyle/>
          <a:p>
            <a:r>
              <a:rPr lang="it-IT" b="1" dirty="0"/>
              <a:t>EQUILIBRIO DI NASH</a:t>
            </a:r>
            <a:endParaRPr lang="en-GB" b="1" dirty="0"/>
          </a:p>
        </p:txBody>
      </p:sp>
      <p:sp>
        <p:nvSpPr>
          <p:cNvPr id="8" name="CasellaDiTesto 7">
            <a:extLst>
              <a:ext uri="{FF2B5EF4-FFF2-40B4-BE49-F238E27FC236}">
                <a16:creationId xmlns:a16="http://schemas.microsoft.com/office/drawing/2014/main" id="{6053BAFA-5355-41B5-A7CC-C95FCEEB24CD}"/>
              </a:ext>
            </a:extLst>
          </p:cNvPr>
          <p:cNvSpPr txBox="1"/>
          <p:nvPr/>
        </p:nvSpPr>
        <p:spPr>
          <a:xfrm>
            <a:off x="3413760" y="5324953"/>
            <a:ext cx="1212233" cy="400110"/>
          </a:xfrm>
          <a:prstGeom prst="rect">
            <a:avLst/>
          </a:prstGeom>
          <a:noFill/>
        </p:spPr>
        <p:txBody>
          <a:bodyPr wrap="square" rtlCol="0">
            <a:spAutoFit/>
          </a:bodyPr>
          <a:lstStyle/>
          <a:p>
            <a:r>
              <a:rPr lang="it-IT" sz="2000" dirty="0"/>
              <a:t>FAMIGLIE</a:t>
            </a:r>
          </a:p>
        </p:txBody>
      </p:sp>
      <p:sp>
        <p:nvSpPr>
          <p:cNvPr id="9" name="Parentesi graffa chiusa 8">
            <a:extLst>
              <a:ext uri="{FF2B5EF4-FFF2-40B4-BE49-F238E27FC236}">
                <a16:creationId xmlns:a16="http://schemas.microsoft.com/office/drawing/2014/main" id="{DD03721B-3260-4170-B0D1-1D4B57F7AAD3}"/>
              </a:ext>
            </a:extLst>
          </p:cNvPr>
          <p:cNvSpPr/>
          <p:nvPr/>
        </p:nvSpPr>
        <p:spPr>
          <a:xfrm>
            <a:off x="3088640" y="5177536"/>
            <a:ext cx="251968" cy="6949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Fumetto: rettangolo 9">
            <a:extLst>
              <a:ext uri="{FF2B5EF4-FFF2-40B4-BE49-F238E27FC236}">
                <a16:creationId xmlns:a16="http://schemas.microsoft.com/office/drawing/2014/main" id="{4A7A677B-6D67-4476-AD5E-6C88F22F1E16}"/>
              </a:ext>
            </a:extLst>
          </p:cNvPr>
          <p:cNvSpPr/>
          <p:nvPr/>
        </p:nvSpPr>
        <p:spPr>
          <a:xfrm>
            <a:off x="6676571" y="5177536"/>
            <a:ext cx="2298096" cy="592183"/>
          </a:xfrm>
          <a:prstGeom prst="wedgeRectCallout">
            <a:avLst>
              <a:gd name="adj1" fmla="val -33254"/>
              <a:gd name="adj2" fmla="val -81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Come nei Trilemmi</a:t>
            </a:r>
          </a:p>
        </p:txBody>
      </p:sp>
    </p:spTree>
    <p:extLst>
      <p:ext uri="{BB962C8B-B14F-4D97-AF65-F5344CB8AC3E}">
        <p14:creationId xmlns:p14="http://schemas.microsoft.com/office/powerpoint/2010/main" val="251634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2EEBB9-05B8-4DC9-90F6-31FBE2AE6083}"/>
              </a:ext>
            </a:extLst>
          </p:cNvPr>
          <p:cNvSpPr>
            <a:spLocks noGrp="1"/>
          </p:cNvSpPr>
          <p:nvPr>
            <p:ph type="title"/>
          </p:nvPr>
        </p:nvSpPr>
        <p:spPr/>
        <p:txBody>
          <a:bodyPr/>
          <a:lstStyle/>
          <a:p>
            <a:r>
              <a:rPr lang="it-IT" dirty="0"/>
              <a:t>Breve introduzione alla teoria dei giochi</a:t>
            </a:r>
            <a:endParaRPr lang="en-GB" dirty="0"/>
          </a:p>
        </p:txBody>
      </p:sp>
      <p:pic>
        <p:nvPicPr>
          <p:cNvPr id="4" name="Immagine 3">
            <a:extLst>
              <a:ext uri="{FF2B5EF4-FFF2-40B4-BE49-F238E27FC236}">
                <a16:creationId xmlns:a16="http://schemas.microsoft.com/office/drawing/2014/main" id="{2672176A-B190-4C76-AC1B-99326836E168}"/>
              </a:ext>
            </a:extLst>
          </p:cNvPr>
          <p:cNvPicPr>
            <a:picLocks noChangeAspect="1"/>
          </p:cNvPicPr>
          <p:nvPr/>
        </p:nvPicPr>
        <p:blipFill>
          <a:blip r:embed="rId2"/>
          <a:stretch>
            <a:fillRect/>
          </a:stretch>
        </p:blipFill>
        <p:spPr>
          <a:xfrm>
            <a:off x="1315962" y="1538456"/>
            <a:ext cx="8556171" cy="4809956"/>
          </a:xfrm>
          <a:prstGeom prst="rect">
            <a:avLst/>
          </a:prstGeom>
        </p:spPr>
      </p:pic>
    </p:spTree>
    <p:extLst>
      <p:ext uri="{BB962C8B-B14F-4D97-AF65-F5344CB8AC3E}">
        <p14:creationId xmlns:p14="http://schemas.microsoft.com/office/powerpoint/2010/main" val="115543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91A0F8-78AD-423D-8A2F-40AFC09349C4}"/>
              </a:ext>
            </a:extLst>
          </p:cNvPr>
          <p:cNvSpPr>
            <a:spLocks noGrp="1"/>
          </p:cNvSpPr>
          <p:nvPr>
            <p:ph type="title"/>
          </p:nvPr>
        </p:nvSpPr>
        <p:spPr/>
        <p:txBody>
          <a:bodyPr/>
          <a:lstStyle/>
          <a:p>
            <a:r>
              <a:rPr lang="it-IT" dirty="0"/>
              <a:t>Rappresentazione dei comportamenti strategici</a:t>
            </a:r>
            <a:endParaRPr lang="en-GB" dirty="0"/>
          </a:p>
        </p:txBody>
      </p:sp>
      <p:pic>
        <p:nvPicPr>
          <p:cNvPr id="4" name="Immagine 3">
            <a:extLst>
              <a:ext uri="{FF2B5EF4-FFF2-40B4-BE49-F238E27FC236}">
                <a16:creationId xmlns:a16="http://schemas.microsoft.com/office/drawing/2014/main" id="{F1CD26C4-22C1-4630-9A6D-7E4B364FAEBD}"/>
              </a:ext>
            </a:extLst>
          </p:cNvPr>
          <p:cNvPicPr>
            <a:picLocks noChangeAspect="1"/>
          </p:cNvPicPr>
          <p:nvPr/>
        </p:nvPicPr>
        <p:blipFill>
          <a:blip r:embed="rId2"/>
          <a:stretch>
            <a:fillRect/>
          </a:stretch>
        </p:blipFill>
        <p:spPr>
          <a:xfrm>
            <a:off x="813650" y="1588188"/>
            <a:ext cx="10564699" cy="4439270"/>
          </a:xfrm>
          <a:prstGeom prst="rect">
            <a:avLst/>
          </a:prstGeom>
        </p:spPr>
      </p:pic>
      <p:sp>
        <p:nvSpPr>
          <p:cNvPr id="5" name="CasellaDiTesto 4">
            <a:extLst>
              <a:ext uri="{FF2B5EF4-FFF2-40B4-BE49-F238E27FC236}">
                <a16:creationId xmlns:a16="http://schemas.microsoft.com/office/drawing/2014/main" id="{C9393682-7F51-47F4-8C01-BFAABE3B2009}"/>
              </a:ext>
            </a:extLst>
          </p:cNvPr>
          <p:cNvSpPr txBox="1"/>
          <p:nvPr/>
        </p:nvSpPr>
        <p:spPr>
          <a:xfrm>
            <a:off x="1201783" y="1598023"/>
            <a:ext cx="4572000" cy="369332"/>
          </a:xfrm>
          <a:prstGeom prst="rect">
            <a:avLst/>
          </a:prstGeom>
          <a:noFill/>
        </p:spPr>
        <p:txBody>
          <a:bodyPr wrap="square" rtlCol="0">
            <a:spAutoFit/>
          </a:bodyPr>
          <a:lstStyle/>
          <a:p>
            <a:r>
              <a:rPr lang="it-IT" b="1" i="1" dirty="0"/>
              <a:t>GIOCO STATICO: SCELTA SIMULTANEA</a:t>
            </a:r>
            <a:endParaRPr lang="en-GB" b="1" i="1" dirty="0"/>
          </a:p>
        </p:txBody>
      </p:sp>
      <p:sp>
        <p:nvSpPr>
          <p:cNvPr id="6" name="Rettangolo 5">
            <a:extLst>
              <a:ext uri="{FF2B5EF4-FFF2-40B4-BE49-F238E27FC236}">
                <a16:creationId xmlns:a16="http://schemas.microsoft.com/office/drawing/2014/main" id="{08D83C7C-0FC7-4CDB-A3C7-B9879AA4A2C7}"/>
              </a:ext>
            </a:extLst>
          </p:cNvPr>
          <p:cNvSpPr/>
          <p:nvPr/>
        </p:nvSpPr>
        <p:spPr>
          <a:xfrm>
            <a:off x="6949157" y="1588188"/>
            <a:ext cx="2346476" cy="369332"/>
          </a:xfrm>
          <a:prstGeom prst="rect">
            <a:avLst/>
          </a:prstGeom>
        </p:spPr>
        <p:txBody>
          <a:bodyPr wrap="none">
            <a:spAutoFit/>
          </a:bodyPr>
          <a:lstStyle/>
          <a:p>
            <a:r>
              <a:rPr lang="en-GB" b="1" dirty="0">
                <a:solidFill>
                  <a:srgbClr val="FF0000"/>
                </a:solidFill>
              </a:rPr>
              <a:t>La </a:t>
            </a:r>
            <a:r>
              <a:rPr lang="en-GB" b="1" dirty="0" err="1">
                <a:solidFill>
                  <a:srgbClr val="FF0000"/>
                </a:solidFill>
              </a:rPr>
              <a:t>scelta</a:t>
            </a:r>
            <a:r>
              <a:rPr lang="en-GB" b="1" dirty="0">
                <a:solidFill>
                  <a:srgbClr val="FF0000"/>
                </a:solidFill>
              </a:rPr>
              <a:t> è </a:t>
            </a:r>
            <a:r>
              <a:rPr lang="en-GB" b="1" dirty="0" err="1">
                <a:solidFill>
                  <a:srgbClr val="FF0000"/>
                </a:solidFill>
              </a:rPr>
              <a:t>sequenziale</a:t>
            </a:r>
            <a:endParaRPr lang="en-GB" b="1" dirty="0">
              <a:solidFill>
                <a:srgbClr val="FF0000"/>
              </a:solidFill>
            </a:endParaRPr>
          </a:p>
        </p:txBody>
      </p:sp>
    </p:spTree>
    <p:extLst>
      <p:ext uri="{BB962C8B-B14F-4D97-AF65-F5344CB8AC3E}">
        <p14:creationId xmlns:p14="http://schemas.microsoft.com/office/powerpoint/2010/main" val="302882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C32C4-6EDE-4CD8-9D94-74AD044578A3}"/>
              </a:ext>
            </a:extLst>
          </p:cNvPr>
          <p:cNvSpPr>
            <a:spLocks noGrp="1"/>
          </p:cNvSpPr>
          <p:nvPr>
            <p:ph type="title"/>
          </p:nvPr>
        </p:nvSpPr>
        <p:spPr/>
        <p:txBody>
          <a:bodyPr/>
          <a:lstStyle/>
          <a:p>
            <a:r>
              <a:rPr lang="it-IT" dirty="0"/>
              <a:t>I payoff</a:t>
            </a:r>
            <a:endParaRPr lang="en-GB" dirty="0"/>
          </a:p>
        </p:txBody>
      </p:sp>
      <p:pic>
        <p:nvPicPr>
          <p:cNvPr id="4" name="Immagine 3">
            <a:extLst>
              <a:ext uri="{FF2B5EF4-FFF2-40B4-BE49-F238E27FC236}">
                <a16:creationId xmlns:a16="http://schemas.microsoft.com/office/drawing/2014/main" id="{3C18D805-ABC8-48DE-B2D7-EED16389D5F3}"/>
              </a:ext>
            </a:extLst>
          </p:cNvPr>
          <p:cNvPicPr>
            <a:picLocks noChangeAspect="1"/>
          </p:cNvPicPr>
          <p:nvPr/>
        </p:nvPicPr>
        <p:blipFill>
          <a:blip r:embed="rId2"/>
          <a:stretch>
            <a:fillRect/>
          </a:stretch>
        </p:blipFill>
        <p:spPr>
          <a:xfrm>
            <a:off x="962820" y="2993654"/>
            <a:ext cx="8016031" cy="3165566"/>
          </a:xfrm>
          <a:prstGeom prst="rect">
            <a:avLst/>
          </a:prstGeom>
        </p:spPr>
      </p:pic>
      <p:pic>
        <p:nvPicPr>
          <p:cNvPr id="5" name="Immagine 4">
            <a:extLst>
              <a:ext uri="{FF2B5EF4-FFF2-40B4-BE49-F238E27FC236}">
                <a16:creationId xmlns:a16="http://schemas.microsoft.com/office/drawing/2014/main" id="{CF3B433F-3668-40DC-A699-612BABE35017}"/>
              </a:ext>
            </a:extLst>
          </p:cNvPr>
          <p:cNvPicPr>
            <a:picLocks noChangeAspect="1"/>
          </p:cNvPicPr>
          <p:nvPr/>
        </p:nvPicPr>
        <p:blipFill>
          <a:blip r:embed="rId3"/>
          <a:stretch>
            <a:fillRect/>
          </a:stretch>
        </p:blipFill>
        <p:spPr>
          <a:xfrm>
            <a:off x="6761320" y="966651"/>
            <a:ext cx="4400080" cy="2027003"/>
          </a:xfrm>
          <a:prstGeom prst="rect">
            <a:avLst/>
          </a:prstGeom>
        </p:spPr>
      </p:pic>
    </p:spTree>
    <p:extLst>
      <p:ext uri="{BB962C8B-B14F-4D97-AF65-F5344CB8AC3E}">
        <p14:creationId xmlns:p14="http://schemas.microsoft.com/office/powerpoint/2010/main" val="352387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A73C0-786B-4E7F-8102-C54B8A7EFEB2}"/>
              </a:ext>
            </a:extLst>
          </p:cNvPr>
          <p:cNvSpPr>
            <a:spLocks noGrp="1"/>
          </p:cNvSpPr>
          <p:nvPr>
            <p:ph type="title"/>
          </p:nvPr>
        </p:nvSpPr>
        <p:spPr/>
        <p:txBody>
          <a:bodyPr/>
          <a:lstStyle/>
          <a:p>
            <a:r>
              <a:rPr lang="it-IT" dirty="0"/>
              <a:t>Informazione</a:t>
            </a:r>
            <a:endParaRPr lang="en-GB" dirty="0"/>
          </a:p>
        </p:txBody>
      </p:sp>
      <p:pic>
        <p:nvPicPr>
          <p:cNvPr id="4" name="Segnaposto contenuto 3">
            <a:extLst>
              <a:ext uri="{FF2B5EF4-FFF2-40B4-BE49-F238E27FC236}">
                <a16:creationId xmlns:a16="http://schemas.microsoft.com/office/drawing/2014/main" id="{602B4FFD-616E-45F3-A696-BFA94BF536C3}"/>
              </a:ext>
            </a:extLst>
          </p:cNvPr>
          <p:cNvPicPr>
            <a:picLocks noGrp="1" noChangeAspect="1"/>
          </p:cNvPicPr>
          <p:nvPr>
            <p:ph idx="1"/>
          </p:nvPr>
        </p:nvPicPr>
        <p:blipFill>
          <a:blip r:embed="rId2"/>
          <a:stretch>
            <a:fillRect/>
          </a:stretch>
        </p:blipFill>
        <p:spPr>
          <a:xfrm>
            <a:off x="838200" y="2281523"/>
            <a:ext cx="10515600" cy="3439541"/>
          </a:xfrm>
          <a:prstGeom prst="rect">
            <a:avLst/>
          </a:prstGeom>
        </p:spPr>
      </p:pic>
      <p:sp>
        <p:nvSpPr>
          <p:cNvPr id="5" name="CasellaDiTesto 4">
            <a:extLst>
              <a:ext uri="{FF2B5EF4-FFF2-40B4-BE49-F238E27FC236}">
                <a16:creationId xmlns:a16="http://schemas.microsoft.com/office/drawing/2014/main" id="{B2928CD1-8898-4D65-A661-A179E5BE7BC9}"/>
              </a:ext>
            </a:extLst>
          </p:cNvPr>
          <p:cNvSpPr txBox="1"/>
          <p:nvPr/>
        </p:nvSpPr>
        <p:spPr>
          <a:xfrm>
            <a:off x="10280469" y="4971412"/>
            <a:ext cx="1506583" cy="646331"/>
          </a:xfrm>
          <a:prstGeom prst="rect">
            <a:avLst/>
          </a:prstGeom>
          <a:solidFill>
            <a:schemeClr val="accent1">
              <a:lumMod val="20000"/>
              <a:lumOff val="80000"/>
            </a:schemeClr>
          </a:solidFill>
        </p:spPr>
        <p:txBody>
          <a:bodyPr wrap="square" rtlCol="0">
            <a:spAutoFit/>
          </a:bodyPr>
          <a:lstStyle/>
          <a:p>
            <a:r>
              <a:rPr lang="it-IT" dirty="0"/>
              <a:t>2 TIPI DI GIOCATORE</a:t>
            </a:r>
            <a:endParaRPr lang="en-GB" dirty="0"/>
          </a:p>
        </p:txBody>
      </p:sp>
      <p:sp>
        <p:nvSpPr>
          <p:cNvPr id="6" name="Callout: freccia in su 5">
            <a:extLst>
              <a:ext uri="{FF2B5EF4-FFF2-40B4-BE49-F238E27FC236}">
                <a16:creationId xmlns:a16="http://schemas.microsoft.com/office/drawing/2014/main" id="{D8C101F1-62C4-4A98-A801-9BDB82D9BFB0}"/>
              </a:ext>
            </a:extLst>
          </p:cNvPr>
          <p:cNvSpPr/>
          <p:nvPr/>
        </p:nvSpPr>
        <p:spPr>
          <a:xfrm>
            <a:off x="5708469" y="5617743"/>
            <a:ext cx="3139440" cy="91004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Probabilità soggettive sui diversi tipi di giocatori</a:t>
            </a:r>
            <a:endParaRPr lang="en-GB" dirty="0"/>
          </a:p>
        </p:txBody>
      </p:sp>
    </p:spTree>
    <p:extLst>
      <p:ext uri="{BB962C8B-B14F-4D97-AF65-F5344CB8AC3E}">
        <p14:creationId xmlns:p14="http://schemas.microsoft.com/office/powerpoint/2010/main" val="1063370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131C00-0D90-43FA-88CF-5AB62CA27941}"/>
              </a:ext>
            </a:extLst>
          </p:cNvPr>
          <p:cNvSpPr>
            <a:spLocks noGrp="1"/>
          </p:cNvSpPr>
          <p:nvPr>
            <p:ph type="title"/>
          </p:nvPr>
        </p:nvSpPr>
        <p:spPr/>
        <p:txBody>
          <a:bodyPr/>
          <a:lstStyle/>
          <a:p>
            <a:r>
              <a:rPr lang="it-IT" dirty="0"/>
              <a:t>Conoscenza comune ed equilibrio</a:t>
            </a:r>
            <a:endParaRPr lang="en-GB" dirty="0"/>
          </a:p>
        </p:txBody>
      </p:sp>
      <p:sp>
        <p:nvSpPr>
          <p:cNvPr id="3" name="Segnaposto contenuto 2">
            <a:extLst>
              <a:ext uri="{FF2B5EF4-FFF2-40B4-BE49-F238E27FC236}">
                <a16:creationId xmlns:a16="http://schemas.microsoft.com/office/drawing/2014/main" id="{5FD9F5DD-EEB8-4DA9-B705-91B0357542E0}"/>
              </a:ext>
            </a:extLst>
          </p:cNvPr>
          <p:cNvSpPr>
            <a:spLocks noGrp="1"/>
          </p:cNvSpPr>
          <p:nvPr>
            <p:ph idx="1"/>
          </p:nvPr>
        </p:nvSpPr>
        <p:spPr/>
        <p:txBody>
          <a:bodyPr>
            <a:normAutofit fontScale="92500" lnSpcReduction="20000"/>
          </a:bodyPr>
          <a:lstStyle/>
          <a:p>
            <a:r>
              <a:rPr lang="it-IT" dirty="0"/>
              <a:t>Il gioco e la razionalità stessa dei giocatori sono </a:t>
            </a:r>
            <a:r>
              <a:rPr lang="it-IT" b="1" dirty="0"/>
              <a:t>conoscenza comune </a:t>
            </a:r>
            <a:r>
              <a:rPr lang="it-IT" dirty="0"/>
              <a:t>(</a:t>
            </a:r>
            <a:r>
              <a:rPr lang="it-IT" i="1" dirty="0"/>
              <a:t>Common Knowledge</a:t>
            </a:r>
            <a:r>
              <a:rPr lang="it-IT" dirty="0"/>
              <a:t>)</a:t>
            </a:r>
          </a:p>
          <a:p>
            <a:r>
              <a:rPr lang="it-IT" dirty="0"/>
              <a:t>Aspettativa riguardo i comportamenti degli altri: «cosa farei nelle stesse circostanze?»</a:t>
            </a:r>
          </a:p>
          <a:p>
            <a:r>
              <a:rPr lang="it-IT" dirty="0"/>
              <a:t>L’equilibrio nella teoria dei giochi si basa sull’anticipazione che ogni giocatore produce sul comportamento degli altri giocatori e questo non è facile senza una conoscenza comune</a:t>
            </a:r>
          </a:p>
          <a:p>
            <a:r>
              <a:rPr lang="it-IT" dirty="0"/>
              <a:t>Può accadere che la situazione </a:t>
            </a:r>
            <a:r>
              <a:rPr lang="it-IT" b="1" dirty="0"/>
              <a:t>migliore </a:t>
            </a:r>
            <a:r>
              <a:rPr lang="it-IT" dirty="0"/>
              <a:t>per entrambi i giocatori, ottenuta con una determinata strategia, sia </a:t>
            </a:r>
            <a:r>
              <a:rPr lang="en-GB" b="1" dirty="0" err="1"/>
              <a:t>difficilmente</a:t>
            </a:r>
            <a:r>
              <a:rPr lang="en-GB" b="1" dirty="0"/>
              <a:t> </a:t>
            </a:r>
            <a:r>
              <a:rPr lang="en-GB" b="1" dirty="0" err="1"/>
              <a:t>raggiungibile</a:t>
            </a:r>
            <a:endParaRPr lang="en-GB" b="1" dirty="0"/>
          </a:p>
          <a:p>
            <a:r>
              <a:rPr lang="it-IT" dirty="0"/>
              <a:t>Esiste un incentivo per almeno uno di essi che rende allettante (in termini di ritorno individuale) deviare da questa strategia.</a:t>
            </a:r>
          </a:p>
          <a:p>
            <a:r>
              <a:rPr lang="it-IT" dirty="0"/>
              <a:t>Unica soluzione: annullare questo incentivo ⇒ </a:t>
            </a:r>
            <a:r>
              <a:rPr lang="it-IT" b="1" dirty="0"/>
              <a:t>equilibrio</a:t>
            </a:r>
            <a:endParaRPr lang="it-IT" dirty="0"/>
          </a:p>
          <a:p>
            <a:endParaRPr lang="en-GB" dirty="0"/>
          </a:p>
        </p:txBody>
      </p:sp>
    </p:spTree>
    <p:extLst>
      <p:ext uri="{BB962C8B-B14F-4D97-AF65-F5344CB8AC3E}">
        <p14:creationId xmlns:p14="http://schemas.microsoft.com/office/powerpoint/2010/main" val="2920214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BCCB3C-0678-4381-9FB4-32C831D02056}"/>
              </a:ext>
            </a:extLst>
          </p:cNvPr>
          <p:cNvSpPr>
            <a:spLocks noGrp="1"/>
          </p:cNvSpPr>
          <p:nvPr>
            <p:ph type="title"/>
          </p:nvPr>
        </p:nvSpPr>
        <p:spPr/>
        <p:txBody>
          <a:bodyPr/>
          <a:lstStyle/>
          <a:p>
            <a:r>
              <a:rPr lang="it-IT" dirty="0"/>
              <a:t>Come trovare questo equilibrio? Smith</a:t>
            </a:r>
            <a:endParaRPr lang="en-GB" dirty="0"/>
          </a:p>
        </p:txBody>
      </p:sp>
      <p:pic>
        <p:nvPicPr>
          <p:cNvPr id="4" name="Immagine 3">
            <a:extLst>
              <a:ext uri="{FF2B5EF4-FFF2-40B4-BE49-F238E27FC236}">
                <a16:creationId xmlns:a16="http://schemas.microsoft.com/office/drawing/2014/main" id="{4E6D6455-E059-41E2-997B-42ABA92034EA}"/>
              </a:ext>
            </a:extLst>
          </p:cNvPr>
          <p:cNvPicPr>
            <a:picLocks noChangeAspect="1"/>
          </p:cNvPicPr>
          <p:nvPr/>
        </p:nvPicPr>
        <p:blipFill>
          <a:blip r:embed="rId2"/>
          <a:stretch>
            <a:fillRect/>
          </a:stretch>
        </p:blipFill>
        <p:spPr>
          <a:xfrm>
            <a:off x="683346" y="1532709"/>
            <a:ext cx="10825307" cy="4911634"/>
          </a:xfrm>
          <a:prstGeom prst="rect">
            <a:avLst/>
          </a:prstGeom>
        </p:spPr>
      </p:pic>
    </p:spTree>
    <p:extLst>
      <p:ext uri="{BB962C8B-B14F-4D97-AF65-F5344CB8AC3E}">
        <p14:creationId xmlns:p14="http://schemas.microsoft.com/office/powerpoint/2010/main" val="2108725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A1E254-AFA5-48F9-9985-CF97BC8920C7}"/>
              </a:ext>
            </a:extLst>
          </p:cNvPr>
          <p:cNvSpPr>
            <a:spLocks noGrp="1"/>
          </p:cNvSpPr>
          <p:nvPr>
            <p:ph type="title"/>
          </p:nvPr>
        </p:nvSpPr>
        <p:spPr/>
        <p:txBody>
          <a:bodyPr/>
          <a:lstStyle/>
          <a:p>
            <a:r>
              <a:rPr lang="it-IT" dirty="0"/>
              <a:t>… e John Nash</a:t>
            </a:r>
            <a:endParaRPr lang="en-GB" dirty="0"/>
          </a:p>
        </p:txBody>
      </p:sp>
      <p:pic>
        <p:nvPicPr>
          <p:cNvPr id="5" name="Immagine 4">
            <a:extLst>
              <a:ext uri="{FF2B5EF4-FFF2-40B4-BE49-F238E27FC236}">
                <a16:creationId xmlns:a16="http://schemas.microsoft.com/office/drawing/2014/main" id="{A00446AD-D6E8-4819-AD76-1D8FFE05DD0F}"/>
              </a:ext>
            </a:extLst>
          </p:cNvPr>
          <p:cNvPicPr>
            <a:picLocks noChangeAspect="1"/>
          </p:cNvPicPr>
          <p:nvPr/>
        </p:nvPicPr>
        <p:blipFill>
          <a:blip r:embed="rId2"/>
          <a:stretch>
            <a:fillRect/>
          </a:stretch>
        </p:blipFill>
        <p:spPr>
          <a:xfrm>
            <a:off x="60960" y="1522087"/>
            <a:ext cx="11764713" cy="4848234"/>
          </a:xfrm>
          <a:prstGeom prst="rect">
            <a:avLst/>
          </a:prstGeom>
        </p:spPr>
      </p:pic>
    </p:spTree>
    <p:extLst>
      <p:ext uri="{BB962C8B-B14F-4D97-AF65-F5344CB8AC3E}">
        <p14:creationId xmlns:p14="http://schemas.microsoft.com/office/powerpoint/2010/main" val="452519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437E465-7F60-4CA9-B555-EA2BDAEE1ABB}"/>
              </a:ext>
            </a:extLst>
          </p:cNvPr>
          <p:cNvPicPr>
            <a:picLocks noChangeAspect="1"/>
          </p:cNvPicPr>
          <p:nvPr/>
        </p:nvPicPr>
        <p:blipFill>
          <a:blip r:embed="rId2"/>
          <a:stretch>
            <a:fillRect/>
          </a:stretch>
        </p:blipFill>
        <p:spPr>
          <a:xfrm>
            <a:off x="55870" y="909728"/>
            <a:ext cx="12080259" cy="5038544"/>
          </a:xfrm>
          <a:prstGeom prst="rect">
            <a:avLst/>
          </a:prstGeom>
        </p:spPr>
      </p:pic>
    </p:spTree>
    <p:extLst>
      <p:ext uri="{BB962C8B-B14F-4D97-AF65-F5344CB8AC3E}">
        <p14:creationId xmlns:p14="http://schemas.microsoft.com/office/powerpoint/2010/main" val="100134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Riepilogo</a:t>
            </a:r>
            <a:endParaRPr lang="en-US" dirty="0"/>
          </a:p>
        </p:txBody>
      </p:sp>
      <p:sp>
        <p:nvSpPr>
          <p:cNvPr id="6" name="Segnaposto contenuto 5"/>
          <p:cNvSpPr>
            <a:spLocks noGrp="1"/>
          </p:cNvSpPr>
          <p:nvPr>
            <p:ph idx="1"/>
          </p:nvPr>
        </p:nvSpPr>
        <p:spPr/>
        <p:txBody>
          <a:bodyPr>
            <a:normAutofit fontScale="92500" lnSpcReduction="10000"/>
          </a:bodyPr>
          <a:lstStyle/>
          <a:p>
            <a:r>
              <a:rPr lang="it-IT" dirty="0"/>
              <a:t>Le difficoltà di applicare un modello di decisione deterministico alla PE derivano da un insieme di imperfezioni dei mercati:</a:t>
            </a:r>
          </a:p>
          <a:p>
            <a:pPr lvl="1"/>
            <a:r>
              <a:rPr lang="it-IT" dirty="0"/>
              <a:t>I governi </a:t>
            </a:r>
            <a:r>
              <a:rPr lang="it-IT" dirty="0">
                <a:solidFill>
                  <a:srgbClr val="FF0000"/>
                </a:solidFill>
              </a:rPr>
              <a:t>conoscono in modo solo imperfetto la struttura dell’economia </a:t>
            </a:r>
            <a:r>
              <a:rPr lang="it-IT" dirty="0"/>
              <a:t>e l’incertezza alla quale è soggetta (</a:t>
            </a:r>
            <a:r>
              <a:rPr lang="it-IT" dirty="0">
                <a:solidFill>
                  <a:srgbClr val="FF0000"/>
                </a:solidFill>
              </a:rPr>
              <a:t>rischio e incertezza</a:t>
            </a:r>
            <a:r>
              <a:rPr lang="it-IT" dirty="0"/>
              <a:t>);</a:t>
            </a:r>
          </a:p>
          <a:p>
            <a:pPr lvl="1"/>
            <a:r>
              <a:rPr lang="it-IT" dirty="0"/>
              <a:t>Gli agenti privati (imprese e famiglie) elaborano proprie strategie e reagiscono alle decisioni di PE passate, presenti o attese in modo coerente (</a:t>
            </a:r>
            <a:r>
              <a:rPr lang="it-IT" dirty="0">
                <a:solidFill>
                  <a:srgbClr val="FF0000"/>
                </a:solidFill>
              </a:rPr>
              <a:t>aspettative razionali</a:t>
            </a:r>
            <a:r>
              <a:rPr lang="it-IT" dirty="0"/>
              <a:t>);</a:t>
            </a:r>
          </a:p>
          <a:p>
            <a:pPr lvl="1"/>
            <a:r>
              <a:rPr lang="it-IT" dirty="0"/>
              <a:t>Gli annunci dei decisori sono convincenti per gli agenti privati e influenzano il loro comportamento (</a:t>
            </a:r>
            <a:r>
              <a:rPr lang="it-IT" dirty="0">
                <a:solidFill>
                  <a:srgbClr val="FF0000"/>
                </a:solidFill>
              </a:rPr>
              <a:t>credibilità</a:t>
            </a:r>
            <a:r>
              <a:rPr lang="it-IT" dirty="0"/>
              <a:t>);</a:t>
            </a:r>
          </a:p>
          <a:p>
            <a:pPr lvl="1"/>
            <a:r>
              <a:rPr lang="it-IT" dirty="0"/>
              <a:t>I decisori non hanno accesso a tutte le informazioni di cui hanno bisogno per assumere quelle che valutano essere le decisioni ottimali (</a:t>
            </a:r>
            <a:r>
              <a:rPr lang="it-IT" dirty="0">
                <a:solidFill>
                  <a:srgbClr val="FF0000"/>
                </a:solidFill>
              </a:rPr>
              <a:t>informazione asimmetrica</a:t>
            </a:r>
            <a:r>
              <a:rPr lang="it-IT" dirty="0"/>
              <a:t>);</a:t>
            </a:r>
          </a:p>
          <a:p>
            <a:pPr lvl="1"/>
            <a:r>
              <a:rPr lang="it-IT" dirty="0"/>
              <a:t>I decisori non difendono sempre il bene comune, ma interessi particolari, come il proprio e quello di gruppi di pressione (</a:t>
            </a:r>
            <a:r>
              <a:rPr lang="it-IT" dirty="0">
                <a:solidFill>
                  <a:srgbClr val="FF0000"/>
                </a:solidFill>
              </a:rPr>
              <a:t>elettore mediano</a:t>
            </a:r>
            <a:r>
              <a:rPr lang="it-IT" dirty="0"/>
              <a:t>).</a:t>
            </a:r>
          </a:p>
          <a:p>
            <a:endParaRPr lang="it-IT" dirty="0"/>
          </a:p>
          <a:p>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3</a:t>
            </a:fld>
            <a:endParaRPr lang="en-US"/>
          </a:p>
        </p:txBody>
      </p:sp>
    </p:spTree>
    <p:extLst>
      <p:ext uri="{BB962C8B-B14F-4D97-AF65-F5344CB8AC3E}">
        <p14:creationId xmlns:p14="http://schemas.microsoft.com/office/powerpoint/2010/main" val="1249594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6495B-ABDB-4162-864F-D8576DA4EB22}"/>
              </a:ext>
            </a:extLst>
          </p:cNvPr>
          <p:cNvSpPr>
            <a:spLocks noGrp="1"/>
          </p:cNvSpPr>
          <p:nvPr>
            <p:ph type="title"/>
          </p:nvPr>
        </p:nvSpPr>
        <p:spPr/>
        <p:txBody>
          <a:bodyPr/>
          <a:lstStyle/>
          <a:p>
            <a:r>
              <a:rPr lang="it-IT" dirty="0"/>
              <a:t>E quindi con il metodo della teoria dei giochi</a:t>
            </a:r>
            <a:endParaRPr lang="en-GB" dirty="0"/>
          </a:p>
        </p:txBody>
      </p:sp>
      <p:pic>
        <p:nvPicPr>
          <p:cNvPr id="4" name="Immagine 3">
            <a:extLst>
              <a:ext uri="{FF2B5EF4-FFF2-40B4-BE49-F238E27FC236}">
                <a16:creationId xmlns:a16="http://schemas.microsoft.com/office/drawing/2014/main" id="{E63F16E7-7FE5-4209-9220-A2E2BAF4F858}"/>
              </a:ext>
            </a:extLst>
          </p:cNvPr>
          <p:cNvPicPr>
            <a:picLocks noChangeAspect="1"/>
          </p:cNvPicPr>
          <p:nvPr/>
        </p:nvPicPr>
        <p:blipFill>
          <a:blip r:embed="rId2"/>
          <a:stretch>
            <a:fillRect/>
          </a:stretch>
        </p:blipFill>
        <p:spPr>
          <a:xfrm>
            <a:off x="100148" y="1772193"/>
            <a:ext cx="11772165" cy="4917181"/>
          </a:xfrm>
          <a:prstGeom prst="rect">
            <a:avLst/>
          </a:prstGeom>
        </p:spPr>
      </p:pic>
    </p:spTree>
    <p:extLst>
      <p:ext uri="{BB962C8B-B14F-4D97-AF65-F5344CB8AC3E}">
        <p14:creationId xmlns:p14="http://schemas.microsoft.com/office/powerpoint/2010/main" val="620706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8559E1-08EF-425D-832A-DAF1F8027E7F}"/>
              </a:ext>
            </a:extLst>
          </p:cNvPr>
          <p:cNvSpPr>
            <a:spLocks noGrp="1"/>
          </p:cNvSpPr>
          <p:nvPr>
            <p:ph type="title"/>
          </p:nvPr>
        </p:nvSpPr>
        <p:spPr/>
        <p:txBody>
          <a:bodyPr/>
          <a:lstStyle/>
          <a:p>
            <a:r>
              <a:rPr lang="it-IT" dirty="0"/>
              <a:t>Come trovare in generale un equilibrio?</a:t>
            </a:r>
            <a:endParaRPr lang="en-GB" dirty="0"/>
          </a:p>
        </p:txBody>
      </p:sp>
      <p:pic>
        <p:nvPicPr>
          <p:cNvPr id="4" name="Immagine 3">
            <a:extLst>
              <a:ext uri="{FF2B5EF4-FFF2-40B4-BE49-F238E27FC236}">
                <a16:creationId xmlns:a16="http://schemas.microsoft.com/office/drawing/2014/main" id="{59F14112-A721-4C87-8F48-BED43A59183F}"/>
              </a:ext>
            </a:extLst>
          </p:cNvPr>
          <p:cNvPicPr>
            <a:picLocks noChangeAspect="1"/>
          </p:cNvPicPr>
          <p:nvPr/>
        </p:nvPicPr>
        <p:blipFill>
          <a:blip r:embed="rId2"/>
          <a:stretch>
            <a:fillRect/>
          </a:stretch>
        </p:blipFill>
        <p:spPr>
          <a:xfrm>
            <a:off x="431185" y="1527461"/>
            <a:ext cx="6857889" cy="2181318"/>
          </a:xfrm>
          <a:prstGeom prst="rect">
            <a:avLst/>
          </a:prstGeom>
        </p:spPr>
      </p:pic>
      <p:pic>
        <p:nvPicPr>
          <p:cNvPr id="5" name="Immagine 4">
            <a:extLst>
              <a:ext uri="{FF2B5EF4-FFF2-40B4-BE49-F238E27FC236}">
                <a16:creationId xmlns:a16="http://schemas.microsoft.com/office/drawing/2014/main" id="{5C073514-D300-43BB-89B6-946E345D0911}"/>
              </a:ext>
            </a:extLst>
          </p:cNvPr>
          <p:cNvPicPr>
            <a:picLocks noChangeAspect="1"/>
          </p:cNvPicPr>
          <p:nvPr/>
        </p:nvPicPr>
        <p:blipFill>
          <a:blip r:embed="rId3"/>
          <a:stretch>
            <a:fillRect/>
          </a:stretch>
        </p:blipFill>
        <p:spPr>
          <a:xfrm>
            <a:off x="3801292" y="3656555"/>
            <a:ext cx="7393577" cy="2868996"/>
          </a:xfrm>
          <a:prstGeom prst="rect">
            <a:avLst/>
          </a:prstGeom>
        </p:spPr>
      </p:pic>
      <p:sp>
        <p:nvSpPr>
          <p:cNvPr id="6" name="Rettangolo 5">
            <a:extLst>
              <a:ext uri="{FF2B5EF4-FFF2-40B4-BE49-F238E27FC236}">
                <a16:creationId xmlns:a16="http://schemas.microsoft.com/office/drawing/2014/main" id="{AD8E8CFE-6F71-4FFD-93E0-C34D0A84B6EE}"/>
              </a:ext>
            </a:extLst>
          </p:cNvPr>
          <p:cNvSpPr/>
          <p:nvPr/>
        </p:nvSpPr>
        <p:spPr>
          <a:xfrm>
            <a:off x="640080" y="4453376"/>
            <a:ext cx="2843349" cy="1754326"/>
          </a:xfrm>
          <a:prstGeom prst="rect">
            <a:avLst/>
          </a:prstGeom>
          <a:solidFill>
            <a:schemeClr val="accent1">
              <a:lumMod val="20000"/>
              <a:lumOff val="80000"/>
            </a:schemeClr>
          </a:solidFill>
        </p:spPr>
        <p:txBody>
          <a:bodyPr wrap="square">
            <a:spAutoFit/>
          </a:bodyPr>
          <a:lstStyle/>
          <a:p>
            <a:r>
              <a:rPr lang="it-IT" dirty="0">
                <a:latin typeface="Seaford-Regular"/>
              </a:rPr>
              <a:t>Nessun giocatore, sapendo che l’altro gioca P, ha incentivo a deviare da questa, in quanto otterrebbe un payoff minore: SOLUZIONE STABILE</a:t>
            </a:r>
            <a:endParaRPr lang="en-GB" dirty="0"/>
          </a:p>
        </p:txBody>
      </p:sp>
      <p:sp>
        <p:nvSpPr>
          <p:cNvPr id="7" name="Rettangolo 6">
            <a:extLst>
              <a:ext uri="{FF2B5EF4-FFF2-40B4-BE49-F238E27FC236}">
                <a16:creationId xmlns:a16="http://schemas.microsoft.com/office/drawing/2014/main" id="{774FBB54-B75C-471C-A98E-AF66498FBEA2}"/>
              </a:ext>
            </a:extLst>
          </p:cNvPr>
          <p:cNvSpPr/>
          <p:nvPr/>
        </p:nvSpPr>
        <p:spPr>
          <a:xfrm>
            <a:off x="5172891" y="4907280"/>
            <a:ext cx="1001486" cy="5921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llout: linea con bordo e barra in risalto 7">
            <a:extLst>
              <a:ext uri="{FF2B5EF4-FFF2-40B4-BE49-F238E27FC236}">
                <a16:creationId xmlns:a16="http://schemas.microsoft.com/office/drawing/2014/main" id="{4AF36004-8155-4CF5-A5D2-8E5C8D4AABBD}"/>
              </a:ext>
            </a:extLst>
          </p:cNvPr>
          <p:cNvSpPr/>
          <p:nvPr/>
        </p:nvSpPr>
        <p:spPr>
          <a:xfrm>
            <a:off x="8290560" y="3535680"/>
            <a:ext cx="1262743" cy="721481"/>
          </a:xfrm>
          <a:prstGeom prst="accentBorderCallout1">
            <a:avLst>
              <a:gd name="adj1" fmla="val 18750"/>
              <a:gd name="adj2" fmla="val -8333"/>
              <a:gd name="adj3" fmla="val 184923"/>
              <a:gd name="adj4" fmla="val -1935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Pareto-Efficienza</a:t>
            </a:r>
            <a:endParaRPr lang="en-GB" dirty="0"/>
          </a:p>
        </p:txBody>
      </p:sp>
    </p:spTree>
    <p:extLst>
      <p:ext uri="{BB962C8B-B14F-4D97-AF65-F5344CB8AC3E}">
        <p14:creationId xmlns:p14="http://schemas.microsoft.com/office/powerpoint/2010/main" val="380606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595218-4E41-4AED-930D-F0B74FF8851D}"/>
              </a:ext>
            </a:extLst>
          </p:cNvPr>
          <p:cNvSpPr>
            <a:spLocks noGrp="1"/>
          </p:cNvSpPr>
          <p:nvPr>
            <p:ph type="title"/>
          </p:nvPr>
        </p:nvSpPr>
        <p:spPr/>
        <p:txBody>
          <a:bodyPr/>
          <a:lstStyle/>
          <a:p>
            <a:r>
              <a:rPr lang="it-IT" dirty="0"/>
              <a:t>Il dilemma del prigioniero nello scacchiere internazionale</a:t>
            </a:r>
          </a:p>
        </p:txBody>
      </p:sp>
      <p:sp>
        <p:nvSpPr>
          <p:cNvPr id="3" name="Segnaposto contenuto 2">
            <a:extLst>
              <a:ext uri="{FF2B5EF4-FFF2-40B4-BE49-F238E27FC236}">
                <a16:creationId xmlns:a16="http://schemas.microsoft.com/office/drawing/2014/main" id="{5A357CB9-C19C-4C3B-B19F-FAE2F9139850}"/>
              </a:ext>
            </a:extLst>
          </p:cNvPr>
          <p:cNvSpPr>
            <a:spLocks noGrp="1"/>
          </p:cNvSpPr>
          <p:nvPr>
            <p:ph idx="1"/>
          </p:nvPr>
        </p:nvSpPr>
        <p:spPr/>
        <p:txBody>
          <a:bodyPr/>
          <a:lstStyle/>
          <a:p>
            <a:r>
              <a:rPr lang="it-IT" dirty="0"/>
              <a:t>La Teoria dei giochi è utilizzata nell’ambito della politica internazionale, data l’esigenza di districarsi tra preferenze, vincoli strategici e necessità di cooperazione. Tra i più importanti in questo ambito, dal punto di vista della teoria, ci sono i giochi di collaborazione ed i giochi di coordinamento.</a:t>
            </a:r>
          </a:p>
          <a:p>
            <a:r>
              <a:rPr lang="it-IT" dirty="0"/>
              <a:t>I giochi di collaborazione sono caratterizzati dal fatto che gli Stati che traggono i profitti maggiori sono quelli che defezionano mentre tutti gli altri cooperano. Un esempio classico ne è il cosiddetto Dilemma del Prigioniero. </a:t>
            </a:r>
          </a:p>
          <a:p>
            <a:r>
              <a:rPr lang="it-IT" dirty="0"/>
              <a:t>I due sono in stanze diverse e non possono comunicare tra loro. </a:t>
            </a:r>
          </a:p>
        </p:txBody>
      </p:sp>
    </p:spTree>
    <p:extLst>
      <p:ext uri="{BB962C8B-B14F-4D97-AF65-F5344CB8AC3E}">
        <p14:creationId xmlns:p14="http://schemas.microsoft.com/office/powerpoint/2010/main" val="87377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Come attuare il coordinamento e limitare il free-riding? I giochi non cooperativi o simultanei</a:t>
            </a:r>
            <a:endParaRPr lang="en-US" dirty="0"/>
          </a:p>
        </p:txBody>
      </p:sp>
      <p:sp>
        <p:nvSpPr>
          <p:cNvPr id="4" name="Segnaposto contenuto 3"/>
          <p:cNvSpPr>
            <a:spLocks noGrp="1"/>
          </p:cNvSpPr>
          <p:nvPr>
            <p:ph idx="1"/>
          </p:nvPr>
        </p:nvSpPr>
        <p:spPr/>
        <p:txBody>
          <a:bodyPr>
            <a:noAutofit/>
          </a:bodyPr>
          <a:lstStyle/>
          <a:p>
            <a:r>
              <a:rPr lang="it-IT" sz="1800" b="1" dirty="0"/>
              <a:t>L’ipotesi di base è che una decisione presa da un Paese in autonomia induce un’esternalità agli altri paesi, non sarà cioè ottimale. </a:t>
            </a:r>
            <a:r>
              <a:rPr lang="it-IT" sz="1800" dirty="0"/>
              <a:t>Si può rappresentare questa situazione con il dilemma del prigioniero:</a:t>
            </a:r>
          </a:p>
          <a:p>
            <a:endParaRPr lang="it-IT" sz="1800" dirty="0"/>
          </a:p>
          <a:p>
            <a:endParaRPr lang="it-IT" sz="1800" dirty="0"/>
          </a:p>
          <a:p>
            <a:endParaRPr lang="it-IT" sz="1800" dirty="0"/>
          </a:p>
          <a:p>
            <a:endParaRPr lang="it-IT" sz="1800" dirty="0"/>
          </a:p>
          <a:p>
            <a:endParaRPr lang="it-IT" sz="1800" dirty="0"/>
          </a:p>
          <a:p>
            <a:endParaRPr lang="it-IT" sz="1800" dirty="0"/>
          </a:p>
          <a:p>
            <a:endParaRPr lang="it-IT" sz="1800" dirty="0"/>
          </a:p>
          <a:p>
            <a:r>
              <a:rPr lang="it-IT" sz="1800" dirty="0"/>
              <a:t>Le scelte che i due prigionieri possono compiere sono:</a:t>
            </a:r>
          </a:p>
          <a:p>
            <a:pPr lvl="1"/>
            <a:r>
              <a:rPr lang="it-IT" sz="1800" dirty="0"/>
              <a:t>1) accusarsi reciprocamente (puniti con 5 anni di reclusione a testa)</a:t>
            </a:r>
          </a:p>
          <a:p>
            <a:pPr lvl="1"/>
            <a:r>
              <a:rPr lang="it-IT" sz="1800" dirty="0"/>
              <a:t>2) ognuno si dichiara innocente e incolpa l’altro (quello su cui ricade la colpa è condannato a 10 anni, l’altro è liberato);</a:t>
            </a:r>
          </a:p>
          <a:p>
            <a:pPr lvl="1"/>
            <a:r>
              <a:rPr lang="it-IT" sz="1800" dirty="0"/>
              <a:t>3) entrambi negano cioè cooperano (il giudice non è in grado di decidere, la condanna per entrambi è di 1 anno)</a:t>
            </a:r>
          </a:p>
          <a:p>
            <a:endParaRPr lang="en-US" sz="1800"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33</a:t>
            </a:fld>
            <a:endParaRPr lang="en-US"/>
          </a:p>
        </p:txBody>
      </p:sp>
      <p:graphicFrame>
        <p:nvGraphicFramePr>
          <p:cNvPr id="7" name="Tabella 6"/>
          <p:cNvGraphicFramePr>
            <a:graphicFrameLocks noGrp="1"/>
          </p:cNvGraphicFramePr>
          <p:nvPr>
            <p:extLst>
              <p:ext uri="{D42A27DB-BD31-4B8C-83A1-F6EECF244321}">
                <p14:modId xmlns:p14="http://schemas.microsoft.com/office/powerpoint/2010/main" val="2950104941"/>
              </p:ext>
            </p:extLst>
          </p:nvPr>
        </p:nvGraphicFramePr>
        <p:xfrm>
          <a:off x="3167426" y="2442067"/>
          <a:ext cx="5758795" cy="1478280"/>
        </p:xfrm>
        <a:graphic>
          <a:graphicData uri="http://schemas.openxmlformats.org/drawingml/2006/table">
            <a:tbl>
              <a:tblPr/>
              <a:tblGrid>
                <a:gridCol w="1259443">
                  <a:extLst>
                    <a:ext uri="{9D8B030D-6E8A-4147-A177-3AD203B41FA5}">
                      <a16:colId xmlns:a16="http://schemas.microsoft.com/office/drawing/2014/main" val="120375469"/>
                    </a:ext>
                  </a:extLst>
                </a:gridCol>
                <a:gridCol w="1619954">
                  <a:extLst>
                    <a:ext uri="{9D8B030D-6E8A-4147-A177-3AD203B41FA5}">
                      <a16:colId xmlns:a16="http://schemas.microsoft.com/office/drawing/2014/main" val="3428100032"/>
                    </a:ext>
                  </a:extLst>
                </a:gridCol>
                <a:gridCol w="1439699">
                  <a:extLst>
                    <a:ext uri="{9D8B030D-6E8A-4147-A177-3AD203B41FA5}">
                      <a16:colId xmlns:a16="http://schemas.microsoft.com/office/drawing/2014/main" val="2106785222"/>
                    </a:ext>
                  </a:extLst>
                </a:gridCol>
                <a:gridCol w="1439699">
                  <a:extLst>
                    <a:ext uri="{9D8B030D-6E8A-4147-A177-3AD203B41FA5}">
                      <a16:colId xmlns:a16="http://schemas.microsoft.com/office/drawing/2014/main" val="3993301045"/>
                    </a:ext>
                  </a:extLst>
                </a:gridCol>
              </a:tblGrid>
              <a:tr h="0">
                <a:tc>
                  <a:txBody>
                    <a:bodyPr/>
                    <a:lstStyle/>
                    <a:p>
                      <a:pPr algn="ctr" fontAlgn="t"/>
                      <a:endParaRPr lang="en-US" dirty="0">
                        <a:effectLst/>
                      </a:endParaRPr>
                    </a:p>
                  </a:txBody>
                  <a:tcPr marR="38100" marT="38100" marB="38100">
                    <a:lnL>
                      <a:noFill/>
                    </a:lnL>
                    <a:lnR>
                      <a:noFill/>
                    </a:lnR>
                    <a:lnT>
                      <a:noFill/>
                    </a:lnT>
                    <a:lnB w="7620" cap="flat" cmpd="sng" algn="ctr">
                      <a:solidFill>
                        <a:srgbClr val="A2D0D6"/>
                      </a:solidFill>
                      <a:prstDash val="solid"/>
                      <a:round/>
                      <a:headEnd type="none" w="med" len="med"/>
                      <a:tailEnd type="none" w="med" len="med"/>
                    </a:lnB>
                    <a:solidFill>
                      <a:srgbClr val="FFFFFF"/>
                    </a:solidFill>
                  </a:tcPr>
                </a:tc>
                <a:tc gridSpan="3">
                  <a:txBody>
                    <a:bodyPr/>
                    <a:lstStyle/>
                    <a:p>
                      <a:pPr algn="ctr" fontAlgn="t"/>
                      <a:r>
                        <a:rPr lang="en-US" b="1" dirty="0" err="1">
                          <a:solidFill>
                            <a:srgbClr val="131313"/>
                          </a:solidFill>
                          <a:effectLst/>
                        </a:rPr>
                        <a:t>Prigioniero</a:t>
                      </a:r>
                      <a:r>
                        <a:rPr lang="en-US" b="1" dirty="0">
                          <a:solidFill>
                            <a:srgbClr val="131313"/>
                          </a:solidFill>
                          <a:effectLst/>
                        </a:rPr>
                        <a:t> 2</a:t>
                      </a:r>
                    </a:p>
                  </a:txBody>
                  <a:tcPr marR="38100" marT="38100" marB="38100">
                    <a:lnL>
                      <a:noFill/>
                    </a:lnL>
                    <a:lnR>
                      <a:noFill/>
                    </a:lnR>
                    <a:lnT>
                      <a:noFill/>
                    </a:lnT>
                    <a:lnB w="7620" cap="flat" cmpd="sng" algn="ctr">
                      <a:solidFill>
                        <a:srgbClr val="A2D0D6"/>
                      </a:solidFill>
                      <a:prstDash val="solid"/>
                      <a:round/>
                      <a:headEnd type="none" w="med" len="med"/>
                      <a:tailEnd type="none" w="med" len="med"/>
                    </a:lnB>
                    <a:solidFill>
                      <a:srgbClr val="FFFFFF"/>
                    </a:solidFill>
                  </a:tcPr>
                </a:tc>
                <a:tc hMerge="1">
                  <a:txBody>
                    <a:bodyPr/>
                    <a:lstStyle/>
                    <a:p>
                      <a:pPr algn="ctr" fontAlgn="t"/>
                      <a:endParaRPr lang="en-US" b="1" dirty="0">
                        <a:solidFill>
                          <a:srgbClr val="131313"/>
                        </a:solidFill>
                        <a:effectLst/>
                      </a:endParaRP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tc hMerge="1">
                  <a:txBody>
                    <a:bodyPr/>
                    <a:lstStyle/>
                    <a:p>
                      <a:pPr algn="ctr" fontAlgn="t"/>
                      <a:endParaRPr lang="en-US" b="1" dirty="0">
                        <a:solidFill>
                          <a:srgbClr val="131313"/>
                        </a:solidFill>
                        <a:effectLst/>
                      </a:endParaRP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extLst>
                  <a:ext uri="{0D108BD9-81ED-4DB2-BD59-A6C34878D82A}">
                    <a16:rowId xmlns:a16="http://schemas.microsoft.com/office/drawing/2014/main" val="964307776"/>
                  </a:ext>
                </a:extLst>
              </a:tr>
              <a:tr h="0">
                <a:tc rowSpan="3">
                  <a:txBody>
                    <a:bodyPr/>
                    <a:lstStyle/>
                    <a:p>
                      <a:pPr algn="ctr" fontAlgn="t"/>
                      <a:r>
                        <a:rPr lang="en-US" b="1" dirty="0" err="1">
                          <a:solidFill>
                            <a:srgbClr val="131313"/>
                          </a:solidFill>
                          <a:effectLst/>
                        </a:rPr>
                        <a:t>Prigioniero</a:t>
                      </a:r>
                      <a:r>
                        <a:rPr lang="en-US" b="1" dirty="0">
                          <a:solidFill>
                            <a:srgbClr val="131313"/>
                          </a:solidFill>
                          <a:effectLst/>
                        </a:rPr>
                        <a:t> 1</a:t>
                      </a:r>
                    </a:p>
                  </a:txBody>
                  <a:tcPr marR="38100" marT="38100" marB="38100" anchor="ctr">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endParaRPr lang="en-US" dirty="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dirty="0" err="1">
                          <a:solidFill>
                            <a:srgbClr val="131313"/>
                          </a:solidFill>
                          <a:effectLst/>
                        </a:rPr>
                        <a:t>Tradimento</a:t>
                      </a:r>
                      <a:endParaRPr lang="en-US" dirty="0">
                        <a:solidFill>
                          <a:srgbClr val="131313"/>
                        </a:solidFill>
                        <a:effectLst/>
                      </a:endParaRP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dirty="0" err="1">
                          <a:solidFill>
                            <a:srgbClr val="131313"/>
                          </a:solidFill>
                          <a:effectLst/>
                        </a:rPr>
                        <a:t>Cooperazione</a:t>
                      </a:r>
                      <a:endParaRPr lang="en-US" dirty="0">
                        <a:solidFill>
                          <a:srgbClr val="131313"/>
                        </a:solidFill>
                        <a:effectLst/>
                      </a:endParaRP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842351455"/>
                  </a:ext>
                </a:extLst>
              </a:tr>
              <a:tr h="0">
                <a:tc vMerge="1">
                  <a:txBody>
                    <a:bodyPr/>
                    <a:lstStyle/>
                    <a:p>
                      <a:pPr algn="l" fontAlgn="t"/>
                      <a:endParaRPr lang="en-US" dirty="0">
                        <a:solidFill>
                          <a:srgbClr val="131313"/>
                        </a:solidFill>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dirty="0" err="1">
                          <a:solidFill>
                            <a:srgbClr val="131313"/>
                          </a:solidFill>
                          <a:effectLst/>
                        </a:rPr>
                        <a:t>Tradimento</a:t>
                      </a:r>
                      <a:endParaRPr lang="en-US" dirty="0">
                        <a:solidFill>
                          <a:srgbClr val="131313"/>
                        </a:solidFill>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(−5, −5)</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(0, −10)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130011024"/>
                  </a:ext>
                </a:extLst>
              </a:tr>
              <a:tr h="0">
                <a:tc vMerge="1">
                  <a:txBody>
                    <a:bodyPr/>
                    <a:lstStyle/>
                    <a:p>
                      <a:pPr algn="l" fontAlgn="t"/>
                      <a:endParaRPr lang="en-US" dirty="0">
                        <a:solidFill>
                          <a:srgbClr val="131313"/>
                        </a:solidFill>
                        <a:effectLst/>
                      </a:endParaRP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l" fontAlgn="t"/>
                      <a:r>
                        <a:rPr lang="en-US" dirty="0" err="1">
                          <a:solidFill>
                            <a:srgbClr val="131313"/>
                          </a:solidFill>
                          <a:effectLst/>
                        </a:rPr>
                        <a:t>Cooperazione</a:t>
                      </a:r>
                      <a:endParaRPr lang="en-US" dirty="0">
                        <a:solidFill>
                          <a:srgbClr val="131313"/>
                        </a:solidFill>
                        <a:effectLst/>
                      </a:endParaRP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(−10, 0)</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r>
                        <a:rPr lang="en-US" dirty="0">
                          <a:solidFill>
                            <a:srgbClr val="131313"/>
                          </a:solidFill>
                          <a:effectLst/>
                        </a:rPr>
                        <a:t>(−1, −1)</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extLst>
                  <a:ext uri="{0D108BD9-81ED-4DB2-BD59-A6C34878D82A}">
                    <a16:rowId xmlns:a16="http://schemas.microsoft.com/office/drawing/2014/main" val="3920224282"/>
                  </a:ext>
                </a:extLst>
              </a:tr>
            </a:tbl>
          </a:graphicData>
        </a:graphic>
      </p:graphicFrame>
      <p:sp>
        <p:nvSpPr>
          <p:cNvPr id="8" name="Pentagono 7"/>
          <p:cNvSpPr/>
          <p:nvPr/>
        </p:nvSpPr>
        <p:spPr>
          <a:xfrm>
            <a:off x="1174928" y="2881241"/>
            <a:ext cx="1517904" cy="7391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Due strategie</a:t>
            </a:r>
            <a:endParaRPr lang="en-US" dirty="0"/>
          </a:p>
        </p:txBody>
      </p:sp>
      <p:sp>
        <p:nvSpPr>
          <p:cNvPr id="9" name="Rettangolo 8"/>
          <p:cNvSpPr/>
          <p:nvPr/>
        </p:nvSpPr>
        <p:spPr>
          <a:xfrm>
            <a:off x="5891284" y="3141028"/>
            <a:ext cx="2942110" cy="739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9502681" y="3154680"/>
            <a:ext cx="1069848"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payoff</a:t>
            </a:r>
            <a:endParaRPr lang="en-US" dirty="0"/>
          </a:p>
        </p:txBody>
      </p:sp>
      <p:cxnSp>
        <p:nvCxnSpPr>
          <p:cNvPr id="12" name="Connettore 2 11"/>
          <p:cNvCxnSpPr/>
          <p:nvPr/>
        </p:nvCxnSpPr>
        <p:spPr>
          <a:xfrm flipH="1">
            <a:off x="8608522" y="3487154"/>
            <a:ext cx="937260" cy="153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flipV="1">
            <a:off x="8547989" y="3296296"/>
            <a:ext cx="998220" cy="105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7853673" y="3454906"/>
            <a:ext cx="758952" cy="47514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p:cNvSpPr/>
          <p:nvPr/>
        </p:nvSpPr>
        <p:spPr>
          <a:xfrm>
            <a:off x="6376417" y="3079519"/>
            <a:ext cx="786384" cy="4955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a:off x="4050792" y="4059555"/>
            <a:ext cx="2258568"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Outcome</a:t>
            </a:r>
            <a:r>
              <a:rPr lang="it-IT" dirty="0"/>
              <a:t>: Equilibrio non cooperativo o Equilibrio di Nash</a:t>
            </a:r>
            <a:endParaRPr lang="en-US" dirty="0"/>
          </a:p>
        </p:txBody>
      </p:sp>
      <p:cxnSp>
        <p:nvCxnSpPr>
          <p:cNvPr id="20" name="Connettore 2 19"/>
          <p:cNvCxnSpPr>
            <a:cxnSpLocks/>
          </p:cNvCxnSpPr>
          <p:nvPr/>
        </p:nvCxnSpPr>
        <p:spPr>
          <a:xfrm flipH="1">
            <a:off x="6342291" y="3676792"/>
            <a:ext cx="546246" cy="85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llout 9 20"/>
          <p:cNvSpPr/>
          <p:nvPr/>
        </p:nvSpPr>
        <p:spPr>
          <a:xfrm>
            <a:off x="8995206" y="3991362"/>
            <a:ext cx="2898648" cy="654526"/>
          </a:xfrm>
          <a:prstGeom prst="callout1">
            <a:avLst>
              <a:gd name="adj1" fmla="val 18750"/>
              <a:gd name="adj2" fmla="val -8333"/>
              <a:gd name="adj3" fmla="val 9119"/>
              <a:gd name="adj4" fmla="val -25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cooperativo</a:t>
            </a:r>
            <a:endParaRPr lang="en-US" dirty="0"/>
          </a:p>
        </p:txBody>
      </p:sp>
    </p:spTree>
    <p:extLst>
      <p:ext uri="{BB962C8B-B14F-4D97-AF65-F5344CB8AC3E}">
        <p14:creationId xmlns:p14="http://schemas.microsoft.com/office/powerpoint/2010/main" val="15774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6" grpId="0" animBg="1"/>
      <p:bldP spid="16" grpId="1" animBg="1"/>
      <p:bldP spid="17" grpId="0" animBg="1"/>
      <p:bldP spid="18"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E489B3-F743-401D-ADCB-0C1EDE526AF8}"/>
              </a:ext>
            </a:extLst>
          </p:cNvPr>
          <p:cNvSpPr>
            <a:spLocks noGrp="1"/>
          </p:cNvSpPr>
          <p:nvPr>
            <p:ph type="title"/>
          </p:nvPr>
        </p:nvSpPr>
        <p:spPr/>
        <p:txBody>
          <a:bodyPr/>
          <a:lstStyle/>
          <a:p>
            <a:r>
              <a:rPr lang="it-IT" dirty="0"/>
              <a:t>Equilibrio di Nash</a:t>
            </a:r>
          </a:p>
        </p:txBody>
      </p:sp>
      <p:sp>
        <p:nvSpPr>
          <p:cNvPr id="3" name="Segnaposto contenuto 2">
            <a:extLst>
              <a:ext uri="{FF2B5EF4-FFF2-40B4-BE49-F238E27FC236}">
                <a16:creationId xmlns:a16="http://schemas.microsoft.com/office/drawing/2014/main" id="{AA16D60F-A07E-4BEC-8E43-BF4DB915003D}"/>
              </a:ext>
            </a:extLst>
          </p:cNvPr>
          <p:cNvSpPr>
            <a:spLocks noGrp="1"/>
          </p:cNvSpPr>
          <p:nvPr>
            <p:ph idx="1"/>
          </p:nvPr>
        </p:nvSpPr>
        <p:spPr/>
        <p:txBody>
          <a:bodyPr/>
          <a:lstStyle/>
          <a:p>
            <a:r>
              <a:rPr lang="it-IT" dirty="0"/>
              <a:t>In un gioco simultaneo come possiamo trovare una soluzione?</a:t>
            </a:r>
          </a:p>
          <a:p>
            <a:r>
              <a:rPr lang="it-IT" dirty="0"/>
              <a:t>Determiniamo la migliore risposta di ciascun giocatore ad ogni scelta strategica fatta dagli altri giocatori. Ripetiamo la stessa procedura per gli altri giocatori.</a:t>
            </a:r>
          </a:p>
          <a:p>
            <a:r>
              <a:rPr lang="it-IT" dirty="0"/>
              <a:t>Se la scelta strategica di ogni giocatore è la migliore risposta alla scelta strategica degli altri giocatori, allora abbiamo trovato l’equilibrio (o gli equilibri) del gioco.</a:t>
            </a:r>
          </a:p>
          <a:p>
            <a:r>
              <a:rPr lang="it-IT" dirty="0"/>
              <a:t>Questo equilibrio è noto come l’equilibrio di Nash: un giocatore può avere 0, 1 o più equilibri di Nash: usiamo il metodo dell’ispezione cella per cella</a:t>
            </a:r>
          </a:p>
        </p:txBody>
      </p:sp>
    </p:spTree>
    <p:extLst>
      <p:ext uri="{BB962C8B-B14F-4D97-AF65-F5344CB8AC3E}">
        <p14:creationId xmlns:p14="http://schemas.microsoft.com/office/powerpoint/2010/main" val="3820608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F3EC47-03BF-4518-B8F5-7D5EBAD29280}"/>
              </a:ext>
            </a:extLst>
          </p:cNvPr>
          <p:cNvSpPr>
            <a:spLocks noGrp="1"/>
          </p:cNvSpPr>
          <p:nvPr>
            <p:ph type="title"/>
          </p:nvPr>
        </p:nvSpPr>
        <p:spPr/>
        <p:txBody>
          <a:bodyPr/>
          <a:lstStyle/>
          <a:p>
            <a:r>
              <a:rPr lang="it-IT" dirty="0"/>
              <a:t>Consideriamo un esempio: dominanza ed equilibri</a:t>
            </a:r>
          </a:p>
        </p:txBody>
      </p:sp>
      <p:graphicFrame>
        <p:nvGraphicFramePr>
          <p:cNvPr id="5" name="Segnaposto contenuto 4">
            <a:extLst>
              <a:ext uri="{FF2B5EF4-FFF2-40B4-BE49-F238E27FC236}">
                <a16:creationId xmlns:a16="http://schemas.microsoft.com/office/drawing/2014/main" id="{EAFD40EB-A03E-4C82-910D-2B8E704EA1CC}"/>
              </a:ext>
            </a:extLst>
          </p:cNvPr>
          <p:cNvGraphicFramePr>
            <a:graphicFrameLocks noGrp="1"/>
          </p:cNvGraphicFramePr>
          <p:nvPr>
            <p:ph idx="1"/>
            <p:extLst>
              <p:ext uri="{D42A27DB-BD31-4B8C-83A1-F6EECF244321}">
                <p14:modId xmlns:p14="http://schemas.microsoft.com/office/powerpoint/2010/main" val="2956280757"/>
              </p:ext>
            </p:extLst>
          </p:nvPr>
        </p:nvGraphicFramePr>
        <p:xfrm>
          <a:off x="838200" y="1825625"/>
          <a:ext cx="10515600" cy="14833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30041816"/>
                    </a:ext>
                  </a:extLst>
                </a:gridCol>
                <a:gridCol w="2628900">
                  <a:extLst>
                    <a:ext uri="{9D8B030D-6E8A-4147-A177-3AD203B41FA5}">
                      <a16:colId xmlns:a16="http://schemas.microsoft.com/office/drawing/2014/main" val="3971655150"/>
                    </a:ext>
                  </a:extLst>
                </a:gridCol>
                <a:gridCol w="2628900">
                  <a:extLst>
                    <a:ext uri="{9D8B030D-6E8A-4147-A177-3AD203B41FA5}">
                      <a16:colId xmlns:a16="http://schemas.microsoft.com/office/drawing/2014/main" val="3398422224"/>
                    </a:ext>
                  </a:extLst>
                </a:gridCol>
                <a:gridCol w="2628900">
                  <a:extLst>
                    <a:ext uri="{9D8B030D-6E8A-4147-A177-3AD203B41FA5}">
                      <a16:colId xmlns:a16="http://schemas.microsoft.com/office/drawing/2014/main" val="1910612427"/>
                    </a:ext>
                  </a:extLst>
                </a:gridCol>
              </a:tblGrid>
              <a:tr h="370840">
                <a:tc rowSpan="4">
                  <a:txBody>
                    <a:bodyPr/>
                    <a:lstStyle/>
                    <a:p>
                      <a:r>
                        <a:rPr lang="it-IT" dirty="0"/>
                        <a:t>Paese A</a:t>
                      </a:r>
                    </a:p>
                  </a:txBody>
                  <a:tcPr anchor="ctr"/>
                </a:tc>
                <a:tc>
                  <a:txBody>
                    <a:bodyPr/>
                    <a:lstStyle/>
                    <a:p>
                      <a:endParaRPr lang="it-IT"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Paese B</a:t>
                      </a:r>
                    </a:p>
                  </a:txBody>
                  <a:tcPr anchor="ctr"/>
                </a:tc>
                <a:tc hMerge="1">
                  <a:txBody>
                    <a:bodyPr/>
                    <a:lstStyle/>
                    <a:p>
                      <a:endParaRPr lang="it-IT" dirty="0"/>
                    </a:p>
                  </a:txBody>
                  <a:tcPr/>
                </a:tc>
                <a:extLst>
                  <a:ext uri="{0D108BD9-81ED-4DB2-BD59-A6C34878D82A}">
                    <a16:rowId xmlns:a16="http://schemas.microsoft.com/office/drawing/2014/main" val="239979520"/>
                  </a:ext>
                </a:extLst>
              </a:tr>
              <a:tr h="370840">
                <a:tc vMerge="1">
                  <a:txBody>
                    <a:bodyPr/>
                    <a:lstStyle/>
                    <a:p>
                      <a:endParaRPr lang="it-IT" dirty="0"/>
                    </a:p>
                  </a:txBody>
                  <a:tcPr/>
                </a:tc>
                <a:tc>
                  <a:txBody>
                    <a:bodyPr/>
                    <a:lstStyle/>
                    <a:p>
                      <a:endParaRPr lang="it-IT" dirty="0"/>
                    </a:p>
                  </a:txBody>
                  <a:tcPr/>
                </a:tc>
                <a:tc>
                  <a:txBody>
                    <a:bodyPr/>
                    <a:lstStyle/>
                    <a:p>
                      <a:r>
                        <a:rPr lang="it-IT" dirty="0"/>
                        <a:t>Strategia 3</a:t>
                      </a:r>
                    </a:p>
                  </a:txBody>
                  <a:tcPr/>
                </a:tc>
                <a:tc>
                  <a:txBody>
                    <a:bodyPr/>
                    <a:lstStyle/>
                    <a:p>
                      <a:r>
                        <a:rPr lang="it-IT" dirty="0"/>
                        <a:t>Strategia 4</a:t>
                      </a:r>
                    </a:p>
                  </a:txBody>
                  <a:tcPr/>
                </a:tc>
                <a:extLst>
                  <a:ext uri="{0D108BD9-81ED-4DB2-BD59-A6C34878D82A}">
                    <a16:rowId xmlns:a16="http://schemas.microsoft.com/office/drawing/2014/main" val="855670149"/>
                  </a:ext>
                </a:extLst>
              </a:tr>
              <a:tr h="370840">
                <a:tc vMerge="1">
                  <a:txBody>
                    <a:bodyPr/>
                    <a:lstStyle/>
                    <a:p>
                      <a:endParaRPr lang="it-IT" dirty="0"/>
                    </a:p>
                  </a:txBody>
                  <a:tcPr/>
                </a:tc>
                <a:tc>
                  <a:txBody>
                    <a:bodyPr/>
                    <a:lstStyle/>
                    <a:p>
                      <a:r>
                        <a:rPr lang="it-IT" dirty="0"/>
                        <a:t>Strategia 1</a:t>
                      </a:r>
                    </a:p>
                  </a:txBody>
                  <a:tcPr/>
                </a:tc>
                <a:tc>
                  <a:txBody>
                    <a:bodyPr/>
                    <a:lstStyle/>
                    <a:p>
                      <a:pPr algn="ctr"/>
                      <a:r>
                        <a:rPr lang="it-IT" dirty="0"/>
                        <a:t>2,1</a:t>
                      </a:r>
                    </a:p>
                  </a:txBody>
                  <a:tcPr anchor="ctr"/>
                </a:tc>
                <a:tc>
                  <a:txBody>
                    <a:bodyPr/>
                    <a:lstStyle/>
                    <a:p>
                      <a:pPr algn="ctr"/>
                      <a:r>
                        <a:rPr lang="it-IT" dirty="0"/>
                        <a:t>3,2</a:t>
                      </a:r>
                    </a:p>
                  </a:txBody>
                  <a:tcPr/>
                </a:tc>
                <a:extLst>
                  <a:ext uri="{0D108BD9-81ED-4DB2-BD59-A6C34878D82A}">
                    <a16:rowId xmlns:a16="http://schemas.microsoft.com/office/drawing/2014/main" val="3560809575"/>
                  </a:ext>
                </a:extLst>
              </a:tr>
              <a:tr h="370840">
                <a:tc vMerge="1">
                  <a:txBody>
                    <a:bodyPr/>
                    <a:lstStyle/>
                    <a:p>
                      <a:endParaRPr lang="it-IT" dirty="0"/>
                    </a:p>
                  </a:txBody>
                  <a:tcPr/>
                </a:tc>
                <a:tc>
                  <a:txBody>
                    <a:bodyPr/>
                    <a:lstStyle/>
                    <a:p>
                      <a:r>
                        <a:rPr lang="it-IT" dirty="0"/>
                        <a:t>Strategia 2</a:t>
                      </a:r>
                    </a:p>
                  </a:txBody>
                  <a:tcPr/>
                </a:tc>
                <a:tc>
                  <a:txBody>
                    <a:bodyPr/>
                    <a:lstStyle/>
                    <a:p>
                      <a:pPr algn="ctr"/>
                      <a:r>
                        <a:rPr lang="it-IT" dirty="0"/>
                        <a:t>1,5</a:t>
                      </a:r>
                    </a:p>
                  </a:txBody>
                  <a:tcPr/>
                </a:tc>
                <a:tc>
                  <a:txBody>
                    <a:bodyPr/>
                    <a:lstStyle/>
                    <a:p>
                      <a:pPr algn="ctr"/>
                      <a:r>
                        <a:rPr lang="it-IT" dirty="0"/>
                        <a:t>2,4</a:t>
                      </a:r>
                    </a:p>
                  </a:txBody>
                  <a:tcPr/>
                </a:tc>
                <a:extLst>
                  <a:ext uri="{0D108BD9-81ED-4DB2-BD59-A6C34878D82A}">
                    <a16:rowId xmlns:a16="http://schemas.microsoft.com/office/drawing/2014/main" val="3212269938"/>
                  </a:ext>
                </a:extLst>
              </a:tr>
            </a:tbl>
          </a:graphicData>
        </a:graphic>
      </p:graphicFrame>
      <p:cxnSp>
        <p:nvCxnSpPr>
          <p:cNvPr id="7" name="Connettore diritto 6">
            <a:extLst>
              <a:ext uri="{FF2B5EF4-FFF2-40B4-BE49-F238E27FC236}">
                <a16:creationId xmlns:a16="http://schemas.microsoft.com/office/drawing/2014/main" id="{440675AB-695E-482A-AA7A-43AAA66CC0BF}"/>
              </a:ext>
            </a:extLst>
          </p:cNvPr>
          <p:cNvCxnSpPr>
            <a:cxnSpLocks/>
          </p:cNvCxnSpPr>
          <p:nvPr/>
        </p:nvCxnSpPr>
        <p:spPr>
          <a:xfrm>
            <a:off x="10021824" y="2844800"/>
            <a:ext cx="19507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D316F02E-96E3-4E62-BCB6-C3501A41F39E}"/>
              </a:ext>
            </a:extLst>
          </p:cNvPr>
          <p:cNvCxnSpPr>
            <a:cxnSpLocks/>
          </p:cNvCxnSpPr>
          <p:nvPr/>
        </p:nvCxnSpPr>
        <p:spPr>
          <a:xfrm>
            <a:off x="7435088" y="3232912"/>
            <a:ext cx="19507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D6FE9496-F965-448E-8878-18508D9D6FBC}"/>
              </a:ext>
            </a:extLst>
          </p:cNvPr>
          <p:cNvCxnSpPr>
            <a:cxnSpLocks/>
          </p:cNvCxnSpPr>
          <p:nvPr/>
        </p:nvCxnSpPr>
        <p:spPr>
          <a:xfrm>
            <a:off x="7193280" y="2844800"/>
            <a:ext cx="195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9C29418A-9D79-4DBD-9BAF-8A4263B99210}"/>
              </a:ext>
            </a:extLst>
          </p:cNvPr>
          <p:cNvCxnSpPr>
            <a:cxnSpLocks/>
          </p:cNvCxnSpPr>
          <p:nvPr/>
        </p:nvCxnSpPr>
        <p:spPr>
          <a:xfrm>
            <a:off x="9826752" y="2844800"/>
            <a:ext cx="195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9DF03391-FBBE-4065-A818-2C5C400368E8}"/>
              </a:ext>
            </a:extLst>
          </p:cNvPr>
          <p:cNvSpPr txBox="1"/>
          <p:nvPr/>
        </p:nvSpPr>
        <p:spPr>
          <a:xfrm>
            <a:off x="838200" y="3513424"/>
            <a:ext cx="10225024" cy="1477328"/>
          </a:xfrm>
          <a:prstGeom prst="rect">
            <a:avLst/>
          </a:prstGeom>
          <a:noFill/>
        </p:spPr>
        <p:txBody>
          <a:bodyPr wrap="square" rtlCol="0">
            <a:spAutoFit/>
          </a:bodyPr>
          <a:lstStyle/>
          <a:p>
            <a:r>
              <a:rPr lang="it-IT" dirty="0"/>
              <a:t>Considerate questo gioco strategico tra paesi e rispondete a queste domande:</a:t>
            </a:r>
          </a:p>
          <a:p>
            <a:r>
              <a:rPr lang="it-IT" dirty="0"/>
              <a:t>a) C’è una strategia dominante per i due paesi?</a:t>
            </a:r>
          </a:p>
          <a:p>
            <a:r>
              <a:rPr lang="it-IT" dirty="0"/>
              <a:t>b) C’è uno o ci sono più equilibri di Nash?</a:t>
            </a:r>
          </a:p>
          <a:p>
            <a:r>
              <a:rPr lang="it-IT" dirty="0"/>
              <a:t>c) L’equilibrio/gli equilibri di Nash sono Pareto efficienti?</a:t>
            </a:r>
          </a:p>
          <a:p>
            <a:r>
              <a:rPr lang="it-IT" dirty="0"/>
              <a:t>d) Cambia qualcosa con i payoff riportati nel gioco successivo?</a:t>
            </a:r>
          </a:p>
        </p:txBody>
      </p:sp>
      <p:graphicFrame>
        <p:nvGraphicFramePr>
          <p:cNvPr id="15" name="Tabella 14">
            <a:extLst>
              <a:ext uri="{FF2B5EF4-FFF2-40B4-BE49-F238E27FC236}">
                <a16:creationId xmlns:a16="http://schemas.microsoft.com/office/drawing/2014/main" id="{E858FA97-0A22-4D7E-890C-6C1DD3190FDF}"/>
              </a:ext>
            </a:extLst>
          </p:cNvPr>
          <p:cNvGraphicFramePr>
            <a:graphicFrameLocks noGrp="1"/>
          </p:cNvGraphicFramePr>
          <p:nvPr>
            <p:extLst>
              <p:ext uri="{D42A27DB-BD31-4B8C-83A1-F6EECF244321}">
                <p14:modId xmlns:p14="http://schemas.microsoft.com/office/powerpoint/2010/main" val="634325765"/>
              </p:ext>
            </p:extLst>
          </p:nvPr>
        </p:nvGraphicFramePr>
        <p:xfrm>
          <a:off x="726440" y="5078857"/>
          <a:ext cx="10515600" cy="14833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965482007"/>
                    </a:ext>
                  </a:extLst>
                </a:gridCol>
                <a:gridCol w="2628900">
                  <a:extLst>
                    <a:ext uri="{9D8B030D-6E8A-4147-A177-3AD203B41FA5}">
                      <a16:colId xmlns:a16="http://schemas.microsoft.com/office/drawing/2014/main" val="2115807727"/>
                    </a:ext>
                  </a:extLst>
                </a:gridCol>
                <a:gridCol w="2628900">
                  <a:extLst>
                    <a:ext uri="{9D8B030D-6E8A-4147-A177-3AD203B41FA5}">
                      <a16:colId xmlns:a16="http://schemas.microsoft.com/office/drawing/2014/main" val="546647305"/>
                    </a:ext>
                  </a:extLst>
                </a:gridCol>
                <a:gridCol w="2628900">
                  <a:extLst>
                    <a:ext uri="{9D8B030D-6E8A-4147-A177-3AD203B41FA5}">
                      <a16:colId xmlns:a16="http://schemas.microsoft.com/office/drawing/2014/main" val="814118011"/>
                    </a:ext>
                  </a:extLst>
                </a:gridCol>
              </a:tblGrid>
              <a:tr h="370840">
                <a:tc rowSpan="4">
                  <a:txBody>
                    <a:bodyPr/>
                    <a:lstStyle/>
                    <a:p>
                      <a:r>
                        <a:rPr lang="it-IT" dirty="0"/>
                        <a:t>Paese A</a:t>
                      </a:r>
                    </a:p>
                  </a:txBody>
                  <a:tcPr anchor="ctr"/>
                </a:tc>
                <a:tc>
                  <a:txBody>
                    <a:bodyPr/>
                    <a:lstStyle/>
                    <a:p>
                      <a:endParaRPr lang="it-IT"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Paese B</a:t>
                      </a:r>
                    </a:p>
                  </a:txBody>
                  <a:tcPr anchor="ctr"/>
                </a:tc>
                <a:tc hMerge="1">
                  <a:txBody>
                    <a:bodyPr/>
                    <a:lstStyle/>
                    <a:p>
                      <a:endParaRPr lang="it-IT" dirty="0"/>
                    </a:p>
                  </a:txBody>
                  <a:tcPr/>
                </a:tc>
                <a:extLst>
                  <a:ext uri="{0D108BD9-81ED-4DB2-BD59-A6C34878D82A}">
                    <a16:rowId xmlns:a16="http://schemas.microsoft.com/office/drawing/2014/main" val="4167322210"/>
                  </a:ext>
                </a:extLst>
              </a:tr>
              <a:tr h="370840">
                <a:tc vMerge="1">
                  <a:txBody>
                    <a:bodyPr/>
                    <a:lstStyle/>
                    <a:p>
                      <a:endParaRPr lang="it-IT" dirty="0"/>
                    </a:p>
                  </a:txBody>
                  <a:tcPr/>
                </a:tc>
                <a:tc>
                  <a:txBody>
                    <a:bodyPr/>
                    <a:lstStyle/>
                    <a:p>
                      <a:endParaRPr lang="it-IT" dirty="0"/>
                    </a:p>
                  </a:txBody>
                  <a:tcPr/>
                </a:tc>
                <a:tc>
                  <a:txBody>
                    <a:bodyPr/>
                    <a:lstStyle/>
                    <a:p>
                      <a:r>
                        <a:rPr lang="it-IT" dirty="0"/>
                        <a:t>Strategia 3</a:t>
                      </a:r>
                    </a:p>
                  </a:txBody>
                  <a:tcPr/>
                </a:tc>
                <a:tc>
                  <a:txBody>
                    <a:bodyPr/>
                    <a:lstStyle/>
                    <a:p>
                      <a:r>
                        <a:rPr lang="it-IT" dirty="0"/>
                        <a:t>Strategia 4</a:t>
                      </a:r>
                    </a:p>
                  </a:txBody>
                  <a:tcPr/>
                </a:tc>
                <a:extLst>
                  <a:ext uri="{0D108BD9-81ED-4DB2-BD59-A6C34878D82A}">
                    <a16:rowId xmlns:a16="http://schemas.microsoft.com/office/drawing/2014/main" val="4219270607"/>
                  </a:ext>
                </a:extLst>
              </a:tr>
              <a:tr h="370840">
                <a:tc vMerge="1">
                  <a:txBody>
                    <a:bodyPr/>
                    <a:lstStyle/>
                    <a:p>
                      <a:endParaRPr lang="it-IT" dirty="0"/>
                    </a:p>
                  </a:txBody>
                  <a:tcPr/>
                </a:tc>
                <a:tc>
                  <a:txBody>
                    <a:bodyPr/>
                    <a:lstStyle/>
                    <a:p>
                      <a:r>
                        <a:rPr lang="it-IT" dirty="0"/>
                        <a:t>Strategia 1</a:t>
                      </a:r>
                    </a:p>
                  </a:txBody>
                  <a:tcPr/>
                </a:tc>
                <a:tc>
                  <a:txBody>
                    <a:bodyPr/>
                    <a:lstStyle/>
                    <a:p>
                      <a:pPr algn="ctr"/>
                      <a:r>
                        <a:rPr lang="it-IT" dirty="0"/>
                        <a:t>2,1</a:t>
                      </a:r>
                    </a:p>
                  </a:txBody>
                  <a:tcPr anchor="ctr"/>
                </a:tc>
                <a:tc>
                  <a:txBody>
                    <a:bodyPr/>
                    <a:lstStyle/>
                    <a:p>
                      <a:pPr algn="ctr"/>
                      <a:r>
                        <a:rPr lang="it-IT" dirty="0"/>
                        <a:t>3,2</a:t>
                      </a:r>
                    </a:p>
                  </a:txBody>
                  <a:tcPr/>
                </a:tc>
                <a:extLst>
                  <a:ext uri="{0D108BD9-81ED-4DB2-BD59-A6C34878D82A}">
                    <a16:rowId xmlns:a16="http://schemas.microsoft.com/office/drawing/2014/main" val="3306659133"/>
                  </a:ext>
                </a:extLst>
              </a:tr>
              <a:tr h="370840">
                <a:tc vMerge="1">
                  <a:txBody>
                    <a:bodyPr/>
                    <a:lstStyle/>
                    <a:p>
                      <a:endParaRPr lang="it-IT" dirty="0"/>
                    </a:p>
                  </a:txBody>
                  <a:tcPr/>
                </a:tc>
                <a:tc>
                  <a:txBody>
                    <a:bodyPr/>
                    <a:lstStyle/>
                    <a:p>
                      <a:r>
                        <a:rPr lang="it-IT" dirty="0"/>
                        <a:t>Strategia 2</a:t>
                      </a:r>
                    </a:p>
                  </a:txBody>
                  <a:tcPr/>
                </a:tc>
                <a:tc>
                  <a:txBody>
                    <a:bodyPr/>
                    <a:lstStyle/>
                    <a:p>
                      <a:pPr algn="ctr"/>
                      <a:r>
                        <a:rPr lang="it-IT" dirty="0"/>
                        <a:t>3,5</a:t>
                      </a:r>
                    </a:p>
                  </a:txBody>
                  <a:tcPr/>
                </a:tc>
                <a:tc>
                  <a:txBody>
                    <a:bodyPr/>
                    <a:lstStyle/>
                    <a:p>
                      <a:pPr algn="ctr"/>
                      <a:r>
                        <a:rPr lang="it-IT" dirty="0"/>
                        <a:t>2,4</a:t>
                      </a:r>
                    </a:p>
                  </a:txBody>
                  <a:tcPr/>
                </a:tc>
                <a:extLst>
                  <a:ext uri="{0D108BD9-81ED-4DB2-BD59-A6C34878D82A}">
                    <a16:rowId xmlns:a16="http://schemas.microsoft.com/office/drawing/2014/main" val="1923081051"/>
                  </a:ext>
                </a:extLst>
              </a:tr>
            </a:tbl>
          </a:graphicData>
        </a:graphic>
      </p:graphicFrame>
      <p:sp>
        <p:nvSpPr>
          <p:cNvPr id="16" name="Rettangolo 15">
            <a:extLst>
              <a:ext uri="{FF2B5EF4-FFF2-40B4-BE49-F238E27FC236}">
                <a16:creationId xmlns:a16="http://schemas.microsoft.com/office/drawing/2014/main" id="{140978FB-6BB1-4076-8373-94B9D55AD3D2}"/>
              </a:ext>
            </a:extLst>
          </p:cNvPr>
          <p:cNvSpPr/>
          <p:nvPr/>
        </p:nvSpPr>
        <p:spPr>
          <a:xfrm>
            <a:off x="9952736" y="5864352"/>
            <a:ext cx="130048" cy="264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6206136-63F8-4296-A232-145ED4873AB6}"/>
              </a:ext>
            </a:extLst>
          </p:cNvPr>
          <p:cNvSpPr/>
          <p:nvPr/>
        </p:nvSpPr>
        <p:spPr>
          <a:xfrm>
            <a:off x="7323328" y="6232970"/>
            <a:ext cx="130048" cy="264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F9897E2E-4519-4E80-96A5-7C0E646826EF}"/>
              </a:ext>
            </a:extLst>
          </p:cNvPr>
          <p:cNvSpPr/>
          <p:nvPr/>
        </p:nvSpPr>
        <p:spPr>
          <a:xfrm>
            <a:off x="7146544" y="6232970"/>
            <a:ext cx="130048" cy="264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49F82EFB-D32F-4FC8-AA30-A0A7CA6EB956}"/>
              </a:ext>
            </a:extLst>
          </p:cNvPr>
          <p:cNvSpPr/>
          <p:nvPr/>
        </p:nvSpPr>
        <p:spPr>
          <a:xfrm>
            <a:off x="9769856" y="5839650"/>
            <a:ext cx="130048" cy="264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9467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8D400-DA28-4607-BFA6-19AB5A60FB40}"/>
              </a:ext>
            </a:extLst>
          </p:cNvPr>
          <p:cNvSpPr>
            <a:spLocks noGrp="1"/>
          </p:cNvSpPr>
          <p:nvPr>
            <p:ph type="title"/>
          </p:nvPr>
        </p:nvSpPr>
        <p:spPr/>
        <p:txBody>
          <a:bodyPr/>
          <a:lstStyle/>
          <a:p>
            <a:r>
              <a:rPr lang="it-IT" dirty="0"/>
              <a:t>Metodo dell’ispezione per cella</a:t>
            </a:r>
          </a:p>
        </p:txBody>
      </p:sp>
      <p:sp>
        <p:nvSpPr>
          <p:cNvPr id="3" name="Segnaposto contenuto 2">
            <a:extLst>
              <a:ext uri="{FF2B5EF4-FFF2-40B4-BE49-F238E27FC236}">
                <a16:creationId xmlns:a16="http://schemas.microsoft.com/office/drawing/2014/main" id="{D63C1060-ADB7-48CD-8CC3-38ABBCA859DD}"/>
              </a:ext>
            </a:extLst>
          </p:cNvPr>
          <p:cNvSpPr>
            <a:spLocks noGrp="1"/>
          </p:cNvSpPr>
          <p:nvPr>
            <p:ph idx="1"/>
          </p:nvPr>
        </p:nvSpPr>
        <p:spPr/>
        <p:txBody>
          <a:bodyPr>
            <a:normAutofit lnSpcReduction="10000"/>
          </a:bodyPr>
          <a:lstStyle/>
          <a:p>
            <a:r>
              <a:rPr lang="it-IT" dirty="0"/>
              <a:t>Guardiamo al primo esempio della slide precedente</a:t>
            </a:r>
          </a:p>
          <a:p>
            <a:r>
              <a:rPr lang="it-IT" dirty="0"/>
              <a:t>Troviamo </a:t>
            </a:r>
            <a:r>
              <a:rPr lang="it-IT" dirty="0" err="1"/>
              <a:t>qindi</a:t>
            </a:r>
            <a:r>
              <a:rPr lang="it-IT" dirty="0"/>
              <a:t> la migliore risposta del Paese B alla strategia scelta da A:</a:t>
            </a:r>
          </a:p>
          <a:p>
            <a:pPr lvl="1"/>
            <a:r>
              <a:rPr lang="it-IT" dirty="0"/>
              <a:t>Se il Paese A sceglie la strategia 1, la migliore risposta del Paese B è scegliere la strategia 4</a:t>
            </a:r>
          </a:p>
          <a:p>
            <a:pPr lvl="1"/>
            <a:r>
              <a:rPr lang="it-IT" dirty="0"/>
              <a:t>Se il Paese A sceglie la strategia 2, la migliore risposta del Paese B è scegliere la strategia 3</a:t>
            </a:r>
          </a:p>
          <a:p>
            <a:r>
              <a:rPr lang="it-IT" dirty="0"/>
              <a:t>Troviamo quindi la migliore risposta del Paese A alla strategia scelta da B: </a:t>
            </a:r>
          </a:p>
          <a:p>
            <a:pPr lvl="1"/>
            <a:r>
              <a:rPr lang="it-IT" dirty="0"/>
              <a:t>primo caso sceglie la strategia 3, migliore risposta di A è strategia 1</a:t>
            </a:r>
          </a:p>
          <a:p>
            <a:pPr lvl="1"/>
            <a:r>
              <a:rPr lang="it-IT" dirty="0"/>
              <a:t>Se B sceglie la strategia 4, la migliore risposta di A sarà strategia 1</a:t>
            </a:r>
          </a:p>
          <a:p>
            <a:pPr lvl="1"/>
            <a:endParaRPr lang="it-IT" dirty="0"/>
          </a:p>
          <a:p>
            <a:endParaRPr lang="it-IT" dirty="0"/>
          </a:p>
          <a:p>
            <a:endParaRPr lang="it-IT" dirty="0"/>
          </a:p>
        </p:txBody>
      </p:sp>
    </p:spTree>
    <p:extLst>
      <p:ext uri="{BB962C8B-B14F-4D97-AF65-F5344CB8AC3E}">
        <p14:creationId xmlns:p14="http://schemas.microsoft.com/office/powerpoint/2010/main" val="1408656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E8D815-97E6-49E7-98C3-35012BC7FD7B}"/>
              </a:ext>
            </a:extLst>
          </p:cNvPr>
          <p:cNvSpPr>
            <a:spLocks noGrp="1"/>
          </p:cNvSpPr>
          <p:nvPr>
            <p:ph type="title"/>
          </p:nvPr>
        </p:nvSpPr>
        <p:spPr/>
        <p:txBody>
          <a:bodyPr/>
          <a:lstStyle/>
          <a:p>
            <a:r>
              <a:rPr lang="it-IT" dirty="0"/>
              <a:t>Dominanza della strategia</a:t>
            </a:r>
          </a:p>
        </p:txBody>
      </p:sp>
      <p:sp>
        <p:nvSpPr>
          <p:cNvPr id="3" name="Segnaposto contenuto 2">
            <a:extLst>
              <a:ext uri="{FF2B5EF4-FFF2-40B4-BE49-F238E27FC236}">
                <a16:creationId xmlns:a16="http://schemas.microsoft.com/office/drawing/2014/main" id="{BAA205C8-45AB-49FF-B92C-9E16C37A83C3}"/>
              </a:ext>
            </a:extLst>
          </p:cNvPr>
          <p:cNvSpPr>
            <a:spLocks noGrp="1"/>
          </p:cNvSpPr>
          <p:nvPr>
            <p:ph idx="1"/>
          </p:nvPr>
        </p:nvSpPr>
        <p:spPr/>
        <p:txBody>
          <a:bodyPr/>
          <a:lstStyle/>
          <a:p>
            <a:r>
              <a:rPr lang="it-IT" dirty="0"/>
              <a:t>Un giocatore ha una strategia dominante se ha una vincita più alta (strettamente) di tutte le altre strategie indipendentemente dalle strategie scelte dai giocatori avversari</a:t>
            </a:r>
          </a:p>
          <a:p>
            <a:r>
              <a:rPr lang="it-IT" dirty="0"/>
              <a:t>Nel nostro primo caso B non ha strategia dominante, mentre per A la strategia strettamente dominante è 1</a:t>
            </a:r>
          </a:p>
          <a:p>
            <a:r>
              <a:rPr lang="it-IT" dirty="0"/>
              <a:t>Per trovare l’equilibrio di Nash è utile eliminare le strategie dominate o non dominanti: se si cancellano via via con delle linee queste strategie, il risultato che rimane sarà appunto l’equilibrio di Nash</a:t>
            </a:r>
          </a:p>
        </p:txBody>
      </p:sp>
    </p:spTree>
    <p:extLst>
      <p:ext uri="{BB962C8B-B14F-4D97-AF65-F5344CB8AC3E}">
        <p14:creationId xmlns:p14="http://schemas.microsoft.com/office/powerpoint/2010/main" val="935166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70DF52-02C6-48A8-884D-6FFCC8398898}"/>
              </a:ext>
            </a:extLst>
          </p:cNvPr>
          <p:cNvSpPr>
            <a:spLocks noGrp="1"/>
          </p:cNvSpPr>
          <p:nvPr>
            <p:ph type="title"/>
          </p:nvPr>
        </p:nvSpPr>
        <p:spPr/>
        <p:txBody>
          <a:bodyPr/>
          <a:lstStyle/>
          <a:p>
            <a:r>
              <a:rPr lang="it-IT" dirty="0"/>
              <a:t>Quando si applicano queste strategie in ambito internazionale?</a:t>
            </a:r>
          </a:p>
        </p:txBody>
      </p:sp>
      <p:sp>
        <p:nvSpPr>
          <p:cNvPr id="3" name="Segnaposto contenuto 2">
            <a:extLst>
              <a:ext uri="{FF2B5EF4-FFF2-40B4-BE49-F238E27FC236}">
                <a16:creationId xmlns:a16="http://schemas.microsoft.com/office/drawing/2014/main" id="{68B34171-E6A8-481D-AC99-269C316A6D33}"/>
              </a:ext>
            </a:extLst>
          </p:cNvPr>
          <p:cNvSpPr>
            <a:spLocks noGrp="1"/>
          </p:cNvSpPr>
          <p:nvPr>
            <p:ph idx="1"/>
          </p:nvPr>
        </p:nvSpPr>
        <p:spPr/>
        <p:txBody>
          <a:bodyPr/>
          <a:lstStyle/>
          <a:p>
            <a:r>
              <a:rPr lang="it-IT" dirty="0"/>
              <a:t>Il dilemma della sicurezza: armarsi oppure no?</a:t>
            </a:r>
          </a:p>
          <a:p>
            <a:pPr lvl="1"/>
            <a:r>
              <a:rPr lang="it-IT" dirty="0"/>
              <a:t>Nel momento in cui uno Stato si arma e l’altro no si è di fronte alla situazione in cui un prigioniero confessa e tradisce, mentre l’altro coopera e non lo fa. La situazione più vantaggiosa per tutti, ovvero Pareto-efficiente, è quella in cui gli stati si accordano per evitare di armarsi. Tuttavia questa possibilità è resa improbabile dall’incertezza che permea le intenzioni degli Stati nel contesto di anarchia internazionale.</a:t>
            </a:r>
          </a:p>
          <a:p>
            <a:r>
              <a:rPr lang="it-IT" dirty="0"/>
              <a:t>Relazioni commerciali:</a:t>
            </a:r>
          </a:p>
          <a:p>
            <a:pPr lvl="1"/>
            <a:r>
              <a:rPr lang="it-IT" dirty="0"/>
              <a:t>Uno stato è incentivato a mettere dazi sperando che gli altri non facciano lo stesso. Al contrario tutti metteranno dazi (defezionano) e ciò farà crollare i benefici dati dal commercio globale.</a:t>
            </a:r>
          </a:p>
        </p:txBody>
      </p:sp>
    </p:spTree>
    <p:extLst>
      <p:ext uri="{BB962C8B-B14F-4D97-AF65-F5344CB8AC3E}">
        <p14:creationId xmlns:p14="http://schemas.microsoft.com/office/powerpoint/2010/main" val="285574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teoria dei giochi applicata alle politiche commerciali: giochi ripetuti all’infinito</a:t>
            </a:r>
            <a:endParaRPr lang="en-US" dirty="0"/>
          </a:p>
        </p:txBody>
      </p:sp>
      <p:sp>
        <p:nvSpPr>
          <p:cNvPr id="3" name="Segnaposto contenuto 2"/>
          <p:cNvSpPr>
            <a:spLocks noGrp="1"/>
          </p:cNvSpPr>
          <p:nvPr>
            <p:ph idx="1"/>
          </p:nvPr>
        </p:nvSpPr>
        <p:spPr>
          <a:xfrm>
            <a:off x="838200" y="1825625"/>
            <a:ext cx="10515600" cy="1394230"/>
          </a:xfrm>
        </p:spPr>
        <p:txBody>
          <a:bodyPr>
            <a:normAutofit fontScale="92500" lnSpcReduction="10000"/>
          </a:bodyPr>
          <a:lstStyle/>
          <a:p>
            <a:r>
              <a:rPr lang="it-IT" dirty="0"/>
              <a:t>I giochi strategici possono essere un modo molto efficace per descrivere le tipiche strategie che vengono messe in pratica dai paesi per una varietà di interventi. Vediamo il caso della guerra commerciale (Fonte: </a:t>
            </a:r>
            <a:r>
              <a:rPr lang="it-IT" dirty="0" err="1"/>
              <a:t>Krugman</a:t>
            </a:r>
            <a:r>
              <a:rPr lang="it-IT" dirty="0"/>
              <a:t> e </a:t>
            </a:r>
            <a:r>
              <a:rPr lang="it-IT" dirty="0" err="1"/>
              <a:t>Obstfeld</a:t>
            </a:r>
            <a:r>
              <a:rPr lang="it-IT" dirty="0"/>
              <a:t> (1995):</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39</a:t>
            </a:fld>
            <a:endParaRPr lang="en-US"/>
          </a:p>
        </p:txBody>
      </p:sp>
      <p:sp>
        <p:nvSpPr>
          <p:cNvPr id="5" name="Rettangolo 4"/>
          <p:cNvSpPr/>
          <p:nvPr/>
        </p:nvSpPr>
        <p:spPr>
          <a:xfrm>
            <a:off x="3005847" y="3677055"/>
            <a:ext cx="5604753" cy="252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5789579" y="3680548"/>
            <a:ext cx="2821021" cy="13094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20</a:t>
            </a:r>
            <a:endParaRPr lang="en-US" dirty="0">
              <a:solidFill>
                <a:srgbClr val="0070C0"/>
              </a:solidFill>
            </a:endParaRPr>
          </a:p>
        </p:txBody>
      </p:sp>
      <p:sp>
        <p:nvSpPr>
          <p:cNvPr id="10" name="Rettangolo 9"/>
          <p:cNvSpPr/>
          <p:nvPr/>
        </p:nvSpPr>
        <p:spPr>
          <a:xfrm>
            <a:off x="3005847" y="4983700"/>
            <a:ext cx="2783731" cy="1222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-10</a:t>
            </a:r>
            <a:endParaRPr lang="en-US" dirty="0">
              <a:solidFill>
                <a:srgbClr val="0070C0"/>
              </a:solidFill>
            </a:endParaRPr>
          </a:p>
        </p:txBody>
      </p:sp>
      <p:sp>
        <p:nvSpPr>
          <p:cNvPr id="11" name="Rettangolo 10"/>
          <p:cNvSpPr/>
          <p:nvPr/>
        </p:nvSpPr>
        <p:spPr>
          <a:xfrm>
            <a:off x="3005847" y="3682288"/>
            <a:ext cx="2783731" cy="1301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10</a:t>
            </a:r>
            <a:endParaRPr lang="en-US" dirty="0">
              <a:solidFill>
                <a:srgbClr val="0070C0"/>
              </a:solidFill>
            </a:endParaRPr>
          </a:p>
        </p:txBody>
      </p:sp>
      <p:sp>
        <p:nvSpPr>
          <p:cNvPr id="8" name="Rettangolo 7"/>
          <p:cNvSpPr/>
          <p:nvPr/>
        </p:nvSpPr>
        <p:spPr>
          <a:xfrm>
            <a:off x="5789578" y="4991758"/>
            <a:ext cx="2821021" cy="1214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-5</a:t>
            </a:r>
            <a:endParaRPr lang="en-US" dirty="0">
              <a:solidFill>
                <a:srgbClr val="0070C0"/>
              </a:solidFill>
            </a:endParaRPr>
          </a:p>
        </p:txBody>
      </p:sp>
      <p:sp>
        <p:nvSpPr>
          <p:cNvPr id="12" name="CasellaDiTesto 11"/>
          <p:cNvSpPr txBox="1"/>
          <p:nvPr/>
        </p:nvSpPr>
        <p:spPr>
          <a:xfrm>
            <a:off x="5612861" y="2985141"/>
            <a:ext cx="573932" cy="369651"/>
          </a:xfrm>
          <a:prstGeom prst="rect">
            <a:avLst/>
          </a:prstGeom>
          <a:noFill/>
        </p:spPr>
        <p:txBody>
          <a:bodyPr wrap="square" rtlCol="0">
            <a:spAutoFit/>
          </a:bodyPr>
          <a:lstStyle/>
          <a:p>
            <a:r>
              <a:rPr lang="it-IT"/>
              <a:t>UE</a:t>
            </a:r>
            <a:endParaRPr lang="en-US" dirty="0"/>
          </a:p>
        </p:txBody>
      </p:sp>
      <p:sp>
        <p:nvSpPr>
          <p:cNvPr id="13" name="CasellaDiTesto 12"/>
          <p:cNvSpPr txBox="1"/>
          <p:nvPr/>
        </p:nvSpPr>
        <p:spPr>
          <a:xfrm>
            <a:off x="621760" y="4327760"/>
            <a:ext cx="661481" cy="369332"/>
          </a:xfrm>
          <a:prstGeom prst="rect">
            <a:avLst/>
          </a:prstGeom>
          <a:noFill/>
        </p:spPr>
        <p:txBody>
          <a:bodyPr wrap="square" rtlCol="0">
            <a:spAutoFit/>
          </a:bodyPr>
          <a:lstStyle/>
          <a:p>
            <a:r>
              <a:rPr lang="it-IT" dirty="0"/>
              <a:t>USA</a:t>
            </a:r>
            <a:endParaRPr lang="en-US" dirty="0"/>
          </a:p>
        </p:txBody>
      </p:sp>
      <p:sp>
        <p:nvSpPr>
          <p:cNvPr id="14" name="CasellaDiTesto 13"/>
          <p:cNvSpPr txBox="1"/>
          <p:nvPr/>
        </p:nvSpPr>
        <p:spPr>
          <a:xfrm>
            <a:off x="3561136" y="3239168"/>
            <a:ext cx="2159542" cy="369332"/>
          </a:xfrm>
          <a:prstGeom prst="rect">
            <a:avLst/>
          </a:prstGeom>
          <a:noFill/>
        </p:spPr>
        <p:txBody>
          <a:bodyPr wrap="square" rtlCol="0">
            <a:spAutoFit/>
          </a:bodyPr>
          <a:lstStyle/>
          <a:p>
            <a:r>
              <a:rPr lang="it-IT" dirty="0"/>
              <a:t>Libero scambio</a:t>
            </a:r>
            <a:endParaRPr lang="en-US" dirty="0"/>
          </a:p>
        </p:txBody>
      </p:sp>
      <p:sp>
        <p:nvSpPr>
          <p:cNvPr id="15" name="CasellaDiTesto 14"/>
          <p:cNvSpPr txBox="1"/>
          <p:nvPr/>
        </p:nvSpPr>
        <p:spPr>
          <a:xfrm>
            <a:off x="1401594" y="4005185"/>
            <a:ext cx="2159542" cy="369332"/>
          </a:xfrm>
          <a:prstGeom prst="rect">
            <a:avLst/>
          </a:prstGeom>
          <a:noFill/>
        </p:spPr>
        <p:txBody>
          <a:bodyPr wrap="square" rtlCol="0">
            <a:spAutoFit/>
          </a:bodyPr>
          <a:lstStyle/>
          <a:p>
            <a:r>
              <a:rPr lang="it-IT" dirty="0"/>
              <a:t>Libero scambio</a:t>
            </a:r>
            <a:endParaRPr lang="en-US" dirty="0"/>
          </a:p>
        </p:txBody>
      </p:sp>
      <p:sp>
        <p:nvSpPr>
          <p:cNvPr id="16" name="CasellaDiTesto 15"/>
          <p:cNvSpPr txBox="1"/>
          <p:nvPr/>
        </p:nvSpPr>
        <p:spPr>
          <a:xfrm>
            <a:off x="6329058" y="3278794"/>
            <a:ext cx="1742060" cy="369332"/>
          </a:xfrm>
          <a:prstGeom prst="rect">
            <a:avLst/>
          </a:prstGeom>
          <a:noFill/>
        </p:spPr>
        <p:txBody>
          <a:bodyPr wrap="square" rtlCol="0">
            <a:spAutoFit/>
          </a:bodyPr>
          <a:lstStyle/>
          <a:p>
            <a:r>
              <a:rPr lang="it-IT" dirty="0"/>
              <a:t>Protezionismo</a:t>
            </a:r>
            <a:endParaRPr lang="en-US" dirty="0"/>
          </a:p>
        </p:txBody>
      </p:sp>
      <p:sp>
        <p:nvSpPr>
          <p:cNvPr id="17" name="CasellaDiTesto 16"/>
          <p:cNvSpPr txBox="1"/>
          <p:nvPr/>
        </p:nvSpPr>
        <p:spPr>
          <a:xfrm>
            <a:off x="1401594" y="5455142"/>
            <a:ext cx="1742060" cy="369332"/>
          </a:xfrm>
          <a:prstGeom prst="rect">
            <a:avLst/>
          </a:prstGeom>
          <a:noFill/>
        </p:spPr>
        <p:txBody>
          <a:bodyPr wrap="square" rtlCol="0">
            <a:spAutoFit/>
          </a:bodyPr>
          <a:lstStyle/>
          <a:p>
            <a:r>
              <a:rPr lang="it-IT" dirty="0"/>
              <a:t>Protezionismo</a:t>
            </a:r>
            <a:endParaRPr lang="en-US" dirty="0"/>
          </a:p>
        </p:txBody>
      </p:sp>
      <p:sp>
        <p:nvSpPr>
          <p:cNvPr id="18" name="CasellaDiTesto 17"/>
          <p:cNvSpPr txBox="1"/>
          <p:nvPr/>
        </p:nvSpPr>
        <p:spPr>
          <a:xfrm>
            <a:off x="3005846" y="4633616"/>
            <a:ext cx="708499" cy="369332"/>
          </a:xfrm>
          <a:prstGeom prst="rect">
            <a:avLst/>
          </a:prstGeom>
          <a:noFill/>
        </p:spPr>
        <p:txBody>
          <a:bodyPr wrap="square" rtlCol="0">
            <a:spAutoFit/>
          </a:bodyPr>
          <a:lstStyle/>
          <a:p>
            <a:r>
              <a:rPr lang="it-IT" dirty="0">
                <a:solidFill>
                  <a:srgbClr val="FF0000"/>
                </a:solidFill>
              </a:rPr>
              <a:t>10</a:t>
            </a:r>
            <a:endParaRPr lang="en-US" dirty="0">
              <a:solidFill>
                <a:srgbClr val="FF0000"/>
              </a:solidFill>
            </a:endParaRPr>
          </a:p>
        </p:txBody>
      </p:sp>
      <p:sp>
        <p:nvSpPr>
          <p:cNvPr id="19" name="CasellaDiTesto 18"/>
          <p:cNvSpPr txBox="1"/>
          <p:nvPr/>
        </p:nvSpPr>
        <p:spPr>
          <a:xfrm>
            <a:off x="5864158" y="4603436"/>
            <a:ext cx="708499" cy="369332"/>
          </a:xfrm>
          <a:prstGeom prst="rect">
            <a:avLst/>
          </a:prstGeom>
          <a:noFill/>
        </p:spPr>
        <p:txBody>
          <a:bodyPr wrap="square" rtlCol="0">
            <a:spAutoFit/>
          </a:bodyPr>
          <a:lstStyle/>
          <a:p>
            <a:r>
              <a:rPr lang="it-IT" dirty="0">
                <a:solidFill>
                  <a:srgbClr val="FF0000"/>
                </a:solidFill>
              </a:rPr>
              <a:t>-10</a:t>
            </a:r>
            <a:endParaRPr lang="en-US" dirty="0">
              <a:solidFill>
                <a:srgbClr val="FF0000"/>
              </a:solidFill>
            </a:endParaRPr>
          </a:p>
        </p:txBody>
      </p:sp>
      <p:sp>
        <p:nvSpPr>
          <p:cNvPr id="20" name="CasellaDiTesto 19"/>
          <p:cNvSpPr txBox="1"/>
          <p:nvPr/>
        </p:nvSpPr>
        <p:spPr>
          <a:xfrm>
            <a:off x="3013953" y="5865844"/>
            <a:ext cx="708499" cy="369332"/>
          </a:xfrm>
          <a:prstGeom prst="rect">
            <a:avLst/>
          </a:prstGeom>
          <a:noFill/>
        </p:spPr>
        <p:txBody>
          <a:bodyPr wrap="square" rtlCol="0">
            <a:spAutoFit/>
          </a:bodyPr>
          <a:lstStyle/>
          <a:p>
            <a:r>
              <a:rPr lang="it-IT" dirty="0">
                <a:solidFill>
                  <a:srgbClr val="FF0000"/>
                </a:solidFill>
              </a:rPr>
              <a:t>20</a:t>
            </a:r>
            <a:endParaRPr lang="en-US" dirty="0">
              <a:solidFill>
                <a:srgbClr val="FF0000"/>
              </a:solidFill>
            </a:endParaRPr>
          </a:p>
        </p:txBody>
      </p:sp>
      <p:sp>
        <p:nvSpPr>
          <p:cNvPr id="21" name="CasellaDiTesto 20"/>
          <p:cNvSpPr txBox="1"/>
          <p:nvPr/>
        </p:nvSpPr>
        <p:spPr>
          <a:xfrm>
            <a:off x="5832543" y="5912905"/>
            <a:ext cx="708499" cy="369332"/>
          </a:xfrm>
          <a:prstGeom prst="rect">
            <a:avLst/>
          </a:prstGeom>
          <a:noFill/>
        </p:spPr>
        <p:txBody>
          <a:bodyPr wrap="square" rtlCol="0">
            <a:spAutoFit/>
          </a:bodyPr>
          <a:lstStyle/>
          <a:p>
            <a:r>
              <a:rPr lang="it-IT" dirty="0">
                <a:solidFill>
                  <a:srgbClr val="FF0000"/>
                </a:solidFill>
              </a:rPr>
              <a:t>-5</a:t>
            </a:r>
            <a:endParaRPr lang="en-US" dirty="0">
              <a:solidFill>
                <a:srgbClr val="FF0000"/>
              </a:solidFill>
            </a:endParaRPr>
          </a:p>
        </p:txBody>
      </p:sp>
      <p:sp>
        <p:nvSpPr>
          <p:cNvPr id="22" name="Rettangolo 21"/>
          <p:cNvSpPr/>
          <p:nvPr/>
        </p:nvSpPr>
        <p:spPr>
          <a:xfrm>
            <a:off x="5789578" y="5002948"/>
            <a:ext cx="2821021" cy="120329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75000"/>
                  </a:schemeClr>
                </a:solidFill>
              </a:ln>
              <a:noFill/>
            </a:endParaRPr>
          </a:p>
        </p:txBody>
      </p:sp>
      <p:sp>
        <p:nvSpPr>
          <p:cNvPr id="23" name="Pentagono 22"/>
          <p:cNvSpPr/>
          <p:nvPr/>
        </p:nvSpPr>
        <p:spPr>
          <a:xfrm flipH="1">
            <a:off x="8651133" y="4991758"/>
            <a:ext cx="2363821" cy="1083959"/>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di Nash</a:t>
            </a:r>
            <a:endParaRPr lang="en-US" dirty="0"/>
          </a:p>
        </p:txBody>
      </p:sp>
      <p:sp>
        <p:nvSpPr>
          <p:cNvPr id="24" name="Rettangolo 23"/>
          <p:cNvSpPr/>
          <p:nvPr/>
        </p:nvSpPr>
        <p:spPr>
          <a:xfrm>
            <a:off x="3005846" y="3716297"/>
            <a:ext cx="2821021" cy="126566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75000"/>
                  </a:schemeClr>
                </a:solidFill>
              </a:ln>
              <a:noFill/>
            </a:endParaRPr>
          </a:p>
        </p:txBody>
      </p:sp>
      <p:sp>
        <p:nvSpPr>
          <p:cNvPr id="25" name="Callout 13 24"/>
          <p:cNvSpPr/>
          <p:nvPr/>
        </p:nvSpPr>
        <p:spPr>
          <a:xfrm>
            <a:off x="621760" y="3163179"/>
            <a:ext cx="2043619" cy="842006"/>
          </a:xfrm>
          <a:prstGeom prst="accentBorderCallout1">
            <a:avLst>
              <a:gd name="adj1" fmla="val -4356"/>
              <a:gd name="adj2" fmla="val 103527"/>
              <a:gd name="adj3" fmla="val 55890"/>
              <a:gd name="adj4" fmla="val 126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di cooperazione (giochi ripetuti)</a:t>
            </a:r>
            <a:endParaRPr lang="en-US" dirty="0"/>
          </a:p>
        </p:txBody>
      </p:sp>
    </p:spTree>
    <p:extLst>
      <p:ext uri="{BB962C8B-B14F-4D97-AF65-F5344CB8AC3E}">
        <p14:creationId xmlns:p14="http://schemas.microsoft.com/office/powerpoint/2010/main" val="409496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 calcmode="lin" valueType="num">
                                      <p:cBhvr additive="base">
                                        <p:cTn id="5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P spid="18" grpId="0"/>
      <p:bldP spid="19" grpId="0"/>
      <p:bldP spid="20" grpId="0"/>
      <p:bldP spid="21" grpId="0"/>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Abbandoniamo l’ipotesi del decisore unico</a:t>
            </a:r>
            <a:endParaRPr lang="en-US" dirty="0"/>
          </a:p>
        </p:txBody>
      </p:sp>
      <p:sp>
        <p:nvSpPr>
          <p:cNvPr id="3" name="Segnaposto contenuto 2"/>
          <p:cNvSpPr>
            <a:spLocks noGrp="1"/>
          </p:cNvSpPr>
          <p:nvPr>
            <p:ph idx="1"/>
          </p:nvPr>
        </p:nvSpPr>
        <p:spPr>
          <a:xfrm>
            <a:off x="838200" y="1825625"/>
            <a:ext cx="10515600" cy="4530725"/>
          </a:xfrm>
        </p:spPr>
        <p:txBody>
          <a:bodyPr>
            <a:normAutofit fontScale="70000" lnSpcReduction="20000"/>
          </a:bodyPr>
          <a:lstStyle/>
          <a:p>
            <a:r>
              <a:rPr lang="it-IT" dirty="0"/>
              <a:t>Occorre a questo punto disporre di un modello che possa rappresentare il comportamento del decisore di PE, se ci allontaniamo dal concetto di dittatore benevolo che massimizza l’utilità che deriva da una funzione di benessere sociale</a:t>
            </a:r>
          </a:p>
          <a:p>
            <a:r>
              <a:rPr lang="it-IT" dirty="0"/>
              <a:t>Ci addentriamo in quella che viene identificata come </a:t>
            </a:r>
            <a:r>
              <a:rPr lang="it-IT" b="1" dirty="0"/>
              <a:t>teoria della scelta sociale </a:t>
            </a:r>
            <a:r>
              <a:rPr lang="it-IT" dirty="0"/>
              <a:t>il cui padre fondatore è il premio Nobel 1972, </a:t>
            </a:r>
            <a:r>
              <a:rPr lang="it-IT" b="1" dirty="0"/>
              <a:t>Kenneth Arrow</a:t>
            </a:r>
            <a:r>
              <a:rPr lang="it-IT" dirty="0"/>
              <a:t>:</a:t>
            </a:r>
          </a:p>
          <a:p>
            <a:r>
              <a:rPr lang="it-IT" b="1" i="1" dirty="0"/>
              <a:t>Il Teorema di impossibilità </a:t>
            </a:r>
            <a:r>
              <a:rPr lang="it-IT" dirty="0"/>
              <a:t>dimostra che </a:t>
            </a:r>
            <a:r>
              <a:rPr lang="it-IT" i="1" dirty="0"/>
              <a:t>una regola di aggregazione che associ un ordinamento di preferenze sociali a ogni possibile combinazione di ordinamenti individuali </a:t>
            </a:r>
            <a:r>
              <a:rPr lang="it-IT" u="sng" dirty="0"/>
              <a:t>non è possibile </a:t>
            </a:r>
            <a:r>
              <a:rPr lang="it-IT" dirty="0"/>
              <a:t>e </a:t>
            </a:r>
            <a:r>
              <a:rPr lang="it-IT" dirty="0">
                <a:solidFill>
                  <a:srgbClr val="FF0000"/>
                </a:solidFill>
              </a:rPr>
              <a:t>quindi non porta ad una scelta collettiva soddisfacente</a:t>
            </a:r>
          </a:p>
          <a:p>
            <a:r>
              <a:rPr lang="it-IT" dirty="0"/>
              <a:t>Infatti, secondo Arrow, la procedura di aggregazione dovrebbe rispettare </a:t>
            </a:r>
            <a:r>
              <a:rPr lang="it-IT" b="1" dirty="0"/>
              <a:t>4 assiomi</a:t>
            </a:r>
            <a:r>
              <a:rPr lang="it-IT" dirty="0"/>
              <a:t>:</a:t>
            </a:r>
          </a:p>
          <a:p>
            <a:pPr marL="914400" lvl="1" indent="-457200">
              <a:buFont typeface="+mj-lt"/>
              <a:buAutoNum type="arabicPeriod"/>
            </a:pPr>
            <a:r>
              <a:rPr lang="it-IT" b="1" dirty="0"/>
              <a:t>Non </a:t>
            </a:r>
            <a:r>
              <a:rPr lang="it-IT" b="1" dirty="0" err="1"/>
              <a:t>dittatorialità</a:t>
            </a:r>
            <a:r>
              <a:rPr lang="it-IT" dirty="0"/>
              <a:t>: la decisione non deve coincidere con quella di un unico individuo</a:t>
            </a:r>
          </a:p>
          <a:p>
            <a:pPr marL="914400" lvl="1" indent="-457200">
              <a:buFont typeface="+mj-lt"/>
              <a:buAutoNum type="arabicPeriod"/>
            </a:pPr>
            <a:r>
              <a:rPr lang="it-IT" b="1" dirty="0"/>
              <a:t>Principio paretiano</a:t>
            </a:r>
            <a:r>
              <a:rPr lang="it-IT" dirty="0"/>
              <a:t>: se tutti gli individui preferiscono A </a:t>
            </a:r>
            <a:r>
              <a:rPr lang="it-IT" dirty="0" err="1"/>
              <a:t>a</a:t>
            </a:r>
            <a:r>
              <a:rPr lang="it-IT" dirty="0"/>
              <a:t> B, allora la decisione sociale dovrebbe dare priorità ad A</a:t>
            </a:r>
          </a:p>
          <a:p>
            <a:pPr marL="914400" lvl="1" indent="-457200">
              <a:buFont typeface="+mj-lt"/>
              <a:buAutoNum type="arabicPeriod"/>
            </a:pPr>
            <a:r>
              <a:rPr lang="it-IT" b="1" dirty="0"/>
              <a:t>Razionalità collettiva</a:t>
            </a:r>
            <a:r>
              <a:rPr lang="it-IT" dirty="0"/>
              <a:t>: l’ordinamento sociale delle preferenze ha le stesse caratteristiche di coerenza di quello individuale (</a:t>
            </a:r>
            <a:r>
              <a:rPr lang="it-IT" u="sng" dirty="0"/>
              <a:t>transitività e completezza</a:t>
            </a:r>
            <a:r>
              <a:rPr lang="it-IT" dirty="0"/>
              <a:t>: ho 2 scelte possibili A e B e devo conoscere l’ordine di preferenza, inoltre se ho una ulteriore scelta possibile C e A&gt;B e B&gt;C, allora A&gt;C)</a:t>
            </a:r>
          </a:p>
          <a:p>
            <a:pPr marL="914400" lvl="1" indent="-457200">
              <a:buFont typeface="+mj-lt"/>
              <a:buAutoNum type="arabicPeriod"/>
            </a:pPr>
            <a:r>
              <a:rPr lang="it-IT" b="1" dirty="0"/>
              <a:t>Indipendenza delle alternative irrilevanti</a:t>
            </a:r>
            <a:r>
              <a:rPr lang="it-IT" dirty="0"/>
              <a:t>: se la scelta collettiva è tra A e B, non mi può interessare il fatto che alcuni individui preferiscano C per cui non si sta votando.</a:t>
            </a:r>
          </a:p>
          <a:p>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4</a:t>
            </a:fld>
            <a:endParaRPr lang="en-US"/>
          </a:p>
        </p:txBody>
      </p:sp>
      <p:pic>
        <p:nvPicPr>
          <p:cNvPr id="7" name="Immagine 6">
            <a:extLst>
              <a:ext uri="{FF2B5EF4-FFF2-40B4-BE49-F238E27FC236}">
                <a16:creationId xmlns:a16="http://schemas.microsoft.com/office/drawing/2014/main" id="{85EB7983-B687-4534-A86C-42FBA80E5BB1}"/>
              </a:ext>
            </a:extLst>
          </p:cNvPr>
          <p:cNvPicPr>
            <a:picLocks noChangeAspect="1"/>
          </p:cNvPicPr>
          <p:nvPr/>
        </p:nvPicPr>
        <p:blipFill>
          <a:blip r:embed="rId2"/>
          <a:stretch>
            <a:fillRect/>
          </a:stretch>
        </p:blipFill>
        <p:spPr>
          <a:xfrm>
            <a:off x="10428224" y="76962"/>
            <a:ext cx="1706118" cy="1706118"/>
          </a:xfrm>
          <a:prstGeom prst="rect">
            <a:avLst/>
          </a:prstGeom>
        </p:spPr>
      </p:pic>
    </p:spTree>
    <p:extLst>
      <p:ext uri="{BB962C8B-B14F-4D97-AF65-F5344CB8AC3E}">
        <p14:creationId xmlns:p14="http://schemas.microsoft.com/office/powerpoint/2010/main" val="1184448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Cooperazione e strategie di </a:t>
            </a:r>
            <a:r>
              <a:rPr lang="it-IT" dirty="0" err="1"/>
              <a:t>governance</a:t>
            </a:r>
            <a:endParaRPr lang="en-US" dirty="0"/>
          </a:p>
        </p:txBody>
      </p:sp>
      <p:sp>
        <p:nvSpPr>
          <p:cNvPr id="6" name="Segnaposto testo 5"/>
          <p:cNvSpPr>
            <a:spLocks noGrp="1"/>
          </p:cNvSpPr>
          <p:nvPr>
            <p:ph type="body" idx="1"/>
          </p:nvPr>
        </p:nvSpPr>
        <p:spPr/>
        <p:txBody>
          <a:bodyPr/>
          <a:lstStyle/>
          <a:p>
            <a:r>
              <a:rPr lang="en-US" dirty="0"/>
              <a:t>Il </a:t>
            </a:r>
            <a:r>
              <a:rPr lang="en-US" dirty="0" err="1"/>
              <a:t>ruolo</a:t>
            </a:r>
            <a:r>
              <a:rPr lang="en-US" dirty="0"/>
              <a:t> </a:t>
            </a:r>
            <a:r>
              <a:rPr lang="en-US" dirty="0" err="1"/>
              <a:t>delle</a:t>
            </a:r>
            <a:r>
              <a:rPr lang="en-US" dirty="0"/>
              <a:t> </a:t>
            </a:r>
            <a:r>
              <a:rPr lang="en-US" dirty="0" err="1"/>
              <a:t>Istituzioni</a:t>
            </a:r>
            <a:r>
              <a:rPr lang="en-US" dirty="0"/>
              <a:t>/</a:t>
            </a:r>
            <a:r>
              <a:rPr lang="en-US" dirty="0" err="1"/>
              <a:t>Organizzazioni</a:t>
            </a:r>
            <a:r>
              <a:rPr lang="en-US" dirty="0"/>
              <a:t> </a:t>
            </a:r>
            <a:r>
              <a:rPr lang="en-US" dirty="0" err="1"/>
              <a:t>internazionali</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40</a:t>
            </a:fld>
            <a:endParaRPr lang="en-US"/>
          </a:p>
        </p:txBody>
      </p:sp>
    </p:spTree>
    <p:extLst>
      <p:ext uri="{BB962C8B-B14F-4D97-AF65-F5344CB8AC3E}">
        <p14:creationId xmlns:p14="http://schemas.microsoft.com/office/powerpoint/2010/main" val="4288427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40F4D6D-0A49-4F8A-B9D9-06ADC70E8FF3}"/>
              </a:ext>
            </a:extLst>
          </p:cNvPr>
          <p:cNvSpPr>
            <a:spLocks noGrp="1"/>
          </p:cNvSpPr>
          <p:nvPr>
            <p:ph type="title"/>
          </p:nvPr>
        </p:nvSpPr>
        <p:spPr/>
        <p:txBody>
          <a:bodyPr/>
          <a:lstStyle/>
          <a:p>
            <a:r>
              <a:rPr lang="it-IT" dirty="0"/>
              <a:t>Quando cooperare?</a:t>
            </a:r>
          </a:p>
        </p:txBody>
      </p:sp>
      <p:sp>
        <p:nvSpPr>
          <p:cNvPr id="5" name="Segnaposto contenuto 4">
            <a:extLst>
              <a:ext uri="{FF2B5EF4-FFF2-40B4-BE49-F238E27FC236}">
                <a16:creationId xmlns:a16="http://schemas.microsoft.com/office/drawing/2014/main" id="{6581B787-8F69-4C86-A92E-AE4CE33AF8CC}"/>
              </a:ext>
            </a:extLst>
          </p:cNvPr>
          <p:cNvSpPr>
            <a:spLocks noGrp="1"/>
          </p:cNvSpPr>
          <p:nvPr>
            <p:ph idx="1"/>
          </p:nvPr>
        </p:nvSpPr>
        <p:spPr/>
        <p:txBody>
          <a:bodyPr/>
          <a:lstStyle/>
          <a:p>
            <a:r>
              <a:rPr lang="it-IT" dirty="0"/>
              <a:t>Un tipico esempio di gioco di coordinamento è la </a:t>
            </a:r>
            <a:r>
              <a:rPr lang="it-IT" b="1" dirty="0"/>
              <a:t>Battaglia dei Sessi</a:t>
            </a:r>
            <a:r>
              <a:rPr lang="it-IT" dirty="0"/>
              <a:t>: una coppia litiga su come passare il tempo libero. </a:t>
            </a:r>
          </a:p>
          <a:p>
            <a:pPr lvl="1"/>
            <a:r>
              <a:rPr lang="it-IT" dirty="0"/>
              <a:t>Per l’uomo l’ideale sarebbe vedere la partita di pallacanestro con la moglie e la cosa peggiore sarebbe non stare affatto con lei. </a:t>
            </a:r>
          </a:p>
          <a:p>
            <a:pPr lvl="1"/>
            <a:r>
              <a:rPr lang="it-IT" dirty="0"/>
              <a:t>Per la donna l’ideale è andare ad una mostra di arte moderna e la cosa peggiore sarebbe, allo stesso modo, non passare il tempo con il proprio marito. Dunque in una matrice l’interazione può essere schematizzata così:</a:t>
            </a:r>
          </a:p>
          <a:p>
            <a:endParaRPr lang="it-IT" dirty="0"/>
          </a:p>
        </p:txBody>
      </p:sp>
      <p:graphicFrame>
        <p:nvGraphicFramePr>
          <p:cNvPr id="6" name="Segnaposto contenuto 4">
            <a:extLst>
              <a:ext uri="{FF2B5EF4-FFF2-40B4-BE49-F238E27FC236}">
                <a16:creationId xmlns:a16="http://schemas.microsoft.com/office/drawing/2014/main" id="{DA466FDE-C444-47B1-855A-1F15F3D10C63}"/>
              </a:ext>
            </a:extLst>
          </p:cNvPr>
          <p:cNvGraphicFramePr>
            <a:graphicFrameLocks/>
          </p:cNvGraphicFramePr>
          <p:nvPr>
            <p:extLst>
              <p:ext uri="{D42A27DB-BD31-4B8C-83A1-F6EECF244321}">
                <p14:modId xmlns:p14="http://schemas.microsoft.com/office/powerpoint/2010/main" val="1333250383"/>
              </p:ext>
            </p:extLst>
          </p:nvPr>
        </p:nvGraphicFramePr>
        <p:xfrm>
          <a:off x="1162304" y="4743577"/>
          <a:ext cx="9959848" cy="1483360"/>
        </p:xfrm>
        <a:graphic>
          <a:graphicData uri="http://schemas.openxmlformats.org/drawingml/2006/table">
            <a:tbl>
              <a:tblPr firstRow="1" bandRow="1">
                <a:tableStyleId>{5C22544A-7EE6-4342-B048-85BDC9FD1C3A}</a:tableStyleId>
              </a:tblPr>
              <a:tblGrid>
                <a:gridCol w="2073148">
                  <a:extLst>
                    <a:ext uri="{9D8B030D-6E8A-4147-A177-3AD203B41FA5}">
                      <a16:colId xmlns:a16="http://schemas.microsoft.com/office/drawing/2014/main" val="4130041816"/>
                    </a:ext>
                  </a:extLst>
                </a:gridCol>
                <a:gridCol w="2628900">
                  <a:extLst>
                    <a:ext uri="{9D8B030D-6E8A-4147-A177-3AD203B41FA5}">
                      <a16:colId xmlns:a16="http://schemas.microsoft.com/office/drawing/2014/main" val="3971655150"/>
                    </a:ext>
                  </a:extLst>
                </a:gridCol>
                <a:gridCol w="2628900">
                  <a:extLst>
                    <a:ext uri="{9D8B030D-6E8A-4147-A177-3AD203B41FA5}">
                      <a16:colId xmlns:a16="http://schemas.microsoft.com/office/drawing/2014/main" val="3398422224"/>
                    </a:ext>
                  </a:extLst>
                </a:gridCol>
                <a:gridCol w="2628900">
                  <a:extLst>
                    <a:ext uri="{9D8B030D-6E8A-4147-A177-3AD203B41FA5}">
                      <a16:colId xmlns:a16="http://schemas.microsoft.com/office/drawing/2014/main" val="1910612427"/>
                    </a:ext>
                  </a:extLst>
                </a:gridCol>
              </a:tblGrid>
              <a:tr h="370840">
                <a:tc rowSpan="4">
                  <a:txBody>
                    <a:bodyPr/>
                    <a:lstStyle/>
                    <a:p>
                      <a:r>
                        <a:rPr lang="it-IT" dirty="0"/>
                        <a:t>Moglie</a:t>
                      </a:r>
                    </a:p>
                  </a:txBody>
                  <a:tcPr anchor="ctr"/>
                </a:tc>
                <a:tc>
                  <a:txBody>
                    <a:bodyPr/>
                    <a:lstStyle/>
                    <a:p>
                      <a:endParaRPr lang="it-IT"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Marito</a:t>
                      </a:r>
                    </a:p>
                  </a:txBody>
                  <a:tcPr anchor="ctr"/>
                </a:tc>
                <a:tc hMerge="1">
                  <a:txBody>
                    <a:bodyPr/>
                    <a:lstStyle/>
                    <a:p>
                      <a:endParaRPr lang="it-IT" dirty="0"/>
                    </a:p>
                  </a:txBody>
                  <a:tcPr/>
                </a:tc>
                <a:extLst>
                  <a:ext uri="{0D108BD9-81ED-4DB2-BD59-A6C34878D82A}">
                    <a16:rowId xmlns:a16="http://schemas.microsoft.com/office/drawing/2014/main" val="239979520"/>
                  </a:ext>
                </a:extLst>
              </a:tr>
              <a:tr h="370840">
                <a:tc vMerge="1">
                  <a:txBody>
                    <a:bodyPr/>
                    <a:lstStyle/>
                    <a:p>
                      <a:endParaRPr lang="it-IT" dirty="0"/>
                    </a:p>
                  </a:txBody>
                  <a:tcPr/>
                </a:tc>
                <a:tc>
                  <a:txBody>
                    <a:bodyPr/>
                    <a:lstStyle/>
                    <a:p>
                      <a:endParaRPr lang="it-IT" dirty="0"/>
                    </a:p>
                  </a:txBody>
                  <a:tcPr/>
                </a:tc>
                <a:tc>
                  <a:txBody>
                    <a:bodyPr/>
                    <a:lstStyle/>
                    <a:p>
                      <a:r>
                        <a:rPr lang="it-IT" dirty="0"/>
                        <a:t>Mostra</a:t>
                      </a:r>
                    </a:p>
                  </a:txBody>
                  <a:tcPr/>
                </a:tc>
                <a:tc>
                  <a:txBody>
                    <a:bodyPr/>
                    <a:lstStyle/>
                    <a:p>
                      <a:r>
                        <a:rPr lang="it-IT" dirty="0"/>
                        <a:t>Partita</a:t>
                      </a:r>
                    </a:p>
                  </a:txBody>
                  <a:tcPr/>
                </a:tc>
                <a:extLst>
                  <a:ext uri="{0D108BD9-81ED-4DB2-BD59-A6C34878D82A}">
                    <a16:rowId xmlns:a16="http://schemas.microsoft.com/office/drawing/2014/main" val="855670149"/>
                  </a:ext>
                </a:extLst>
              </a:tr>
              <a:tr h="370840">
                <a:tc vMerge="1">
                  <a:txBody>
                    <a:bodyPr/>
                    <a:lstStyle/>
                    <a:p>
                      <a:endParaRPr lang="it-IT" dirty="0"/>
                    </a:p>
                  </a:txBody>
                  <a:tcPr/>
                </a:tc>
                <a:tc>
                  <a:txBody>
                    <a:bodyPr/>
                    <a:lstStyle/>
                    <a:p>
                      <a:r>
                        <a:rPr lang="it-IT" dirty="0"/>
                        <a:t>Mostra</a:t>
                      </a:r>
                    </a:p>
                  </a:txBody>
                  <a:tcPr/>
                </a:tc>
                <a:tc>
                  <a:txBody>
                    <a:bodyPr/>
                    <a:lstStyle/>
                    <a:p>
                      <a:pPr algn="ctr"/>
                      <a:r>
                        <a:rPr lang="it-IT" dirty="0"/>
                        <a:t>3,2</a:t>
                      </a:r>
                    </a:p>
                  </a:txBody>
                  <a:tcPr anchor="ctr"/>
                </a:tc>
                <a:tc>
                  <a:txBody>
                    <a:bodyPr/>
                    <a:lstStyle/>
                    <a:p>
                      <a:pPr algn="ctr"/>
                      <a:r>
                        <a:rPr lang="it-IT" dirty="0"/>
                        <a:t>1,1</a:t>
                      </a:r>
                    </a:p>
                  </a:txBody>
                  <a:tcPr/>
                </a:tc>
                <a:extLst>
                  <a:ext uri="{0D108BD9-81ED-4DB2-BD59-A6C34878D82A}">
                    <a16:rowId xmlns:a16="http://schemas.microsoft.com/office/drawing/2014/main" val="3560809575"/>
                  </a:ext>
                </a:extLst>
              </a:tr>
              <a:tr h="370840">
                <a:tc vMerge="1">
                  <a:txBody>
                    <a:bodyPr/>
                    <a:lstStyle/>
                    <a:p>
                      <a:endParaRPr lang="it-IT" dirty="0"/>
                    </a:p>
                  </a:txBody>
                  <a:tcPr/>
                </a:tc>
                <a:tc>
                  <a:txBody>
                    <a:bodyPr/>
                    <a:lstStyle/>
                    <a:p>
                      <a:r>
                        <a:rPr lang="it-IT" dirty="0"/>
                        <a:t>Partita</a:t>
                      </a:r>
                    </a:p>
                  </a:txBody>
                  <a:tcPr/>
                </a:tc>
                <a:tc>
                  <a:txBody>
                    <a:bodyPr/>
                    <a:lstStyle/>
                    <a:p>
                      <a:pPr algn="ctr"/>
                      <a:r>
                        <a:rPr lang="it-IT" dirty="0"/>
                        <a:t>1,1</a:t>
                      </a:r>
                    </a:p>
                  </a:txBody>
                  <a:tcPr/>
                </a:tc>
                <a:tc>
                  <a:txBody>
                    <a:bodyPr/>
                    <a:lstStyle/>
                    <a:p>
                      <a:pPr algn="ctr"/>
                      <a:r>
                        <a:rPr lang="it-IT" dirty="0"/>
                        <a:t>2,3</a:t>
                      </a:r>
                    </a:p>
                  </a:txBody>
                  <a:tcPr/>
                </a:tc>
                <a:extLst>
                  <a:ext uri="{0D108BD9-81ED-4DB2-BD59-A6C34878D82A}">
                    <a16:rowId xmlns:a16="http://schemas.microsoft.com/office/drawing/2014/main" val="3212269938"/>
                  </a:ext>
                </a:extLst>
              </a:tr>
            </a:tbl>
          </a:graphicData>
        </a:graphic>
      </p:graphicFrame>
    </p:spTree>
    <p:extLst>
      <p:ext uri="{BB962C8B-B14F-4D97-AF65-F5344CB8AC3E}">
        <p14:creationId xmlns:p14="http://schemas.microsoft.com/office/powerpoint/2010/main" val="2344064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D3D051-CA36-4CF5-8200-F833A272BE80}"/>
              </a:ext>
            </a:extLst>
          </p:cNvPr>
          <p:cNvSpPr>
            <a:spLocks noGrp="1"/>
          </p:cNvSpPr>
          <p:nvPr>
            <p:ph type="title"/>
          </p:nvPr>
        </p:nvSpPr>
        <p:spPr/>
        <p:txBody>
          <a:bodyPr/>
          <a:lstStyle/>
          <a:p>
            <a:r>
              <a:rPr lang="it-IT" dirty="0"/>
              <a:t>La negoziazione tra Stati</a:t>
            </a:r>
          </a:p>
        </p:txBody>
      </p:sp>
      <p:sp>
        <p:nvSpPr>
          <p:cNvPr id="3" name="Segnaposto contenuto 2">
            <a:extLst>
              <a:ext uri="{FF2B5EF4-FFF2-40B4-BE49-F238E27FC236}">
                <a16:creationId xmlns:a16="http://schemas.microsoft.com/office/drawing/2014/main" id="{A03CCA4F-FEA2-408C-8105-D51A773E28E9}"/>
              </a:ext>
            </a:extLst>
          </p:cNvPr>
          <p:cNvSpPr>
            <a:spLocks noGrp="1"/>
          </p:cNvSpPr>
          <p:nvPr>
            <p:ph idx="1"/>
          </p:nvPr>
        </p:nvSpPr>
        <p:spPr>
          <a:xfrm>
            <a:off x="838200" y="1825625"/>
            <a:ext cx="10515600" cy="4667250"/>
          </a:xfrm>
        </p:spPr>
        <p:txBody>
          <a:bodyPr>
            <a:normAutofit fontScale="77500" lnSpcReduction="20000"/>
          </a:bodyPr>
          <a:lstStyle/>
          <a:p>
            <a:r>
              <a:rPr lang="it-IT" dirty="0"/>
              <a:t>Nelle relazioni internazionali il modello della battaglia dei sessi è applicabile alle negoziazioni tra Stati. Ad esempio, due Paesi possono divergere su cosa inserire in un accordo commerciale ma entrambi concordano che un qualsiasi accordo è meglio che niente. </a:t>
            </a:r>
          </a:p>
          <a:p>
            <a:r>
              <a:rPr lang="it-IT" dirty="0"/>
              <a:t>Dunque come risolvere il problema? Di solito le condizioni del contratto finale rifletteranno la </a:t>
            </a:r>
            <a:r>
              <a:rPr lang="it-IT" u="sng" dirty="0"/>
              <a:t>distribuzione di potere degli attori</a:t>
            </a:r>
            <a:r>
              <a:rPr lang="it-IT" dirty="0"/>
              <a:t>. Dunque lo Stato più forte, dal punto di vista economico o militare, avrà una superiore forza contrattuale. Tuttavia le relazioni internazionali sono caratterizzate da un deficit di informazione sulle capacità o intenzioni altrui, quindi:</a:t>
            </a:r>
          </a:p>
          <a:p>
            <a:pPr lvl="1"/>
            <a:r>
              <a:rPr lang="it-IT" dirty="0"/>
              <a:t>le </a:t>
            </a:r>
            <a:r>
              <a:rPr lang="it-IT" dirty="0">
                <a:solidFill>
                  <a:srgbClr val="FF0000"/>
                </a:solidFill>
              </a:rPr>
              <a:t>istituzioni internazionali </a:t>
            </a:r>
            <a:r>
              <a:rPr lang="it-IT" dirty="0"/>
              <a:t>possono essere utili per </a:t>
            </a:r>
            <a:r>
              <a:rPr lang="it-IT" u="sng" dirty="0"/>
              <a:t>ridurre il problema del deficit di informazione </a:t>
            </a:r>
            <a:r>
              <a:rPr lang="it-IT" dirty="0"/>
              <a:t>facilitando un compromesso che di rado sarà Pareto-efficiente (cioè accontenterà il più possibile un attore senza scontentare gli altri). </a:t>
            </a:r>
          </a:p>
          <a:p>
            <a:pPr lvl="1"/>
            <a:r>
              <a:rPr lang="it-IT" dirty="0"/>
              <a:t>Gli </a:t>
            </a:r>
            <a:r>
              <a:rPr lang="it-IT" dirty="0">
                <a:solidFill>
                  <a:srgbClr val="FF0000"/>
                </a:solidFill>
              </a:rPr>
              <a:t>Stati non solo dissimulano e mentono sul loro potere</a:t>
            </a:r>
            <a:r>
              <a:rPr lang="it-IT" dirty="0"/>
              <a:t>, ma cercano anche di bluffare facendo credere che </a:t>
            </a:r>
            <a:r>
              <a:rPr lang="it-IT" u="sng" dirty="0"/>
              <a:t>preferiscono che l’accordo fallisca </a:t>
            </a:r>
            <a:r>
              <a:rPr lang="it-IT" dirty="0"/>
              <a:t>piuttosto che sia portato a termine alle condizioni altrui. </a:t>
            </a:r>
          </a:p>
          <a:p>
            <a:pPr lvl="1"/>
            <a:r>
              <a:rPr lang="it-IT" dirty="0"/>
              <a:t>Nel caso dei problemi di coordinamento, </a:t>
            </a:r>
            <a:r>
              <a:rPr lang="it-IT" dirty="0">
                <a:solidFill>
                  <a:srgbClr val="FF0000"/>
                </a:solidFill>
              </a:rPr>
              <a:t>le istituzioni dovranno offrire un contesto efficiente e trasparente in cui tenere i negoziati</a:t>
            </a:r>
            <a:r>
              <a:rPr lang="it-IT" dirty="0"/>
              <a:t>, </a:t>
            </a:r>
            <a:r>
              <a:rPr lang="it-IT" u="sng" dirty="0"/>
              <a:t>dare una struttura al processo di contrattazione e fornire un mediatore imparziale</a:t>
            </a:r>
            <a:r>
              <a:rPr lang="it-IT" dirty="0"/>
              <a:t>. Una volta avviato l’accordo non sarà più necessaria l’istituzione, proprio perché gli stati non hanno nessun incentivo a defezionare. (posizione liberale)</a:t>
            </a:r>
          </a:p>
        </p:txBody>
      </p:sp>
    </p:spTree>
    <p:extLst>
      <p:ext uri="{BB962C8B-B14F-4D97-AF65-F5344CB8AC3E}">
        <p14:creationId xmlns:p14="http://schemas.microsoft.com/office/powerpoint/2010/main" val="749161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EA020-0350-4A4D-BCBC-EFA26911C705}"/>
              </a:ext>
            </a:extLst>
          </p:cNvPr>
          <p:cNvSpPr>
            <a:spLocks noGrp="1"/>
          </p:cNvSpPr>
          <p:nvPr>
            <p:ph type="title"/>
          </p:nvPr>
        </p:nvSpPr>
        <p:spPr/>
        <p:txBody>
          <a:bodyPr/>
          <a:lstStyle/>
          <a:p>
            <a:r>
              <a:rPr lang="it-IT" dirty="0"/>
              <a:t>Questo è sempre il risultato che emerge?</a:t>
            </a:r>
          </a:p>
        </p:txBody>
      </p:sp>
      <p:sp>
        <p:nvSpPr>
          <p:cNvPr id="3" name="Segnaposto contenuto 2">
            <a:extLst>
              <a:ext uri="{FF2B5EF4-FFF2-40B4-BE49-F238E27FC236}">
                <a16:creationId xmlns:a16="http://schemas.microsoft.com/office/drawing/2014/main" id="{5655D6C1-88C2-41B6-8F47-6D55312A089F}"/>
              </a:ext>
            </a:extLst>
          </p:cNvPr>
          <p:cNvSpPr>
            <a:spLocks noGrp="1"/>
          </p:cNvSpPr>
          <p:nvPr>
            <p:ph idx="1"/>
          </p:nvPr>
        </p:nvSpPr>
        <p:spPr/>
        <p:txBody>
          <a:bodyPr>
            <a:normAutofit fontScale="77500" lnSpcReduction="20000"/>
          </a:bodyPr>
          <a:lstStyle/>
          <a:p>
            <a:r>
              <a:rPr lang="it-IT" dirty="0"/>
              <a:t>I </a:t>
            </a:r>
            <a:r>
              <a:rPr lang="it-IT" b="1" dirty="0"/>
              <a:t>teorici realisti</a:t>
            </a:r>
            <a:r>
              <a:rPr lang="it-IT" dirty="0"/>
              <a:t> contraddicono l’ottimismo liberale sulla capacità degli Stati di cooperare tramite istituzioni. Gli istituzionalisti affermano che </a:t>
            </a:r>
            <a:r>
              <a:rPr lang="it-IT" dirty="0">
                <a:solidFill>
                  <a:srgbClr val="FF0000"/>
                </a:solidFill>
              </a:rPr>
              <a:t>le istituzioni possono essere utili solo nei casi di interessi misti</a:t>
            </a:r>
            <a:r>
              <a:rPr lang="it-IT" dirty="0"/>
              <a:t>, ovvero quando questi non coincidono né del tutto, né sono opposti. </a:t>
            </a:r>
          </a:p>
          <a:p>
            <a:r>
              <a:rPr lang="it-IT" dirty="0"/>
              <a:t>Se secondo i liberali questi sono casi rari nelle relazioni internazionali, secondo i realisti i casi in cui gli interessi sono totalmente contrapposti sono maggioritari. </a:t>
            </a:r>
          </a:p>
          <a:p>
            <a:r>
              <a:rPr lang="it-IT" dirty="0"/>
              <a:t>Infatti, </a:t>
            </a:r>
            <a:r>
              <a:rPr lang="it-IT" u="sng" dirty="0"/>
              <a:t>la visione realista configura la politica internazionale come un’ambiente in cui vige un gioco a somma zero</a:t>
            </a:r>
            <a:r>
              <a:rPr lang="it-IT" dirty="0"/>
              <a:t>, ovvero tutto ciò che uno Stato guadagna è necessariamente ciò che un altro stato perde, al contrario del gioco a somma positiva in cui gli stati possono guadagnare contemporaneamente più di quanto “puntano”. Inoltre, </a:t>
            </a:r>
            <a:r>
              <a:rPr lang="it-IT" dirty="0">
                <a:solidFill>
                  <a:srgbClr val="FF0000"/>
                </a:solidFill>
              </a:rPr>
              <a:t>gli stati sono interessati più ai vantaggi relativi che ai vantaggi assoluti</a:t>
            </a:r>
            <a:r>
              <a:rPr lang="it-IT" dirty="0"/>
              <a:t>. Ad esempio lo stato A preferisce una situazione in cui esso ha 10 e lo stato B 6 rispetto ad una in cui lo stato A ottiene 30 e lo stato B 35.</a:t>
            </a:r>
          </a:p>
          <a:p>
            <a:r>
              <a:rPr lang="it-IT" dirty="0"/>
              <a:t>Un’altra critica riguarda la </a:t>
            </a:r>
            <a:r>
              <a:rPr lang="it-IT" dirty="0">
                <a:solidFill>
                  <a:srgbClr val="FF0000"/>
                </a:solidFill>
              </a:rPr>
              <a:t>natura delle istituzioni internazionali</a:t>
            </a:r>
            <a:r>
              <a:rPr lang="it-IT" dirty="0"/>
              <a:t>, secondo cui queste rifletterebbero solo i rapporti di forza tra gli Stati e producono un risultato coincidente con quella distribuzione di potere, senza cambiare nulla di fatto.</a:t>
            </a:r>
          </a:p>
        </p:txBody>
      </p:sp>
    </p:spTree>
    <p:extLst>
      <p:ext uri="{BB962C8B-B14F-4D97-AF65-F5344CB8AC3E}">
        <p14:creationId xmlns:p14="http://schemas.microsoft.com/office/powerpoint/2010/main" val="85208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politiche non cooperative (o «</a:t>
            </a:r>
            <a:r>
              <a:rPr lang="it-IT" dirty="0" err="1"/>
              <a:t>beggar-thy-neighbour</a:t>
            </a:r>
            <a:r>
              <a:rPr lang="it-IT" dirty="0"/>
              <a:t> </a:t>
            </a:r>
            <a:r>
              <a:rPr lang="it-IT" dirty="0" err="1"/>
              <a:t>policies</a:t>
            </a:r>
            <a:r>
              <a:rPr lang="it-IT" dirty="0"/>
              <a:t>»)  </a:t>
            </a:r>
            <a:endParaRPr lang="en-US" dirty="0"/>
          </a:p>
        </p:txBody>
      </p:sp>
      <p:sp>
        <p:nvSpPr>
          <p:cNvPr id="5" name="Segnaposto contenuto 4"/>
          <p:cNvSpPr>
            <a:spLocks noGrp="1"/>
          </p:cNvSpPr>
          <p:nvPr>
            <p:ph idx="1"/>
          </p:nvPr>
        </p:nvSpPr>
        <p:spPr/>
        <p:txBody>
          <a:bodyPr/>
          <a:lstStyle/>
          <a:p>
            <a:r>
              <a:rPr lang="it-IT" dirty="0"/>
              <a:t>Abbiamo visto che le politiche cooperative permetterebbero risultati migliori per i paesi che fanno parte di un’organizzazione, tuttavia la storia ci riporta molti esempi di tipo </a:t>
            </a:r>
            <a:r>
              <a:rPr lang="it-IT" dirty="0">
                <a:solidFill>
                  <a:srgbClr val="FF0000"/>
                </a:solidFill>
              </a:rPr>
              <a:t>non cooperativo</a:t>
            </a:r>
            <a:r>
              <a:rPr lang="it-IT" dirty="0"/>
              <a:t>:</a:t>
            </a:r>
          </a:p>
          <a:p>
            <a:pPr lvl="1"/>
            <a:r>
              <a:rPr lang="it-IT" dirty="0"/>
              <a:t>Le </a:t>
            </a:r>
            <a:r>
              <a:rPr lang="it-IT" dirty="0">
                <a:solidFill>
                  <a:srgbClr val="FF0000"/>
                </a:solidFill>
              </a:rPr>
              <a:t>svalutazioni competitive </a:t>
            </a:r>
            <a:r>
              <a:rPr lang="it-IT" dirty="0"/>
              <a:t>delle monete nazionali in Europa dopo la crisi del 1929 hanno causato il peggioramento delle condizioni economiche e politiche che hanno portato alla seconda guerra mondiale</a:t>
            </a:r>
          </a:p>
          <a:p>
            <a:pPr lvl="1"/>
            <a:r>
              <a:rPr lang="it-IT" dirty="0"/>
              <a:t>Le </a:t>
            </a:r>
            <a:r>
              <a:rPr lang="it-IT" dirty="0">
                <a:solidFill>
                  <a:srgbClr val="FF0000"/>
                </a:solidFill>
              </a:rPr>
              <a:t>politiche restrittive </a:t>
            </a:r>
            <a:r>
              <a:rPr lang="it-IT" dirty="0"/>
              <a:t>degli anni ‘80 del ‘900 degli USA hanno attirato i capitali in quel paese, ma causato enormi tassi inflazionistici altrove</a:t>
            </a:r>
          </a:p>
          <a:p>
            <a:pPr lvl="1"/>
            <a:r>
              <a:rPr lang="it-IT" dirty="0"/>
              <a:t>La </a:t>
            </a:r>
            <a:r>
              <a:rPr lang="it-IT" dirty="0">
                <a:solidFill>
                  <a:srgbClr val="FF0000"/>
                </a:solidFill>
              </a:rPr>
              <a:t>bolla finanziaria </a:t>
            </a:r>
            <a:r>
              <a:rPr lang="it-IT" dirty="0"/>
              <a:t>della fine degli anni ‘90 nelle «Tigri Asiatiche» ha causato gravi ripercussioni in tutta l’area ed effetti anche al resto del mondo</a:t>
            </a:r>
          </a:p>
          <a:p>
            <a:pPr lvl="1"/>
            <a:r>
              <a:rPr lang="it-IT" dirty="0"/>
              <a:t>Lo stesso vale per la </a:t>
            </a:r>
            <a:r>
              <a:rPr lang="it-IT" dirty="0">
                <a:solidFill>
                  <a:srgbClr val="FF0000"/>
                </a:solidFill>
              </a:rPr>
              <a:t>bolla speculativa </a:t>
            </a:r>
            <a:r>
              <a:rPr lang="it-IT" dirty="0"/>
              <a:t>sui mutui </a:t>
            </a:r>
            <a:r>
              <a:rPr lang="it-IT" i="1" dirty="0" err="1"/>
              <a:t>subprime</a:t>
            </a:r>
            <a:r>
              <a:rPr lang="it-IT" dirty="0"/>
              <a:t> del 2007…</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44</a:t>
            </a:fld>
            <a:endParaRPr lang="en-US"/>
          </a:p>
        </p:txBody>
      </p:sp>
    </p:spTree>
    <p:extLst>
      <p:ext uri="{BB962C8B-B14F-4D97-AF65-F5344CB8AC3E}">
        <p14:creationId xmlns:p14="http://schemas.microsoft.com/office/powerpoint/2010/main" val="3579668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ma anche la cooperazione porta a fallimenti</a:t>
            </a:r>
            <a:endParaRPr lang="en-US" dirty="0"/>
          </a:p>
        </p:txBody>
      </p:sp>
      <p:sp>
        <p:nvSpPr>
          <p:cNvPr id="5" name="Segnaposto contenuto 4"/>
          <p:cNvSpPr>
            <a:spLocks noGrp="1"/>
          </p:cNvSpPr>
          <p:nvPr>
            <p:ph idx="1"/>
          </p:nvPr>
        </p:nvSpPr>
        <p:spPr/>
        <p:txBody>
          <a:bodyPr>
            <a:normAutofit fontScale="92500" lnSpcReduction="20000"/>
          </a:bodyPr>
          <a:lstStyle/>
          <a:p>
            <a:pPr marL="514350" indent="-514350">
              <a:buFont typeface="+mj-lt"/>
              <a:buAutoNum type="arabicPeriod"/>
            </a:pPr>
            <a:r>
              <a:rPr lang="it-IT" dirty="0"/>
              <a:t>Ne sono un esempio gli </a:t>
            </a:r>
            <a:r>
              <a:rPr lang="it-IT" dirty="0">
                <a:solidFill>
                  <a:srgbClr val="FF0000"/>
                </a:solidFill>
              </a:rPr>
              <a:t>accordi del Patto di Stabilità europeo </a:t>
            </a:r>
            <a:r>
              <a:rPr lang="it-IT" dirty="0"/>
              <a:t>a causa delle </a:t>
            </a:r>
            <a:r>
              <a:rPr lang="it-IT" u="sng" dirty="0"/>
              <a:t>informazioni imperfette </a:t>
            </a:r>
            <a:r>
              <a:rPr lang="it-IT" dirty="0"/>
              <a:t>che i membri hanno sulla condizione interna dei paesi membri (nel 2003 sono stati Francia e Germania a barare, poi la Grecia…)</a:t>
            </a:r>
          </a:p>
          <a:p>
            <a:pPr marL="514350" indent="-514350">
              <a:buFont typeface="+mj-lt"/>
              <a:buAutoNum type="arabicPeriod"/>
            </a:pPr>
            <a:r>
              <a:rPr lang="it-IT" dirty="0"/>
              <a:t>Il coordinamento non è opportuno se non si conoscono gli stessi </a:t>
            </a:r>
            <a:r>
              <a:rPr lang="it-IT" dirty="0">
                <a:solidFill>
                  <a:srgbClr val="FF0000"/>
                </a:solidFill>
              </a:rPr>
              <a:t>meccanismi economici </a:t>
            </a:r>
            <a:r>
              <a:rPr lang="it-IT" dirty="0"/>
              <a:t>tra i partner</a:t>
            </a:r>
          </a:p>
          <a:p>
            <a:pPr marL="514350" indent="-514350">
              <a:buFont typeface="+mj-lt"/>
              <a:buAutoNum type="arabicPeriod"/>
            </a:pPr>
            <a:r>
              <a:rPr lang="it-IT" dirty="0"/>
              <a:t>Il coordinamento potrebbe rappresentare una forma di </a:t>
            </a:r>
            <a:r>
              <a:rPr lang="it-IT" dirty="0">
                <a:solidFill>
                  <a:srgbClr val="FF0000"/>
                </a:solidFill>
              </a:rPr>
              <a:t>collusione</a:t>
            </a:r>
            <a:r>
              <a:rPr lang="it-IT" dirty="0"/>
              <a:t> economica e «intralciare» la concorrenza tra i paesi, conducendo a risultati peggiori nella crescita delle aree</a:t>
            </a:r>
          </a:p>
          <a:p>
            <a:pPr marL="514350" indent="-514350">
              <a:buFont typeface="+mj-lt"/>
              <a:buAutoNum type="arabicPeriod"/>
            </a:pPr>
            <a:r>
              <a:rPr lang="it-IT" dirty="0"/>
              <a:t>Il </a:t>
            </a:r>
            <a:r>
              <a:rPr lang="it-IT" dirty="0">
                <a:solidFill>
                  <a:srgbClr val="FF0000"/>
                </a:solidFill>
              </a:rPr>
              <a:t>coordinamento di una sola parte degli attori </a:t>
            </a:r>
            <a:r>
              <a:rPr lang="it-IT" dirty="0"/>
              <a:t>può portare a risultati peggiori (es. coordinamento delle politiche di bilancio, ma non con la BCE nella UEM, per cui la stessa è sempre invitata all’Eurogruppo, cioè il vertice dei Ministri delle Finanze, ma non può intervenire nelle decisioni)</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45</a:t>
            </a:fld>
            <a:endParaRPr lang="en-US"/>
          </a:p>
        </p:txBody>
      </p:sp>
    </p:spTree>
    <p:extLst>
      <p:ext uri="{BB962C8B-B14F-4D97-AF65-F5344CB8AC3E}">
        <p14:creationId xmlns:p14="http://schemas.microsoft.com/office/powerpoint/2010/main" val="100815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risposte concrete: come vengono assunte le decisioni di PE in presenza di interazioni strategiche?</a:t>
            </a:r>
            <a:endParaRPr lang="en-US" dirty="0"/>
          </a:p>
        </p:txBody>
      </p:sp>
      <p:sp>
        <p:nvSpPr>
          <p:cNvPr id="3" name="Segnaposto contenuto 2"/>
          <p:cNvSpPr>
            <a:spLocks noGrp="1"/>
          </p:cNvSpPr>
          <p:nvPr>
            <p:ph idx="1"/>
          </p:nvPr>
        </p:nvSpPr>
        <p:spPr/>
        <p:txBody>
          <a:bodyPr>
            <a:normAutofit fontScale="92500"/>
          </a:bodyPr>
          <a:lstStyle/>
          <a:p>
            <a:r>
              <a:rPr lang="it-IT" dirty="0"/>
              <a:t>In due modi:</a:t>
            </a:r>
          </a:p>
          <a:p>
            <a:pPr lvl="1"/>
            <a:r>
              <a:rPr lang="it-IT" u="sng" dirty="0"/>
              <a:t>Moltiplicazioni di </a:t>
            </a:r>
            <a:r>
              <a:rPr lang="it-IT" u="sng" dirty="0">
                <a:solidFill>
                  <a:srgbClr val="FF0000"/>
                </a:solidFill>
              </a:rPr>
              <a:t>autorità indipendenti </a:t>
            </a:r>
            <a:r>
              <a:rPr lang="it-IT" u="sng" dirty="0"/>
              <a:t>con poteri autonomi</a:t>
            </a:r>
            <a:r>
              <a:rPr lang="it-IT" dirty="0"/>
              <a:t>, quali ad es. la Banca Centrale Europea che svolge funzioni di vigilanza nei confronti del sistema bancario; le autorità per i servizi di pubblica utilità (energia e gas; servizio idrico e rifiuti), </a:t>
            </a:r>
            <a:r>
              <a:rPr lang="it-IT" dirty="0" err="1"/>
              <a:t>l’AGCoM</a:t>
            </a:r>
            <a:r>
              <a:rPr lang="it-IT" dirty="0"/>
              <a:t>, per i trasporti (ART), l’AGCM agenzia garante per la concorrenza e il mercato, la CONSOB e l’ISVAP…A livello europeo: la CE, il Comitato di Basilea, ecc.</a:t>
            </a:r>
          </a:p>
          <a:p>
            <a:pPr lvl="1"/>
            <a:r>
              <a:rPr lang="it-IT" u="sng" dirty="0"/>
              <a:t>Adozione di </a:t>
            </a:r>
            <a:r>
              <a:rPr lang="it-IT" u="sng" dirty="0">
                <a:solidFill>
                  <a:srgbClr val="FF0000"/>
                </a:solidFill>
              </a:rPr>
              <a:t>regole certe </a:t>
            </a:r>
            <a:r>
              <a:rPr lang="it-IT" u="sng" dirty="0"/>
              <a:t>di PE </a:t>
            </a:r>
            <a:r>
              <a:rPr lang="it-IT" dirty="0"/>
              <a:t>che limitano le scelte discrezionali. Questo, come già visto in precedenza è l’effetto della critica di </a:t>
            </a:r>
            <a:r>
              <a:rPr lang="it-IT" b="1" dirty="0"/>
              <a:t>Lucas</a:t>
            </a:r>
            <a:r>
              <a:rPr lang="it-IT" dirty="0"/>
              <a:t> che </a:t>
            </a:r>
            <a:r>
              <a:rPr lang="it-IT" i="1" dirty="0"/>
              <a:t>suggerisce di comparare tra loro regole e non decisioni</a:t>
            </a:r>
            <a:r>
              <a:rPr lang="it-IT" dirty="0"/>
              <a:t>. Tali regole sono state applicate dalle banche centrali d’Inghilterra e degli USA (target monetario e inflazionistico) alla fine degli anni ‘80 del Novecento e più di recente anche nelle politiche di bilancio (es. PSC e Fiscal compact o nella regolamentazione dei cambi, il </a:t>
            </a:r>
            <a:r>
              <a:rPr lang="it-IT" i="1" dirty="0" err="1"/>
              <a:t>currency</a:t>
            </a:r>
            <a:r>
              <a:rPr lang="it-IT" i="1" dirty="0"/>
              <a:t> </a:t>
            </a:r>
            <a:r>
              <a:rPr lang="it-IT" i="1" dirty="0" err="1"/>
              <a:t>board</a:t>
            </a:r>
            <a:r>
              <a:rPr lang="it-IT" i="1" dirty="0"/>
              <a:t> ad es.</a:t>
            </a:r>
            <a:r>
              <a:rPr lang="it-IT" dirty="0"/>
              <a:t>) per evitare pericolose svalutazioni</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46</a:t>
            </a:fld>
            <a:endParaRPr lang="en-US"/>
          </a:p>
        </p:txBody>
      </p:sp>
    </p:spTree>
    <p:extLst>
      <p:ext uri="{BB962C8B-B14F-4D97-AF65-F5344CB8AC3E}">
        <p14:creationId xmlns:p14="http://schemas.microsoft.com/office/powerpoint/2010/main" val="858213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 quali sono in concreto gli interventi dello Stato nel mercato?</a:t>
            </a:r>
            <a:endParaRPr lang="en-US" dirty="0"/>
          </a:p>
        </p:txBody>
      </p:sp>
      <p:sp>
        <p:nvSpPr>
          <p:cNvPr id="6" name="Segnaposto contenuto 5"/>
          <p:cNvSpPr>
            <a:spLocks noGrp="1"/>
          </p:cNvSpPr>
          <p:nvPr>
            <p:ph idx="1"/>
          </p:nvPr>
        </p:nvSpPr>
        <p:spPr>
          <a:xfrm>
            <a:off x="838200" y="1572706"/>
            <a:ext cx="10515600" cy="4351338"/>
          </a:xfrm>
        </p:spPr>
        <p:txBody>
          <a:bodyPr>
            <a:noAutofit/>
          </a:bodyPr>
          <a:lstStyle/>
          <a:p>
            <a:r>
              <a:rPr lang="it-IT" sz="1800" dirty="0"/>
              <a:t>Lo Stato subentra nelle economie nazionali affinché le imperfezioni del mercato siano corrette e la mancanza di cooperazione superata. Questo avviene </a:t>
            </a:r>
            <a:r>
              <a:rPr lang="en-US" sz="1800" dirty="0" err="1"/>
              <a:t>principalmente</a:t>
            </a:r>
            <a:r>
              <a:rPr lang="en-US" sz="1800" dirty="0"/>
              <a:t> </a:t>
            </a:r>
            <a:r>
              <a:rPr lang="en-US" sz="1800" dirty="0" err="1"/>
              <a:t>tramite</a:t>
            </a:r>
            <a:r>
              <a:rPr lang="en-US" sz="1800" dirty="0"/>
              <a:t> </a:t>
            </a:r>
            <a:r>
              <a:rPr lang="en-US" sz="1800" dirty="0" err="1"/>
              <a:t>tre</a:t>
            </a:r>
            <a:r>
              <a:rPr lang="en-US" sz="1800" dirty="0"/>
              <a:t> </a:t>
            </a:r>
            <a:r>
              <a:rPr lang="en-US" sz="1800" dirty="0" err="1"/>
              <a:t>strumenti</a:t>
            </a:r>
            <a:r>
              <a:rPr lang="en-US" sz="1800" dirty="0"/>
              <a:t>:</a:t>
            </a:r>
          </a:p>
          <a:p>
            <a:r>
              <a:rPr lang="it-IT" sz="1800" i="1" dirty="0">
                <a:solidFill>
                  <a:srgbClr val="FF0000"/>
                </a:solidFill>
              </a:rPr>
              <a:t>Produzione pubblica diretta dei beni e dei servizi</a:t>
            </a:r>
            <a:r>
              <a:rPr lang="it-IT" sz="1800" i="1" dirty="0"/>
              <a:t> </a:t>
            </a:r>
          </a:p>
          <a:p>
            <a:pPr lvl="1"/>
            <a:r>
              <a:rPr lang="it-IT" sz="1800" dirty="0"/>
              <a:t>Come il sistema sanitario nazionale britannico o italiano, dove lo Stato si fa carico sia di erogare direttamente e gratuitamente – o quasi – una vasta gamma di servizi, sia di gestire il loro finanziamento e coordinamento.</a:t>
            </a:r>
          </a:p>
          <a:p>
            <a:r>
              <a:rPr lang="it-IT" sz="1800" i="1" dirty="0">
                <a:solidFill>
                  <a:srgbClr val="FF0000"/>
                </a:solidFill>
              </a:rPr>
              <a:t>Sussidi, positivi o negativi (tassazione) </a:t>
            </a:r>
            <a:endParaRPr lang="it-IT" sz="1800" dirty="0"/>
          </a:p>
          <a:p>
            <a:pPr lvl="1"/>
            <a:r>
              <a:rPr lang="it-IT" sz="1800" dirty="0"/>
              <a:t>Tramite mezzi coercitivi come la tassazione, lo Stato impone ai propri cittadini il finanziamento di certi beni pubblici, come per l’appunto i sistemi sanitari, i quali rischierebbero la sotto-fornitura se lasciati a meccanismi finanziari volontari. Incentivi e sussidi fiscali garantiscono invece la produzione, privata, di certi beni pubblici come ad esempio quei medicinali dal basso ritorno economico ignorati dal mercato farmaceutico – si pensi agli incentivi fiscali adottati negli USA per stimolare la R&amp;S di “medicinali orfani”.</a:t>
            </a:r>
          </a:p>
          <a:p>
            <a:r>
              <a:rPr lang="it-IT" sz="1800" i="1" dirty="0">
                <a:solidFill>
                  <a:srgbClr val="FF0000"/>
                </a:solidFill>
              </a:rPr>
              <a:t>Regolamentazione delle attività economiche </a:t>
            </a:r>
          </a:p>
          <a:p>
            <a:pPr lvl="1"/>
            <a:r>
              <a:rPr lang="it-IT" sz="1800" dirty="0"/>
              <a:t>Nell’economia liberale, lo Stato garantisce la salvaguardia della concorrenza dei vari attori privati all’interno del mercato - si pensi alle leggi antitrust per la prevenzione di situazioni monopolistiche -, e del livello di informazione tra venditore ed acquirente – si pensi alle politiche di etichettatura dei prodotti OGM che riescono ad assicurare ai consumatori una libera e consapevole scelta d’acquisto.</a:t>
            </a:r>
            <a:endParaRPr lang="en-US" sz="1800"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47</a:t>
            </a:fld>
            <a:endParaRPr lang="en-US"/>
          </a:p>
        </p:txBody>
      </p:sp>
    </p:spTree>
    <p:extLst>
      <p:ext uri="{BB962C8B-B14F-4D97-AF65-F5344CB8AC3E}">
        <p14:creationId xmlns:p14="http://schemas.microsoft.com/office/powerpoint/2010/main" val="3851195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Struttura dell’economia mondiale e coordinamento</a:t>
            </a:r>
            <a:endParaRPr lang="en-US" dirty="0"/>
          </a:p>
        </p:txBody>
      </p:sp>
      <p:sp>
        <p:nvSpPr>
          <p:cNvPr id="5" name="Segnaposto contenuto 4"/>
          <p:cNvSpPr>
            <a:spLocks noGrp="1"/>
          </p:cNvSpPr>
          <p:nvPr>
            <p:ph idx="1"/>
          </p:nvPr>
        </p:nvSpPr>
        <p:spPr>
          <a:xfrm>
            <a:off x="838200" y="1825624"/>
            <a:ext cx="10515600" cy="4530725"/>
          </a:xfrm>
        </p:spPr>
        <p:txBody>
          <a:bodyPr>
            <a:normAutofit fontScale="70000" lnSpcReduction="20000"/>
          </a:bodyPr>
          <a:lstStyle/>
          <a:p>
            <a:r>
              <a:rPr lang="it-IT" dirty="0"/>
              <a:t>Gli studi empirici rilevano che </a:t>
            </a:r>
            <a:r>
              <a:rPr lang="it-IT" u="sng" dirty="0"/>
              <a:t>risultati positivi </a:t>
            </a:r>
            <a:r>
              <a:rPr lang="it-IT" dirty="0"/>
              <a:t>(anche se lievemente, 0.5% del PIL) si hanno per </a:t>
            </a:r>
            <a:r>
              <a:rPr lang="it-IT" dirty="0">
                <a:solidFill>
                  <a:srgbClr val="FF0000"/>
                </a:solidFill>
              </a:rPr>
              <a:t>paesi integrati sia sul mercato dei beni e servizi </a:t>
            </a:r>
            <a:r>
              <a:rPr lang="it-IT" dirty="0"/>
              <a:t>che su quello </a:t>
            </a:r>
            <a:r>
              <a:rPr lang="it-IT" dirty="0">
                <a:solidFill>
                  <a:srgbClr val="FF0000"/>
                </a:solidFill>
              </a:rPr>
              <a:t>dei capitali</a:t>
            </a:r>
            <a:r>
              <a:rPr lang="it-IT" dirty="0"/>
              <a:t>, soprattutto oggi che quest’ultimo mercato è fortemente integrato e quindi la scelta del coordinamento sembra quella migliore</a:t>
            </a:r>
          </a:p>
          <a:p>
            <a:r>
              <a:rPr lang="it-IT" dirty="0"/>
              <a:t>Gli </a:t>
            </a:r>
            <a:r>
              <a:rPr lang="it-IT" dirty="0">
                <a:solidFill>
                  <a:srgbClr val="FF0000"/>
                </a:solidFill>
              </a:rPr>
              <a:t>accordi tra i Paesi europei per la determinazione di un tasso di cambio fisso </a:t>
            </a:r>
            <a:r>
              <a:rPr lang="it-IT" dirty="0"/>
              <a:t>intorno ad una banda </a:t>
            </a:r>
            <a:r>
              <a:rPr lang="it-IT" u="sng" dirty="0"/>
              <a:t>non hanno avuto molto successo </a:t>
            </a:r>
            <a:r>
              <a:rPr lang="it-IT" dirty="0"/>
              <a:t>negli anni ‘70 e ‘80 del secolo scorso fino all’uscita nel 1992 di Italia e UK dallo SME, così come quello della bolla speculativa asiatica che ha impedito nel 2009 al Giappone di utilizzare al meglio la politica monetaria</a:t>
            </a:r>
          </a:p>
          <a:p>
            <a:r>
              <a:rPr lang="it-IT" dirty="0"/>
              <a:t>Quando il </a:t>
            </a:r>
            <a:r>
              <a:rPr lang="it-IT" dirty="0">
                <a:solidFill>
                  <a:srgbClr val="FF0000"/>
                </a:solidFill>
              </a:rPr>
              <a:t>coordinamento è fra istituzioni più tecniche</a:t>
            </a:r>
            <a:r>
              <a:rPr lang="it-IT" dirty="0"/>
              <a:t>, come le banche centrali, si osserva un </a:t>
            </a:r>
            <a:r>
              <a:rPr lang="it-IT" u="sng" dirty="0"/>
              <a:t>maggior grado di successo </a:t>
            </a:r>
            <a:r>
              <a:rPr lang="it-IT" dirty="0"/>
              <a:t>fra le autorità monetarie europee e americane, anche se tutte le crisi più importanti sono state originate negli USA</a:t>
            </a:r>
            <a:r>
              <a:rPr lang="it-IT" u="sng" dirty="0"/>
              <a:t> </a:t>
            </a:r>
            <a:r>
              <a:rPr lang="it-IT" dirty="0"/>
              <a:t>(1987: crisi Nasdaq della Borsa di NY, 2001 attacco alle Torri Gemelle e crollo della Borsa NY, 2007 crisi del mercato interbancario americano e fallimento di Lehman Brothers, Crisi recente della Silicon Valley Bank)</a:t>
            </a:r>
          </a:p>
          <a:p>
            <a:r>
              <a:rPr lang="it-IT" b="1" dirty="0"/>
              <a:t>Problema</a:t>
            </a:r>
            <a:r>
              <a:rPr lang="it-IT" dirty="0"/>
              <a:t>: </a:t>
            </a:r>
            <a:r>
              <a:rPr lang="it-IT" dirty="0">
                <a:solidFill>
                  <a:srgbClr val="FF0000"/>
                </a:solidFill>
              </a:rPr>
              <a:t>le riunioni dei capi di stato e di governo nelle </a:t>
            </a:r>
            <a:r>
              <a:rPr lang="it-IT" u="sng" dirty="0">
                <a:solidFill>
                  <a:srgbClr val="FF0000"/>
                </a:solidFill>
              </a:rPr>
              <a:t>agenzie informali </a:t>
            </a:r>
            <a:r>
              <a:rPr lang="it-IT" dirty="0"/>
              <a:t>di coordinamento (G7, G20…) </a:t>
            </a:r>
            <a:r>
              <a:rPr lang="it-IT" u="sng" dirty="0"/>
              <a:t>non sono operative</a:t>
            </a:r>
            <a:r>
              <a:rPr lang="it-IT" dirty="0"/>
              <a:t>, manca di potere decisionale. Il coordinamento avviene spesso per interventi in paesi terzi e non tra i paesi membri! Uno fra tutti l’accordo di Parigi del 2015 per il controllo dei gas serra….</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48</a:t>
            </a:fld>
            <a:endParaRPr lang="en-US"/>
          </a:p>
        </p:txBody>
      </p:sp>
    </p:spTree>
    <p:extLst>
      <p:ext uri="{BB962C8B-B14F-4D97-AF65-F5344CB8AC3E}">
        <p14:creationId xmlns:p14="http://schemas.microsoft.com/office/powerpoint/2010/main" val="1028112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872" y="1462405"/>
            <a:ext cx="2901696" cy="1325563"/>
          </a:xfrm>
        </p:spPr>
        <p:txBody>
          <a:bodyPr>
            <a:noAutofit/>
          </a:bodyPr>
          <a:lstStyle/>
          <a:p>
            <a:r>
              <a:rPr lang="it-IT" sz="3200" dirty="0"/>
              <a:t>Esempi concreti di ambiti, regole e strumenti nelle organizzazioni internazionali</a:t>
            </a:r>
            <a:endParaRPr lang="en-US" sz="3200" dirty="0"/>
          </a:p>
        </p:txBody>
      </p:sp>
      <p:pic>
        <p:nvPicPr>
          <p:cNvPr id="3074" name="Picture 2" descr="https://www.pandoracampus.it/pandora/Packageoperation/getfulltextpreviewimage/BookRelease/Darwin:BOOK_RELEASE:428/docbookId/_23__cap_02_tab2.2_46/imagePath/images%7Cchapter02%7Cpreview_tab2_2.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734" y="0"/>
            <a:ext cx="6528689" cy="673048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fld id="{05F37082-10A1-4C54-A578-B5F5D1519421}" type="slidenum">
              <a:rPr lang="en-US" smtClean="0"/>
              <a:t>49</a:t>
            </a:fld>
            <a:endParaRPr lang="en-US"/>
          </a:p>
        </p:txBody>
      </p:sp>
    </p:spTree>
    <p:extLst>
      <p:ext uri="{BB962C8B-B14F-4D97-AF65-F5344CB8AC3E}">
        <p14:creationId xmlns:p14="http://schemas.microsoft.com/office/powerpoint/2010/main" val="279148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Regole complesse della PE</a:t>
            </a:r>
            <a:endParaRPr lang="en-US" dirty="0"/>
          </a:p>
        </p:txBody>
      </p:sp>
      <p:sp>
        <p:nvSpPr>
          <p:cNvPr id="3" name="Segnaposto contenuto 2"/>
          <p:cNvSpPr>
            <a:spLocks noGrp="1"/>
          </p:cNvSpPr>
          <p:nvPr>
            <p:ph idx="1"/>
          </p:nvPr>
        </p:nvSpPr>
        <p:spPr/>
        <p:txBody>
          <a:bodyPr>
            <a:normAutofit fontScale="92500"/>
          </a:bodyPr>
          <a:lstStyle/>
          <a:p>
            <a:r>
              <a:rPr lang="it-IT" dirty="0"/>
              <a:t>I quattro assiomi non si riescono a rispettare contemporaneamente, inoltre</a:t>
            </a:r>
          </a:p>
          <a:p>
            <a:r>
              <a:rPr lang="it-IT" dirty="0"/>
              <a:t>Se la scelta del candidato ideale fosse condizionata invece che da un solo obiettivo da molti e quindi da </a:t>
            </a:r>
            <a:r>
              <a:rPr lang="it-IT" dirty="0">
                <a:solidFill>
                  <a:srgbClr val="FF0000"/>
                </a:solidFill>
              </a:rPr>
              <a:t>molteplici criteri</a:t>
            </a:r>
            <a:r>
              <a:rPr lang="it-IT" dirty="0"/>
              <a:t> (ambiente, disuguaglianze, migrazioni….) allora la </a:t>
            </a:r>
            <a:r>
              <a:rPr lang="it-IT" dirty="0">
                <a:solidFill>
                  <a:srgbClr val="FF0000"/>
                </a:solidFill>
              </a:rPr>
              <a:t>scelta finale non sarà effettuata da un solo ente ma sarà collettiva o sociale </a:t>
            </a:r>
            <a:r>
              <a:rPr lang="it-IT" dirty="0"/>
              <a:t>e si scontra con l’impossibilità di trovare una soluzione come sottolinea il </a:t>
            </a:r>
            <a:r>
              <a:rPr lang="it-IT" b="1" dirty="0"/>
              <a:t>paradosso di </a:t>
            </a:r>
            <a:r>
              <a:rPr lang="it-IT" b="1" dirty="0" err="1"/>
              <a:t>Condorcet</a:t>
            </a:r>
            <a:r>
              <a:rPr lang="it-IT" dirty="0"/>
              <a:t>:</a:t>
            </a:r>
          </a:p>
          <a:p>
            <a:r>
              <a:rPr lang="it-IT" dirty="0"/>
              <a:t>Anche se ogni elettore/gruppo di elettori ha in mente una sequenza di preferenze per i candidati, </a:t>
            </a:r>
            <a:r>
              <a:rPr lang="it-IT" dirty="0">
                <a:solidFill>
                  <a:srgbClr val="FF0000"/>
                </a:solidFill>
              </a:rPr>
              <a:t>possono emergere maggioranze diverse</a:t>
            </a:r>
            <a:r>
              <a:rPr lang="it-IT" dirty="0"/>
              <a:t>: </a:t>
            </a:r>
          </a:p>
          <a:p>
            <a:pPr lvl="1"/>
            <a:r>
              <a:rPr lang="it-IT" dirty="0"/>
              <a:t>Maggioranza 1: preferisce A </a:t>
            </a:r>
            <a:r>
              <a:rPr lang="it-IT" dirty="0" err="1"/>
              <a:t>a</a:t>
            </a:r>
            <a:r>
              <a:rPr lang="it-IT" dirty="0"/>
              <a:t> B</a:t>
            </a:r>
          </a:p>
          <a:p>
            <a:pPr lvl="1"/>
            <a:r>
              <a:rPr lang="it-IT" dirty="0"/>
              <a:t>Maggioranza 2: preferisce B a C</a:t>
            </a:r>
          </a:p>
          <a:p>
            <a:pPr lvl="1"/>
            <a:r>
              <a:rPr lang="it-IT" dirty="0"/>
              <a:t>Maggioranza 3: preferisce C a </a:t>
            </a:r>
            <a:r>
              <a:rPr lang="it-IT" dirty="0" err="1"/>
              <a:t>A</a:t>
            </a:r>
            <a:endParaRPr lang="it-IT" dirty="0"/>
          </a:p>
          <a:p>
            <a:pPr lvl="1"/>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5</a:t>
            </a:fld>
            <a:endParaRPr lang="en-US"/>
          </a:p>
        </p:txBody>
      </p:sp>
      <p:sp>
        <p:nvSpPr>
          <p:cNvPr id="5" name="Parentesi graffa chiusa 4"/>
          <p:cNvSpPr/>
          <p:nvPr/>
        </p:nvSpPr>
        <p:spPr>
          <a:xfrm>
            <a:off x="5829953" y="5049665"/>
            <a:ext cx="310896" cy="105156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asellaDiTesto 5"/>
          <p:cNvSpPr txBox="1"/>
          <p:nvPr/>
        </p:nvSpPr>
        <p:spPr>
          <a:xfrm>
            <a:off x="6518148" y="4975711"/>
            <a:ext cx="4443984"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it-IT" b="1" dirty="0"/>
              <a:t>Teorema dell’impossibilità di Arrow</a:t>
            </a:r>
          </a:p>
          <a:p>
            <a:r>
              <a:rPr lang="it-IT" dirty="0"/>
              <a:t>in presenza di tre criteri diversi di scelta esiste un solo meccanismo di voto in cui la classificazione relativa di due criteri non dipende dagli altri: LA DITTATURA</a:t>
            </a:r>
            <a:endParaRPr lang="en-US" dirty="0"/>
          </a:p>
        </p:txBody>
      </p:sp>
      <p:sp>
        <p:nvSpPr>
          <p:cNvPr id="7" name="Freccia in giù 6"/>
          <p:cNvSpPr/>
          <p:nvPr/>
        </p:nvSpPr>
        <p:spPr>
          <a:xfrm>
            <a:off x="5084064" y="6016752"/>
            <a:ext cx="640080" cy="339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714103" y="6392890"/>
            <a:ext cx="549206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a:t>Soluzione: procedura di giudizio con elettore mediano</a:t>
            </a:r>
            <a:endParaRPr lang="en-US" dirty="0"/>
          </a:p>
        </p:txBody>
      </p:sp>
    </p:spTree>
    <p:extLst>
      <p:ext uri="{BB962C8B-B14F-4D97-AF65-F5344CB8AC3E}">
        <p14:creationId xmlns:p14="http://schemas.microsoft.com/office/powerpoint/2010/main" val="28239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F420D5-11CA-48D8-A73B-A2D1677F7BC5}"/>
              </a:ext>
            </a:extLst>
          </p:cNvPr>
          <p:cNvSpPr>
            <a:spLocks noGrp="1"/>
          </p:cNvSpPr>
          <p:nvPr>
            <p:ph type="title"/>
          </p:nvPr>
        </p:nvSpPr>
        <p:spPr/>
        <p:txBody>
          <a:bodyPr/>
          <a:lstStyle/>
          <a:p>
            <a:r>
              <a:rPr lang="it-IT" dirty="0"/>
              <a:t>Una possibile soluzione: l’elettore mediano</a:t>
            </a:r>
            <a:endParaRPr lang="en-GB" dirty="0"/>
          </a:p>
        </p:txBody>
      </p:sp>
      <p:sp>
        <p:nvSpPr>
          <p:cNvPr id="3" name="Segnaposto contenuto 2">
            <a:extLst>
              <a:ext uri="{FF2B5EF4-FFF2-40B4-BE49-F238E27FC236}">
                <a16:creationId xmlns:a16="http://schemas.microsoft.com/office/drawing/2014/main" id="{4D826CAD-9661-4F81-8018-06394C883D87}"/>
              </a:ext>
            </a:extLst>
          </p:cNvPr>
          <p:cNvSpPr>
            <a:spLocks noGrp="1"/>
          </p:cNvSpPr>
          <p:nvPr>
            <p:ph idx="1"/>
          </p:nvPr>
        </p:nvSpPr>
        <p:spPr>
          <a:xfrm>
            <a:off x="838200" y="1825625"/>
            <a:ext cx="10515600" cy="2667998"/>
          </a:xfrm>
        </p:spPr>
        <p:txBody>
          <a:bodyPr>
            <a:normAutofit fontScale="92500" lnSpcReduction="20000"/>
          </a:bodyPr>
          <a:lstStyle/>
          <a:p>
            <a:r>
              <a:rPr lang="it-IT" dirty="0"/>
              <a:t>Nella realtà la </a:t>
            </a:r>
            <a:r>
              <a:rPr lang="it-IT" dirty="0">
                <a:solidFill>
                  <a:srgbClr val="FF0000"/>
                </a:solidFill>
              </a:rPr>
              <a:t>regola seguita </a:t>
            </a:r>
            <a:r>
              <a:rPr lang="it-IT" dirty="0"/>
              <a:t>effettivamente è quella che viene </a:t>
            </a:r>
            <a:r>
              <a:rPr lang="it-IT" dirty="0">
                <a:solidFill>
                  <a:srgbClr val="FF0000"/>
                </a:solidFill>
              </a:rPr>
              <a:t>determinata dal gioco politico</a:t>
            </a:r>
            <a:r>
              <a:rPr lang="it-IT" dirty="0"/>
              <a:t> nel quale gli elettori scelgono in base ad un unico criterio, quello delle preferenze dell’</a:t>
            </a:r>
            <a:r>
              <a:rPr lang="it-IT" b="1" dirty="0"/>
              <a:t>elettore mediano</a:t>
            </a:r>
          </a:p>
          <a:p>
            <a:r>
              <a:rPr lang="it-IT" dirty="0"/>
              <a:t>Tale criterio è noto appunto come </a:t>
            </a:r>
            <a:r>
              <a:rPr lang="it-IT" dirty="0">
                <a:solidFill>
                  <a:srgbClr val="FF0000"/>
                </a:solidFill>
              </a:rPr>
              <a:t>teorema dell’impossibilità di Arrow</a:t>
            </a:r>
            <a:r>
              <a:rPr lang="it-IT" dirty="0"/>
              <a:t>, in base al quale </a:t>
            </a:r>
            <a:r>
              <a:rPr lang="it-IT" u="sng" dirty="0"/>
              <a:t>ordinando in modo crescente la distribuzione delle preferenze degli elettori</a:t>
            </a:r>
            <a:r>
              <a:rPr lang="it-IT" dirty="0"/>
              <a:t> rispetto alle spese pubbliche (ad es.), si ottengono gli </a:t>
            </a:r>
            <a:r>
              <a:rPr lang="it-IT" u="sng" dirty="0"/>
              <a:t>eletti in base alle preferenze (predominanti) dell’elettore mediano</a:t>
            </a:r>
            <a:r>
              <a:rPr lang="it-IT" dirty="0"/>
              <a:t> che determinerà poi anche la politica che sarà seguita dal governo:</a:t>
            </a:r>
          </a:p>
          <a:p>
            <a:endParaRPr lang="en-GB" dirty="0"/>
          </a:p>
        </p:txBody>
      </p:sp>
      <p:pic>
        <p:nvPicPr>
          <p:cNvPr id="4" name="Picture 2" descr=" Figura 2.8.1. Preferenze, voto ed elettore mediano.">
            <a:extLst>
              <a:ext uri="{FF2B5EF4-FFF2-40B4-BE49-F238E27FC236}">
                <a16:creationId xmlns:a16="http://schemas.microsoft.com/office/drawing/2014/main" id="{955E2CD2-A4B6-4992-813D-DBAC18846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10" y="4776651"/>
            <a:ext cx="9427245" cy="150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87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L’elettore mediano e le istituzioni sovranazionali</a:t>
            </a:r>
            <a:endParaRPr lang="en-US" dirty="0"/>
          </a:p>
        </p:txBody>
      </p:sp>
      <p:sp>
        <p:nvSpPr>
          <p:cNvPr id="3" name="Segnaposto contenuto 2"/>
          <p:cNvSpPr>
            <a:spLocks noGrp="1"/>
          </p:cNvSpPr>
          <p:nvPr>
            <p:ph idx="1"/>
          </p:nvPr>
        </p:nvSpPr>
        <p:spPr/>
        <p:txBody>
          <a:bodyPr>
            <a:normAutofit fontScale="92500" lnSpcReduction="10000"/>
          </a:bodyPr>
          <a:lstStyle/>
          <a:p>
            <a:r>
              <a:rPr lang="it-IT" dirty="0"/>
              <a:t>La decisione rispetto alla politica da praticare può essere presa in questo modo anche nelle istituzioni sovranazionali ( e non), in cui ogni decisione viene messa ai voti (FMI, Consiglio dei ministri UE, BCE, FED…)</a:t>
            </a:r>
          </a:p>
          <a:p>
            <a:r>
              <a:rPr lang="it-IT" dirty="0"/>
              <a:t>Ovviamente in ognuna delle istituzioni ci sono </a:t>
            </a:r>
            <a:r>
              <a:rPr lang="it-IT" u="sng" dirty="0"/>
              <a:t>regole specifiche per pesare il voto</a:t>
            </a:r>
            <a:r>
              <a:rPr lang="it-IT" dirty="0"/>
              <a:t>, che vengono specificate negli statuti o nei trattati. Tali regole sono importanti per i risultati di PE e possono portare a soluzioni diverse, ad es. consideriamo la formazione del tasso d’interesse di riferimento :</a:t>
            </a:r>
          </a:p>
          <a:p>
            <a:pPr lvl="1"/>
            <a:r>
              <a:rPr lang="it-IT" sz="2200" dirty="0"/>
              <a:t>Se basate sul </a:t>
            </a:r>
            <a:r>
              <a:rPr lang="it-IT" sz="2200" b="1" dirty="0"/>
              <a:t>voto a maggioranza semplice </a:t>
            </a:r>
            <a:r>
              <a:rPr lang="it-IT" sz="2200" dirty="0"/>
              <a:t>si guarderebbe al </a:t>
            </a:r>
            <a:r>
              <a:rPr lang="it-IT" sz="2200" dirty="0">
                <a:solidFill>
                  <a:srgbClr val="FF0000"/>
                </a:solidFill>
              </a:rPr>
              <a:t>valore mediano dell’inflazione</a:t>
            </a:r>
            <a:r>
              <a:rPr lang="it-IT" sz="2200" dirty="0"/>
              <a:t> tra i paesi membri,</a:t>
            </a:r>
          </a:p>
          <a:p>
            <a:pPr lvl="1"/>
            <a:r>
              <a:rPr lang="it-IT" sz="2200" dirty="0"/>
              <a:t>Se si seguisse la </a:t>
            </a:r>
            <a:r>
              <a:rPr lang="it-IT" sz="2200" b="1" dirty="0"/>
              <a:t>regola della f. di benessere </a:t>
            </a:r>
            <a:r>
              <a:rPr lang="it-IT" sz="2200" b="1" dirty="0" err="1"/>
              <a:t>benthamiana</a:t>
            </a:r>
            <a:r>
              <a:rPr lang="it-IT" sz="2200" b="1" dirty="0"/>
              <a:t> </a:t>
            </a:r>
            <a:r>
              <a:rPr lang="it-IT" sz="2200" dirty="0"/>
              <a:t>(additiva) si utilizzerebbe il </a:t>
            </a:r>
            <a:r>
              <a:rPr lang="it-IT" sz="2200" dirty="0">
                <a:solidFill>
                  <a:srgbClr val="FF0000"/>
                </a:solidFill>
              </a:rPr>
              <a:t>tasso d’inflazione medio</a:t>
            </a:r>
          </a:p>
          <a:p>
            <a:pPr lvl="1"/>
            <a:r>
              <a:rPr lang="it-IT" sz="2200" dirty="0"/>
              <a:t>Se invece si preferisse la </a:t>
            </a:r>
            <a:r>
              <a:rPr lang="it-IT" sz="2200" b="1" dirty="0"/>
              <a:t>regola di </a:t>
            </a:r>
            <a:r>
              <a:rPr lang="it-IT" sz="2200" b="1" dirty="0" err="1"/>
              <a:t>Rowls</a:t>
            </a:r>
            <a:r>
              <a:rPr lang="it-IT" sz="2200" b="1" dirty="0"/>
              <a:t> </a:t>
            </a:r>
            <a:r>
              <a:rPr lang="it-IT" sz="2200" dirty="0"/>
              <a:t>di giustizia sociale (</a:t>
            </a:r>
            <a:r>
              <a:rPr lang="it-IT" sz="2200" dirty="0" err="1"/>
              <a:t>MaxMin</a:t>
            </a:r>
            <a:r>
              <a:rPr lang="it-IT" sz="2200" dirty="0"/>
              <a:t>) si andrà a considerare il </a:t>
            </a:r>
            <a:r>
              <a:rPr lang="it-IT" sz="2200" dirty="0">
                <a:solidFill>
                  <a:srgbClr val="FF0000"/>
                </a:solidFill>
              </a:rPr>
              <a:t>tasso d’inflazione più elevato</a:t>
            </a:r>
            <a:endParaRPr lang="en-US" sz="2200" dirty="0">
              <a:solidFill>
                <a:srgbClr val="FF0000"/>
              </a:solidFill>
            </a:endParaRPr>
          </a:p>
        </p:txBody>
      </p:sp>
      <p:sp>
        <p:nvSpPr>
          <p:cNvPr id="4" name="Segnaposto numero diapositiva 3"/>
          <p:cNvSpPr>
            <a:spLocks noGrp="1"/>
          </p:cNvSpPr>
          <p:nvPr>
            <p:ph type="sldNum" sz="quarter" idx="12"/>
          </p:nvPr>
        </p:nvSpPr>
        <p:spPr/>
        <p:txBody>
          <a:bodyPr/>
          <a:lstStyle/>
          <a:p>
            <a:fld id="{E171CCC5-BE13-4F65-A118-9FF21E55254F}" type="slidenum">
              <a:rPr lang="en-US" smtClean="0"/>
              <a:t>7</a:t>
            </a:fld>
            <a:endParaRPr lang="en-US"/>
          </a:p>
        </p:txBody>
      </p:sp>
      <p:sp>
        <p:nvSpPr>
          <p:cNvPr id="5" name="Freccia in giù 4">
            <a:extLst>
              <a:ext uri="{FF2B5EF4-FFF2-40B4-BE49-F238E27FC236}">
                <a16:creationId xmlns:a16="http://schemas.microsoft.com/office/drawing/2014/main" id="{FF941D6F-8EC0-4F67-A623-232E2B34FC93}"/>
              </a:ext>
            </a:extLst>
          </p:cNvPr>
          <p:cNvSpPr/>
          <p:nvPr/>
        </p:nvSpPr>
        <p:spPr>
          <a:xfrm>
            <a:off x="5351273" y="5978652"/>
            <a:ext cx="447040" cy="333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A8654E87-DAB6-4171-BA39-049E2961E850}"/>
              </a:ext>
            </a:extLst>
          </p:cNvPr>
          <p:cNvSpPr txBox="1"/>
          <p:nvPr/>
        </p:nvSpPr>
        <p:spPr>
          <a:xfrm>
            <a:off x="3847249" y="6298037"/>
            <a:ext cx="4010151" cy="369332"/>
          </a:xfrm>
          <a:prstGeom prst="rect">
            <a:avLst/>
          </a:prstGeom>
          <a:solidFill>
            <a:srgbClr val="FFFF00"/>
          </a:solidFill>
        </p:spPr>
        <p:txBody>
          <a:bodyPr wrap="square" rtlCol="0">
            <a:spAutoFit/>
          </a:bodyPr>
          <a:lstStyle/>
          <a:p>
            <a:r>
              <a:rPr lang="it-IT" dirty="0"/>
              <a:t>Tre tassi d’interesse anche molto diversi </a:t>
            </a:r>
          </a:p>
        </p:txBody>
      </p:sp>
      <p:graphicFrame>
        <p:nvGraphicFramePr>
          <p:cNvPr id="7" name="Tabella 6">
            <a:extLst>
              <a:ext uri="{FF2B5EF4-FFF2-40B4-BE49-F238E27FC236}">
                <a16:creationId xmlns:a16="http://schemas.microsoft.com/office/drawing/2014/main" id="{50BDB185-4A1B-4828-AF47-254FE43F4BED}"/>
              </a:ext>
            </a:extLst>
          </p:cNvPr>
          <p:cNvGraphicFramePr>
            <a:graphicFrameLocks noGrp="1"/>
          </p:cNvGraphicFramePr>
          <p:nvPr>
            <p:extLst>
              <p:ext uri="{D42A27DB-BD31-4B8C-83A1-F6EECF244321}">
                <p14:modId xmlns:p14="http://schemas.microsoft.com/office/powerpoint/2010/main" val="3062225060"/>
              </p:ext>
            </p:extLst>
          </p:nvPr>
        </p:nvGraphicFramePr>
        <p:xfrm>
          <a:off x="8101442" y="5941854"/>
          <a:ext cx="3323695" cy="680720"/>
        </p:xfrm>
        <a:graphic>
          <a:graphicData uri="http://schemas.openxmlformats.org/drawingml/2006/table">
            <a:tbl>
              <a:tblPr>
                <a:tableStyleId>{616DA210-FB5B-4158-B5E0-FEB733F419BA}</a:tableStyleId>
              </a:tblPr>
              <a:tblGrid>
                <a:gridCol w="911421">
                  <a:extLst>
                    <a:ext uri="{9D8B030D-6E8A-4147-A177-3AD203B41FA5}">
                      <a16:colId xmlns:a16="http://schemas.microsoft.com/office/drawing/2014/main" val="3351850015"/>
                    </a:ext>
                  </a:extLst>
                </a:gridCol>
                <a:gridCol w="1010194">
                  <a:extLst>
                    <a:ext uri="{9D8B030D-6E8A-4147-A177-3AD203B41FA5}">
                      <a16:colId xmlns:a16="http://schemas.microsoft.com/office/drawing/2014/main" val="2540504735"/>
                    </a:ext>
                  </a:extLst>
                </a:gridCol>
                <a:gridCol w="1402080">
                  <a:extLst>
                    <a:ext uri="{9D8B030D-6E8A-4147-A177-3AD203B41FA5}">
                      <a16:colId xmlns:a16="http://schemas.microsoft.com/office/drawing/2014/main" val="3181287047"/>
                    </a:ext>
                  </a:extLst>
                </a:gridCol>
              </a:tblGrid>
              <a:tr h="144780">
                <a:tc gridSpan="3">
                  <a:txBody>
                    <a:bodyPr/>
                    <a:lstStyle/>
                    <a:p>
                      <a:pPr algn="l" fontAlgn="b"/>
                      <a:r>
                        <a:rPr lang="it-IT" sz="1400" b="1" u="none" strike="noStrike" dirty="0">
                          <a:effectLst/>
                        </a:rPr>
                        <a:t>Tasso inflazione 2024 Unione Europea</a:t>
                      </a:r>
                      <a:endParaRPr lang="it-IT" sz="1400" b="1" i="0" u="none" strike="noStrike" dirty="0">
                        <a:solidFill>
                          <a:srgbClr val="000000"/>
                        </a:solidFill>
                        <a:effectLst/>
                        <a:latin typeface="Calibri" panose="020F0502020204030204" pitchFamily="34" charset="0"/>
                      </a:endParaRPr>
                    </a:p>
                  </a:txBody>
                  <a:tcPr marL="3175" marR="3175" marT="3175" marB="0" anchor="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7717385"/>
                  </a:ext>
                </a:extLst>
              </a:tr>
              <a:tr h="144780">
                <a:tc>
                  <a:txBody>
                    <a:bodyPr/>
                    <a:lstStyle/>
                    <a:p>
                      <a:pPr algn="l" fontAlgn="b"/>
                      <a:r>
                        <a:rPr lang="en-GB" sz="1400" b="1" u="none" strike="noStrike" dirty="0">
                          <a:effectLst/>
                        </a:rPr>
                        <a:t>Medio </a:t>
                      </a:r>
                      <a:endParaRPr lang="en-GB" sz="1400" b="1" i="0" u="none" strike="noStrike" dirty="0">
                        <a:solidFill>
                          <a:srgbClr val="000000"/>
                        </a:solidFill>
                        <a:effectLst/>
                        <a:latin typeface="Calibri" panose="020F0502020204030204" pitchFamily="34" charset="0"/>
                      </a:endParaRPr>
                    </a:p>
                  </a:txBody>
                  <a:tcPr marL="3175" marR="3175" marT="3175" marB="0" anchor="b">
                    <a:solidFill>
                      <a:schemeClr val="bg1"/>
                    </a:solidFill>
                  </a:tcPr>
                </a:tc>
                <a:tc>
                  <a:txBody>
                    <a:bodyPr/>
                    <a:lstStyle/>
                    <a:p>
                      <a:pPr algn="l" fontAlgn="b"/>
                      <a:r>
                        <a:rPr lang="en-GB" sz="1400" b="1" u="none" strike="noStrike" dirty="0" err="1">
                          <a:effectLst/>
                        </a:rPr>
                        <a:t>Mediano</a:t>
                      </a:r>
                      <a:endParaRPr lang="en-GB" sz="1400" b="1" i="0" u="none" strike="noStrike" dirty="0">
                        <a:solidFill>
                          <a:srgbClr val="000000"/>
                        </a:solidFill>
                        <a:effectLst/>
                        <a:latin typeface="Calibri" panose="020F0502020204030204" pitchFamily="34" charset="0"/>
                      </a:endParaRPr>
                    </a:p>
                  </a:txBody>
                  <a:tcPr marL="3175" marR="3175" marT="3175" marB="0" anchor="b">
                    <a:solidFill>
                      <a:schemeClr val="bg1"/>
                    </a:solidFill>
                  </a:tcPr>
                </a:tc>
                <a:tc>
                  <a:txBody>
                    <a:bodyPr/>
                    <a:lstStyle/>
                    <a:p>
                      <a:pPr algn="l" fontAlgn="b"/>
                      <a:r>
                        <a:rPr lang="en-GB" sz="1400" b="1" u="none" strike="noStrike" dirty="0">
                          <a:effectLst/>
                        </a:rPr>
                        <a:t>Max/</a:t>
                      </a:r>
                      <a:r>
                        <a:rPr lang="en-GB" sz="1400" b="1" u="none" strike="noStrike" dirty="0" err="1">
                          <a:effectLst/>
                        </a:rPr>
                        <a:t>Minimo</a:t>
                      </a:r>
                      <a:endParaRPr lang="en-GB" sz="1400" b="1" i="0" u="none" strike="noStrike" dirty="0">
                        <a:solidFill>
                          <a:srgbClr val="000000"/>
                        </a:solidFill>
                        <a:effectLst/>
                        <a:latin typeface="Calibri" panose="020F0502020204030204" pitchFamily="34" charset="0"/>
                      </a:endParaRPr>
                    </a:p>
                  </a:txBody>
                  <a:tcPr marL="3175" marR="3175" marT="3175" marB="0" anchor="b">
                    <a:solidFill>
                      <a:schemeClr val="bg1"/>
                    </a:solidFill>
                  </a:tcPr>
                </a:tc>
                <a:extLst>
                  <a:ext uri="{0D108BD9-81ED-4DB2-BD59-A6C34878D82A}">
                    <a16:rowId xmlns:a16="http://schemas.microsoft.com/office/drawing/2014/main" val="469575876"/>
                  </a:ext>
                </a:extLst>
              </a:tr>
              <a:tr h="144780">
                <a:tc>
                  <a:txBody>
                    <a:bodyPr/>
                    <a:lstStyle/>
                    <a:p>
                      <a:pPr algn="r" fontAlgn="b"/>
                      <a:r>
                        <a:rPr lang="it-IT" sz="1600" b="1" i="0" u="none" strike="noStrike">
                          <a:solidFill>
                            <a:srgbClr val="000000"/>
                          </a:solidFill>
                          <a:effectLst/>
                          <a:latin typeface="Calibri" panose="020F0502020204030204" pitchFamily="34" charset="0"/>
                        </a:rPr>
                        <a:t>2,6</a:t>
                      </a:r>
                    </a:p>
                  </a:txBody>
                  <a:tcPr marL="3810" marR="3810" marT="3810" marB="0" anchor="b">
                    <a:solidFill>
                      <a:schemeClr val="bg1"/>
                    </a:solidFill>
                  </a:tcPr>
                </a:tc>
                <a:tc>
                  <a:txBody>
                    <a:bodyPr/>
                    <a:lstStyle/>
                    <a:p>
                      <a:pPr algn="r" fontAlgn="b"/>
                      <a:r>
                        <a:rPr lang="it-IT" sz="1600" b="1" i="0" u="none" strike="noStrike">
                          <a:solidFill>
                            <a:srgbClr val="000000"/>
                          </a:solidFill>
                          <a:effectLst/>
                          <a:latin typeface="Calibri" panose="020F0502020204030204" pitchFamily="34" charset="0"/>
                        </a:rPr>
                        <a:t>2,6</a:t>
                      </a:r>
                    </a:p>
                  </a:txBody>
                  <a:tcPr marL="3810" marR="3810" marT="3810" marB="0" anchor="b">
                    <a:solidFill>
                      <a:schemeClr val="bg1"/>
                    </a:solidFill>
                  </a:tcPr>
                </a:tc>
                <a:tc>
                  <a:txBody>
                    <a:bodyPr/>
                    <a:lstStyle/>
                    <a:p>
                      <a:pPr algn="r" fontAlgn="b"/>
                      <a:r>
                        <a:rPr lang="it-IT" sz="1600" b="1" i="0" u="none" strike="noStrike" dirty="0">
                          <a:solidFill>
                            <a:srgbClr val="000000"/>
                          </a:solidFill>
                          <a:effectLst/>
                          <a:latin typeface="Calibri" panose="020F0502020204030204" pitchFamily="34" charset="0"/>
                        </a:rPr>
                        <a:t>3,1/2,1</a:t>
                      </a:r>
                    </a:p>
                  </a:txBody>
                  <a:tcPr marL="3810" marR="3810" marT="3810" marB="0" anchor="b">
                    <a:solidFill>
                      <a:schemeClr val="bg1"/>
                    </a:solidFill>
                  </a:tcPr>
                </a:tc>
                <a:extLst>
                  <a:ext uri="{0D108BD9-81ED-4DB2-BD59-A6C34878D82A}">
                    <a16:rowId xmlns:a16="http://schemas.microsoft.com/office/drawing/2014/main" val="621651261"/>
                  </a:ext>
                </a:extLst>
              </a:tr>
            </a:tbl>
          </a:graphicData>
        </a:graphic>
      </p:graphicFrame>
      <p:graphicFrame>
        <p:nvGraphicFramePr>
          <p:cNvPr id="8" name="Tabella 7">
            <a:extLst>
              <a:ext uri="{FF2B5EF4-FFF2-40B4-BE49-F238E27FC236}">
                <a16:creationId xmlns:a16="http://schemas.microsoft.com/office/drawing/2014/main" id="{93EF8F2B-D6BC-448F-9129-64A2FD7E9AA1}"/>
              </a:ext>
            </a:extLst>
          </p:cNvPr>
          <p:cNvGraphicFramePr>
            <a:graphicFrameLocks noGrp="1"/>
          </p:cNvGraphicFramePr>
          <p:nvPr>
            <p:extLst/>
          </p:nvPr>
        </p:nvGraphicFramePr>
        <p:xfrm>
          <a:off x="350556" y="5858510"/>
          <a:ext cx="3252652" cy="894080"/>
        </p:xfrm>
        <a:graphic>
          <a:graphicData uri="http://schemas.openxmlformats.org/drawingml/2006/table">
            <a:tbl>
              <a:tblPr>
                <a:tableStyleId>{5940675A-B579-460E-94D1-54222C63F5DA}</a:tableStyleId>
              </a:tblPr>
              <a:tblGrid>
                <a:gridCol w="1043448">
                  <a:extLst>
                    <a:ext uri="{9D8B030D-6E8A-4147-A177-3AD203B41FA5}">
                      <a16:colId xmlns:a16="http://schemas.microsoft.com/office/drawing/2014/main" val="3750187705"/>
                    </a:ext>
                  </a:extLst>
                </a:gridCol>
                <a:gridCol w="966019">
                  <a:extLst>
                    <a:ext uri="{9D8B030D-6E8A-4147-A177-3AD203B41FA5}">
                      <a16:colId xmlns:a16="http://schemas.microsoft.com/office/drawing/2014/main" val="3881597342"/>
                    </a:ext>
                  </a:extLst>
                </a:gridCol>
                <a:gridCol w="1243185">
                  <a:extLst>
                    <a:ext uri="{9D8B030D-6E8A-4147-A177-3AD203B41FA5}">
                      <a16:colId xmlns:a16="http://schemas.microsoft.com/office/drawing/2014/main" val="1451332689"/>
                    </a:ext>
                  </a:extLst>
                </a:gridCol>
              </a:tblGrid>
              <a:tr h="198462">
                <a:tc gridSpan="3">
                  <a:txBody>
                    <a:bodyPr/>
                    <a:lstStyle/>
                    <a:p>
                      <a:pPr algn="l" fontAlgn="b"/>
                      <a:r>
                        <a:rPr lang="it-IT" sz="1400" b="1" u="none" strike="noStrike" dirty="0">
                          <a:effectLst/>
                        </a:rPr>
                        <a:t>Tasso inflazione 2022 Unione Europea</a:t>
                      </a:r>
                      <a:endParaRPr lang="it-IT" sz="1400" b="1" i="0" u="none" strike="noStrike" dirty="0">
                        <a:solidFill>
                          <a:srgbClr val="000000"/>
                        </a:solidFill>
                        <a:effectLst/>
                        <a:latin typeface="Calibri" panose="020F0502020204030204" pitchFamily="34" charset="0"/>
                      </a:endParaRPr>
                    </a:p>
                  </a:txBody>
                  <a:tcPr marL="3175" marR="3175" marT="3175" marB="0" anchor="b"/>
                </a:tc>
                <a:tc hMerge="1">
                  <a:txBody>
                    <a:bodyPr/>
                    <a:lstStyle/>
                    <a:p>
                      <a:pPr algn="l" fontAlgn="b"/>
                      <a:endParaRPr lang="it-IT" sz="1400" b="1" i="0" u="none" strike="noStrike" dirty="0">
                        <a:solidFill>
                          <a:srgbClr val="000000"/>
                        </a:solidFill>
                        <a:effectLst/>
                        <a:latin typeface="Calibri" panose="020F0502020204030204" pitchFamily="34" charset="0"/>
                      </a:endParaRPr>
                    </a:p>
                  </a:txBody>
                  <a:tcPr marL="3175" marR="3175" marT="3175" marB="0" anchor="b"/>
                </a:tc>
                <a:tc hMerge="1">
                  <a:txBody>
                    <a:bodyPr/>
                    <a:lstStyle/>
                    <a:p>
                      <a:pPr algn="l" fontAlgn="b"/>
                      <a:endParaRPr lang="it-IT" sz="1400" b="1"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583796542"/>
                  </a:ext>
                </a:extLst>
              </a:tr>
              <a:tr h="116066">
                <a:tc>
                  <a:txBody>
                    <a:bodyPr/>
                    <a:lstStyle/>
                    <a:p>
                      <a:pPr algn="ctr" fontAlgn="b"/>
                      <a:r>
                        <a:rPr lang="en-GB" sz="1400" b="1" u="none" strike="noStrike" dirty="0">
                          <a:effectLst/>
                        </a:rPr>
                        <a:t>Medio </a:t>
                      </a:r>
                      <a:endParaRPr lang="en-GB" sz="1400" b="1"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GB" sz="1400" b="1" u="none" strike="noStrike" dirty="0" err="1">
                          <a:effectLst/>
                        </a:rPr>
                        <a:t>Mediano</a:t>
                      </a:r>
                      <a:endParaRPr lang="en-GB" sz="1400" b="1"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GB" sz="1400" b="1" u="none" strike="noStrike" dirty="0">
                          <a:effectLst/>
                        </a:rPr>
                        <a:t>                   Max/</a:t>
                      </a:r>
                      <a:r>
                        <a:rPr lang="en-GB" sz="1400" b="1" u="none" strike="noStrike" dirty="0" err="1">
                          <a:effectLst/>
                        </a:rPr>
                        <a:t>Minimo</a:t>
                      </a:r>
                      <a:endParaRPr lang="en-GB" sz="1400" b="1"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297437493"/>
                  </a:ext>
                </a:extLst>
              </a:tr>
              <a:tr h="198462">
                <a:tc>
                  <a:txBody>
                    <a:bodyPr/>
                    <a:lstStyle/>
                    <a:p>
                      <a:pPr algn="r" fontAlgn="b"/>
                      <a:r>
                        <a:rPr lang="it-IT" sz="1600" b="1" i="0" u="none" strike="noStrike">
                          <a:solidFill>
                            <a:srgbClr val="000000"/>
                          </a:solidFill>
                          <a:effectLst/>
                          <a:latin typeface="Calibri" panose="020F0502020204030204" pitchFamily="34" charset="0"/>
                        </a:rPr>
                        <a:t>9,2</a:t>
                      </a:r>
                    </a:p>
                  </a:txBody>
                  <a:tcPr marL="3810" marR="3810" marT="3810" marB="0" anchor="b"/>
                </a:tc>
                <a:tc>
                  <a:txBody>
                    <a:bodyPr/>
                    <a:lstStyle/>
                    <a:p>
                      <a:pPr algn="r" fontAlgn="b"/>
                      <a:r>
                        <a:rPr lang="it-IT" sz="1600" b="1" i="0" u="none" strike="noStrike">
                          <a:solidFill>
                            <a:srgbClr val="000000"/>
                          </a:solidFill>
                          <a:effectLst/>
                          <a:latin typeface="Calibri" panose="020F0502020204030204" pitchFamily="34" charset="0"/>
                        </a:rPr>
                        <a:t>9,7</a:t>
                      </a:r>
                    </a:p>
                  </a:txBody>
                  <a:tcPr marL="3810" marR="3810" marT="3810" marB="0" anchor="b"/>
                </a:tc>
                <a:tc>
                  <a:txBody>
                    <a:bodyPr/>
                    <a:lstStyle/>
                    <a:p>
                      <a:pPr algn="r" fontAlgn="b"/>
                      <a:r>
                        <a:rPr lang="it-IT" sz="1600" b="1" i="0" u="none" strike="noStrike" dirty="0">
                          <a:solidFill>
                            <a:srgbClr val="000000"/>
                          </a:solidFill>
                          <a:effectLst/>
                          <a:latin typeface="Calibri" panose="020F0502020204030204" pitchFamily="34" charset="0"/>
                        </a:rPr>
                        <a:t>11,5/5,6</a:t>
                      </a:r>
                    </a:p>
                  </a:txBody>
                  <a:tcPr marL="3810" marR="3810" marT="3810" marB="0" anchor="b"/>
                </a:tc>
                <a:extLst>
                  <a:ext uri="{0D108BD9-81ED-4DB2-BD59-A6C34878D82A}">
                    <a16:rowId xmlns:a16="http://schemas.microsoft.com/office/drawing/2014/main" val="2635963365"/>
                  </a:ext>
                </a:extLst>
              </a:tr>
            </a:tbl>
          </a:graphicData>
        </a:graphic>
      </p:graphicFrame>
    </p:spTree>
    <p:extLst>
      <p:ext uri="{BB962C8B-B14F-4D97-AF65-F5344CB8AC3E}">
        <p14:creationId xmlns:p14="http://schemas.microsoft.com/office/powerpoint/2010/main" val="408912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Conseguenze dell’elettore mediano sulla PE</a:t>
            </a:r>
            <a:endParaRPr lang="en-US" dirty="0"/>
          </a:p>
        </p:txBody>
      </p:sp>
      <p:sp>
        <p:nvSpPr>
          <p:cNvPr id="3" name="Segnaposto contenuto 2"/>
          <p:cNvSpPr>
            <a:spLocks noGrp="1"/>
          </p:cNvSpPr>
          <p:nvPr>
            <p:ph idx="1"/>
          </p:nvPr>
        </p:nvSpPr>
        <p:spPr/>
        <p:txBody>
          <a:bodyPr>
            <a:normAutofit fontScale="92500" lnSpcReduction="20000"/>
          </a:bodyPr>
          <a:lstStyle/>
          <a:p>
            <a:r>
              <a:rPr lang="it-IT" dirty="0"/>
              <a:t>Le </a:t>
            </a:r>
            <a:r>
              <a:rPr lang="it-IT" dirty="0">
                <a:solidFill>
                  <a:srgbClr val="FF0000"/>
                </a:solidFill>
              </a:rPr>
              <a:t>istituzioni politiche </a:t>
            </a:r>
            <a:r>
              <a:rPr lang="it-IT" dirty="0"/>
              <a:t>sono in grado di </a:t>
            </a:r>
            <a:r>
              <a:rPr lang="it-IT" dirty="0">
                <a:solidFill>
                  <a:srgbClr val="FF0000"/>
                </a:solidFill>
              </a:rPr>
              <a:t>influenzare le </a:t>
            </a:r>
            <a:r>
              <a:rPr lang="it-IT" dirty="0" err="1">
                <a:solidFill>
                  <a:srgbClr val="FF0000"/>
                </a:solidFill>
              </a:rPr>
              <a:t>perfomances</a:t>
            </a:r>
            <a:r>
              <a:rPr lang="it-IT" dirty="0">
                <a:solidFill>
                  <a:srgbClr val="FF0000"/>
                </a:solidFill>
              </a:rPr>
              <a:t> economiche</a:t>
            </a:r>
            <a:r>
              <a:rPr lang="it-IT" dirty="0"/>
              <a:t>, inoltre l’interesse politico non contribuisce in modo diretto all’interesse generale</a:t>
            </a:r>
          </a:p>
          <a:p>
            <a:r>
              <a:rPr lang="it-IT" dirty="0">
                <a:solidFill>
                  <a:srgbClr val="FF0000"/>
                </a:solidFill>
              </a:rPr>
              <a:t>Si possono così adottare istituzioni politiche più propense a perseguire l’ottimo sociale </a:t>
            </a:r>
            <a:r>
              <a:rPr lang="it-IT" dirty="0"/>
              <a:t>(es. indipendenza delle banche centrali e autorità di governo settoriali, ad es. autorità garante della concorrenza…)</a:t>
            </a:r>
          </a:p>
          <a:p>
            <a:r>
              <a:rPr lang="it-IT" dirty="0"/>
              <a:t>Appare chiaro anche che i decisori pubblici non possono ignorare che </a:t>
            </a:r>
            <a:r>
              <a:rPr lang="it-IT" dirty="0">
                <a:solidFill>
                  <a:srgbClr val="FF0000"/>
                </a:solidFill>
              </a:rPr>
              <a:t>anche i funzionari pubblici svolgono un ruolo nella decisione di PE </a:t>
            </a:r>
            <a:r>
              <a:rPr lang="it-IT" dirty="0"/>
              <a:t>e spesso la loro visione è distorta rispetto all’interesse generale e guidata soprattutto dalle prospettive di carriera o di bilancio, </a:t>
            </a:r>
            <a:r>
              <a:rPr lang="it-IT" dirty="0">
                <a:solidFill>
                  <a:srgbClr val="FF0000"/>
                </a:solidFill>
              </a:rPr>
              <a:t>a meno che non si definisca una missione precisa o si richieda una performance verificabile</a:t>
            </a:r>
            <a:r>
              <a:rPr lang="it-IT" dirty="0"/>
              <a:t>. (</a:t>
            </a:r>
            <a:r>
              <a:rPr lang="it-IT" i="1" dirty="0"/>
              <a:t>es. Riforma Brunetta DL 150/2009 introduzione del «Ciclo di valutazione della performance»</a:t>
            </a:r>
            <a:r>
              <a:rPr lang="it-IT" dirty="0"/>
              <a:t>)</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8</a:t>
            </a:fld>
            <a:endParaRPr lang="en-US"/>
          </a:p>
        </p:txBody>
      </p:sp>
    </p:spTree>
    <p:extLst>
      <p:ext uri="{BB962C8B-B14F-4D97-AF65-F5344CB8AC3E}">
        <p14:creationId xmlns:p14="http://schemas.microsoft.com/office/powerpoint/2010/main" val="204232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L’interdipendenza nella PE internazionale</a:t>
            </a:r>
            <a:endParaRPr lang="en-US" dirty="0"/>
          </a:p>
        </p:txBody>
      </p:sp>
      <p:sp>
        <p:nvSpPr>
          <p:cNvPr id="3" name="Segnaposto contenuto 2"/>
          <p:cNvSpPr>
            <a:spLocks noGrp="1"/>
          </p:cNvSpPr>
          <p:nvPr>
            <p:ph idx="1"/>
          </p:nvPr>
        </p:nvSpPr>
        <p:spPr/>
        <p:txBody>
          <a:bodyPr>
            <a:normAutofit fontScale="77500" lnSpcReduction="20000"/>
          </a:bodyPr>
          <a:lstStyle/>
          <a:p>
            <a:r>
              <a:rPr lang="it-IT" dirty="0"/>
              <a:t>Finora abbiamo visto la PE come strumento per modellare l’andamento dei sistemi economici e risolvere eventuali problemi di crescita, instabilità o distributivi, indicando anche i limiti dell’azione pubblica, ma non abbiamo visto quali siano gli effetti di tali decisioni su altri paesi</a:t>
            </a:r>
          </a:p>
          <a:p>
            <a:r>
              <a:rPr lang="it-IT" b="1" dirty="0"/>
              <a:t>L’interdipendenza tra istituzioni internazionali è sempre crescente </a:t>
            </a:r>
            <a:r>
              <a:rPr lang="it-IT" dirty="0"/>
              <a:t>nel mondo globale, così </a:t>
            </a:r>
            <a:r>
              <a:rPr lang="it-IT" u="sng" dirty="0"/>
              <a:t>le politiche dei singoli paesi possono essere limitate da trattati o accordi internazionali</a:t>
            </a:r>
          </a:p>
          <a:p>
            <a:r>
              <a:rPr lang="it-IT" dirty="0"/>
              <a:t>Inoltre abbiamo già visto nel corso delle lezioni precedenti che competenze importanti sono trasferite alle regioni, alle istituzione dell’UE o ad autorità nazionali e territoriali, ma anche ad istituzioni internazionali (</a:t>
            </a:r>
            <a:r>
              <a:rPr lang="it-IT" dirty="0">
                <a:solidFill>
                  <a:srgbClr val="FF0000"/>
                </a:solidFill>
              </a:rPr>
              <a:t>separazione orizzontale delle politiche</a:t>
            </a:r>
            <a:r>
              <a:rPr lang="it-IT" dirty="0"/>
              <a:t>)</a:t>
            </a:r>
          </a:p>
          <a:p>
            <a:r>
              <a:rPr lang="it-IT" dirty="0"/>
              <a:t>Il territorio diventa un concetto sempre più ampio fino a comprendere il mondo itero (</a:t>
            </a:r>
            <a:r>
              <a:rPr lang="it-IT" dirty="0">
                <a:solidFill>
                  <a:srgbClr val="FF0000"/>
                </a:solidFill>
              </a:rPr>
              <a:t>globalizzazione</a:t>
            </a:r>
            <a:r>
              <a:rPr lang="it-IT" dirty="0"/>
              <a:t>), poiché gli effetti delle decisioni di singoli paesi causano problemi all’intero pianeta (gas serra, pandemie) o interagiscono con lo scambio di risorse naturali, merci, servizi, lavoro, con la mobilità delle persone, la circolazione di capitali ecc. </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9</a:t>
            </a:fld>
            <a:endParaRPr lang="en-US"/>
          </a:p>
        </p:txBody>
      </p:sp>
    </p:spTree>
    <p:extLst>
      <p:ext uri="{BB962C8B-B14F-4D97-AF65-F5344CB8AC3E}">
        <p14:creationId xmlns:p14="http://schemas.microsoft.com/office/powerpoint/2010/main" val="5399103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9952</TotalTime>
  <Words>4707</Words>
  <Application>Microsoft Office PowerPoint</Application>
  <PresentationFormat>Widescreen</PresentationFormat>
  <Paragraphs>328</Paragraphs>
  <Slides>49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49</vt:i4>
      </vt:variant>
    </vt:vector>
  </HeadingPairs>
  <TitlesOfParts>
    <vt:vector size="55" baseType="lpstr">
      <vt:lpstr>Arial</vt:lpstr>
      <vt:lpstr>Calibri</vt:lpstr>
      <vt:lpstr>Calibri Light</vt:lpstr>
      <vt:lpstr>Seaford-Regular</vt:lpstr>
      <vt:lpstr>Times New Roman</vt:lpstr>
      <vt:lpstr>Tema di Office</vt:lpstr>
      <vt:lpstr>Interdipendenze strategiche, Istituzioni e Regole</vt:lpstr>
      <vt:lpstr>La mancanza di un policy maker «benevolo» </vt:lpstr>
      <vt:lpstr>Riepilogo</vt:lpstr>
      <vt:lpstr>Abbandoniamo l’ipotesi del decisore unico</vt:lpstr>
      <vt:lpstr>Regole complesse della PE</vt:lpstr>
      <vt:lpstr>Una possibile soluzione: l’elettore mediano</vt:lpstr>
      <vt:lpstr>L’elettore mediano e le istituzioni sovranazionali</vt:lpstr>
      <vt:lpstr>Conseguenze dell’elettore mediano sulla PE</vt:lpstr>
      <vt:lpstr>L’interdipendenza nella PE internazionale</vt:lpstr>
      <vt:lpstr>La Politica Economica Internazionale</vt:lpstr>
      <vt:lpstr>I TRILEMMI: come coordinare le politiche economiche internazionali e in ambito europeo?</vt:lpstr>
      <vt:lpstr>Il Trilemma di Mundell-Fleming: politiche macroeconomiche in Economia aperta e regole</vt:lpstr>
      <vt:lpstr>La crisi dell’Unione Europea: SEBC, PM e debito pubblico</vt:lpstr>
      <vt:lpstr>Il Trilemma dell’Eurozona: Moneta unica, PM e PF</vt:lpstr>
      <vt:lpstr>Il Trilemma dell’UEM</vt:lpstr>
      <vt:lpstr>La soluzione 2012-2019</vt:lpstr>
      <vt:lpstr>La soluzione 2020…..e ora RearmEU</vt:lpstr>
      <vt:lpstr>Quali prospettive?</vt:lpstr>
      <vt:lpstr>Il Trilemma di Rodrik: Globalizzazione-democrazia-federalismo How Far Will International Economic Integration Go? Journal of Economic Perspectives—Volume 14, Number 1—Winter 2000—Pages 177-1</vt:lpstr>
      <vt:lpstr>I comportamenti strategici</vt:lpstr>
      <vt:lpstr>Comportamenti strategici e teoria dei giochi</vt:lpstr>
      <vt:lpstr>Breve introduzione alla teoria dei giochi</vt:lpstr>
      <vt:lpstr>Rappresentazione dei comportamenti strategici</vt:lpstr>
      <vt:lpstr>I payoff</vt:lpstr>
      <vt:lpstr>Informazione</vt:lpstr>
      <vt:lpstr>Conoscenza comune ed equilibrio</vt:lpstr>
      <vt:lpstr>Come trovare questo equilibrio? Smith</vt:lpstr>
      <vt:lpstr>… e John Nash</vt:lpstr>
      <vt:lpstr>Presentazione standard di PowerPoint</vt:lpstr>
      <vt:lpstr>E quindi con il metodo della teoria dei giochi</vt:lpstr>
      <vt:lpstr>Come trovare in generale un equilibrio?</vt:lpstr>
      <vt:lpstr>Il dilemma del prigioniero nello scacchiere internazionale</vt:lpstr>
      <vt:lpstr>Come attuare il coordinamento e limitare il free-riding? I giochi non cooperativi o simultanei</vt:lpstr>
      <vt:lpstr>Equilibrio di Nash</vt:lpstr>
      <vt:lpstr>Consideriamo un esempio: dominanza ed equilibri</vt:lpstr>
      <vt:lpstr>Metodo dell’ispezione per cella</vt:lpstr>
      <vt:lpstr>Dominanza della strategia</vt:lpstr>
      <vt:lpstr>Quando si applicano queste strategie in ambito internazionale?</vt:lpstr>
      <vt:lpstr>La teoria dei giochi applicata alle politiche commerciali: giochi ripetuti all’infinito</vt:lpstr>
      <vt:lpstr>Cooperazione e strategie di governance</vt:lpstr>
      <vt:lpstr>Quando cooperare?</vt:lpstr>
      <vt:lpstr>La negoziazione tra Stati</vt:lpstr>
      <vt:lpstr>Questo è sempre il risultato che emerge?</vt:lpstr>
      <vt:lpstr>Le politiche non cooperative (o «beggar-thy-neighbour policies»)  </vt:lpstr>
      <vt:lpstr>… ma anche la cooperazione porta a fallimenti</vt:lpstr>
      <vt:lpstr>Le risposte concrete: come vengono assunte le decisioni di PE in presenza di interazioni strategiche?</vt:lpstr>
      <vt:lpstr>E quali sono in concreto gli interventi dello Stato nel mercato?</vt:lpstr>
      <vt:lpstr>Struttura dell’economia mondiale e coordinamento</vt:lpstr>
      <vt:lpstr>Esempi concreti di ambiti, regole e strumenti nelle organizzazioni internazionali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CHIES LAURA</dc:creator>
  <cp:lastModifiedBy>CHIES LAURA</cp:lastModifiedBy>
  <cp:revision>125</cp:revision>
  <dcterms:created xsi:type="dcterms:W3CDTF">2022-03-22T08:58:43Z</dcterms:created>
  <dcterms:modified xsi:type="dcterms:W3CDTF">2025-03-20T08:13:10Z</dcterms:modified>
</cp:coreProperties>
</file>