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3" r:id="rId2"/>
    <p:sldId id="304" r:id="rId3"/>
    <p:sldId id="305" r:id="rId4"/>
    <p:sldId id="306" r:id="rId5"/>
    <p:sldId id="331" r:id="rId6"/>
    <p:sldId id="332" r:id="rId7"/>
    <p:sldId id="333" r:id="rId8"/>
    <p:sldId id="334" r:id="rId9"/>
    <p:sldId id="307" r:id="rId10"/>
    <p:sldId id="336" r:id="rId11"/>
    <p:sldId id="327" r:id="rId12"/>
    <p:sldId id="328" r:id="rId13"/>
    <p:sldId id="329" r:id="rId14"/>
    <p:sldId id="313" r:id="rId15"/>
    <p:sldId id="335" r:id="rId16"/>
    <p:sldId id="330" r:id="rId17"/>
    <p:sldId id="308" r:id="rId18"/>
    <p:sldId id="309" r:id="rId19"/>
    <p:sldId id="310" r:id="rId20"/>
    <p:sldId id="311" r:id="rId21"/>
    <p:sldId id="312" r:id="rId22"/>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84" d="100"/>
          <a:sy n="84" d="100"/>
        </p:scale>
        <p:origin x="55" y="2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7D8996C-AB1F-476D-BC06-8ED22940A223}"/>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7248EF47-BC51-4695-A281-6753094D4D3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808271E3-FEF6-491F-8A04-8B3B73A516F5}"/>
              </a:ext>
            </a:extLst>
          </p:cNvPr>
          <p:cNvSpPr>
            <a:spLocks noGrp="1"/>
          </p:cNvSpPr>
          <p:nvPr>
            <p:ph type="dt" sz="half" idx="10"/>
          </p:nvPr>
        </p:nvSpPr>
        <p:spPr/>
        <p:txBody>
          <a:bodyPr/>
          <a:lstStyle/>
          <a:p>
            <a:fld id="{A24F8AD6-7D95-425A-A8A4-066EA4825F38}" type="datetimeFigureOut">
              <a:rPr lang="it-IT" smtClean="0"/>
              <a:t>26/03/2025</a:t>
            </a:fld>
            <a:endParaRPr lang="it-IT"/>
          </a:p>
        </p:txBody>
      </p:sp>
      <p:sp>
        <p:nvSpPr>
          <p:cNvPr id="5" name="Segnaposto piè di pagina 4">
            <a:extLst>
              <a:ext uri="{FF2B5EF4-FFF2-40B4-BE49-F238E27FC236}">
                <a16:creationId xmlns:a16="http://schemas.microsoft.com/office/drawing/2014/main" id="{42115244-2FD3-440B-9EEB-C631B8907BD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1AB05D8-A3DA-424D-B9F7-8D1DC9E72F91}"/>
              </a:ext>
            </a:extLst>
          </p:cNvPr>
          <p:cNvSpPr>
            <a:spLocks noGrp="1"/>
          </p:cNvSpPr>
          <p:nvPr>
            <p:ph type="sldNum" sz="quarter" idx="12"/>
          </p:nvPr>
        </p:nvSpPr>
        <p:spPr/>
        <p:txBody>
          <a:bodyPr/>
          <a:lstStyle/>
          <a:p>
            <a:fld id="{2E2C01A6-6E5F-4385-8F9E-E31B29C304FB}" type="slidenum">
              <a:rPr lang="it-IT" smtClean="0"/>
              <a:t>‹N›</a:t>
            </a:fld>
            <a:endParaRPr lang="it-IT"/>
          </a:p>
        </p:txBody>
      </p:sp>
    </p:spTree>
    <p:extLst>
      <p:ext uri="{BB962C8B-B14F-4D97-AF65-F5344CB8AC3E}">
        <p14:creationId xmlns:p14="http://schemas.microsoft.com/office/powerpoint/2010/main" val="26900247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5202741-0A1F-48FA-9CB1-C9AC0847D316}"/>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9245E061-6C49-4A4E-BA98-49737CDDC4C3}"/>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321DFE6-1FD0-40B3-B5B8-E31AA4439E95}"/>
              </a:ext>
            </a:extLst>
          </p:cNvPr>
          <p:cNvSpPr>
            <a:spLocks noGrp="1"/>
          </p:cNvSpPr>
          <p:nvPr>
            <p:ph type="dt" sz="half" idx="10"/>
          </p:nvPr>
        </p:nvSpPr>
        <p:spPr/>
        <p:txBody>
          <a:bodyPr/>
          <a:lstStyle/>
          <a:p>
            <a:fld id="{A24F8AD6-7D95-425A-A8A4-066EA4825F38}" type="datetimeFigureOut">
              <a:rPr lang="it-IT" smtClean="0"/>
              <a:t>26/03/2025</a:t>
            </a:fld>
            <a:endParaRPr lang="it-IT"/>
          </a:p>
        </p:txBody>
      </p:sp>
      <p:sp>
        <p:nvSpPr>
          <p:cNvPr id="5" name="Segnaposto piè di pagina 4">
            <a:extLst>
              <a:ext uri="{FF2B5EF4-FFF2-40B4-BE49-F238E27FC236}">
                <a16:creationId xmlns:a16="http://schemas.microsoft.com/office/drawing/2014/main" id="{836847E6-5917-4822-A768-734C9CA44DB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E8E47CD-DC43-444F-BFF4-3AA78C659C60}"/>
              </a:ext>
            </a:extLst>
          </p:cNvPr>
          <p:cNvSpPr>
            <a:spLocks noGrp="1"/>
          </p:cNvSpPr>
          <p:nvPr>
            <p:ph type="sldNum" sz="quarter" idx="12"/>
          </p:nvPr>
        </p:nvSpPr>
        <p:spPr/>
        <p:txBody>
          <a:bodyPr/>
          <a:lstStyle/>
          <a:p>
            <a:fld id="{2E2C01A6-6E5F-4385-8F9E-E31B29C304FB}" type="slidenum">
              <a:rPr lang="it-IT" smtClean="0"/>
              <a:t>‹N›</a:t>
            </a:fld>
            <a:endParaRPr lang="it-IT"/>
          </a:p>
        </p:txBody>
      </p:sp>
    </p:spTree>
    <p:extLst>
      <p:ext uri="{BB962C8B-B14F-4D97-AF65-F5344CB8AC3E}">
        <p14:creationId xmlns:p14="http://schemas.microsoft.com/office/powerpoint/2010/main" val="29279339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92218B0C-F3F1-4BC4-9BB4-3EA1478FEE9E}"/>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ECE0493A-F343-4137-B066-D68CEE0D4334}"/>
              </a:ext>
            </a:extLst>
          </p:cNvPr>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EAFF11B-F2F5-4CB0-AFA1-0270A59052E4}"/>
              </a:ext>
            </a:extLst>
          </p:cNvPr>
          <p:cNvSpPr>
            <a:spLocks noGrp="1"/>
          </p:cNvSpPr>
          <p:nvPr>
            <p:ph type="dt" sz="half" idx="10"/>
          </p:nvPr>
        </p:nvSpPr>
        <p:spPr/>
        <p:txBody>
          <a:bodyPr/>
          <a:lstStyle/>
          <a:p>
            <a:fld id="{A24F8AD6-7D95-425A-A8A4-066EA4825F38}" type="datetimeFigureOut">
              <a:rPr lang="it-IT" smtClean="0"/>
              <a:t>26/03/2025</a:t>
            </a:fld>
            <a:endParaRPr lang="it-IT"/>
          </a:p>
        </p:txBody>
      </p:sp>
      <p:sp>
        <p:nvSpPr>
          <p:cNvPr id="5" name="Segnaposto piè di pagina 4">
            <a:extLst>
              <a:ext uri="{FF2B5EF4-FFF2-40B4-BE49-F238E27FC236}">
                <a16:creationId xmlns:a16="http://schemas.microsoft.com/office/drawing/2014/main" id="{9EC6F70A-B28A-496B-B788-AEA9BAB7D66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B650749-C73E-4466-BC9E-560DBE492455}"/>
              </a:ext>
            </a:extLst>
          </p:cNvPr>
          <p:cNvSpPr>
            <a:spLocks noGrp="1"/>
          </p:cNvSpPr>
          <p:nvPr>
            <p:ph type="sldNum" sz="quarter" idx="12"/>
          </p:nvPr>
        </p:nvSpPr>
        <p:spPr/>
        <p:txBody>
          <a:bodyPr/>
          <a:lstStyle/>
          <a:p>
            <a:fld id="{2E2C01A6-6E5F-4385-8F9E-E31B29C304FB}" type="slidenum">
              <a:rPr lang="it-IT" smtClean="0"/>
              <a:t>‹N›</a:t>
            </a:fld>
            <a:endParaRPr lang="it-IT"/>
          </a:p>
        </p:txBody>
      </p:sp>
    </p:spTree>
    <p:extLst>
      <p:ext uri="{BB962C8B-B14F-4D97-AF65-F5344CB8AC3E}">
        <p14:creationId xmlns:p14="http://schemas.microsoft.com/office/powerpoint/2010/main" val="1845248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A28F97A-CA4B-4FCA-B899-9496EE4C21CA}"/>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7D862CB-8F9D-48D1-9A56-BC92A2EE797B}"/>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0E1BAE1-B2FA-4F93-800D-6A9FC51B90AB}"/>
              </a:ext>
            </a:extLst>
          </p:cNvPr>
          <p:cNvSpPr>
            <a:spLocks noGrp="1"/>
          </p:cNvSpPr>
          <p:nvPr>
            <p:ph type="dt" sz="half" idx="10"/>
          </p:nvPr>
        </p:nvSpPr>
        <p:spPr/>
        <p:txBody>
          <a:bodyPr/>
          <a:lstStyle/>
          <a:p>
            <a:fld id="{A24F8AD6-7D95-425A-A8A4-066EA4825F38}" type="datetimeFigureOut">
              <a:rPr lang="it-IT" smtClean="0"/>
              <a:t>26/03/2025</a:t>
            </a:fld>
            <a:endParaRPr lang="it-IT"/>
          </a:p>
        </p:txBody>
      </p:sp>
      <p:sp>
        <p:nvSpPr>
          <p:cNvPr id="5" name="Segnaposto piè di pagina 4">
            <a:extLst>
              <a:ext uri="{FF2B5EF4-FFF2-40B4-BE49-F238E27FC236}">
                <a16:creationId xmlns:a16="http://schemas.microsoft.com/office/drawing/2014/main" id="{D9A8B2C8-4B9A-4D87-BF36-21984A04938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A63FFC8-0BD9-4704-9BA4-44060739E2DF}"/>
              </a:ext>
            </a:extLst>
          </p:cNvPr>
          <p:cNvSpPr>
            <a:spLocks noGrp="1"/>
          </p:cNvSpPr>
          <p:nvPr>
            <p:ph type="sldNum" sz="quarter" idx="12"/>
          </p:nvPr>
        </p:nvSpPr>
        <p:spPr/>
        <p:txBody>
          <a:bodyPr/>
          <a:lstStyle/>
          <a:p>
            <a:fld id="{2E2C01A6-6E5F-4385-8F9E-E31B29C304FB}" type="slidenum">
              <a:rPr lang="it-IT" smtClean="0"/>
              <a:t>‹N›</a:t>
            </a:fld>
            <a:endParaRPr lang="it-IT"/>
          </a:p>
        </p:txBody>
      </p:sp>
    </p:spTree>
    <p:extLst>
      <p:ext uri="{BB962C8B-B14F-4D97-AF65-F5344CB8AC3E}">
        <p14:creationId xmlns:p14="http://schemas.microsoft.com/office/powerpoint/2010/main" val="626803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C8BE5D0-BC6C-404D-A4F0-60A456945731}"/>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72757809-1A8E-45E8-ACBF-EA7E1C96095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1F81B900-DAB3-4CB0-9CEB-255EAC466C74}"/>
              </a:ext>
            </a:extLst>
          </p:cNvPr>
          <p:cNvSpPr>
            <a:spLocks noGrp="1"/>
          </p:cNvSpPr>
          <p:nvPr>
            <p:ph type="dt" sz="half" idx="10"/>
          </p:nvPr>
        </p:nvSpPr>
        <p:spPr/>
        <p:txBody>
          <a:bodyPr/>
          <a:lstStyle/>
          <a:p>
            <a:fld id="{A24F8AD6-7D95-425A-A8A4-066EA4825F38}" type="datetimeFigureOut">
              <a:rPr lang="it-IT" smtClean="0"/>
              <a:t>26/03/2025</a:t>
            </a:fld>
            <a:endParaRPr lang="it-IT"/>
          </a:p>
        </p:txBody>
      </p:sp>
      <p:sp>
        <p:nvSpPr>
          <p:cNvPr id="5" name="Segnaposto piè di pagina 4">
            <a:extLst>
              <a:ext uri="{FF2B5EF4-FFF2-40B4-BE49-F238E27FC236}">
                <a16:creationId xmlns:a16="http://schemas.microsoft.com/office/drawing/2014/main" id="{C216053B-E710-405C-B4F7-F01DE0440E3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61DE99D-3B95-42FD-9030-8E6119489EF7}"/>
              </a:ext>
            </a:extLst>
          </p:cNvPr>
          <p:cNvSpPr>
            <a:spLocks noGrp="1"/>
          </p:cNvSpPr>
          <p:nvPr>
            <p:ph type="sldNum" sz="quarter" idx="12"/>
          </p:nvPr>
        </p:nvSpPr>
        <p:spPr/>
        <p:txBody>
          <a:bodyPr/>
          <a:lstStyle/>
          <a:p>
            <a:fld id="{2E2C01A6-6E5F-4385-8F9E-E31B29C304FB}" type="slidenum">
              <a:rPr lang="it-IT" smtClean="0"/>
              <a:t>‹N›</a:t>
            </a:fld>
            <a:endParaRPr lang="it-IT"/>
          </a:p>
        </p:txBody>
      </p:sp>
    </p:spTree>
    <p:extLst>
      <p:ext uri="{BB962C8B-B14F-4D97-AF65-F5344CB8AC3E}">
        <p14:creationId xmlns:p14="http://schemas.microsoft.com/office/powerpoint/2010/main" val="3934879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E3D3E81-BFA3-4F43-9748-A4B387D13F9F}"/>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CB4F9426-25CB-4D77-9142-0394865C7C9A}"/>
              </a:ext>
            </a:extLst>
          </p:cNvPr>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9D9E3867-036D-454A-A0B0-26CA5E5359F5}"/>
              </a:ext>
            </a:extLst>
          </p:cNvPr>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61355FE5-056E-4DE0-B4F4-C93DF5243561}"/>
              </a:ext>
            </a:extLst>
          </p:cNvPr>
          <p:cNvSpPr>
            <a:spLocks noGrp="1"/>
          </p:cNvSpPr>
          <p:nvPr>
            <p:ph type="dt" sz="half" idx="10"/>
          </p:nvPr>
        </p:nvSpPr>
        <p:spPr/>
        <p:txBody>
          <a:bodyPr/>
          <a:lstStyle/>
          <a:p>
            <a:fld id="{A24F8AD6-7D95-425A-A8A4-066EA4825F38}" type="datetimeFigureOut">
              <a:rPr lang="it-IT" smtClean="0"/>
              <a:t>26/03/2025</a:t>
            </a:fld>
            <a:endParaRPr lang="it-IT"/>
          </a:p>
        </p:txBody>
      </p:sp>
      <p:sp>
        <p:nvSpPr>
          <p:cNvPr id="6" name="Segnaposto piè di pagina 5">
            <a:extLst>
              <a:ext uri="{FF2B5EF4-FFF2-40B4-BE49-F238E27FC236}">
                <a16:creationId xmlns:a16="http://schemas.microsoft.com/office/drawing/2014/main" id="{3FC56B8E-23D6-4DAF-A687-DB9FB2B8DB2C}"/>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6B88F52-FF24-4DAA-83E0-5E2724ABA328}"/>
              </a:ext>
            </a:extLst>
          </p:cNvPr>
          <p:cNvSpPr>
            <a:spLocks noGrp="1"/>
          </p:cNvSpPr>
          <p:nvPr>
            <p:ph type="sldNum" sz="quarter" idx="12"/>
          </p:nvPr>
        </p:nvSpPr>
        <p:spPr/>
        <p:txBody>
          <a:bodyPr/>
          <a:lstStyle/>
          <a:p>
            <a:fld id="{2E2C01A6-6E5F-4385-8F9E-E31B29C304FB}" type="slidenum">
              <a:rPr lang="it-IT" smtClean="0"/>
              <a:t>‹N›</a:t>
            </a:fld>
            <a:endParaRPr lang="it-IT"/>
          </a:p>
        </p:txBody>
      </p:sp>
    </p:spTree>
    <p:extLst>
      <p:ext uri="{BB962C8B-B14F-4D97-AF65-F5344CB8AC3E}">
        <p14:creationId xmlns:p14="http://schemas.microsoft.com/office/powerpoint/2010/main" val="3312929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FCAFCA-D0AF-443C-B426-0306974255B3}"/>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DDF2DCA7-F9BF-47E4-BE88-434BE9DDC1B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FBE0118E-F25D-4C9C-B96F-851EA89A7115}"/>
              </a:ext>
            </a:extLst>
          </p:cNvPr>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EA75ABC3-07F0-44C5-9217-95FD7BA74D7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11B0F453-A44E-47CF-8097-68950B2B5290}"/>
              </a:ext>
            </a:extLst>
          </p:cNvPr>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9FF8DA22-D0C4-44DD-BD3B-F7B1B20E6838}"/>
              </a:ext>
            </a:extLst>
          </p:cNvPr>
          <p:cNvSpPr>
            <a:spLocks noGrp="1"/>
          </p:cNvSpPr>
          <p:nvPr>
            <p:ph type="dt" sz="half" idx="10"/>
          </p:nvPr>
        </p:nvSpPr>
        <p:spPr/>
        <p:txBody>
          <a:bodyPr/>
          <a:lstStyle/>
          <a:p>
            <a:fld id="{A24F8AD6-7D95-425A-A8A4-066EA4825F38}" type="datetimeFigureOut">
              <a:rPr lang="it-IT" smtClean="0"/>
              <a:t>26/03/2025</a:t>
            </a:fld>
            <a:endParaRPr lang="it-IT"/>
          </a:p>
        </p:txBody>
      </p:sp>
      <p:sp>
        <p:nvSpPr>
          <p:cNvPr id="8" name="Segnaposto piè di pagina 7">
            <a:extLst>
              <a:ext uri="{FF2B5EF4-FFF2-40B4-BE49-F238E27FC236}">
                <a16:creationId xmlns:a16="http://schemas.microsoft.com/office/drawing/2014/main" id="{618C205E-242C-4B16-A359-D5C74EF8783E}"/>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A8A525AA-F01A-42C0-B0DF-20B228FA23CD}"/>
              </a:ext>
            </a:extLst>
          </p:cNvPr>
          <p:cNvSpPr>
            <a:spLocks noGrp="1"/>
          </p:cNvSpPr>
          <p:nvPr>
            <p:ph type="sldNum" sz="quarter" idx="12"/>
          </p:nvPr>
        </p:nvSpPr>
        <p:spPr/>
        <p:txBody>
          <a:bodyPr/>
          <a:lstStyle/>
          <a:p>
            <a:fld id="{2E2C01A6-6E5F-4385-8F9E-E31B29C304FB}" type="slidenum">
              <a:rPr lang="it-IT" smtClean="0"/>
              <a:t>‹N›</a:t>
            </a:fld>
            <a:endParaRPr lang="it-IT"/>
          </a:p>
        </p:txBody>
      </p:sp>
    </p:spTree>
    <p:extLst>
      <p:ext uri="{BB962C8B-B14F-4D97-AF65-F5344CB8AC3E}">
        <p14:creationId xmlns:p14="http://schemas.microsoft.com/office/powerpoint/2010/main" val="1556009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13C194E-E92B-475F-AA6A-F2E40A7176D4}"/>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8F38043E-59CB-4C2A-9FFE-CDD37BC7F768}"/>
              </a:ext>
            </a:extLst>
          </p:cNvPr>
          <p:cNvSpPr>
            <a:spLocks noGrp="1"/>
          </p:cNvSpPr>
          <p:nvPr>
            <p:ph type="dt" sz="half" idx="10"/>
          </p:nvPr>
        </p:nvSpPr>
        <p:spPr/>
        <p:txBody>
          <a:bodyPr/>
          <a:lstStyle/>
          <a:p>
            <a:fld id="{A24F8AD6-7D95-425A-A8A4-066EA4825F38}" type="datetimeFigureOut">
              <a:rPr lang="it-IT" smtClean="0"/>
              <a:t>26/03/2025</a:t>
            </a:fld>
            <a:endParaRPr lang="it-IT"/>
          </a:p>
        </p:txBody>
      </p:sp>
      <p:sp>
        <p:nvSpPr>
          <p:cNvPr id="4" name="Segnaposto piè di pagina 3">
            <a:extLst>
              <a:ext uri="{FF2B5EF4-FFF2-40B4-BE49-F238E27FC236}">
                <a16:creationId xmlns:a16="http://schemas.microsoft.com/office/drawing/2014/main" id="{27631E37-1ABD-4EC0-A461-3A4854081145}"/>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D64B6FB7-7F94-4349-B527-1A093269C5E8}"/>
              </a:ext>
            </a:extLst>
          </p:cNvPr>
          <p:cNvSpPr>
            <a:spLocks noGrp="1"/>
          </p:cNvSpPr>
          <p:nvPr>
            <p:ph type="sldNum" sz="quarter" idx="12"/>
          </p:nvPr>
        </p:nvSpPr>
        <p:spPr/>
        <p:txBody>
          <a:bodyPr/>
          <a:lstStyle/>
          <a:p>
            <a:fld id="{2E2C01A6-6E5F-4385-8F9E-E31B29C304FB}" type="slidenum">
              <a:rPr lang="it-IT" smtClean="0"/>
              <a:t>‹N›</a:t>
            </a:fld>
            <a:endParaRPr lang="it-IT"/>
          </a:p>
        </p:txBody>
      </p:sp>
    </p:spTree>
    <p:extLst>
      <p:ext uri="{BB962C8B-B14F-4D97-AF65-F5344CB8AC3E}">
        <p14:creationId xmlns:p14="http://schemas.microsoft.com/office/powerpoint/2010/main" val="1866325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6A6BB00B-A161-4167-9D46-005D3464A685}"/>
              </a:ext>
            </a:extLst>
          </p:cNvPr>
          <p:cNvSpPr>
            <a:spLocks noGrp="1"/>
          </p:cNvSpPr>
          <p:nvPr>
            <p:ph type="dt" sz="half" idx="10"/>
          </p:nvPr>
        </p:nvSpPr>
        <p:spPr/>
        <p:txBody>
          <a:bodyPr/>
          <a:lstStyle/>
          <a:p>
            <a:fld id="{A24F8AD6-7D95-425A-A8A4-066EA4825F38}" type="datetimeFigureOut">
              <a:rPr lang="it-IT" smtClean="0"/>
              <a:t>26/03/2025</a:t>
            </a:fld>
            <a:endParaRPr lang="it-IT"/>
          </a:p>
        </p:txBody>
      </p:sp>
      <p:sp>
        <p:nvSpPr>
          <p:cNvPr id="3" name="Segnaposto piè di pagina 2">
            <a:extLst>
              <a:ext uri="{FF2B5EF4-FFF2-40B4-BE49-F238E27FC236}">
                <a16:creationId xmlns:a16="http://schemas.microsoft.com/office/drawing/2014/main" id="{FDC0E68A-4811-4F66-B03D-EF7249AC5996}"/>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0FC40E78-CA22-4024-AE64-650FCC6A18AA}"/>
              </a:ext>
            </a:extLst>
          </p:cNvPr>
          <p:cNvSpPr>
            <a:spLocks noGrp="1"/>
          </p:cNvSpPr>
          <p:nvPr>
            <p:ph type="sldNum" sz="quarter" idx="12"/>
          </p:nvPr>
        </p:nvSpPr>
        <p:spPr/>
        <p:txBody>
          <a:bodyPr/>
          <a:lstStyle/>
          <a:p>
            <a:fld id="{2E2C01A6-6E5F-4385-8F9E-E31B29C304FB}" type="slidenum">
              <a:rPr lang="it-IT" smtClean="0"/>
              <a:t>‹N›</a:t>
            </a:fld>
            <a:endParaRPr lang="it-IT"/>
          </a:p>
        </p:txBody>
      </p:sp>
    </p:spTree>
    <p:extLst>
      <p:ext uri="{BB962C8B-B14F-4D97-AF65-F5344CB8AC3E}">
        <p14:creationId xmlns:p14="http://schemas.microsoft.com/office/powerpoint/2010/main" val="2375544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F4020AC-B809-472C-B884-22FDC7D97913}"/>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E012C7D-E9D2-4A91-9CB9-20AEA68C78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E31F5092-F625-41CE-AD75-D279FB89FB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4D48031B-8270-4D1F-9027-5BBFDB3F2AD3}"/>
              </a:ext>
            </a:extLst>
          </p:cNvPr>
          <p:cNvSpPr>
            <a:spLocks noGrp="1"/>
          </p:cNvSpPr>
          <p:nvPr>
            <p:ph type="dt" sz="half" idx="10"/>
          </p:nvPr>
        </p:nvSpPr>
        <p:spPr/>
        <p:txBody>
          <a:bodyPr/>
          <a:lstStyle/>
          <a:p>
            <a:fld id="{A24F8AD6-7D95-425A-A8A4-066EA4825F38}" type="datetimeFigureOut">
              <a:rPr lang="it-IT" smtClean="0"/>
              <a:t>26/03/2025</a:t>
            </a:fld>
            <a:endParaRPr lang="it-IT"/>
          </a:p>
        </p:txBody>
      </p:sp>
      <p:sp>
        <p:nvSpPr>
          <p:cNvPr id="6" name="Segnaposto piè di pagina 5">
            <a:extLst>
              <a:ext uri="{FF2B5EF4-FFF2-40B4-BE49-F238E27FC236}">
                <a16:creationId xmlns:a16="http://schemas.microsoft.com/office/drawing/2014/main" id="{473440AC-73D8-439F-ADCF-D234DD264BC5}"/>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7786031D-F026-4C4A-B505-42073A29A9CD}"/>
              </a:ext>
            </a:extLst>
          </p:cNvPr>
          <p:cNvSpPr>
            <a:spLocks noGrp="1"/>
          </p:cNvSpPr>
          <p:nvPr>
            <p:ph type="sldNum" sz="quarter" idx="12"/>
          </p:nvPr>
        </p:nvSpPr>
        <p:spPr/>
        <p:txBody>
          <a:bodyPr/>
          <a:lstStyle/>
          <a:p>
            <a:fld id="{2E2C01A6-6E5F-4385-8F9E-E31B29C304FB}" type="slidenum">
              <a:rPr lang="it-IT" smtClean="0"/>
              <a:t>‹N›</a:t>
            </a:fld>
            <a:endParaRPr lang="it-IT"/>
          </a:p>
        </p:txBody>
      </p:sp>
    </p:spTree>
    <p:extLst>
      <p:ext uri="{BB962C8B-B14F-4D97-AF65-F5344CB8AC3E}">
        <p14:creationId xmlns:p14="http://schemas.microsoft.com/office/powerpoint/2010/main" val="228048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D6346A-F885-454A-9A73-3EDA7F9B7C49}"/>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F0E42F1B-CE6D-403E-9E73-BACE600E54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B324970A-7BDB-4F49-86E0-6609484D84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E763DE3C-347E-4123-A455-7B08D938219C}"/>
              </a:ext>
            </a:extLst>
          </p:cNvPr>
          <p:cNvSpPr>
            <a:spLocks noGrp="1"/>
          </p:cNvSpPr>
          <p:nvPr>
            <p:ph type="dt" sz="half" idx="10"/>
          </p:nvPr>
        </p:nvSpPr>
        <p:spPr/>
        <p:txBody>
          <a:bodyPr/>
          <a:lstStyle/>
          <a:p>
            <a:fld id="{A24F8AD6-7D95-425A-A8A4-066EA4825F38}" type="datetimeFigureOut">
              <a:rPr lang="it-IT" smtClean="0"/>
              <a:t>26/03/2025</a:t>
            </a:fld>
            <a:endParaRPr lang="it-IT"/>
          </a:p>
        </p:txBody>
      </p:sp>
      <p:sp>
        <p:nvSpPr>
          <p:cNvPr id="6" name="Segnaposto piè di pagina 5">
            <a:extLst>
              <a:ext uri="{FF2B5EF4-FFF2-40B4-BE49-F238E27FC236}">
                <a16:creationId xmlns:a16="http://schemas.microsoft.com/office/drawing/2014/main" id="{7B4A279E-FA8D-482B-A96D-9A34AC32993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9DDBC19-C0DD-40A3-9292-F16AC6EF69E6}"/>
              </a:ext>
            </a:extLst>
          </p:cNvPr>
          <p:cNvSpPr>
            <a:spLocks noGrp="1"/>
          </p:cNvSpPr>
          <p:nvPr>
            <p:ph type="sldNum" sz="quarter" idx="12"/>
          </p:nvPr>
        </p:nvSpPr>
        <p:spPr/>
        <p:txBody>
          <a:bodyPr/>
          <a:lstStyle/>
          <a:p>
            <a:fld id="{2E2C01A6-6E5F-4385-8F9E-E31B29C304FB}" type="slidenum">
              <a:rPr lang="it-IT" smtClean="0"/>
              <a:t>‹N›</a:t>
            </a:fld>
            <a:endParaRPr lang="it-IT"/>
          </a:p>
        </p:txBody>
      </p:sp>
    </p:spTree>
    <p:extLst>
      <p:ext uri="{BB962C8B-B14F-4D97-AF65-F5344CB8AC3E}">
        <p14:creationId xmlns:p14="http://schemas.microsoft.com/office/powerpoint/2010/main" val="697162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0F62370B-B278-4771-A5EF-4B9955408E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88D1AAD6-11DD-437F-A3E2-405186C25C6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36D0409-E0D5-4227-B60C-4C6D3AA5EA3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4F8AD6-7D95-425A-A8A4-066EA4825F38}" type="datetimeFigureOut">
              <a:rPr lang="it-IT" smtClean="0"/>
              <a:t>26/03/2025</a:t>
            </a:fld>
            <a:endParaRPr lang="it-IT"/>
          </a:p>
        </p:txBody>
      </p:sp>
      <p:sp>
        <p:nvSpPr>
          <p:cNvPr id="5" name="Segnaposto piè di pagina 4">
            <a:extLst>
              <a:ext uri="{FF2B5EF4-FFF2-40B4-BE49-F238E27FC236}">
                <a16:creationId xmlns:a16="http://schemas.microsoft.com/office/drawing/2014/main" id="{F34D5C82-C74B-491A-AD6F-D50F82F092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A6B2EF7B-5EF0-4BF7-89E3-B4E87E4A1DD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2C01A6-6E5F-4385-8F9E-E31B29C304FB}" type="slidenum">
              <a:rPr lang="it-IT" smtClean="0"/>
              <a:t>‹N›</a:t>
            </a:fld>
            <a:endParaRPr lang="it-IT"/>
          </a:p>
        </p:txBody>
      </p:sp>
    </p:spTree>
    <p:extLst>
      <p:ext uri="{BB962C8B-B14F-4D97-AF65-F5344CB8AC3E}">
        <p14:creationId xmlns:p14="http://schemas.microsoft.com/office/powerpoint/2010/main" val="27019748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consilium.europa.eu/it/european-council/" TargetMode="External"/><Relationship Id="rId2" Type="http://schemas.openxmlformats.org/officeDocument/2006/relationships/hyperlink" Target="https://www.europarl.europa.eu/portal/it" TargetMode="External"/><Relationship Id="rId1" Type="http://schemas.openxmlformats.org/officeDocument/2006/relationships/slideLayout" Target="../slideLayouts/slideLayout2.xml"/><Relationship Id="rId5" Type="http://schemas.openxmlformats.org/officeDocument/2006/relationships/hyperlink" Target="https://ec.europa.eu/commission/index_it" TargetMode="External"/><Relationship Id="rId4" Type="http://schemas.openxmlformats.org/officeDocument/2006/relationships/hyperlink" Target="https://www.consilium.europa.eu/it/council-eu/"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europa.eu/european-union/law/treaties_en"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eur-lex.europa.eu/legal-content/IT/TXT/?uri=LEGISSUM:enhanced_cooperation" TargetMode="External"/><Relationship Id="rId2" Type="http://schemas.openxmlformats.org/officeDocument/2006/relationships/hyperlink" Target="https://eur-lex.europa.eu/legal-content/IT/TXT/HTML/?uri=CELEX:12001C/TXT&amp;from=IT"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eur-lex.europa.eu/resource.html?uri=cellar:2bf140bf-a3f8-4ab2-b506-fd71826e6da6.0017.02/DOC_2&amp;format=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employment-social-affairs.ec.europa.eu/annual-report-intra-eu-labour-mobility-2023_en"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https://europa.eu/european-union/about-eu_it" TargetMode="External"/><Relationship Id="rId2" Type="http://schemas.openxmlformats.org/officeDocument/2006/relationships/hyperlink" Target="https://www.coe.int/it/web/about-us/founding-fathers" TargetMode="External"/><Relationship Id="rId1" Type="http://schemas.openxmlformats.org/officeDocument/2006/relationships/slideLayout" Target="../slideLayouts/slideLayout2.xml"/><Relationship Id="rId4" Type="http://schemas.openxmlformats.org/officeDocument/2006/relationships/hyperlink" Target="https://eur-lex.europa.eu/legal-content/EN/TXT/HTML/?uri=CELEX:12016P/TXT&amp;from=E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br>
              <a:rPr lang="it-IT" dirty="0"/>
            </a:br>
            <a:r>
              <a:rPr lang="it-IT" dirty="0"/>
              <a:t>La Politica Economica in un’area valutaria comune</a:t>
            </a:r>
            <a:endParaRPr lang="en-US" dirty="0"/>
          </a:p>
        </p:txBody>
      </p:sp>
      <p:sp>
        <p:nvSpPr>
          <p:cNvPr id="5" name="Segnaposto testo 4"/>
          <p:cNvSpPr>
            <a:spLocks noGrp="1"/>
          </p:cNvSpPr>
          <p:nvPr>
            <p:ph type="body" idx="1"/>
          </p:nvPr>
        </p:nvSpPr>
        <p:spPr/>
        <p:txBody>
          <a:bodyPr/>
          <a:lstStyle/>
          <a:p>
            <a:r>
              <a:rPr lang="it-IT" dirty="0"/>
              <a:t>Cosa differenziano gli USA e l’Unione Europea?</a:t>
            </a:r>
            <a:endParaRPr lang="en-US" dirty="0"/>
          </a:p>
        </p:txBody>
      </p:sp>
      <p:sp>
        <p:nvSpPr>
          <p:cNvPr id="3" name="Segnaposto numero diapositiva 2"/>
          <p:cNvSpPr>
            <a:spLocks noGrp="1"/>
          </p:cNvSpPr>
          <p:nvPr>
            <p:ph type="sldNum" sz="quarter" idx="12"/>
          </p:nvPr>
        </p:nvSpPr>
        <p:spPr/>
        <p:txBody>
          <a:bodyPr/>
          <a:lstStyle/>
          <a:p>
            <a:fld id="{05F37082-10A1-4C54-A578-B5F5D1519421}" type="slidenum">
              <a:rPr lang="en-US" smtClean="0"/>
              <a:t>1</a:t>
            </a:fld>
            <a:endParaRPr lang="en-US"/>
          </a:p>
        </p:txBody>
      </p:sp>
    </p:spTree>
    <p:extLst>
      <p:ext uri="{BB962C8B-B14F-4D97-AF65-F5344CB8AC3E}">
        <p14:creationId xmlns:p14="http://schemas.microsoft.com/office/powerpoint/2010/main" val="38646030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8DE079E-D9E2-444E-8E34-4B7FB0FA1F9C}"/>
              </a:ext>
            </a:extLst>
          </p:cNvPr>
          <p:cNvSpPr>
            <a:spLocks noGrp="1"/>
          </p:cNvSpPr>
          <p:nvPr>
            <p:ph type="title"/>
          </p:nvPr>
        </p:nvSpPr>
        <p:spPr/>
        <p:txBody>
          <a:bodyPr/>
          <a:lstStyle/>
          <a:p>
            <a:r>
              <a:rPr lang="it-IT" dirty="0"/>
              <a:t>I Trattati istitutivi dell’UE</a:t>
            </a:r>
          </a:p>
        </p:txBody>
      </p:sp>
      <p:sp>
        <p:nvSpPr>
          <p:cNvPr id="3" name="Segnaposto contenuto 2">
            <a:extLst>
              <a:ext uri="{FF2B5EF4-FFF2-40B4-BE49-F238E27FC236}">
                <a16:creationId xmlns:a16="http://schemas.microsoft.com/office/drawing/2014/main" id="{ECEE922E-09E3-46F4-B5C2-775A18A4EB92}"/>
              </a:ext>
            </a:extLst>
          </p:cNvPr>
          <p:cNvSpPr>
            <a:spLocks noGrp="1"/>
          </p:cNvSpPr>
          <p:nvPr>
            <p:ph idx="1"/>
          </p:nvPr>
        </p:nvSpPr>
        <p:spPr/>
        <p:txBody>
          <a:bodyPr/>
          <a:lstStyle/>
          <a:p>
            <a:r>
              <a:rPr lang="it-IT" dirty="0"/>
              <a:t>Il </a:t>
            </a:r>
            <a:r>
              <a:rPr lang="it-IT" dirty="0">
                <a:solidFill>
                  <a:srgbClr val="FF0000"/>
                </a:solidFill>
              </a:rPr>
              <a:t>Trattato sull’Unione europea </a:t>
            </a:r>
            <a:r>
              <a:rPr lang="it-IT" dirty="0"/>
              <a:t>(TUE) e il </a:t>
            </a:r>
            <a:r>
              <a:rPr lang="it-IT" dirty="0">
                <a:solidFill>
                  <a:srgbClr val="FF0000"/>
                </a:solidFill>
              </a:rPr>
              <a:t>Trattato sul funzionamento dell’Unione europea</a:t>
            </a:r>
            <a:r>
              <a:rPr lang="it-IT" dirty="0"/>
              <a:t> (TFUE) hanno identico valore giuridico. </a:t>
            </a:r>
          </a:p>
          <a:p>
            <a:r>
              <a:rPr lang="it-IT" dirty="0"/>
              <a:t>Con il </a:t>
            </a:r>
            <a:r>
              <a:rPr lang="it-IT" b="1" dirty="0"/>
              <a:t>TUE</a:t>
            </a:r>
            <a:r>
              <a:rPr lang="it-IT" dirty="0"/>
              <a:t>, che si compone di 55 articoli, </a:t>
            </a:r>
            <a:r>
              <a:rPr lang="it-IT" u="sng" dirty="0"/>
              <a:t>gli Stati contraenti istituiscono l’Unione europea</a:t>
            </a:r>
            <a:r>
              <a:rPr lang="it-IT" dirty="0"/>
              <a:t>, alla quale attribuiscono competenze per conseguire i loro obiettivi comuni. Il TUE è stato sottoscritto a Maastricht il 7/2/1992 da 12 Paesi Membri; </a:t>
            </a:r>
          </a:p>
          <a:p>
            <a:r>
              <a:rPr lang="it-IT" dirty="0"/>
              <a:t>il </a:t>
            </a:r>
            <a:r>
              <a:rPr lang="it-IT" b="1" dirty="0"/>
              <a:t>TFUE</a:t>
            </a:r>
            <a:r>
              <a:rPr lang="it-IT" dirty="0"/>
              <a:t> </a:t>
            </a:r>
            <a:r>
              <a:rPr lang="it-IT" u="sng" dirty="0"/>
              <a:t>organizza</a:t>
            </a:r>
            <a:r>
              <a:rPr lang="it-IT" dirty="0"/>
              <a:t>, in 358 articoli, </a:t>
            </a:r>
            <a:r>
              <a:rPr lang="it-IT" u="sng" dirty="0"/>
              <a:t>il funzionamento dell’Unione </a:t>
            </a:r>
            <a:r>
              <a:rPr lang="it-IT" dirty="0"/>
              <a:t>e determina i settori, la delimitazione e le modalità d’esercizio delle sue competenze. Il TFUE è stato sottoscritto da 6 Paesi fondatori il 25/3/1957 a Roma.</a:t>
            </a:r>
          </a:p>
        </p:txBody>
      </p:sp>
    </p:spTree>
    <p:extLst>
      <p:ext uri="{BB962C8B-B14F-4D97-AF65-F5344CB8AC3E}">
        <p14:creationId xmlns:p14="http://schemas.microsoft.com/office/powerpoint/2010/main" val="3589220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B5E707A-C5A6-49DB-BE99-34D5E57899F4}"/>
              </a:ext>
            </a:extLst>
          </p:cNvPr>
          <p:cNvSpPr>
            <a:spLocks noGrp="1"/>
          </p:cNvSpPr>
          <p:nvPr>
            <p:ph type="title"/>
          </p:nvPr>
        </p:nvSpPr>
        <p:spPr/>
        <p:txBody>
          <a:bodyPr/>
          <a:lstStyle/>
          <a:p>
            <a:r>
              <a:rPr lang="it-IT" dirty="0"/>
              <a:t>Gli organi di governo politico dell’UE</a:t>
            </a:r>
          </a:p>
        </p:txBody>
      </p:sp>
      <p:sp>
        <p:nvSpPr>
          <p:cNvPr id="3" name="Segnaposto contenuto 2">
            <a:extLst>
              <a:ext uri="{FF2B5EF4-FFF2-40B4-BE49-F238E27FC236}">
                <a16:creationId xmlns:a16="http://schemas.microsoft.com/office/drawing/2014/main" id="{8B0C6EF7-E1F1-43E1-A299-DFC6D4EDD10E}"/>
              </a:ext>
            </a:extLst>
          </p:cNvPr>
          <p:cNvSpPr>
            <a:spLocks noGrp="1"/>
          </p:cNvSpPr>
          <p:nvPr>
            <p:ph idx="1"/>
          </p:nvPr>
        </p:nvSpPr>
        <p:spPr/>
        <p:txBody>
          <a:bodyPr>
            <a:normAutofit fontScale="92500" lnSpcReduction="20000"/>
          </a:bodyPr>
          <a:lstStyle/>
          <a:p>
            <a:r>
              <a:rPr lang="it-IT" dirty="0"/>
              <a:t>Al processo decisionale a livello dell’UE partecipano varie istituzioni, in particolare:</a:t>
            </a:r>
          </a:p>
          <a:p>
            <a:r>
              <a:rPr lang="it-IT" dirty="0"/>
              <a:t>il </a:t>
            </a:r>
            <a:r>
              <a:rPr lang="it-IT" dirty="0">
                <a:hlinkClick r:id="rId2"/>
              </a:rPr>
              <a:t>Parlamento europeo</a:t>
            </a:r>
            <a:r>
              <a:rPr lang="it-IT" dirty="0"/>
              <a:t>, che rappresenta i cittadini dell’UE, i quali eleggono i deputati europei mediante elezioni dirette (Presidente Roberta </a:t>
            </a:r>
            <a:r>
              <a:rPr lang="it-IT" dirty="0" err="1"/>
              <a:t>Metsola</a:t>
            </a:r>
            <a:r>
              <a:rPr lang="it-IT" dirty="0"/>
              <a:t>);</a:t>
            </a:r>
          </a:p>
          <a:p>
            <a:r>
              <a:rPr lang="it-IT" dirty="0"/>
              <a:t>il </a:t>
            </a:r>
            <a:r>
              <a:rPr lang="it-IT" dirty="0">
                <a:hlinkClick r:id="rId3"/>
              </a:rPr>
              <a:t>Consiglio europeo</a:t>
            </a:r>
            <a:r>
              <a:rPr lang="it-IT" dirty="0"/>
              <a:t>, formato dai capi di Stati o di governo degli Stati membri dell’UE (presidente </a:t>
            </a:r>
            <a:r>
              <a:rPr lang="it-IT" dirty="0" err="1"/>
              <a:t>Antònio</a:t>
            </a:r>
            <a:r>
              <a:rPr lang="it-IT" dirty="0"/>
              <a:t> Costa);</a:t>
            </a:r>
          </a:p>
          <a:p>
            <a:r>
              <a:rPr lang="it-IT" dirty="0"/>
              <a:t>il </a:t>
            </a:r>
            <a:r>
              <a:rPr lang="it-IT" dirty="0">
                <a:hlinkClick r:id="rId4"/>
              </a:rPr>
              <a:t>Consiglio dell’Unione europea</a:t>
            </a:r>
            <a:r>
              <a:rPr lang="it-IT" dirty="0"/>
              <a:t>, anche denominato «Consiglio», che rappresenta i governi degli Stati membri dell’UE (Presieduta dal capo del governo del Paese a cui spetta a rotazione la guida ogni 6 mesi, ora la Polonia e secondo semestre la Danimarca) ; e</a:t>
            </a:r>
          </a:p>
          <a:p>
            <a:r>
              <a:rPr lang="it-IT" dirty="0"/>
              <a:t>la </a:t>
            </a:r>
            <a:r>
              <a:rPr lang="it-IT" dirty="0">
                <a:hlinkClick r:id="rId5"/>
              </a:rPr>
              <a:t>Commissione europea</a:t>
            </a:r>
            <a:r>
              <a:rPr lang="it-IT" dirty="0"/>
              <a:t>, che rappresenta gli interessi dell’UE nel suo complesso (presidente Ursula von </a:t>
            </a:r>
            <a:r>
              <a:rPr lang="it-IT" dirty="0" err="1"/>
              <a:t>der</a:t>
            </a:r>
            <a:r>
              <a:rPr lang="it-IT" dirty="0"/>
              <a:t> </a:t>
            </a:r>
            <a:r>
              <a:rPr lang="it-IT" dirty="0" err="1"/>
              <a:t>Leyen</a:t>
            </a:r>
            <a:r>
              <a:rPr lang="it-IT" dirty="0"/>
              <a:t>).</a:t>
            </a:r>
          </a:p>
          <a:p>
            <a:endParaRPr lang="it-IT" dirty="0"/>
          </a:p>
        </p:txBody>
      </p:sp>
    </p:spTree>
    <p:extLst>
      <p:ext uri="{BB962C8B-B14F-4D97-AF65-F5344CB8AC3E}">
        <p14:creationId xmlns:p14="http://schemas.microsoft.com/office/powerpoint/2010/main" val="15066701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 principi fondamentali dei trattati (</a:t>
            </a:r>
            <a:r>
              <a:rPr lang="it-IT" dirty="0">
                <a:hlinkClick r:id="rId2"/>
              </a:rPr>
              <a:t>Trattato di Lisbona</a:t>
            </a:r>
            <a:r>
              <a:rPr lang="it-IT" dirty="0"/>
              <a:t>, 2007)</a:t>
            </a:r>
            <a:endParaRPr lang="en-US" dirty="0"/>
          </a:p>
        </p:txBody>
      </p:sp>
      <p:sp>
        <p:nvSpPr>
          <p:cNvPr id="3" name="Segnaposto contenuto 2"/>
          <p:cNvSpPr>
            <a:spLocks noGrp="1"/>
          </p:cNvSpPr>
          <p:nvPr>
            <p:ph idx="1"/>
          </p:nvPr>
        </p:nvSpPr>
        <p:spPr/>
        <p:txBody>
          <a:bodyPr>
            <a:normAutofit fontScale="77500" lnSpcReduction="20000"/>
          </a:bodyPr>
          <a:lstStyle/>
          <a:p>
            <a:r>
              <a:rPr lang="it-IT" b="1" dirty="0"/>
              <a:t>Principio di attribuzione</a:t>
            </a:r>
            <a:r>
              <a:rPr lang="it-IT" dirty="0"/>
              <a:t>: l’UE agisce nei limiti delle competenze che gli Stati membri le hanno attribuito nel Trattato</a:t>
            </a:r>
            <a:endParaRPr lang="en-US" b="1" dirty="0"/>
          </a:p>
          <a:p>
            <a:r>
              <a:rPr lang="it-IT" dirty="0"/>
              <a:t>Per l’Unione Europea sancita a Maastricht </a:t>
            </a:r>
            <a:r>
              <a:rPr lang="it-IT" u="sng" dirty="0"/>
              <a:t>il principio base è il decentramento al livello più basso</a:t>
            </a:r>
            <a:r>
              <a:rPr lang="it-IT" dirty="0"/>
              <a:t>, ad eccezione dei casi in cui la centralizzazione non sia giustificata da </a:t>
            </a:r>
            <a:r>
              <a:rPr lang="it-IT" dirty="0">
                <a:solidFill>
                  <a:srgbClr val="FF0000"/>
                </a:solidFill>
              </a:rPr>
              <a:t>economie di scala </a:t>
            </a:r>
            <a:r>
              <a:rPr lang="it-IT" dirty="0"/>
              <a:t>o da </a:t>
            </a:r>
            <a:r>
              <a:rPr lang="it-IT" dirty="0">
                <a:solidFill>
                  <a:srgbClr val="FF0000"/>
                </a:solidFill>
              </a:rPr>
              <a:t>esternalità</a:t>
            </a:r>
            <a:r>
              <a:rPr lang="it-IT" dirty="0"/>
              <a:t> (</a:t>
            </a:r>
            <a:r>
              <a:rPr lang="it-IT" b="1" dirty="0"/>
              <a:t>Principio di sussidiarietà</a:t>
            </a:r>
            <a:r>
              <a:rPr lang="it-IT" dirty="0"/>
              <a:t>) - ad esempio, la previdenza sociale, le pensioni, la sanità o l’istruzione sono tutti settori finanziati dai bilanci nazionali, regionali o locali.</a:t>
            </a:r>
          </a:p>
          <a:p>
            <a:pPr lvl="1"/>
            <a:r>
              <a:rPr lang="it-IT" dirty="0"/>
              <a:t>Tuttavia questo principio generale è stato spesso accantonato in favore di accordi tra aree come nel caso del PSC o per temi di PE come il </a:t>
            </a:r>
            <a:r>
              <a:rPr lang="it-IT" dirty="0">
                <a:solidFill>
                  <a:srgbClr val="FF0000"/>
                </a:solidFill>
              </a:rPr>
              <a:t>Metodo Aperto di Coordinamento </a:t>
            </a:r>
            <a:r>
              <a:rPr lang="it-IT" dirty="0"/>
              <a:t>(Consiglio Europeo, Lisbona 2000) o </a:t>
            </a:r>
            <a:r>
              <a:rPr lang="it-IT" i="1" dirty="0" err="1"/>
              <a:t>governance</a:t>
            </a:r>
            <a:r>
              <a:rPr lang="it-IT" dirty="0"/>
              <a:t> basata sulla cooperazione intergovernativa volontaria e dal 2012, 25 Paesi Membri hanno sottoscritto il «Trattato sulla stabilità, coordinamento e </a:t>
            </a:r>
            <a:r>
              <a:rPr lang="it-IT" dirty="0" err="1"/>
              <a:t>governance</a:t>
            </a:r>
            <a:r>
              <a:rPr lang="it-IT" dirty="0"/>
              <a:t> dell’UEM» noto come </a:t>
            </a:r>
            <a:r>
              <a:rPr lang="it-IT" dirty="0">
                <a:solidFill>
                  <a:srgbClr val="FF0000"/>
                </a:solidFill>
              </a:rPr>
              <a:t>Fiscal Compact</a:t>
            </a:r>
          </a:p>
          <a:p>
            <a:pPr lvl="1"/>
            <a:r>
              <a:rPr lang="it-IT" dirty="0"/>
              <a:t>Nello stesso anno si avvia anche l’Iniziativa dei Cittadini Europei per la proposta di disegni di legge alla CE da parte dei cittadini (1 milione)</a:t>
            </a:r>
          </a:p>
          <a:p>
            <a:r>
              <a:rPr lang="it-IT" b="1" dirty="0"/>
              <a:t>Principio di proporzionalità</a:t>
            </a:r>
            <a:r>
              <a:rPr lang="it-IT" dirty="0"/>
              <a:t>: contenuto e forma dell’azione dell’UE </a:t>
            </a:r>
            <a:r>
              <a:rPr lang="it-IT" dirty="0">
                <a:solidFill>
                  <a:srgbClr val="FF0000"/>
                </a:solidFill>
              </a:rPr>
              <a:t>non eccedono il livello necessario </a:t>
            </a:r>
            <a:r>
              <a:rPr lang="it-IT" dirty="0"/>
              <a:t>fissato</a:t>
            </a:r>
            <a:r>
              <a:rPr lang="it-IT" dirty="0">
                <a:solidFill>
                  <a:srgbClr val="FF0000"/>
                </a:solidFill>
              </a:rPr>
              <a:t> </a:t>
            </a:r>
            <a:r>
              <a:rPr lang="it-IT" dirty="0"/>
              <a:t>esclusivamente per raggiungere gli obiettivi. Si tratta di un principio opposto a quello della centralizzazione alla base della costituzione della CECA.</a:t>
            </a:r>
            <a:endParaRPr lang="it-IT" b="1" dirty="0"/>
          </a:p>
        </p:txBody>
      </p:sp>
      <p:sp>
        <p:nvSpPr>
          <p:cNvPr id="4" name="Segnaposto numero diapositiva 3"/>
          <p:cNvSpPr>
            <a:spLocks noGrp="1"/>
          </p:cNvSpPr>
          <p:nvPr>
            <p:ph type="sldNum" sz="quarter" idx="12"/>
          </p:nvPr>
        </p:nvSpPr>
        <p:spPr/>
        <p:txBody>
          <a:bodyPr/>
          <a:lstStyle/>
          <a:p>
            <a:fld id="{05F37082-10A1-4C54-A578-B5F5D1519421}" type="slidenum">
              <a:rPr lang="en-US" smtClean="0"/>
              <a:t>12</a:t>
            </a:fld>
            <a:endParaRPr lang="en-US"/>
          </a:p>
        </p:txBody>
      </p:sp>
    </p:spTree>
    <p:extLst>
      <p:ext uri="{BB962C8B-B14F-4D97-AF65-F5344CB8AC3E}">
        <p14:creationId xmlns:p14="http://schemas.microsoft.com/office/powerpoint/2010/main" val="23270244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Le questioni del federalismo e l’integrazione europea</a:t>
            </a:r>
            <a:endParaRPr lang="en-US" dirty="0"/>
          </a:p>
        </p:txBody>
      </p:sp>
      <p:sp>
        <p:nvSpPr>
          <p:cNvPr id="3" name="Segnaposto contenuto 2"/>
          <p:cNvSpPr>
            <a:spLocks noGrp="1"/>
          </p:cNvSpPr>
          <p:nvPr>
            <p:ph idx="1"/>
          </p:nvPr>
        </p:nvSpPr>
        <p:spPr/>
        <p:txBody>
          <a:bodyPr>
            <a:normAutofit lnSpcReduction="10000"/>
          </a:bodyPr>
          <a:lstStyle/>
          <a:p>
            <a:r>
              <a:rPr lang="it-IT" dirty="0"/>
              <a:t>Osservazioni:</a:t>
            </a:r>
          </a:p>
          <a:p>
            <a:pPr lvl="1"/>
            <a:r>
              <a:rPr lang="it-IT" dirty="0"/>
              <a:t>L’UE è una istituzione politica, ma </a:t>
            </a:r>
            <a:r>
              <a:rPr lang="it-IT" dirty="0">
                <a:solidFill>
                  <a:srgbClr val="FF0000"/>
                </a:solidFill>
              </a:rPr>
              <a:t>l’efficienza economica ha un peso preponderante</a:t>
            </a:r>
            <a:r>
              <a:rPr lang="it-IT" dirty="0"/>
              <a:t> rispetto a quella politica, soprattutto nel caso della distribuzione delle competenze (determinate anche dal percorso storico dell’UE)</a:t>
            </a:r>
          </a:p>
          <a:p>
            <a:pPr lvl="1"/>
            <a:r>
              <a:rPr lang="it-IT" dirty="0"/>
              <a:t>Con l’ampliarsi dell’UE la </a:t>
            </a:r>
            <a:r>
              <a:rPr lang="it-IT" dirty="0">
                <a:solidFill>
                  <a:srgbClr val="FF0000"/>
                </a:solidFill>
              </a:rPr>
              <a:t>diversità delle preferenze </a:t>
            </a:r>
            <a:r>
              <a:rPr lang="it-IT" dirty="0"/>
              <a:t>in alcuni ambiti (ad es. l’inflazione) è aumentata. La capacità di differenziare gli interventi di PE a seconda delle esigenze locali è stata sempre molto scarsa, sia che si sia deciso il decentramento delle competenze (es. ambito sociale: lavoro, migrazioni, povertà), sia per le </a:t>
            </a:r>
            <a:r>
              <a:rPr lang="it-IT" b="1" dirty="0"/>
              <a:t>cooperazioni rafforzate </a:t>
            </a:r>
            <a:r>
              <a:rPr lang="it-IT" dirty="0"/>
              <a:t>(vedi </a:t>
            </a:r>
            <a:r>
              <a:rPr lang="it-IT" dirty="0">
                <a:hlinkClick r:id="rId2"/>
              </a:rPr>
              <a:t>Trattato di Nizza</a:t>
            </a:r>
            <a:r>
              <a:rPr lang="it-IT" dirty="0"/>
              <a:t> art. 27 A; art. 40 a c2, vedi slide successiva) per i settori di competenza individuati nel Trattato </a:t>
            </a:r>
          </a:p>
          <a:p>
            <a:r>
              <a:rPr lang="it-IT" sz="2000" dirty="0"/>
              <a:t>Esempi: </a:t>
            </a:r>
            <a:r>
              <a:rPr lang="it-IT" sz="2000" dirty="0">
                <a:hlinkClick r:id="rId3"/>
              </a:rPr>
              <a:t>https://eur-lex.europa.eu/legal-content/IT/TXT/?uri=LEGISSUM:enhanced_cooperation</a:t>
            </a:r>
            <a:r>
              <a:rPr lang="it-IT" sz="2000" dirty="0"/>
              <a:t> </a:t>
            </a:r>
          </a:p>
          <a:p>
            <a:endParaRPr lang="it-IT" sz="1400" dirty="0"/>
          </a:p>
          <a:p>
            <a:pPr lvl="1"/>
            <a:endParaRPr lang="it-IT" dirty="0"/>
          </a:p>
        </p:txBody>
      </p:sp>
      <p:sp>
        <p:nvSpPr>
          <p:cNvPr id="4" name="Segnaposto numero diapositiva 3"/>
          <p:cNvSpPr>
            <a:spLocks noGrp="1"/>
          </p:cNvSpPr>
          <p:nvPr>
            <p:ph type="sldNum" sz="quarter" idx="12"/>
          </p:nvPr>
        </p:nvSpPr>
        <p:spPr/>
        <p:txBody>
          <a:bodyPr/>
          <a:lstStyle/>
          <a:p>
            <a:fld id="{05F37082-10A1-4C54-A578-B5F5D1519421}" type="slidenum">
              <a:rPr lang="en-US" smtClean="0"/>
              <a:t>13</a:t>
            </a:fld>
            <a:endParaRPr lang="en-US"/>
          </a:p>
        </p:txBody>
      </p:sp>
    </p:spTree>
    <p:extLst>
      <p:ext uri="{BB962C8B-B14F-4D97-AF65-F5344CB8AC3E}">
        <p14:creationId xmlns:p14="http://schemas.microsoft.com/office/powerpoint/2010/main" val="20272342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EF05459-71B2-485A-934D-1BF37862D49F}"/>
              </a:ext>
            </a:extLst>
          </p:cNvPr>
          <p:cNvSpPr>
            <a:spLocks noGrp="1"/>
          </p:cNvSpPr>
          <p:nvPr>
            <p:ph type="title"/>
          </p:nvPr>
        </p:nvSpPr>
        <p:spPr/>
        <p:txBody>
          <a:bodyPr/>
          <a:lstStyle/>
          <a:p>
            <a:r>
              <a:rPr lang="it-IT" dirty="0"/>
              <a:t>Trattato di Nizza (26.02.2001) - estratto</a:t>
            </a:r>
          </a:p>
        </p:txBody>
      </p:sp>
      <p:sp>
        <p:nvSpPr>
          <p:cNvPr id="3" name="Segnaposto contenuto 2">
            <a:extLst>
              <a:ext uri="{FF2B5EF4-FFF2-40B4-BE49-F238E27FC236}">
                <a16:creationId xmlns:a16="http://schemas.microsoft.com/office/drawing/2014/main" id="{EF3625DB-4B91-440D-A91A-8BD65E92A52B}"/>
              </a:ext>
            </a:extLst>
          </p:cNvPr>
          <p:cNvSpPr>
            <a:spLocks noGrp="1"/>
          </p:cNvSpPr>
          <p:nvPr>
            <p:ph idx="1"/>
          </p:nvPr>
        </p:nvSpPr>
        <p:spPr>
          <a:xfrm>
            <a:off x="872429" y="1380650"/>
            <a:ext cx="10515600" cy="4351338"/>
          </a:xfrm>
        </p:spPr>
        <p:txBody>
          <a:bodyPr>
            <a:noAutofit/>
          </a:bodyPr>
          <a:lstStyle/>
          <a:p>
            <a:r>
              <a:rPr lang="it-IT" sz="1400" b="1" dirty="0"/>
              <a:t>Articolo 27 A</a:t>
            </a:r>
          </a:p>
          <a:p>
            <a:r>
              <a:rPr lang="it-IT" sz="1400" dirty="0"/>
              <a:t>1. Le </a:t>
            </a:r>
            <a:r>
              <a:rPr lang="it-IT" sz="1400" dirty="0">
                <a:solidFill>
                  <a:srgbClr val="FF0000"/>
                </a:solidFill>
              </a:rPr>
              <a:t>cooperazioni rafforzate</a:t>
            </a:r>
            <a:r>
              <a:rPr lang="it-IT" sz="1400" dirty="0"/>
              <a:t> in uno dei settori di cui al presente titolo sono dirette a salvaguardare i valori e a servire gli interessi dell'Unione nel suo insieme, affermando la sua identità come forza coerente sulla scena internazionale. Esse rispettano:</a:t>
            </a:r>
          </a:p>
          <a:p>
            <a:r>
              <a:rPr lang="it-IT" sz="1400" dirty="0"/>
              <a:t>- </a:t>
            </a:r>
            <a:r>
              <a:rPr lang="it-IT" sz="1400" u="sng" dirty="0"/>
              <a:t>i principi, gli obiettivi, gli orientamenti generali e la coerenza della politica estera e di sicurezza comune </a:t>
            </a:r>
            <a:r>
              <a:rPr lang="it-IT" sz="1400" dirty="0"/>
              <a:t>nonché le decisioni adottate nel quadro di tale politica;</a:t>
            </a:r>
          </a:p>
          <a:p>
            <a:r>
              <a:rPr lang="it-IT" sz="1400" dirty="0"/>
              <a:t>- le competenze della Comunità europea;</a:t>
            </a:r>
          </a:p>
          <a:p>
            <a:r>
              <a:rPr lang="it-IT" sz="1400" dirty="0"/>
              <a:t>- la coerenza tra l'insieme delle politiche dell'Unione e l'azione esterna della stessa.</a:t>
            </a:r>
          </a:p>
          <a:p>
            <a:r>
              <a:rPr lang="it-IT" sz="1400" dirty="0"/>
              <a:t>2. Gli articoli da 11 a 27 e gli articoli da 27 B a 28 si applicano alle cooperazioni rafforzate previste dal presente articolo, salvo disposizioni contrarie contenute nell'articolo 27 C e negli articoli da 43 a 45.</a:t>
            </a:r>
          </a:p>
          <a:p>
            <a:r>
              <a:rPr lang="it-IT" sz="1400" b="1" dirty="0"/>
              <a:t>Articolo 40 A</a:t>
            </a:r>
          </a:p>
          <a:p>
            <a:r>
              <a:rPr lang="it-IT" sz="1400" dirty="0"/>
              <a:t>1. Gli Stati membri che intendono instaurare tra loro una cooperazione rafforzata a norma dell'articolo 40 trasmettono una richiesta alla Commissione, che può presentare al Consiglio una proposta al riguardo. Qualora la Commissione non presenti una proposta, essa informa gli Stati membri interessati delle ragioni di tale decisione. Questi ultimi possono in tal caso sottoporre al Consiglio un'iniziativa volta a ottenere l'autorizzazione per la cooperazione rafforzata in questione. </a:t>
            </a:r>
          </a:p>
          <a:p>
            <a:r>
              <a:rPr lang="it-IT" sz="1400" dirty="0"/>
              <a:t>2. L'autorizzazione di cui al paragrafo 1 è concessa, nel rispetto degli articoli da 43 a 45, dal Consiglio, che </a:t>
            </a:r>
            <a:r>
              <a:rPr lang="it-IT" sz="1400" b="1" dirty="0"/>
              <a:t>delibera a maggioranza qualificata</a:t>
            </a:r>
            <a:r>
              <a:rPr lang="it-IT" sz="1400" dirty="0"/>
              <a:t> su proposta della Commissione </a:t>
            </a:r>
            <a:r>
              <a:rPr lang="it-IT" sz="1400" dirty="0">
                <a:solidFill>
                  <a:srgbClr val="FF0000"/>
                </a:solidFill>
              </a:rPr>
              <a:t>o su iniziativa di almeno otto Stati membri </a:t>
            </a:r>
            <a:r>
              <a:rPr lang="it-IT" sz="1400" dirty="0"/>
              <a:t>e previa consultazione del Parlamento europeo. Ai voti dei membri del Consiglio è attribuita la ponderazione di cui all'articolo 205, paragrafo 2 del trattato che istituisce la Comunità europea.</a:t>
            </a:r>
          </a:p>
          <a:p>
            <a:r>
              <a:rPr lang="it-IT" sz="1400" dirty="0"/>
              <a:t>Un membro del Consiglio può chiedere che la questione sia sottoposta al Consiglio europeo. Una volta la questione sollevata in tale sede, il Consiglio può deliberare ai sensi del primo comma del presente paragrafo.</a:t>
            </a:r>
          </a:p>
        </p:txBody>
      </p:sp>
    </p:spTree>
    <p:extLst>
      <p:ext uri="{BB962C8B-B14F-4D97-AF65-F5344CB8AC3E}">
        <p14:creationId xmlns:p14="http://schemas.microsoft.com/office/powerpoint/2010/main" val="25402782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56F5814-D754-412D-B4FF-A4A169F820D0}"/>
              </a:ext>
            </a:extLst>
          </p:cNvPr>
          <p:cNvSpPr>
            <a:spLocks noGrp="1"/>
          </p:cNvSpPr>
          <p:nvPr>
            <p:ph type="title"/>
          </p:nvPr>
        </p:nvSpPr>
        <p:spPr/>
        <p:txBody>
          <a:bodyPr>
            <a:normAutofit/>
          </a:bodyPr>
          <a:lstStyle/>
          <a:p>
            <a:r>
              <a:rPr lang="it-IT" dirty="0"/>
              <a:t>I Trattati individuano le </a:t>
            </a:r>
            <a:r>
              <a:rPr lang="it-IT" b="1" dirty="0"/>
              <a:t>categorie di competenza </a:t>
            </a:r>
            <a:r>
              <a:rPr lang="it-IT" dirty="0"/>
              <a:t>dell’UE che sono 5</a:t>
            </a:r>
          </a:p>
        </p:txBody>
      </p:sp>
      <p:sp>
        <p:nvSpPr>
          <p:cNvPr id="3" name="Segnaposto contenuto 2">
            <a:extLst>
              <a:ext uri="{FF2B5EF4-FFF2-40B4-BE49-F238E27FC236}">
                <a16:creationId xmlns:a16="http://schemas.microsoft.com/office/drawing/2014/main" id="{F9701C10-B383-46E8-B1F9-A1401233449F}"/>
              </a:ext>
            </a:extLst>
          </p:cNvPr>
          <p:cNvSpPr>
            <a:spLocks noGrp="1"/>
          </p:cNvSpPr>
          <p:nvPr>
            <p:ph idx="1"/>
          </p:nvPr>
        </p:nvSpPr>
        <p:spPr/>
        <p:txBody>
          <a:bodyPr>
            <a:normAutofit fontScale="85000" lnSpcReduction="10000"/>
          </a:bodyPr>
          <a:lstStyle/>
          <a:p>
            <a:r>
              <a:rPr lang="it-IT" dirty="0"/>
              <a:t>Articolo 3 del TRATTATO SUL FUNZIONAMENTO DELL'UNIONE EUROPEA (1957)</a:t>
            </a:r>
          </a:p>
          <a:p>
            <a:r>
              <a:rPr lang="it-IT" dirty="0">
                <a:solidFill>
                  <a:srgbClr val="FF0000"/>
                </a:solidFill>
              </a:rPr>
              <a:t>1. L'Unione ha competenza esclusiva nei seguenti settori</a:t>
            </a:r>
            <a:r>
              <a:rPr lang="it-IT" dirty="0"/>
              <a:t>: </a:t>
            </a:r>
          </a:p>
          <a:p>
            <a:pPr lvl="1"/>
            <a:r>
              <a:rPr lang="it-IT" dirty="0"/>
              <a:t>a) unione doganale; </a:t>
            </a:r>
          </a:p>
          <a:p>
            <a:pPr lvl="1"/>
            <a:r>
              <a:rPr lang="it-IT" dirty="0"/>
              <a:t>b) definizione delle regole di concorrenza necessarie al funzionamento del mercato interno; </a:t>
            </a:r>
          </a:p>
          <a:p>
            <a:pPr lvl="1"/>
            <a:r>
              <a:rPr lang="it-IT" dirty="0"/>
              <a:t>c) politica monetaria per gli Stati membri la cui moneta è l'euro; </a:t>
            </a:r>
          </a:p>
          <a:p>
            <a:pPr lvl="1"/>
            <a:r>
              <a:rPr lang="it-IT" dirty="0"/>
              <a:t>d) conservazione delle risorse biologiche del mare nel quadro della politica comune della pesca; </a:t>
            </a:r>
          </a:p>
          <a:p>
            <a:pPr lvl="1"/>
            <a:r>
              <a:rPr lang="it-IT" dirty="0"/>
              <a:t>e) politica commerciale comune. </a:t>
            </a:r>
          </a:p>
          <a:p>
            <a:r>
              <a:rPr lang="it-IT" dirty="0"/>
              <a:t>2. L'Unione ha inoltre competenza esclusiva per la </a:t>
            </a:r>
            <a:r>
              <a:rPr lang="it-IT" u="sng" dirty="0"/>
              <a:t>conclusione di accordi internazionali</a:t>
            </a:r>
            <a:r>
              <a:rPr lang="it-IT" dirty="0"/>
              <a:t> allorché tale conclusione è prevista in un atto legislativo dell'Unione o è necessaria per consentirle di esercitare le sue competenze a livello interno o nella misura in cui può incidere su norme comuni o modificarne la portata.</a:t>
            </a:r>
          </a:p>
        </p:txBody>
      </p:sp>
      <p:sp>
        <p:nvSpPr>
          <p:cNvPr id="4" name="Rettangolo 3">
            <a:extLst>
              <a:ext uri="{FF2B5EF4-FFF2-40B4-BE49-F238E27FC236}">
                <a16:creationId xmlns:a16="http://schemas.microsoft.com/office/drawing/2014/main" id="{87251276-370A-43B0-A6D3-3F8C9FFC44C1}"/>
              </a:ext>
            </a:extLst>
          </p:cNvPr>
          <p:cNvSpPr/>
          <p:nvPr/>
        </p:nvSpPr>
        <p:spPr>
          <a:xfrm>
            <a:off x="2583976" y="5846544"/>
            <a:ext cx="6096000" cy="646331"/>
          </a:xfrm>
          <a:prstGeom prst="rect">
            <a:avLst/>
          </a:prstGeom>
        </p:spPr>
        <p:txBody>
          <a:bodyPr>
            <a:spAutoFit/>
          </a:bodyPr>
          <a:lstStyle/>
          <a:p>
            <a:r>
              <a:rPr lang="it-IT" dirty="0">
                <a:hlinkClick r:id="rId2"/>
              </a:rPr>
              <a:t>https://eur-lex.europa.eu/resource.html?uri=cellar:2bf140bf-a3f8-4ab2-b506-fd71826e6da6.0017.02/DOC_2&amp;format=PDF</a:t>
            </a:r>
            <a:r>
              <a:rPr lang="it-IT" dirty="0"/>
              <a:t> </a:t>
            </a:r>
          </a:p>
        </p:txBody>
      </p:sp>
    </p:spTree>
    <p:extLst>
      <p:ext uri="{BB962C8B-B14F-4D97-AF65-F5344CB8AC3E}">
        <p14:creationId xmlns:p14="http://schemas.microsoft.com/office/powerpoint/2010/main" val="29581023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Le </a:t>
            </a:r>
            <a:r>
              <a:rPr lang="it-IT" b="1" dirty="0"/>
              <a:t>competenze UE</a:t>
            </a:r>
            <a:r>
              <a:rPr lang="it-IT" dirty="0"/>
              <a:t> per la Politica Economica</a:t>
            </a:r>
            <a:endParaRPr lang="en-US" dirty="0"/>
          </a:p>
        </p:txBody>
      </p:sp>
      <p:sp>
        <p:nvSpPr>
          <p:cNvPr id="3" name="Segnaposto contenuto 2"/>
          <p:cNvSpPr>
            <a:spLocks noGrp="1"/>
          </p:cNvSpPr>
          <p:nvPr>
            <p:ph idx="1"/>
          </p:nvPr>
        </p:nvSpPr>
        <p:spPr>
          <a:xfrm>
            <a:off x="834136" y="1658112"/>
            <a:ext cx="10515600" cy="4742688"/>
          </a:xfrm>
        </p:spPr>
        <p:txBody>
          <a:bodyPr>
            <a:normAutofit/>
          </a:bodyPr>
          <a:lstStyle/>
          <a:p>
            <a:pPr marL="514350" indent="-514350">
              <a:buFont typeface="+mj-lt"/>
              <a:buAutoNum type="arabicPeriod" startAt="2"/>
            </a:pPr>
            <a:r>
              <a:rPr lang="it-IT" b="1" dirty="0">
                <a:solidFill>
                  <a:srgbClr val="FF0000"/>
                </a:solidFill>
              </a:rPr>
              <a:t>Competenze condivise </a:t>
            </a:r>
            <a:r>
              <a:rPr lang="it-IT" dirty="0"/>
              <a:t>in cui l’iniziativa appartiene all’UE per la gestione:</a:t>
            </a:r>
          </a:p>
          <a:p>
            <a:pPr lvl="1"/>
            <a:r>
              <a:rPr lang="it-IT" dirty="0"/>
              <a:t>del mercato interno</a:t>
            </a:r>
          </a:p>
          <a:p>
            <a:pPr lvl="1"/>
            <a:r>
              <a:rPr lang="it-IT" dirty="0"/>
              <a:t>Delle politiche regionali</a:t>
            </a:r>
          </a:p>
          <a:p>
            <a:pPr lvl="1"/>
            <a:r>
              <a:rPr lang="it-IT" dirty="0"/>
              <a:t>Dell’ambiente</a:t>
            </a:r>
          </a:p>
          <a:p>
            <a:pPr lvl="1"/>
            <a:r>
              <a:rPr lang="it-IT" dirty="0"/>
              <a:t>Dell’agricoltura</a:t>
            </a:r>
          </a:p>
          <a:p>
            <a:pPr lvl="1"/>
            <a:r>
              <a:rPr lang="it-IT" dirty="0"/>
              <a:t>Della tutela dei consumatori</a:t>
            </a:r>
          </a:p>
          <a:p>
            <a:pPr lvl="1"/>
            <a:r>
              <a:rPr lang="it-IT" dirty="0"/>
              <a:t>Dei trasporti</a:t>
            </a:r>
          </a:p>
          <a:p>
            <a:pPr lvl="1"/>
            <a:r>
              <a:rPr lang="it-IT" dirty="0"/>
              <a:t>Dell’energia</a:t>
            </a:r>
          </a:p>
          <a:p>
            <a:pPr lvl="1"/>
            <a:r>
              <a:rPr lang="it-IT" dirty="0"/>
              <a:t>UE e stati membri possono concorrere in materia di </a:t>
            </a:r>
            <a:r>
              <a:rPr lang="it-IT" u="sng" dirty="0"/>
              <a:t>R&amp;S e di aiuti allo sviluppo</a:t>
            </a:r>
            <a:r>
              <a:rPr lang="it-IT" dirty="0"/>
              <a:t>, mentre in </a:t>
            </a:r>
            <a:r>
              <a:rPr lang="it-IT" u="sng" dirty="0"/>
              <a:t>ambito sociale </a:t>
            </a:r>
            <a:r>
              <a:rPr lang="it-IT" dirty="0"/>
              <a:t>l’UE si occupa della libera </a:t>
            </a:r>
            <a:r>
              <a:rPr lang="it-IT" u="sng" dirty="0"/>
              <a:t>circolazione dei lavoratori e norme minime su orario e condizioni lavorative</a:t>
            </a:r>
            <a:endParaRPr lang="en-US" u="sng" dirty="0"/>
          </a:p>
        </p:txBody>
      </p:sp>
      <p:sp>
        <p:nvSpPr>
          <p:cNvPr id="4" name="Segnaposto numero diapositiva 3"/>
          <p:cNvSpPr>
            <a:spLocks noGrp="1"/>
          </p:cNvSpPr>
          <p:nvPr>
            <p:ph type="sldNum" sz="quarter" idx="12"/>
          </p:nvPr>
        </p:nvSpPr>
        <p:spPr/>
        <p:txBody>
          <a:bodyPr/>
          <a:lstStyle/>
          <a:p>
            <a:fld id="{05F37082-10A1-4C54-A578-B5F5D1519421}" type="slidenum">
              <a:rPr lang="en-US" smtClean="0"/>
              <a:t>16</a:t>
            </a:fld>
            <a:endParaRPr lang="en-US"/>
          </a:p>
        </p:txBody>
      </p:sp>
    </p:spTree>
    <p:extLst>
      <p:ext uri="{BB962C8B-B14F-4D97-AF65-F5344CB8AC3E}">
        <p14:creationId xmlns:p14="http://schemas.microsoft.com/office/powerpoint/2010/main" val="17345661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Competenze (</a:t>
            </a:r>
            <a:r>
              <a:rPr lang="it-IT" dirty="0" err="1"/>
              <a:t>cont</a:t>
            </a:r>
            <a:r>
              <a:rPr lang="it-IT" dirty="0"/>
              <a:t>.): il coordinamento</a:t>
            </a:r>
            <a:endParaRPr lang="en-US" dirty="0"/>
          </a:p>
        </p:txBody>
      </p:sp>
      <p:sp>
        <p:nvSpPr>
          <p:cNvPr id="3" name="Segnaposto contenuto 2"/>
          <p:cNvSpPr>
            <a:spLocks noGrp="1"/>
          </p:cNvSpPr>
          <p:nvPr>
            <p:ph idx="1"/>
          </p:nvPr>
        </p:nvSpPr>
        <p:spPr/>
        <p:txBody>
          <a:bodyPr/>
          <a:lstStyle/>
          <a:p>
            <a:pPr marL="514350" indent="-514350">
              <a:buFont typeface="+mj-lt"/>
              <a:buAutoNum type="arabicPeriod" startAt="3"/>
            </a:pPr>
            <a:r>
              <a:rPr lang="it-IT" dirty="0">
                <a:solidFill>
                  <a:srgbClr val="FF0000"/>
                </a:solidFill>
              </a:rPr>
              <a:t>Coordinamento delle politiche economiche e dell’occupazione </a:t>
            </a:r>
            <a:r>
              <a:rPr lang="it-IT" dirty="0"/>
              <a:t>tra stati membri</a:t>
            </a:r>
          </a:p>
          <a:p>
            <a:pPr marL="514350" indent="-514350">
              <a:buFont typeface="+mj-lt"/>
              <a:buAutoNum type="arabicPeriod" startAt="3"/>
            </a:pPr>
            <a:r>
              <a:rPr lang="it-IT" dirty="0">
                <a:solidFill>
                  <a:srgbClr val="FF0000"/>
                </a:solidFill>
              </a:rPr>
              <a:t>Definizione e realizzazione della politica estera e della sicurezza comune</a:t>
            </a:r>
          </a:p>
          <a:p>
            <a:pPr marL="514350" indent="-514350">
              <a:buFont typeface="+mj-lt"/>
              <a:buAutoNum type="arabicPeriod" startAt="3"/>
            </a:pPr>
            <a:r>
              <a:rPr lang="it-IT" dirty="0">
                <a:solidFill>
                  <a:srgbClr val="FF0000"/>
                </a:solidFill>
              </a:rPr>
              <a:t>Competenze</a:t>
            </a:r>
            <a:r>
              <a:rPr lang="it-IT" dirty="0"/>
              <a:t> volte a </a:t>
            </a:r>
            <a:r>
              <a:rPr lang="it-IT" dirty="0">
                <a:solidFill>
                  <a:srgbClr val="FF0000"/>
                </a:solidFill>
              </a:rPr>
              <a:t>sostenere, coordinare e completare </a:t>
            </a:r>
            <a:r>
              <a:rPr lang="it-IT" dirty="0"/>
              <a:t>gli interventi degli stati membri in ambito</a:t>
            </a:r>
          </a:p>
          <a:p>
            <a:pPr lvl="1"/>
            <a:r>
              <a:rPr lang="it-IT" dirty="0"/>
              <a:t>Sanitario</a:t>
            </a:r>
          </a:p>
          <a:p>
            <a:pPr lvl="1"/>
            <a:r>
              <a:rPr lang="it-IT" dirty="0"/>
              <a:t>Industriale</a:t>
            </a:r>
          </a:p>
          <a:p>
            <a:pPr lvl="1"/>
            <a:r>
              <a:rPr lang="it-IT" dirty="0"/>
              <a:t>Culturale</a:t>
            </a:r>
          </a:p>
          <a:p>
            <a:pPr lvl="1"/>
            <a:r>
              <a:rPr lang="it-IT" dirty="0"/>
              <a:t>Educativo</a:t>
            </a:r>
            <a:endParaRPr lang="en-US" dirty="0"/>
          </a:p>
        </p:txBody>
      </p:sp>
      <p:sp>
        <p:nvSpPr>
          <p:cNvPr id="4" name="Segnaposto numero diapositiva 3"/>
          <p:cNvSpPr>
            <a:spLocks noGrp="1"/>
          </p:cNvSpPr>
          <p:nvPr>
            <p:ph type="sldNum" sz="quarter" idx="12"/>
          </p:nvPr>
        </p:nvSpPr>
        <p:spPr/>
        <p:txBody>
          <a:bodyPr/>
          <a:lstStyle/>
          <a:p>
            <a:fld id="{05F37082-10A1-4C54-A578-B5F5D1519421}" type="slidenum">
              <a:rPr lang="en-US" smtClean="0"/>
              <a:t>17</a:t>
            </a:fld>
            <a:endParaRPr lang="en-US"/>
          </a:p>
        </p:txBody>
      </p:sp>
    </p:spTree>
    <p:extLst>
      <p:ext uri="{BB962C8B-B14F-4D97-AF65-F5344CB8AC3E}">
        <p14:creationId xmlns:p14="http://schemas.microsoft.com/office/powerpoint/2010/main" val="26090797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L’UE come federazione</a:t>
            </a:r>
            <a:endParaRPr lang="en-US" dirty="0"/>
          </a:p>
        </p:txBody>
      </p:sp>
      <p:sp>
        <p:nvSpPr>
          <p:cNvPr id="3" name="Segnaposto contenuto 2"/>
          <p:cNvSpPr>
            <a:spLocks noGrp="1"/>
          </p:cNvSpPr>
          <p:nvPr>
            <p:ph idx="1"/>
          </p:nvPr>
        </p:nvSpPr>
        <p:spPr/>
        <p:txBody>
          <a:bodyPr>
            <a:normAutofit lnSpcReduction="10000"/>
          </a:bodyPr>
          <a:lstStyle/>
          <a:p>
            <a:r>
              <a:rPr lang="it-IT" dirty="0"/>
              <a:t>Appare evidente dall’analisi delle competenze che </a:t>
            </a:r>
            <a:r>
              <a:rPr lang="it-IT" dirty="0">
                <a:solidFill>
                  <a:srgbClr val="FF0000"/>
                </a:solidFill>
              </a:rPr>
              <a:t>l’UE è una federazione</a:t>
            </a:r>
            <a:r>
              <a:rPr lang="it-IT" dirty="0"/>
              <a:t>, </a:t>
            </a:r>
            <a:r>
              <a:rPr lang="it-IT" u="sng" dirty="0"/>
              <a:t>poiché dispone in alcuni ambiti di competenze superiori a quelle degli stati</a:t>
            </a:r>
          </a:p>
          <a:p>
            <a:r>
              <a:rPr lang="it-IT" dirty="0"/>
              <a:t>La </a:t>
            </a:r>
            <a:r>
              <a:rPr lang="it-IT" dirty="0">
                <a:solidFill>
                  <a:srgbClr val="FF0000"/>
                </a:solidFill>
              </a:rPr>
              <a:t>complessità del sistema decisionale </a:t>
            </a:r>
            <a:r>
              <a:rPr lang="it-IT" dirty="0"/>
              <a:t>è l’altra caratteristica fondamentale che emerge, poiché vi sono 5 diverse categorie di competenze talvolta sovrapposte e la cui logica non appare molto chiara, anche se si guarda alle preferenze dei diversi stati europei in merito ad es. alla politica estera e degli aiuti (si vorrebbe come competenza esclusiva UE) o al contrario riguardo alle aliquote delle imposte indirette sugli acquisti (competenza UE, ma si preferirebbe che fosse degli stati)</a:t>
            </a:r>
            <a:endParaRPr lang="en-US" dirty="0"/>
          </a:p>
        </p:txBody>
      </p:sp>
      <p:sp>
        <p:nvSpPr>
          <p:cNvPr id="4" name="Segnaposto numero diapositiva 3"/>
          <p:cNvSpPr>
            <a:spLocks noGrp="1"/>
          </p:cNvSpPr>
          <p:nvPr>
            <p:ph type="sldNum" sz="quarter" idx="12"/>
          </p:nvPr>
        </p:nvSpPr>
        <p:spPr/>
        <p:txBody>
          <a:bodyPr/>
          <a:lstStyle/>
          <a:p>
            <a:fld id="{05F37082-10A1-4C54-A578-B5F5D1519421}" type="slidenum">
              <a:rPr lang="en-US" smtClean="0"/>
              <a:t>18</a:t>
            </a:fld>
            <a:endParaRPr lang="en-US"/>
          </a:p>
        </p:txBody>
      </p:sp>
    </p:spTree>
    <p:extLst>
      <p:ext uri="{BB962C8B-B14F-4D97-AF65-F5344CB8AC3E}">
        <p14:creationId xmlns:p14="http://schemas.microsoft.com/office/powerpoint/2010/main" val="17975288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799081" y="67468"/>
            <a:ext cx="10515600" cy="1325563"/>
          </a:xfrm>
        </p:spPr>
        <p:txBody>
          <a:bodyPr>
            <a:normAutofit/>
          </a:bodyPr>
          <a:lstStyle/>
          <a:p>
            <a:r>
              <a:rPr lang="it-IT" sz="2800" dirty="0" err="1"/>
              <a:t>Tab</a:t>
            </a:r>
            <a:r>
              <a:rPr lang="it-IT" sz="2800" dirty="0"/>
              <a:t>. 2.3 Distribuzione delle competenze per tipo di PE all’interno dell’UE</a:t>
            </a:r>
            <a:endParaRPr lang="en-US" sz="2800" dirty="0"/>
          </a:p>
        </p:txBody>
      </p:sp>
      <p:sp>
        <p:nvSpPr>
          <p:cNvPr id="4" name="Segnaposto numero diapositiva 3"/>
          <p:cNvSpPr>
            <a:spLocks noGrp="1"/>
          </p:cNvSpPr>
          <p:nvPr>
            <p:ph type="sldNum" sz="quarter" idx="12"/>
          </p:nvPr>
        </p:nvSpPr>
        <p:spPr/>
        <p:txBody>
          <a:bodyPr/>
          <a:lstStyle/>
          <a:p>
            <a:fld id="{05F37082-10A1-4C54-A578-B5F5D1519421}" type="slidenum">
              <a:rPr lang="en-US" smtClean="0"/>
              <a:t>19</a:t>
            </a:fld>
            <a:endParaRPr lang="en-US"/>
          </a:p>
        </p:txBody>
      </p:sp>
      <p:sp>
        <p:nvSpPr>
          <p:cNvPr id="6" name="CasellaDiTesto 5"/>
          <p:cNvSpPr txBox="1"/>
          <p:nvPr/>
        </p:nvSpPr>
        <p:spPr>
          <a:xfrm>
            <a:off x="9422722" y="4852178"/>
            <a:ext cx="2611174" cy="1754326"/>
          </a:xfrm>
          <a:prstGeom prst="rect">
            <a:avLst/>
          </a:prstGeom>
          <a:noFill/>
        </p:spPr>
        <p:txBody>
          <a:bodyPr wrap="square" rtlCol="0">
            <a:spAutoFit/>
          </a:bodyPr>
          <a:lstStyle/>
          <a:p>
            <a:r>
              <a:rPr lang="it-IT" i="1" dirty="0"/>
              <a:t>Fonte: T. </a:t>
            </a:r>
            <a:r>
              <a:rPr lang="it-IT" i="1" dirty="0" err="1"/>
              <a:t>Padoa-Schioppa</a:t>
            </a:r>
            <a:r>
              <a:rPr lang="it-IT" i="1" dirty="0"/>
              <a:t>* in </a:t>
            </a:r>
            <a:r>
              <a:rPr lang="it-IT" i="1" dirty="0" err="1"/>
              <a:t>Bennassy-Quéré</a:t>
            </a:r>
            <a:r>
              <a:rPr lang="it-IT" i="1" dirty="0"/>
              <a:t> et al (2019), p.156</a:t>
            </a:r>
          </a:p>
          <a:p>
            <a:r>
              <a:rPr lang="it-IT" i="1" dirty="0"/>
              <a:t>* 1979-1983 Direttore generale Economia e Finanza della CE</a:t>
            </a:r>
            <a:endParaRPr lang="en-US" i="1" dirty="0"/>
          </a:p>
        </p:txBody>
      </p:sp>
      <p:graphicFrame>
        <p:nvGraphicFramePr>
          <p:cNvPr id="12" name="Tabella 11">
            <a:extLst>
              <a:ext uri="{FF2B5EF4-FFF2-40B4-BE49-F238E27FC236}">
                <a16:creationId xmlns:a16="http://schemas.microsoft.com/office/drawing/2014/main" id="{3DE78278-54DE-48B8-9F44-142B1A776EE2}"/>
              </a:ext>
            </a:extLst>
          </p:cNvPr>
          <p:cNvGraphicFramePr>
            <a:graphicFrameLocks noGrp="1"/>
          </p:cNvGraphicFramePr>
          <p:nvPr>
            <p:extLst>
              <p:ext uri="{D42A27DB-BD31-4B8C-83A1-F6EECF244321}">
                <p14:modId xmlns:p14="http://schemas.microsoft.com/office/powerpoint/2010/main" val="2219461946"/>
              </p:ext>
            </p:extLst>
          </p:nvPr>
        </p:nvGraphicFramePr>
        <p:xfrm>
          <a:off x="679688" y="991552"/>
          <a:ext cx="8552329" cy="5547360"/>
        </p:xfrm>
        <a:graphic>
          <a:graphicData uri="http://schemas.openxmlformats.org/drawingml/2006/table">
            <a:tbl>
              <a:tblPr firstRow="1" bandRow="1">
                <a:tableStyleId>{5C22544A-7EE6-4342-B048-85BDC9FD1C3A}</a:tableStyleId>
              </a:tblPr>
              <a:tblGrid>
                <a:gridCol w="5613609">
                  <a:extLst>
                    <a:ext uri="{9D8B030D-6E8A-4147-A177-3AD203B41FA5}">
                      <a16:colId xmlns:a16="http://schemas.microsoft.com/office/drawing/2014/main" val="1232693761"/>
                    </a:ext>
                  </a:extLst>
                </a:gridCol>
                <a:gridCol w="1399473">
                  <a:extLst>
                    <a:ext uri="{9D8B030D-6E8A-4147-A177-3AD203B41FA5}">
                      <a16:colId xmlns:a16="http://schemas.microsoft.com/office/drawing/2014/main" val="1771834880"/>
                    </a:ext>
                  </a:extLst>
                </a:gridCol>
                <a:gridCol w="1539247">
                  <a:extLst>
                    <a:ext uri="{9D8B030D-6E8A-4147-A177-3AD203B41FA5}">
                      <a16:colId xmlns:a16="http://schemas.microsoft.com/office/drawing/2014/main" val="1475878006"/>
                    </a:ext>
                  </a:extLst>
                </a:gridCol>
              </a:tblGrid>
              <a:tr h="343085">
                <a:tc>
                  <a:txBody>
                    <a:bodyPr/>
                    <a:lstStyle/>
                    <a:p>
                      <a:endParaRPr lang="it-IT" dirty="0"/>
                    </a:p>
                  </a:txBody>
                  <a:tcPr/>
                </a:tc>
                <a:tc>
                  <a:txBody>
                    <a:bodyPr/>
                    <a:lstStyle/>
                    <a:p>
                      <a:pPr algn="ctr"/>
                      <a:r>
                        <a:rPr lang="it-IT" sz="2000" dirty="0"/>
                        <a:t>STATI</a:t>
                      </a:r>
                    </a:p>
                  </a:txBody>
                  <a:tcPr/>
                </a:tc>
                <a:tc>
                  <a:txBody>
                    <a:bodyPr/>
                    <a:lstStyle/>
                    <a:p>
                      <a:pPr algn="ctr"/>
                      <a:r>
                        <a:rPr lang="it-IT" sz="2000" dirty="0"/>
                        <a:t>UNIONE</a:t>
                      </a:r>
                    </a:p>
                  </a:txBody>
                  <a:tcPr/>
                </a:tc>
                <a:extLst>
                  <a:ext uri="{0D108BD9-81ED-4DB2-BD59-A6C34878D82A}">
                    <a16:rowId xmlns:a16="http://schemas.microsoft.com/office/drawing/2014/main" val="1466512088"/>
                  </a:ext>
                </a:extLst>
              </a:tr>
              <a:tr h="3430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800" b="1" i="1" dirty="0"/>
                        <a:t>Allocazione</a:t>
                      </a:r>
                    </a:p>
                  </a:txBody>
                  <a:tcPr/>
                </a:tc>
                <a:tc>
                  <a:txBody>
                    <a:bodyPr/>
                    <a:lstStyle/>
                    <a:p>
                      <a:pPr algn="ctr"/>
                      <a:endParaRPr lang="it-IT" sz="2000" dirty="0"/>
                    </a:p>
                  </a:txBody>
                  <a:tcPr/>
                </a:tc>
                <a:tc>
                  <a:txBody>
                    <a:bodyPr/>
                    <a:lstStyle/>
                    <a:p>
                      <a:pPr algn="ctr"/>
                      <a:endParaRPr lang="it-IT" sz="2000"/>
                    </a:p>
                  </a:txBody>
                  <a:tcPr/>
                </a:tc>
                <a:extLst>
                  <a:ext uri="{0D108BD9-81ED-4DB2-BD59-A6C34878D82A}">
                    <a16:rowId xmlns:a16="http://schemas.microsoft.com/office/drawing/2014/main" val="3741563995"/>
                  </a:ext>
                </a:extLst>
              </a:tr>
              <a:tr h="3430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800" dirty="0"/>
                        <a:t>Regolamentazione dei mercati dei beni e dei servizi</a:t>
                      </a:r>
                    </a:p>
                  </a:txBody>
                  <a:tcPr/>
                </a:tc>
                <a:tc>
                  <a:txBody>
                    <a:bodyPr/>
                    <a:lstStyle/>
                    <a:p>
                      <a:pPr algn="ctr"/>
                      <a:r>
                        <a:rPr lang="it-IT" sz="2000" dirty="0"/>
                        <a:t>X</a:t>
                      </a:r>
                    </a:p>
                  </a:txBody>
                  <a:tcPr/>
                </a:tc>
                <a:tc>
                  <a:txBody>
                    <a:bodyPr/>
                    <a:lstStyle/>
                    <a:p>
                      <a:pPr algn="ctr"/>
                      <a:r>
                        <a:rPr lang="it-IT" sz="2000" dirty="0"/>
                        <a:t>XX</a:t>
                      </a:r>
                    </a:p>
                  </a:txBody>
                  <a:tcPr/>
                </a:tc>
                <a:extLst>
                  <a:ext uri="{0D108BD9-81ED-4DB2-BD59-A6C34878D82A}">
                    <a16:rowId xmlns:a16="http://schemas.microsoft.com/office/drawing/2014/main" val="3859785996"/>
                  </a:ext>
                </a:extLst>
              </a:tr>
              <a:tr h="3430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800" dirty="0"/>
                        <a:t>Regolamentazione dei mercati dei capitali</a:t>
                      </a:r>
                    </a:p>
                  </a:txBody>
                  <a:tcPr/>
                </a:tc>
                <a:tc>
                  <a:txBody>
                    <a:bodyPr/>
                    <a:lstStyle/>
                    <a:p>
                      <a:pPr algn="ctr"/>
                      <a:r>
                        <a:rPr lang="it-IT" sz="2000" dirty="0"/>
                        <a:t>X</a:t>
                      </a:r>
                    </a:p>
                  </a:txBody>
                  <a:tcPr/>
                </a:tc>
                <a:tc>
                  <a:txBody>
                    <a:bodyPr/>
                    <a:lstStyle/>
                    <a:p>
                      <a:pPr algn="ctr"/>
                      <a:r>
                        <a:rPr lang="it-IT" sz="2000" dirty="0"/>
                        <a:t>XX</a:t>
                      </a:r>
                    </a:p>
                  </a:txBody>
                  <a:tcPr/>
                </a:tc>
                <a:extLst>
                  <a:ext uri="{0D108BD9-81ED-4DB2-BD59-A6C34878D82A}">
                    <a16:rowId xmlns:a16="http://schemas.microsoft.com/office/drawing/2014/main" val="1347562267"/>
                  </a:ext>
                </a:extLst>
              </a:tr>
              <a:tr h="3430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800" dirty="0"/>
                        <a:t>Regolamentazione dei mercati del lavoro</a:t>
                      </a:r>
                    </a:p>
                  </a:txBody>
                  <a:tcPr/>
                </a:tc>
                <a:tc>
                  <a:txBody>
                    <a:bodyPr/>
                    <a:lstStyle/>
                    <a:p>
                      <a:pPr algn="ctr"/>
                      <a:r>
                        <a:rPr lang="it-IT" sz="2000" dirty="0"/>
                        <a:t>XX</a:t>
                      </a:r>
                    </a:p>
                  </a:txBody>
                  <a:tcPr/>
                </a:tc>
                <a:tc>
                  <a:txBody>
                    <a:bodyPr/>
                    <a:lstStyle/>
                    <a:p>
                      <a:pPr algn="ctr"/>
                      <a:r>
                        <a:rPr lang="it-IT" sz="2000" dirty="0"/>
                        <a:t>X</a:t>
                      </a:r>
                    </a:p>
                  </a:txBody>
                  <a:tcPr/>
                </a:tc>
                <a:extLst>
                  <a:ext uri="{0D108BD9-81ED-4DB2-BD59-A6C34878D82A}">
                    <a16:rowId xmlns:a16="http://schemas.microsoft.com/office/drawing/2014/main" val="981094820"/>
                  </a:ext>
                </a:extLst>
              </a:tr>
              <a:tr h="3430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800" dirty="0"/>
                        <a:t>Infrastrutture, ricerca, istruzione</a:t>
                      </a:r>
                    </a:p>
                  </a:txBody>
                  <a:tcPr/>
                </a:tc>
                <a:tc>
                  <a:txBody>
                    <a:bodyPr/>
                    <a:lstStyle/>
                    <a:p>
                      <a:pPr algn="ctr"/>
                      <a:r>
                        <a:rPr lang="it-IT" sz="2000" dirty="0"/>
                        <a:t>XX</a:t>
                      </a:r>
                    </a:p>
                  </a:txBody>
                  <a:tcPr/>
                </a:tc>
                <a:tc>
                  <a:txBody>
                    <a:bodyPr/>
                    <a:lstStyle/>
                    <a:p>
                      <a:pPr algn="ctr"/>
                      <a:r>
                        <a:rPr lang="it-IT" sz="2000" dirty="0"/>
                        <a:t>X</a:t>
                      </a:r>
                    </a:p>
                  </a:txBody>
                  <a:tcPr/>
                </a:tc>
                <a:extLst>
                  <a:ext uri="{0D108BD9-81ED-4DB2-BD59-A6C34878D82A}">
                    <a16:rowId xmlns:a16="http://schemas.microsoft.com/office/drawing/2014/main" val="2499967311"/>
                  </a:ext>
                </a:extLst>
              </a:tr>
              <a:tr h="3430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800" dirty="0"/>
                        <a:t>Sostegno all’agricoltura</a:t>
                      </a:r>
                    </a:p>
                  </a:txBody>
                  <a:tcPr/>
                </a:tc>
                <a:tc>
                  <a:txBody>
                    <a:bodyPr/>
                    <a:lstStyle/>
                    <a:p>
                      <a:pPr algn="ctr"/>
                      <a:r>
                        <a:rPr lang="it-IT" sz="2000" dirty="0"/>
                        <a:t>-</a:t>
                      </a:r>
                    </a:p>
                  </a:txBody>
                  <a:tcPr/>
                </a:tc>
                <a:tc>
                  <a:txBody>
                    <a:bodyPr/>
                    <a:lstStyle/>
                    <a:p>
                      <a:pPr algn="ctr"/>
                      <a:r>
                        <a:rPr lang="it-IT" sz="2000" dirty="0"/>
                        <a:t>XXX</a:t>
                      </a:r>
                    </a:p>
                  </a:txBody>
                  <a:tcPr/>
                </a:tc>
                <a:extLst>
                  <a:ext uri="{0D108BD9-81ED-4DB2-BD59-A6C34878D82A}">
                    <a16:rowId xmlns:a16="http://schemas.microsoft.com/office/drawing/2014/main" val="3383844358"/>
                  </a:ext>
                </a:extLst>
              </a:tr>
              <a:tr h="3430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800" b="1" i="1" dirty="0"/>
                        <a:t>Stabilizzazione</a:t>
                      </a:r>
                      <a:endParaRPr lang="it-IT" dirty="0"/>
                    </a:p>
                  </a:txBody>
                  <a:tcPr/>
                </a:tc>
                <a:tc>
                  <a:txBody>
                    <a:bodyPr/>
                    <a:lstStyle/>
                    <a:p>
                      <a:pPr algn="ctr"/>
                      <a:endParaRPr lang="it-IT" sz="2000"/>
                    </a:p>
                  </a:txBody>
                  <a:tcPr/>
                </a:tc>
                <a:tc>
                  <a:txBody>
                    <a:bodyPr/>
                    <a:lstStyle/>
                    <a:p>
                      <a:pPr algn="ctr"/>
                      <a:endParaRPr lang="it-IT" sz="2000" dirty="0"/>
                    </a:p>
                  </a:txBody>
                  <a:tcPr/>
                </a:tc>
                <a:extLst>
                  <a:ext uri="{0D108BD9-81ED-4DB2-BD59-A6C34878D82A}">
                    <a16:rowId xmlns:a16="http://schemas.microsoft.com/office/drawing/2014/main" val="2218436624"/>
                  </a:ext>
                </a:extLst>
              </a:tr>
              <a:tr h="3430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800" dirty="0">
                          <a:solidFill>
                            <a:srgbClr val="FF0000"/>
                          </a:solidFill>
                        </a:rPr>
                        <a:t>Politica monetaria e di cambio</a:t>
                      </a:r>
                      <a:endParaRPr lang="it-IT" dirty="0">
                        <a:solidFill>
                          <a:srgbClr val="FF0000"/>
                        </a:solidFill>
                      </a:endParaRPr>
                    </a:p>
                  </a:txBody>
                  <a:tcPr/>
                </a:tc>
                <a:tc>
                  <a:txBody>
                    <a:bodyPr/>
                    <a:lstStyle/>
                    <a:p>
                      <a:pPr algn="ctr"/>
                      <a:r>
                        <a:rPr lang="it-IT" sz="2000" dirty="0"/>
                        <a:t>-</a:t>
                      </a:r>
                    </a:p>
                  </a:txBody>
                  <a:tcPr/>
                </a:tc>
                <a:tc>
                  <a:txBody>
                    <a:bodyPr/>
                    <a:lstStyle/>
                    <a:p>
                      <a:pPr algn="ctr"/>
                      <a:r>
                        <a:rPr lang="it-IT" sz="2000" dirty="0"/>
                        <a:t>XXX</a:t>
                      </a:r>
                    </a:p>
                  </a:txBody>
                  <a:tcPr/>
                </a:tc>
                <a:extLst>
                  <a:ext uri="{0D108BD9-81ED-4DB2-BD59-A6C34878D82A}">
                    <a16:rowId xmlns:a16="http://schemas.microsoft.com/office/drawing/2014/main" val="3089889721"/>
                  </a:ext>
                </a:extLst>
              </a:tr>
              <a:tr h="3430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800" dirty="0">
                          <a:solidFill>
                            <a:srgbClr val="FF0000"/>
                          </a:solidFill>
                        </a:rPr>
                        <a:t>Politiche di Bilancio</a:t>
                      </a:r>
                      <a:endParaRPr lang="it-IT" dirty="0">
                        <a:solidFill>
                          <a:srgbClr val="FF0000"/>
                        </a:solidFill>
                      </a:endParaRPr>
                    </a:p>
                  </a:txBody>
                  <a:tcPr/>
                </a:tc>
                <a:tc>
                  <a:txBody>
                    <a:bodyPr/>
                    <a:lstStyle/>
                    <a:p>
                      <a:pPr algn="ctr"/>
                      <a:r>
                        <a:rPr lang="it-IT" sz="2000" dirty="0"/>
                        <a:t>XX</a:t>
                      </a:r>
                    </a:p>
                  </a:txBody>
                  <a:tcPr/>
                </a:tc>
                <a:tc>
                  <a:txBody>
                    <a:bodyPr/>
                    <a:lstStyle/>
                    <a:p>
                      <a:pPr algn="ctr"/>
                      <a:r>
                        <a:rPr lang="it-IT" sz="2000" dirty="0"/>
                        <a:t>X</a:t>
                      </a:r>
                    </a:p>
                  </a:txBody>
                  <a:tcPr/>
                </a:tc>
                <a:extLst>
                  <a:ext uri="{0D108BD9-81ED-4DB2-BD59-A6C34878D82A}">
                    <a16:rowId xmlns:a16="http://schemas.microsoft.com/office/drawing/2014/main" val="1960314199"/>
                  </a:ext>
                </a:extLst>
              </a:tr>
              <a:tr h="3430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800" b="1" i="1" dirty="0"/>
                        <a:t>Redistribuzione</a:t>
                      </a:r>
                      <a:endParaRPr lang="it-IT" dirty="0"/>
                    </a:p>
                  </a:txBody>
                  <a:tcPr/>
                </a:tc>
                <a:tc>
                  <a:txBody>
                    <a:bodyPr/>
                    <a:lstStyle/>
                    <a:p>
                      <a:pPr algn="ctr"/>
                      <a:endParaRPr lang="it-IT" sz="2000"/>
                    </a:p>
                  </a:txBody>
                  <a:tcPr/>
                </a:tc>
                <a:tc>
                  <a:txBody>
                    <a:bodyPr/>
                    <a:lstStyle/>
                    <a:p>
                      <a:pPr algn="ctr"/>
                      <a:endParaRPr lang="it-IT" sz="2000" dirty="0"/>
                    </a:p>
                  </a:txBody>
                  <a:tcPr/>
                </a:tc>
                <a:extLst>
                  <a:ext uri="{0D108BD9-81ED-4DB2-BD59-A6C34878D82A}">
                    <a16:rowId xmlns:a16="http://schemas.microsoft.com/office/drawing/2014/main" val="1969402344"/>
                  </a:ext>
                </a:extLst>
              </a:tr>
              <a:tr h="343085">
                <a:tc>
                  <a:txBody>
                    <a:bodyPr/>
                    <a:lstStyle/>
                    <a:p>
                      <a:r>
                        <a:rPr lang="it-IT" sz="1800" dirty="0"/>
                        <a:t>Interpersonale (imposizione diretta, trasferimenti sociali) </a:t>
                      </a:r>
                      <a:endParaRPr lang="it-IT" dirty="0"/>
                    </a:p>
                  </a:txBody>
                  <a:tcPr/>
                </a:tc>
                <a:tc>
                  <a:txBody>
                    <a:bodyPr/>
                    <a:lstStyle/>
                    <a:p>
                      <a:pPr algn="ctr"/>
                      <a:r>
                        <a:rPr lang="it-IT" sz="2000" dirty="0"/>
                        <a:t>XXX</a:t>
                      </a:r>
                    </a:p>
                  </a:txBody>
                  <a:tcPr/>
                </a:tc>
                <a:tc>
                  <a:txBody>
                    <a:bodyPr/>
                    <a:lstStyle/>
                    <a:p>
                      <a:pPr algn="ctr"/>
                      <a:r>
                        <a:rPr lang="it-IT" sz="2000" dirty="0"/>
                        <a:t>-</a:t>
                      </a:r>
                    </a:p>
                  </a:txBody>
                  <a:tcPr/>
                </a:tc>
                <a:extLst>
                  <a:ext uri="{0D108BD9-81ED-4DB2-BD59-A6C34878D82A}">
                    <a16:rowId xmlns:a16="http://schemas.microsoft.com/office/drawing/2014/main" val="1736753440"/>
                  </a:ext>
                </a:extLst>
              </a:tr>
              <a:tr h="343085">
                <a:tc>
                  <a:txBody>
                    <a:bodyPr/>
                    <a:lstStyle/>
                    <a:p>
                      <a:r>
                        <a:rPr lang="it-IT" sz="1800" dirty="0">
                          <a:solidFill>
                            <a:srgbClr val="FF0000"/>
                          </a:solidFill>
                        </a:rPr>
                        <a:t>Interregionale </a:t>
                      </a:r>
                      <a:endParaRPr lang="it-IT" dirty="0"/>
                    </a:p>
                  </a:txBody>
                  <a:tcPr/>
                </a:tc>
                <a:tc>
                  <a:txBody>
                    <a:bodyPr/>
                    <a:lstStyle/>
                    <a:p>
                      <a:pPr algn="ctr"/>
                      <a:r>
                        <a:rPr lang="it-IT" sz="2000" dirty="0"/>
                        <a:t>XX</a:t>
                      </a:r>
                    </a:p>
                  </a:txBody>
                  <a:tcPr/>
                </a:tc>
                <a:tc>
                  <a:txBody>
                    <a:bodyPr/>
                    <a:lstStyle/>
                    <a:p>
                      <a:pPr algn="ctr"/>
                      <a:r>
                        <a:rPr lang="it-IT" sz="2000" dirty="0"/>
                        <a:t>X</a:t>
                      </a:r>
                    </a:p>
                  </a:txBody>
                  <a:tcPr/>
                </a:tc>
                <a:extLst>
                  <a:ext uri="{0D108BD9-81ED-4DB2-BD59-A6C34878D82A}">
                    <a16:rowId xmlns:a16="http://schemas.microsoft.com/office/drawing/2014/main" val="2109411741"/>
                  </a:ext>
                </a:extLst>
              </a:tr>
              <a:tr h="343085">
                <a:tc>
                  <a:txBody>
                    <a:bodyPr/>
                    <a:lstStyle/>
                    <a:p>
                      <a:r>
                        <a:rPr lang="it-IT" sz="1800" u="none" dirty="0">
                          <a:solidFill>
                            <a:srgbClr val="FF0000"/>
                          </a:solidFill>
                        </a:rPr>
                        <a:t>Internazionale</a:t>
                      </a:r>
                      <a:r>
                        <a:rPr lang="it-IT" sz="1800" u="none" dirty="0"/>
                        <a:t> </a:t>
                      </a:r>
                      <a:r>
                        <a:rPr lang="it-IT" sz="1800" dirty="0"/>
                        <a:t>(all’interno dell’UE)</a:t>
                      </a:r>
                      <a:endParaRPr lang="it-IT" dirty="0"/>
                    </a:p>
                  </a:txBody>
                  <a:tcPr/>
                </a:tc>
                <a:tc>
                  <a:txBody>
                    <a:bodyPr/>
                    <a:lstStyle/>
                    <a:p>
                      <a:pPr algn="ctr"/>
                      <a:r>
                        <a:rPr lang="it-IT" sz="2000" dirty="0"/>
                        <a:t>-</a:t>
                      </a:r>
                    </a:p>
                  </a:txBody>
                  <a:tcPr/>
                </a:tc>
                <a:tc>
                  <a:txBody>
                    <a:bodyPr/>
                    <a:lstStyle/>
                    <a:p>
                      <a:pPr algn="ctr"/>
                      <a:r>
                        <a:rPr lang="it-IT" sz="2000" dirty="0"/>
                        <a:t>XXX</a:t>
                      </a:r>
                    </a:p>
                  </a:txBody>
                  <a:tcPr/>
                </a:tc>
                <a:extLst>
                  <a:ext uri="{0D108BD9-81ED-4DB2-BD59-A6C34878D82A}">
                    <a16:rowId xmlns:a16="http://schemas.microsoft.com/office/drawing/2014/main" val="942442439"/>
                  </a:ext>
                </a:extLst>
              </a:tr>
            </a:tbl>
          </a:graphicData>
        </a:graphic>
      </p:graphicFrame>
      <p:sp>
        <p:nvSpPr>
          <p:cNvPr id="2" name="Ovale 1">
            <a:extLst>
              <a:ext uri="{FF2B5EF4-FFF2-40B4-BE49-F238E27FC236}">
                <a16:creationId xmlns:a16="http://schemas.microsoft.com/office/drawing/2014/main" id="{4F51BB96-6917-4F4A-8B32-90E7952C65B6}"/>
              </a:ext>
            </a:extLst>
          </p:cNvPr>
          <p:cNvSpPr/>
          <p:nvPr/>
        </p:nvSpPr>
        <p:spPr>
          <a:xfrm>
            <a:off x="8201152" y="3340608"/>
            <a:ext cx="532384" cy="52832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Ovale 6">
            <a:extLst>
              <a:ext uri="{FF2B5EF4-FFF2-40B4-BE49-F238E27FC236}">
                <a16:creationId xmlns:a16="http://schemas.microsoft.com/office/drawing/2014/main" id="{201AD9F8-9EDE-4802-8BF4-A75D30CF6CB3}"/>
              </a:ext>
            </a:extLst>
          </p:cNvPr>
          <p:cNvSpPr/>
          <p:nvPr/>
        </p:nvSpPr>
        <p:spPr>
          <a:xfrm>
            <a:off x="8207248" y="4094480"/>
            <a:ext cx="532384" cy="52832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Ovale 7">
            <a:extLst>
              <a:ext uri="{FF2B5EF4-FFF2-40B4-BE49-F238E27FC236}">
                <a16:creationId xmlns:a16="http://schemas.microsoft.com/office/drawing/2014/main" id="{490DB160-BE3B-4F1B-8096-62CF394ECEB7}"/>
              </a:ext>
            </a:extLst>
          </p:cNvPr>
          <p:cNvSpPr/>
          <p:nvPr/>
        </p:nvSpPr>
        <p:spPr>
          <a:xfrm>
            <a:off x="8201152" y="6078184"/>
            <a:ext cx="532384" cy="52832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CasellaDiTesto 2">
            <a:extLst>
              <a:ext uri="{FF2B5EF4-FFF2-40B4-BE49-F238E27FC236}">
                <a16:creationId xmlns:a16="http://schemas.microsoft.com/office/drawing/2014/main" id="{52F2E171-4DD9-4A10-B11E-EDF2B491045B}"/>
              </a:ext>
            </a:extLst>
          </p:cNvPr>
          <p:cNvSpPr txBox="1"/>
          <p:nvPr/>
        </p:nvSpPr>
        <p:spPr>
          <a:xfrm>
            <a:off x="9697453" y="1461837"/>
            <a:ext cx="1894973" cy="2585323"/>
          </a:xfrm>
          <a:prstGeom prst="rect">
            <a:avLst/>
          </a:prstGeom>
          <a:noFill/>
        </p:spPr>
        <p:txBody>
          <a:bodyPr wrap="square" rtlCol="0">
            <a:spAutoFit/>
          </a:bodyPr>
          <a:lstStyle/>
          <a:p>
            <a:r>
              <a:rPr lang="it-IT" dirty="0"/>
              <a:t>Le X indicano la forza dei 3 livelli principali di competenza: </a:t>
            </a:r>
            <a:r>
              <a:rPr lang="it-IT" b="1" dirty="0"/>
              <a:t>esclusivo</a:t>
            </a:r>
            <a:r>
              <a:rPr lang="it-IT" dirty="0"/>
              <a:t> (XXX), </a:t>
            </a:r>
            <a:r>
              <a:rPr lang="it-IT" b="1" dirty="0"/>
              <a:t>condiviso, ma competenza principale</a:t>
            </a:r>
            <a:r>
              <a:rPr lang="it-IT" dirty="0"/>
              <a:t> (XX) e </a:t>
            </a:r>
            <a:r>
              <a:rPr lang="it-IT" b="1" dirty="0"/>
              <a:t>nazionale</a:t>
            </a:r>
            <a:r>
              <a:rPr lang="it-IT" dirty="0"/>
              <a:t> (X)</a:t>
            </a:r>
          </a:p>
        </p:txBody>
      </p:sp>
      <p:sp>
        <p:nvSpPr>
          <p:cNvPr id="9" name="Ovale 8">
            <a:extLst>
              <a:ext uri="{FF2B5EF4-FFF2-40B4-BE49-F238E27FC236}">
                <a16:creationId xmlns:a16="http://schemas.microsoft.com/office/drawing/2014/main" id="{3DBC87E9-66B0-4BE3-BB96-4038211AF1D0}"/>
              </a:ext>
            </a:extLst>
          </p:cNvPr>
          <p:cNvSpPr/>
          <p:nvPr/>
        </p:nvSpPr>
        <p:spPr>
          <a:xfrm>
            <a:off x="6632812" y="5368119"/>
            <a:ext cx="705134" cy="382138"/>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528348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1000"/>
                                        <p:tgtEl>
                                          <p:spTgt spid="8"/>
                                        </p:tgtEl>
                                      </p:cBhvr>
                                    </p:animEffect>
                                    <p:anim calcmode="lin" valueType="num">
                                      <p:cBhvr>
                                        <p:cTn id="18" dur="1000" fill="hold"/>
                                        <p:tgtEl>
                                          <p:spTgt spid="8"/>
                                        </p:tgtEl>
                                        <p:attrNameLst>
                                          <p:attrName>ppt_x</p:attrName>
                                        </p:attrNameLst>
                                      </p:cBhvr>
                                      <p:tavLst>
                                        <p:tav tm="0">
                                          <p:val>
                                            <p:strVal val="#ppt_x"/>
                                          </p:val>
                                        </p:tav>
                                        <p:tav tm="100000">
                                          <p:val>
                                            <p:strVal val="#ppt_x"/>
                                          </p:val>
                                        </p:tav>
                                      </p:tavLst>
                                    </p:anim>
                                    <p:anim calcmode="lin" valueType="num">
                                      <p:cBhvr>
                                        <p:cTn id="1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Federalismo: il decentramento della PE interno ai Paesi</a:t>
            </a:r>
            <a:endParaRPr lang="en-US" dirty="0"/>
          </a:p>
        </p:txBody>
      </p:sp>
      <p:sp>
        <p:nvSpPr>
          <p:cNvPr id="3" name="Segnaposto contenuto 2"/>
          <p:cNvSpPr>
            <a:spLocks noGrp="1"/>
          </p:cNvSpPr>
          <p:nvPr>
            <p:ph idx="1"/>
          </p:nvPr>
        </p:nvSpPr>
        <p:spPr>
          <a:xfrm>
            <a:off x="838200" y="1825624"/>
            <a:ext cx="10515600" cy="4633541"/>
          </a:xfrm>
        </p:spPr>
        <p:txBody>
          <a:bodyPr>
            <a:normAutofit fontScale="77500" lnSpcReduction="20000"/>
          </a:bodyPr>
          <a:lstStyle/>
          <a:p>
            <a:r>
              <a:rPr lang="it-IT" dirty="0"/>
              <a:t>I governi operano a molteplici livelli (livello centrale e regionale/federale interno e intergovernativo a livello internazionale, come all’interno dell’UE)</a:t>
            </a:r>
          </a:p>
          <a:p>
            <a:r>
              <a:rPr lang="it-IT" b="1" dirty="0"/>
              <a:t>Problema</a:t>
            </a:r>
            <a:r>
              <a:rPr lang="it-IT" dirty="0"/>
              <a:t>: confronti non su contenuti ma su </a:t>
            </a:r>
            <a:r>
              <a:rPr lang="it-IT" b="1" dirty="0">
                <a:solidFill>
                  <a:srgbClr val="FF0000"/>
                </a:solidFill>
              </a:rPr>
              <a:t>questioni di competenza </a:t>
            </a:r>
            <a:r>
              <a:rPr lang="it-IT" dirty="0"/>
              <a:t>e occorre quindi in questo caso stabilire dei </a:t>
            </a:r>
            <a:r>
              <a:rPr lang="it-IT" dirty="0">
                <a:solidFill>
                  <a:srgbClr val="FF0000"/>
                </a:solidFill>
              </a:rPr>
              <a:t>criteri</a:t>
            </a:r>
            <a:r>
              <a:rPr lang="it-IT" dirty="0"/>
              <a:t> per l’assegnazione del livello decentrato delle competenze</a:t>
            </a:r>
          </a:p>
          <a:p>
            <a:r>
              <a:rPr lang="it-IT" dirty="0"/>
              <a:t>Se consideriamo ad es. il </a:t>
            </a:r>
            <a:r>
              <a:rPr lang="it-IT" u="sng" dirty="0"/>
              <a:t>federalismo fiscale</a:t>
            </a:r>
            <a:r>
              <a:rPr lang="it-IT" dirty="0"/>
              <a:t>: qui il criterio o principio fondamentale è </a:t>
            </a:r>
            <a:r>
              <a:rPr lang="it-IT" b="1" dirty="0">
                <a:solidFill>
                  <a:srgbClr val="FF0000"/>
                </a:solidFill>
              </a:rPr>
              <a:t>l’equivalenza fiscale</a:t>
            </a:r>
          </a:p>
          <a:p>
            <a:r>
              <a:rPr lang="it-IT" dirty="0"/>
              <a:t>Con le parole di A. Smith (1776): se le </a:t>
            </a:r>
            <a:r>
              <a:rPr lang="it-IT" u="sng" dirty="0"/>
              <a:t>spese locali </a:t>
            </a:r>
            <a:r>
              <a:rPr lang="it-IT" dirty="0"/>
              <a:t>(provinciali, regionali) portano vantaggio solo a quell’area, allora esse devono essere </a:t>
            </a:r>
            <a:r>
              <a:rPr lang="it-IT" u="sng" dirty="0"/>
              <a:t>sostenute da entrate locali</a:t>
            </a:r>
            <a:r>
              <a:rPr lang="it-IT" dirty="0"/>
              <a:t>. È ingiusto che tutta la società debba contribuire al beneficio limitato ad una parte soltanto.</a:t>
            </a:r>
          </a:p>
          <a:p>
            <a:r>
              <a:rPr lang="it-IT" dirty="0"/>
              <a:t>E in ambito internazionale? Come già visto quando abbiamo studiato le interdipendenze, queste causano esternalità: </a:t>
            </a:r>
            <a:r>
              <a:rPr lang="it-IT" dirty="0">
                <a:solidFill>
                  <a:srgbClr val="FF0000"/>
                </a:solidFill>
              </a:rPr>
              <a:t>una buona distribuzione delle competenze deve eliminare tali esternalità, per migliorare invece l’efficienza negli interventi di PE</a:t>
            </a:r>
          </a:p>
          <a:p>
            <a:r>
              <a:rPr lang="it-IT" dirty="0"/>
              <a:t>Nella pratica questo principio non è sempre rispettato (costruita la piscina comunale vi accedono gli abitanti dei comuni vicini; costruita l’autostrada vi accedono i turisti stranieri…), ma il </a:t>
            </a:r>
            <a:r>
              <a:rPr lang="it-IT" b="1" i="1" dirty="0"/>
              <a:t>principio dell’equivalenza fiscale </a:t>
            </a:r>
            <a:r>
              <a:rPr lang="it-IT" dirty="0"/>
              <a:t>è un principio importante. </a:t>
            </a:r>
          </a:p>
          <a:p>
            <a:endParaRPr lang="en-US" dirty="0"/>
          </a:p>
        </p:txBody>
      </p:sp>
      <p:sp>
        <p:nvSpPr>
          <p:cNvPr id="4" name="Segnaposto numero diapositiva 3"/>
          <p:cNvSpPr>
            <a:spLocks noGrp="1"/>
          </p:cNvSpPr>
          <p:nvPr>
            <p:ph type="sldNum" sz="quarter" idx="12"/>
          </p:nvPr>
        </p:nvSpPr>
        <p:spPr/>
        <p:txBody>
          <a:bodyPr/>
          <a:lstStyle/>
          <a:p>
            <a:fld id="{05F37082-10A1-4C54-A578-B5F5D1519421}" type="slidenum">
              <a:rPr lang="en-US" smtClean="0"/>
              <a:t>2</a:t>
            </a:fld>
            <a:endParaRPr lang="en-US"/>
          </a:p>
        </p:txBody>
      </p:sp>
    </p:spTree>
    <p:extLst>
      <p:ext uri="{BB962C8B-B14F-4D97-AF65-F5344CB8AC3E}">
        <p14:creationId xmlns:p14="http://schemas.microsoft.com/office/powerpoint/2010/main" val="13138875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4009" y="365125"/>
            <a:ext cx="6570905" cy="1325563"/>
          </a:xfrm>
        </p:spPr>
        <p:txBody>
          <a:bodyPr>
            <a:normAutofit fontScale="90000"/>
          </a:bodyPr>
          <a:lstStyle/>
          <a:p>
            <a:r>
              <a:rPr lang="it-IT" dirty="0"/>
              <a:t>Le ipotesi alla base della distribuzione delle competenze</a:t>
            </a:r>
            <a:endParaRPr lang="en-US" dirty="0"/>
          </a:p>
        </p:txBody>
      </p:sp>
      <p:sp>
        <p:nvSpPr>
          <p:cNvPr id="3" name="Segnaposto contenuto 2"/>
          <p:cNvSpPr>
            <a:spLocks noGrp="1"/>
          </p:cNvSpPr>
          <p:nvPr>
            <p:ph idx="1"/>
          </p:nvPr>
        </p:nvSpPr>
        <p:spPr>
          <a:xfrm>
            <a:off x="838200" y="1825625"/>
            <a:ext cx="5650149" cy="4351338"/>
          </a:xfrm>
        </p:spPr>
        <p:txBody>
          <a:bodyPr>
            <a:normAutofit fontScale="92500" lnSpcReduction="20000"/>
          </a:bodyPr>
          <a:lstStyle/>
          <a:p>
            <a:pPr marL="514350" indent="-514350">
              <a:buFont typeface="+mj-lt"/>
              <a:buAutoNum type="arabicPeriod"/>
            </a:pPr>
            <a:r>
              <a:rPr lang="it-IT" dirty="0"/>
              <a:t>La </a:t>
            </a:r>
            <a:r>
              <a:rPr lang="it-IT" dirty="0">
                <a:solidFill>
                  <a:srgbClr val="FF0000"/>
                </a:solidFill>
              </a:rPr>
              <a:t>mobilità delle merci e dei capitali è quasi perfetta</a:t>
            </a:r>
            <a:r>
              <a:rPr lang="it-IT" dirty="0"/>
              <a:t>, quella del </a:t>
            </a:r>
            <a:r>
              <a:rPr lang="it-IT" dirty="0">
                <a:hlinkClick r:id="rId2"/>
              </a:rPr>
              <a:t>lavoro</a:t>
            </a:r>
            <a:r>
              <a:rPr lang="it-IT" dirty="0"/>
              <a:t> è invece quasi nulla</a:t>
            </a:r>
          </a:p>
          <a:p>
            <a:pPr marL="514350" indent="-514350">
              <a:buFont typeface="+mj-lt"/>
              <a:buAutoNum type="arabicPeriod"/>
            </a:pPr>
            <a:r>
              <a:rPr lang="it-IT" dirty="0"/>
              <a:t>La </a:t>
            </a:r>
            <a:r>
              <a:rPr lang="it-IT" dirty="0">
                <a:solidFill>
                  <a:srgbClr val="FF0000"/>
                </a:solidFill>
              </a:rPr>
              <a:t>gestione del mercato unico è sotto la responsabilità dell’Unione</a:t>
            </a:r>
            <a:r>
              <a:rPr lang="it-IT" dirty="0"/>
              <a:t>, ma gli stati rimangono in concorrenza per le altre politiche di allocazione (solo sostegno UE).</a:t>
            </a:r>
          </a:p>
          <a:p>
            <a:pPr marL="514350" indent="-514350">
              <a:buFont typeface="+mj-lt"/>
              <a:buAutoNum type="arabicPeriod"/>
            </a:pPr>
            <a:r>
              <a:rPr lang="it-IT" dirty="0"/>
              <a:t>Il </a:t>
            </a:r>
            <a:r>
              <a:rPr lang="it-IT" dirty="0">
                <a:solidFill>
                  <a:srgbClr val="FF0000"/>
                </a:solidFill>
              </a:rPr>
              <a:t>mercato unico implica la moneta unica </a:t>
            </a:r>
            <a:r>
              <a:rPr lang="it-IT" dirty="0"/>
              <a:t>(dibattito molto acceso sul ruolo della moneta unica nell’intensificazione del commercio intra-UE).</a:t>
            </a:r>
          </a:p>
          <a:p>
            <a:endParaRPr lang="en-US" dirty="0"/>
          </a:p>
        </p:txBody>
      </p:sp>
      <p:sp>
        <p:nvSpPr>
          <p:cNvPr id="4" name="Segnaposto numero diapositiva 3"/>
          <p:cNvSpPr>
            <a:spLocks noGrp="1"/>
          </p:cNvSpPr>
          <p:nvPr>
            <p:ph type="sldNum" sz="quarter" idx="12"/>
          </p:nvPr>
        </p:nvSpPr>
        <p:spPr/>
        <p:txBody>
          <a:bodyPr/>
          <a:lstStyle/>
          <a:p>
            <a:fld id="{05F37082-10A1-4C54-A578-B5F5D1519421}" type="slidenum">
              <a:rPr lang="en-US" smtClean="0"/>
              <a:t>20</a:t>
            </a:fld>
            <a:endParaRPr lang="en-US"/>
          </a:p>
        </p:txBody>
      </p:sp>
      <p:pic>
        <p:nvPicPr>
          <p:cNvPr id="6" name="Immagine 5">
            <a:extLst>
              <a:ext uri="{FF2B5EF4-FFF2-40B4-BE49-F238E27FC236}">
                <a16:creationId xmlns:a16="http://schemas.microsoft.com/office/drawing/2014/main" id="{9B9B3631-9624-4316-BAAA-FADCBD833D78}"/>
              </a:ext>
            </a:extLst>
          </p:cNvPr>
          <p:cNvPicPr>
            <a:picLocks noChangeAspect="1"/>
          </p:cNvPicPr>
          <p:nvPr/>
        </p:nvPicPr>
        <p:blipFill>
          <a:blip r:embed="rId3"/>
          <a:stretch>
            <a:fillRect/>
          </a:stretch>
        </p:blipFill>
        <p:spPr>
          <a:xfrm>
            <a:off x="7015508" y="585721"/>
            <a:ext cx="4962483" cy="5861199"/>
          </a:xfrm>
          <a:prstGeom prst="rect">
            <a:avLst/>
          </a:prstGeom>
        </p:spPr>
      </p:pic>
      <p:sp>
        <p:nvSpPr>
          <p:cNvPr id="7" name="Freccia a destra 6">
            <a:extLst>
              <a:ext uri="{FF2B5EF4-FFF2-40B4-BE49-F238E27FC236}">
                <a16:creationId xmlns:a16="http://schemas.microsoft.com/office/drawing/2014/main" id="{2D27BD59-9024-486B-B458-5C36C00863D0}"/>
              </a:ext>
            </a:extLst>
          </p:cNvPr>
          <p:cNvSpPr/>
          <p:nvPr/>
        </p:nvSpPr>
        <p:spPr>
          <a:xfrm rot="3413311">
            <a:off x="10032478" y="594165"/>
            <a:ext cx="386080" cy="32918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753093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Le ipotesi (</a:t>
            </a:r>
            <a:r>
              <a:rPr lang="it-IT" dirty="0" err="1"/>
              <a:t>cont</a:t>
            </a:r>
            <a:r>
              <a:rPr lang="it-IT" dirty="0"/>
              <a:t>,)</a:t>
            </a:r>
            <a:endParaRPr lang="en-US" dirty="0"/>
          </a:p>
        </p:txBody>
      </p:sp>
      <p:sp>
        <p:nvSpPr>
          <p:cNvPr id="3" name="Segnaposto contenuto 2"/>
          <p:cNvSpPr>
            <a:spLocks noGrp="1"/>
          </p:cNvSpPr>
          <p:nvPr>
            <p:ph idx="1"/>
          </p:nvPr>
        </p:nvSpPr>
        <p:spPr>
          <a:xfrm>
            <a:off x="809827" y="1575881"/>
            <a:ext cx="10572345" cy="2704290"/>
          </a:xfrm>
        </p:spPr>
        <p:txBody>
          <a:bodyPr>
            <a:noAutofit/>
          </a:bodyPr>
          <a:lstStyle/>
          <a:p>
            <a:pPr marL="514350" indent="-514350">
              <a:buFont typeface="+mj-lt"/>
              <a:buAutoNum type="arabicPeriod" startAt="4"/>
            </a:pPr>
            <a:r>
              <a:rPr lang="it-IT" dirty="0">
                <a:solidFill>
                  <a:srgbClr val="FF0000"/>
                </a:solidFill>
              </a:rPr>
              <a:t>La moneta unica non implica un bilancio federale </a:t>
            </a:r>
            <a:r>
              <a:rPr lang="it-IT" dirty="0">
                <a:highlight>
                  <a:srgbClr val="FFFF00"/>
                </a:highlight>
              </a:rPr>
              <a:t>ma una sorveglianza delle politiche di bilancio nazionali </a:t>
            </a:r>
            <a:r>
              <a:rPr lang="it-IT" dirty="0"/>
              <a:t>(il bilancio dell’UE ammonta solo all’1,24% del RNL di ogni paese membro=1/40 delle spese pubbliche dell’UE): Problema </a:t>
            </a:r>
            <a:r>
              <a:rPr lang="it-IT" dirty="0">
                <a:sym typeface="Symbol" panose="05050102010706020507" pitchFamily="18" charset="2"/>
              </a:rPr>
              <a:t> funzione di stabilizzazione mal definita</a:t>
            </a:r>
          </a:p>
          <a:p>
            <a:pPr marL="514350" indent="-514350">
              <a:buFont typeface="+mj-lt"/>
              <a:buAutoNum type="arabicPeriod" startAt="4"/>
            </a:pPr>
            <a:r>
              <a:rPr lang="it-IT" dirty="0"/>
              <a:t>L’Unione non interviene nella redistribuzione interpersonale, </a:t>
            </a:r>
            <a:r>
              <a:rPr lang="it-IT" dirty="0">
                <a:highlight>
                  <a:srgbClr val="FFFF00"/>
                </a:highlight>
              </a:rPr>
              <a:t>ma ha un ruolo di redistribuzione fra regioni e fra paesi</a:t>
            </a:r>
            <a:r>
              <a:rPr lang="it-IT" dirty="0"/>
              <a:t>.</a:t>
            </a:r>
          </a:p>
          <a:p>
            <a:pPr lvl="1"/>
            <a:r>
              <a:rPr lang="it-IT" sz="2800" dirty="0"/>
              <a:t>Fino agli anni ‘80 solo PAC</a:t>
            </a:r>
          </a:p>
          <a:p>
            <a:pPr lvl="1"/>
            <a:r>
              <a:rPr lang="it-IT" sz="2800" dirty="0"/>
              <a:t>Dall’inizio degli anni ‘80 aumento dei fondi strutturali a sostegno delle politiche regionali</a:t>
            </a:r>
          </a:p>
          <a:p>
            <a:pPr lvl="1"/>
            <a:r>
              <a:rPr lang="it-IT" sz="2800" dirty="0"/>
              <a:t>Riforma dei fondi nella programmazione 2014-2020</a:t>
            </a:r>
            <a:endParaRPr lang="en-US" sz="2800" dirty="0"/>
          </a:p>
        </p:txBody>
      </p:sp>
      <p:sp>
        <p:nvSpPr>
          <p:cNvPr id="4" name="Segnaposto numero diapositiva 3"/>
          <p:cNvSpPr>
            <a:spLocks noGrp="1"/>
          </p:cNvSpPr>
          <p:nvPr>
            <p:ph type="sldNum" sz="quarter" idx="12"/>
          </p:nvPr>
        </p:nvSpPr>
        <p:spPr/>
        <p:txBody>
          <a:bodyPr/>
          <a:lstStyle/>
          <a:p>
            <a:fld id="{05F37082-10A1-4C54-A578-B5F5D1519421}" type="slidenum">
              <a:rPr lang="en-US" smtClean="0"/>
              <a:t>21</a:t>
            </a:fld>
            <a:endParaRPr lang="en-US"/>
          </a:p>
        </p:txBody>
      </p:sp>
    </p:spTree>
    <p:extLst>
      <p:ext uri="{BB962C8B-B14F-4D97-AF65-F5344CB8AC3E}">
        <p14:creationId xmlns:p14="http://schemas.microsoft.com/office/powerpoint/2010/main" val="10487410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Decentramento o accentramento della PE?</a:t>
            </a:r>
            <a:endParaRPr lang="en-US" dirty="0"/>
          </a:p>
        </p:txBody>
      </p:sp>
      <p:sp>
        <p:nvSpPr>
          <p:cNvPr id="3" name="Segnaposto contenuto 2"/>
          <p:cNvSpPr>
            <a:spLocks noGrp="1"/>
          </p:cNvSpPr>
          <p:nvPr>
            <p:ph idx="1"/>
          </p:nvPr>
        </p:nvSpPr>
        <p:spPr/>
        <p:txBody>
          <a:bodyPr>
            <a:normAutofit fontScale="92500" lnSpcReduction="10000"/>
          </a:bodyPr>
          <a:lstStyle/>
          <a:p>
            <a:r>
              <a:rPr lang="it-IT" b="1" dirty="0"/>
              <a:t>Meglio il decentramento in assenza di esternalità e di economie di scala </a:t>
            </a:r>
            <a:r>
              <a:rPr lang="it-IT" dirty="0"/>
              <a:t>(</a:t>
            </a:r>
            <a:r>
              <a:rPr lang="it-IT" dirty="0" err="1"/>
              <a:t>Oates</a:t>
            </a:r>
            <a:r>
              <a:rPr lang="it-IT" dirty="0"/>
              <a:t>, 1972): i contribuenti locali vedono soddisfatte le proprie preferenze</a:t>
            </a:r>
          </a:p>
          <a:p>
            <a:r>
              <a:rPr lang="it-IT" dirty="0"/>
              <a:t>Si prenda ad esempio il </a:t>
            </a:r>
            <a:r>
              <a:rPr lang="it-IT" u="sng" dirty="0"/>
              <a:t>sistema dell’istruzione</a:t>
            </a:r>
            <a:r>
              <a:rPr lang="it-IT" dirty="0"/>
              <a:t>: la scuola d’infanzia e primaria è gestita dai Comuni, quella secondaria dalle province/regioni e quella universitaria da Stato e regioni (economie di scala), mentre la difesa è sempre più oggetto di cooperazione internazionale</a:t>
            </a:r>
          </a:p>
          <a:p>
            <a:r>
              <a:rPr lang="it-IT" dirty="0"/>
              <a:t>In definitiva c’è un </a:t>
            </a:r>
            <a:r>
              <a:rPr lang="it-IT" b="1" dirty="0" err="1"/>
              <a:t>trade</a:t>
            </a:r>
            <a:r>
              <a:rPr lang="it-IT" b="1" dirty="0"/>
              <a:t>-off</a:t>
            </a:r>
            <a:r>
              <a:rPr lang="it-IT" dirty="0"/>
              <a:t> tra </a:t>
            </a:r>
            <a:r>
              <a:rPr lang="it-IT" dirty="0">
                <a:solidFill>
                  <a:srgbClr val="FF0000"/>
                </a:solidFill>
              </a:rPr>
              <a:t>eterogeneità spaziale delle preferenze </a:t>
            </a:r>
            <a:r>
              <a:rPr lang="it-IT" dirty="0"/>
              <a:t>(</a:t>
            </a:r>
            <a:r>
              <a:rPr lang="it-IT" b="1" dirty="0">
                <a:solidFill>
                  <a:srgbClr val="0070C0"/>
                </a:solidFill>
              </a:rPr>
              <a:t>decentramento</a:t>
            </a:r>
            <a:r>
              <a:rPr lang="it-IT" dirty="0"/>
              <a:t>) e lo sfruttamento delle </a:t>
            </a:r>
            <a:r>
              <a:rPr lang="it-IT" dirty="0">
                <a:solidFill>
                  <a:srgbClr val="FF0000"/>
                </a:solidFill>
              </a:rPr>
              <a:t>economie di scala </a:t>
            </a:r>
            <a:r>
              <a:rPr lang="it-IT" dirty="0"/>
              <a:t>e la risoluzione dei problemi derivanti dalle </a:t>
            </a:r>
            <a:r>
              <a:rPr lang="it-IT" dirty="0">
                <a:solidFill>
                  <a:srgbClr val="FF0000"/>
                </a:solidFill>
              </a:rPr>
              <a:t>esternalità</a:t>
            </a:r>
            <a:r>
              <a:rPr lang="it-IT" dirty="0"/>
              <a:t> (</a:t>
            </a:r>
            <a:r>
              <a:rPr lang="it-IT" b="1" dirty="0">
                <a:solidFill>
                  <a:srgbClr val="0070C0"/>
                </a:solidFill>
              </a:rPr>
              <a:t>centralizzazione</a:t>
            </a:r>
            <a:r>
              <a:rPr lang="it-IT" dirty="0"/>
              <a:t>)</a:t>
            </a:r>
          </a:p>
          <a:p>
            <a:r>
              <a:rPr lang="it-IT" b="1" dirty="0"/>
              <a:t>Problema</a:t>
            </a:r>
            <a:r>
              <a:rPr lang="it-IT" dirty="0"/>
              <a:t>: «</a:t>
            </a:r>
            <a:r>
              <a:rPr lang="it-IT" dirty="0">
                <a:solidFill>
                  <a:srgbClr val="FF0000"/>
                </a:solidFill>
              </a:rPr>
              <a:t>race to the bottom</a:t>
            </a:r>
            <a:r>
              <a:rPr lang="it-IT" dirty="0"/>
              <a:t>» nella cooperazione fiscale in ambito UE, quando si attua una concorrenza fiscale orizzontale tra Paesi (es. Irlanda o Lussemburgo…)</a:t>
            </a:r>
            <a:endParaRPr lang="en-US" dirty="0"/>
          </a:p>
        </p:txBody>
      </p:sp>
      <p:sp>
        <p:nvSpPr>
          <p:cNvPr id="4" name="Segnaposto numero diapositiva 3"/>
          <p:cNvSpPr>
            <a:spLocks noGrp="1"/>
          </p:cNvSpPr>
          <p:nvPr>
            <p:ph type="sldNum" sz="quarter" idx="12"/>
          </p:nvPr>
        </p:nvSpPr>
        <p:spPr/>
        <p:txBody>
          <a:bodyPr/>
          <a:lstStyle/>
          <a:p>
            <a:fld id="{05F37082-10A1-4C54-A578-B5F5D1519421}" type="slidenum">
              <a:rPr lang="en-US" smtClean="0"/>
              <a:t>3</a:t>
            </a:fld>
            <a:endParaRPr lang="en-US"/>
          </a:p>
        </p:txBody>
      </p:sp>
    </p:spTree>
    <p:extLst>
      <p:ext uri="{BB962C8B-B14F-4D97-AF65-F5344CB8AC3E}">
        <p14:creationId xmlns:p14="http://schemas.microsoft.com/office/powerpoint/2010/main" val="1166999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Regola generale per il federalismo</a:t>
            </a:r>
            <a:endParaRPr lang="en-US" dirty="0"/>
          </a:p>
        </p:txBody>
      </p:sp>
      <p:sp>
        <p:nvSpPr>
          <p:cNvPr id="3" name="Segnaposto contenuto 2"/>
          <p:cNvSpPr>
            <a:spLocks noGrp="1"/>
          </p:cNvSpPr>
          <p:nvPr>
            <p:ph idx="1"/>
          </p:nvPr>
        </p:nvSpPr>
        <p:spPr/>
        <p:txBody>
          <a:bodyPr>
            <a:normAutofit fontScale="92500"/>
          </a:bodyPr>
          <a:lstStyle/>
          <a:p>
            <a:r>
              <a:rPr lang="it-IT" dirty="0"/>
              <a:t>Il federalismo potrebbe essere semplicemente un </a:t>
            </a:r>
            <a:r>
              <a:rPr lang="it-IT" dirty="0">
                <a:solidFill>
                  <a:srgbClr val="FF0000"/>
                </a:solidFill>
              </a:rPr>
              <a:t>correttivo alle politiche centralizzate e volto a risolvere problemi distributivi</a:t>
            </a:r>
            <a:r>
              <a:rPr lang="it-IT" dirty="0"/>
              <a:t>, mentre allo Stato rimane il potere di influenzare le funzioni economiche di base</a:t>
            </a:r>
          </a:p>
          <a:p>
            <a:r>
              <a:rPr lang="it-IT" dirty="0"/>
              <a:t>Inoltre, la concorrenza tra enti territoriali o internazionali </a:t>
            </a:r>
            <a:r>
              <a:rPr lang="it-IT" dirty="0">
                <a:solidFill>
                  <a:srgbClr val="FF0000"/>
                </a:solidFill>
              </a:rPr>
              <a:t>limita fortemente sia le tendenze confiscatorie che l’accendersi di spinte dittatoriali </a:t>
            </a:r>
            <a:r>
              <a:rPr lang="it-IT" dirty="0"/>
              <a:t>e quindi questo è un ulteriore criterio a favore del decentramento</a:t>
            </a:r>
          </a:p>
          <a:p>
            <a:r>
              <a:rPr lang="it-IT" dirty="0"/>
              <a:t>Questo aspetto è sostenuto in </a:t>
            </a:r>
            <a:r>
              <a:rPr lang="it-IT" dirty="0">
                <a:solidFill>
                  <a:srgbClr val="FF0000"/>
                </a:solidFill>
              </a:rPr>
              <a:t>Europa</a:t>
            </a:r>
            <a:r>
              <a:rPr lang="it-IT" dirty="0"/>
              <a:t> soprattutto da coloro che temono che </a:t>
            </a:r>
            <a:r>
              <a:rPr lang="it-IT" dirty="0">
                <a:solidFill>
                  <a:srgbClr val="FF0000"/>
                </a:solidFill>
              </a:rPr>
              <a:t>i governi aumentino troppo la tassazione sui capitali</a:t>
            </a:r>
            <a:r>
              <a:rPr lang="it-IT" dirty="0"/>
              <a:t>, che nell’UE circolano liberamente, se vi è un forte accentramento/coordinamento della politica fiscale. </a:t>
            </a:r>
            <a:endParaRPr lang="en-US" dirty="0"/>
          </a:p>
        </p:txBody>
      </p:sp>
      <p:sp>
        <p:nvSpPr>
          <p:cNvPr id="4" name="Segnaposto numero diapositiva 3"/>
          <p:cNvSpPr>
            <a:spLocks noGrp="1"/>
          </p:cNvSpPr>
          <p:nvPr>
            <p:ph type="sldNum" sz="quarter" idx="12"/>
          </p:nvPr>
        </p:nvSpPr>
        <p:spPr/>
        <p:txBody>
          <a:bodyPr/>
          <a:lstStyle/>
          <a:p>
            <a:fld id="{05F37082-10A1-4C54-A578-B5F5D1519421}" type="slidenum">
              <a:rPr lang="en-US" smtClean="0"/>
              <a:t>4</a:t>
            </a:fld>
            <a:endParaRPr lang="en-US"/>
          </a:p>
        </p:txBody>
      </p:sp>
    </p:spTree>
    <p:extLst>
      <p:ext uri="{BB962C8B-B14F-4D97-AF65-F5344CB8AC3E}">
        <p14:creationId xmlns:p14="http://schemas.microsoft.com/office/powerpoint/2010/main" val="34605194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C2C682A-FDD3-4A80-8219-4FDA1E050C52}"/>
              </a:ext>
            </a:extLst>
          </p:cNvPr>
          <p:cNvSpPr>
            <a:spLocks noGrp="1"/>
          </p:cNvSpPr>
          <p:nvPr>
            <p:ph type="title"/>
          </p:nvPr>
        </p:nvSpPr>
        <p:spPr/>
        <p:txBody>
          <a:bodyPr/>
          <a:lstStyle/>
          <a:p>
            <a:r>
              <a:rPr lang="it-IT" dirty="0"/>
              <a:t>I federalismi e le unioni federali</a:t>
            </a:r>
          </a:p>
        </p:txBody>
      </p:sp>
      <p:sp>
        <p:nvSpPr>
          <p:cNvPr id="3" name="Segnaposto contenuto 2">
            <a:extLst>
              <a:ext uri="{FF2B5EF4-FFF2-40B4-BE49-F238E27FC236}">
                <a16:creationId xmlns:a16="http://schemas.microsoft.com/office/drawing/2014/main" id="{8C9969E8-6079-4960-993B-F2380537A8C5}"/>
              </a:ext>
            </a:extLst>
          </p:cNvPr>
          <p:cNvSpPr>
            <a:spLocks noGrp="1"/>
          </p:cNvSpPr>
          <p:nvPr>
            <p:ph idx="1"/>
          </p:nvPr>
        </p:nvSpPr>
        <p:spPr/>
        <p:txBody>
          <a:bodyPr>
            <a:normAutofit lnSpcReduction="10000"/>
          </a:bodyPr>
          <a:lstStyle/>
          <a:p>
            <a:r>
              <a:rPr lang="it-IT" dirty="0"/>
              <a:t>In Europa esistono molti Stati federali (come Germania, Austria, Belgio) ma non esiste ancora un’Unione federale di Stati.</a:t>
            </a:r>
          </a:p>
          <a:p>
            <a:r>
              <a:rPr lang="it-IT" dirty="0"/>
              <a:t>Diversamente dagli Stati Uniti d’America che si possono considerare un’Unione federale per eccellenza.</a:t>
            </a:r>
          </a:p>
          <a:p>
            <a:r>
              <a:rPr lang="it-IT" dirty="0"/>
              <a:t>Questa affermazione ci aiuta a fare una distinzione tra </a:t>
            </a:r>
            <a:r>
              <a:rPr lang="it-IT" b="1" dirty="0">
                <a:solidFill>
                  <a:srgbClr val="FF0000"/>
                </a:solidFill>
              </a:rPr>
              <a:t>Unioni federali </a:t>
            </a:r>
            <a:r>
              <a:rPr lang="it-IT" dirty="0"/>
              <a:t>e </a:t>
            </a:r>
            <a:r>
              <a:rPr lang="it-IT" b="1" dirty="0"/>
              <a:t>Stati federali</a:t>
            </a:r>
            <a:r>
              <a:rPr lang="it-IT" dirty="0"/>
              <a:t>. </a:t>
            </a:r>
          </a:p>
          <a:p>
            <a:pPr lvl="1"/>
            <a:r>
              <a:rPr lang="it-IT" dirty="0"/>
              <a:t>Le prime nascono da un processo di </a:t>
            </a:r>
            <a:r>
              <a:rPr lang="it-IT" dirty="0">
                <a:solidFill>
                  <a:srgbClr val="FF0000"/>
                </a:solidFill>
              </a:rPr>
              <a:t>aggregazione di stati, motivato da un’esigenza di sicurezza </a:t>
            </a:r>
            <a:r>
              <a:rPr lang="it-IT" dirty="0"/>
              <a:t>(</a:t>
            </a:r>
            <a:r>
              <a:rPr lang="it-IT" i="1" dirty="0"/>
              <a:t>coming together </a:t>
            </a:r>
            <a:r>
              <a:rPr lang="it-IT" i="1" dirty="0" err="1"/>
              <a:t>federations</a:t>
            </a:r>
            <a:r>
              <a:rPr lang="it-IT" dirty="0"/>
              <a:t>). </a:t>
            </a:r>
          </a:p>
          <a:p>
            <a:pPr lvl="1"/>
            <a:r>
              <a:rPr lang="it-IT" dirty="0"/>
              <a:t>I secondi sono la conseguenza di un processo di </a:t>
            </a:r>
            <a:r>
              <a:rPr lang="it-IT" b="1" dirty="0"/>
              <a:t>disaggregazione dello Stato unitario</a:t>
            </a:r>
            <a:r>
              <a:rPr lang="it-IT" dirty="0"/>
              <a:t> (</a:t>
            </a:r>
            <a:r>
              <a:rPr lang="it-IT" i="1" dirty="0"/>
              <a:t>holding together </a:t>
            </a:r>
            <a:r>
              <a:rPr lang="it-IT" i="1" dirty="0" err="1"/>
              <a:t>federations</a:t>
            </a:r>
            <a:r>
              <a:rPr lang="it-IT" dirty="0"/>
              <a:t>).</a:t>
            </a:r>
          </a:p>
          <a:p>
            <a:r>
              <a:rPr lang="it-IT" dirty="0"/>
              <a:t>Quindi anche l’UE è un’Unione Federale, ma…</a:t>
            </a:r>
          </a:p>
        </p:txBody>
      </p:sp>
    </p:spTree>
    <p:extLst>
      <p:ext uri="{BB962C8B-B14F-4D97-AF65-F5344CB8AC3E}">
        <p14:creationId xmlns:p14="http://schemas.microsoft.com/office/powerpoint/2010/main" val="26334961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C61BEE91-B5A7-49C0-B022-A40C16B09835}"/>
              </a:ext>
            </a:extLst>
          </p:cNvPr>
          <p:cNvSpPr>
            <a:spLocks noGrp="1"/>
          </p:cNvSpPr>
          <p:nvPr>
            <p:ph type="title"/>
          </p:nvPr>
        </p:nvSpPr>
        <p:spPr/>
        <p:txBody>
          <a:bodyPr/>
          <a:lstStyle/>
          <a:p>
            <a:r>
              <a:rPr lang="it-IT" dirty="0"/>
              <a:t>Unione e Federazione</a:t>
            </a:r>
          </a:p>
        </p:txBody>
      </p:sp>
      <p:sp>
        <p:nvSpPr>
          <p:cNvPr id="5" name="Segnaposto testo 4">
            <a:extLst>
              <a:ext uri="{FF2B5EF4-FFF2-40B4-BE49-F238E27FC236}">
                <a16:creationId xmlns:a16="http://schemas.microsoft.com/office/drawing/2014/main" id="{0A0ACF87-BA65-43F1-B9FB-FFF88FD63AAA}"/>
              </a:ext>
            </a:extLst>
          </p:cNvPr>
          <p:cNvSpPr>
            <a:spLocks noGrp="1"/>
          </p:cNvSpPr>
          <p:nvPr>
            <p:ph type="body" idx="1"/>
          </p:nvPr>
        </p:nvSpPr>
        <p:spPr/>
        <p:txBody>
          <a:bodyPr/>
          <a:lstStyle/>
          <a:p>
            <a:r>
              <a:rPr lang="it-IT" dirty="0"/>
              <a:t>Stati Uniti</a:t>
            </a:r>
          </a:p>
        </p:txBody>
      </p:sp>
      <p:sp>
        <p:nvSpPr>
          <p:cNvPr id="6" name="Segnaposto contenuto 5">
            <a:extLst>
              <a:ext uri="{FF2B5EF4-FFF2-40B4-BE49-F238E27FC236}">
                <a16:creationId xmlns:a16="http://schemas.microsoft.com/office/drawing/2014/main" id="{B080A44F-4312-488B-83D8-1139145AACD8}"/>
              </a:ext>
            </a:extLst>
          </p:cNvPr>
          <p:cNvSpPr>
            <a:spLocks noGrp="1"/>
          </p:cNvSpPr>
          <p:nvPr>
            <p:ph sz="half" idx="2"/>
          </p:nvPr>
        </p:nvSpPr>
        <p:spPr/>
        <p:txBody>
          <a:bodyPr>
            <a:normAutofit fontScale="62500" lnSpcReduction="20000"/>
          </a:bodyPr>
          <a:lstStyle/>
          <a:p>
            <a:r>
              <a:rPr lang="it-IT" u="sng" dirty="0"/>
              <a:t>Origine</a:t>
            </a:r>
            <a:r>
              <a:rPr lang="it-IT" dirty="0"/>
              <a:t>: Gli USA sono nati per un’esigenza di sicurezza degli Stati americani </a:t>
            </a:r>
            <a:r>
              <a:rPr lang="it-IT" u="sng" dirty="0"/>
              <a:t>verso una minaccia esterna</a:t>
            </a:r>
            <a:r>
              <a:rPr lang="it-IT" dirty="0"/>
              <a:t>.</a:t>
            </a:r>
          </a:p>
          <a:p>
            <a:r>
              <a:rPr lang="it-IT" dirty="0"/>
              <a:t>Gli Stati americani hanno delegato fin da subito all’Unione la </a:t>
            </a:r>
            <a:r>
              <a:rPr lang="it-IT" u="sng" dirty="0"/>
              <a:t>competenza di governare la politica estera e di difesa</a:t>
            </a:r>
            <a:r>
              <a:rPr lang="it-IT" dirty="0"/>
              <a:t>, tenendo per sé quella di regolare il mercato.</a:t>
            </a:r>
          </a:p>
        </p:txBody>
      </p:sp>
      <p:sp>
        <p:nvSpPr>
          <p:cNvPr id="7" name="Segnaposto testo 6">
            <a:extLst>
              <a:ext uri="{FF2B5EF4-FFF2-40B4-BE49-F238E27FC236}">
                <a16:creationId xmlns:a16="http://schemas.microsoft.com/office/drawing/2014/main" id="{F890FB1D-C321-4E25-9244-552A79318E63}"/>
              </a:ext>
            </a:extLst>
          </p:cNvPr>
          <p:cNvSpPr>
            <a:spLocks noGrp="1"/>
          </p:cNvSpPr>
          <p:nvPr>
            <p:ph type="body" sz="quarter" idx="3"/>
          </p:nvPr>
        </p:nvSpPr>
        <p:spPr/>
        <p:txBody>
          <a:bodyPr/>
          <a:lstStyle/>
          <a:p>
            <a:r>
              <a:rPr lang="it-IT" dirty="0"/>
              <a:t>Unione Europea</a:t>
            </a:r>
          </a:p>
        </p:txBody>
      </p:sp>
      <p:sp>
        <p:nvSpPr>
          <p:cNvPr id="8" name="Segnaposto contenuto 7">
            <a:extLst>
              <a:ext uri="{FF2B5EF4-FFF2-40B4-BE49-F238E27FC236}">
                <a16:creationId xmlns:a16="http://schemas.microsoft.com/office/drawing/2014/main" id="{734D738E-24F0-41E0-AE78-3CD347B5F8BA}"/>
              </a:ext>
            </a:extLst>
          </p:cNvPr>
          <p:cNvSpPr>
            <a:spLocks noGrp="1"/>
          </p:cNvSpPr>
          <p:nvPr>
            <p:ph sz="quarter" idx="4"/>
          </p:nvPr>
        </p:nvSpPr>
        <p:spPr/>
        <p:txBody>
          <a:bodyPr>
            <a:normAutofit fontScale="62500" lnSpcReduction="20000"/>
          </a:bodyPr>
          <a:lstStyle/>
          <a:p>
            <a:r>
              <a:rPr lang="it-IT" dirty="0"/>
              <a:t>Origine: L’UE nasce da una esigenza di sicurezza verso una </a:t>
            </a:r>
            <a:r>
              <a:rPr lang="it-IT" b="1" dirty="0"/>
              <a:t>minaccia interna</a:t>
            </a:r>
            <a:r>
              <a:rPr lang="it-IT" dirty="0"/>
              <a:t>: evitare la guerra tra gli Stati europei.</a:t>
            </a:r>
          </a:p>
          <a:p>
            <a:r>
              <a:rPr lang="it-IT" dirty="0"/>
              <a:t>Gli Stati europei hanno delegato alla Comunità la </a:t>
            </a:r>
            <a:r>
              <a:rPr lang="it-IT" u="sng" dirty="0"/>
              <a:t>competenza di regolare il mercato interno</a:t>
            </a:r>
            <a:r>
              <a:rPr lang="it-IT" dirty="0"/>
              <a:t>, tenendo per sé la politica estera e di difesa. </a:t>
            </a:r>
          </a:p>
          <a:p>
            <a:r>
              <a:rPr lang="it-IT" dirty="0"/>
              <a:t>Al principio dell'integrazione europea, vi fu la creazione di una Comunità del carbone e dell’acciaio (le materie alla base delle due guerre mondiali) per favorire la pace e il progresso comune.</a:t>
            </a:r>
          </a:p>
          <a:p>
            <a:r>
              <a:rPr lang="it-IT" dirty="0"/>
              <a:t>Il processo di integrazione continuò poi secondo il </a:t>
            </a:r>
            <a:r>
              <a:rPr lang="it-IT" u="sng" dirty="0"/>
              <a:t>disegno funzionalista di Jean </a:t>
            </a:r>
            <a:r>
              <a:rPr lang="it-IT" u="sng" dirty="0" err="1"/>
              <a:t>Monnet</a:t>
            </a:r>
            <a:r>
              <a:rPr lang="it-IT" dirty="0"/>
              <a:t>: proseguire, attraverso la </a:t>
            </a:r>
            <a:r>
              <a:rPr lang="it-IT" dirty="0">
                <a:solidFill>
                  <a:srgbClr val="FF0000"/>
                </a:solidFill>
              </a:rPr>
              <a:t>condivisione di politiche e istituzioni</a:t>
            </a:r>
            <a:r>
              <a:rPr lang="it-IT" dirty="0"/>
              <a:t>, verso un’unione sempre più stretta (economica, monetaria e infine politica).</a:t>
            </a:r>
          </a:p>
        </p:txBody>
      </p:sp>
    </p:spTree>
    <p:extLst>
      <p:ext uri="{BB962C8B-B14F-4D97-AF65-F5344CB8AC3E}">
        <p14:creationId xmlns:p14="http://schemas.microsoft.com/office/powerpoint/2010/main" val="97965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054347-48C9-4746-A58A-27DEC458A207}"/>
              </a:ext>
            </a:extLst>
          </p:cNvPr>
          <p:cNvSpPr>
            <a:spLocks noGrp="1"/>
          </p:cNvSpPr>
          <p:nvPr>
            <p:ph type="title"/>
          </p:nvPr>
        </p:nvSpPr>
        <p:spPr>
          <a:xfrm>
            <a:off x="839788" y="365126"/>
            <a:ext cx="10515600" cy="823912"/>
          </a:xfrm>
        </p:spPr>
        <p:txBody>
          <a:bodyPr/>
          <a:lstStyle/>
          <a:p>
            <a:r>
              <a:rPr lang="it-IT" dirty="0"/>
              <a:t>I sistemi istituzionali</a:t>
            </a:r>
          </a:p>
        </p:txBody>
      </p:sp>
      <p:sp>
        <p:nvSpPr>
          <p:cNvPr id="3" name="Segnaposto testo 2">
            <a:extLst>
              <a:ext uri="{FF2B5EF4-FFF2-40B4-BE49-F238E27FC236}">
                <a16:creationId xmlns:a16="http://schemas.microsoft.com/office/drawing/2014/main" id="{EBABE23E-2FCB-4430-875B-819BE3AB7CC2}"/>
              </a:ext>
            </a:extLst>
          </p:cNvPr>
          <p:cNvSpPr>
            <a:spLocks noGrp="1"/>
          </p:cNvSpPr>
          <p:nvPr>
            <p:ph type="body" idx="1"/>
          </p:nvPr>
        </p:nvSpPr>
        <p:spPr>
          <a:xfrm>
            <a:off x="836612" y="1189038"/>
            <a:ext cx="5157787" cy="477202"/>
          </a:xfrm>
        </p:spPr>
        <p:txBody>
          <a:bodyPr>
            <a:normAutofit/>
          </a:bodyPr>
          <a:lstStyle/>
          <a:p>
            <a:r>
              <a:rPr lang="it-IT" dirty="0"/>
              <a:t>USA</a:t>
            </a:r>
          </a:p>
        </p:txBody>
      </p:sp>
      <p:sp>
        <p:nvSpPr>
          <p:cNvPr id="4" name="Segnaposto contenuto 3">
            <a:extLst>
              <a:ext uri="{FF2B5EF4-FFF2-40B4-BE49-F238E27FC236}">
                <a16:creationId xmlns:a16="http://schemas.microsoft.com/office/drawing/2014/main" id="{BBDE867C-4ECD-4275-A7B2-03D580559E62}"/>
              </a:ext>
            </a:extLst>
          </p:cNvPr>
          <p:cNvSpPr>
            <a:spLocks noGrp="1"/>
          </p:cNvSpPr>
          <p:nvPr>
            <p:ph sz="half" idx="2"/>
          </p:nvPr>
        </p:nvSpPr>
        <p:spPr>
          <a:xfrm>
            <a:off x="839788" y="2097024"/>
            <a:ext cx="5157787" cy="4092639"/>
          </a:xfrm>
        </p:spPr>
        <p:txBody>
          <a:bodyPr>
            <a:normAutofit/>
          </a:bodyPr>
          <a:lstStyle/>
          <a:p>
            <a:r>
              <a:rPr lang="it-IT" sz="2400" dirty="0"/>
              <a:t>Tre Istituzioni di Governo e rappresentanze:</a:t>
            </a:r>
          </a:p>
          <a:p>
            <a:pPr lvl="1"/>
            <a:r>
              <a:rPr lang="it-IT" dirty="0">
                <a:solidFill>
                  <a:srgbClr val="FF0000"/>
                </a:solidFill>
              </a:rPr>
              <a:t>Camera</a:t>
            </a:r>
            <a:r>
              <a:rPr lang="it-IT" dirty="0"/>
              <a:t> (Cittadini in proporzione alla popolazione), </a:t>
            </a:r>
          </a:p>
          <a:p>
            <a:pPr lvl="1"/>
            <a:r>
              <a:rPr lang="it-IT" dirty="0">
                <a:solidFill>
                  <a:srgbClr val="FF0000"/>
                </a:solidFill>
              </a:rPr>
              <a:t>Senato</a:t>
            </a:r>
            <a:r>
              <a:rPr lang="it-IT" dirty="0"/>
              <a:t> (rappresenta gli Stati), </a:t>
            </a:r>
          </a:p>
          <a:p>
            <a:pPr lvl="1"/>
            <a:r>
              <a:rPr lang="it-IT" dirty="0">
                <a:solidFill>
                  <a:srgbClr val="FF0000"/>
                </a:solidFill>
              </a:rPr>
              <a:t>Presidente</a:t>
            </a:r>
            <a:r>
              <a:rPr lang="it-IT" dirty="0"/>
              <a:t> (Esecutivo) </a:t>
            </a:r>
          </a:p>
          <a:p>
            <a:r>
              <a:rPr lang="it-IT" sz="2400" dirty="0"/>
              <a:t>ciascuna ha fonti di legittimazione distinte, mandati temporali diversi e prerogative di </a:t>
            </a:r>
            <a:r>
              <a:rPr lang="it-IT" sz="2400" i="1" dirty="0"/>
              <a:t>policies</a:t>
            </a:r>
            <a:r>
              <a:rPr lang="it-IT" sz="2400" dirty="0"/>
              <a:t> (politiche) differenti. </a:t>
            </a:r>
          </a:p>
          <a:p>
            <a:endParaRPr lang="it-IT" sz="2400" dirty="0"/>
          </a:p>
        </p:txBody>
      </p:sp>
      <p:sp>
        <p:nvSpPr>
          <p:cNvPr id="5" name="Segnaposto testo 4">
            <a:extLst>
              <a:ext uri="{FF2B5EF4-FFF2-40B4-BE49-F238E27FC236}">
                <a16:creationId xmlns:a16="http://schemas.microsoft.com/office/drawing/2014/main" id="{4CF57F8D-D145-4DAB-8B47-2BCDFA2A73F7}"/>
              </a:ext>
            </a:extLst>
          </p:cNvPr>
          <p:cNvSpPr>
            <a:spLocks noGrp="1"/>
          </p:cNvSpPr>
          <p:nvPr>
            <p:ph type="body" sz="quarter" idx="3"/>
          </p:nvPr>
        </p:nvSpPr>
        <p:spPr>
          <a:xfrm>
            <a:off x="6096000" y="1189038"/>
            <a:ext cx="5183188" cy="477202"/>
          </a:xfrm>
        </p:spPr>
        <p:txBody>
          <a:bodyPr>
            <a:normAutofit/>
          </a:bodyPr>
          <a:lstStyle/>
          <a:p>
            <a:r>
              <a:rPr lang="it-IT" dirty="0"/>
              <a:t>UE</a:t>
            </a:r>
          </a:p>
        </p:txBody>
      </p:sp>
      <p:sp>
        <p:nvSpPr>
          <p:cNvPr id="6" name="Segnaposto contenuto 5">
            <a:extLst>
              <a:ext uri="{FF2B5EF4-FFF2-40B4-BE49-F238E27FC236}">
                <a16:creationId xmlns:a16="http://schemas.microsoft.com/office/drawing/2014/main" id="{849A141B-326B-4B7E-90C1-2F6140EE7163}"/>
              </a:ext>
            </a:extLst>
          </p:cNvPr>
          <p:cNvSpPr>
            <a:spLocks noGrp="1"/>
          </p:cNvSpPr>
          <p:nvPr>
            <p:ph sz="quarter" idx="4"/>
          </p:nvPr>
        </p:nvSpPr>
        <p:spPr>
          <a:xfrm>
            <a:off x="6172200" y="1666240"/>
            <a:ext cx="5183188" cy="4523423"/>
          </a:xfrm>
        </p:spPr>
        <p:txBody>
          <a:bodyPr>
            <a:noAutofit/>
          </a:bodyPr>
          <a:lstStyle/>
          <a:p>
            <a:r>
              <a:rPr lang="it-IT" sz="1400" dirty="0"/>
              <a:t>L’UE si evolve attraverso un sistema istituzionale complesso, caratterizzato da </a:t>
            </a:r>
            <a:r>
              <a:rPr lang="it-IT" sz="1400" dirty="0">
                <a:solidFill>
                  <a:srgbClr val="FF0000"/>
                </a:solidFill>
              </a:rPr>
              <a:t>due logiche di integrazione</a:t>
            </a:r>
            <a:r>
              <a:rPr lang="it-IT" sz="1400" dirty="0"/>
              <a:t>:</a:t>
            </a:r>
          </a:p>
          <a:p>
            <a:pPr lvl="1"/>
            <a:r>
              <a:rPr lang="it-IT" sz="1400" dirty="0"/>
              <a:t>quella </a:t>
            </a:r>
            <a:r>
              <a:rPr lang="it-IT" sz="1400" i="1" u="sng" dirty="0"/>
              <a:t>intergovernativa</a:t>
            </a:r>
            <a:r>
              <a:rPr lang="it-IT" sz="1400" dirty="0"/>
              <a:t> che privilegia il ruolo degli Stati e la centralità del </a:t>
            </a:r>
            <a:r>
              <a:rPr lang="it-IT" sz="1400" b="1" dirty="0"/>
              <a:t>Consiglio Europeo</a:t>
            </a:r>
            <a:r>
              <a:rPr lang="it-IT" sz="1400" dirty="0"/>
              <a:t>; </a:t>
            </a:r>
          </a:p>
          <a:p>
            <a:pPr lvl="1"/>
            <a:r>
              <a:rPr lang="it-IT" sz="1400" dirty="0"/>
              <a:t>quella </a:t>
            </a:r>
            <a:r>
              <a:rPr lang="it-IT" sz="1400" i="1" u="sng" dirty="0"/>
              <a:t>sovranazionale</a:t>
            </a:r>
            <a:r>
              <a:rPr lang="it-IT" sz="1400" dirty="0"/>
              <a:t> che esalta le Istituzioni comunitarie e si fonda sull’iniziativa della </a:t>
            </a:r>
            <a:r>
              <a:rPr lang="it-IT" sz="1400" b="1" dirty="0"/>
              <a:t>Commissione e del Parlamento europeo</a:t>
            </a:r>
            <a:r>
              <a:rPr lang="it-IT" sz="1400" dirty="0"/>
              <a:t>. </a:t>
            </a:r>
          </a:p>
          <a:p>
            <a:r>
              <a:rPr lang="it-IT" sz="1400" dirty="0"/>
              <a:t>Queste due logiche hanno dato vita a due modelli di </a:t>
            </a:r>
            <a:r>
              <a:rPr lang="it-IT" sz="1400" i="1" dirty="0"/>
              <a:t>governance</a:t>
            </a:r>
            <a:r>
              <a:rPr lang="it-IT" sz="1400" dirty="0"/>
              <a:t> e processi decisionali differenti: </a:t>
            </a:r>
          </a:p>
          <a:p>
            <a:pPr lvl="1"/>
            <a:r>
              <a:rPr lang="it-IT" sz="1400" dirty="0"/>
              <a:t>quello intergovernativo contraddistinto dal </a:t>
            </a:r>
            <a:r>
              <a:rPr lang="it-IT" sz="1400" b="1" dirty="0"/>
              <a:t>voto all’unanimità </a:t>
            </a:r>
            <a:r>
              <a:rPr lang="it-IT" sz="1400" dirty="0"/>
              <a:t>e dal potere di veto degli Stati (ieri il Regno Unito, oggi Polonia e Ungheria); </a:t>
            </a:r>
          </a:p>
          <a:p>
            <a:pPr lvl="1"/>
            <a:r>
              <a:rPr lang="it-IT" sz="1400" dirty="0"/>
              <a:t>quello comunitario dal </a:t>
            </a:r>
            <a:r>
              <a:rPr lang="it-IT" sz="1400" b="1" dirty="0"/>
              <a:t>voto a maggioranza </a:t>
            </a:r>
            <a:r>
              <a:rPr lang="it-IT" sz="1400" dirty="0"/>
              <a:t>e dalle dinamiche parlamentari. </a:t>
            </a:r>
          </a:p>
          <a:p>
            <a:r>
              <a:rPr lang="it-IT" sz="1400" dirty="0"/>
              <a:t>Il Parlamento vuole rafforzare la Commissione, come Organo esecutivo dell’Unione, e tenerla sotto il suo controllo. </a:t>
            </a:r>
          </a:p>
          <a:p>
            <a:r>
              <a:rPr lang="it-IT" sz="1400" dirty="0"/>
              <a:t>Il Consiglio Europeo rifiuta la logica della “</a:t>
            </a:r>
            <a:r>
              <a:rPr lang="it-IT" sz="1400" dirty="0" err="1"/>
              <a:t>parlamentarizzazione</a:t>
            </a:r>
            <a:r>
              <a:rPr lang="it-IT" sz="1400" dirty="0"/>
              <a:t>” dell’Unione e vuole mantenere il suo potere di indirizzo e di decisione finale. </a:t>
            </a:r>
          </a:p>
        </p:txBody>
      </p:sp>
      <p:sp>
        <p:nvSpPr>
          <p:cNvPr id="7" name="Callout: freccia in su 6">
            <a:extLst>
              <a:ext uri="{FF2B5EF4-FFF2-40B4-BE49-F238E27FC236}">
                <a16:creationId xmlns:a16="http://schemas.microsoft.com/office/drawing/2014/main" id="{C19A9B14-80FF-4644-B51B-508EE0B31F10}"/>
              </a:ext>
            </a:extLst>
          </p:cNvPr>
          <p:cNvSpPr/>
          <p:nvPr/>
        </p:nvSpPr>
        <p:spPr>
          <a:xfrm>
            <a:off x="6945376" y="5998464"/>
            <a:ext cx="3824224" cy="589280"/>
          </a:xfrm>
          <a:prstGeom prst="up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b="1" i="1" dirty="0"/>
              <a:t>deficit</a:t>
            </a:r>
            <a:r>
              <a:rPr lang="it-IT" sz="1600" b="1" dirty="0"/>
              <a:t> di governo e assenza di una </a:t>
            </a:r>
            <a:r>
              <a:rPr lang="it-IT" sz="1600" b="1" i="1" dirty="0"/>
              <a:t>leadership</a:t>
            </a:r>
            <a:r>
              <a:rPr lang="it-IT" sz="1600" b="1" dirty="0"/>
              <a:t> europea</a:t>
            </a:r>
          </a:p>
        </p:txBody>
      </p:sp>
      <p:sp>
        <p:nvSpPr>
          <p:cNvPr id="8" name="Callout: freccia in su 7">
            <a:extLst>
              <a:ext uri="{FF2B5EF4-FFF2-40B4-BE49-F238E27FC236}">
                <a16:creationId xmlns:a16="http://schemas.microsoft.com/office/drawing/2014/main" id="{8D6C3E9D-723D-40A3-974A-3EA528F41A7E}"/>
              </a:ext>
            </a:extLst>
          </p:cNvPr>
          <p:cNvSpPr/>
          <p:nvPr/>
        </p:nvSpPr>
        <p:spPr>
          <a:xfrm>
            <a:off x="1503236" y="5549377"/>
            <a:ext cx="3312160" cy="987964"/>
          </a:xfrm>
          <a:prstGeom prst="up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u="sng"/>
              <a:t>Forte separazione di potere</a:t>
            </a:r>
            <a:r>
              <a:rPr lang="it-IT"/>
              <a:t> tra stati e istituzioni</a:t>
            </a:r>
          </a:p>
        </p:txBody>
      </p:sp>
    </p:spTree>
    <p:extLst>
      <p:ext uri="{BB962C8B-B14F-4D97-AF65-F5344CB8AC3E}">
        <p14:creationId xmlns:p14="http://schemas.microsoft.com/office/powerpoint/2010/main" val="21651559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9C6AE2A-5D17-4C86-8C40-19F0ABD39689}"/>
              </a:ext>
            </a:extLst>
          </p:cNvPr>
          <p:cNvSpPr>
            <a:spLocks noGrp="1"/>
          </p:cNvSpPr>
          <p:nvPr>
            <p:ph type="title"/>
          </p:nvPr>
        </p:nvSpPr>
        <p:spPr>
          <a:xfrm>
            <a:off x="839788" y="365125"/>
            <a:ext cx="10515600" cy="776859"/>
          </a:xfrm>
        </p:spPr>
        <p:txBody>
          <a:bodyPr/>
          <a:lstStyle/>
          <a:p>
            <a:r>
              <a:rPr lang="it-IT" dirty="0"/>
              <a:t>Conseguenze per la PE: tanto diverse?</a:t>
            </a:r>
          </a:p>
        </p:txBody>
      </p:sp>
      <p:sp>
        <p:nvSpPr>
          <p:cNvPr id="3" name="Segnaposto testo 2">
            <a:extLst>
              <a:ext uri="{FF2B5EF4-FFF2-40B4-BE49-F238E27FC236}">
                <a16:creationId xmlns:a16="http://schemas.microsoft.com/office/drawing/2014/main" id="{FEAE8A9A-4E4B-4617-B3C3-4D5340889CCA}"/>
              </a:ext>
            </a:extLst>
          </p:cNvPr>
          <p:cNvSpPr>
            <a:spLocks noGrp="1"/>
          </p:cNvSpPr>
          <p:nvPr>
            <p:ph type="body" idx="1"/>
          </p:nvPr>
        </p:nvSpPr>
        <p:spPr>
          <a:xfrm>
            <a:off x="938213" y="1277494"/>
            <a:ext cx="5157787" cy="403669"/>
          </a:xfrm>
        </p:spPr>
        <p:txBody>
          <a:bodyPr>
            <a:normAutofit lnSpcReduction="10000"/>
          </a:bodyPr>
          <a:lstStyle/>
          <a:p>
            <a:pPr algn="ctr"/>
            <a:r>
              <a:rPr lang="it-IT" dirty="0"/>
              <a:t>USA</a:t>
            </a:r>
          </a:p>
        </p:txBody>
      </p:sp>
      <p:sp>
        <p:nvSpPr>
          <p:cNvPr id="4" name="Segnaposto contenuto 3">
            <a:extLst>
              <a:ext uri="{FF2B5EF4-FFF2-40B4-BE49-F238E27FC236}">
                <a16:creationId xmlns:a16="http://schemas.microsoft.com/office/drawing/2014/main" id="{0D886E6C-C815-4953-A028-F47C5FC070C1}"/>
              </a:ext>
            </a:extLst>
          </p:cNvPr>
          <p:cNvSpPr>
            <a:spLocks noGrp="1"/>
          </p:cNvSpPr>
          <p:nvPr>
            <p:ph sz="half" idx="2"/>
          </p:nvPr>
        </p:nvSpPr>
        <p:spPr>
          <a:xfrm>
            <a:off x="839788" y="1895918"/>
            <a:ext cx="5157787" cy="3684588"/>
          </a:xfrm>
        </p:spPr>
        <p:txBody>
          <a:bodyPr>
            <a:noAutofit/>
          </a:bodyPr>
          <a:lstStyle/>
          <a:p>
            <a:r>
              <a:rPr lang="it-IT" sz="1400" dirty="0"/>
              <a:t>ogni “stato” si confronta con un tasso di cambio fisso e una politica monetaria uniforme, decisa dalla Federal Reserve.</a:t>
            </a:r>
          </a:p>
          <a:p>
            <a:r>
              <a:rPr lang="it-IT" sz="1400" dirty="0"/>
              <a:t>i tassi di inflazione e di disoccupazione variano – e molto – dall’uno all’altro stato. </a:t>
            </a:r>
          </a:p>
          <a:p>
            <a:r>
              <a:rPr lang="it-IT" sz="1400" dirty="0"/>
              <a:t>il reddito pro capite cambia molto da stato a stato.</a:t>
            </a:r>
          </a:p>
          <a:p>
            <a:r>
              <a:rPr lang="it-IT" sz="1400" dirty="0"/>
              <a:t>L’aspettativa di vita varia molto più che in Europa. </a:t>
            </a:r>
          </a:p>
          <a:p>
            <a:r>
              <a:rPr lang="it-IT" sz="1400" dirty="0"/>
              <a:t>Molto diversi sono la spesa pubblica e i sistemi fiscali statali, mentre è alta la concorrenza fiscale tra stati.</a:t>
            </a:r>
          </a:p>
          <a:p>
            <a:r>
              <a:rPr lang="it-IT" sz="1400" dirty="0"/>
              <a:t>Se uno stato o una contea incontra difficoltà macroeconomiche (recessione) o finanziarie (alti spread), il governo federale non li aiuta e possono fallire senza ricevere assistenza. </a:t>
            </a:r>
          </a:p>
          <a:p>
            <a:r>
              <a:rPr lang="it-IT" sz="1400" dirty="0"/>
              <a:t>In generale, la mobilità dei lavoratori è scarsa e quelli che si spostano lo fanno all’interno di distanze ridotte. </a:t>
            </a:r>
          </a:p>
          <a:p>
            <a:r>
              <a:rPr lang="it-IT" sz="1400" dirty="0"/>
              <a:t>il “New Deal” e la “lotta alla povertà”, furono creati programmi di assistenza a livello nazionale e furono anche introdotte alcune “tax </a:t>
            </a:r>
            <a:r>
              <a:rPr lang="it-IT" sz="1400" dirty="0" err="1"/>
              <a:t>expenditures</a:t>
            </a:r>
            <a:r>
              <a:rPr lang="it-IT" sz="1400" dirty="0"/>
              <a:t>” (spese fiscali) per assistere le famiglie: debito pubblico in crescita costante</a:t>
            </a:r>
          </a:p>
        </p:txBody>
      </p:sp>
      <p:sp>
        <p:nvSpPr>
          <p:cNvPr id="5" name="Segnaposto testo 4">
            <a:extLst>
              <a:ext uri="{FF2B5EF4-FFF2-40B4-BE49-F238E27FC236}">
                <a16:creationId xmlns:a16="http://schemas.microsoft.com/office/drawing/2014/main" id="{21D3EA9D-1B74-4DB4-B317-90BA8DC3CD1F}"/>
              </a:ext>
            </a:extLst>
          </p:cNvPr>
          <p:cNvSpPr>
            <a:spLocks noGrp="1"/>
          </p:cNvSpPr>
          <p:nvPr>
            <p:ph type="body" sz="quarter" idx="3"/>
          </p:nvPr>
        </p:nvSpPr>
        <p:spPr>
          <a:xfrm>
            <a:off x="6172200" y="1218026"/>
            <a:ext cx="5183188" cy="403669"/>
          </a:xfrm>
        </p:spPr>
        <p:txBody>
          <a:bodyPr>
            <a:normAutofit lnSpcReduction="10000"/>
          </a:bodyPr>
          <a:lstStyle/>
          <a:p>
            <a:pPr algn="ctr"/>
            <a:r>
              <a:rPr lang="it-IT" dirty="0"/>
              <a:t>UE</a:t>
            </a:r>
          </a:p>
        </p:txBody>
      </p:sp>
      <p:sp>
        <p:nvSpPr>
          <p:cNvPr id="6" name="Segnaposto contenuto 5">
            <a:extLst>
              <a:ext uri="{FF2B5EF4-FFF2-40B4-BE49-F238E27FC236}">
                <a16:creationId xmlns:a16="http://schemas.microsoft.com/office/drawing/2014/main" id="{F2BBAA84-5600-41A6-ADB2-A039E04E6ECF}"/>
              </a:ext>
            </a:extLst>
          </p:cNvPr>
          <p:cNvSpPr>
            <a:spLocks noGrp="1"/>
          </p:cNvSpPr>
          <p:nvPr>
            <p:ph sz="quarter" idx="4"/>
          </p:nvPr>
        </p:nvSpPr>
        <p:spPr>
          <a:xfrm>
            <a:off x="6200779" y="1895918"/>
            <a:ext cx="5183188" cy="3684588"/>
          </a:xfrm>
        </p:spPr>
        <p:txBody>
          <a:bodyPr>
            <a:noAutofit/>
          </a:bodyPr>
          <a:lstStyle/>
          <a:p>
            <a:r>
              <a:rPr lang="it-IT" sz="1800" dirty="0"/>
              <a:t>Moneta unica e tasso di cambio fisso (Vedi USA)</a:t>
            </a:r>
          </a:p>
          <a:p>
            <a:r>
              <a:rPr lang="it-IT" sz="1800" dirty="0"/>
              <a:t>Inflazione e disoccupazione (Vedi USA)</a:t>
            </a:r>
          </a:p>
          <a:p>
            <a:r>
              <a:rPr lang="it-IT" sz="1800" dirty="0"/>
              <a:t>Reddito pro-capite (Vedi USA)</a:t>
            </a:r>
          </a:p>
          <a:p>
            <a:r>
              <a:rPr lang="it-IT" sz="1800" dirty="0"/>
              <a:t>Aspettativa di vita diversa tra paesi UE</a:t>
            </a:r>
          </a:p>
          <a:p>
            <a:r>
              <a:rPr lang="it-IT" sz="1800" dirty="0"/>
              <a:t>Spesa pubblica e fisco molto diversi, ma legati da regole comuni</a:t>
            </a:r>
          </a:p>
          <a:p>
            <a:r>
              <a:rPr lang="it-IT" sz="1800" dirty="0"/>
              <a:t>Aiuto da UE solo per crisi molto grandi (</a:t>
            </a:r>
            <a:r>
              <a:rPr lang="it-IT" sz="1800" dirty="0" err="1"/>
              <a:t>subprime</a:t>
            </a:r>
            <a:r>
              <a:rPr lang="it-IT" sz="1800" dirty="0"/>
              <a:t>, pandemia) e fondi salvastato limitati (MES)</a:t>
            </a:r>
          </a:p>
          <a:p>
            <a:r>
              <a:rPr lang="it-IT" sz="1800" dirty="0"/>
              <a:t>Scarsa mobilità dei lavoratori</a:t>
            </a:r>
          </a:p>
          <a:p>
            <a:r>
              <a:rPr lang="it-IT" sz="1800" dirty="0"/>
              <a:t>I sistemi pensionistici, la sanità pubblica, l’istruzione pubblica, l’assistenza ai poveri e agli anziani sono molto differenti e richiedono risorse pubbliche diverse. Variano molto anche i livelli del debito pubblico.</a:t>
            </a:r>
          </a:p>
        </p:txBody>
      </p:sp>
    </p:spTree>
    <p:extLst>
      <p:ext uri="{BB962C8B-B14F-4D97-AF65-F5344CB8AC3E}">
        <p14:creationId xmlns:p14="http://schemas.microsoft.com/office/powerpoint/2010/main" val="2822529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1000"/>
                                        <p:tgtEl>
                                          <p:spTgt spid="6">
                                            <p:txEl>
                                              <p:pRg st="0" end="0"/>
                                            </p:txEl>
                                          </p:spTgt>
                                        </p:tgtEl>
                                      </p:cBhvr>
                                    </p:animEffect>
                                    <p:anim calcmode="lin" valueType="num">
                                      <p:cBhvr>
                                        <p:cTn id="13"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Effect transition="in" filter="fade">
                                      <p:cBhvr>
                                        <p:cTn id="19" dur="1000"/>
                                        <p:tgtEl>
                                          <p:spTgt spid="4">
                                            <p:txEl>
                                              <p:pRg st="1" end="1"/>
                                            </p:txEl>
                                          </p:spTgt>
                                        </p:tgtEl>
                                      </p:cBhvr>
                                    </p:animEffect>
                                    <p:anim calcmode="lin" valueType="num">
                                      <p:cBhvr>
                                        <p:cTn id="20"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6">
                                            <p:txEl>
                                              <p:pRg st="1" end="1"/>
                                            </p:txEl>
                                          </p:spTgt>
                                        </p:tgtEl>
                                        <p:attrNameLst>
                                          <p:attrName>style.visibility</p:attrName>
                                        </p:attrNameLst>
                                      </p:cBhvr>
                                      <p:to>
                                        <p:strVal val="visible"/>
                                      </p:to>
                                    </p:set>
                                    <p:animEffect transition="in" filter="fade">
                                      <p:cBhvr>
                                        <p:cTn id="24" dur="1000"/>
                                        <p:tgtEl>
                                          <p:spTgt spid="6">
                                            <p:txEl>
                                              <p:pRg st="1" end="1"/>
                                            </p:txEl>
                                          </p:spTgt>
                                        </p:tgtEl>
                                      </p:cBhvr>
                                    </p:animEffect>
                                    <p:anim calcmode="lin" valueType="num">
                                      <p:cBhvr>
                                        <p:cTn id="2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4">
                                            <p:txEl>
                                              <p:pRg st="2" end="2"/>
                                            </p:txEl>
                                          </p:spTgt>
                                        </p:tgtEl>
                                        <p:attrNameLst>
                                          <p:attrName>style.visibility</p:attrName>
                                        </p:attrNameLst>
                                      </p:cBhvr>
                                      <p:to>
                                        <p:strVal val="visible"/>
                                      </p:to>
                                    </p:set>
                                    <p:animEffect transition="in" filter="fade">
                                      <p:cBhvr>
                                        <p:cTn id="31" dur="1000"/>
                                        <p:tgtEl>
                                          <p:spTgt spid="4">
                                            <p:txEl>
                                              <p:pRg st="2" end="2"/>
                                            </p:txEl>
                                          </p:spTgt>
                                        </p:tgtEl>
                                      </p:cBhvr>
                                    </p:animEffect>
                                    <p:anim calcmode="lin" valueType="num">
                                      <p:cBhvr>
                                        <p:cTn id="3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4">
                                            <p:txEl>
                                              <p:pRg st="2" end="2"/>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6">
                                            <p:txEl>
                                              <p:pRg st="2" end="2"/>
                                            </p:txEl>
                                          </p:spTgt>
                                        </p:tgtEl>
                                        <p:attrNameLst>
                                          <p:attrName>style.visibility</p:attrName>
                                        </p:attrNameLst>
                                      </p:cBhvr>
                                      <p:to>
                                        <p:strVal val="visible"/>
                                      </p:to>
                                    </p:set>
                                    <p:animEffect transition="in" filter="fade">
                                      <p:cBhvr>
                                        <p:cTn id="36" dur="1000"/>
                                        <p:tgtEl>
                                          <p:spTgt spid="6">
                                            <p:txEl>
                                              <p:pRg st="2" end="2"/>
                                            </p:txEl>
                                          </p:spTgt>
                                        </p:tgtEl>
                                      </p:cBhvr>
                                    </p:animEffect>
                                    <p:anim calcmode="lin" valueType="num">
                                      <p:cBhvr>
                                        <p:cTn id="37"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38"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4">
                                            <p:txEl>
                                              <p:pRg st="3" end="3"/>
                                            </p:txEl>
                                          </p:spTgt>
                                        </p:tgtEl>
                                        <p:attrNameLst>
                                          <p:attrName>style.visibility</p:attrName>
                                        </p:attrNameLst>
                                      </p:cBhvr>
                                      <p:to>
                                        <p:strVal val="visible"/>
                                      </p:to>
                                    </p:set>
                                    <p:animEffect transition="in" filter="fade">
                                      <p:cBhvr>
                                        <p:cTn id="43" dur="1000"/>
                                        <p:tgtEl>
                                          <p:spTgt spid="4">
                                            <p:txEl>
                                              <p:pRg st="3" end="3"/>
                                            </p:txEl>
                                          </p:spTgt>
                                        </p:tgtEl>
                                      </p:cBhvr>
                                    </p:animEffect>
                                    <p:anim calcmode="lin" valueType="num">
                                      <p:cBhvr>
                                        <p:cTn id="44"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45" dur="1000" fill="hold"/>
                                        <p:tgtEl>
                                          <p:spTgt spid="4">
                                            <p:txEl>
                                              <p:pRg st="3" end="3"/>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6">
                                            <p:txEl>
                                              <p:pRg st="3" end="3"/>
                                            </p:txEl>
                                          </p:spTgt>
                                        </p:tgtEl>
                                        <p:attrNameLst>
                                          <p:attrName>style.visibility</p:attrName>
                                        </p:attrNameLst>
                                      </p:cBhvr>
                                      <p:to>
                                        <p:strVal val="visible"/>
                                      </p:to>
                                    </p:set>
                                    <p:animEffect transition="in" filter="fade">
                                      <p:cBhvr>
                                        <p:cTn id="48" dur="1000"/>
                                        <p:tgtEl>
                                          <p:spTgt spid="6">
                                            <p:txEl>
                                              <p:pRg st="3" end="3"/>
                                            </p:txEl>
                                          </p:spTgt>
                                        </p:tgtEl>
                                      </p:cBhvr>
                                    </p:animEffect>
                                    <p:anim calcmode="lin" valueType="num">
                                      <p:cBhvr>
                                        <p:cTn id="49"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50"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nodeType="clickEffect">
                                  <p:stCondLst>
                                    <p:cond delay="0"/>
                                  </p:stCondLst>
                                  <p:childTnLst>
                                    <p:set>
                                      <p:cBhvr>
                                        <p:cTn id="54" dur="1" fill="hold">
                                          <p:stCondLst>
                                            <p:cond delay="0"/>
                                          </p:stCondLst>
                                        </p:cTn>
                                        <p:tgtEl>
                                          <p:spTgt spid="4">
                                            <p:txEl>
                                              <p:pRg st="4" end="4"/>
                                            </p:txEl>
                                          </p:spTgt>
                                        </p:tgtEl>
                                        <p:attrNameLst>
                                          <p:attrName>style.visibility</p:attrName>
                                        </p:attrNameLst>
                                      </p:cBhvr>
                                      <p:to>
                                        <p:strVal val="visible"/>
                                      </p:to>
                                    </p:set>
                                    <p:animEffect transition="in" filter="fade">
                                      <p:cBhvr>
                                        <p:cTn id="55" dur="1000"/>
                                        <p:tgtEl>
                                          <p:spTgt spid="4">
                                            <p:txEl>
                                              <p:pRg st="4" end="4"/>
                                            </p:txEl>
                                          </p:spTgt>
                                        </p:tgtEl>
                                      </p:cBhvr>
                                    </p:animEffect>
                                    <p:anim calcmode="lin" valueType="num">
                                      <p:cBhvr>
                                        <p:cTn id="56"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57" dur="1000" fill="hold"/>
                                        <p:tgtEl>
                                          <p:spTgt spid="4">
                                            <p:txEl>
                                              <p:pRg st="4" end="4"/>
                                            </p:txEl>
                                          </p:spTgt>
                                        </p:tgtEl>
                                        <p:attrNameLst>
                                          <p:attrName>ppt_y</p:attrName>
                                        </p:attrNameLst>
                                      </p:cBhvr>
                                      <p:tavLst>
                                        <p:tav tm="0">
                                          <p:val>
                                            <p:strVal val="#ppt_y+.1"/>
                                          </p:val>
                                        </p:tav>
                                        <p:tav tm="100000">
                                          <p:val>
                                            <p:strVal val="#ppt_y"/>
                                          </p:val>
                                        </p:tav>
                                      </p:tavLst>
                                    </p:anim>
                                  </p:childTnLst>
                                </p:cTn>
                              </p:par>
                              <p:par>
                                <p:cTn id="58" presetID="42" presetClass="entr" presetSubtype="0" fill="hold" nodeType="withEffect">
                                  <p:stCondLst>
                                    <p:cond delay="0"/>
                                  </p:stCondLst>
                                  <p:childTnLst>
                                    <p:set>
                                      <p:cBhvr>
                                        <p:cTn id="59" dur="1" fill="hold">
                                          <p:stCondLst>
                                            <p:cond delay="0"/>
                                          </p:stCondLst>
                                        </p:cTn>
                                        <p:tgtEl>
                                          <p:spTgt spid="6">
                                            <p:txEl>
                                              <p:pRg st="4" end="4"/>
                                            </p:txEl>
                                          </p:spTgt>
                                        </p:tgtEl>
                                        <p:attrNameLst>
                                          <p:attrName>style.visibility</p:attrName>
                                        </p:attrNameLst>
                                      </p:cBhvr>
                                      <p:to>
                                        <p:strVal val="visible"/>
                                      </p:to>
                                    </p:set>
                                    <p:animEffect transition="in" filter="fade">
                                      <p:cBhvr>
                                        <p:cTn id="60" dur="1000"/>
                                        <p:tgtEl>
                                          <p:spTgt spid="6">
                                            <p:txEl>
                                              <p:pRg st="4" end="4"/>
                                            </p:txEl>
                                          </p:spTgt>
                                        </p:tgtEl>
                                      </p:cBhvr>
                                    </p:animEffect>
                                    <p:anim calcmode="lin" valueType="num">
                                      <p:cBhvr>
                                        <p:cTn id="61"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62"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nodeType="clickEffect">
                                  <p:stCondLst>
                                    <p:cond delay="0"/>
                                  </p:stCondLst>
                                  <p:childTnLst>
                                    <p:set>
                                      <p:cBhvr>
                                        <p:cTn id="66" dur="1" fill="hold">
                                          <p:stCondLst>
                                            <p:cond delay="0"/>
                                          </p:stCondLst>
                                        </p:cTn>
                                        <p:tgtEl>
                                          <p:spTgt spid="4">
                                            <p:txEl>
                                              <p:pRg st="5" end="5"/>
                                            </p:txEl>
                                          </p:spTgt>
                                        </p:tgtEl>
                                        <p:attrNameLst>
                                          <p:attrName>style.visibility</p:attrName>
                                        </p:attrNameLst>
                                      </p:cBhvr>
                                      <p:to>
                                        <p:strVal val="visible"/>
                                      </p:to>
                                    </p:set>
                                    <p:animEffect transition="in" filter="fade">
                                      <p:cBhvr>
                                        <p:cTn id="67" dur="1000"/>
                                        <p:tgtEl>
                                          <p:spTgt spid="4">
                                            <p:txEl>
                                              <p:pRg st="5" end="5"/>
                                            </p:txEl>
                                          </p:spTgt>
                                        </p:tgtEl>
                                      </p:cBhvr>
                                    </p:animEffect>
                                    <p:anim calcmode="lin" valueType="num">
                                      <p:cBhvr>
                                        <p:cTn id="68"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69" dur="1000" fill="hold"/>
                                        <p:tgtEl>
                                          <p:spTgt spid="4">
                                            <p:txEl>
                                              <p:pRg st="5" end="5"/>
                                            </p:txEl>
                                          </p:spTgt>
                                        </p:tgtEl>
                                        <p:attrNameLst>
                                          <p:attrName>ppt_y</p:attrName>
                                        </p:attrNameLst>
                                      </p:cBhvr>
                                      <p:tavLst>
                                        <p:tav tm="0">
                                          <p:val>
                                            <p:strVal val="#ppt_y+.1"/>
                                          </p:val>
                                        </p:tav>
                                        <p:tav tm="100000">
                                          <p:val>
                                            <p:strVal val="#ppt_y"/>
                                          </p:val>
                                        </p:tav>
                                      </p:tavLst>
                                    </p:anim>
                                  </p:childTnLst>
                                </p:cTn>
                              </p:par>
                              <p:par>
                                <p:cTn id="70" presetID="42" presetClass="entr" presetSubtype="0" fill="hold" nodeType="withEffect">
                                  <p:stCondLst>
                                    <p:cond delay="0"/>
                                  </p:stCondLst>
                                  <p:childTnLst>
                                    <p:set>
                                      <p:cBhvr>
                                        <p:cTn id="71" dur="1" fill="hold">
                                          <p:stCondLst>
                                            <p:cond delay="0"/>
                                          </p:stCondLst>
                                        </p:cTn>
                                        <p:tgtEl>
                                          <p:spTgt spid="6">
                                            <p:txEl>
                                              <p:pRg st="5" end="5"/>
                                            </p:txEl>
                                          </p:spTgt>
                                        </p:tgtEl>
                                        <p:attrNameLst>
                                          <p:attrName>style.visibility</p:attrName>
                                        </p:attrNameLst>
                                      </p:cBhvr>
                                      <p:to>
                                        <p:strVal val="visible"/>
                                      </p:to>
                                    </p:set>
                                    <p:animEffect transition="in" filter="fade">
                                      <p:cBhvr>
                                        <p:cTn id="72" dur="1000"/>
                                        <p:tgtEl>
                                          <p:spTgt spid="6">
                                            <p:txEl>
                                              <p:pRg st="5" end="5"/>
                                            </p:txEl>
                                          </p:spTgt>
                                        </p:tgtEl>
                                      </p:cBhvr>
                                    </p:animEffect>
                                    <p:anim calcmode="lin" valueType="num">
                                      <p:cBhvr>
                                        <p:cTn id="73"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74" dur="1000" fill="hold"/>
                                        <p:tgtEl>
                                          <p:spTgt spid="6">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4">
                                            <p:txEl>
                                              <p:pRg st="6" end="6"/>
                                            </p:txEl>
                                          </p:spTgt>
                                        </p:tgtEl>
                                        <p:attrNameLst>
                                          <p:attrName>style.visibility</p:attrName>
                                        </p:attrNameLst>
                                      </p:cBhvr>
                                      <p:to>
                                        <p:strVal val="visible"/>
                                      </p:to>
                                    </p:set>
                                    <p:anim calcmode="lin" valueType="num">
                                      <p:cBhvr additive="base">
                                        <p:cTn id="7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81" presetID="2" presetClass="entr" presetSubtype="4" fill="hold" nodeType="withEffect">
                                  <p:stCondLst>
                                    <p:cond delay="0"/>
                                  </p:stCondLst>
                                  <p:childTnLst>
                                    <p:set>
                                      <p:cBhvr>
                                        <p:cTn id="82" dur="1" fill="hold">
                                          <p:stCondLst>
                                            <p:cond delay="0"/>
                                          </p:stCondLst>
                                        </p:cTn>
                                        <p:tgtEl>
                                          <p:spTgt spid="6">
                                            <p:txEl>
                                              <p:pRg st="6" end="6"/>
                                            </p:txEl>
                                          </p:spTgt>
                                        </p:tgtEl>
                                        <p:attrNameLst>
                                          <p:attrName>style.visibility</p:attrName>
                                        </p:attrNameLst>
                                      </p:cBhvr>
                                      <p:to>
                                        <p:strVal val="visible"/>
                                      </p:to>
                                    </p:set>
                                    <p:anim calcmode="lin" valueType="num">
                                      <p:cBhvr additive="base">
                                        <p:cTn id="83"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84"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4" fill="hold" nodeType="clickEffect">
                                  <p:stCondLst>
                                    <p:cond delay="0"/>
                                  </p:stCondLst>
                                  <p:childTnLst>
                                    <p:set>
                                      <p:cBhvr>
                                        <p:cTn id="88" dur="1" fill="hold">
                                          <p:stCondLst>
                                            <p:cond delay="0"/>
                                          </p:stCondLst>
                                        </p:cTn>
                                        <p:tgtEl>
                                          <p:spTgt spid="4">
                                            <p:txEl>
                                              <p:pRg st="7" end="7"/>
                                            </p:txEl>
                                          </p:spTgt>
                                        </p:tgtEl>
                                        <p:attrNameLst>
                                          <p:attrName>style.visibility</p:attrName>
                                        </p:attrNameLst>
                                      </p:cBhvr>
                                      <p:to>
                                        <p:strVal val="visible"/>
                                      </p:to>
                                    </p:set>
                                    <p:anim calcmode="lin" valueType="num">
                                      <p:cBhvr additive="base">
                                        <p:cTn id="8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9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91" presetID="42" presetClass="entr" presetSubtype="0" fill="hold" nodeType="withEffect">
                                  <p:stCondLst>
                                    <p:cond delay="0"/>
                                  </p:stCondLst>
                                  <p:childTnLst>
                                    <p:set>
                                      <p:cBhvr>
                                        <p:cTn id="92" dur="1" fill="hold">
                                          <p:stCondLst>
                                            <p:cond delay="0"/>
                                          </p:stCondLst>
                                        </p:cTn>
                                        <p:tgtEl>
                                          <p:spTgt spid="6">
                                            <p:txEl>
                                              <p:pRg st="7" end="7"/>
                                            </p:txEl>
                                          </p:spTgt>
                                        </p:tgtEl>
                                        <p:attrNameLst>
                                          <p:attrName>style.visibility</p:attrName>
                                        </p:attrNameLst>
                                      </p:cBhvr>
                                      <p:to>
                                        <p:strVal val="visible"/>
                                      </p:to>
                                    </p:set>
                                    <p:animEffect transition="in" filter="fade">
                                      <p:cBhvr>
                                        <p:cTn id="93" dur="1000"/>
                                        <p:tgtEl>
                                          <p:spTgt spid="6">
                                            <p:txEl>
                                              <p:pRg st="7" end="7"/>
                                            </p:txEl>
                                          </p:spTgt>
                                        </p:tgtEl>
                                      </p:cBhvr>
                                    </p:animEffect>
                                    <p:anim calcmode="lin" valueType="num">
                                      <p:cBhvr>
                                        <p:cTn id="94" dur="1000" fill="hold"/>
                                        <p:tgtEl>
                                          <p:spTgt spid="6">
                                            <p:txEl>
                                              <p:pRg st="7" end="7"/>
                                            </p:txEl>
                                          </p:spTgt>
                                        </p:tgtEl>
                                        <p:attrNameLst>
                                          <p:attrName>ppt_x</p:attrName>
                                        </p:attrNameLst>
                                      </p:cBhvr>
                                      <p:tavLst>
                                        <p:tav tm="0">
                                          <p:val>
                                            <p:strVal val="#ppt_x"/>
                                          </p:val>
                                        </p:tav>
                                        <p:tav tm="100000">
                                          <p:val>
                                            <p:strVal val="#ppt_x"/>
                                          </p:val>
                                        </p:tav>
                                      </p:tavLst>
                                    </p:anim>
                                    <p:anim calcmode="lin" valueType="num">
                                      <p:cBhvr>
                                        <p:cTn id="95" dur="1000" fill="hold"/>
                                        <p:tgtEl>
                                          <p:spTgt spid="6">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L’Unione Europea: un po’ di storia</a:t>
            </a:r>
            <a:endParaRPr lang="en-US" dirty="0"/>
          </a:p>
        </p:txBody>
      </p:sp>
      <p:sp>
        <p:nvSpPr>
          <p:cNvPr id="3" name="Segnaposto contenuto 2"/>
          <p:cNvSpPr>
            <a:spLocks noGrp="1"/>
          </p:cNvSpPr>
          <p:nvPr>
            <p:ph idx="1"/>
          </p:nvPr>
        </p:nvSpPr>
        <p:spPr/>
        <p:txBody>
          <a:bodyPr>
            <a:normAutofit fontScale="77500" lnSpcReduction="20000"/>
          </a:bodyPr>
          <a:lstStyle/>
          <a:p>
            <a:r>
              <a:rPr lang="it-IT" dirty="0"/>
              <a:t>Il primo nucleo di Paesi Europei è il </a:t>
            </a:r>
            <a:r>
              <a:rPr lang="it-IT" dirty="0">
                <a:hlinkClick r:id="rId2"/>
              </a:rPr>
              <a:t>Consiglio d’Europa </a:t>
            </a:r>
            <a:r>
              <a:rPr lang="it-IT" dirty="0"/>
              <a:t> costituitosi nel 1949 (oggi 46 paesi)</a:t>
            </a:r>
          </a:p>
          <a:p>
            <a:r>
              <a:rPr lang="it-IT" dirty="0"/>
              <a:t>L’</a:t>
            </a:r>
            <a:r>
              <a:rPr lang="it-IT" dirty="0">
                <a:hlinkClick r:id="rId3"/>
              </a:rPr>
              <a:t>UE</a:t>
            </a:r>
            <a:r>
              <a:rPr lang="it-IT" dirty="0"/>
              <a:t> si forma nel 1957 (Comunità Economica Europea o CEE) con il Trattato di Roma tra i primi 6 Paesi fondatori </a:t>
            </a:r>
            <a:r>
              <a:rPr lang="it-IT" dirty="0" err="1"/>
              <a:t>BeNeLux</a:t>
            </a:r>
            <a:r>
              <a:rPr lang="it-IT" dirty="0"/>
              <a:t>, F,D,I dalle ceneri della CECA costituita nel 1950 per riunire gli interessi di questi 6 Paesi nell’industria pesante e raggiunge 28 membri nel 2013 (27 dopo la </a:t>
            </a:r>
            <a:r>
              <a:rPr lang="it-IT" dirty="0" err="1"/>
              <a:t>Brexit</a:t>
            </a:r>
            <a:r>
              <a:rPr lang="it-IT" dirty="0"/>
              <a:t> il 31 gennaio 2020) </a:t>
            </a:r>
          </a:p>
          <a:p>
            <a:r>
              <a:rPr lang="it-IT" dirty="0"/>
              <a:t>Fase iniziale solo unione doganale</a:t>
            </a:r>
          </a:p>
          <a:p>
            <a:r>
              <a:rPr lang="it-IT" dirty="0"/>
              <a:t>Mercato Unico (1957-)</a:t>
            </a:r>
          </a:p>
          <a:p>
            <a:r>
              <a:rPr lang="it-IT" dirty="0"/>
              <a:t>Moneta unica (2002: tra 19 Paesi Membri)</a:t>
            </a:r>
          </a:p>
          <a:p>
            <a:r>
              <a:rPr lang="it-IT" dirty="0"/>
              <a:t>Nel Trattato di Nizza 2001: l’UE tenta di darsi una Costituzione, bocciata dai referendum di Francia e Olanda; </a:t>
            </a:r>
          </a:p>
          <a:p>
            <a:r>
              <a:rPr lang="it-IT" dirty="0"/>
              <a:t>Trattato di Lisbona 2007: si affermano le aree di competenza dell’UE (ratificato da tutti i Paesi nel 2009)</a:t>
            </a:r>
          </a:p>
          <a:p>
            <a:r>
              <a:rPr lang="it-IT" dirty="0"/>
              <a:t>2016:  </a:t>
            </a:r>
            <a:r>
              <a:rPr lang="it-IT" u="sng" dirty="0">
                <a:hlinkClick r:id="rId4"/>
              </a:rPr>
              <a:t>Carta dei diritti fondamentali dell’Unione europea</a:t>
            </a:r>
            <a:endParaRPr lang="en-US" dirty="0"/>
          </a:p>
        </p:txBody>
      </p:sp>
      <p:sp>
        <p:nvSpPr>
          <p:cNvPr id="4" name="Segnaposto numero diapositiva 3"/>
          <p:cNvSpPr>
            <a:spLocks noGrp="1"/>
          </p:cNvSpPr>
          <p:nvPr>
            <p:ph type="sldNum" sz="quarter" idx="12"/>
          </p:nvPr>
        </p:nvSpPr>
        <p:spPr/>
        <p:txBody>
          <a:bodyPr/>
          <a:lstStyle/>
          <a:p>
            <a:fld id="{05F37082-10A1-4C54-A578-B5F5D1519421}" type="slidenum">
              <a:rPr lang="en-US" smtClean="0"/>
              <a:t>9</a:t>
            </a:fld>
            <a:endParaRPr lang="en-US"/>
          </a:p>
        </p:txBody>
      </p:sp>
    </p:spTree>
    <p:extLst>
      <p:ext uri="{BB962C8B-B14F-4D97-AF65-F5344CB8AC3E}">
        <p14:creationId xmlns:p14="http://schemas.microsoft.com/office/powerpoint/2010/main" val="16250185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2558</TotalTime>
  <Words>3088</Words>
  <Application>Microsoft Office PowerPoint</Application>
  <PresentationFormat>Widescreen</PresentationFormat>
  <Paragraphs>205</Paragraphs>
  <Slides>21</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21</vt:i4>
      </vt:variant>
    </vt:vector>
  </HeadingPairs>
  <TitlesOfParts>
    <vt:vector size="26" baseType="lpstr">
      <vt:lpstr>Arial</vt:lpstr>
      <vt:lpstr>Calibri</vt:lpstr>
      <vt:lpstr>Calibri Light</vt:lpstr>
      <vt:lpstr>Symbol</vt:lpstr>
      <vt:lpstr>Tema di Office</vt:lpstr>
      <vt:lpstr> La Politica Economica in un’area valutaria comune</vt:lpstr>
      <vt:lpstr>IL Federalismo: il decentramento della PE interno ai Paesi</vt:lpstr>
      <vt:lpstr>Decentramento o accentramento della PE?</vt:lpstr>
      <vt:lpstr>Regola generale per il federalismo</vt:lpstr>
      <vt:lpstr>I federalismi e le unioni federali</vt:lpstr>
      <vt:lpstr>Unione e Federazione</vt:lpstr>
      <vt:lpstr>I sistemi istituzionali</vt:lpstr>
      <vt:lpstr>Conseguenze per la PE: tanto diverse?</vt:lpstr>
      <vt:lpstr>L’Unione Europea: un po’ di storia</vt:lpstr>
      <vt:lpstr>I Trattati istitutivi dell’UE</vt:lpstr>
      <vt:lpstr>Gli organi di governo politico dell’UE</vt:lpstr>
      <vt:lpstr>I principi fondamentali dei trattati (Trattato di Lisbona, 2007)</vt:lpstr>
      <vt:lpstr>Le questioni del federalismo e l’integrazione europea</vt:lpstr>
      <vt:lpstr>Trattato di Nizza (26.02.2001) - estratto</vt:lpstr>
      <vt:lpstr>I Trattati individuano le categorie di competenza dell’UE che sono 5</vt:lpstr>
      <vt:lpstr>Le competenze UE per la Politica Economica</vt:lpstr>
      <vt:lpstr>Competenze (cont.): il coordinamento</vt:lpstr>
      <vt:lpstr>L’UE come federazione</vt:lpstr>
      <vt:lpstr>Tab. 2.3 Distribuzione delle competenze per tipo di PE all’interno dell’UE</vt:lpstr>
      <vt:lpstr>Le ipotesi alla base della distribuzione delle competenze</vt:lpstr>
      <vt:lpstr>Le ipotesi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tema del Federalismo e l’UE</dc:title>
  <dc:creator>CHIES LAURA</dc:creator>
  <cp:lastModifiedBy>CHIES LAURA</cp:lastModifiedBy>
  <cp:revision>33</cp:revision>
  <dcterms:created xsi:type="dcterms:W3CDTF">2024-03-25T04:28:52Z</dcterms:created>
  <dcterms:modified xsi:type="dcterms:W3CDTF">2025-03-27T09:02:36Z</dcterms:modified>
</cp:coreProperties>
</file>