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313" r:id="rId3"/>
    <p:sldId id="314" r:id="rId4"/>
    <p:sldId id="290" r:id="rId5"/>
    <p:sldId id="318" r:id="rId6"/>
    <p:sldId id="319" r:id="rId7"/>
    <p:sldId id="320" r:id="rId8"/>
    <p:sldId id="283" r:id="rId9"/>
    <p:sldId id="258" r:id="rId10"/>
    <p:sldId id="321" r:id="rId11"/>
    <p:sldId id="259" r:id="rId12"/>
    <p:sldId id="315" r:id="rId13"/>
    <p:sldId id="260" r:id="rId14"/>
    <p:sldId id="270" r:id="rId15"/>
    <p:sldId id="261" r:id="rId16"/>
    <p:sldId id="316" r:id="rId17"/>
    <p:sldId id="287" r:id="rId18"/>
    <p:sldId id="317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72" r:id="rId29"/>
    <p:sldId id="276" r:id="rId30"/>
    <p:sldId id="312" r:id="rId31"/>
    <p:sldId id="278" r:id="rId32"/>
    <p:sldId id="293" r:id="rId33"/>
    <p:sldId id="292" r:id="rId34"/>
    <p:sldId id="291" r:id="rId35"/>
    <p:sldId id="294" r:id="rId36"/>
    <p:sldId id="295" r:id="rId37"/>
    <p:sldId id="296" r:id="rId38"/>
    <p:sldId id="322" r:id="rId39"/>
    <p:sldId id="323" r:id="rId40"/>
    <p:sldId id="273" r:id="rId41"/>
    <p:sldId id="274" r:id="rId42"/>
    <p:sldId id="297" r:id="rId43"/>
    <p:sldId id="279" r:id="rId44"/>
    <p:sldId id="302" r:id="rId45"/>
    <p:sldId id="303" r:id="rId46"/>
    <p:sldId id="304" r:id="rId47"/>
    <p:sldId id="298" r:id="rId48"/>
    <p:sldId id="305" r:id="rId49"/>
    <p:sldId id="306" r:id="rId50"/>
    <p:sldId id="275" r:id="rId51"/>
    <p:sldId id="307" r:id="rId52"/>
    <p:sldId id="308" r:id="rId53"/>
    <p:sldId id="309" r:id="rId54"/>
    <p:sldId id="311" r:id="rId55"/>
    <p:sldId id="288" r:id="rId56"/>
    <p:sldId id="31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9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9805-FE6D-46C2-B640-FDD09710878D}" type="datetimeFigureOut">
              <a:rPr lang="it-IT" smtClean="0"/>
              <a:t>01/04/2025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C1910-588A-495B-86DB-D03937FA1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56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E2B6-6F40-43F4-83A4-D713A307C3DA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E5FB-5316-44C7-9D5C-6D3D83EF82EF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9CDB-368D-4D8A-8AB5-412CAA3170DB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843-4360-4605-B38D-DC7E6CF076B5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51AA-5475-45DD-81E6-F833CB8D2509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76B-84ED-4479-B4A5-BC1AC58C05EE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C9D9-B678-49DC-8E1C-C05A4A0DAF04}" type="datetime1">
              <a:rPr lang="en-US" smtClean="0"/>
              <a:t>4/1/2025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E652-2972-467F-AA78-D1DA6FE6DFF0}" type="datetime1">
              <a:rPr lang="en-US" smtClean="0"/>
              <a:t>4/1/2025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C16B-7078-4F68-A2BF-4A8F12866666}" type="datetime1">
              <a:rPr lang="en-US" smtClean="0"/>
              <a:t>4/1/2025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7710-9484-42EA-A75D-40BD47A7204B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9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ECF4-4F08-4FB9-AA4F-7A5853885E4F}" type="datetime1">
              <a:rPr lang="en-US" smtClean="0"/>
              <a:t>4/1/2025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37B9-0860-4541-B834-E5759640879D}" type="datetime1">
              <a:rPr lang="en-US" smtClean="0"/>
              <a:t>4/1/2025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pr/date/2025/html/ecb.mp250306~d4340800b3.i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press_conference/monetary-policy-statement/2025/html/ecb.is250306~4307bd0941.i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italia.it/compiti/sistema-pagamenti/target2/index.html" TargetMode="External"/><Relationship Id="rId2" Type="http://schemas.openxmlformats.org/officeDocument/2006/relationships/hyperlink" Target="https://www.ecb.europa.eu/stats/financial_markets_and_interest_rates/euro_short-term_rate/html/index.e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cb.europa.eu/main-figures/ecb-interest-rates-and-exchange-rates/key-ecb-interest-rat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cb.europa.eu/stats/html/index.en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-rates.com/en/interest-rates/central-banks/1003/british-boe-official-bank-rat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orsaitaliana.it/notizie/sotto-la-lente/operazioni-mercato-aperto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caditalia.it/compiti/polmon-garanzie/riserva-obbligatoria/index.html#:~:text=L'Eurosistema%20impone%20alle%20banche,cui%20vengono%20applicate%20delle%20aliquote.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annual-reports-financial-statements/annual/annual-accounts/html/ecb.annualaccounts2023~f5a98cb02b.it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cb.europa.eu/press/annual-reports-financial-statements/annual/balance/html/index.it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.europa.eu/factsheets/it/sheet/85/le-istituzioni-dell-unione-economica-e-monetari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italia.it/compiti/polmon-garanzie/tltro/index.html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consumer-price-index/consumer-price-index-by-category-line-chart.htm" TargetMode="External"/><Relationship Id="rId2" Type="http://schemas.openxmlformats.org/officeDocument/2006/relationships/hyperlink" Target="https://www.ecb.europa.eu/stats/policy_and_exchange_rates/key_ecb_interest_rates/html/index.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d.stlouisfed.org/series/FEDFUNDS" TargetMode="External"/><Relationship Id="rId4" Type="http://schemas.openxmlformats.org/officeDocument/2006/relationships/hyperlink" Target="https://data.bls.gov/pdq/SurveyOutputServl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decisions/eb/html/index.it.html" TargetMode="External"/><Relationship Id="rId2" Type="http://schemas.openxmlformats.org/officeDocument/2006/relationships/hyperlink" Target="https://www.ecb.europa.eu/ecb/decisions/govc/html/index.i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b.europa.eu/ecb/decisions/ssm/html/index.it.html" TargetMode="External"/><Relationship Id="rId4" Type="http://schemas.openxmlformats.org/officeDocument/2006/relationships/hyperlink" Target="https://www.ecb.europa.eu/ecb/decisions/genc/html/index.it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cb.europa.eu/stats/financial_markets_and_interest_rates/euro_area_yield_curves/html/index.en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d.stlouisfed.org/series/DGS10" TargetMode="Externa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stats/md/html/ecb.md2502~202f6500e4.en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ibor-rates.eu/it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ortplanning.com/it/magazine/article/2021/07/23/focus-stati-uniti-la-politica-monetaria-della-federal-reserv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cb.europa.eu/stats/policy_and_exchange_rates/euro_reference_exchange_rates/html/eurofxref-graph-usd.it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serve.gov/aboutthefed/fedexplained/who-we-ar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politica monetaria nell’Eurozona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concetti fondamentali</a:t>
            </a:r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32A9E7-90B8-4675-9C6E-D9832DF0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11B3D-422B-4516-A8DB-A76CFF21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L’orientamento: </a:t>
            </a:r>
            <a:r>
              <a:rPr lang="it-IT" dirty="0" err="1"/>
              <a:t>stance</a:t>
            </a:r>
            <a:r>
              <a:rPr lang="it-IT" dirty="0"/>
              <a:t> del Consiglio direttivo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9EBAFA-024F-4358-BFF0-D87C1A3B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Il Consiglio direttivo della BCE decide l’orientamento della PM che attua attraverso la </a:t>
            </a:r>
            <a:r>
              <a:rPr lang="it-IT" dirty="0">
                <a:solidFill>
                  <a:srgbClr val="FF0000"/>
                </a:solidFill>
              </a:rPr>
              <a:t>variazione del tasso sui depositi presso la BCE</a:t>
            </a:r>
          </a:p>
          <a:p>
            <a:r>
              <a:rPr lang="it-IT" dirty="0"/>
              <a:t>La decisione di variare tale tasso deriva dalla valutazione aggiornata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delle </a:t>
            </a:r>
            <a:r>
              <a:rPr lang="it-IT" u="sng" dirty="0"/>
              <a:t>prospettive di inflazione</a:t>
            </a:r>
            <a:r>
              <a:rPr lang="it-IT" dirty="0"/>
              <a:t>, 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della </a:t>
            </a:r>
            <a:r>
              <a:rPr lang="it-IT" u="sng" dirty="0"/>
              <a:t>dinamica dell’inflazione di fondo</a:t>
            </a:r>
            <a:r>
              <a:rPr lang="it-IT" dirty="0"/>
              <a:t> e 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dell’intensità della </a:t>
            </a:r>
            <a:r>
              <a:rPr lang="it-IT" u="sng" dirty="0"/>
              <a:t>trasmissione della politica monetaria</a:t>
            </a:r>
            <a:r>
              <a:rPr lang="it-IT" dirty="0"/>
              <a:t>.</a:t>
            </a:r>
          </a:p>
          <a:p>
            <a:r>
              <a:rPr lang="it-IT" dirty="0"/>
              <a:t>Nel </a:t>
            </a:r>
            <a:r>
              <a:rPr lang="it-IT" dirty="0">
                <a:hlinkClick r:id="rId2"/>
              </a:rPr>
              <a:t>comunicato stampa del Consiglio </a:t>
            </a:r>
            <a:r>
              <a:rPr lang="it-IT" dirty="0"/>
              <a:t>del 6/3/2025 si legge: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Gli esperti indicano ora che l’inflazione complessiva si collocherebbe in media al 2,3% nel 2025, all’1,9% nel 2026 e al 2,0% nel 2027.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L’inflazione al netto della componente energetica e alimentare si porterebbe in media al 2,2% nel 2025, al 2,0% nel 2026 e all’1,9% nel 2027.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La politica monetaria diviene sensibilmente meno restrittiva, poiché le riduzioni dei tassi di interesse rendono meno onerosi i nuovi prestiti a imprese e famiglie e il credito accelera. Al tempo stesso, l’allentamento delle condizioni di finanziamento è contrastato dai passati rialzi dei tassi di interesse che si stanno ancora trasmettendo ai crediti in essere, e il volume dei prestiti resta nel complesso contenuto. L’economia fronteggia perduranti difficoltà e i nostri esperti hanno nuovamente corretto al ribasso le proiezioni di crescita: allo 0,9% per il 2025, all’1,2% per il 2026 e all’1,3% per il 2027.</a:t>
            </a:r>
          </a:p>
          <a:p>
            <a:pPr marL="914400" lvl="1" indent="-4572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24C3E2-0F7D-46D7-B855-778C9C55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L’orientamento della PM in tempi normali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 </a:t>
            </a:r>
            <a:r>
              <a:rPr lang="it-IT" u="sng" dirty="0"/>
              <a:t>condizioni normali</a:t>
            </a:r>
            <a:r>
              <a:rPr lang="it-IT" dirty="0"/>
              <a:t>, l’orientamento della politica monetaria </a:t>
            </a:r>
            <a:r>
              <a:rPr lang="it-IT" u="sng" dirty="0"/>
              <a:t>è segnalato fissando e </a:t>
            </a:r>
            <a:r>
              <a:rPr lang="it-IT" u="sng" dirty="0">
                <a:hlinkClick r:id="rId2"/>
              </a:rPr>
              <a:t>comunicando</a:t>
            </a:r>
            <a:r>
              <a:rPr lang="it-IT" u="sng" dirty="0"/>
              <a:t> il livello dei tassi di interesse ufficiali</a:t>
            </a:r>
            <a:r>
              <a:rPr lang="it-IT" dirty="0"/>
              <a:t>. </a:t>
            </a:r>
          </a:p>
          <a:p>
            <a:r>
              <a:rPr lang="it-IT" dirty="0"/>
              <a:t>In un “</a:t>
            </a:r>
            <a:r>
              <a:rPr lang="it-IT" dirty="0">
                <a:solidFill>
                  <a:srgbClr val="FF0000"/>
                </a:solidFill>
              </a:rPr>
              <a:t>sistema a corridoio</a:t>
            </a:r>
            <a:r>
              <a:rPr lang="it-IT" dirty="0"/>
              <a:t>”, come quello adottato dall’</a:t>
            </a:r>
            <a:r>
              <a:rPr lang="it-IT" dirty="0" err="1"/>
              <a:t>Eurosistema</a:t>
            </a:r>
            <a:r>
              <a:rPr lang="it-IT" dirty="0"/>
              <a:t> i tassi ufficiali sono: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sulle operazioni di rifinanziamento principale</a:t>
            </a:r>
            <a:r>
              <a:rPr lang="it-IT" dirty="0"/>
              <a:t>, con le quali viene </a:t>
            </a:r>
            <a:r>
              <a:rPr lang="it-IT" dirty="0">
                <a:highlight>
                  <a:srgbClr val="FFFF00"/>
                </a:highlight>
              </a:rPr>
              <a:t>fornita la maggior parte di riserve al sistema bancario </a:t>
            </a:r>
            <a:r>
              <a:rPr lang="it-IT" dirty="0"/>
              <a:t>(ed è il principale segnale sull’orientamento);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sulla </a:t>
            </a:r>
            <a:r>
              <a:rPr lang="it-IT" dirty="0" err="1">
                <a:solidFill>
                  <a:srgbClr val="FF0000"/>
                </a:solidFill>
              </a:rPr>
              <a:t>deposit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facility</a:t>
            </a:r>
            <a:r>
              <a:rPr lang="it-IT" dirty="0"/>
              <a:t>, </a:t>
            </a:r>
            <a:r>
              <a:rPr lang="it-IT" dirty="0">
                <a:highlight>
                  <a:srgbClr val="FFFF00"/>
                </a:highlight>
              </a:rPr>
              <a:t>utilizzata dalle banche </a:t>
            </a:r>
            <a:r>
              <a:rPr lang="it-IT" dirty="0"/>
              <a:t>per depositare le </a:t>
            </a:r>
            <a:r>
              <a:rPr lang="it-IT" dirty="0">
                <a:highlight>
                  <a:srgbClr val="FFFF00"/>
                </a:highlight>
              </a:rPr>
              <a:t>riserve in eccesso </a:t>
            </a:r>
            <a:r>
              <a:rPr lang="it-IT" dirty="0"/>
              <a:t>rispetto alla riserva obbligatoria presso l’</a:t>
            </a:r>
            <a:r>
              <a:rPr lang="it-IT" dirty="0" err="1"/>
              <a:t>Eurosistema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 rifinanziamento marginale</a:t>
            </a:r>
            <a:r>
              <a:rPr lang="it-IT" dirty="0"/>
              <a:t>, </a:t>
            </a:r>
            <a:r>
              <a:rPr lang="it-IT" dirty="0">
                <a:highlight>
                  <a:srgbClr val="FFFF00"/>
                </a:highlight>
              </a:rPr>
              <a:t>utilizzato dalle banche </a:t>
            </a:r>
            <a:r>
              <a:rPr lang="it-IT" dirty="0"/>
              <a:t>per </a:t>
            </a:r>
            <a:r>
              <a:rPr lang="it-IT" dirty="0">
                <a:highlight>
                  <a:srgbClr val="FFFF00"/>
                </a:highlight>
              </a:rPr>
              <a:t>prendere a prestito </a:t>
            </a:r>
            <a:r>
              <a:rPr lang="it-IT" dirty="0"/>
              <a:t>dall’</a:t>
            </a:r>
            <a:r>
              <a:rPr lang="it-IT" dirty="0" err="1"/>
              <a:t>Eurosistema</a:t>
            </a:r>
            <a:r>
              <a:rPr lang="it-IT" dirty="0"/>
              <a:t> riserve con scadenza overnight </a:t>
            </a:r>
          </a:p>
          <a:p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07E3EF-D8A2-4A47-AC9D-25956A1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8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580E4-D6B6-4DF1-A184-D3ED8FB3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rafforzamento e stabilità dell’EURO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0AF4B-BE76-4348-9FF3-06E79255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highlight>
                  <a:srgbClr val="FFFF00"/>
                </a:highlight>
              </a:rPr>
              <a:t>Il tasso di interesse sulle operazioni di rifinanziamento principale segnala, in condizioni normali, l'orientamento di politica monetaria</a:t>
            </a:r>
            <a:r>
              <a:rPr lang="it-IT" dirty="0"/>
              <a:t>.</a:t>
            </a:r>
          </a:p>
          <a:p>
            <a:r>
              <a:rPr lang="it-IT" dirty="0"/>
              <a:t>Gli altri due tassi si applicano  alle operazioni attivabili </a:t>
            </a:r>
            <a:r>
              <a:rPr lang="it-IT" b="1" dirty="0"/>
              <a:t>su iniziativa delle controparti</a:t>
            </a:r>
            <a:r>
              <a:rPr lang="it-IT" dirty="0"/>
              <a:t>. Essi costituiscono di norma i limiti massimo e minimo per il tasso di interesse overnight (cd. corridoio).</a:t>
            </a:r>
          </a:p>
          <a:p>
            <a:r>
              <a:rPr lang="it-IT" dirty="0"/>
              <a:t>Questi tassi </a:t>
            </a:r>
            <a:r>
              <a:rPr lang="it-IT" u="sng" dirty="0"/>
              <a:t>orientano i tassi d’interesse a breve termine sul mercato interbancario</a:t>
            </a:r>
            <a:r>
              <a:rPr lang="it-IT" dirty="0"/>
              <a:t> (l’</a:t>
            </a:r>
            <a:r>
              <a:rPr lang="it-IT" dirty="0">
                <a:solidFill>
                  <a:srgbClr val="FF0000"/>
                </a:solidFill>
              </a:rPr>
              <a:t>€</a:t>
            </a:r>
            <a:r>
              <a:rPr lang="it-IT" dirty="0" err="1">
                <a:solidFill>
                  <a:srgbClr val="FF0000"/>
                </a:solidFill>
              </a:rPr>
              <a:t>str</a:t>
            </a:r>
            <a:r>
              <a:rPr lang="it-IT" dirty="0"/>
              <a:t>, </a:t>
            </a:r>
            <a:r>
              <a:rPr lang="it-IT" dirty="0">
                <a:hlinkClick r:id="rId2"/>
              </a:rPr>
              <a:t>euro short-</a:t>
            </a:r>
            <a:r>
              <a:rPr lang="it-IT" dirty="0" err="1">
                <a:hlinkClick r:id="rId2"/>
              </a:rPr>
              <a:t>term</a:t>
            </a:r>
            <a:r>
              <a:rPr lang="it-IT" dirty="0">
                <a:hlinkClick r:id="rId2"/>
              </a:rPr>
              <a:t> rate</a:t>
            </a:r>
            <a:r>
              <a:rPr lang="it-IT" dirty="0"/>
              <a:t>), misura il costo della raccolta all'ingrosso non garantita con scadenza a un giorno di un campione di banche dell'area dell'euro e dal 2017 sostituisce l’EONIA nel sistema </a:t>
            </a:r>
            <a:r>
              <a:rPr lang="it-IT" dirty="0">
                <a:hlinkClick r:id="rId3"/>
              </a:rPr>
              <a:t>Target2</a:t>
            </a:r>
            <a:r>
              <a:rPr lang="it-IT" dirty="0"/>
              <a:t> da marzo 2023 denominato T2.</a:t>
            </a:r>
          </a:p>
          <a:p>
            <a:r>
              <a:rPr lang="it-IT" dirty="0"/>
              <a:t>Il sistema T2 </a:t>
            </a:r>
            <a:r>
              <a:rPr lang="en-US" dirty="0"/>
              <a:t>(Trans-European Automated Real-Time Gross Settlement Express Transfer System) </a:t>
            </a:r>
            <a:r>
              <a:rPr lang="en-US" dirty="0" err="1"/>
              <a:t>regola</a:t>
            </a:r>
            <a:r>
              <a:rPr lang="en-US" dirty="0"/>
              <a:t> in </a:t>
            </a:r>
            <a:r>
              <a:rPr lang="en-US" dirty="0" err="1"/>
              <a:t>moneta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banca </a:t>
            </a:r>
            <a:r>
              <a:rPr lang="en-US" dirty="0" err="1"/>
              <a:t>centrale</a:t>
            </a:r>
            <a:r>
              <a:rPr lang="en-US" dirty="0"/>
              <a:t> le </a:t>
            </a:r>
            <a:r>
              <a:rPr lang="en-US" dirty="0" err="1"/>
              <a:t>transazioni</a:t>
            </a:r>
            <a:r>
              <a:rPr lang="en-US" dirty="0"/>
              <a:t>, a una a una senza </a:t>
            </a:r>
            <a:r>
              <a:rPr lang="en-US" dirty="0" err="1"/>
              <a:t>compensazione</a:t>
            </a:r>
            <a:r>
              <a:rPr lang="en-US" dirty="0"/>
              <a:t>, relative ad </a:t>
            </a:r>
            <a:r>
              <a:rPr lang="en-US" dirty="0" err="1">
                <a:solidFill>
                  <a:srgbClr val="FF0000"/>
                </a:solidFill>
              </a:rPr>
              <a:t>operazioni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politica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monetaria</a:t>
            </a:r>
            <a:r>
              <a:rPr lang="en-US" dirty="0"/>
              <a:t>, I </a:t>
            </a:r>
            <a:r>
              <a:rPr lang="en-US" dirty="0" err="1">
                <a:solidFill>
                  <a:srgbClr val="FF0000"/>
                </a:solidFill>
              </a:rPr>
              <a:t>pagamenti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interbancari</a:t>
            </a:r>
            <a:r>
              <a:rPr lang="en-US" dirty="0"/>
              <a:t> e I </a:t>
            </a:r>
            <a:r>
              <a:rPr lang="en-US" dirty="0" err="1">
                <a:solidFill>
                  <a:srgbClr val="FF0000"/>
                </a:solidFill>
              </a:rPr>
              <a:t>pagamenti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transfrontalieri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euro.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881EB7-F127-432B-B20E-2CD68E8A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DFBFF763-3D03-45CB-89AF-A31AD956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80" y="1315283"/>
            <a:ext cx="8355646" cy="479446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</a:t>
            </a:r>
            <a:r>
              <a:rPr lang="it-IT" sz="3600" dirty="0">
                <a:hlinkClick r:id="rId3"/>
              </a:rPr>
              <a:t>valori</a:t>
            </a:r>
            <a:r>
              <a:rPr lang="it-IT" sz="3600" dirty="0"/>
              <a:t> dei tassi ufficiali di riferimento (Marzo 2025)</a:t>
            </a:r>
            <a:endParaRPr lang="en-US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05460" y="6227561"/>
            <a:ext cx="6461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4,50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43728" y="6227560"/>
            <a:ext cx="6461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4,0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18552" y="6277794"/>
            <a:ext cx="7334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4,75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677626" y="3288427"/>
            <a:ext cx="131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€str: 2,417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34257" y="6171684"/>
            <a:ext cx="203896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marzo</a:t>
            </a:r>
            <a:r>
              <a:rPr lang="en-US" dirty="0"/>
              <a:t> 2024: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305460" y="6017795"/>
            <a:ext cx="680635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Refi                             Tasso su Deposito overnight             Tasso su Rifinanziamento marginale</a:t>
            </a:r>
            <a:endParaRPr lang="en-US" sz="1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567B00-E9BC-4524-951E-2347DAFA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13</a:t>
            </a:fld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045D684-70DA-4429-9039-E7E9969DDCC0}"/>
              </a:ext>
            </a:extLst>
          </p:cNvPr>
          <p:cNvSpPr txBox="1"/>
          <p:nvPr/>
        </p:nvSpPr>
        <p:spPr>
          <a:xfrm>
            <a:off x="10088886" y="5956240"/>
            <a:ext cx="24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€str</a:t>
            </a:r>
            <a:r>
              <a:rPr lang="it-IT" dirty="0"/>
              <a:t>: </a:t>
            </a:r>
            <a:r>
              <a:rPr lang="it-IT" dirty="0">
                <a:hlinkClick r:id="rId4"/>
              </a:rPr>
              <a:t>3,906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6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416" y="502285"/>
            <a:ext cx="10515600" cy="1325563"/>
          </a:xfrm>
        </p:spPr>
        <p:txBody>
          <a:bodyPr/>
          <a:lstStyle/>
          <a:p>
            <a:r>
              <a:rPr lang="it-IT" dirty="0"/>
              <a:t>Un confronto delle PM in pandemia</a:t>
            </a:r>
            <a:endParaRPr lang="en-US" dirty="0"/>
          </a:p>
        </p:txBody>
      </p:sp>
      <p:pic>
        <p:nvPicPr>
          <p:cNvPr id="1026" name="Picture 2" descr="BCE e FED: due modi per affrontare il coronavirus | Starting F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43" y="1372617"/>
            <a:ext cx="7997986" cy="52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0176FB-085C-4FD9-AA42-EC3A4B7C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14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ACCCB06-FF4A-4A76-9989-5A7F21B65D4A}"/>
              </a:ext>
            </a:extLst>
          </p:cNvPr>
          <p:cNvSpPr/>
          <p:nvPr/>
        </p:nvSpPr>
        <p:spPr>
          <a:xfrm>
            <a:off x="9018016" y="2782669"/>
            <a:ext cx="2698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https://www.global-rates.com/en/interest-rates/central-banks/1003/british-boe-official-bank-rate/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50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L’attuazione della PM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3296" y="1690688"/>
            <a:ext cx="5535168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</a:t>
            </a:r>
            <a:r>
              <a:rPr lang="it-IT" b="1" dirty="0"/>
              <a:t>banca centrale </a:t>
            </a:r>
            <a:r>
              <a:rPr lang="it-IT" dirty="0"/>
              <a:t>al fine di </a:t>
            </a:r>
            <a:r>
              <a:rPr lang="it-IT" b="1" dirty="0"/>
              <a:t>influenzare </a:t>
            </a:r>
            <a:r>
              <a:rPr lang="it-IT" dirty="0"/>
              <a:t>i </a:t>
            </a:r>
            <a:r>
              <a:rPr lang="it-IT" b="1" dirty="0"/>
              <a:t>tassi nominali nell’economia </a:t>
            </a:r>
            <a:r>
              <a:rPr lang="it-IT" dirty="0"/>
              <a:t>deve innanzitutto essere in grado di </a:t>
            </a:r>
            <a:r>
              <a:rPr lang="it-IT" b="1" dirty="0"/>
              <a:t>influenzare </a:t>
            </a:r>
            <a:r>
              <a:rPr lang="it-IT" dirty="0"/>
              <a:t>i tassi di interesse ai quali le banche si scambiano le riserve nel </a:t>
            </a:r>
            <a:r>
              <a:rPr lang="it-IT" b="1" dirty="0"/>
              <a:t>mercato interbancario</a:t>
            </a:r>
            <a:r>
              <a:rPr lang="it-IT" dirty="0"/>
              <a:t>; </a:t>
            </a:r>
          </a:p>
          <a:p>
            <a:r>
              <a:rPr lang="it-IT" dirty="0"/>
              <a:t>al fine di influenzare tali tassi, le riserve scambiate sul mercato non devono avere dei </a:t>
            </a:r>
            <a:r>
              <a:rPr lang="it-IT" b="1" dirty="0"/>
              <a:t>sostituti perfetti</a:t>
            </a:r>
            <a:r>
              <a:rPr lang="it-IT" dirty="0"/>
              <a:t>; </a:t>
            </a:r>
          </a:p>
          <a:p>
            <a:r>
              <a:rPr lang="it-IT" dirty="0"/>
              <a:t>in altri termini la banca centrale deve rendere le </a:t>
            </a:r>
            <a:r>
              <a:rPr lang="it-IT" b="1" dirty="0"/>
              <a:t>riserve </a:t>
            </a:r>
            <a:r>
              <a:rPr lang="it-IT" dirty="0"/>
              <a:t>un </a:t>
            </a:r>
            <a:r>
              <a:rPr lang="it-IT" b="1" dirty="0"/>
              <a:t>bene necessario </a:t>
            </a:r>
            <a:r>
              <a:rPr lang="it-IT" dirty="0"/>
              <a:t>per il sistema bancario, di modo che </a:t>
            </a:r>
          </a:p>
          <a:p>
            <a:r>
              <a:rPr lang="it-IT" dirty="0"/>
              <a:t>l’</a:t>
            </a:r>
            <a:r>
              <a:rPr lang="it-IT" b="1" dirty="0"/>
              <a:t>elasticità della domanda al tasso di interesse </a:t>
            </a:r>
            <a:r>
              <a:rPr lang="it-IT" dirty="0"/>
              <a:t>debba essere </a:t>
            </a:r>
            <a:r>
              <a:rPr lang="it-IT" b="1" dirty="0"/>
              <a:t>molto bassa </a:t>
            </a:r>
            <a:r>
              <a:rPr lang="it-IT" dirty="0"/>
              <a:t>(le banche devono </a:t>
            </a:r>
            <a:r>
              <a:rPr lang="it-IT" b="1" dirty="0"/>
              <a:t>essere disposte a pagare qualsiasi prezzo </a:t>
            </a:r>
            <a:r>
              <a:rPr lang="it-IT" dirty="0"/>
              <a:t>la banca centrale decida per queste riserve) </a:t>
            </a:r>
          </a:p>
          <a:p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00" y="1690688"/>
            <a:ext cx="5724432" cy="425603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8B4BF3-369D-49DC-AB74-A4D2D732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004B0-D85D-48D6-805F-377CB24D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riserve della BCE e le operazioni di mercato aperto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40A0C9-F146-4586-82C0-DB8F6630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16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6700BC-9594-4539-8F44-49537849E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1877186"/>
            <a:ext cx="4373392" cy="43733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844E5B-9D25-442E-8F67-8F5C138D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63" y="1272199"/>
            <a:ext cx="3655474" cy="502627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5434ED1-05A2-4847-B5A4-54E52CC11E5C}"/>
              </a:ext>
            </a:extLst>
          </p:cNvPr>
          <p:cNvSpPr/>
          <p:nvPr/>
        </p:nvSpPr>
        <p:spPr>
          <a:xfrm>
            <a:off x="738540" y="6421837"/>
            <a:ext cx="826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Fonte: Operazioni di Mercato Aperto: definizione e scopo - Borsa Italiana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772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moneta pubblica e la moneta privata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32" y="1193218"/>
            <a:ext cx="8055121" cy="5299657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5269593" y="3252135"/>
            <a:ext cx="1828800" cy="475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2577991" y="1856168"/>
            <a:ext cx="1828800" cy="781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4251960" y="1383126"/>
            <a:ext cx="512064" cy="811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5" idx="7"/>
          </p:cNvCxnSpPr>
          <p:nvPr/>
        </p:nvCxnSpPr>
        <p:spPr>
          <a:xfrm flipH="1">
            <a:off x="6830571" y="1066719"/>
            <a:ext cx="267822" cy="225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0131B91-6777-4B56-853F-D727F1FBC2C0}"/>
              </a:ext>
            </a:extLst>
          </p:cNvPr>
          <p:cNvCxnSpPr>
            <a:cxnSpLocks/>
          </p:cNvCxnSpPr>
          <p:nvPr/>
        </p:nvCxnSpPr>
        <p:spPr>
          <a:xfrm>
            <a:off x="3620036" y="2417484"/>
            <a:ext cx="879638" cy="111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D25186F-48F8-4A01-8D8E-0E876781B9EA}"/>
              </a:ext>
            </a:extLst>
          </p:cNvPr>
          <p:cNvCxnSpPr>
            <a:cxnSpLocks/>
          </p:cNvCxnSpPr>
          <p:nvPr/>
        </p:nvCxnSpPr>
        <p:spPr>
          <a:xfrm>
            <a:off x="3800208" y="2133600"/>
            <a:ext cx="3164274" cy="379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365B03B-2432-4A30-AEF1-1FD30CD6CD0E}"/>
              </a:ext>
            </a:extLst>
          </p:cNvPr>
          <p:cNvCxnSpPr>
            <a:cxnSpLocks/>
          </p:cNvCxnSpPr>
          <p:nvPr/>
        </p:nvCxnSpPr>
        <p:spPr>
          <a:xfrm>
            <a:off x="6903143" y="3577336"/>
            <a:ext cx="454928" cy="191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A13CB3F0-1891-422B-9C1B-B464BD78B0DF}"/>
              </a:ext>
            </a:extLst>
          </p:cNvPr>
          <p:cNvSpPr/>
          <p:nvPr/>
        </p:nvSpPr>
        <p:spPr>
          <a:xfrm>
            <a:off x="4466654" y="4571919"/>
            <a:ext cx="1080706" cy="366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71F20B-E7F5-4C83-A936-AA2630D1C082}"/>
              </a:ext>
            </a:extLst>
          </p:cNvPr>
          <p:cNvSpPr/>
          <p:nvPr/>
        </p:nvSpPr>
        <p:spPr>
          <a:xfrm>
            <a:off x="5661152" y="3748594"/>
            <a:ext cx="1094808" cy="366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280069-4982-4F9A-9F1C-301D10F6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17</a:t>
            </a:fld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912DE21-2E27-4117-846F-713F08166A4E}"/>
              </a:ext>
            </a:extLst>
          </p:cNvPr>
          <p:cNvSpPr/>
          <p:nvPr/>
        </p:nvSpPr>
        <p:spPr>
          <a:xfrm>
            <a:off x="8182646" y="1257808"/>
            <a:ext cx="3599107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Open Sans"/>
              </a:rPr>
              <a:t>Il denaro contante in circolazione è la moneta della banca centrale: le banconote e le monete metalliche sono l’unica tipologia di moneta a disposizione del pubblico, anche detta “</a:t>
            </a:r>
            <a:r>
              <a:rPr lang="it-IT" b="1" dirty="0">
                <a:solidFill>
                  <a:srgbClr val="333333"/>
                </a:solidFill>
                <a:latin typeface="Open Sans"/>
              </a:rPr>
              <a:t>moneta pubblica</a:t>
            </a:r>
            <a:r>
              <a:rPr lang="it-IT" dirty="0">
                <a:solidFill>
                  <a:srgbClr val="333333"/>
                </a:solidFill>
                <a:latin typeface="Open Sans"/>
              </a:rPr>
              <a:t>”, in quanto è emessa da un organismo pubblico (la Banca Centrale) ed è pertanto garantita da disposizioni legislative oggi nazionali e comunitarie.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E644F73-9794-4D1F-895F-54F95838D260}"/>
              </a:ext>
            </a:extLst>
          </p:cNvPr>
          <p:cNvSpPr/>
          <p:nvPr/>
        </p:nvSpPr>
        <p:spPr>
          <a:xfrm>
            <a:off x="219457" y="3820161"/>
            <a:ext cx="3969512" cy="246221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33333"/>
                </a:solidFill>
                <a:latin typeface="Open Sans"/>
              </a:rPr>
              <a:t>Anche le banche commerciali creano moneta: concessione di un nuovo fido e accreditamento sul saldo disponibile del conto del beneficiario. Tale tipologia di moneta, chiamata “</a:t>
            </a:r>
            <a:r>
              <a:rPr lang="it-IT" sz="1400" b="1" dirty="0">
                <a:solidFill>
                  <a:srgbClr val="333333"/>
                </a:solidFill>
                <a:latin typeface="Open Sans"/>
              </a:rPr>
              <a:t>moneta privata</a:t>
            </a:r>
            <a:r>
              <a:rPr lang="it-IT" sz="1400" dirty="0">
                <a:solidFill>
                  <a:srgbClr val="333333"/>
                </a:solidFill>
                <a:latin typeface="Open Sans"/>
              </a:rPr>
              <a:t>” e include anche il saldo dell’estratto conto. I pagamenti effettuati con carta di debito o tramite un servizio di pagamento online, così come il pagamento del saldo delle carte di credito sono tutti trasferimenti di moneta privata, perché comportano l’utilizzo di moneta creata dalla banca. </a:t>
            </a:r>
            <a:endParaRPr lang="it-IT" sz="140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C322111-C8C6-4077-A25D-6DDDB7EF1BE2}"/>
              </a:ext>
            </a:extLst>
          </p:cNvPr>
          <p:cNvSpPr/>
          <p:nvPr/>
        </p:nvSpPr>
        <p:spPr>
          <a:xfrm>
            <a:off x="8110059" y="5490464"/>
            <a:ext cx="659763" cy="236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9F57551-881F-45D4-A462-6EE584822090}"/>
              </a:ext>
            </a:extLst>
          </p:cNvPr>
          <p:cNvSpPr/>
          <p:nvPr/>
        </p:nvSpPr>
        <p:spPr>
          <a:xfrm>
            <a:off x="4487889" y="4977607"/>
            <a:ext cx="659763" cy="236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72C1291-14E3-4C60-99C5-C86638C3F557}"/>
              </a:ext>
            </a:extLst>
          </p:cNvPr>
          <p:cNvCxnSpPr>
            <a:cxnSpLocks/>
          </p:cNvCxnSpPr>
          <p:nvPr/>
        </p:nvCxnSpPr>
        <p:spPr>
          <a:xfrm>
            <a:off x="3844544" y="2188884"/>
            <a:ext cx="655130" cy="173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6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5EF53-EBB2-4711-A083-F6D9E880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operazioni attivabili su iniziativa delle controparti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83410C-BC80-4F9E-95F7-C6A45ED75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Sono operazioni di </a:t>
            </a:r>
            <a:r>
              <a:rPr lang="it-IT" u="sng" dirty="0"/>
              <a:t>deposito</a:t>
            </a:r>
            <a:r>
              <a:rPr lang="it-IT" dirty="0"/>
              <a:t> e di </a:t>
            </a:r>
            <a:r>
              <a:rPr lang="it-IT" u="sng" dirty="0"/>
              <a:t>rifinanziamento marginale</a:t>
            </a:r>
            <a:r>
              <a:rPr lang="it-IT" dirty="0"/>
              <a:t>, entrambe di durata </a:t>
            </a:r>
            <a:r>
              <a:rPr lang="it-IT" i="1" dirty="0"/>
              <a:t>overnight</a:t>
            </a:r>
            <a:r>
              <a:rPr lang="it-IT" dirty="0"/>
              <a:t>, consentono alle </a:t>
            </a:r>
            <a:r>
              <a:rPr lang="it-IT" dirty="0">
                <a:solidFill>
                  <a:srgbClr val="FF0000"/>
                </a:solidFill>
              </a:rPr>
              <a:t>istituzioni creditizie </a:t>
            </a:r>
            <a:r>
              <a:rPr lang="it-IT" dirty="0"/>
              <a:t>di </a:t>
            </a:r>
            <a:r>
              <a:rPr lang="it-IT" u="sng" dirty="0"/>
              <a:t>compensare i propri squilibri di liquidità</a:t>
            </a:r>
            <a:r>
              <a:rPr lang="it-IT" dirty="0"/>
              <a:t>, in eccesso o in difetto, al termine della giornata operativa.</a:t>
            </a:r>
          </a:p>
          <a:p>
            <a:r>
              <a:rPr lang="it-IT" dirty="0"/>
              <a:t>Le controparti sono istituzioni creditizie residenti nei paesi dell'area dell'euro che sono in possesso dei necessari requisiti patrimoniali, di liquidità e di indebitamento fissati dalla </a:t>
            </a:r>
            <a:r>
              <a:rPr lang="it-IT" i="1" dirty="0"/>
              <a:t>Capital Requirements Regulation</a:t>
            </a:r>
            <a:r>
              <a:rPr lang="it-IT" dirty="0"/>
              <a:t> (CRR - Regolamento UE 575/2013) e devono conferire adeguate garanzie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80F76EA-CE86-45CA-9308-8F38C6D0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7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 della Banca centrale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In condizioni normali, l’</a:t>
            </a:r>
            <a:r>
              <a:rPr lang="it-IT" b="1" dirty="0"/>
              <a:t>implementazione </a:t>
            </a:r>
            <a:r>
              <a:rPr lang="it-IT" dirty="0"/>
              <a:t>della politica monetaria consiste nell’</a:t>
            </a:r>
            <a:r>
              <a:rPr lang="it-IT" b="1" dirty="0"/>
              <a:t>allineare </a:t>
            </a:r>
            <a:r>
              <a:rPr lang="it-IT" dirty="0"/>
              <a:t>il </a:t>
            </a:r>
            <a:r>
              <a:rPr lang="it-IT" b="1" dirty="0"/>
              <a:t>target operativo </a:t>
            </a:r>
            <a:r>
              <a:rPr lang="it-IT" dirty="0"/>
              <a:t>con la </a:t>
            </a:r>
            <a:r>
              <a:rPr lang="it-IT" b="1" i="1" dirty="0" err="1"/>
              <a:t>stance</a:t>
            </a:r>
            <a:r>
              <a:rPr lang="it-IT" b="1" i="1" dirty="0"/>
              <a:t> </a:t>
            </a:r>
            <a:r>
              <a:rPr lang="it-IT" i="1" dirty="0"/>
              <a:t>(o orientamento di PM)</a:t>
            </a:r>
            <a:r>
              <a:rPr lang="it-IT" dirty="0"/>
              <a:t>. Nell’Eurosistema questo consiste </a:t>
            </a:r>
            <a:r>
              <a:rPr lang="it-IT" b="1" dirty="0"/>
              <a:t>nell’allineare il tasso di interesse a breve termine (overnight), l’€</a:t>
            </a:r>
            <a:r>
              <a:rPr lang="it-IT" b="1" dirty="0" err="1"/>
              <a:t>str</a:t>
            </a:r>
            <a:r>
              <a:rPr lang="it-IT" b="1" dirty="0"/>
              <a:t>, </a:t>
            </a:r>
            <a:r>
              <a:rPr lang="it-IT" dirty="0"/>
              <a:t>sul mercato interbancario con il </a:t>
            </a:r>
            <a:r>
              <a:rPr lang="it-IT" b="1" dirty="0"/>
              <a:t>tasso sulle operazioni di rifinanziamento principale</a:t>
            </a:r>
            <a:r>
              <a:rPr lang="it-IT" dirty="0"/>
              <a:t>. </a:t>
            </a:r>
          </a:p>
          <a:p>
            <a:r>
              <a:rPr lang="it-IT" dirty="0"/>
              <a:t>A tal fine, la banca centrale </a:t>
            </a:r>
          </a:p>
          <a:p>
            <a:pPr lvl="1"/>
            <a:r>
              <a:rPr lang="it-IT" b="1" dirty="0"/>
              <a:t>segnala </a:t>
            </a:r>
            <a:r>
              <a:rPr lang="it-IT" dirty="0"/>
              <a:t>il suo </a:t>
            </a:r>
            <a:r>
              <a:rPr lang="it-IT" b="1" dirty="0"/>
              <a:t>orientamento </a:t>
            </a:r>
            <a:r>
              <a:rPr lang="it-IT" dirty="0"/>
              <a:t>ai mercati annunciando le decisioni sui </a:t>
            </a:r>
            <a:r>
              <a:rPr lang="it-IT" b="1" dirty="0"/>
              <a:t>tassi ufficiali</a:t>
            </a:r>
            <a:r>
              <a:rPr lang="it-IT" dirty="0"/>
              <a:t>; </a:t>
            </a:r>
          </a:p>
          <a:p>
            <a:pPr lvl="1"/>
            <a:r>
              <a:rPr lang="it-IT" dirty="0"/>
              <a:t>calcola il </a:t>
            </a:r>
            <a:r>
              <a:rPr lang="it-IT" b="1" dirty="0"/>
              <a:t>fabbisogno di riserve </a:t>
            </a:r>
            <a:r>
              <a:rPr lang="it-IT" dirty="0"/>
              <a:t>del sistema; </a:t>
            </a:r>
          </a:p>
          <a:p>
            <a:pPr lvl="1"/>
            <a:r>
              <a:rPr lang="it-IT" b="1" dirty="0"/>
              <a:t>immette o assorbe </a:t>
            </a:r>
            <a:r>
              <a:rPr lang="it-IT" dirty="0"/>
              <a:t>la quantità di </a:t>
            </a:r>
            <a:r>
              <a:rPr lang="it-IT" b="1" dirty="0"/>
              <a:t>riserve </a:t>
            </a:r>
            <a:r>
              <a:rPr lang="it-IT" dirty="0"/>
              <a:t>necessarie a mantenere il sistema in una condizione di </a:t>
            </a:r>
            <a:r>
              <a:rPr lang="it-IT" b="1" dirty="0"/>
              <a:t>assenza di eccesso o di deficit </a:t>
            </a:r>
            <a:r>
              <a:rPr lang="it-IT" dirty="0"/>
              <a:t>di riserve, attraverso le </a:t>
            </a:r>
            <a:r>
              <a:rPr lang="it-IT" b="1" dirty="0"/>
              <a:t>operazioni di rifinanziamento principale</a:t>
            </a:r>
            <a:r>
              <a:rPr lang="it-IT" dirty="0"/>
              <a:t>. </a:t>
            </a:r>
          </a:p>
          <a:p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5AF0D04-C404-4D1E-A668-80FB0AE6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4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UE, Una federazione incompiuta: un riassunto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5074"/>
            <a:ext cx="10515600" cy="352458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Si tratta di un </a:t>
            </a:r>
            <a:r>
              <a:rPr lang="it-IT" dirty="0">
                <a:solidFill>
                  <a:srgbClr val="FF0000"/>
                </a:solidFill>
              </a:rPr>
              <a:t>modello originale di federazione </a:t>
            </a:r>
            <a:r>
              <a:rPr lang="it-IT" dirty="0"/>
              <a:t>che non è presente in altri accordi regionali (es. NAFTA o MERCOSUR), e ha un livello di integrazione inferiore a quello delle federazioni/confederazioni (mancano un bilancio federale vero – dal 10 al 30% dei RNL nazionali - e un mercato unico del lavoro)</a:t>
            </a:r>
          </a:p>
          <a:p>
            <a:r>
              <a:rPr lang="it-IT" dirty="0"/>
              <a:t>È un </a:t>
            </a:r>
            <a:r>
              <a:rPr lang="it-IT" dirty="0">
                <a:solidFill>
                  <a:srgbClr val="FF0000"/>
                </a:solidFill>
              </a:rPr>
              <a:t>compromesso sia politico che economico</a:t>
            </a:r>
            <a:r>
              <a:rPr lang="it-IT" dirty="0"/>
              <a:t>: </a:t>
            </a:r>
            <a:r>
              <a:rPr lang="it-IT" u="sng" dirty="0"/>
              <a:t>i liberali</a:t>
            </a:r>
            <a:r>
              <a:rPr lang="it-IT" dirty="0"/>
              <a:t>, vedevano nell’integrazione il modo di liberalizzare i mercati dei beni e dei capitali, e </a:t>
            </a:r>
            <a:r>
              <a:rPr lang="it-IT" u="sng" dirty="0"/>
              <a:t>i federalisti</a:t>
            </a:r>
            <a:r>
              <a:rPr lang="it-IT" dirty="0"/>
              <a:t>, vedevano nella integrazione il mezzo per far progredire la costruzione unitaria europea; sul piano economico un mercato unificato è un mezzo per accrescere il benessere e rilanciare la crescita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2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4868" y="5338583"/>
            <a:ext cx="928991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Jürgen</a:t>
            </a:r>
            <a:r>
              <a:rPr lang="it-IT" dirty="0"/>
              <a:t> </a:t>
            </a:r>
            <a:r>
              <a:rPr lang="it-IT" dirty="0" err="1"/>
              <a:t>Habermas</a:t>
            </a:r>
            <a:r>
              <a:rPr lang="it-IT" dirty="0"/>
              <a:t> [2015] «l’Unione europea deve la sua esistenza agli sforzi di </a:t>
            </a:r>
            <a:r>
              <a:rPr lang="it-IT" dirty="0" err="1"/>
              <a:t>un’élite</a:t>
            </a:r>
            <a:r>
              <a:rPr lang="it-IT" dirty="0"/>
              <a:t> politica che ha potuto contare sul consenso passivo delle loro popolazioni più o meno indifferenti, fino a che la gente poteva considerare che l’Unione fosse nel loro interesse economico […]. L’Unione trae, pertanto, la sua legittimità dai risultati, non da un mandato politico conferito dai cittadini».</a:t>
            </a:r>
            <a:endParaRPr lang="en-US" dirty="0"/>
          </a:p>
        </p:txBody>
      </p:sp>
      <p:sp>
        <p:nvSpPr>
          <p:cNvPr id="6" name="Freccia in giù 5"/>
          <p:cNvSpPr/>
          <p:nvPr/>
        </p:nvSpPr>
        <p:spPr>
          <a:xfrm>
            <a:off x="5510719" y="5087385"/>
            <a:ext cx="389106" cy="26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L’Implementazione della Politica Monetaria: il Fabbisogno di Liquidità 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Fabbisogno di liquidità </a:t>
            </a:r>
            <a:r>
              <a:rPr lang="it-IT" dirty="0"/>
              <a:t>(</a:t>
            </a:r>
            <a:r>
              <a:rPr lang="it-IT" b="1" dirty="0"/>
              <a:t>riserve</a:t>
            </a:r>
            <a:r>
              <a:rPr lang="it-IT" dirty="0"/>
              <a:t>) dipende da tre fattori: </a:t>
            </a:r>
          </a:p>
          <a:p>
            <a:r>
              <a:rPr lang="it-IT" dirty="0">
                <a:solidFill>
                  <a:srgbClr val="FF0000"/>
                </a:solidFill>
                <a:hlinkClick r:id="rId2"/>
              </a:rPr>
              <a:t>Riserva obbligatoria</a:t>
            </a:r>
            <a:r>
              <a:rPr lang="it-IT" dirty="0"/>
              <a:t>: </a:t>
            </a:r>
            <a:r>
              <a:rPr lang="it-IT" b="1" dirty="0"/>
              <a:t>l’ammontare minimo </a:t>
            </a:r>
            <a:r>
              <a:rPr lang="it-IT" dirty="0"/>
              <a:t>di riserve che le banche devono detenere sui loro conti correnti presso la banca centrale nazionale del paese in cui risiedono nell’arco di un periodo predeterminato (periodo di mantenimento). </a:t>
            </a:r>
          </a:p>
          <a:p>
            <a:r>
              <a:rPr lang="it-IT" dirty="0">
                <a:solidFill>
                  <a:srgbClr val="FF0000"/>
                </a:solidFill>
              </a:rPr>
              <a:t>Fattori autonomi</a:t>
            </a:r>
            <a:r>
              <a:rPr lang="it-IT" dirty="0"/>
              <a:t>: sono fattori non sotto il diretto controllo della politica monetaria ma che </a:t>
            </a:r>
            <a:r>
              <a:rPr lang="it-IT" b="1" dirty="0"/>
              <a:t>influenzano direttamente la quantità di riserve disponibili</a:t>
            </a:r>
            <a:r>
              <a:rPr lang="it-IT" dirty="0"/>
              <a:t>. </a:t>
            </a:r>
          </a:p>
          <a:p>
            <a:r>
              <a:rPr lang="it-IT" dirty="0">
                <a:solidFill>
                  <a:srgbClr val="FF0000"/>
                </a:solidFill>
              </a:rPr>
              <a:t>Riserve in eccesso</a:t>
            </a:r>
            <a:r>
              <a:rPr lang="it-IT" dirty="0"/>
              <a:t>: in eccesso rispetto alla </a:t>
            </a:r>
            <a:r>
              <a:rPr lang="it-IT" b="1" dirty="0"/>
              <a:t>riserva obbligatoria</a:t>
            </a:r>
            <a:r>
              <a:rPr lang="it-IT" dirty="0"/>
              <a:t>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3F3A6B-0377-4FA5-BCE2-15526FF4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6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Riserva obbligatoria e riserve in eccesso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Le banche devono rispettare </a:t>
            </a:r>
            <a:r>
              <a:rPr lang="it-IT" b="1" dirty="0">
                <a:solidFill>
                  <a:srgbClr val="FF0000"/>
                </a:solidFill>
              </a:rPr>
              <a:t>l’obbligo di riserva </a:t>
            </a:r>
            <a:r>
              <a:rPr lang="it-IT" dirty="0"/>
              <a:t>in </a:t>
            </a:r>
            <a:r>
              <a:rPr lang="it-IT" b="1" dirty="0"/>
              <a:t>media durante il periodo di mantenimento</a:t>
            </a:r>
            <a:r>
              <a:rPr lang="it-IT" dirty="0"/>
              <a:t>. Non è necessario che detengano su base giornaliera l’intero importo nei rispettivi conti presso la banca centrale. </a:t>
            </a:r>
          </a:p>
          <a:p>
            <a:pPr lvl="1"/>
            <a:r>
              <a:rPr lang="it-IT" i="1" dirty="0"/>
              <a:t>Nell’Eurosistema, prima della crisi finanziaria, il periodo di mantenimento durava circa </a:t>
            </a:r>
            <a:r>
              <a:rPr lang="it-IT" b="1" i="1" dirty="0"/>
              <a:t>un mese</a:t>
            </a:r>
            <a:r>
              <a:rPr lang="it-IT" dirty="0"/>
              <a:t> ora 6/7 settimane e la remunerazione è nulla. </a:t>
            </a:r>
          </a:p>
          <a:p>
            <a:r>
              <a:rPr lang="it-IT" dirty="0"/>
              <a:t>La </a:t>
            </a:r>
            <a:r>
              <a:rPr lang="it-IT" b="1" dirty="0"/>
              <a:t>dimensione </a:t>
            </a:r>
            <a:r>
              <a:rPr lang="it-IT" dirty="0"/>
              <a:t>della </a:t>
            </a:r>
            <a:r>
              <a:rPr lang="it-IT" b="1" dirty="0"/>
              <a:t>riserva obbligatoria </a:t>
            </a:r>
            <a:r>
              <a:rPr lang="it-IT" dirty="0"/>
              <a:t>è fissata (in genere) come una </a:t>
            </a:r>
            <a:r>
              <a:rPr lang="it-IT" b="1" dirty="0"/>
              <a:t>frazione </a:t>
            </a:r>
            <a:r>
              <a:rPr lang="it-IT" dirty="0"/>
              <a:t>di alcune voci del passivo del bilancio delle banche. </a:t>
            </a:r>
          </a:p>
          <a:p>
            <a:pPr lvl="1"/>
            <a:r>
              <a:rPr lang="it-IT" i="1" dirty="0"/>
              <a:t>Nell’</a:t>
            </a:r>
            <a:r>
              <a:rPr lang="it-IT" i="1" dirty="0" err="1"/>
              <a:t>Eurosistema</a:t>
            </a:r>
            <a:r>
              <a:rPr lang="it-IT" i="1" dirty="0"/>
              <a:t> le voci del passivo includono tutti i </a:t>
            </a:r>
            <a:r>
              <a:rPr lang="it-IT" b="1" i="1" dirty="0"/>
              <a:t>depositi </a:t>
            </a:r>
            <a:r>
              <a:rPr lang="it-IT" i="1" dirty="0"/>
              <a:t>(non interbancari</a:t>
            </a:r>
            <a:r>
              <a:rPr lang="it-IT" b="1" i="1" dirty="0"/>
              <a:t>) con una scadenza fino a 2 anni</a:t>
            </a:r>
            <a:r>
              <a:rPr lang="it-IT" i="1" dirty="0"/>
              <a:t>, … </a:t>
            </a:r>
            <a:endParaRPr lang="it-IT" dirty="0"/>
          </a:p>
          <a:p>
            <a:pPr lvl="1"/>
            <a:r>
              <a:rPr lang="it-IT" i="1" dirty="0"/>
              <a:t>… lo stock dei depositi è quello del periodo di mantenimento </a:t>
            </a:r>
            <a:r>
              <a:rPr lang="it-IT" b="1" i="1" dirty="0"/>
              <a:t>precedente </a:t>
            </a:r>
            <a:r>
              <a:rPr lang="it-IT" i="1" dirty="0"/>
              <a:t>e … </a:t>
            </a:r>
            <a:endParaRPr lang="it-IT" dirty="0"/>
          </a:p>
          <a:p>
            <a:pPr lvl="1"/>
            <a:r>
              <a:rPr lang="it-IT" i="1" dirty="0"/>
              <a:t>… fino a gennaio 2012 l’ammontare era pari al </a:t>
            </a:r>
            <a:r>
              <a:rPr lang="it-IT" b="1" i="1" dirty="0"/>
              <a:t>2% dei depositi</a:t>
            </a:r>
            <a:r>
              <a:rPr lang="it-IT" i="1" dirty="0"/>
              <a:t>; da allora il coefficiente è stato ridotto </a:t>
            </a:r>
            <a:r>
              <a:rPr lang="it-IT" b="1" i="1" dirty="0"/>
              <a:t>all’1</a:t>
            </a:r>
            <a:r>
              <a:rPr lang="it-IT" dirty="0"/>
              <a:t>%, al contrario degli USA dove le riserve oscillano tra il 3 e il 10%.</a:t>
            </a:r>
            <a:r>
              <a:rPr lang="it-IT" b="1" i="1" dirty="0"/>
              <a:t> </a:t>
            </a:r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2170F-9FB2-4404-841B-C571DBE5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6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Riserva obbligatoria e riserve in eccesso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8560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In un sistema a corridoio le banche possono detenere </a:t>
            </a:r>
            <a:r>
              <a:rPr lang="it-IT" b="1" dirty="0"/>
              <a:t>le riserve </a:t>
            </a:r>
            <a:r>
              <a:rPr lang="it-IT" dirty="0"/>
              <a:t>su due diverse tipologie di </a:t>
            </a:r>
            <a:r>
              <a:rPr lang="it-IT" b="1" dirty="0"/>
              <a:t>conti presso la banca centrale</a:t>
            </a:r>
            <a:r>
              <a:rPr lang="it-IT" dirty="0"/>
              <a:t>: il </a:t>
            </a:r>
            <a:r>
              <a:rPr lang="it-IT" b="1" dirty="0"/>
              <a:t>conto di riserva </a:t>
            </a:r>
            <a:r>
              <a:rPr lang="it-IT" dirty="0"/>
              <a:t>e 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dirty="0"/>
              <a:t>. </a:t>
            </a:r>
          </a:p>
          <a:p>
            <a:pPr lvl="1"/>
            <a:r>
              <a:rPr lang="it-IT" i="1" dirty="0"/>
              <a:t>Nell’</a:t>
            </a:r>
            <a:r>
              <a:rPr lang="it-IT" i="1" dirty="0" err="1"/>
              <a:t>Eurosistema</a:t>
            </a:r>
            <a:r>
              <a:rPr lang="it-IT" i="1" dirty="0"/>
              <a:t> le </a:t>
            </a:r>
            <a:r>
              <a:rPr lang="it-IT" b="1" i="1" dirty="0"/>
              <a:t>riserve </a:t>
            </a:r>
            <a:r>
              <a:rPr lang="it-IT" i="1" dirty="0"/>
              <a:t>che servono a soddisfare la </a:t>
            </a:r>
            <a:r>
              <a:rPr lang="it-IT" b="1" i="1" dirty="0"/>
              <a:t>riserva obbligatoria </a:t>
            </a:r>
            <a:r>
              <a:rPr lang="it-IT" i="1" dirty="0"/>
              <a:t>sono detenute sul </a:t>
            </a:r>
            <a:r>
              <a:rPr lang="it-IT" b="1" i="1" dirty="0"/>
              <a:t>conto di riserva </a:t>
            </a:r>
            <a:r>
              <a:rPr lang="it-IT" i="1" dirty="0"/>
              <a:t>e sono remunerate al </a:t>
            </a:r>
            <a:r>
              <a:rPr lang="it-IT" b="1" i="1" dirty="0"/>
              <a:t>tasso sulle operazioni di rifinanziamento principale</a:t>
            </a:r>
            <a:r>
              <a:rPr lang="it-IT" i="1" dirty="0"/>
              <a:t>. </a:t>
            </a:r>
            <a:endParaRPr lang="it-IT" dirty="0"/>
          </a:p>
          <a:p>
            <a:pPr lvl="1"/>
            <a:r>
              <a:rPr lang="it-IT" i="1" dirty="0"/>
              <a:t>Le </a:t>
            </a:r>
            <a:r>
              <a:rPr lang="it-IT" b="1" i="1" dirty="0"/>
              <a:t>riserve in eccesso </a:t>
            </a:r>
            <a:r>
              <a:rPr lang="it-IT" i="1" dirty="0"/>
              <a:t>rispetto alla riserva obbligatoria, detenute su tale conto </a:t>
            </a:r>
            <a:r>
              <a:rPr lang="it-IT" b="1" i="1" dirty="0"/>
              <a:t>non sono remunerate </a:t>
            </a:r>
            <a:r>
              <a:rPr lang="it-IT" i="1" dirty="0"/>
              <a:t>(*) e … </a:t>
            </a:r>
            <a:endParaRPr lang="it-IT" dirty="0"/>
          </a:p>
          <a:p>
            <a:pPr lvl="1"/>
            <a:r>
              <a:rPr lang="it-IT" i="1" dirty="0"/>
              <a:t>… pertanto le banche normalmente detengono le </a:t>
            </a:r>
            <a:r>
              <a:rPr lang="it-IT" b="1" i="1" dirty="0"/>
              <a:t>riserve in eccesso </a:t>
            </a:r>
            <a:r>
              <a:rPr lang="it-IT" i="1" dirty="0"/>
              <a:t>sulla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i="1" dirty="0"/>
              <a:t>, dove sono remunerate </a:t>
            </a:r>
            <a:r>
              <a:rPr lang="it-IT" b="1" i="1" dirty="0"/>
              <a:t>al tasso sulla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i="1" dirty="0"/>
              <a:t>. </a:t>
            </a:r>
          </a:p>
          <a:p>
            <a:r>
              <a:rPr lang="it-IT" dirty="0"/>
              <a:t>In condizioni normali, le </a:t>
            </a:r>
            <a:r>
              <a:rPr lang="it-IT" b="1" dirty="0"/>
              <a:t>riserve in eccesso </a:t>
            </a:r>
            <a:r>
              <a:rPr lang="it-IT" dirty="0"/>
              <a:t>sono detenute solo come </a:t>
            </a:r>
            <a:r>
              <a:rPr lang="it-IT" b="1" dirty="0"/>
              <a:t>buffer </a:t>
            </a:r>
            <a:r>
              <a:rPr lang="it-IT" dirty="0"/>
              <a:t>a fronte di possibili </a:t>
            </a:r>
            <a:r>
              <a:rPr lang="it-IT" b="1" dirty="0"/>
              <a:t>pagamenti inaspettati</a:t>
            </a:r>
            <a:r>
              <a:rPr lang="it-IT" dirty="0"/>
              <a:t>. </a:t>
            </a:r>
          </a:p>
          <a:p>
            <a:r>
              <a:rPr lang="it-IT" dirty="0"/>
              <a:t>Poiché in condizioni normali le </a:t>
            </a:r>
            <a:r>
              <a:rPr lang="it-IT" b="1" dirty="0"/>
              <a:t>riserve immesse </a:t>
            </a:r>
            <a:r>
              <a:rPr lang="it-IT" dirty="0"/>
              <a:t>per soddisfare la riserva obbligatoria e i fattori autonomi </a:t>
            </a:r>
            <a:r>
              <a:rPr lang="it-IT" b="1" dirty="0"/>
              <a:t>sono sufficienti </a:t>
            </a:r>
            <a:r>
              <a:rPr lang="it-IT" dirty="0"/>
              <a:t>per un corretto funzionamento del </a:t>
            </a:r>
            <a:r>
              <a:rPr lang="it-IT" b="1" dirty="0"/>
              <a:t>sistema dei pagamenti</a:t>
            </a:r>
            <a:r>
              <a:rPr lang="it-IT" dirty="0"/>
              <a:t>, le </a:t>
            </a:r>
            <a:r>
              <a:rPr lang="it-IT" b="1" dirty="0"/>
              <a:t>riserve in eccesso </a:t>
            </a:r>
            <a:r>
              <a:rPr lang="it-IT" dirty="0"/>
              <a:t>sono </a:t>
            </a:r>
            <a:r>
              <a:rPr lang="it-IT" b="1" dirty="0"/>
              <a:t>quasi nulle</a:t>
            </a:r>
            <a:r>
              <a:rPr lang="it-IT" dirty="0"/>
              <a:t>. </a:t>
            </a:r>
          </a:p>
          <a:p>
            <a:pPr lvl="1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310640" y="6176963"/>
            <a:ext cx="754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(*) Se il tasso su </a:t>
            </a:r>
            <a:r>
              <a:rPr lang="it-IT" i="1" dirty="0" err="1"/>
              <a:t>deposit</a:t>
            </a:r>
            <a:r>
              <a:rPr lang="it-IT" i="1" dirty="0"/>
              <a:t> </a:t>
            </a:r>
            <a:r>
              <a:rPr lang="it-IT" i="1" dirty="0" err="1"/>
              <a:t>facility</a:t>
            </a:r>
            <a:r>
              <a:rPr lang="it-IT" i="1" dirty="0"/>
              <a:t> è ≥ 0, allora sono remunerate a tale tasso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8BDD25-5E05-4E57-8369-3F9CDCF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fattori autonomi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 </a:t>
            </a:r>
            <a:r>
              <a:rPr lang="it-IT" b="1" dirty="0"/>
              <a:t>fattori autonomi </a:t>
            </a:r>
            <a:r>
              <a:rPr lang="it-IT" dirty="0"/>
              <a:t>più importanti sono </a:t>
            </a:r>
          </a:p>
          <a:p>
            <a:pPr lvl="1"/>
            <a:r>
              <a:rPr lang="it-IT" dirty="0"/>
              <a:t>le </a:t>
            </a:r>
            <a:r>
              <a:rPr lang="it-IT" b="1" dirty="0"/>
              <a:t>banconote </a:t>
            </a:r>
            <a:r>
              <a:rPr lang="it-IT" dirty="0"/>
              <a:t>(o circolante) </a:t>
            </a:r>
          </a:p>
          <a:p>
            <a:pPr lvl="1"/>
            <a:r>
              <a:rPr lang="it-IT" dirty="0"/>
              <a:t>i </a:t>
            </a:r>
            <a:r>
              <a:rPr lang="it-IT" b="1" dirty="0"/>
              <a:t>depositi del governo </a:t>
            </a:r>
            <a:r>
              <a:rPr lang="it-IT" dirty="0"/>
              <a:t>presso la banca centrale, </a:t>
            </a:r>
          </a:p>
          <a:p>
            <a:pPr lvl="1"/>
            <a:r>
              <a:rPr lang="it-IT" dirty="0"/>
              <a:t>le </a:t>
            </a:r>
            <a:r>
              <a:rPr lang="it-IT" b="1" dirty="0"/>
              <a:t>attività finanziarie nette </a:t>
            </a:r>
            <a:r>
              <a:rPr lang="it-IT" dirty="0"/>
              <a:t>(detenute, per fini diversi da quelli di politica monetaria) </a:t>
            </a:r>
          </a:p>
          <a:p>
            <a:r>
              <a:rPr lang="it-IT" dirty="0"/>
              <a:t>Sono chiamati </a:t>
            </a:r>
            <a:r>
              <a:rPr lang="it-IT" b="1" dirty="0"/>
              <a:t>fattori autonomi </a:t>
            </a:r>
            <a:r>
              <a:rPr lang="it-IT" dirty="0"/>
              <a:t>perché sono in larga parte </a:t>
            </a:r>
            <a:r>
              <a:rPr lang="it-IT" b="1" dirty="0"/>
              <a:t>indipendenti </a:t>
            </a:r>
            <a:r>
              <a:rPr lang="it-IT" dirty="0"/>
              <a:t>dalla </a:t>
            </a:r>
            <a:r>
              <a:rPr lang="it-IT" b="1" dirty="0"/>
              <a:t>gestione attiva della liquidità </a:t>
            </a:r>
            <a:r>
              <a:rPr lang="it-IT" dirty="0"/>
              <a:t>della banca centrale e delle banche commerciali e sono determinati </a:t>
            </a:r>
          </a:p>
          <a:p>
            <a:pPr lvl="1"/>
            <a:r>
              <a:rPr lang="it-IT" dirty="0"/>
              <a:t>dal </a:t>
            </a:r>
            <a:r>
              <a:rPr lang="it-IT" b="1" dirty="0"/>
              <a:t>comportamento </a:t>
            </a:r>
            <a:r>
              <a:rPr lang="it-IT" dirty="0"/>
              <a:t>di </a:t>
            </a:r>
            <a:r>
              <a:rPr lang="it-IT" b="1" dirty="0"/>
              <a:t>famiglie </a:t>
            </a:r>
            <a:r>
              <a:rPr lang="it-IT" dirty="0"/>
              <a:t>e </a:t>
            </a:r>
            <a:r>
              <a:rPr lang="it-IT" b="1" dirty="0"/>
              <a:t>imprese </a:t>
            </a:r>
            <a:r>
              <a:rPr lang="it-IT" dirty="0"/>
              <a:t>(come nel caso del </a:t>
            </a:r>
            <a:r>
              <a:rPr lang="it-IT" b="1" dirty="0"/>
              <a:t>circolante</a:t>
            </a:r>
            <a:r>
              <a:rPr lang="it-IT" dirty="0"/>
              <a:t>), e del </a:t>
            </a:r>
            <a:r>
              <a:rPr lang="it-IT" b="1" dirty="0"/>
              <a:t>governo </a:t>
            </a:r>
            <a:r>
              <a:rPr lang="it-IT" dirty="0"/>
              <a:t>(come nel caso del </a:t>
            </a:r>
            <a:r>
              <a:rPr lang="it-IT" b="1" dirty="0"/>
              <a:t>conto del governo</a:t>
            </a:r>
            <a:r>
              <a:rPr lang="it-IT" dirty="0"/>
              <a:t>) </a:t>
            </a:r>
          </a:p>
          <a:p>
            <a:r>
              <a:rPr lang="it-IT" dirty="0"/>
              <a:t>I </a:t>
            </a:r>
            <a:r>
              <a:rPr lang="it-IT" b="1" dirty="0"/>
              <a:t>fattori autonomi </a:t>
            </a:r>
            <a:r>
              <a:rPr lang="it-IT" dirty="0"/>
              <a:t>«</a:t>
            </a:r>
            <a:r>
              <a:rPr lang="it-IT" b="1" dirty="0"/>
              <a:t>assorbono</a:t>
            </a:r>
            <a:r>
              <a:rPr lang="it-IT" dirty="0"/>
              <a:t>» o «</a:t>
            </a:r>
            <a:r>
              <a:rPr lang="it-IT" b="1" dirty="0"/>
              <a:t>espandono</a:t>
            </a:r>
            <a:r>
              <a:rPr lang="it-IT" dirty="0"/>
              <a:t>» la quantità di riserve presenti sui conti di riserva delle banche presso la banca centrale.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8EF461-5F80-4885-9935-6A44B62F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8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776" y="81661"/>
            <a:ext cx="10515600" cy="1325563"/>
          </a:xfrm>
        </p:spPr>
        <p:txBody>
          <a:bodyPr/>
          <a:lstStyle/>
          <a:p>
            <a:r>
              <a:rPr lang="it-IT" dirty="0"/>
              <a:t>I fattori autonomi: Depositi del governo</a:t>
            </a:r>
            <a:endParaRPr lang="en-US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E8433B6-CA64-4202-A86E-7B15D76CEE50}"/>
              </a:ext>
            </a:extLst>
          </p:cNvPr>
          <p:cNvGrpSpPr/>
          <p:nvPr/>
        </p:nvGrpSpPr>
        <p:grpSpPr>
          <a:xfrm>
            <a:off x="1161289" y="1292609"/>
            <a:ext cx="8449056" cy="5436443"/>
            <a:chOff x="1161289" y="1292609"/>
            <a:chExt cx="8449056" cy="543644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1289" y="1292609"/>
              <a:ext cx="8449056" cy="5436443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A70DF86-696F-4FF9-926A-5185C0BCF10D}"/>
                </a:ext>
              </a:extLst>
            </p:cNvPr>
            <p:cNvSpPr/>
            <p:nvPr/>
          </p:nvSpPr>
          <p:spPr>
            <a:xfrm>
              <a:off x="3117088" y="4165600"/>
              <a:ext cx="292608" cy="333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66DAB5-75E1-400E-8C6D-A2232468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88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it-IT" dirty="0"/>
              <a:t>I fattori autonomi: le banconote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31" y="1223270"/>
            <a:ext cx="8200441" cy="551241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5227B7-6BF6-4BA3-9E34-BD553C66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2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opera la PM nel framework operativo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FF0000"/>
                </a:solidFill>
              </a:rPr>
              <a:t>Framework Operativo </a:t>
            </a:r>
            <a:r>
              <a:rPr lang="it-IT" dirty="0"/>
              <a:t>è quindi l’insieme di </a:t>
            </a:r>
            <a:r>
              <a:rPr lang="it-IT" b="1" dirty="0"/>
              <a:t>strumenti </a:t>
            </a:r>
            <a:r>
              <a:rPr lang="it-IT" dirty="0"/>
              <a:t>usati dalla banca centrale per </a:t>
            </a:r>
            <a:r>
              <a:rPr lang="it-IT" b="1" dirty="0"/>
              <a:t>gestire (immettere o assorbire) la quantità di riserve</a:t>
            </a:r>
            <a:r>
              <a:rPr lang="it-IT" dirty="0"/>
              <a:t>. </a:t>
            </a:r>
          </a:p>
          <a:p>
            <a:r>
              <a:rPr lang="it-IT" dirty="0"/>
              <a:t>La banca centrale utilizza come già visto </a:t>
            </a:r>
            <a:r>
              <a:rPr lang="it-IT" b="1" dirty="0"/>
              <a:t>due tipologie di strumenti</a:t>
            </a:r>
            <a:r>
              <a:rPr lang="it-IT" dirty="0"/>
              <a:t>: 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Operazioni di mercato aperto </a:t>
            </a:r>
            <a:r>
              <a:rPr lang="it-IT" b="1" dirty="0"/>
              <a:t>(</a:t>
            </a:r>
            <a:r>
              <a:rPr lang="it-IT" b="1" i="1" dirty="0"/>
              <a:t>Open market </a:t>
            </a:r>
            <a:r>
              <a:rPr lang="it-IT" b="1" i="1" dirty="0" err="1"/>
              <a:t>operations</a:t>
            </a:r>
            <a:r>
              <a:rPr lang="it-IT" b="1" dirty="0"/>
              <a:t>, OMO)</a:t>
            </a:r>
            <a:r>
              <a:rPr lang="it-IT" dirty="0"/>
              <a:t>: operazioni che nascono su </a:t>
            </a:r>
            <a:r>
              <a:rPr lang="it-IT" b="1" dirty="0"/>
              <a:t>iniziativa della banca centrale </a:t>
            </a:r>
            <a:r>
              <a:rPr lang="it-IT" dirty="0"/>
              <a:t>al fine di immettere le riserve che servono alle banche per </a:t>
            </a:r>
            <a:r>
              <a:rPr lang="it-IT" b="1" dirty="0"/>
              <a:t>soddisfare il fabbisogno di riserve </a:t>
            </a:r>
            <a:r>
              <a:rPr lang="it-IT" dirty="0"/>
              <a:t>o per </a:t>
            </a:r>
            <a:r>
              <a:rPr lang="it-IT" b="1" dirty="0"/>
              <a:t>eliminare dal sistema le riserve in eccesso</a:t>
            </a:r>
            <a:r>
              <a:rPr lang="it-IT" dirty="0"/>
              <a:t>. Possono essere </a:t>
            </a:r>
            <a:r>
              <a:rPr lang="it-IT" dirty="0">
                <a:solidFill>
                  <a:srgbClr val="FF0000"/>
                </a:solidFill>
              </a:rPr>
              <a:t>permanenti</a:t>
            </a:r>
            <a:r>
              <a:rPr lang="it-IT" dirty="0"/>
              <a:t> (necessità a lungo termine del sistema bancario, </a:t>
            </a:r>
            <a:r>
              <a:rPr lang="it-IT" dirty="0">
                <a:solidFill>
                  <a:srgbClr val="0070C0"/>
                </a:solidFill>
              </a:rPr>
              <a:t>LTRO</a:t>
            </a:r>
            <a:r>
              <a:rPr lang="it-IT" dirty="0"/>
              <a:t>) o </a:t>
            </a:r>
            <a:r>
              <a:rPr lang="it-IT" dirty="0">
                <a:solidFill>
                  <a:srgbClr val="FF0000"/>
                </a:solidFill>
              </a:rPr>
              <a:t>temporanee</a:t>
            </a:r>
            <a:r>
              <a:rPr lang="it-IT" dirty="0"/>
              <a:t> e vengono effettuate con operazioni di pronto contro termine (</a:t>
            </a:r>
            <a:r>
              <a:rPr lang="it-IT" dirty="0" err="1">
                <a:solidFill>
                  <a:srgbClr val="0070C0"/>
                </a:solidFill>
              </a:rPr>
              <a:t>REPOs</a:t>
            </a:r>
            <a:r>
              <a:rPr lang="it-IT" dirty="0"/>
              <a:t>) o con prestiti garantiti</a:t>
            </a:r>
            <a:r>
              <a:rPr lang="it-IT" b="1" dirty="0"/>
              <a:t> </a:t>
            </a:r>
            <a:endParaRPr lang="it-IT" dirty="0"/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Operazioni su iniziativa delle controparti</a:t>
            </a:r>
            <a:r>
              <a:rPr lang="it-IT" b="1" dirty="0"/>
              <a:t>: </a:t>
            </a:r>
            <a:r>
              <a:rPr lang="it-IT" dirty="0"/>
              <a:t>operazioni che nascono su </a:t>
            </a:r>
            <a:r>
              <a:rPr lang="it-IT" b="1" dirty="0"/>
              <a:t>iniziativa delle banche </a:t>
            </a:r>
            <a:r>
              <a:rPr lang="it-IT" dirty="0"/>
              <a:t>per prendere a </a:t>
            </a:r>
            <a:r>
              <a:rPr lang="it-IT" b="1" dirty="0"/>
              <a:t>prestito riserve a brevissimo termine </a:t>
            </a:r>
            <a:r>
              <a:rPr lang="it-IT" dirty="0"/>
              <a:t>(overnight) attraverso le </a:t>
            </a:r>
            <a:r>
              <a:rPr lang="it-IT" b="1" dirty="0"/>
              <a:t>operazioni di rifinanziamento marginale (</a:t>
            </a:r>
            <a:r>
              <a:rPr lang="it-IT" i="1" dirty="0" err="1"/>
              <a:t>Marginal</a:t>
            </a:r>
            <a:r>
              <a:rPr lang="it-IT" i="1" dirty="0"/>
              <a:t> </a:t>
            </a:r>
            <a:r>
              <a:rPr lang="it-IT" i="1" dirty="0" err="1"/>
              <a:t>Lending</a:t>
            </a:r>
            <a:r>
              <a:rPr lang="it-IT" dirty="0"/>
              <a:t>, </a:t>
            </a:r>
            <a:r>
              <a:rPr lang="it-IT" dirty="0">
                <a:solidFill>
                  <a:srgbClr val="0070C0"/>
                </a:solidFill>
              </a:rPr>
              <a:t>ML</a:t>
            </a:r>
            <a:r>
              <a:rPr lang="it-IT" dirty="0"/>
              <a:t>), o per </a:t>
            </a:r>
            <a:r>
              <a:rPr lang="it-IT" b="1" dirty="0"/>
              <a:t>depositare liquidità in eccesso</a:t>
            </a:r>
            <a:r>
              <a:rPr lang="it-IT" dirty="0"/>
              <a:t>, attraverso 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b="1" i="1" dirty="0"/>
              <a:t> </a:t>
            </a:r>
            <a:r>
              <a:rPr lang="it-IT" i="1" dirty="0"/>
              <a:t>(DF)</a:t>
            </a:r>
            <a:r>
              <a:rPr lang="it-IT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9DE9F1-020A-4469-9C68-D6194C9D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5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>
            <a:normAutofit/>
          </a:bodyPr>
          <a:lstStyle/>
          <a:p>
            <a:r>
              <a:rPr lang="it-IT" sz="3200" b="1" dirty="0"/>
              <a:t>Il Bilancio semplificato della Banca Centrale: un riassunto</a:t>
            </a:r>
            <a:endParaRPr lang="en-US" sz="32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2089847" y="1359020"/>
            <a:ext cx="7365049" cy="5407485"/>
            <a:chOff x="2089847" y="1359020"/>
            <a:chExt cx="7365049" cy="540748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9847" y="1359020"/>
              <a:ext cx="7365049" cy="5407485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5971032" y="2990089"/>
              <a:ext cx="8412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Conto</a:t>
              </a:r>
              <a:endPara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2DFBE1-8C55-45C6-B6D5-BB13A656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3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233" y="1092291"/>
            <a:ext cx="3411583" cy="1325563"/>
          </a:xfrm>
        </p:spPr>
        <p:txBody>
          <a:bodyPr>
            <a:noAutofit/>
          </a:bodyPr>
          <a:lstStyle/>
          <a:p>
            <a:r>
              <a:rPr lang="it-IT" sz="3600" dirty="0"/>
              <a:t>Lo Stato Patrimoniale della BCE nel 2020 (</a:t>
            </a:r>
            <a:r>
              <a:rPr lang="it-IT" sz="3600" dirty="0" err="1"/>
              <a:t>mld</a:t>
            </a:r>
            <a:r>
              <a:rPr lang="it-IT" sz="3600" dirty="0"/>
              <a:t> €): GLI EFFETTI DELLA PANDEMIA</a:t>
            </a:r>
            <a:endParaRPr lang="en-US" sz="3600" dirty="0"/>
          </a:p>
        </p:txBody>
      </p:sp>
      <p:pic>
        <p:nvPicPr>
          <p:cNvPr id="3076" name="Picture 4" descr="https://www.ecb.europa.eu/pub/annual/annual-accounts/html/annualaccounts2020/ecb.annualaccounts2020.it_img8.png?139426b1ff7128ef9e4a9463f9a6f6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02" y="234318"/>
            <a:ext cx="8671560" cy="64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36586" y="3572692"/>
            <a:ext cx="2871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Principali componenti dello Stato Patrimoniale della BCE</a:t>
            </a:r>
          </a:p>
          <a:p>
            <a:r>
              <a:rPr lang="it-IT" dirty="0"/>
              <a:t>(miliardi di €)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5DC58E-9441-4B28-8355-CBACCB4DD24A}"/>
              </a:ext>
            </a:extLst>
          </p:cNvPr>
          <p:cNvSpPr txBox="1"/>
          <p:nvPr/>
        </p:nvSpPr>
        <p:spPr>
          <a:xfrm>
            <a:off x="679784" y="5197642"/>
            <a:ext cx="155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 E TRA IL </a:t>
            </a:r>
            <a:r>
              <a:rPr lang="it-IT" dirty="0">
                <a:hlinkClick r:id="rId3"/>
              </a:rPr>
              <a:t>2022 E IL 2023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FDE14-2DF5-47FF-B52B-C56FB897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28</a:t>
            </a:fld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E83C20E-66F3-44F0-B1DF-22F62E0CDC8B}"/>
              </a:ext>
            </a:extLst>
          </p:cNvPr>
          <p:cNvSpPr/>
          <p:nvPr/>
        </p:nvSpPr>
        <p:spPr>
          <a:xfrm>
            <a:off x="151674" y="6026376"/>
            <a:ext cx="3652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hlinkClick r:id="rId4"/>
              </a:rPr>
              <a:t>https://www.ecb.europa.eu/press/annual-reports-financial-statements/annual/balance/html/index.it.html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65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618488"/>
            <a:ext cx="3806952" cy="4892039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</a:t>
            </a:r>
            <a:r>
              <a:rPr lang="it-IT" b="1" dirty="0"/>
              <a:t>target operativo </a:t>
            </a:r>
            <a:r>
              <a:rPr lang="it-IT" dirty="0"/>
              <a:t>è il </a:t>
            </a:r>
            <a:r>
              <a:rPr lang="it-IT" b="1" dirty="0"/>
              <a:t>primo anello </a:t>
            </a:r>
            <a:r>
              <a:rPr lang="it-IT" dirty="0"/>
              <a:t>nella </a:t>
            </a:r>
            <a:r>
              <a:rPr lang="it-IT" b="1" dirty="0"/>
              <a:t>catena di trasmissione </a:t>
            </a:r>
            <a:r>
              <a:rPr lang="it-IT" dirty="0"/>
              <a:t>della politica monetaria e ha le seguenti </a:t>
            </a:r>
            <a:r>
              <a:rPr lang="it-IT" b="1" dirty="0"/>
              <a:t>caratteristiche</a:t>
            </a:r>
            <a:r>
              <a:rPr lang="it-IT" dirty="0"/>
              <a:t>: </a:t>
            </a:r>
          </a:p>
          <a:p>
            <a:pPr lvl="1"/>
            <a:r>
              <a:rPr lang="it-IT" sz="2600" dirty="0"/>
              <a:t>deve essere sufficientemente </a:t>
            </a:r>
            <a:r>
              <a:rPr lang="it-IT" sz="2600" b="1" dirty="0">
                <a:solidFill>
                  <a:srgbClr val="FF0000"/>
                </a:solidFill>
              </a:rPr>
              <a:t>controllabile</a:t>
            </a:r>
            <a:r>
              <a:rPr lang="it-IT" sz="2600" b="1" dirty="0"/>
              <a:t> </a:t>
            </a:r>
            <a:r>
              <a:rPr lang="it-IT" sz="2600" dirty="0"/>
              <a:t>da parte della banca centrale; </a:t>
            </a:r>
          </a:p>
          <a:p>
            <a:pPr lvl="1"/>
            <a:r>
              <a:rPr lang="it-IT" sz="2600" dirty="0"/>
              <a:t>è </a:t>
            </a:r>
            <a:r>
              <a:rPr lang="it-IT" sz="2600" b="1" dirty="0">
                <a:solidFill>
                  <a:srgbClr val="FF0000"/>
                </a:solidFill>
              </a:rPr>
              <a:t>economicamente rilevante</a:t>
            </a:r>
            <a:r>
              <a:rPr lang="it-IT" sz="2600" dirty="0"/>
              <a:t>, nel senso che influenza l’obiettivo ultimo della banca centrale; </a:t>
            </a:r>
          </a:p>
          <a:p>
            <a:pPr lvl="1"/>
            <a:r>
              <a:rPr lang="it-IT" sz="2600" b="1" dirty="0">
                <a:solidFill>
                  <a:srgbClr val="FF0000"/>
                </a:solidFill>
              </a:rPr>
              <a:t>definisce l’orientamento</a:t>
            </a:r>
            <a:r>
              <a:rPr lang="it-IT" sz="2600" b="1" dirty="0"/>
              <a:t> </a:t>
            </a:r>
            <a:r>
              <a:rPr lang="it-IT" sz="2600" dirty="0"/>
              <a:t>della politica monetaria, nel senso che il suo livello è stabilito da chi prende le decisioni sulla </a:t>
            </a:r>
            <a:r>
              <a:rPr lang="it-IT" sz="2600" dirty="0" err="1"/>
              <a:t>stance</a:t>
            </a:r>
            <a:r>
              <a:rPr lang="it-IT" sz="2600" dirty="0"/>
              <a:t> all’interno della banca centrale; </a:t>
            </a:r>
          </a:p>
          <a:p>
            <a:pPr lvl="1"/>
            <a:r>
              <a:rPr lang="it-IT" sz="2600" dirty="0"/>
              <a:t>fornisce una </a:t>
            </a:r>
            <a:r>
              <a:rPr lang="it-IT" sz="2600" b="1" dirty="0">
                <a:solidFill>
                  <a:srgbClr val="FF0000"/>
                </a:solidFill>
              </a:rPr>
              <a:t>guida chiara per l’implementazione </a:t>
            </a:r>
            <a:r>
              <a:rPr lang="it-IT" sz="2600" dirty="0"/>
              <a:t>della politica monetaria. </a:t>
            </a:r>
          </a:p>
          <a:p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4645152" y="2322576"/>
            <a:ext cx="7546848" cy="4263399"/>
            <a:chOff x="1292385" y="1690688"/>
            <a:chExt cx="8656287" cy="482213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385" y="1690688"/>
              <a:ext cx="8656287" cy="4822135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3600047" y="3383280"/>
              <a:ext cx="943691" cy="365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ufficiali</a:t>
              </a:r>
              <a:endPara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vale 6">
            <a:extLst>
              <a:ext uri="{FF2B5EF4-FFF2-40B4-BE49-F238E27FC236}">
                <a16:creationId xmlns:a16="http://schemas.microsoft.com/office/drawing/2014/main" id="{269BC103-36BD-4A9F-A5AE-28E6A9D9DCAF}"/>
              </a:ext>
            </a:extLst>
          </p:cNvPr>
          <p:cNvSpPr/>
          <p:nvPr/>
        </p:nvSpPr>
        <p:spPr>
          <a:xfrm>
            <a:off x="8806688" y="5185664"/>
            <a:ext cx="3385312" cy="1576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10695D2-9948-41A0-92F4-C60F58A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C9F86-9D33-4DAF-B016-43864E2E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trilemma delle impossibilità di </a:t>
            </a:r>
            <a:r>
              <a:rPr lang="it-IT" dirty="0" err="1"/>
              <a:t>Mundell</a:t>
            </a:r>
            <a:r>
              <a:rPr lang="it-IT" dirty="0"/>
              <a:t> e 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BA2901-B3E5-4D94-942C-01375183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La scelta di creare nell’UE un’area valutaria comune ha dato una prima risposta alla necessità di garantire una </a:t>
            </a:r>
            <a:r>
              <a:rPr lang="it-IT" dirty="0">
                <a:solidFill>
                  <a:srgbClr val="FF0000"/>
                </a:solidFill>
              </a:rPr>
              <a:t>libera circolazione dei capitali</a:t>
            </a:r>
            <a:r>
              <a:rPr lang="it-IT" dirty="0"/>
              <a:t> (all’interno e all’esterno dell’UE) e di </a:t>
            </a:r>
            <a:r>
              <a:rPr lang="it-IT" dirty="0">
                <a:solidFill>
                  <a:srgbClr val="FF0000"/>
                </a:solidFill>
              </a:rPr>
              <a:t>mantenere una politica monetaria indipendente</a:t>
            </a:r>
            <a:r>
              <a:rPr lang="it-IT" dirty="0"/>
              <a:t>, </a:t>
            </a:r>
            <a:r>
              <a:rPr lang="it-IT" u="sng" dirty="0"/>
              <a:t>fissando internamente all’UE il tasso di cambio </a:t>
            </a:r>
            <a:r>
              <a:rPr lang="it-IT" dirty="0"/>
              <a:t>e </a:t>
            </a:r>
            <a:r>
              <a:rPr lang="it-IT" u="sng" dirty="0"/>
              <a:t>lasciandolo fluttuare sui mercati internazionali</a:t>
            </a:r>
          </a:p>
          <a:p>
            <a:r>
              <a:rPr lang="it-IT" dirty="0">
                <a:solidFill>
                  <a:srgbClr val="FF0000"/>
                </a:solidFill>
              </a:rPr>
              <a:t>Un’area monetaria comune </a:t>
            </a:r>
            <a:r>
              <a:rPr lang="it-IT" dirty="0"/>
              <a:t>deriva quindi dall’osservazione del </a:t>
            </a:r>
            <a:r>
              <a:rPr lang="it-IT" b="1" dirty="0"/>
              <a:t>triangolo delle incompatibilità di </a:t>
            </a:r>
            <a:r>
              <a:rPr lang="it-IT" b="1" dirty="0" err="1"/>
              <a:t>Mundell</a:t>
            </a:r>
            <a:r>
              <a:rPr lang="it-IT" b="1" dirty="0"/>
              <a:t> (1961)</a:t>
            </a:r>
            <a:r>
              <a:rPr lang="it-IT" dirty="0"/>
              <a:t>, ma che non rispetta le ipotesi della teoria delle </a:t>
            </a:r>
            <a:r>
              <a:rPr lang="it-IT" dirty="0">
                <a:solidFill>
                  <a:srgbClr val="FF0000"/>
                </a:solidFill>
              </a:rPr>
              <a:t>aree monetarie ottimali </a:t>
            </a:r>
            <a:r>
              <a:rPr lang="it-IT" dirty="0"/>
              <a:t>(</a:t>
            </a:r>
            <a:r>
              <a:rPr lang="it-IT" b="1" dirty="0"/>
              <a:t>3 principali criteri economici</a:t>
            </a:r>
            <a:r>
              <a:rPr lang="it-IT" dirty="0"/>
              <a:t>: </a:t>
            </a:r>
            <a:r>
              <a:rPr lang="it-IT" b="1" dirty="0">
                <a:solidFill>
                  <a:srgbClr val="0070C0"/>
                </a:solidFill>
              </a:rPr>
              <a:t>forte apertura al commercio </a:t>
            </a:r>
            <a:r>
              <a:rPr lang="it-IT" dirty="0"/>
              <a:t>e diversificazione delle esportazioni; </a:t>
            </a:r>
            <a:r>
              <a:rPr lang="it-IT" b="1" dirty="0">
                <a:solidFill>
                  <a:srgbClr val="0070C0"/>
                </a:solidFill>
              </a:rPr>
              <a:t>elevata mobilità e flessibilità</a:t>
            </a:r>
            <a:r>
              <a:rPr lang="it-IT" dirty="0">
                <a:solidFill>
                  <a:srgbClr val="0070C0"/>
                </a:solidFill>
              </a:rPr>
              <a:t> delle remunerazioni del fattore lavoro</a:t>
            </a:r>
            <a:r>
              <a:rPr lang="it-IT" dirty="0"/>
              <a:t>; </a:t>
            </a:r>
            <a:r>
              <a:rPr lang="it-IT" b="1" dirty="0">
                <a:solidFill>
                  <a:srgbClr val="0070C0"/>
                </a:solidFill>
              </a:rPr>
              <a:t>consistenti trasferimenti </a:t>
            </a:r>
            <a:r>
              <a:rPr lang="it-IT" dirty="0"/>
              <a:t>fiscali intra-area).</a:t>
            </a:r>
            <a:endParaRPr lang="en-US" dirty="0"/>
          </a:p>
          <a:p>
            <a:r>
              <a:rPr lang="it-IT" dirty="0"/>
              <a:t>Ne consegue che negli ultimi 20 anni l‘Euro è stato sottoposto a molte tensioni, che sono state riportate sotto il controllo delle istituzioni create a salvaguardia della stessa:</a:t>
            </a:r>
          </a:p>
          <a:p>
            <a:r>
              <a:rPr lang="it-IT" b="1" dirty="0"/>
              <a:t>Le Istituzioni dell'Unione economica e monetaria</a:t>
            </a:r>
            <a:r>
              <a:rPr lang="it-IT" dirty="0"/>
              <a:t> (</a:t>
            </a:r>
            <a:r>
              <a:rPr lang="it-IT" b="1" dirty="0"/>
              <a:t>UEM</a:t>
            </a:r>
            <a:r>
              <a:rPr lang="it-IT" dirty="0"/>
              <a:t>) sono in gran parte responsabili della definizione della politica monetaria europea, delle norme che disciplinano l'emissione dell'euro e della stabilità dei prezzi all'interno dell'UE. Queste istituzioni sono: la </a:t>
            </a:r>
            <a:r>
              <a:rPr lang="it-IT" dirty="0">
                <a:solidFill>
                  <a:srgbClr val="FF0000"/>
                </a:solidFill>
              </a:rPr>
              <a:t>Banca centrale europea </a:t>
            </a:r>
            <a:r>
              <a:rPr lang="it-IT" dirty="0"/>
              <a:t>(BCE), il </a:t>
            </a:r>
            <a:r>
              <a:rPr lang="it-IT" dirty="0">
                <a:solidFill>
                  <a:srgbClr val="FF0000"/>
                </a:solidFill>
              </a:rPr>
              <a:t>Sistema europeo di banche centrali </a:t>
            </a:r>
            <a:r>
              <a:rPr lang="it-IT" dirty="0"/>
              <a:t>(SEBC), il </a:t>
            </a:r>
            <a:r>
              <a:rPr lang="it-IT" dirty="0">
                <a:solidFill>
                  <a:srgbClr val="FF0000"/>
                </a:solidFill>
              </a:rPr>
              <a:t>Comitato economico e finanziario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l'Eurogruppo</a:t>
            </a:r>
            <a:r>
              <a:rPr lang="it-IT" dirty="0"/>
              <a:t> e il </a:t>
            </a:r>
            <a:r>
              <a:rPr lang="it-IT" dirty="0">
                <a:solidFill>
                  <a:srgbClr val="FF0000"/>
                </a:solidFill>
              </a:rPr>
              <a:t>Consiglio "Economia e finanza" </a:t>
            </a:r>
            <a:r>
              <a:rPr lang="it-IT" dirty="0"/>
              <a:t>(ECOFIN).</a:t>
            </a:r>
            <a:endParaRPr lang="it-IT" u="sng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75FB3DF-71E3-4729-AA8E-A5086ED22E8E}"/>
              </a:ext>
            </a:extLst>
          </p:cNvPr>
          <p:cNvSpPr/>
          <p:nvPr/>
        </p:nvSpPr>
        <p:spPr>
          <a:xfrm>
            <a:off x="3048000" y="60406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2"/>
              </a:rPr>
              <a:t>https://www.europarl.europa.eu/factsheets/it/sheet/85/le-istituzioni-dell-unione-economica-e-monetaria</a:t>
            </a:r>
            <a:r>
              <a:rPr lang="it-IT" dirty="0"/>
              <a:t>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CEEA1D-FA4A-48E4-9D36-5D99FA60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9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D48A381-67EF-472A-BDFD-691E4076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degli effetti della Politica Monetaria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451926-968B-4E7D-8D4C-C2DBD6582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E39EA0-041A-49B5-BFF2-A5310D6B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6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Ci sono tre </a:t>
            </a:r>
            <a:r>
              <a:rPr lang="it-IT" b="1" dirty="0"/>
              <a:t>tipologie di target operativo </a:t>
            </a:r>
            <a:r>
              <a:rPr lang="it-IT" dirty="0"/>
              <a:t>usate (alternativamente) dalle banche centrali: 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tasso di interesse interbancario </a:t>
            </a:r>
            <a:r>
              <a:rPr lang="it-IT" dirty="0"/>
              <a:t>a brevissimo termine; </a:t>
            </a:r>
          </a:p>
          <a:p>
            <a:pPr lvl="1"/>
            <a:r>
              <a:rPr lang="it-IT" b="1" dirty="0"/>
              <a:t>quantità di </a:t>
            </a:r>
            <a:r>
              <a:rPr lang="it-IT" dirty="0"/>
              <a:t>una certa tipologia di </a:t>
            </a:r>
            <a:r>
              <a:rPr lang="it-IT" b="1" dirty="0"/>
              <a:t>moneta </a:t>
            </a:r>
            <a:r>
              <a:rPr lang="it-IT" dirty="0"/>
              <a:t>(ad esempio M1, M2 o M3; fino al 2001 nell’UEM) ; </a:t>
            </a:r>
          </a:p>
          <a:p>
            <a:pPr lvl="1"/>
            <a:r>
              <a:rPr lang="en-US" b="1" dirty="0" err="1"/>
              <a:t>tasso</a:t>
            </a:r>
            <a:r>
              <a:rPr lang="en-US" b="1" dirty="0"/>
              <a:t> di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ancoraggio</a:t>
            </a:r>
            <a:r>
              <a:rPr lang="en-US" dirty="0"/>
              <a:t> </a:t>
            </a:r>
            <a:r>
              <a:rPr lang="en-US" dirty="0" err="1"/>
              <a:t>nominale</a:t>
            </a:r>
            <a:r>
              <a:rPr lang="en-US" dirty="0"/>
              <a:t> </a:t>
            </a:r>
            <a:r>
              <a:rPr lang="en-US" dirty="0" err="1"/>
              <a:t>esterno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‘90). </a:t>
            </a:r>
          </a:p>
          <a:p>
            <a:r>
              <a:rPr lang="en-US" b="1" dirty="0"/>
              <a:t>Il </a:t>
            </a:r>
            <a:r>
              <a:rPr lang="en-US" b="1" dirty="0" err="1"/>
              <a:t>tasso</a:t>
            </a:r>
            <a:r>
              <a:rPr lang="en-US" b="1" dirty="0"/>
              <a:t> </a:t>
            </a:r>
            <a:r>
              <a:rPr lang="en-US" b="1" dirty="0" err="1"/>
              <a:t>d’interesse</a:t>
            </a:r>
            <a:r>
              <a:rPr lang="en-US" b="1" dirty="0"/>
              <a:t> a </a:t>
            </a:r>
            <a:r>
              <a:rPr lang="en-US" b="1" dirty="0" err="1"/>
              <a:t>brevissimo</a:t>
            </a:r>
            <a:r>
              <a:rPr lang="en-US" b="1" dirty="0"/>
              <a:t> </a:t>
            </a:r>
            <a:r>
              <a:rPr lang="en-US" b="1" dirty="0" err="1"/>
              <a:t>termine</a:t>
            </a:r>
            <a:r>
              <a:rPr lang="en-US" dirty="0"/>
              <a:t>: la banca </a:t>
            </a:r>
            <a:r>
              <a:rPr lang="en-US" dirty="0" err="1"/>
              <a:t>commerciale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liquidità</a:t>
            </a:r>
            <a:r>
              <a:rPr lang="en-US" dirty="0"/>
              <a:t> in </a:t>
            </a:r>
            <a:r>
              <a:rPr lang="en-US" dirty="0" err="1"/>
              <a:t>eccesso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decidere</a:t>
            </a:r>
            <a:r>
              <a:rPr lang="en-US" dirty="0"/>
              <a:t> se </a:t>
            </a:r>
            <a:r>
              <a:rPr lang="en-US" dirty="0" err="1"/>
              <a:t>cederla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BC (e </a:t>
            </a:r>
            <a:r>
              <a:rPr lang="en-US" dirty="0" err="1"/>
              <a:t>ottiene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it-IT" dirty="0"/>
              <a:t>Tasso sul </a:t>
            </a:r>
            <a:r>
              <a:rPr lang="it-IT" dirty="0" err="1"/>
              <a:t>Deposit</a:t>
            </a:r>
            <a:r>
              <a:rPr lang="it-IT" dirty="0"/>
              <a:t> Facility, più basso del Refi)</a:t>
            </a:r>
            <a:r>
              <a:rPr lang="en-US" dirty="0"/>
              <a:t> o ad </a:t>
            </a:r>
            <a:r>
              <a:rPr lang="en-US" dirty="0" err="1"/>
              <a:t>altra</a:t>
            </a:r>
            <a:r>
              <a:rPr lang="en-US" dirty="0"/>
              <a:t> banca (al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). Al </a:t>
            </a:r>
            <a:r>
              <a:rPr lang="en-US" dirty="0" err="1"/>
              <a:t>contrario</a:t>
            </a:r>
            <a:r>
              <a:rPr lang="en-US" dirty="0"/>
              <a:t>, se ha </a:t>
            </a:r>
            <a:r>
              <a:rPr lang="en-US" dirty="0" err="1"/>
              <a:t>bisogno</a:t>
            </a:r>
            <a:r>
              <a:rPr lang="en-US" dirty="0"/>
              <a:t> di </a:t>
            </a:r>
            <a:r>
              <a:rPr lang="en-US" dirty="0" err="1"/>
              <a:t>liquidità</a:t>
            </a:r>
            <a:r>
              <a:rPr lang="en-US" dirty="0"/>
              <a:t> la banca </a:t>
            </a:r>
            <a:r>
              <a:rPr lang="en-US" dirty="0" err="1"/>
              <a:t>commerciale</a:t>
            </a:r>
            <a:r>
              <a:rPr lang="en-US" dirty="0"/>
              <a:t> </a:t>
            </a:r>
            <a:r>
              <a:rPr lang="en-US" dirty="0" err="1"/>
              <a:t>chiederà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BC (al </a:t>
            </a:r>
            <a:r>
              <a:rPr lang="en-US" dirty="0" err="1"/>
              <a:t>tasso</a:t>
            </a:r>
            <a:r>
              <a:rPr lang="en-US" dirty="0"/>
              <a:t> di </a:t>
            </a:r>
            <a:r>
              <a:rPr lang="en-US" dirty="0" err="1"/>
              <a:t>rifinanziamento</a:t>
            </a:r>
            <a:r>
              <a:rPr lang="en-US" dirty="0"/>
              <a:t> </a:t>
            </a:r>
            <a:r>
              <a:rPr lang="en-US" dirty="0" err="1"/>
              <a:t>marginale</a:t>
            </a:r>
            <a:r>
              <a:rPr lang="en-US" dirty="0"/>
              <a:t>, </a:t>
            </a:r>
            <a:r>
              <a:rPr lang="en-US" dirty="0" err="1"/>
              <a:t>più</a:t>
            </a:r>
            <a:r>
              <a:rPr lang="en-US" dirty="0"/>
              <a:t> alto del Refi) o ad </a:t>
            </a:r>
            <a:r>
              <a:rPr lang="en-US" dirty="0" err="1"/>
              <a:t>altra</a:t>
            </a:r>
            <a:r>
              <a:rPr lang="en-US" dirty="0"/>
              <a:t> banca </a:t>
            </a:r>
            <a:r>
              <a:rPr lang="en-US" dirty="0" err="1"/>
              <a:t>commerciale</a:t>
            </a:r>
            <a:r>
              <a:rPr lang="en-US" dirty="0"/>
              <a:t> al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prevale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mercato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troverà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due </a:t>
            </a:r>
            <a:r>
              <a:rPr lang="en-US" dirty="0" err="1"/>
              <a:t>tassi</a:t>
            </a:r>
            <a:r>
              <a:rPr lang="en-US" dirty="0"/>
              <a:t> del </a:t>
            </a:r>
            <a:r>
              <a:rPr lang="en-US" dirty="0" err="1"/>
              <a:t>corridoio</a:t>
            </a:r>
            <a:r>
              <a:rPr lang="en-US" dirty="0"/>
              <a:t>: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tasso</a:t>
            </a:r>
            <a:r>
              <a:rPr lang="en-US" dirty="0"/>
              <a:t> a </a:t>
            </a:r>
            <a:r>
              <a:rPr lang="en-US" dirty="0" err="1"/>
              <a:t>più</a:t>
            </a:r>
            <a:r>
              <a:rPr lang="en-US" dirty="0"/>
              <a:t> breve </a:t>
            </a:r>
            <a:r>
              <a:rPr lang="en-US" dirty="0" err="1"/>
              <a:t>scadenza</a:t>
            </a:r>
            <a:r>
              <a:rPr lang="en-US" dirty="0"/>
              <a:t>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l’EONIA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al 2021, </a:t>
            </a:r>
            <a:r>
              <a:rPr lang="en-US" dirty="0" err="1"/>
              <a:t>ora</a:t>
            </a:r>
            <a:r>
              <a:rPr lang="en-US" dirty="0"/>
              <a:t> è </a:t>
            </a:r>
            <a:r>
              <a:rPr lang="en-US" dirty="0" err="1"/>
              <a:t>l’€str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22EACE-DC7E-48C8-9325-FC2BC91B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9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A0DC3C5-EB71-4247-9B64-D9A1F13D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Tassi </a:t>
            </a:r>
            <a:r>
              <a:rPr lang="it-IT"/>
              <a:t>overnight di </a:t>
            </a:r>
            <a:r>
              <a:rPr lang="it-IT" dirty="0"/>
              <a:t>mercato e riserve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C344A6-DAEA-4DDA-8E5C-60AA5F27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SE </a:t>
            </a:r>
            <a:r>
              <a:rPr lang="it-IT" b="1" dirty="0"/>
              <a:t>R &lt; </a:t>
            </a:r>
            <a:r>
              <a:rPr lang="it-IT" b="1" dirty="0" err="1"/>
              <a:t>R</a:t>
            </a:r>
            <a:r>
              <a:rPr lang="it-IT" b="1" baseline="-25000" dirty="0" err="1"/>
              <a:t>min</a:t>
            </a:r>
            <a:r>
              <a:rPr lang="it-IT" b="1" i="1" dirty="0"/>
              <a:t>, </a:t>
            </a:r>
            <a:r>
              <a:rPr lang="it-IT" dirty="0"/>
              <a:t>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ML</a:t>
            </a:r>
            <a:r>
              <a:rPr lang="it-IT" dirty="0"/>
              <a:t>. </a:t>
            </a:r>
            <a:r>
              <a:rPr lang="it-IT" b="1" dirty="0"/>
              <a:t>Deficit di riserve nel sistema</a:t>
            </a:r>
            <a:r>
              <a:rPr lang="it-IT" dirty="0"/>
              <a:t>; ma le banche possono ottenere riserve al tasso di </a:t>
            </a:r>
            <a:r>
              <a:rPr lang="it-IT" i="1" dirty="0" err="1"/>
              <a:t>marginal</a:t>
            </a:r>
            <a:r>
              <a:rPr lang="it-IT" i="1" dirty="0"/>
              <a:t> lending </a:t>
            </a:r>
            <a:r>
              <a:rPr lang="it-IT" dirty="0"/>
              <a:t>dalla banca centrale. </a:t>
            </a:r>
          </a:p>
          <a:p>
            <a:r>
              <a:rPr lang="it-IT" dirty="0"/>
              <a:t>SE </a:t>
            </a:r>
            <a:r>
              <a:rPr lang="it-IT" b="1" dirty="0"/>
              <a:t>R &gt; </a:t>
            </a:r>
            <a:r>
              <a:rPr lang="it-IT" b="1" dirty="0" err="1"/>
              <a:t>R</a:t>
            </a:r>
            <a:r>
              <a:rPr lang="it-IT" b="1" baseline="-25000" dirty="0" err="1"/>
              <a:t>min</a:t>
            </a:r>
            <a:r>
              <a:rPr lang="it-IT" b="1" i="1" dirty="0"/>
              <a:t>, </a:t>
            </a:r>
            <a:r>
              <a:rPr lang="it-IT" dirty="0"/>
              <a:t>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E</a:t>
            </a:r>
            <a:r>
              <a:rPr lang="it-IT" dirty="0"/>
              <a:t>. </a:t>
            </a:r>
            <a:r>
              <a:rPr lang="it-IT" b="1" dirty="0"/>
              <a:t>Eccesso di riserve nel sistema</a:t>
            </a:r>
            <a:r>
              <a:rPr lang="it-IT" dirty="0"/>
              <a:t>; qualcuno vorrà liberarsi delle riserve in eccesso, sapendo che se nessuno le prende a prestito, può sempre depositarle presso la banca centrale al tasso di </a:t>
            </a:r>
            <a:r>
              <a:rPr lang="it-IT" i="1" dirty="0" err="1"/>
              <a:t>deposit</a:t>
            </a:r>
            <a:r>
              <a:rPr lang="it-IT" i="1" dirty="0"/>
              <a:t> facility</a:t>
            </a:r>
            <a:r>
              <a:rPr lang="it-IT" dirty="0"/>
              <a:t>. </a:t>
            </a:r>
          </a:p>
          <a:p>
            <a:r>
              <a:rPr lang="it-IT" dirty="0"/>
              <a:t>SE </a:t>
            </a:r>
            <a:r>
              <a:rPr lang="it-IT" b="1" dirty="0"/>
              <a:t>R* = </a:t>
            </a:r>
            <a:r>
              <a:rPr lang="it-IT" b="1" dirty="0" err="1"/>
              <a:t>R</a:t>
            </a:r>
            <a:r>
              <a:rPr lang="it-IT" b="1" i="1" baseline="-25000" dirty="0" err="1"/>
              <a:t>min</a:t>
            </a:r>
            <a:r>
              <a:rPr lang="it-IT" dirty="0"/>
              <a:t>, 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P</a:t>
            </a:r>
            <a:r>
              <a:rPr lang="it-IT" dirty="0"/>
              <a:t>. </a:t>
            </a:r>
            <a:r>
              <a:rPr lang="it-IT" b="1" dirty="0"/>
              <a:t>Sistema senza eccesso e senza deficit di riserve</a:t>
            </a:r>
            <a:r>
              <a:rPr lang="it-IT" dirty="0"/>
              <a:t>; le banche che all’interno del periodo di mantenimento si trovano con un deficit sanno che troveranno banche con eccesso di riserve, e viceversa. </a:t>
            </a: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8D72AB-862E-4A55-A3C1-786DF9DF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2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937BDBE2-F39F-4B6F-8AB6-DBB89F4EEFE1}"/>
              </a:ext>
            </a:extLst>
          </p:cNvPr>
          <p:cNvGrpSpPr/>
          <p:nvPr/>
        </p:nvGrpSpPr>
        <p:grpSpPr>
          <a:xfrm>
            <a:off x="3060906" y="1575404"/>
            <a:ext cx="7806947" cy="4922770"/>
            <a:chOff x="3119286" y="1690688"/>
            <a:chExt cx="7806947" cy="492277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EEAE584-B87F-4356-B551-A185B8864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0032" y="1690688"/>
              <a:ext cx="7236201" cy="492277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B0F6F7B-EA41-4BCD-A0DD-10BAE229D0F2}"/>
                </a:ext>
              </a:extLst>
            </p:cNvPr>
            <p:cNvSpPr txBox="1"/>
            <p:nvPr/>
          </p:nvSpPr>
          <p:spPr>
            <a:xfrm>
              <a:off x="3869267" y="3096167"/>
              <a:ext cx="7338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ML</a:t>
              </a:r>
              <a:endParaRPr lang="it-IT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171AF3F-EEF0-46A8-8B06-5BDE9F4FB620}"/>
                </a:ext>
              </a:extLst>
            </p:cNvPr>
            <p:cNvSpPr txBox="1"/>
            <p:nvPr/>
          </p:nvSpPr>
          <p:spPr>
            <a:xfrm>
              <a:off x="3848817" y="3932234"/>
              <a:ext cx="774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P</a:t>
              </a:r>
              <a:endParaRPr lang="it-IT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1AC905D-853E-4060-9F32-C02CEBE250C1}"/>
                </a:ext>
              </a:extLst>
            </p:cNvPr>
            <p:cNvSpPr txBox="1"/>
            <p:nvPr/>
          </p:nvSpPr>
          <p:spPr>
            <a:xfrm>
              <a:off x="3814916" y="4583635"/>
              <a:ext cx="7338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E</a:t>
              </a:r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0E9F80F-E5AF-494B-B4F4-E3CA20B76348}"/>
                </a:ext>
              </a:extLst>
            </p:cNvPr>
            <p:cNvSpPr txBox="1"/>
            <p:nvPr/>
          </p:nvSpPr>
          <p:spPr>
            <a:xfrm>
              <a:off x="3249084" y="3161017"/>
              <a:ext cx="103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33CF073-7A44-49B6-BDDC-2841A7FAD283}"/>
                </a:ext>
              </a:extLst>
            </p:cNvPr>
            <p:cNvSpPr txBox="1"/>
            <p:nvPr/>
          </p:nvSpPr>
          <p:spPr>
            <a:xfrm>
              <a:off x="3249084" y="3969958"/>
              <a:ext cx="103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1421635-B69C-4071-A965-71CE72F06B7F}"/>
                </a:ext>
              </a:extLst>
            </p:cNvPr>
            <p:cNvSpPr txBox="1"/>
            <p:nvPr/>
          </p:nvSpPr>
          <p:spPr>
            <a:xfrm>
              <a:off x="3119286" y="4594233"/>
              <a:ext cx="990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    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54AEBF4-2806-42F2-AE03-A46689CB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6" y="359826"/>
            <a:ext cx="10515600" cy="1325563"/>
          </a:xfrm>
        </p:spPr>
        <p:txBody>
          <a:bodyPr/>
          <a:lstStyle/>
          <a:p>
            <a:r>
              <a:rPr lang="it-IT" dirty="0"/>
              <a:t>Tassi overnight ed equilibrio delle riserve nel sistema a corridoio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0FDCAE-FA28-44DB-B1CA-96C1B3687BBD}"/>
              </a:ext>
            </a:extLst>
          </p:cNvPr>
          <p:cNvSpPr txBox="1"/>
          <p:nvPr/>
        </p:nvSpPr>
        <p:spPr>
          <a:xfrm>
            <a:off x="3869267" y="2238001"/>
            <a:ext cx="124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Tassi overnight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28425DDA-2C10-4CC0-9677-E647D42DF73F}"/>
              </a:ext>
            </a:extLst>
          </p:cNvPr>
          <p:cNvSpPr/>
          <p:nvPr/>
        </p:nvSpPr>
        <p:spPr>
          <a:xfrm>
            <a:off x="5030635" y="2561167"/>
            <a:ext cx="1181100" cy="7789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Domanda di riserve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B489E18F-2C43-4838-AFD6-49F624BB8E19}"/>
              </a:ext>
            </a:extLst>
          </p:cNvPr>
          <p:cNvSpPr/>
          <p:nvPr/>
        </p:nvSpPr>
        <p:spPr>
          <a:xfrm>
            <a:off x="7490202" y="4010567"/>
            <a:ext cx="1181100" cy="7789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Offerta di riserve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F0D9FE-0E33-413E-933D-378C075293D8}"/>
              </a:ext>
            </a:extLst>
          </p:cNvPr>
          <p:cNvSpPr txBox="1"/>
          <p:nvPr/>
        </p:nvSpPr>
        <p:spPr>
          <a:xfrm>
            <a:off x="6053666" y="5888662"/>
            <a:ext cx="198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Riserva Obbligatoria = equilibrio domanda/offerta</a:t>
            </a:r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95588F77-9EB1-4573-9A6D-F59BA2807FD4}"/>
              </a:ext>
            </a:extLst>
          </p:cNvPr>
          <p:cNvSpPr/>
          <p:nvPr/>
        </p:nvSpPr>
        <p:spPr>
          <a:xfrm>
            <a:off x="1451352" y="2645832"/>
            <a:ext cx="1667934" cy="1024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Deficit di riserve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76FB13A-E9E9-4AC5-A5AA-393318C908E0}"/>
              </a:ext>
            </a:extLst>
          </p:cNvPr>
          <p:cNvSpPr txBox="1"/>
          <p:nvPr/>
        </p:nvSpPr>
        <p:spPr>
          <a:xfrm>
            <a:off x="6438559" y="5608230"/>
            <a:ext cx="105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</a:t>
            </a:r>
            <a:r>
              <a:rPr lang="it-IT" baseline="-25000" dirty="0" err="1"/>
              <a:t>min</a:t>
            </a:r>
            <a:r>
              <a:rPr lang="it-IT" dirty="0"/>
              <a:t>=R*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FEF97898-E8A6-4B7A-8511-0DD228B3F982}"/>
              </a:ext>
            </a:extLst>
          </p:cNvPr>
          <p:cNvSpPr/>
          <p:nvPr/>
        </p:nvSpPr>
        <p:spPr>
          <a:xfrm>
            <a:off x="10043070" y="4036789"/>
            <a:ext cx="1395529" cy="85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Eccesso di riserve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2F42B6-2F68-4FC9-80F6-C642815F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33</a:t>
            </a:fld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7FCDEA-8ECD-445D-B6D5-1A868A4051CC}"/>
              </a:ext>
            </a:extLst>
          </p:cNvPr>
          <p:cNvSpPr txBox="1"/>
          <p:nvPr/>
        </p:nvSpPr>
        <p:spPr>
          <a:xfrm>
            <a:off x="235131" y="612212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Titoli di rifinanziamento a lungo termine </a:t>
            </a:r>
            <a:r>
              <a:rPr lang="it-IT" dirty="0">
                <a:hlinkClick r:id="rId3"/>
              </a:rPr>
              <a:t>TLTRO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532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33E8A4-AF73-4F88-A00E-7F96FB5E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7" y="1727364"/>
            <a:ext cx="8488528" cy="4859763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C855F19-C01C-4823-BA8C-C1AF05BF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L’effetto dell’eccesso di liquidità sui tassi</a:t>
            </a: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BD67E986-6EFA-421F-A0DA-18E8BB2FF7A9}"/>
              </a:ext>
            </a:extLst>
          </p:cNvPr>
          <p:cNvSpPr/>
          <p:nvPr/>
        </p:nvSpPr>
        <p:spPr>
          <a:xfrm>
            <a:off x="8741833" y="5397500"/>
            <a:ext cx="376767" cy="40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BF1EB0-EF7B-48A7-B1E4-E5B7699D7A8E}"/>
              </a:ext>
            </a:extLst>
          </p:cNvPr>
          <p:cNvSpPr txBox="1"/>
          <p:nvPr/>
        </p:nvSpPr>
        <p:spPr>
          <a:xfrm>
            <a:off x="9563099" y="3301999"/>
            <a:ext cx="2061634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 partire dal 2015 con l’aumento dell’eccesso di liquidità, i tassi interbancari (prima EONIA e ora €</a:t>
            </a:r>
            <a:r>
              <a:rPr lang="it-IT" dirty="0" err="1"/>
              <a:t>str</a:t>
            </a:r>
            <a:r>
              <a:rPr lang="it-IT" dirty="0"/>
              <a:t> sono situati fuori dal corridoio (oltre il limite inferiore)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C9C1B75-7B06-4A28-BE19-11CE8F7E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7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094BD-D564-4389-BC5C-A4B933E7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L’effetto del rischio liquidità e della controparte sul tasso d’interesse interbancario overnight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D47CF3-E76D-44FF-AB60-9ED60314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6" y="2129368"/>
            <a:ext cx="6376015" cy="436350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5FBDC1-A571-4575-9825-4D6F231A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0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D3DD6-1911-45C0-B7D0-6118B161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 la situazione attuale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ACFDDB-8BA3-4488-885D-9B41E731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36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BAD91B-3102-4CEC-BBA9-39149D15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6569"/>
            <a:ext cx="7576457" cy="5473901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C965E34-B07F-4228-B517-745668710493}"/>
              </a:ext>
            </a:extLst>
          </p:cNvPr>
          <p:cNvCxnSpPr/>
          <p:nvPr/>
        </p:nvCxnSpPr>
        <p:spPr>
          <a:xfrm flipH="1">
            <a:off x="7232469" y="4611189"/>
            <a:ext cx="357051" cy="622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11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84772-1C7F-4888-A861-8F02FEC6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la politica monetaria in tempi normali funziona 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ED2406-41BD-462D-9AA4-FA6102D9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Ha </a:t>
            </a:r>
            <a:r>
              <a:rPr lang="it-IT" dirty="0">
                <a:solidFill>
                  <a:srgbClr val="FF0000"/>
                </a:solidFill>
              </a:rPr>
              <a:t>importanti effetti macroeconomici </a:t>
            </a:r>
            <a:r>
              <a:rPr lang="it-IT" dirty="0"/>
              <a:t>solo se riesce a </a:t>
            </a:r>
            <a:r>
              <a:rPr lang="it-IT" b="1" dirty="0"/>
              <a:t>far variare i prezzi dei mercati finanziari</a:t>
            </a:r>
            <a:r>
              <a:rPr lang="it-IT" dirty="0"/>
              <a:t>, vale a dire i </a:t>
            </a:r>
            <a:r>
              <a:rPr lang="it-IT" dirty="0">
                <a:solidFill>
                  <a:srgbClr val="FF0000"/>
                </a:solidFill>
              </a:rPr>
              <a:t>tassi d’interesse a lungo termine</a:t>
            </a:r>
            <a:r>
              <a:rPr lang="it-IT" dirty="0"/>
              <a:t>, i </a:t>
            </a:r>
            <a:r>
              <a:rPr lang="it-IT" dirty="0">
                <a:solidFill>
                  <a:srgbClr val="FF0000"/>
                </a:solidFill>
              </a:rPr>
              <a:t>valori del mercato azionario</a:t>
            </a:r>
            <a:r>
              <a:rPr lang="it-IT" dirty="0"/>
              <a:t> e i </a:t>
            </a:r>
            <a:r>
              <a:rPr lang="it-IT" dirty="0">
                <a:solidFill>
                  <a:srgbClr val="FF0000"/>
                </a:solidFill>
              </a:rPr>
              <a:t>tassi di cambio</a:t>
            </a:r>
            <a:r>
              <a:rPr lang="it-IT" dirty="0"/>
              <a:t> (</a:t>
            </a:r>
            <a:r>
              <a:rPr lang="it-IT" dirty="0" err="1"/>
              <a:t>Blinder</a:t>
            </a:r>
            <a:r>
              <a:rPr lang="it-IT" dirty="0"/>
              <a:t>, 1998)</a:t>
            </a:r>
          </a:p>
          <a:p>
            <a:r>
              <a:rPr lang="it-IT" dirty="0"/>
              <a:t>Ma anche se contemporaneamente vengono determinati prezzi e quantità dei beni, dei servizi e del lavoro.</a:t>
            </a:r>
          </a:p>
          <a:p>
            <a:r>
              <a:rPr lang="it-IT" dirty="0"/>
              <a:t>Consideriamo per semplicità che la trasmissione della PM avvenga attraverso i mercati finanziari e del credito e </a:t>
            </a:r>
          </a:p>
          <a:p>
            <a:r>
              <a:rPr lang="it-IT" dirty="0"/>
              <a:t>Solo successivamente si osservi la trasmissione della PM all’economia reale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B561EE-AE6A-4027-8947-85D003D8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8BC0CE6-24DA-48E2-897B-4E06C49A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di trasmissione dei mercati finanziari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7488F75-2BD1-4CA3-B39A-70828070C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2/04/2025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BCC1B8-9088-40C0-9012-1234176D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3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C232298-7565-42B3-A2C8-D93DB7BC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politica monetaria: un primo riepilogo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1E74319-7225-4DB3-9E2B-8C5623A9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it-IT" dirty="0"/>
              <a:t>Abbiamo visto che il principale obiettivo di PM della BCE è la stabilità dei prezzi, La si ottiene attraverso politiche espansive e restrittive, la fase restrittiva ha avuto inizio a settembre 2022 ed è terminata con la riduzione dei </a:t>
            </a:r>
            <a:r>
              <a:rPr lang="it-IT" dirty="0">
                <a:hlinkClick r:id="rId2"/>
              </a:rPr>
              <a:t>tassi d’interesse di riferimento </a:t>
            </a:r>
            <a:r>
              <a:rPr lang="it-IT" dirty="0"/>
              <a:t>a giugno 2024</a:t>
            </a:r>
          </a:p>
          <a:p>
            <a:r>
              <a:rPr lang="it-IT" dirty="0"/>
              <a:t>Abbiamo anche visto che la FED ha un comportamento lievemente diverso, con </a:t>
            </a:r>
            <a:r>
              <a:rPr lang="it-IT" dirty="0">
                <a:hlinkClick r:id="rId3"/>
              </a:rPr>
              <a:t>un’inflazione</a:t>
            </a:r>
            <a:r>
              <a:rPr lang="it-IT" dirty="0"/>
              <a:t> prevista al 2,8% e un rallentamento della crescita con </a:t>
            </a:r>
            <a:r>
              <a:rPr lang="it-IT" dirty="0">
                <a:hlinkClick r:id="rId4"/>
              </a:rPr>
              <a:t>tassi di disoccupazione </a:t>
            </a:r>
            <a:r>
              <a:rPr lang="it-IT" dirty="0"/>
              <a:t>e i </a:t>
            </a:r>
            <a:r>
              <a:rPr lang="it-IT" dirty="0">
                <a:hlinkClick r:id="rId5"/>
              </a:rPr>
              <a:t>tassi d’interesse sui FED </a:t>
            </a:r>
            <a:r>
              <a:rPr lang="it-IT" dirty="0" err="1">
                <a:hlinkClick r:id="rId5"/>
              </a:rPr>
              <a:t>founds</a:t>
            </a:r>
            <a:r>
              <a:rPr lang="it-IT" dirty="0">
                <a:hlinkClick r:id="rId5"/>
              </a:rPr>
              <a:t> di riferimento</a:t>
            </a:r>
            <a:r>
              <a:rPr lang="it-IT" dirty="0"/>
              <a:t> stabili</a:t>
            </a:r>
          </a:p>
          <a:p>
            <a:r>
              <a:rPr lang="it-IT" dirty="0"/>
              <a:t>Obiettivo intermedio di PM è il controllo sui tassi interbancari (</a:t>
            </a:r>
            <a:r>
              <a:rPr lang="it-IT" dirty="0" err="1"/>
              <a:t>Eonia</a:t>
            </a:r>
            <a:r>
              <a:rPr lang="it-IT" dirty="0"/>
              <a:t> prima, €</a:t>
            </a:r>
            <a:r>
              <a:rPr lang="it-IT" dirty="0" err="1"/>
              <a:t>str</a:t>
            </a:r>
            <a:r>
              <a:rPr lang="it-IT" dirty="0"/>
              <a:t> oggi) che sono inclusi nel corridoio dei tassi di riferimento per la BCE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9248D7-2A15-46B2-9DC9-D838750E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49E8F-8D47-4B84-ACA3-603EFDB1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che cosa consiste la Politica Monetaria?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A7A505-7F3B-4F0A-8C17-BBBE8A8F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Si tratta di una </a:t>
            </a:r>
            <a:r>
              <a:rPr lang="it-IT" b="1" dirty="0"/>
              <a:t>politica della domanda</a:t>
            </a:r>
            <a:r>
              <a:rPr lang="it-IT" dirty="0"/>
              <a:t>, così come quella della politica fiscale, ma a differenza di questa è delegata ad </a:t>
            </a:r>
            <a:r>
              <a:rPr lang="it-IT" u="sng" dirty="0"/>
              <a:t>un’agenzia indipendente</a:t>
            </a:r>
            <a:r>
              <a:rPr lang="it-IT" dirty="0"/>
              <a:t>: la Banca Centrale</a:t>
            </a:r>
          </a:p>
          <a:p>
            <a:r>
              <a:rPr lang="it-IT" b="1" dirty="0"/>
              <a:t>Gli organi amministrativi della BCE</a:t>
            </a:r>
            <a:r>
              <a:rPr lang="it-IT" dirty="0"/>
              <a:t>: </a:t>
            </a:r>
          </a:p>
          <a:p>
            <a:r>
              <a:rPr lang="it-IT" dirty="0"/>
              <a:t>b) il </a:t>
            </a:r>
            <a:r>
              <a:rPr lang="it-IT" u="sng" dirty="0">
                <a:hlinkClick r:id="rId2"/>
              </a:rPr>
              <a:t>consiglio direttivo</a:t>
            </a:r>
            <a:r>
              <a:rPr lang="it-IT" dirty="0">
                <a:hlinkClick r:id="rId2"/>
              </a:rPr>
              <a:t> </a:t>
            </a:r>
            <a:r>
              <a:rPr lang="it-IT" dirty="0"/>
              <a:t>(=comitato +20 governatori BC UEM) </a:t>
            </a:r>
            <a:r>
              <a:rPr lang="it-IT" dirty="0">
                <a:solidFill>
                  <a:srgbClr val="FF0000"/>
                </a:solidFill>
              </a:rPr>
              <a:t>formula </a:t>
            </a:r>
            <a:r>
              <a:rPr lang="it-IT" dirty="0"/>
              <a:t>la politica monetaria dell’UEM;</a:t>
            </a:r>
          </a:p>
          <a:p>
            <a:r>
              <a:rPr lang="it-IT" dirty="0"/>
              <a:t>a) il </a:t>
            </a:r>
            <a:r>
              <a:rPr lang="it-IT" u="sng" dirty="0">
                <a:hlinkClick r:id="rId3"/>
              </a:rPr>
              <a:t>comitato esecutivo </a:t>
            </a:r>
            <a:r>
              <a:rPr lang="it-IT" u="sng" dirty="0"/>
              <a:t>della BCE</a:t>
            </a:r>
            <a:r>
              <a:rPr lang="it-IT" dirty="0"/>
              <a:t> (6 membri nominati dai capi di Stato e di Governo dell’UEM) </a:t>
            </a:r>
            <a:r>
              <a:rPr lang="it-IT" dirty="0">
                <a:solidFill>
                  <a:srgbClr val="FF0000"/>
                </a:solidFill>
              </a:rPr>
              <a:t>attua</a:t>
            </a:r>
            <a:r>
              <a:rPr lang="it-IT" dirty="0"/>
              <a:t> la politica monetaria dell’UEM; </a:t>
            </a:r>
          </a:p>
          <a:p>
            <a:r>
              <a:rPr lang="it-IT" dirty="0"/>
              <a:t>c) il </a:t>
            </a:r>
            <a:r>
              <a:rPr lang="it-IT" u="sng" dirty="0">
                <a:hlinkClick r:id="rId4"/>
              </a:rPr>
              <a:t>consiglio generale</a:t>
            </a:r>
            <a:r>
              <a:rPr lang="it-IT" dirty="0">
                <a:hlinkClick r:id="rId4"/>
              </a:rPr>
              <a:t> </a:t>
            </a:r>
            <a:r>
              <a:rPr lang="it-IT" dirty="0"/>
              <a:t>comprende tutti i governatori delle BC di tutti i paesi membri dell’UE + presidente e vicepresidente BCE con funzione di coordinamento delle PM dell’UE, funzione informativa e sovraintende al funzionamento del meccanismo di cambio</a:t>
            </a:r>
          </a:p>
          <a:p>
            <a:r>
              <a:rPr lang="it-IT" dirty="0"/>
              <a:t>D) </a:t>
            </a:r>
            <a:r>
              <a:rPr lang="it-IT" dirty="0">
                <a:hlinkClick r:id="rId5"/>
              </a:rPr>
              <a:t>Consiglio di vigilanza </a:t>
            </a:r>
            <a:r>
              <a:rPr lang="it-IT" dirty="0"/>
              <a:t>pianifica e svolge i compiti di vigilanza della BCE che presenta al Consiglio direttivo della BCE. E’ composto da Presidente (nominato per 5 anni, Vicepresidente (uno dei membri del comitato esecutivo), 4 rappresentanti BCE e tutti i presidenti delle autorità nazionali di vigilanza</a:t>
            </a:r>
          </a:p>
          <a:p>
            <a:endParaRPr lang="it-IT" u="sng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80B817-DE10-4856-BD64-BACEE15B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8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 tassi d’interesse a breve a quelli a lungo termine: la yield curve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Le banche sono il principale canale di trasmissione della politica monetaria e possono decidere di finanziarsi presso altre banche o presso la BCE. Abbiamo visto che in questo caso è il corridoio dei tassi a definire </a:t>
            </a:r>
            <a:r>
              <a:rPr lang="it-IT" dirty="0">
                <a:solidFill>
                  <a:srgbClr val="FF0000"/>
                </a:solidFill>
              </a:rPr>
              <a:t>i tassi d’interesse a breve termine, ma questo può influenzare anche quello a più lungo temine</a:t>
            </a:r>
            <a:r>
              <a:rPr lang="it-IT" dirty="0"/>
              <a:t>: </a:t>
            </a:r>
            <a:r>
              <a:rPr lang="it-IT" b="1" dirty="0"/>
              <a:t>la </a:t>
            </a:r>
            <a:r>
              <a:rPr lang="it-IT" b="1" dirty="0" err="1"/>
              <a:t>yield</a:t>
            </a:r>
            <a:r>
              <a:rPr lang="it-IT" b="1" dirty="0"/>
              <a:t> curve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yield curve </a:t>
            </a:r>
            <a:r>
              <a:rPr lang="it-IT" dirty="0"/>
              <a:t>rappresenta la relazione tra 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 e l’</a:t>
            </a:r>
            <a:r>
              <a:rPr lang="it-IT" dirty="0">
                <a:solidFill>
                  <a:srgbClr val="FF0000"/>
                </a:solidFill>
              </a:rPr>
              <a:t>orizzonte temporale </a:t>
            </a:r>
            <a:r>
              <a:rPr lang="it-IT" dirty="0"/>
              <a:t>e dipende dalle </a:t>
            </a:r>
            <a:r>
              <a:rPr lang="it-IT" dirty="0">
                <a:solidFill>
                  <a:srgbClr val="FF0000"/>
                </a:solidFill>
              </a:rPr>
              <a:t>aspettative</a:t>
            </a:r>
            <a:r>
              <a:rPr lang="it-IT" dirty="0"/>
              <a:t> di PM </a:t>
            </a:r>
            <a:r>
              <a:rPr lang="it-IT" u="sng" dirty="0"/>
              <a:t>in assenza di avversione al rischio </a:t>
            </a:r>
            <a:r>
              <a:rPr lang="it-IT" dirty="0"/>
              <a:t>(tasso a lungo termine=media dei tassi futuri attesi a breve termine)</a:t>
            </a:r>
          </a:p>
          <a:p>
            <a:r>
              <a:rPr lang="it-IT" dirty="0"/>
              <a:t>La domanda dei titoli a breve termine ne fa aumentare il prezzo e diminuire il rendimento (tasso d’interesse) e il contrario avverrà per i titoli a lungo termine (</a:t>
            </a:r>
            <a:r>
              <a:rPr lang="it-IT" b="1" dirty="0" err="1"/>
              <a:t>yield</a:t>
            </a:r>
            <a:r>
              <a:rPr lang="it-IT" b="1" dirty="0"/>
              <a:t> curve </a:t>
            </a:r>
            <a:r>
              <a:rPr lang="it-IT" dirty="0"/>
              <a:t>ripida). Viceversa se gli investitori si aspettano una riduzione dei tassi d’interesse a breve, in futuro (</a:t>
            </a:r>
            <a:r>
              <a:rPr lang="it-IT" b="1" dirty="0"/>
              <a:t>yield curve </a:t>
            </a:r>
            <a:r>
              <a:rPr lang="it-IT" dirty="0"/>
              <a:t>piatta o rovesciata: caso crisi 2007 USA)</a:t>
            </a:r>
          </a:p>
          <a:p>
            <a:r>
              <a:rPr lang="it-IT" dirty="0"/>
              <a:t>Quando si considera il </a:t>
            </a:r>
            <a:r>
              <a:rPr lang="it-IT" dirty="0">
                <a:solidFill>
                  <a:srgbClr val="FF0000"/>
                </a:solidFill>
              </a:rPr>
              <a:t>rischio</a:t>
            </a:r>
            <a:r>
              <a:rPr lang="it-IT" dirty="0"/>
              <a:t> (di </a:t>
            </a:r>
            <a:r>
              <a:rPr lang="it-IT" dirty="0">
                <a:solidFill>
                  <a:srgbClr val="FF0000"/>
                </a:solidFill>
              </a:rPr>
              <a:t>liquidità</a:t>
            </a:r>
            <a:r>
              <a:rPr lang="it-IT" dirty="0"/>
              <a:t> e di </a:t>
            </a:r>
            <a:r>
              <a:rPr lang="it-IT" dirty="0">
                <a:solidFill>
                  <a:srgbClr val="FF0000"/>
                </a:solidFill>
              </a:rPr>
              <a:t>scadenza</a:t>
            </a:r>
            <a:r>
              <a:rPr lang="it-IT" dirty="0"/>
              <a:t>) connesso alle attività finanziarie a lungo termine, allora </a:t>
            </a:r>
            <a:r>
              <a:rPr lang="it-IT" dirty="0">
                <a:solidFill>
                  <a:srgbClr val="FF0000"/>
                </a:solidFill>
              </a:rPr>
              <a:t>gli interessi futuri saranno più elevati </a:t>
            </a:r>
            <a:r>
              <a:rPr lang="it-IT" dirty="0"/>
              <a:t>determinati dai due premi sul rischio e quindi la </a:t>
            </a:r>
            <a:r>
              <a:rPr lang="it-IT" b="1" dirty="0" err="1"/>
              <a:t>yield</a:t>
            </a:r>
            <a:r>
              <a:rPr lang="it-IT" b="1" dirty="0"/>
              <a:t> curve</a:t>
            </a:r>
            <a:r>
              <a:rPr lang="it-IT" dirty="0"/>
              <a:t> è più ripida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B70F0B-3B78-477D-888D-94D4B92B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8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L’andamento della yield curve nella crisi USA versus situazione </a:t>
            </a:r>
            <a:r>
              <a:rPr lang="it-IT" dirty="0" err="1"/>
              <a:t>Euroarea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55161" y="5892581"/>
            <a:ext cx="1135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Fonte: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attuali</a:t>
            </a:r>
            <a:r>
              <a:rPr lang="en-US" dirty="0"/>
              <a:t> BCE </a:t>
            </a:r>
            <a:r>
              <a:rPr lang="en-US" dirty="0">
                <a:hlinkClick r:id="rId2"/>
              </a:rPr>
              <a:t>https://www.ecb.europa.eu/stats/financial_markets_and_interest_rates/euro_area_yield_curves/html/index.en.html</a:t>
            </a:r>
            <a:r>
              <a:rPr lang="en-US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69" y="2369248"/>
            <a:ext cx="5238750" cy="2924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06" y="2119036"/>
            <a:ext cx="5238750" cy="3543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45920" y="5477670"/>
            <a:ext cx="33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Buoni del Tesoro USA e </a:t>
            </a:r>
            <a:r>
              <a:rPr lang="it-IT" dirty="0">
                <a:hlinkClick r:id="rId5"/>
              </a:rPr>
              <a:t>dati attuali</a:t>
            </a:r>
            <a:endParaRPr lang="en-US" dirty="0"/>
          </a:p>
        </p:txBody>
      </p:sp>
      <p:sp>
        <p:nvSpPr>
          <p:cNvPr id="8" name="Ovale 7"/>
          <p:cNvSpPr/>
          <p:nvPr/>
        </p:nvSpPr>
        <p:spPr>
          <a:xfrm>
            <a:off x="6519672" y="3692333"/>
            <a:ext cx="576072" cy="566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 1 8"/>
          <p:cNvSpPr/>
          <p:nvPr/>
        </p:nvSpPr>
        <p:spPr>
          <a:xfrm>
            <a:off x="7290816" y="1298449"/>
            <a:ext cx="3645408" cy="1499616"/>
          </a:xfrm>
          <a:prstGeom prst="borderCallout1">
            <a:avLst>
              <a:gd name="adj1" fmla="val 30335"/>
              <a:gd name="adj2" fmla="val -1059"/>
              <a:gd name="adj3" fmla="val 167749"/>
              <a:gd name="adj4" fmla="val -12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Aumento dei tassi determinati dalle aspettative sulla PM futura, determinati da dichiarazioni/ comunicati stampa del governatore sul refi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9009DC0-BF9D-4A37-9627-F4FF99D5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E1D7E-565C-47C9-8B2C-80A92B68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attraverso i mercati finanziari e del credito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7148E-E760-4A92-896C-96E650DB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Permette alla politica monetaria di influenzare diverse componenti dei tassi di interesse che si formano sui</a:t>
            </a:r>
          </a:p>
          <a:p>
            <a:r>
              <a:rPr lang="it-IT" b="1" dirty="0"/>
              <a:t>Mercati finanziari</a:t>
            </a:r>
            <a:r>
              <a:rPr lang="it-IT" dirty="0"/>
              <a:t>: titoli, obbligazioni, derivati, tasso di cambio </a:t>
            </a:r>
          </a:p>
          <a:p>
            <a:r>
              <a:rPr lang="it-IT" b="1" dirty="0">
                <a:hlinkClick r:id="rId2"/>
              </a:rPr>
              <a:t>Mercati del credito</a:t>
            </a:r>
            <a:r>
              <a:rPr lang="it-IT" dirty="0"/>
              <a:t>: prestiti bancari a famiglie e imprese. </a:t>
            </a:r>
          </a:p>
          <a:p>
            <a:r>
              <a:rPr lang="it-IT" dirty="0"/>
              <a:t>Le banche sono imprese che </a:t>
            </a:r>
            <a:r>
              <a:rPr lang="it-IT" b="1" dirty="0"/>
              <a:t>massimizzano il profitto</a:t>
            </a:r>
            <a:r>
              <a:rPr lang="it-IT" dirty="0"/>
              <a:t>. Nel decidere se fornire una </a:t>
            </a:r>
            <a:r>
              <a:rPr lang="it-IT" b="1" dirty="0"/>
              <a:t>unità addizionale di credito</a:t>
            </a:r>
            <a:r>
              <a:rPr lang="it-IT" dirty="0"/>
              <a:t>, pertanto, le banche tengono conto dei </a:t>
            </a:r>
            <a:r>
              <a:rPr lang="it-IT" b="1" dirty="0"/>
              <a:t>costi </a:t>
            </a:r>
            <a:r>
              <a:rPr lang="it-IT" dirty="0"/>
              <a:t>e dei </a:t>
            </a:r>
            <a:r>
              <a:rPr lang="it-IT" b="1" dirty="0"/>
              <a:t>ricavi </a:t>
            </a:r>
            <a:r>
              <a:rPr lang="it-IT" dirty="0"/>
              <a:t>legati a tale unità, che dipendono da diversi fattori:</a:t>
            </a:r>
          </a:p>
          <a:p>
            <a:pPr lvl="1"/>
            <a:r>
              <a:rPr lang="it-IT" dirty="0"/>
              <a:t>tasso di interesse privo di rischio a breve e a lungo termine (</a:t>
            </a:r>
            <a:r>
              <a:rPr lang="it-IT" dirty="0">
                <a:solidFill>
                  <a:srgbClr val="FF0000"/>
                </a:solidFill>
              </a:rPr>
              <a:t>canale del tasso d’interesse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vincoli sul bilancio (del richiedente il prestito che dipende dal valore dei collaterali a garanzia)</a:t>
            </a:r>
          </a:p>
          <a:p>
            <a:pPr lvl="1"/>
            <a:r>
              <a:rPr lang="it-IT" dirty="0"/>
              <a:t>il profilo di rischio della banca</a:t>
            </a:r>
          </a:p>
          <a:p>
            <a:pPr lvl="1"/>
            <a:r>
              <a:rPr lang="it-IT" dirty="0"/>
              <a:t>condizioni macroeconomiche attuali e future attese (influenzano la probabilità di essere ripagati)</a:t>
            </a:r>
          </a:p>
          <a:p>
            <a:pPr lvl="1"/>
            <a:r>
              <a:rPr lang="it-IT" dirty="0"/>
              <a:t>contesto finanziario aggregato del sistema</a:t>
            </a:r>
          </a:p>
          <a:p>
            <a:pPr lvl="1"/>
            <a:r>
              <a:rPr lang="it-IT" dirty="0"/>
              <a:t>altri vincoli, come il limite inferiore sui tassi nominali;</a:t>
            </a:r>
          </a:p>
          <a:p>
            <a:pPr lvl="1"/>
            <a:r>
              <a:rPr lang="it-IT" dirty="0"/>
              <a:t>Grado di concorrenza nel mercato del credito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5795FD-6DBD-4022-8FB0-ABBE811C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23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trasmissione della politica monetaria e la crisi prima del 2008: i mercati del credito e finanziari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26" y="1690688"/>
            <a:ext cx="9025793" cy="503319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4A03A3-D4BD-456A-8022-209A7450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24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F9B12-86B2-43D2-98F8-C0A49F5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tasso d’interesse bancario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44A88F-8309-4401-982E-608087A0E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Una </a:t>
            </a:r>
            <a:r>
              <a:rPr lang="it-IT" b="1" dirty="0"/>
              <a:t>variazione del tasso di interesse a breve termine </a:t>
            </a:r>
            <a:r>
              <a:rPr lang="it-IT" dirty="0"/>
              <a:t>influenza in modo diverso i costi e i ricavi delle </a:t>
            </a:r>
            <a:r>
              <a:rPr lang="it-IT" b="1" dirty="0"/>
              <a:t>diverse voci di bilancio </a:t>
            </a:r>
            <a:r>
              <a:rPr lang="it-IT" dirty="0"/>
              <a:t>della banca e gli incentivi a modificare tali voci. </a:t>
            </a:r>
          </a:p>
          <a:p>
            <a:r>
              <a:rPr lang="it-IT" dirty="0">
                <a:hlinkClick r:id="rId2"/>
              </a:rPr>
              <a:t>Tassi di interesse </a:t>
            </a:r>
            <a:r>
              <a:rPr lang="it-IT" dirty="0"/>
              <a:t>e prezzi di attività e passività con </a:t>
            </a:r>
          </a:p>
          <a:p>
            <a:pPr lvl="1"/>
            <a:r>
              <a:rPr lang="it-IT" b="1" dirty="0"/>
              <a:t>durata più breve </a:t>
            </a:r>
            <a:r>
              <a:rPr lang="it-IT" dirty="0"/>
              <a:t>o con </a:t>
            </a:r>
            <a:r>
              <a:rPr lang="it-IT" b="1" dirty="0"/>
              <a:t>durata più lunga ma a tasso variabile </a:t>
            </a:r>
            <a:r>
              <a:rPr lang="it-IT" dirty="0"/>
              <a:t>sono </a:t>
            </a:r>
            <a:r>
              <a:rPr lang="it-IT" b="1" dirty="0"/>
              <a:t>influenzate direttamente </a:t>
            </a:r>
            <a:r>
              <a:rPr lang="it-IT" dirty="0"/>
              <a:t>da variazioni dei tassi interbancari a breve termine (è il caso ad es. dei mutui per l’acquisto della prima casa che possono venir concessi a tasso variabile, molto frequente in Spagna e Regno Unito). </a:t>
            </a:r>
          </a:p>
          <a:p>
            <a:pPr lvl="1"/>
            <a:r>
              <a:rPr lang="it-IT" b="1" dirty="0"/>
              <a:t>durata più lunga e a tasso fisso </a:t>
            </a:r>
            <a:r>
              <a:rPr lang="it-IT" dirty="0"/>
              <a:t>sono </a:t>
            </a:r>
            <a:r>
              <a:rPr lang="it-IT" b="1" dirty="0"/>
              <a:t>influenzate di meno </a:t>
            </a:r>
            <a:r>
              <a:rPr lang="it-IT" dirty="0"/>
              <a:t>(anche qui l’esempio può essere quello del mutuo a più lungo termine che in Italia è stato concesso negli ultimi decenni spesso anche a tasso fisso per l’acquisto della prima casa).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4C8E4-CEAC-4624-9B60-B7402501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2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65FB2-CD96-4A22-9374-8A30409F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credito (a famiglie e imprese)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2109E-8A7C-4F19-A278-848131CF0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Gli incentivi a modificare la quantità di prestiti offerti a famiglie e imprese dipendono anche da </a:t>
            </a:r>
            <a:r>
              <a:rPr lang="it-IT" b="1" dirty="0"/>
              <a:t>quanto sono stringenti i vincoli al bilancio della banca</a:t>
            </a:r>
            <a:r>
              <a:rPr lang="it-IT" dirty="0"/>
              <a:t>, ma anche dalle condizioni a cui le banche </a:t>
            </a:r>
            <a:r>
              <a:rPr lang="it-IT" b="1" dirty="0"/>
              <a:t>si finanziano presso la BC o nell’interbancario</a:t>
            </a:r>
            <a:r>
              <a:rPr lang="it-IT" dirty="0"/>
              <a:t>. </a:t>
            </a:r>
          </a:p>
          <a:p>
            <a:r>
              <a:rPr lang="it-IT" dirty="0"/>
              <a:t>I vincoli più rilevanti sono quelli imposti dalla </a:t>
            </a:r>
            <a:r>
              <a:rPr lang="it-IT" b="1" dirty="0"/>
              <a:t>regolamentazione prudenziale </a:t>
            </a:r>
            <a:r>
              <a:rPr lang="it-IT" dirty="0"/>
              <a:t>sul </a:t>
            </a:r>
            <a:r>
              <a:rPr lang="it-IT" b="1" dirty="0"/>
              <a:t>capitale </a:t>
            </a:r>
            <a:r>
              <a:rPr lang="it-IT" dirty="0"/>
              <a:t>e sul grado di </a:t>
            </a:r>
            <a:r>
              <a:rPr lang="it-IT" b="1" dirty="0"/>
              <a:t>liquidità </a:t>
            </a:r>
            <a:r>
              <a:rPr lang="it-IT" dirty="0"/>
              <a:t>del bilancio</a:t>
            </a:r>
            <a:r>
              <a:rPr lang="it-IT" b="1" dirty="0"/>
              <a:t>. </a:t>
            </a:r>
          </a:p>
          <a:p>
            <a:r>
              <a:rPr lang="it-IT" dirty="0"/>
              <a:t>Una banca </a:t>
            </a:r>
            <a:r>
              <a:rPr lang="it-IT" b="1" dirty="0"/>
              <a:t>poco capitalizzata </a:t>
            </a:r>
            <a:r>
              <a:rPr lang="it-IT" dirty="0"/>
              <a:t>e con molte </a:t>
            </a:r>
            <a:r>
              <a:rPr lang="it-IT" b="1" dirty="0"/>
              <a:t>attività poco liquide </a:t>
            </a:r>
            <a:r>
              <a:rPr lang="it-IT" dirty="0"/>
              <a:t>troverà </a:t>
            </a:r>
            <a:r>
              <a:rPr lang="it-IT" b="1" dirty="0"/>
              <a:t>più costoso </a:t>
            </a:r>
            <a:r>
              <a:rPr lang="it-IT" dirty="0"/>
              <a:t>fornire </a:t>
            </a:r>
            <a:r>
              <a:rPr lang="it-IT" b="1" dirty="0"/>
              <a:t>nuovi prestiti </a:t>
            </a:r>
            <a:r>
              <a:rPr lang="it-IT" dirty="0"/>
              <a:t>rispetto a banche più capitalizzate e liquide. </a:t>
            </a:r>
          </a:p>
          <a:p>
            <a:r>
              <a:rPr lang="it-IT" dirty="0"/>
              <a:t>Pertanto tale banca o non fornirà credito addizionale all’economia oppure lo farà ma a un tasso più alto </a:t>
            </a:r>
            <a:r>
              <a:rPr lang="it-IT" b="1" dirty="0"/>
              <a:t>per coprirsi dal rischio </a:t>
            </a:r>
            <a:r>
              <a:rPr lang="it-IT" dirty="0"/>
              <a:t>di avere vincoli più stringenti a seguito del nuovo credito: in questo caso sono le PMI a vedere razionato il loro credito per il maggior rischio connesso all’asimmetria informativa che fa aumentare 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 e per la minore disponibilità di garanzie come collaterali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9530AA-9281-4E6D-9C46-22FCA4C1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4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AA49F-27A9-4C21-B694-A4E312A7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prezzo delle attività finanziarie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50216-C8BD-46CE-94BA-BEC62C3D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Variazioni dei tassi di interesse a breve termine attuali e attesi possono </a:t>
            </a:r>
            <a:r>
              <a:rPr lang="it-IT" b="1" dirty="0"/>
              <a:t>influenzare la ricchezza netta </a:t>
            </a:r>
            <a:r>
              <a:rPr lang="it-IT" dirty="0"/>
              <a:t>(attuale e futura) </a:t>
            </a:r>
            <a:r>
              <a:rPr lang="it-IT" b="1" dirty="0"/>
              <a:t>dei debitori </a:t>
            </a:r>
            <a:r>
              <a:rPr lang="it-IT" dirty="0"/>
              <a:t>e quindi la loro </a:t>
            </a:r>
            <a:r>
              <a:rPr lang="it-IT" b="1" dirty="0"/>
              <a:t>capacità di indebitarsi. </a:t>
            </a:r>
          </a:p>
          <a:p>
            <a:r>
              <a:rPr lang="it-IT" dirty="0"/>
              <a:t>Una diminuzione del tasso d’interesse </a:t>
            </a:r>
            <a:r>
              <a:rPr lang="it-IT" b="1" dirty="0"/>
              <a:t>a breve </a:t>
            </a:r>
            <a:r>
              <a:rPr lang="it-IT" dirty="0"/>
              <a:t>termine fa crescere infatti il prezzo delle attività finanziarie e immobiliari possedute da famiglie e imprese (debitrici della banca) e può </a:t>
            </a:r>
            <a:r>
              <a:rPr lang="it-IT" b="1" dirty="0"/>
              <a:t>ridurre il costo del debito, </a:t>
            </a:r>
            <a:r>
              <a:rPr lang="it-IT" b="1" dirty="0" err="1"/>
              <a:t>poichè</a:t>
            </a:r>
            <a:r>
              <a:rPr lang="it-IT" b="1" dirty="0"/>
              <a:t> </a:t>
            </a:r>
            <a:r>
              <a:rPr lang="it-IT" dirty="0"/>
              <a:t>fa </a:t>
            </a:r>
            <a:r>
              <a:rPr lang="it-IT" b="1" dirty="0"/>
              <a:t>aumentare il valore delle garanzie </a:t>
            </a:r>
            <a:r>
              <a:rPr lang="it-IT" dirty="0"/>
              <a:t>usate per ottenere prestiti (rilassando quindi vincoli all’indebitamento).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BFC2EA-3FA0-48B7-976C-929CEB44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6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E58D2-73FB-4C8F-B821-63E302DF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della riduzione del rischio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E92135-0C50-4534-98C0-21AC59313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Una riduzione dei tassi di interesse a breve termine può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gli incentivi ad assumere maggiore rischio nella ricerca di rendiment</a:t>
            </a:r>
            <a:r>
              <a:rPr lang="it-IT" dirty="0"/>
              <a:t>i (</a:t>
            </a:r>
            <a:r>
              <a:rPr lang="it-IT" dirty="0">
                <a:solidFill>
                  <a:srgbClr val="FF0000"/>
                </a:solidFill>
              </a:rPr>
              <a:t>search for yield</a:t>
            </a:r>
            <a:r>
              <a:rPr lang="it-IT" dirty="0"/>
              <a:t>) per ragioni contrattuali, comportamentali o istituzionali. [Per esempio, una assicurazione che abbia promesso di pagare un rendimento fisso elevato su contratti a lungo termine stabiliti in passato]. Questo canale è tanto più rilevante quanto più lungo il periodo di bassi tassi di interesse e tanto più piatta la struttura a termine.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la profittabilità di un prestito addizionale </a:t>
            </a:r>
            <a:r>
              <a:rPr lang="it-IT" dirty="0"/>
              <a:t>e quindi la </a:t>
            </a:r>
            <a:r>
              <a:rPr lang="it-IT" dirty="0">
                <a:solidFill>
                  <a:srgbClr val="FF0000"/>
                </a:solidFill>
              </a:rPr>
              <a:t>capacità di assumere dei rischi da parte della banca</a:t>
            </a:r>
            <a:r>
              <a:rPr lang="it-IT" dirty="0"/>
              <a:t>. Questo canale è tanto più forte quanto più alta la pendenza della struttura a termine.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il prezzo delle attività finanziarie</a:t>
            </a:r>
          </a:p>
          <a:p>
            <a:pPr lvl="1"/>
            <a:r>
              <a:rPr lang="it-IT" dirty="0"/>
              <a:t>Riducendo il fattore di sconto dei ricavi futuri</a:t>
            </a:r>
          </a:p>
          <a:p>
            <a:pPr lvl="1"/>
            <a:r>
              <a:rPr lang="it-IT" dirty="0"/>
              <a:t>Facendo aumentare le aspettative di una fase ciclica più espansiva e quindi le attese di ricavi futuri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F2D1BF-71C1-4D57-AC83-23CA550D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60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A503B-2A12-4DF3-BB11-180D3BEB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esterno o del tasso di cambio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A773F2-F192-47A3-B1CC-4391A835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La PM influenza anche il </a:t>
            </a:r>
            <a:r>
              <a:rPr lang="it-IT" b="1" dirty="0"/>
              <a:t>rendimento relativo di attività e beni nazionali rispetto a quelli esteri</a:t>
            </a:r>
            <a:r>
              <a:rPr lang="it-IT" dirty="0"/>
              <a:t>. </a:t>
            </a:r>
            <a:r>
              <a:rPr lang="it-IT" u="sng" dirty="0"/>
              <a:t>Questo costituisce il canale esterno o del tasso di cambio </a:t>
            </a:r>
            <a:r>
              <a:rPr lang="it-IT" dirty="0"/>
              <a:t>della PM e dipende da quelle che sono </a:t>
            </a:r>
            <a:r>
              <a:rPr lang="it-IT" dirty="0">
                <a:solidFill>
                  <a:srgbClr val="FF0000"/>
                </a:solidFill>
              </a:rPr>
              <a:t>le variazioni indotte del tasso di cambio</a:t>
            </a:r>
          </a:p>
          <a:p>
            <a:r>
              <a:rPr lang="it-IT" dirty="0"/>
              <a:t>Una </a:t>
            </a:r>
            <a:r>
              <a:rPr lang="it-IT" b="1" dirty="0"/>
              <a:t>diminuzione dei tassi d’interesse</a:t>
            </a:r>
            <a:r>
              <a:rPr lang="it-IT" dirty="0"/>
              <a:t> implica una </a:t>
            </a:r>
            <a:r>
              <a:rPr lang="it-IT" b="1" dirty="0"/>
              <a:t>minore remunerazione delle attività finanziarie nazionali rispetto a quelle estere</a:t>
            </a:r>
            <a:r>
              <a:rPr lang="it-IT" dirty="0"/>
              <a:t>: se non c’è un controllo sulla circolazione dei capitali, gli investitori nazionali vendono attività nazionali e acquistano quelle estere, per cui </a:t>
            </a:r>
            <a:r>
              <a:rPr lang="it-IT" b="1" dirty="0"/>
              <a:t>il prezzo relativo delle attività nazionali diminuisce</a:t>
            </a:r>
            <a:r>
              <a:rPr lang="it-IT" dirty="0"/>
              <a:t> (</a:t>
            </a:r>
            <a:r>
              <a:rPr lang="it-IT" dirty="0">
                <a:solidFill>
                  <a:srgbClr val="FF0000"/>
                </a:solidFill>
              </a:rPr>
              <a:t>deprezzamento</a:t>
            </a:r>
            <a:r>
              <a:rPr lang="it-IT" dirty="0"/>
              <a:t>)</a:t>
            </a:r>
          </a:p>
          <a:p>
            <a:r>
              <a:rPr lang="it-IT" dirty="0"/>
              <a:t>La variazione del tasso di cambio </a:t>
            </a:r>
            <a:r>
              <a:rPr lang="it-IT" b="1" dirty="0"/>
              <a:t>fa variare i prezzi delle importazioni</a:t>
            </a:r>
            <a:r>
              <a:rPr lang="it-IT" dirty="0"/>
              <a:t>, </a:t>
            </a:r>
            <a:r>
              <a:rPr lang="it-IT" b="1" dirty="0"/>
              <a:t>la domanda aggregata</a:t>
            </a:r>
            <a:r>
              <a:rPr lang="it-IT" dirty="0"/>
              <a:t> per la sostituzione tra beni nazionali ed esteri e </a:t>
            </a:r>
            <a:r>
              <a:rPr lang="it-IT" b="1" dirty="0"/>
              <a:t>l’offerta aggregata</a:t>
            </a:r>
            <a:r>
              <a:rPr lang="it-IT" dirty="0"/>
              <a:t> a causa della variazione del prezzo delle materie prime, dei beni intermedi e di consumo importati </a:t>
            </a:r>
          </a:p>
          <a:p>
            <a:r>
              <a:rPr lang="it-IT" dirty="0"/>
              <a:t>In definitiva questo canale amplifica l’attività degli altri canali di trasmissione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36592B-C46A-4A11-A33C-3D492157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8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A9A3257-DD61-4076-BFE0-379A241D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8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Tasso di cambio dollaro per euro (media mensile)</a:t>
            </a:r>
            <a:br>
              <a:rPr lang="it-IT" dirty="0"/>
            </a:br>
            <a:r>
              <a:rPr lang="it-IT" sz="3600" dirty="0"/>
              <a:t>Gennaio 2008-Luglio 2021</a:t>
            </a:r>
          </a:p>
        </p:txBody>
      </p:sp>
      <p:pic>
        <p:nvPicPr>
          <p:cNvPr id="1026" name="Picture 2" descr="https://www.exportplanning.com/static/uploads/file/2021/07/23/imm3.png">
            <a:extLst>
              <a:ext uri="{FF2B5EF4-FFF2-40B4-BE49-F238E27FC236}">
                <a16:creationId xmlns:a16="http://schemas.microsoft.com/office/drawing/2014/main" id="{8E9B3237-BF74-4C41-A8A4-50273C34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60" y="1432614"/>
            <a:ext cx="8646319" cy="53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linea con barra in risalto 4">
            <a:extLst>
              <a:ext uri="{FF2B5EF4-FFF2-40B4-BE49-F238E27FC236}">
                <a16:creationId xmlns:a16="http://schemas.microsoft.com/office/drawing/2014/main" id="{78017749-06BC-47E3-A3C8-E7FF6BD2C11D}"/>
              </a:ext>
            </a:extLst>
          </p:cNvPr>
          <p:cNvSpPr/>
          <p:nvPr/>
        </p:nvSpPr>
        <p:spPr>
          <a:xfrm>
            <a:off x="7466806" y="1634067"/>
            <a:ext cx="2963334" cy="1833033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 settembre 2014: la BCE annuncia una diminuzione del refi a 0,05 e del </a:t>
            </a:r>
            <a:r>
              <a:rPr lang="it-IT" dirty="0" err="1"/>
              <a:t>deposit</a:t>
            </a:r>
            <a:r>
              <a:rPr lang="it-IT" dirty="0"/>
              <a:t> rate a -0,20        il tasso di cambio reagisce immediatamente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5545A3-DECB-4001-9371-57567A1B40D5}"/>
              </a:ext>
            </a:extLst>
          </p:cNvPr>
          <p:cNvSpPr/>
          <p:nvPr/>
        </p:nvSpPr>
        <p:spPr>
          <a:xfrm>
            <a:off x="198437" y="4597169"/>
            <a:ext cx="2357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Fonte: </a:t>
            </a:r>
            <a:r>
              <a:rPr lang="it-IT" dirty="0">
                <a:hlinkClick r:id="rId3"/>
              </a:rPr>
              <a:t>https://www.exportplanning.com/it/magazine/article/2021/07/23/focus-stati-uniti-la-politica-monetaria-della-federal-reserve/</a:t>
            </a:r>
            <a:r>
              <a:rPr lang="it-IT" dirty="0"/>
              <a:t> 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F12F4871-57FC-40B6-B318-39D3EDFD1414}"/>
              </a:ext>
            </a:extLst>
          </p:cNvPr>
          <p:cNvSpPr/>
          <p:nvPr/>
        </p:nvSpPr>
        <p:spPr>
          <a:xfrm>
            <a:off x="8890000" y="2650067"/>
            <a:ext cx="309033" cy="1016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561A9B-AED5-464B-9878-1D503CC5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49</a:t>
            </a:fld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C8BD28-4F9B-4878-81FD-0DB8D2117A3A}"/>
              </a:ext>
            </a:extLst>
          </p:cNvPr>
          <p:cNvSpPr txBox="1"/>
          <p:nvPr/>
        </p:nvSpPr>
        <p:spPr>
          <a:xfrm>
            <a:off x="10517632" y="3974592"/>
            <a:ext cx="147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 </a:t>
            </a:r>
            <a:r>
              <a:rPr lang="it-IT" dirty="0">
                <a:hlinkClick r:id="rId4"/>
              </a:rPr>
              <a:t>oggi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66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F8F56-01E3-47F8-A3BC-2F99B69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funzioni della PM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B91AA3-A989-405D-870A-A233D4A1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PM non influisce direttamente sulla domanda aggregata, ma </a:t>
            </a:r>
            <a:r>
              <a:rPr lang="it-IT" b="1" dirty="0"/>
              <a:t>influisce sulle condizioni del mercato del credito e sui prodotti di risparmio </a:t>
            </a:r>
            <a:r>
              <a:rPr lang="it-IT" dirty="0"/>
              <a:t>offerti dal sistema degli intermediari finanziari a famiglie e imprese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politica monetaria </a:t>
            </a:r>
            <a:r>
              <a:rPr lang="it-IT" dirty="0"/>
              <a:t>è uno </a:t>
            </a:r>
            <a:r>
              <a:rPr lang="it-IT" dirty="0">
                <a:solidFill>
                  <a:srgbClr val="FF0000"/>
                </a:solidFill>
              </a:rPr>
              <a:t>strumento di stabilizzazione dei cicli economici</a:t>
            </a:r>
            <a:r>
              <a:rPr lang="it-IT" dirty="0"/>
              <a:t> e </a:t>
            </a:r>
            <a:r>
              <a:rPr lang="it-IT" u="sng" dirty="0"/>
              <a:t>gestisce la quantità e il prezzo della liquidità</a:t>
            </a:r>
          </a:p>
          <a:p>
            <a:r>
              <a:rPr lang="it-IT" dirty="0"/>
              <a:t>Gli </a:t>
            </a:r>
            <a:r>
              <a:rPr lang="it-IT" dirty="0">
                <a:solidFill>
                  <a:srgbClr val="FF0000"/>
                </a:solidFill>
              </a:rPr>
              <a:t>obiettivi finali</a:t>
            </a:r>
            <a:r>
              <a:rPr lang="it-IT" dirty="0"/>
              <a:t> sono: </a:t>
            </a:r>
            <a:r>
              <a:rPr lang="it-IT" b="1" dirty="0"/>
              <a:t>stabilità dei prezzi</a:t>
            </a:r>
            <a:r>
              <a:rPr lang="it-IT" dirty="0"/>
              <a:t>, </a:t>
            </a:r>
            <a:r>
              <a:rPr lang="it-IT" b="1" dirty="0"/>
              <a:t>pieno impiego</a:t>
            </a:r>
            <a:r>
              <a:rPr lang="it-IT" dirty="0"/>
              <a:t> e </a:t>
            </a:r>
            <a:r>
              <a:rPr lang="it-IT" b="1" dirty="0"/>
              <a:t>stabilità del tasso di cambio</a:t>
            </a:r>
            <a:r>
              <a:rPr lang="it-IT" dirty="0"/>
              <a:t>.</a:t>
            </a:r>
          </a:p>
          <a:p>
            <a:r>
              <a:rPr lang="it-IT" dirty="0"/>
              <a:t>È la banca delle banche, opera secondo un mandato pubblico e ha il </a:t>
            </a:r>
            <a:r>
              <a:rPr lang="it-IT" b="1" dirty="0"/>
              <a:t>monopolio nella creazione della base monetaria</a:t>
            </a:r>
            <a:r>
              <a:rPr lang="it-IT" dirty="0"/>
              <a:t> o moneta ad alto potenziale… ma andiamo per ordine!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57079E-814C-4111-9B64-225112B6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9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trappola della liquidità: tassi nominali vicini a 0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Ma quando i canali dei mercati finanziari e del credito non funzionano?</a:t>
            </a:r>
          </a:p>
          <a:p>
            <a:r>
              <a:rPr lang="it-IT" dirty="0"/>
              <a:t>Certamente si possono fissare anche tassi a breve negativi (es. Svizzera, Danimarca, Svezia, Giappone), ma questo crea problemi: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I </a:t>
            </a:r>
            <a:r>
              <a:rPr lang="it-IT" dirty="0">
                <a:solidFill>
                  <a:srgbClr val="FF0000"/>
                </a:solidFill>
              </a:rPr>
              <a:t>tassi negativi </a:t>
            </a:r>
            <a:r>
              <a:rPr lang="it-IT" b="1" dirty="0">
                <a:solidFill>
                  <a:srgbClr val="FF0000"/>
                </a:solidFill>
              </a:rPr>
              <a:t>non</a:t>
            </a:r>
            <a:r>
              <a:rPr lang="it-IT" dirty="0">
                <a:solidFill>
                  <a:srgbClr val="FF0000"/>
                </a:solidFill>
              </a:rPr>
              <a:t> vengono trasmessi al sistema</a:t>
            </a:r>
            <a:r>
              <a:rPr lang="it-IT" dirty="0"/>
              <a:t> e famiglie e imprese pagano/ricevono interessi positivi o nulli: se la yield curve è piatta, le banche riescono a fare profitti solo aumentando i margini di intermediazione bancaria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Se non si tiene conto dell’inflazione (</a:t>
            </a:r>
            <a:r>
              <a:rPr lang="it-IT" dirty="0">
                <a:solidFill>
                  <a:srgbClr val="FF0000"/>
                </a:solidFill>
              </a:rPr>
              <a:t>illusione monetaria</a:t>
            </a:r>
            <a:r>
              <a:rPr lang="it-IT" dirty="0"/>
              <a:t>) i creditori chiederanno il rimborso del credito il più tardi possibile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Diventa </a:t>
            </a:r>
            <a:r>
              <a:rPr lang="it-IT" dirty="0">
                <a:solidFill>
                  <a:srgbClr val="FF0000"/>
                </a:solidFill>
              </a:rPr>
              <a:t>più conveniente accumulare contante </a:t>
            </a:r>
            <a:r>
              <a:rPr lang="it-IT" dirty="0"/>
              <a:t>(se si percepiscono i tassi negativi sui propri depositi o c/c)</a:t>
            </a:r>
          </a:p>
          <a:p>
            <a:r>
              <a:rPr lang="it-IT" dirty="0"/>
              <a:t>Per mantenere l’efficacia della politica monetaria la BCE può usare </a:t>
            </a:r>
            <a:r>
              <a:rPr lang="it-IT" b="1" dirty="0"/>
              <a:t>strategie non convenzionali di PM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D1615-1535-40DA-848A-6D2559CC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3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12A18-5094-4CE6-AC31-2722AA50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B08460-82CB-44A3-AA69-F542E2654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 </a:t>
            </a:r>
            <a:r>
              <a:rPr lang="it-IT" b="1" dirty="0"/>
              <a:t>crisi finanziarie </a:t>
            </a:r>
            <a:r>
              <a:rPr lang="it-IT" dirty="0"/>
              <a:t>possono </a:t>
            </a:r>
            <a:r>
              <a:rPr lang="it-IT" b="1" dirty="0"/>
              <a:t>limitare l’efficacia </a:t>
            </a:r>
            <a:r>
              <a:rPr lang="it-IT" dirty="0"/>
              <a:t>della politica monetaria convenzionale. </a:t>
            </a:r>
          </a:p>
          <a:p>
            <a:r>
              <a:rPr lang="it-IT" dirty="0"/>
              <a:t>La </a:t>
            </a:r>
            <a:r>
              <a:rPr lang="it-IT" b="1" dirty="0"/>
              <a:t>domanda di riserve </a:t>
            </a:r>
            <a:r>
              <a:rPr lang="it-IT" dirty="0"/>
              <a:t>diventa più </a:t>
            </a:r>
            <a:r>
              <a:rPr lang="it-IT" b="1" dirty="0"/>
              <a:t>volatile</a:t>
            </a:r>
            <a:r>
              <a:rPr lang="it-IT" dirty="0"/>
              <a:t>, rendendo difficile per la banca centrale </a:t>
            </a:r>
            <a:r>
              <a:rPr lang="it-IT" b="1" dirty="0"/>
              <a:t>stimare correttamente il fabbisogno di liquidità </a:t>
            </a:r>
            <a:r>
              <a:rPr lang="it-IT" dirty="0"/>
              <a:t>del sistema bancario. </a:t>
            </a:r>
          </a:p>
          <a:p>
            <a:r>
              <a:rPr lang="it-IT" dirty="0"/>
              <a:t>Le banche </a:t>
            </a:r>
            <a:r>
              <a:rPr lang="it-IT" b="1" dirty="0"/>
              <a:t>riducono </a:t>
            </a:r>
            <a:r>
              <a:rPr lang="it-IT" dirty="0"/>
              <a:t>gli </a:t>
            </a:r>
            <a:r>
              <a:rPr lang="it-IT" b="1" dirty="0"/>
              <a:t>scambi sul mercato interbancario</a:t>
            </a:r>
            <a:r>
              <a:rPr lang="it-IT" dirty="0"/>
              <a:t>; la ridotta liquidità di tale mercato si traduce in un </a:t>
            </a:r>
            <a:r>
              <a:rPr lang="it-IT" b="1" dirty="0"/>
              <a:t>aumento dei premi </a:t>
            </a:r>
            <a:r>
              <a:rPr lang="it-IT" dirty="0"/>
              <a:t>chiesti dalle banche che prestano riserve; il </a:t>
            </a:r>
            <a:r>
              <a:rPr lang="it-IT" b="1" dirty="0"/>
              <a:t>tasso di interesse overnight </a:t>
            </a:r>
            <a:r>
              <a:rPr lang="it-IT" dirty="0"/>
              <a:t>tende a salire verso il </a:t>
            </a:r>
            <a:r>
              <a:rPr lang="it-IT" b="1" dirty="0"/>
              <a:t>tetto del corridoio</a:t>
            </a:r>
            <a:r>
              <a:rPr lang="it-IT" dirty="0"/>
              <a:t>. </a:t>
            </a:r>
          </a:p>
          <a:p>
            <a:r>
              <a:rPr lang="it-IT" dirty="0"/>
              <a:t>Il </a:t>
            </a:r>
            <a:r>
              <a:rPr lang="it-IT" b="1" dirty="0"/>
              <a:t>malfunzionamento </a:t>
            </a:r>
            <a:r>
              <a:rPr lang="it-IT" dirty="0"/>
              <a:t>del mercato interbancario si </a:t>
            </a:r>
            <a:r>
              <a:rPr lang="it-IT" b="1" dirty="0"/>
              <a:t>trasmette </a:t>
            </a:r>
            <a:r>
              <a:rPr lang="it-IT" dirty="0"/>
              <a:t>agli </a:t>
            </a:r>
            <a:r>
              <a:rPr lang="it-IT" b="1" dirty="0"/>
              <a:t>altri segmenti dei mercati finanziari</a:t>
            </a:r>
            <a:r>
              <a:rPr lang="it-IT" dirty="0"/>
              <a:t>, creando </a:t>
            </a:r>
            <a:r>
              <a:rPr lang="it-IT" b="1" dirty="0"/>
              <a:t>malfunzionamenti </a:t>
            </a:r>
            <a:r>
              <a:rPr lang="it-IT" dirty="0"/>
              <a:t>del </a:t>
            </a:r>
            <a:r>
              <a:rPr lang="it-IT" b="1" dirty="0"/>
              <a:t>meccanismo di trasmissione </a:t>
            </a:r>
            <a:r>
              <a:rPr lang="it-IT" dirty="0"/>
              <a:t>della politica monetaria attraverso i mercati finanziari e il mercato del credito.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24CAC4-710E-416B-BE8E-12E6F39E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01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F2485-A257-4A1A-8823-6DBBF606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9AA7F7-D80E-443F-89AD-0756F5129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L’elevata </a:t>
            </a:r>
            <a:r>
              <a:rPr lang="it-IT" b="1" dirty="0"/>
              <a:t>incertezza sui redditi futuri </a:t>
            </a:r>
            <a:r>
              <a:rPr lang="it-IT" dirty="0"/>
              <a:t>e la </a:t>
            </a:r>
            <a:r>
              <a:rPr lang="it-IT" b="1" dirty="0"/>
              <a:t>necessità di ridurre l’indebitamento (</a:t>
            </a:r>
            <a:r>
              <a:rPr lang="it-IT" b="1" i="1" dirty="0" err="1"/>
              <a:t>deleveraging</a:t>
            </a:r>
            <a:r>
              <a:rPr lang="it-IT" b="1" dirty="0"/>
              <a:t>)</a:t>
            </a:r>
            <a:r>
              <a:rPr lang="it-IT" dirty="0"/>
              <a:t>, costituiscono un ulteriore criticità per l’efficacia del meccanismo di trasmissione all’economia reale </a:t>
            </a:r>
          </a:p>
          <a:p>
            <a:r>
              <a:rPr lang="it-IT" dirty="0"/>
              <a:t>L’ </a:t>
            </a:r>
            <a:r>
              <a:rPr lang="it-IT" b="1" dirty="0"/>
              <a:t>incertezza sui redditi futuri </a:t>
            </a:r>
            <a:r>
              <a:rPr lang="it-IT" dirty="0"/>
              <a:t>porta famiglie e imprese a </a:t>
            </a:r>
            <a:r>
              <a:rPr lang="it-IT" b="1" dirty="0"/>
              <a:t>ridurre consumi e investimenti </a:t>
            </a:r>
            <a:r>
              <a:rPr lang="it-IT" dirty="0"/>
              <a:t>e aumentare i risparmi precauzionali, anche in presenza di tassi di interessi estremamente bassi. </a:t>
            </a:r>
          </a:p>
          <a:p>
            <a:r>
              <a:rPr lang="it-IT" dirty="0"/>
              <a:t>Il processo di </a:t>
            </a:r>
            <a:r>
              <a:rPr lang="it-IT" b="1" dirty="0"/>
              <a:t>riduzione del debito</a:t>
            </a:r>
            <a:r>
              <a:rPr lang="it-IT" dirty="0"/>
              <a:t>, ha effetti simili: a fronte di riduzione dei tassi di interesse, famiglie e imprese comunque non aumentano l’indebitamento.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A952F4-B2E9-4F76-93A2-D35C89D7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9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4E01FC-62D0-431B-812B-295A9F4D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C0B5AF-8CCD-45F6-B699-739C9AD1B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Se gli effetti della crisi sull’economia reale sono sufficientemente grandi, la Banca centrale </a:t>
            </a:r>
            <a:r>
              <a:rPr lang="it-IT" b="1" dirty="0"/>
              <a:t>non è più in grado </a:t>
            </a:r>
            <a:r>
              <a:rPr lang="it-IT" dirty="0"/>
              <a:t>di fornire </a:t>
            </a:r>
            <a:r>
              <a:rPr lang="it-IT" b="1" dirty="0"/>
              <a:t>l’impulso espansivo riducendo i tassi ufficiali. </a:t>
            </a:r>
            <a:endParaRPr lang="it-IT" dirty="0"/>
          </a:p>
          <a:p>
            <a:r>
              <a:rPr lang="it-IT" dirty="0"/>
              <a:t>La </a:t>
            </a:r>
            <a:r>
              <a:rPr lang="it-IT" b="1" dirty="0"/>
              <a:t>possibilità di detenere circolante</a:t>
            </a:r>
            <a:r>
              <a:rPr lang="it-IT" dirty="0"/>
              <a:t>, il cui rendimento è 0%, impedisce ai </a:t>
            </a:r>
            <a:r>
              <a:rPr lang="it-IT" b="1" dirty="0"/>
              <a:t>rendimenti nominali </a:t>
            </a:r>
            <a:r>
              <a:rPr lang="it-IT" dirty="0"/>
              <a:t>delle altre attività finanziarie (nominali) di </a:t>
            </a:r>
            <a:r>
              <a:rPr lang="it-IT" b="1" dirty="0"/>
              <a:t>scendere </a:t>
            </a:r>
            <a:r>
              <a:rPr lang="it-IT" dirty="0"/>
              <a:t>in modo significativo sotto lo 0%. </a:t>
            </a:r>
          </a:p>
          <a:p>
            <a:r>
              <a:rPr lang="it-IT" dirty="0"/>
              <a:t>Quando questo limite – </a:t>
            </a:r>
            <a:r>
              <a:rPr lang="it-IT" b="1" dirty="0"/>
              <a:t>limite inferiore effettivo </a:t>
            </a:r>
            <a:r>
              <a:rPr lang="it-IT" dirty="0"/>
              <a:t>(</a:t>
            </a:r>
            <a:r>
              <a:rPr lang="it-IT" i="1" dirty="0" err="1"/>
              <a:t>Effective</a:t>
            </a:r>
            <a:r>
              <a:rPr lang="it-IT" i="1" dirty="0"/>
              <a:t> Lower </a:t>
            </a:r>
            <a:r>
              <a:rPr lang="it-IT" i="1" dirty="0" err="1"/>
              <a:t>Bound</a:t>
            </a:r>
            <a:r>
              <a:rPr lang="it-IT" i="1" dirty="0"/>
              <a:t>, </a:t>
            </a:r>
            <a:r>
              <a:rPr lang="it-IT" b="1" i="1" dirty="0"/>
              <a:t>ELB</a:t>
            </a:r>
            <a:r>
              <a:rPr lang="it-IT" dirty="0"/>
              <a:t>) – viene raggiunto, i tassi di interesse reale sono determinati solamente dalle aspettative di inflazione. </a:t>
            </a:r>
          </a:p>
          <a:p>
            <a:r>
              <a:rPr lang="it-IT" dirty="0"/>
              <a:t>I rischi di </a:t>
            </a:r>
            <a:r>
              <a:rPr lang="it-IT" b="1" dirty="0"/>
              <a:t>disancoraggio delle aspettative di inflazione </a:t>
            </a:r>
            <a:r>
              <a:rPr lang="it-IT" dirty="0"/>
              <a:t>e di un ulteriore aumento dei tassi reali aumentano se la banca centrale non utilizza nuovi strumenti. Aumenta anche la probabilità di una </a:t>
            </a:r>
            <a:r>
              <a:rPr lang="it-IT" b="1" dirty="0"/>
              <a:t>spirale deflazionistica </a:t>
            </a:r>
            <a:r>
              <a:rPr lang="it-IT" dirty="0"/>
              <a:t>o di un prolungato periodo di </a:t>
            </a:r>
            <a:r>
              <a:rPr lang="it-IT" b="1" dirty="0"/>
              <a:t>bassa crescita </a:t>
            </a:r>
            <a:r>
              <a:rPr lang="it-IT" dirty="0"/>
              <a:t>sia dell’attività, sia dei prezzi.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3EFDDB-C41F-4C97-AA94-55FD76DA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60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EBE8C4B-D046-4EFA-ADF8-23901361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2" y="1511808"/>
            <a:ext cx="9615533" cy="52378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490929B-FBD9-4989-88E2-3C0B6CDB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andata e qual è la situazione oggi: </a:t>
            </a:r>
            <a:r>
              <a:rPr lang="it-IT" dirty="0" err="1"/>
              <a:t>Rifi</a:t>
            </a:r>
            <a:r>
              <a:rPr lang="it-IT" dirty="0"/>
              <a:t> e inflazione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D252243-2967-4A05-B38F-A978CDE9C47A}"/>
              </a:ext>
            </a:extLst>
          </p:cNvPr>
          <p:cNvCxnSpPr>
            <a:cxnSpLocks/>
          </p:cNvCxnSpPr>
          <p:nvPr/>
        </p:nvCxnSpPr>
        <p:spPr>
          <a:xfrm>
            <a:off x="493769" y="5010404"/>
            <a:ext cx="9357366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444308-153E-46AC-B03F-0AFB7B17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8E9B9E20-D098-42C4-BBF0-DFBF86404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23612"/>
              </p:ext>
            </p:extLst>
          </p:nvPr>
        </p:nvGraphicFramePr>
        <p:xfrm>
          <a:off x="9926106" y="1376810"/>
          <a:ext cx="1976003" cy="520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660">
                  <a:extLst>
                    <a:ext uri="{9D8B030D-6E8A-4147-A177-3AD203B41FA5}">
                      <a16:colId xmlns:a16="http://schemas.microsoft.com/office/drawing/2014/main" val="1851689807"/>
                    </a:ext>
                  </a:extLst>
                </a:gridCol>
                <a:gridCol w="779768">
                  <a:extLst>
                    <a:ext uri="{9D8B030D-6E8A-4147-A177-3AD203B41FA5}">
                      <a16:colId xmlns:a16="http://schemas.microsoft.com/office/drawing/2014/main" val="4171736863"/>
                    </a:ext>
                  </a:extLst>
                </a:gridCol>
                <a:gridCol w="664575">
                  <a:extLst>
                    <a:ext uri="{9D8B030D-6E8A-4147-A177-3AD203B41FA5}">
                      <a16:colId xmlns:a16="http://schemas.microsoft.com/office/drawing/2014/main" val="2673841719"/>
                    </a:ext>
                  </a:extLst>
                </a:gridCol>
              </a:tblGrid>
              <a:tr h="306879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Tasso su Rifinanziamento principale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Tasso d'inflazione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728074058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12/03/2025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555703765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05/02/2025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792853118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18/12/2024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590243509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23/10/2024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522336403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18/09/2024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806109463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12/06/2024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975652073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20/09/2023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4,3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4110140364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02/08/2023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5,2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906239487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21/06/2023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5,5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916617130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10/05/2023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6,1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534626791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22/03/2023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6,9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669957572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08/02/2023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277301926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21/12/2022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9,2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219039022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02/11/2022</a:t>
                      </a:r>
                      <a:endParaRPr lang="it-I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it-I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10,1</a:t>
                      </a:r>
                      <a:endParaRPr lang="it-I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828585164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14/09/2022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9,9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310151111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27/07/2022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8,9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251286691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18/09/2019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833279004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16/03/2016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290192828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10/09/2014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893123321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10/09/2014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476375119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11/06/2014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268533201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13/11/2013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819485477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08/05/2013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728685424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11/07/2012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4047536568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14/12/2011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670228908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09/11/2011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860985007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13/07/2011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899817784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13/04/2011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035303895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13/05/2009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899700773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08/04/2009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847078930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11/03/2009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0,6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4123591706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21/01/2009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471203434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10/12/2008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14884958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12/11/2008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2,1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596214559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15/10/2008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980246994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15/10/2008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236265700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09/07/2008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4,25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4,1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39764844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13/06/2007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1,9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700119593"/>
                  </a:ext>
                </a:extLst>
              </a:tr>
              <a:tr h="103704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14/03/2007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3,75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1,9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28092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235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707"/>
          </a:xfrm>
        </p:spPr>
        <p:txBody>
          <a:bodyPr>
            <a:normAutofit fontScale="90000"/>
          </a:bodyPr>
          <a:lstStyle/>
          <a:p>
            <a:r>
              <a:rPr lang="it-IT" dirty="0"/>
              <a:t>Politica monetaria durante le crisi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95" y="941832"/>
            <a:ext cx="8721493" cy="573470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9BF319-E8C0-43C3-BFD3-AD810CB7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49D22-AAF2-4F36-B32D-DFA03419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Cosa può fare la politica monetaria?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BAC8B-298D-465A-AA31-04191968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Problemi alla trasmissione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politiche non convenzionali finalizzate a </a:t>
            </a:r>
            <a:r>
              <a:rPr lang="it-IT" b="1" dirty="0"/>
              <a:t>«tranquillizzare» </a:t>
            </a:r>
            <a:r>
              <a:rPr lang="it-IT" dirty="0"/>
              <a:t>e </a:t>
            </a:r>
            <a:r>
              <a:rPr lang="it-IT" b="1" dirty="0"/>
              <a:t>aumentare la liquidità </a:t>
            </a:r>
            <a:r>
              <a:rPr lang="it-IT" dirty="0"/>
              <a:t>in specifici segmenti di mercato. </a:t>
            </a:r>
          </a:p>
          <a:p>
            <a:r>
              <a:rPr lang="it-IT" b="1" dirty="0"/>
              <a:t>Problemi allo strumento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politiche non convenzionali finalizzate ad </a:t>
            </a:r>
            <a:r>
              <a:rPr lang="it-IT" b="1" dirty="0"/>
              <a:t>abbassare i tassi a lungo termine </a:t>
            </a:r>
            <a:r>
              <a:rPr lang="it-IT"/>
              <a:t>e a fornire </a:t>
            </a:r>
            <a:r>
              <a:rPr lang="it-IT" dirty="0"/>
              <a:t>stimolo monetario anche quando i tassi ufficiali hanno raggiunto il limite inferiore effettivo.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4FC168-0CBF-4AC8-960D-C575B2E9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63749-7227-4C03-A110-359755AD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la banca centrale degli Stati Uniti?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88FFFE-8F59-4FFE-AE75-23C857EC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La FED è stata fondata nel 1913 dal trattato «Federal Reserve Act»</a:t>
            </a:r>
          </a:p>
          <a:p>
            <a:r>
              <a:rPr lang="it-IT" dirty="0"/>
              <a:t>Anche nel caso della FED abbiamo un sistema che comprende:</a:t>
            </a:r>
          </a:p>
          <a:p>
            <a:pPr lvl="1"/>
            <a:r>
              <a:rPr lang="it-IT" dirty="0"/>
              <a:t>Il </a:t>
            </a:r>
            <a:r>
              <a:rPr lang="it-IT" u="sng" dirty="0"/>
              <a:t>Consiglio dei Governatori </a:t>
            </a:r>
            <a:r>
              <a:rPr lang="it-IT" dirty="0"/>
              <a:t>(7 membri per 14 anni), che è un’agenzia federale indipendente e</a:t>
            </a:r>
          </a:p>
          <a:p>
            <a:pPr lvl="1"/>
            <a:r>
              <a:rPr lang="it-IT" u="sng" dirty="0"/>
              <a:t>12 banche centrali statali</a:t>
            </a:r>
          </a:p>
          <a:p>
            <a:r>
              <a:rPr lang="it-IT" dirty="0"/>
              <a:t>Il Federal Reserve System ha 5 funzioni chiave:</a:t>
            </a:r>
          </a:p>
          <a:p>
            <a:pPr lvl="1"/>
            <a:r>
              <a:rPr lang="it-IT" dirty="0"/>
              <a:t>La politica monetaria (</a:t>
            </a:r>
            <a:r>
              <a:rPr lang="en-US" dirty="0"/>
              <a:t>The Federal Open Market Committee o </a:t>
            </a:r>
            <a:r>
              <a:rPr lang="en-US" b="1" dirty="0"/>
              <a:t>FOMC; </a:t>
            </a:r>
            <a:r>
              <a:rPr lang="en-US" dirty="0"/>
              <a:t>12 </a:t>
            </a:r>
            <a:r>
              <a:rPr lang="en-US" dirty="0" err="1"/>
              <a:t>componenti</a:t>
            </a:r>
            <a:r>
              <a:rPr lang="en-US" dirty="0"/>
              <a:t>, 7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del Consiglio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Governatori</a:t>
            </a:r>
            <a:r>
              <a:rPr lang="en-US" dirty="0"/>
              <a:t>)</a:t>
            </a:r>
            <a:endParaRPr lang="it-IT" dirty="0"/>
          </a:p>
          <a:p>
            <a:pPr lvl="1"/>
            <a:r>
              <a:rPr lang="it-IT" dirty="0"/>
              <a:t>La stabilità finanziaria</a:t>
            </a:r>
          </a:p>
          <a:p>
            <a:pPr lvl="1"/>
            <a:r>
              <a:rPr lang="it-IT" dirty="0"/>
              <a:t>vigilanza e regolamentazione delle istituzioni finanziarie</a:t>
            </a:r>
          </a:p>
          <a:p>
            <a:pPr lvl="1"/>
            <a:r>
              <a:rPr lang="it-IT" dirty="0"/>
              <a:t>Assicura la sicurezza dei sistemi di pagamento e regolamento</a:t>
            </a:r>
          </a:p>
          <a:p>
            <a:pPr lvl="1"/>
            <a:r>
              <a:rPr lang="it-IT" dirty="0"/>
              <a:t>Promuove la protezione di consumatori e lo sviluppo economico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F5029D-CD94-4300-8A20-8F5EBC34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6</a:t>
            </a:fld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E951EB4-9200-4B46-9550-F43D73DA82E9}"/>
              </a:ext>
            </a:extLst>
          </p:cNvPr>
          <p:cNvSpPr/>
          <p:nvPr/>
        </p:nvSpPr>
        <p:spPr>
          <a:xfrm>
            <a:off x="2409952" y="6033184"/>
            <a:ext cx="778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https://www.federalreserve.gov/aboutthefed/fedexplained/who-we-are.htm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05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CB46CE-85E3-4E38-8639-B06D87DC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politica monetaria della BCE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51B1E87-0C1C-40AF-B3A2-A9BA082D2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politiche convenzionali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723D61-38E6-47E3-92EC-DAF65419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3920" y="118237"/>
            <a:ext cx="10515600" cy="384683"/>
          </a:xfrm>
        </p:spPr>
        <p:txBody>
          <a:bodyPr>
            <a:noAutofit/>
          </a:bodyPr>
          <a:lstStyle/>
          <a:p>
            <a:r>
              <a:rPr lang="it-IT" sz="3200" dirty="0"/>
              <a:t>La </a:t>
            </a:r>
            <a:r>
              <a:rPr lang="it-IT" sz="3200" b="1" dirty="0"/>
              <a:t>politica monetaria convenzionale</a:t>
            </a:r>
            <a:r>
              <a:rPr lang="it-IT" sz="3200" dirty="0"/>
              <a:t>: il quadro d’insieme</a:t>
            </a:r>
            <a:endParaRPr lang="en-US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76" y="524915"/>
            <a:ext cx="4892040" cy="628174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97715A6-4924-4A23-ADC9-D55AC2B1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8</a:t>
            </a:fld>
            <a:endParaRPr lang="en-US"/>
          </a:p>
        </p:txBody>
      </p:sp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4E6E2A1B-7F2F-479E-8900-311BFCF4D43D}"/>
              </a:ext>
            </a:extLst>
          </p:cNvPr>
          <p:cNvSpPr/>
          <p:nvPr/>
        </p:nvSpPr>
        <p:spPr>
          <a:xfrm>
            <a:off x="1476103" y="1206137"/>
            <a:ext cx="1837508" cy="8708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STRUMENTI DI POLITICA MONETARIA</a:t>
            </a: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3F8EFA2C-32C8-4C95-B01F-1BFAADE45344}"/>
              </a:ext>
            </a:extLst>
          </p:cNvPr>
          <p:cNvSpPr/>
          <p:nvPr/>
        </p:nvSpPr>
        <p:spPr>
          <a:xfrm>
            <a:off x="7023462" y="6065520"/>
            <a:ext cx="818606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6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che cosa consiste la Politica Monetaria?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25625"/>
            <a:ext cx="588264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PM è gestita dalla Banca Centrale, un’agenzia indipendente che detiene il monopolio nella creazione di base monetaria (</a:t>
            </a:r>
            <a:r>
              <a:rPr lang="it-IT" b="1" dirty="0"/>
              <a:t>moneta ad alto potenziale</a:t>
            </a:r>
            <a:r>
              <a:rPr lang="it-IT" dirty="0"/>
              <a:t>)</a:t>
            </a:r>
          </a:p>
          <a:p>
            <a:r>
              <a:rPr lang="it-IT" dirty="0"/>
              <a:t>La formazione della liquidità avviene attraverso </a:t>
            </a:r>
            <a:r>
              <a:rPr lang="it-IT" dirty="0">
                <a:solidFill>
                  <a:srgbClr val="FF0000"/>
                </a:solidFill>
              </a:rPr>
              <a:t>l’emissione di banconote </a:t>
            </a:r>
            <a:r>
              <a:rPr lang="it-IT" dirty="0"/>
              <a:t>e la </a:t>
            </a:r>
            <a:r>
              <a:rPr lang="it-IT" dirty="0">
                <a:solidFill>
                  <a:srgbClr val="FF0000"/>
                </a:solidFill>
              </a:rPr>
              <a:t>fornitura di liquidità al sistema bancario </a:t>
            </a:r>
            <a:r>
              <a:rPr lang="it-IT" dirty="0" err="1"/>
              <a:t>sottoforma</a:t>
            </a:r>
            <a:r>
              <a:rPr lang="it-IT" dirty="0"/>
              <a:t> di accrediti sui conti aperti presso la BC dalle banche commerciali</a:t>
            </a:r>
          </a:p>
          <a:p>
            <a:r>
              <a:rPr lang="it-IT" dirty="0"/>
              <a:t>Il prezzo della liquidità sul mercato interbancario determina</a:t>
            </a:r>
            <a:r>
              <a:rPr lang="it-IT" dirty="0">
                <a:solidFill>
                  <a:srgbClr val="FF0000"/>
                </a:solidFill>
              </a:rPr>
              <a:t> il tasso d’interesse a breve termine</a:t>
            </a:r>
          </a:p>
          <a:p>
            <a:r>
              <a:rPr lang="it-IT" dirty="0"/>
              <a:t>La </a:t>
            </a:r>
            <a:r>
              <a:rPr lang="it-IT" b="1" dirty="0"/>
              <a:t>PM influisce </a:t>
            </a:r>
            <a:r>
              <a:rPr lang="it-IT" dirty="0"/>
              <a:t>anche sui </a:t>
            </a:r>
            <a:r>
              <a:rPr lang="it-IT" dirty="0">
                <a:solidFill>
                  <a:srgbClr val="FF0000"/>
                </a:solidFill>
              </a:rPr>
              <a:t>tassi d’interesse a lungo termine </a:t>
            </a:r>
            <a:r>
              <a:rPr lang="it-IT" dirty="0"/>
              <a:t>agendo sui fattori di </a:t>
            </a:r>
            <a:r>
              <a:rPr lang="it-IT" dirty="0">
                <a:solidFill>
                  <a:srgbClr val="FF0000"/>
                </a:solidFill>
              </a:rPr>
              <a:t>rischio</a:t>
            </a:r>
            <a:r>
              <a:rPr lang="it-IT" dirty="0"/>
              <a:t>, sulle </a:t>
            </a:r>
            <a:r>
              <a:rPr lang="it-IT" dirty="0">
                <a:solidFill>
                  <a:srgbClr val="FF0000"/>
                </a:solidFill>
              </a:rPr>
              <a:t>aspettative</a:t>
            </a:r>
            <a:r>
              <a:rPr lang="it-IT" dirty="0"/>
              <a:t> e sulle caratteristiche del sistema finanziario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6672072" y="2182511"/>
            <a:ext cx="5368136" cy="3994452"/>
            <a:chOff x="6672072" y="2182511"/>
            <a:chExt cx="5368136" cy="3994452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72" y="2182511"/>
              <a:ext cx="5368136" cy="3994452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9546336" y="4379976"/>
              <a:ext cx="932688" cy="283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ufficiali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916162-BA41-4EE5-9C38-9AD9EEEC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39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10138</TotalTime>
  <Words>5568</Words>
  <Application>Microsoft Office PowerPoint</Application>
  <PresentationFormat>Widescreen</PresentationFormat>
  <Paragraphs>443</Paragraphs>
  <Slides>56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Open Sans</vt:lpstr>
      <vt:lpstr>Times New Roman</vt:lpstr>
      <vt:lpstr>Tema di Office</vt:lpstr>
      <vt:lpstr>La politica monetaria nell’Eurozona</vt:lpstr>
      <vt:lpstr>UE, Una federazione incompiuta: un riassunto</vt:lpstr>
      <vt:lpstr>Il trilemma delle impossibilità di Mundell e l’UE</vt:lpstr>
      <vt:lpstr>In che cosa consiste la Politica Monetaria?</vt:lpstr>
      <vt:lpstr>Le funzioni della PM</vt:lpstr>
      <vt:lpstr>E la banca centrale degli Stati Uniti?</vt:lpstr>
      <vt:lpstr>La politica monetaria della BCE</vt:lpstr>
      <vt:lpstr>La politica monetaria convenzionale: il quadro d’insieme</vt:lpstr>
      <vt:lpstr>In che cosa consiste la Politica Monetaria?</vt:lpstr>
      <vt:lpstr>L’orientamento: stance del Consiglio direttivo</vt:lpstr>
      <vt:lpstr>L’orientamento della PM in tempi normali</vt:lpstr>
      <vt:lpstr>Il rafforzamento e stabilità dell’EURO</vt:lpstr>
      <vt:lpstr>I valori dei tassi ufficiali di riferimento (Marzo 2025)</vt:lpstr>
      <vt:lpstr>Un confronto delle PM in pandemia</vt:lpstr>
      <vt:lpstr>L’attuazione della PM</vt:lpstr>
      <vt:lpstr>Le riserve della BCE e le operazioni di mercato aperto</vt:lpstr>
      <vt:lpstr>La moneta pubblica e la moneta privata</vt:lpstr>
      <vt:lpstr>Le operazioni attivabili su iniziativa delle controparti</vt:lpstr>
      <vt:lpstr>Il target operativo della Banca centrale</vt:lpstr>
      <vt:lpstr>L’Implementazione della Politica Monetaria: il Fabbisogno di Liquidità </vt:lpstr>
      <vt:lpstr>Riserva obbligatoria e riserve in eccesso</vt:lpstr>
      <vt:lpstr>Riserva obbligatoria e riserve in eccesso</vt:lpstr>
      <vt:lpstr>I fattori autonomi</vt:lpstr>
      <vt:lpstr>I fattori autonomi: Depositi del governo</vt:lpstr>
      <vt:lpstr>I fattori autonomi: le banconote</vt:lpstr>
      <vt:lpstr>Come opera la PM nel framework operativo</vt:lpstr>
      <vt:lpstr>Il Bilancio semplificato della Banca Centrale: un riassunto</vt:lpstr>
      <vt:lpstr>Lo Stato Patrimoniale della BCE nel 2020 (mld €): GLI EFFETTI DELLA PANDEMIA</vt:lpstr>
      <vt:lpstr>Il target operativo</vt:lpstr>
      <vt:lpstr>La trasmissione degli effetti della Politica Monetaria</vt:lpstr>
      <vt:lpstr>Il target operativo</vt:lpstr>
      <vt:lpstr>Tassi overnight di mercato e riserve</vt:lpstr>
      <vt:lpstr>Tassi overnight ed equilibrio delle riserve nel sistema a corridoio</vt:lpstr>
      <vt:lpstr>L’effetto dell’eccesso di liquidità sui tassi</vt:lpstr>
      <vt:lpstr>L’effetto del rischio liquidità e della controparte sul tasso d’interesse interbancario overnight</vt:lpstr>
      <vt:lpstr>… e la situazione attuale</vt:lpstr>
      <vt:lpstr>Quando la politica monetaria in tempi normali funziona ….</vt:lpstr>
      <vt:lpstr>Il canale di trasmissione dei mercati finanziari</vt:lpstr>
      <vt:lpstr>La politica monetaria: un primo riepilogo</vt:lpstr>
      <vt:lpstr>Dai tassi d’interesse a breve a quelli a lungo termine: la yield curve</vt:lpstr>
      <vt:lpstr>L’andamento della yield curve nella crisi USA versus situazione Euroarea</vt:lpstr>
      <vt:lpstr>La trasmissione attraverso i mercati finanziari e del credito</vt:lpstr>
      <vt:lpstr>La trasmissione della politica monetaria e la crisi prima del 2008: i mercati del credito e finanziari</vt:lpstr>
      <vt:lpstr>Il canale del tasso d’interesse bancario</vt:lpstr>
      <vt:lpstr>Il canale del credito (a famiglie e imprese)</vt:lpstr>
      <vt:lpstr>Il canale del prezzo delle attività finanziarie</vt:lpstr>
      <vt:lpstr>Il canale della riduzione del rischio</vt:lpstr>
      <vt:lpstr>Il canale esterno o del tasso di cambio</vt:lpstr>
      <vt:lpstr>Tasso di cambio dollaro per euro (media mensile) Gennaio 2008-Luglio 2021</vt:lpstr>
      <vt:lpstr>La trappola della liquidità: tassi nominali vicini a 0</vt:lpstr>
      <vt:lpstr>Le crisi finanziarie e la politica monetaria</vt:lpstr>
      <vt:lpstr>Le crisi finanziarie e la politica monetaria (2)</vt:lpstr>
      <vt:lpstr>Le crisi finanziarie e la politica monetaria (3)</vt:lpstr>
      <vt:lpstr>Com’è andata e qual è la situazione oggi: Rifi e inflazione</vt:lpstr>
      <vt:lpstr>Politica monetaria durante le crisi</vt:lpstr>
      <vt:lpstr>Cosa può fare la politica monetaria?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politica monetaria nell’Eurozona</dc:title>
  <dc:creator>CHIES LAURA</dc:creator>
  <cp:lastModifiedBy>CHIES LAURA</cp:lastModifiedBy>
  <cp:revision>147</cp:revision>
  <dcterms:created xsi:type="dcterms:W3CDTF">2021-04-15T06:44:35Z</dcterms:created>
  <dcterms:modified xsi:type="dcterms:W3CDTF">2025-04-01T16:44:33Z</dcterms:modified>
</cp:coreProperties>
</file>