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84" r:id="rId4"/>
    <p:sldId id="258" r:id="rId5"/>
    <p:sldId id="259" r:id="rId6"/>
    <p:sldId id="260" r:id="rId7"/>
    <p:sldId id="304" r:id="rId8"/>
    <p:sldId id="321" r:id="rId9"/>
    <p:sldId id="305" r:id="rId10"/>
    <p:sldId id="289" r:id="rId11"/>
    <p:sldId id="288" r:id="rId12"/>
    <p:sldId id="328" r:id="rId13"/>
    <p:sldId id="306" r:id="rId14"/>
    <p:sldId id="309" r:id="rId15"/>
    <p:sldId id="307" r:id="rId16"/>
    <p:sldId id="308" r:id="rId17"/>
    <p:sldId id="322" r:id="rId18"/>
    <p:sldId id="323" r:id="rId19"/>
    <p:sldId id="290" r:id="rId20"/>
    <p:sldId id="310" r:id="rId21"/>
    <p:sldId id="302" r:id="rId22"/>
    <p:sldId id="292" r:id="rId23"/>
    <p:sldId id="303" r:id="rId24"/>
    <p:sldId id="324" r:id="rId25"/>
    <p:sldId id="261" r:id="rId26"/>
    <p:sldId id="262" r:id="rId27"/>
    <p:sldId id="263" r:id="rId28"/>
    <p:sldId id="274" r:id="rId29"/>
    <p:sldId id="325" r:id="rId30"/>
    <p:sldId id="273" r:id="rId31"/>
    <p:sldId id="326" r:id="rId32"/>
    <p:sldId id="275" r:id="rId33"/>
    <p:sldId id="264" r:id="rId34"/>
    <p:sldId id="265" r:id="rId35"/>
    <p:sldId id="266" r:id="rId36"/>
    <p:sldId id="267" r:id="rId37"/>
    <p:sldId id="268" r:id="rId38"/>
    <p:sldId id="297" r:id="rId39"/>
    <p:sldId id="272" r:id="rId40"/>
    <p:sldId id="300" r:id="rId41"/>
    <p:sldId id="299" r:id="rId42"/>
    <p:sldId id="327" r:id="rId43"/>
    <p:sldId id="317" r:id="rId44"/>
    <p:sldId id="318" r:id="rId45"/>
    <p:sldId id="319" r:id="rId46"/>
    <p:sldId id="269" r:id="rId47"/>
    <p:sldId id="315" r:id="rId48"/>
    <p:sldId id="316" r:id="rId49"/>
    <p:sldId id="313" r:id="rId50"/>
    <p:sldId id="286" r:id="rId51"/>
    <p:sldId id="276" r:id="rId52"/>
    <p:sldId id="320" r:id="rId53"/>
    <p:sldId id="314" r:id="rId54"/>
    <p:sldId id="277" r:id="rId55"/>
    <p:sldId id="287" r:id="rId56"/>
    <p:sldId id="270" r:id="rId57"/>
    <p:sldId id="27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5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122\Documents\DIDATTICA%202022-2023\PEI\Tassi%20RIfi&amp;Inflazio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5122\Documents\DIDATTICA%202023_2024\PEI\articoli%20e%20materiali\Tassi%20RIfi&amp;Inflazion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122\Documents\DIDATTICA%202022-2023\PEI\Tassi%20RIfi&amp;Inflazion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122\Documents\DIDATTICA%202023_2024\PEI\articoli%20e%20materiali\Tassi%20RIfi&amp;Inflazion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Foglio1!$C$1</c:f>
              <c:strCache>
                <c:ptCount val="1"/>
                <c:pt idx="0">
                  <c:v>Tasso su Deposito overnight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tx>
                <c:rich>
                  <a:bodyPr/>
                  <a:lstStyle/>
                  <a:p>
                    <a:r>
                      <a:rPr lang="en-US" dirty="0"/>
                      <a:t>Tasso</a:t>
                    </a:r>
                    <a:r>
                      <a:rPr lang="en-US" baseline="0" dirty="0"/>
                      <a:t> s</a:t>
                    </a:r>
                    <a:r>
                      <a:rPr lang="en-US" dirty="0"/>
                      <a:t>ui </a:t>
                    </a:r>
                    <a:r>
                      <a:rPr lang="en-US" dirty="0" err="1"/>
                      <a:t>depositi</a:t>
                    </a:r>
                    <a:r>
                      <a:rPr lang="en-US" dirty="0"/>
                      <a:t> overnight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23-4880-BE4D-F5FAB1D97AD9}"/>
                </c:ext>
              </c:extLst>
            </c:dLbl>
            <c:spPr>
              <a:noFill/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Foglio1!$B$2:$B$64</c:f>
              <c:numCache>
                <c:formatCode>m/d/yyyy</c:formatCode>
                <c:ptCount val="63"/>
                <c:pt idx="0">
                  <c:v>45728</c:v>
                </c:pt>
                <c:pt idx="1">
                  <c:v>45693</c:v>
                </c:pt>
                <c:pt idx="2">
                  <c:v>45644</c:v>
                </c:pt>
                <c:pt idx="3">
                  <c:v>45588</c:v>
                </c:pt>
                <c:pt idx="4">
                  <c:v>45553</c:v>
                </c:pt>
                <c:pt idx="5">
                  <c:v>45455</c:v>
                </c:pt>
                <c:pt idx="6">
                  <c:v>45189</c:v>
                </c:pt>
                <c:pt idx="7">
                  <c:v>45140</c:v>
                </c:pt>
                <c:pt idx="8">
                  <c:v>45098</c:v>
                </c:pt>
                <c:pt idx="9">
                  <c:v>45056</c:v>
                </c:pt>
                <c:pt idx="10">
                  <c:v>45007</c:v>
                </c:pt>
                <c:pt idx="11">
                  <c:v>44965</c:v>
                </c:pt>
                <c:pt idx="12">
                  <c:v>44916</c:v>
                </c:pt>
                <c:pt idx="13">
                  <c:v>44867</c:v>
                </c:pt>
                <c:pt idx="14">
                  <c:v>44818</c:v>
                </c:pt>
                <c:pt idx="15">
                  <c:v>44769</c:v>
                </c:pt>
                <c:pt idx="16">
                  <c:v>43726</c:v>
                </c:pt>
                <c:pt idx="17">
                  <c:v>42445</c:v>
                </c:pt>
                <c:pt idx="18">
                  <c:v>41892</c:v>
                </c:pt>
                <c:pt idx="19">
                  <c:v>41892</c:v>
                </c:pt>
                <c:pt idx="20">
                  <c:v>41801</c:v>
                </c:pt>
                <c:pt idx="21">
                  <c:v>41591</c:v>
                </c:pt>
                <c:pt idx="22">
                  <c:v>41402</c:v>
                </c:pt>
                <c:pt idx="23">
                  <c:v>41101</c:v>
                </c:pt>
                <c:pt idx="24">
                  <c:v>40891</c:v>
                </c:pt>
                <c:pt idx="25">
                  <c:v>40856</c:v>
                </c:pt>
                <c:pt idx="26">
                  <c:v>40737</c:v>
                </c:pt>
                <c:pt idx="27">
                  <c:v>40646</c:v>
                </c:pt>
                <c:pt idx="28">
                  <c:v>39946</c:v>
                </c:pt>
                <c:pt idx="29">
                  <c:v>39911</c:v>
                </c:pt>
                <c:pt idx="30">
                  <c:v>39883</c:v>
                </c:pt>
                <c:pt idx="31">
                  <c:v>39834</c:v>
                </c:pt>
                <c:pt idx="32">
                  <c:v>39792</c:v>
                </c:pt>
                <c:pt idx="33">
                  <c:v>39764</c:v>
                </c:pt>
                <c:pt idx="34">
                  <c:v>39736</c:v>
                </c:pt>
                <c:pt idx="35">
                  <c:v>39736</c:v>
                </c:pt>
                <c:pt idx="36">
                  <c:v>39638</c:v>
                </c:pt>
                <c:pt idx="37">
                  <c:v>39246</c:v>
                </c:pt>
                <c:pt idx="38">
                  <c:v>39155</c:v>
                </c:pt>
                <c:pt idx="39">
                  <c:v>39064</c:v>
                </c:pt>
                <c:pt idx="40">
                  <c:v>39001</c:v>
                </c:pt>
                <c:pt idx="41">
                  <c:v>38938</c:v>
                </c:pt>
                <c:pt idx="42">
                  <c:v>38883</c:v>
                </c:pt>
                <c:pt idx="43">
                  <c:v>38784</c:v>
                </c:pt>
                <c:pt idx="44">
                  <c:v>38692</c:v>
                </c:pt>
                <c:pt idx="45">
                  <c:v>37781</c:v>
                </c:pt>
                <c:pt idx="46">
                  <c:v>37692</c:v>
                </c:pt>
                <c:pt idx="47">
                  <c:v>37601</c:v>
                </c:pt>
                <c:pt idx="48">
                  <c:v>37209</c:v>
                </c:pt>
                <c:pt idx="49">
                  <c:v>37153</c:v>
                </c:pt>
                <c:pt idx="50">
                  <c:v>37139</c:v>
                </c:pt>
                <c:pt idx="51">
                  <c:v>37026</c:v>
                </c:pt>
                <c:pt idx="52">
                  <c:v>36810</c:v>
                </c:pt>
                <c:pt idx="53">
                  <c:v>36775</c:v>
                </c:pt>
                <c:pt idx="54">
                  <c:v>36692</c:v>
                </c:pt>
                <c:pt idx="55">
                  <c:v>36650</c:v>
                </c:pt>
                <c:pt idx="56">
                  <c:v>36607</c:v>
                </c:pt>
                <c:pt idx="57">
                  <c:v>36565</c:v>
                </c:pt>
                <c:pt idx="58">
                  <c:v>36474</c:v>
                </c:pt>
                <c:pt idx="59">
                  <c:v>36264</c:v>
                </c:pt>
                <c:pt idx="60">
                  <c:v>36161</c:v>
                </c:pt>
                <c:pt idx="61">
                  <c:v>36161</c:v>
                </c:pt>
                <c:pt idx="62">
                  <c:v>36161</c:v>
                </c:pt>
              </c:numCache>
            </c:numRef>
          </c:cat>
          <c:val>
            <c:numRef>
              <c:f>Foglio1!$C$2:$C$64</c:f>
              <c:numCache>
                <c:formatCode>General</c:formatCode>
                <c:ptCount val="63"/>
                <c:pt idx="0">
                  <c:v>2.5</c:v>
                </c:pt>
                <c:pt idx="1">
                  <c:v>2.75</c:v>
                </c:pt>
                <c:pt idx="2">
                  <c:v>3</c:v>
                </c:pt>
                <c:pt idx="3">
                  <c:v>3.25</c:v>
                </c:pt>
                <c:pt idx="4">
                  <c:v>3.5</c:v>
                </c:pt>
                <c:pt idx="5">
                  <c:v>3.75</c:v>
                </c:pt>
                <c:pt idx="6">
                  <c:v>4</c:v>
                </c:pt>
                <c:pt idx="7">
                  <c:v>3.75</c:v>
                </c:pt>
                <c:pt idx="8">
                  <c:v>3.5</c:v>
                </c:pt>
                <c:pt idx="9">
                  <c:v>3.25</c:v>
                </c:pt>
                <c:pt idx="10" formatCode="0.00">
                  <c:v>3</c:v>
                </c:pt>
                <c:pt idx="11" formatCode="0.00">
                  <c:v>2.5</c:v>
                </c:pt>
                <c:pt idx="12" formatCode="0.00">
                  <c:v>2</c:v>
                </c:pt>
                <c:pt idx="13" formatCode="0.00">
                  <c:v>1.5</c:v>
                </c:pt>
                <c:pt idx="14" formatCode="0.00">
                  <c:v>0.75</c:v>
                </c:pt>
                <c:pt idx="15" formatCode="0.00">
                  <c:v>0</c:v>
                </c:pt>
                <c:pt idx="16" formatCode="0.00">
                  <c:v>-0.5</c:v>
                </c:pt>
                <c:pt idx="17" formatCode="0.00">
                  <c:v>-0.4</c:v>
                </c:pt>
                <c:pt idx="18" formatCode="0.00">
                  <c:v>-0.3</c:v>
                </c:pt>
                <c:pt idx="19" formatCode="0.00">
                  <c:v>-0.2</c:v>
                </c:pt>
                <c:pt idx="20" formatCode="0.00">
                  <c:v>-0.1</c:v>
                </c:pt>
                <c:pt idx="21" formatCode="0.00">
                  <c:v>0</c:v>
                </c:pt>
                <c:pt idx="22" formatCode="0.00">
                  <c:v>0</c:v>
                </c:pt>
                <c:pt idx="23" formatCode="0.00">
                  <c:v>0</c:v>
                </c:pt>
                <c:pt idx="24" formatCode="0.00">
                  <c:v>0.25</c:v>
                </c:pt>
                <c:pt idx="25" formatCode="0.00">
                  <c:v>0.5</c:v>
                </c:pt>
                <c:pt idx="26" formatCode="0.00">
                  <c:v>0.75</c:v>
                </c:pt>
                <c:pt idx="27" formatCode="0.00">
                  <c:v>0.5</c:v>
                </c:pt>
                <c:pt idx="28" formatCode="0.00">
                  <c:v>0.25</c:v>
                </c:pt>
                <c:pt idx="29" formatCode="0.00">
                  <c:v>0.25</c:v>
                </c:pt>
                <c:pt idx="30" formatCode="0.00">
                  <c:v>0.5</c:v>
                </c:pt>
                <c:pt idx="31" formatCode="0.00">
                  <c:v>1</c:v>
                </c:pt>
                <c:pt idx="32" formatCode="0.00">
                  <c:v>2</c:v>
                </c:pt>
                <c:pt idx="33" formatCode="0.00">
                  <c:v>2.75</c:v>
                </c:pt>
                <c:pt idx="34" formatCode="0.00">
                  <c:v>3.25</c:v>
                </c:pt>
                <c:pt idx="35" formatCode="0.00">
                  <c:v>2.75</c:v>
                </c:pt>
                <c:pt idx="36" formatCode="0.00">
                  <c:v>3.25</c:v>
                </c:pt>
                <c:pt idx="37" formatCode="0.00">
                  <c:v>3</c:v>
                </c:pt>
                <c:pt idx="38" formatCode="0.00">
                  <c:v>2.75</c:v>
                </c:pt>
                <c:pt idx="39" formatCode="0.00">
                  <c:v>2.5</c:v>
                </c:pt>
                <c:pt idx="40" formatCode="0.00">
                  <c:v>2.25</c:v>
                </c:pt>
                <c:pt idx="41" formatCode="0.00">
                  <c:v>2</c:v>
                </c:pt>
                <c:pt idx="42" formatCode="0.00">
                  <c:v>1.75</c:v>
                </c:pt>
                <c:pt idx="43" formatCode="0.00">
                  <c:v>1.5</c:v>
                </c:pt>
                <c:pt idx="44" formatCode="0.00">
                  <c:v>1.25</c:v>
                </c:pt>
                <c:pt idx="45" formatCode="0.00">
                  <c:v>1</c:v>
                </c:pt>
                <c:pt idx="46" formatCode="0.00">
                  <c:v>1.5</c:v>
                </c:pt>
                <c:pt idx="47" formatCode="0.00">
                  <c:v>1.75</c:v>
                </c:pt>
                <c:pt idx="48" formatCode="0.00">
                  <c:v>2.25</c:v>
                </c:pt>
                <c:pt idx="49" formatCode="0.00">
                  <c:v>2.75</c:v>
                </c:pt>
                <c:pt idx="50" formatCode="0.00">
                  <c:v>3.25</c:v>
                </c:pt>
                <c:pt idx="51" formatCode="0.00">
                  <c:v>3.5</c:v>
                </c:pt>
                <c:pt idx="52" formatCode="0.00">
                  <c:v>3.75</c:v>
                </c:pt>
                <c:pt idx="53" formatCode="0.00">
                  <c:v>3.5</c:v>
                </c:pt>
                <c:pt idx="54" formatCode="0.00">
                  <c:v>3.25</c:v>
                </c:pt>
                <c:pt idx="55" formatCode="0.00">
                  <c:v>2.75</c:v>
                </c:pt>
                <c:pt idx="56" formatCode="0.00">
                  <c:v>2.5</c:v>
                </c:pt>
                <c:pt idx="57" formatCode="0.00">
                  <c:v>2.25</c:v>
                </c:pt>
                <c:pt idx="58" formatCode="0.00">
                  <c:v>2</c:v>
                </c:pt>
                <c:pt idx="59" formatCode="0.00">
                  <c:v>1.5</c:v>
                </c:pt>
                <c:pt idx="60" formatCode="0.00">
                  <c:v>2</c:v>
                </c:pt>
                <c:pt idx="61" formatCode="0.00">
                  <c:v>2.75</c:v>
                </c:pt>
                <c:pt idx="62" formatCode="0.0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23-4880-BE4D-F5FAB1D97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252463"/>
        <c:axId val="159290255"/>
      </c:lineChart>
      <c:dateAx>
        <c:axId val="172252463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9290255"/>
        <c:crosses val="autoZero"/>
        <c:auto val="1"/>
        <c:lblOffset val="100"/>
        <c:baseTimeUnit val="days"/>
      </c:dateAx>
      <c:valAx>
        <c:axId val="15929025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225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Foglio2!$F$32</c:f>
              <c:strCache>
                <c:ptCount val="1"/>
                <c:pt idx="0">
                  <c:v>Tasso su Rifinanziamento principale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Foglio2!$E$33:$E$48</c:f>
              <c:numCache>
                <c:formatCode>m/d/yyyy</c:formatCode>
                <c:ptCount val="16"/>
                <c:pt idx="0">
                  <c:v>39638</c:v>
                </c:pt>
                <c:pt idx="1">
                  <c:v>39736</c:v>
                </c:pt>
                <c:pt idx="2">
                  <c:v>39736</c:v>
                </c:pt>
                <c:pt idx="3">
                  <c:v>39764</c:v>
                </c:pt>
                <c:pt idx="4">
                  <c:v>39792</c:v>
                </c:pt>
                <c:pt idx="5">
                  <c:v>39834</c:v>
                </c:pt>
                <c:pt idx="6">
                  <c:v>39883</c:v>
                </c:pt>
                <c:pt idx="7">
                  <c:v>39911</c:v>
                </c:pt>
                <c:pt idx="8">
                  <c:v>39946</c:v>
                </c:pt>
                <c:pt idx="9">
                  <c:v>40646</c:v>
                </c:pt>
                <c:pt idx="10">
                  <c:v>40737</c:v>
                </c:pt>
                <c:pt idx="11">
                  <c:v>40856</c:v>
                </c:pt>
                <c:pt idx="12">
                  <c:v>40891</c:v>
                </c:pt>
                <c:pt idx="13">
                  <c:v>41101</c:v>
                </c:pt>
                <c:pt idx="14">
                  <c:v>41402</c:v>
                </c:pt>
                <c:pt idx="15">
                  <c:v>41591</c:v>
                </c:pt>
              </c:numCache>
            </c:numRef>
          </c:cat>
          <c:val>
            <c:numRef>
              <c:f>Foglio2!$F$33:$F$48</c:f>
              <c:numCache>
                <c:formatCode>General</c:formatCode>
                <c:ptCount val="16"/>
                <c:pt idx="0">
                  <c:v>4.25</c:v>
                </c:pt>
                <c:pt idx="1">
                  <c:v>3.75</c:v>
                </c:pt>
                <c:pt idx="2">
                  <c:v>3.75</c:v>
                </c:pt>
                <c:pt idx="3">
                  <c:v>3.25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1.25</c:v>
                </c:pt>
                <c:pt idx="8">
                  <c:v>1</c:v>
                </c:pt>
                <c:pt idx="9">
                  <c:v>1.25</c:v>
                </c:pt>
                <c:pt idx="10">
                  <c:v>1.5</c:v>
                </c:pt>
                <c:pt idx="11">
                  <c:v>1.25</c:v>
                </c:pt>
                <c:pt idx="12">
                  <c:v>1</c:v>
                </c:pt>
                <c:pt idx="13">
                  <c:v>0.75</c:v>
                </c:pt>
                <c:pt idx="14">
                  <c:v>0.5</c:v>
                </c:pt>
                <c:pt idx="15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6-4F17-881E-23B12132D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0250671"/>
        <c:axId val="865715807"/>
      </c:lineChart>
      <c:dateAx>
        <c:axId val="95025067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5715807"/>
        <c:crosses val="autoZero"/>
        <c:auto val="1"/>
        <c:lblOffset val="100"/>
        <c:baseTimeUnit val="days"/>
      </c:dateAx>
      <c:valAx>
        <c:axId val="86571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50250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2462758008300898E-2"/>
          <c:y val="9.0442553717392474E-2"/>
          <c:w val="0.94752913148198525"/>
          <c:h val="0.62376366339565714"/>
        </c:manualLayout>
      </c:layout>
      <c:lineChart>
        <c:grouping val="standard"/>
        <c:varyColors val="0"/>
        <c:ser>
          <c:idx val="0"/>
          <c:order val="0"/>
          <c:tx>
            <c:strRef>
              <c:f>Foglio2!$F$54</c:f>
              <c:strCache>
                <c:ptCount val="1"/>
                <c:pt idx="0">
                  <c:v>Tasso su Rifinanziamento principale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Foglio2!$E$55:$E$66</c:f>
              <c:numCache>
                <c:formatCode>m/d/yyyy</c:formatCode>
                <c:ptCount val="12"/>
                <c:pt idx="0">
                  <c:v>42445</c:v>
                </c:pt>
                <c:pt idx="1">
                  <c:v>43726</c:v>
                </c:pt>
                <c:pt idx="2">
                  <c:v>44769</c:v>
                </c:pt>
                <c:pt idx="3">
                  <c:v>44818</c:v>
                </c:pt>
                <c:pt idx="4">
                  <c:v>44867</c:v>
                </c:pt>
                <c:pt idx="5">
                  <c:v>44916</c:v>
                </c:pt>
                <c:pt idx="6">
                  <c:v>44965</c:v>
                </c:pt>
                <c:pt idx="7">
                  <c:v>45007</c:v>
                </c:pt>
                <c:pt idx="8">
                  <c:v>45056</c:v>
                </c:pt>
                <c:pt idx="9">
                  <c:v>45098</c:v>
                </c:pt>
                <c:pt idx="10">
                  <c:v>45140</c:v>
                </c:pt>
                <c:pt idx="11">
                  <c:v>45189</c:v>
                </c:pt>
              </c:numCache>
            </c:numRef>
          </c:cat>
          <c:val>
            <c:numRef>
              <c:f>Foglio2!$F$55:$F$66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1.25</c:v>
                </c:pt>
                <c:pt idx="4">
                  <c:v>2</c:v>
                </c:pt>
                <c:pt idx="5">
                  <c:v>2.5</c:v>
                </c:pt>
                <c:pt idx="6" formatCode="0.00">
                  <c:v>3</c:v>
                </c:pt>
                <c:pt idx="7" formatCode="0.00">
                  <c:v>3.5</c:v>
                </c:pt>
                <c:pt idx="8">
                  <c:v>3.75</c:v>
                </c:pt>
                <c:pt idx="9">
                  <c:v>4</c:v>
                </c:pt>
                <c:pt idx="10">
                  <c:v>4.25</c:v>
                </c:pt>
                <c:pt idx="11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D5-435D-8A0D-F65B42E09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0470207"/>
        <c:axId val="865764895"/>
      </c:lineChart>
      <c:dateAx>
        <c:axId val="114047020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5764895"/>
        <c:crosses val="autoZero"/>
        <c:auto val="1"/>
        <c:lblOffset val="100"/>
        <c:baseTimeUnit val="months"/>
      </c:dateAx>
      <c:valAx>
        <c:axId val="86576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0470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4362686005059297E-2"/>
          <c:y val="0.17754786193088104"/>
          <c:w val="0.89833736885278326"/>
          <c:h val="0.7114032614562571"/>
        </c:manualLayout>
      </c:layout>
      <c:lineChart>
        <c:grouping val="standard"/>
        <c:varyColors val="0"/>
        <c:ser>
          <c:idx val="0"/>
          <c:order val="0"/>
          <c:tx>
            <c:strRef>
              <c:f>Foglio2!$F$32</c:f>
              <c:strCache>
                <c:ptCount val="1"/>
                <c:pt idx="0">
                  <c:v>Tasso su Rifinanziamento principale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Foglio2!$E$33:$E$48</c:f>
              <c:numCache>
                <c:formatCode>m/d/yyyy</c:formatCode>
                <c:ptCount val="16"/>
                <c:pt idx="0">
                  <c:v>39638</c:v>
                </c:pt>
                <c:pt idx="1">
                  <c:v>39736</c:v>
                </c:pt>
                <c:pt idx="2">
                  <c:v>39736</c:v>
                </c:pt>
                <c:pt idx="3">
                  <c:v>39764</c:v>
                </c:pt>
                <c:pt idx="4">
                  <c:v>39792</c:v>
                </c:pt>
                <c:pt idx="5">
                  <c:v>39834</c:v>
                </c:pt>
                <c:pt idx="6">
                  <c:v>39883</c:v>
                </c:pt>
                <c:pt idx="7">
                  <c:v>39911</c:v>
                </c:pt>
                <c:pt idx="8">
                  <c:v>39946</c:v>
                </c:pt>
                <c:pt idx="9">
                  <c:v>40646</c:v>
                </c:pt>
                <c:pt idx="10">
                  <c:v>40737</c:v>
                </c:pt>
                <c:pt idx="11">
                  <c:v>40856</c:v>
                </c:pt>
                <c:pt idx="12">
                  <c:v>40891</c:v>
                </c:pt>
                <c:pt idx="13">
                  <c:v>41101</c:v>
                </c:pt>
                <c:pt idx="14">
                  <c:v>41402</c:v>
                </c:pt>
                <c:pt idx="15">
                  <c:v>41591</c:v>
                </c:pt>
              </c:numCache>
            </c:numRef>
          </c:cat>
          <c:val>
            <c:numRef>
              <c:f>Foglio2!$F$33:$F$48</c:f>
              <c:numCache>
                <c:formatCode>General</c:formatCode>
                <c:ptCount val="16"/>
                <c:pt idx="0">
                  <c:v>4.25</c:v>
                </c:pt>
                <c:pt idx="1">
                  <c:v>3.75</c:v>
                </c:pt>
                <c:pt idx="2">
                  <c:v>3.75</c:v>
                </c:pt>
                <c:pt idx="3">
                  <c:v>3.25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1.25</c:v>
                </c:pt>
                <c:pt idx="8">
                  <c:v>1</c:v>
                </c:pt>
                <c:pt idx="9">
                  <c:v>1.25</c:v>
                </c:pt>
                <c:pt idx="10">
                  <c:v>1.5</c:v>
                </c:pt>
                <c:pt idx="11">
                  <c:v>1.25</c:v>
                </c:pt>
                <c:pt idx="12">
                  <c:v>1</c:v>
                </c:pt>
                <c:pt idx="13">
                  <c:v>0.75</c:v>
                </c:pt>
                <c:pt idx="14">
                  <c:v>0.5</c:v>
                </c:pt>
                <c:pt idx="15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FC-4ADC-93B1-A45551177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0250671"/>
        <c:axId val="865715807"/>
      </c:lineChart>
      <c:dateAx>
        <c:axId val="95025067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5715807"/>
        <c:crosses val="autoZero"/>
        <c:auto val="1"/>
        <c:lblOffset val="100"/>
        <c:baseTimeUnit val="days"/>
      </c:dateAx>
      <c:valAx>
        <c:axId val="86571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50250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Foglio2!$F$66</c:f>
              <c:strCache>
                <c:ptCount val="1"/>
                <c:pt idx="0">
                  <c:v>Tasso su Rifinanziamento principale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Foglio2!$E$67:$E$78</c:f>
              <c:numCache>
                <c:formatCode>m/d/yyyy</c:formatCode>
                <c:ptCount val="12"/>
                <c:pt idx="0">
                  <c:v>42445</c:v>
                </c:pt>
                <c:pt idx="1">
                  <c:v>43726</c:v>
                </c:pt>
                <c:pt idx="2">
                  <c:v>44769</c:v>
                </c:pt>
                <c:pt idx="3">
                  <c:v>44818</c:v>
                </c:pt>
                <c:pt idx="4">
                  <c:v>44867</c:v>
                </c:pt>
                <c:pt idx="5">
                  <c:v>44916</c:v>
                </c:pt>
                <c:pt idx="6">
                  <c:v>44965</c:v>
                </c:pt>
                <c:pt idx="7">
                  <c:v>45007</c:v>
                </c:pt>
                <c:pt idx="8">
                  <c:v>45056</c:v>
                </c:pt>
                <c:pt idx="9">
                  <c:v>45098</c:v>
                </c:pt>
                <c:pt idx="10">
                  <c:v>45140</c:v>
                </c:pt>
                <c:pt idx="11">
                  <c:v>45189</c:v>
                </c:pt>
              </c:numCache>
            </c:numRef>
          </c:cat>
          <c:val>
            <c:numRef>
              <c:f>Foglio2!$F$67:$F$78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1.25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3.75</c:v>
                </c:pt>
                <c:pt idx="9">
                  <c:v>4</c:v>
                </c:pt>
                <c:pt idx="10">
                  <c:v>4.25</c:v>
                </c:pt>
                <c:pt idx="11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2F-4BA4-94DD-B911B1CEF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0234319"/>
        <c:axId val="535512623"/>
      </c:lineChart>
      <c:dateAx>
        <c:axId val="53023431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512623"/>
        <c:crosses val="autoZero"/>
        <c:auto val="1"/>
        <c:lblOffset val="100"/>
        <c:baseTimeUnit val="months"/>
      </c:dateAx>
      <c:valAx>
        <c:axId val="535512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023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B64-0577-4BE5-9A8B-D936B6E3F58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04C4-B3E6-4820-979C-958E33E565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2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B64-0577-4BE5-9A8B-D936B6E3F58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04C4-B3E6-4820-979C-958E33E565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2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B64-0577-4BE5-9A8B-D936B6E3F58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04C4-B3E6-4820-979C-958E33E565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B64-0577-4BE5-9A8B-D936B6E3F58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04C4-B3E6-4820-979C-958E33E565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0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B64-0577-4BE5-9A8B-D936B6E3F58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04C4-B3E6-4820-979C-958E33E565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5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B64-0577-4BE5-9A8B-D936B6E3F58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04C4-B3E6-4820-979C-958E33E565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8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B64-0577-4BE5-9A8B-D936B6E3F58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04C4-B3E6-4820-979C-958E33E565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2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B64-0577-4BE5-9A8B-D936B6E3F58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04C4-B3E6-4820-979C-958E33E565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6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B64-0577-4BE5-9A8B-D936B6E3F58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04C4-B3E6-4820-979C-958E33E565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3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B64-0577-4BE5-9A8B-D936B6E3F58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04C4-B3E6-4820-979C-958E33E565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7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B64-0577-4BE5-9A8B-D936B6E3F58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04C4-B3E6-4820-979C-958E33E565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7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CB64-0577-4BE5-9A8B-D936B6E3F58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04C4-B3E6-4820-979C-958E33E565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8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str.gov/issue-areas/reciprocal-tariff-calculations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press/blog/date/2025/html/ecb.blog20250318~2d60b2d174.it.html" TargetMode="External"/><Relationship Id="rId2" Type="http://schemas.openxmlformats.org/officeDocument/2006/relationships/hyperlink" Target="https://www.ecb.europa.eu/press/annual-reports-financial-statements/annual/annual-accounts/html/ecb.annualaccounts2024~718377b1c1.en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ederalreserve.gov/monetarypolicy/bst_recenttrends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ibor-rates.eu/it/grafici-euribo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press/projections/html/ecb.projections202503_ecbstaff~106050a4fa.en.html#toc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ashboard.tech.ec.europa.eu/qs_digit_dashboard_mt/public/sense/app/667e9fba-eea7-4d17-abf0-ef20f6994336/sheet/f38b3b42-402c-44a8-9264-9d422233add2/state/analysis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files/2024/04/comunicatoQSA2023Q4.pdf" TargetMode="External"/><Relationship Id="rId7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hyperlink" Target="https://www.istat.it/it/files/2013/07/comunicato_QSA_2013Q1.pdf?title=Reddito+delle+famiglie+e+profitti+delle+societ%C3%A0+-+09%2Flug%2F2013+-+Testo+integrale.pdf" TargetMode="Externa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home/search/review/html/analytical-framework.it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albanknews.info/p/inflation-targets.html" TargetMode="External"/><Relationship Id="rId2" Type="http://schemas.openxmlformats.org/officeDocument/2006/relationships/hyperlink" Target="https://www.bancaditalia.it/compiti/polmon-garanzie/esito-riesame-strategia-pol-mon/2021_12_07_Price_stability_objective_ITA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press/key/date/2012/html/sp120726.en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ecb.europa.eu/data/datasets/ICP/dashboard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-ilibrary.org/sites/0fd73462-en/index.html?itemId=/content/publication/0fd73462-en&amp;_csp_=7b8d5edea7570aac596749c5d775d56b&amp;itemIGO=oecd&amp;itemContentType=book#figure-d1e487-28b1e449a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hyperlink" Target="https://data.oecd.org/price/inflation-forecast.htm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pub/pdf/annrep/ar2008it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aditalia.it/compiti/polmon-garanzie/pspp/altri-programmi/index.html" TargetMode="External"/><Relationship Id="rId2" Type="http://schemas.openxmlformats.org/officeDocument/2006/relationships/hyperlink" Target="https://www.bancaditalia.it/compiti/polmon-garanzie/operazioni-mercato/operazioni-non-convenzionali/index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entridiricerca.unicatt.it/lam-OM1_2025.pdf" TargetMode="External"/><Relationship Id="rId4" Type="http://schemas.openxmlformats.org/officeDocument/2006/relationships/hyperlink" Target="https://centridiricerca.unicatt.it/lam-OM1_2018.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hyperlink" Target="https://www.ecb.europa.eu/ecb-and-you/explainers/tell-me/html/nominal_and_real_interest_rates.it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stats/macroeconomic_and_sectoral/hicp/html/index.en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lavoce.info/archives/99248/la-svolta-della-bce/" TargetMode="External"/><Relationship Id="rId2" Type="http://schemas.openxmlformats.org/officeDocument/2006/relationships/hyperlink" Target="https://osservatoriocpi.unicatt.it/ocpi-NOTA%20FINALE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uropeancentralbank.wordpress.com/2013/07/04/conferenza-stampa-4-luglio-201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ilsole24ore.com/art/banche-centrali-dieci-anni-bazooka-15mila-miliardi-ACzRlS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press/html/index.it.html" TargetMode="External"/><Relationship Id="rId2" Type="http://schemas.openxmlformats.org/officeDocument/2006/relationships/hyperlink" Target="https://www.ecb.europa.eu/ecb/orga/transparency/html/index.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b.europa.eu/ecb/orga/accountability/html/index.it.html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cb/orga/decisions/govc/html/index.it.html" TargetMode="External"/><Relationship Id="rId2" Type="http://schemas.openxmlformats.org/officeDocument/2006/relationships/hyperlink" Target="https://www.federalreserve.gov/monetarypolicy/fomc.htm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press/other-publications/ire/html/ecb.ire202406~0b56ba4f71.en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ecb-and-you/explainers/tell-me-more/html/macroprudentialpolicies.i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Politica Monetaria: gli obiettivi e le interdipendenze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Dalla politica non convenzionale agli effetti sul sistema economico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7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trasmissione della PM all’economia reale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Se i prezzi </a:t>
            </a:r>
            <a:r>
              <a:rPr lang="it-IT" b="1" dirty="0"/>
              <a:t>non si aggiustano istantaneamente </a:t>
            </a:r>
            <a:r>
              <a:rPr lang="it-IT" dirty="0"/>
              <a:t>in risposta alle variazioni dei tassi di interesse nominali, per effetto di </a:t>
            </a:r>
          </a:p>
          <a:p>
            <a:r>
              <a:rPr lang="it-IT" dirty="0"/>
              <a:t>… </a:t>
            </a:r>
            <a:r>
              <a:rPr lang="it-IT" b="1" dirty="0"/>
              <a:t>Rigidità Nominali</a:t>
            </a:r>
            <a:r>
              <a:rPr lang="it-IT" dirty="0"/>
              <a:t>: può essere costoso per le imprese aggiustare i prezzi (</a:t>
            </a:r>
            <a:r>
              <a:rPr lang="it-IT" i="1" dirty="0"/>
              <a:t>menu </a:t>
            </a:r>
            <a:r>
              <a:rPr lang="it-IT" i="1" dirty="0" err="1"/>
              <a:t>costs</a:t>
            </a:r>
            <a:r>
              <a:rPr lang="it-IT" dirty="0"/>
              <a:t>) (Calvo, 1983; </a:t>
            </a:r>
            <a:r>
              <a:rPr lang="it-IT" dirty="0" err="1"/>
              <a:t>Rotemberg</a:t>
            </a:r>
            <a:r>
              <a:rPr lang="it-IT" dirty="0"/>
              <a:t>, 1987); </a:t>
            </a:r>
          </a:p>
          <a:p>
            <a:r>
              <a:rPr lang="it-IT" b="1" dirty="0"/>
              <a:t>Frizioni informative: </a:t>
            </a:r>
            <a:r>
              <a:rPr lang="it-IT" dirty="0"/>
              <a:t>le imprese possono non avere conoscenza perfetta di tutte le variazioni nominali a causa della dispersione geografica dell’informazione (Lucas, 1972), di aggiornamenti poco frequenti dell’informazione (</a:t>
            </a:r>
            <a:r>
              <a:rPr lang="it-IT" dirty="0" err="1"/>
              <a:t>Mankiw</a:t>
            </a:r>
            <a:r>
              <a:rPr lang="it-IT" dirty="0"/>
              <a:t> and </a:t>
            </a:r>
            <a:r>
              <a:rPr lang="it-IT" dirty="0" err="1"/>
              <a:t>Reis</a:t>
            </a:r>
            <a:r>
              <a:rPr lang="it-IT" dirty="0"/>
              <a:t>, 2002) o per scelta (</a:t>
            </a:r>
            <a:r>
              <a:rPr lang="it-IT" dirty="0" err="1"/>
              <a:t>Sims</a:t>
            </a:r>
            <a:r>
              <a:rPr lang="it-IT" dirty="0"/>
              <a:t>, 2003); </a:t>
            </a:r>
          </a:p>
          <a:p>
            <a:r>
              <a:rPr lang="it-IT" b="1" dirty="0"/>
              <a:t>Rigidità reali</a:t>
            </a:r>
            <a:r>
              <a:rPr lang="it-IT" dirty="0"/>
              <a:t>: vincoli all’indebitamento o alla liquidità (</a:t>
            </a:r>
            <a:r>
              <a:rPr lang="it-IT" dirty="0" err="1"/>
              <a:t>Kiyotaki</a:t>
            </a:r>
            <a:r>
              <a:rPr lang="it-IT" dirty="0"/>
              <a:t> and Moore, 2012). </a:t>
            </a:r>
          </a:p>
          <a:p>
            <a:r>
              <a:rPr lang="it-IT" dirty="0"/>
              <a:t>… allora la banca centrale è in grado di influenzare anche i </a:t>
            </a:r>
            <a:r>
              <a:rPr lang="it-IT" b="1" dirty="0"/>
              <a:t>tassi di interesse reali </a:t>
            </a:r>
            <a:r>
              <a:rPr lang="it-IT" dirty="0"/>
              <a:t>... e quindi le decisioni di </a:t>
            </a:r>
            <a:r>
              <a:rPr lang="it-IT" b="1" dirty="0"/>
              <a:t>famiglie </a:t>
            </a:r>
            <a:r>
              <a:rPr lang="it-IT" dirty="0"/>
              <a:t>e </a:t>
            </a:r>
            <a:r>
              <a:rPr lang="it-IT" b="1" dirty="0"/>
              <a:t>imprese</a:t>
            </a:r>
            <a:r>
              <a:rPr lang="it-IT" dirty="0"/>
              <a:t>. Si ricordi la relazione tra tasso d’interesse reale e nominale: </a:t>
            </a:r>
            <a:r>
              <a:rPr lang="it-IT" dirty="0">
                <a:solidFill>
                  <a:srgbClr val="FF0000"/>
                </a:solidFill>
              </a:rPr>
              <a:t>r=i-</a:t>
            </a:r>
            <a:r>
              <a:rPr lang="el-G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dove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indica il tasso d’inflazione corrente. Se quindi la BC interviene alzando i, mentre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non varia istantaneamente, ma con ritardo, l’effetto è quello di contrarre gli investimenti e i consumi via effetto ricchezza, infatti…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5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trasmissione della PM all’economia reale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407" y="2298085"/>
            <a:ext cx="8218155" cy="36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5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0F736-568A-4767-B1C5-17185801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ma prima la notizia del giorno: i dazi reciproci USA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2866E7E-4A07-4D82-9B69-04A8D803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5" y="1764196"/>
            <a:ext cx="3851413" cy="216642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5C01477-372F-4ECA-B348-C43F9E00CB01}"/>
              </a:ext>
            </a:extLst>
          </p:cNvPr>
          <p:cNvSpPr/>
          <p:nvPr/>
        </p:nvSpPr>
        <p:spPr>
          <a:xfrm>
            <a:off x="389283" y="3917138"/>
            <a:ext cx="3342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Dazi Usa, cambia il mondo: da oggi 25% sulle auto straniere, 20 all'Ue sugli altri beni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7121E26-30EF-4EA3-A50C-841F7CC09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82" y="1027906"/>
            <a:ext cx="6531665" cy="36740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1A4B805-0AE3-4064-AEF1-667259F11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933" y="951016"/>
            <a:ext cx="7247248" cy="558213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6C67202-64CE-4C0C-BBA9-66D151FAF20F}"/>
              </a:ext>
            </a:extLst>
          </p:cNvPr>
          <p:cNvSpPr/>
          <p:nvPr/>
        </p:nvSpPr>
        <p:spPr>
          <a:xfrm>
            <a:off x="9141" y="6421992"/>
            <a:ext cx="9319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Fonte per il calcolo dei dazi reciproci US: </a:t>
            </a:r>
            <a:r>
              <a:rPr lang="it-IT" dirty="0">
                <a:hlinkClick r:id="rId5"/>
              </a:rPr>
              <a:t>https://ustr.gov/issue-areas/reciprocal-tariff-calculations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0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4754C-D912-4DD6-9B2C-6F1DF0CC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influiscono sulle variabili macroeconomiche?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614160-AD5E-43D6-A8FC-2608F9FE8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Si possono individuare </a:t>
            </a:r>
            <a:r>
              <a:rPr lang="it-IT" b="1" dirty="0"/>
              <a:t>due canali </a:t>
            </a:r>
            <a:r>
              <a:rPr lang="it-IT" dirty="0"/>
              <a:t>attraverso i quali le </a:t>
            </a:r>
            <a:r>
              <a:rPr lang="it-IT" b="1" dirty="0"/>
              <a:t>misure non convenzionali </a:t>
            </a:r>
            <a:r>
              <a:rPr lang="it-IT" dirty="0"/>
              <a:t>influenzano le principali variabili macroeconomiche: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Il </a:t>
            </a:r>
            <a:r>
              <a:rPr lang="it-IT" b="1" i="1" dirty="0">
                <a:solidFill>
                  <a:srgbClr val="FF0000"/>
                </a:solidFill>
              </a:rPr>
              <a:t>canale degli annunci</a:t>
            </a:r>
            <a:r>
              <a:rPr lang="it-IT" b="1" dirty="0"/>
              <a:t>, </a:t>
            </a:r>
            <a:r>
              <a:rPr lang="it-IT" dirty="0"/>
              <a:t>che utilizza la </a:t>
            </a:r>
            <a:r>
              <a:rPr lang="it-IT" b="1" dirty="0"/>
              <a:t>comunicazione non standard </a:t>
            </a:r>
            <a:r>
              <a:rPr lang="it-IT" dirty="0"/>
              <a:t>per ripristinare la fiducia in specifici segmenti dei mercati finanziari e/o influenzare le aspettative individuali sulle </a:t>
            </a:r>
            <a:r>
              <a:rPr lang="it-IT" b="1" dirty="0"/>
              <a:t>decisioni future di policy, </a:t>
            </a:r>
            <a:r>
              <a:rPr lang="it-IT" dirty="0"/>
              <a:t>informando famiglie e imprese su: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u="sng" dirty="0"/>
              <a:t>l’evoluzione futura dei tassi d’interesse </a:t>
            </a:r>
            <a:r>
              <a:rPr lang="it-IT" dirty="0"/>
              <a:t>a breve termine,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u="sng" dirty="0"/>
              <a:t>l’acquisto di attività finanziarie</a:t>
            </a:r>
            <a:r>
              <a:rPr lang="it-IT" dirty="0"/>
              <a:t>,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u="sng" dirty="0"/>
              <a:t>L’attivazione di altre misure</a:t>
            </a:r>
            <a:r>
              <a:rPr lang="it-IT" dirty="0"/>
              <a:t> volte a contrastare le disfunzioni dei mercati.</a:t>
            </a:r>
          </a:p>
          <a:p>
            <a:r>
              <a:rPr lang="it-IT" dirty="0"/>
              <a:t> L’efficacia di questo canale dipende </a:t>
            </a:r>
          </a:p>
          <a:p>
            <a:pPr lvl="1"/>
            <a:r>
              <a:rPr lang="it-IT" dirty="0"/>
              <a:t>dalla </a:t>
            </a:r>
            <a:r>
              <a:rPr lang="it-IT" dirty="0">
                <a:solidFill>
                  <a:srgbClr val="FF0000"/>
                </a:solidFill>
              </a:rPr>
              <a:t>credibilità</a:t>
            </a:r>
            <a:r>
              <a:rPr lang="it-IT" dirty="0"/>
              <a:t> della banca centrale (cioè dall’impatto sulle aspettative di famiglie e imprese) e</a:t>
            </a:r>
          </a:p>
          <a:p>
            <a:pPr lvl="1"/>
            <a:r>
              <a:rPr lang="it-IT" dirty="0"/>
              <a:t>dall’</a:t>
            </a:r>
            <a:r>
              <a:rPr lang="it-IT" dirty="0">
                <a:solidFill>
                  <a:srgbClr val="FF0000"/>
                </a:solidFill>
              </a:rPr>
              <a:t>impatto delle aspettative individuali </a:t>
            </a:r>
            <a:r>
              <a:rPr lang="it-IT" dirty="0"/>
              <a:t>sulle condizioni macroeconomiche e dei mercati finanziari.</a:t>
            </a:r>
          </a:p>
          <a:p>
            <a:r>
              <a:rPr lang="it-IT" dirty="0"/>
              <a:t>è stato identificato come uno dei meccanismi principali per fronteggiare i problemi legati al </a:t>
            </a:r>
            <a:r>
              <a:rPr lang="it-IT" b="1" dirty="0"/>
              <a:t>limite inferiore effettivo </a:t>
            </a:r>
            <a:r>
              <a:rPr lang="it-IT" dirty="0"/>
              <a:t>dei tassi di interesse ufficiali.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827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57273-753F-4182-8811-CA18CE7B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«</a:t>
            </a:r>
            <a:r>
              <a:rPr lang="it-IT" dirty="0" err="1"/>
              <a:t>forward</a:t>
            </a:r>
            <a:r>
              <a:rPr lang="it-IT" dirty="0"/>
              <a:t> guidance» nella pratica: «</a:t>
            </a:r>
            <a:r>
              <a:rPr lang="it-IT" b="1" dirty="0"/>
              <a:t>Interpretazione Delfica vs </a:t>
            </a:r>
            <a:r>
              <a:rPr lang="it-IT" b="1" dirty="0" err="1"/>
              <a:t>Odissiaca</a:t>
            </a:r>
            <a:r>
              <a:rPr lang="it-IT" dirty="0"/>
              <a:t>»</a:t>
            </a:r>
            <a:r>
              <a:rPr lang="it-IT" baseline="30000" dirty="0"/>
              <a:t>(1, 2)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024C8C-D5F1-4EBD-88FD-4A75A48EA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8666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Nella formazione delle aspettative sull’inflazione degli agenti, un annuncio della banca centrale sulle future decisioni di PM (ad esempio, che i tassi ufficiali rimarranno bassi a lungo) può essere interpretato come un segnale sull’</a:t>
            </a:r>
            <a:r>
              <a:rPr lang="it-IT" b="1" dirty="0"/>
              <a:t>andamento delle principali variabili macroeconomiche</a:t>
            </a:r>
            <a:r>
              <a:rPr lang="it-IT" dirty="0"/>
              <a:t> alla base delle decisioni di politica monetaria (</a:t>
            </a:r>
            <a:r>
              <a:rPr lang="it-IT" b="1" dirty="0">
                <a:solidFill>
                  <a:srgbClr val="FF0000"/>
                </a:solidFill>
              </a:rPr>
              <a:t>segnale Delfico </a:t>
            </a:r>
            <a:r>
              <a:rPr lang="it-IT" dirty="0"/>
              <a:t>– che si rifà all’idea dell’oracolo di Delfi) oppure </a:t>
            </a:r>
          </a:p>
          <a:p>
            <a:r>
              <a:rPr lang="it-IT" dirty="0"/>
              <a:t>essere interpretato come un’intenzione di non </a:t>
            </a:r>
            <a:r>
              <a:rPr lang="it-IT" b="1" dirty="0"/>
              <a:t>deviare dall’obiettivo normale di politica monetaria </a:t>
            </a:r>
            <a:r>
              <a:rPr lang="it-IT" dirty="0"/>
              <a:t>(</a:t>
            </a:r>
            <a:r>
              <a:rPr lang="it-IT" b="1" dirty="0">
                <a:solidFill>
                  <a:srgbClr val="FF0000"/>
                </a:solidFill>
              </a:rPr>
              <a:t>segnale </a:t>
            </a:r>
            <a:r>
              <a:rPr lang="it-IT" b="1" dirty="0" err="1">
                <a:solidFill>
                  <a:srgbClr val="FF0000"/>
                </a:solidFill>
              </a:rPr>
              <a:t>Odissiaco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/>
              <a:t>-  </a:t>
            </a:r>
            <a:r>
              <a:rPr lang="it-IT" dirty="0"/>
              <a:t>che si rifà all’episodio di Ulisse che si lega all’albero maestro per sfuggire alle sirene). </a:t>
            </a:r>
          </a:p>
          <a:p>
            <a:r>
              <a:rPr lang="it-IT" dirty="0"/>
              <a:t>Il comportamento delle principali banche centrali (FED, BCE, </a:t>
            </a:r>
            <a:r>
              <a:rPr lang="it-IT" dirty="0" err="1"/>
              <a:t>BoE</a:t>
            </a:r>
            <a:r>
              <a:rPr lang="it-IT" dirty="0"/>
              <a:t>) è stata del primo tipo, anche se gli economisti preferiscono quella delle mani legate (</a:t>
            </a:r>
            <a:r>
              <a:rPr lang="it-IT" dirty="0" err="1"/>
              <a:t>Odissiaca</a:t>
            </a:r>
            <a:r>
              <a:rPr lang="it-IT" dirty="0"/>
              <a:t>)</a:t>
            </a:r>
          </a:p>
          <a:p>
            <a:r>
              <a:rPr lang="it-IT" dirty="0"/>
              <a:t>L’</a:t>
            </a:r>
            <a:r>
              <a:rPr lang="it-IT" b="1" dirty="0"/>
              <a:t>interpretazione </a:t>
            </a:r>
            <a:r>
              <a:rPr lang="it-IT" dirty="0"/>
              <a:t>scelta dagli investitori può dipendere molto anche da come è formulata la comunicazione stessa (Del Negro et al, 2015).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1E0F5A-FC3F-45EF-BFAC-CDC241121536}"/>
              </a:ext>
            </a:extLst>
          </p:cNvPr>
          <p:cNvSpPr txBox="1"/>
          <p:nvPr/>
        </p:nvSpPr>
        <p:spPr>
          <a:xfrm>
            <a:off x="604982" y="5710526"/>
            <a:ext cx="10982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400" dirty="0"/>
              <a:t>Campbell, J. R., Evans, C. L., Fisher, J. D. and </a:t>
            </a:r>
            <a:r>
              <a:rPr lang="en-US" sz="1400" dirty="0" err="1"/>
              <a:t>Justiniano</a:t>
            </a:r>
            <a:r>
              <a:rPr lang="en-US" sz="1400" dirty="0"/>
              <a:t>, A.: 2012, Macroeconomic Effects of Federal Reserve Forward Guidance, Brookings Papers on Economic Activity 44(1 (Spring), 1–80.</a:t>
            </a:r>
          </a:p>
          <a:p>
            <a:pPr marL="342900" indent="-342900">
              <a:buAutoNum type="arabicParenBoth"/>
            </a:pPr>
            <a:r>
              <a:rPr lang="en-US" sz="1400" dirty="0"/>
              <a:t>Philippe Andrade and Filippo </a:t>
            </a:r>
            <a:r>
              <a:rPr lang="en-US" sz="1400" dirty="0" err="1"/>
              <a:t>Ferroni</a:t>
            </a:r>
            <a:r>
              <a:rPr lang="en-US" sz="1400" dirty="0"/>
              <a:t> (2018), Delphic and </a:t>
            </a:r>
            <a:r>
              <a:rPr lang="en-US" sz="1400" dirty="0" err="1"/>
              <a:t>Odyssean</a:t>
            </a:r>
            <a:r>
              <a:rPr lang="en-US" sz="1400" dirty="0"/>
              <a:t> monetary policy shocks: Evidence from the euro area, file:///C:/Users/5122/Downloads/SSRN-id3272644.pdf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03896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21A9C-884B-483F-82D2-66F63A55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influiscono sulle variabili macroeconomiche?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BAFE50-A017-4876-80FC-61C456FA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it-IT" dirty="0"/>
              <a:t>Il </a:t>
            </a:r>
            <a:r>
              <a:rPr lang="it-IT" b="1" i="1" dirty="0">
                <a:solidFill>
                  <a:srgbClr val="FF0000"/>
                </a:solidFill>
              </a:rPr>
              <a:t>canale del Bilancio</a:t>
            </a:r>
            <a:r>
              <a:rPr lang="it-IT" dirty="0"/>
              <a:t>, che utilizza la </a:t>
            </a:r>
            <a:r>
              <a:rPr lang="it-IT" b="1" dirty="0"/>
              <a:t>sostituibilità imperfetta </a:t>
            </a:r>
            <a:r>
              <a:rPr lang="it-IT" dirty="0"/>
              <a:t>tra diverse attività finanziarie e opera attraverso cambiamenti di dimensione e composizione dei bilanci, sia delle banche centrali sia del settore privato.</a:t>
            </a:r>
          </a:p>
          <a:p>
            <a:r>
              <a:rPr lang="it-IT" dirty="0"/>
              <a:t>Esso si attiva con le seguenti operazioni della Banca Centrale</a:t>
            </a:r>
          </a:p>
          <a:p>
            <a:pPr lvl="1"/>
            <a:r>
              <a:rPr lang="it-IT" u="sng" dirty="0"/>
              <a:t>acquisti definitivi di attività finanziarie </a:t>
            </a:r>
            <a:r>
              <a:rPr lang="it-IT" dirty="0"/>
              <a:t>(</a:t>
            </a:r>
            <a:r>
              <a:rPr lang="it-IT" dirty="0" err="1"/>
              <a:t>outright</a:t>
            </a:r>
            <a:r>
              <a:rPr lang="it-IT" dirty="0"/>
              <a:t> asset </a:t>
            </a:r>
            <a:r>
              <a:rPr lang="it-IT" dirty="0" err="1"/>
              <a:t>purchases</a:t>
            </a:r>
            <a:r>
              <a:rPr lang="it-IT" dirty="0"/>
              <a:t>), programma di acquisto di Obbligazioni garantite (CBPP) e di titoli pubblici </a:t>
            </a:r>
            <a:r>
              <a:rPr lang="en-US" dirty="0"/>
              <a:t>(Expanded Asset Purchase </a:t>
            </a:r>
            <a:r>
              <a:rPr lang="en-US" dirty="0" err="1"/>
              <a:t>Programme</a:t>
            </a:r>
            <a:r>
              <a:rPr lang="en-US" dirty="0"/>
              <a:t>, APP) e di </a:t>
            </a:r>
            <a:r>
              <a:rPr lang="en-US" dirty="0" err="1"/>
              <a:t>società</a:t>
            </a:r>
            <a:r>
              <a:rPr lang="en-US" dirty="0"/>
              <a:t> non </a:t>
            </a:r>
            <a:r>
              <a:rPr lang="en-US" dirty="0" err="1"/>
              <a:t>bancarie</a:t>
            </a:r>
            <a:r>
              <a:rPr lang="en-US" dirty="0"/>
              <a:t> (CSPP)</a:t>
            </a:r>
            <a:endParaRPr lang="it-IT" dirty="0"/>
          </a:p>
          <a:p>
            <a:pPr lvl="1"/>
            <a:r>
              <a:rPr lang="it-IT" u="sng" dirty="0"/>
              <a:t>swap di attività finanziarie</a:t>
            </a:r>
            <a:r>
              <a:rPr lang="it-IT" dirty="0"/>
              <a:t> (asset </a:t>
            </a:r>
            <a:r>
              <a:rPr lang="it-IT" dirty="0" err="1"/>
              <a:t>swaps</a:t>
            </a:r>
            <a:r>
              <a:rPr lang="it-IT" dirty="0"/>
              <a:t>)</a:t>
            </a:r>
          </a:p>
          <a:p>
            <a:pPr lvl="1"/>
            <a:r>
              <a:rPr lang="it-IT" u="sng" dirty="0"/>
              <a:t>operazioni di rifinanziamento</a:t>
            </a:r>
            <a:r>
              <a:rPr lang="it-IT" dirty="0"/>
              <a:t> a medio lungo termine (LTRO, ABSPP…Covid)</a:t>
            </a:r>
          </a:p>
          <a:p>
            <a:r>
              <a:rPr lang="it-IT" dirty="0"/>
              <a:t>che modificano </a:t>
            </a:r>
            <a:r>
              <a:rPr lang="it-IT" b="1" dirty="0"/>
              <a:t>dimensione e composizione dei bilanci </a:t>
            </a:r>
            <a:r>
              <a:rPr lang="it-IT" dirty="0"/>
              <a:t>della banca centrale e del settore privato.</a:t>
            </a:r>
          </a:p>
          <a:p>
            <a:r>
              <a:rPr lang="it-IT" dirty="0"/>
              <a:t>La banca centrale è l’unico attore economico che può condurre questo tipo di operazioni su larga scala dal momento che, in linea di principio, può </a:t>
            </a:r>
            <a:r>
              <a:rPr lang="it-IT" dirty="0">
                <a:solidFill>
                  <a:srgbClr val="FF0000"/>
                </a:solidFill>
              </a:rPr>
              <a:t>espandere indefinitamente il proprio bilancio</a:t>
            </a:r>
            <a:r>
              <a:rPr lang="it-IT" dirty="0"/>
              <a:t>, </a:t>
            </a:r>
            <a:r>
              <a:rPr lang="it-IT" u="sng" dirty="0"/>
              <a:t>data la sua posizione di monopolista nell’offerta di base monetaria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78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406A5-4556-4E83-93B4-FA3E8BB4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Oggi il bilancio dell’Eurosistema e della FED (Attività in € miliardi)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AB4BA29-CEA8-4D6C-9F2A-FB5615BEB573}"/>
              </a:ext>
            </a:extLst>
          </p:cNvPr>
          <p:cNvSpPr/>
          <p:nvPr/>
        </p:nvSpPr>
        <p:spPr>
          <a:xfrm>
            <a:off x="1077533" y="1556298"/>
            <a:ext cx="97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Ultimo </a:t>
            </a:r>
            <a:r>
              <a:rPr lang="en-US" b="1" dirty="0" err="1"/>
              <a:t>bilancio</a:t>
            </a:r>
            <a:r>
              <a:rPr lang="en-US" b="1" dirty="0"/>
              <a:t> BCE </a:t>
            </a:r>
            <a:r>
              <a:rPr lang="en-US" b="1" dirty="0" err="1"/>
              <a:t>disponibile</a:t>
            </a:r>
            <a:r>
              <a:rPr lang="en-US" b="1" dirty="0"/>
              <a:t>: </a:t>
            </a:r>
            <a:r>
              <a:rPr lang="it-IT" dirty="0">
                <a:hlinkClick r:id="rId2"/>
              </a:rPr>
              <a:t>Bilancio 2024 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ACA3843-D7A9-4869-AA3D-7B0A6AB6033E}"/>
              </a:ext>
            </a:extLst>
          </p:cNvPr>
          <p:cNvSpPr/>
          <p:nvPr/>
        </p:nvSpPr>
        <p:spPr>
          <a:xfrm>
            <a:off x="408325" y="6149222"/>
            <a:ext cx="423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BCE: Proiezioni sullo </a:t>
            </a:r>
            <a:r>
              <a:rPr lang="it-IT" dirty="0">
                <a:hlinkClick r:id="rId3"/>
              </a:rPr>
              <a:t>sviluppo della liquidità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6B536A9-2A3F-4F79-BCFA-A831BA3A6C83}"/>
              </a:ext>
            </a:extLst>
          </p:cNvPr>
          <p:cNvSpPr/>
          <p:nvPr/>
        </p:nvSpPr>
        <p:spPr>
          <a:xfrm>
            <a:off x="5471174" y="2747471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555555"/>
                </a:solidFill>
                <a:latin typeface="Open Sans"/>
              </a:rPr>
              <a:t> 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83557B8-7BF3-4C0D-860F-FDABDC380BFE}"/>
              </a:ext>
            </a:extLst>
          </p:cNvPr>
          <p:cNvSpPr/>
          <p:nvPr/>
        </p:nvSpPr>
        <p:spPr>
          <a:xfrm>
            <a:off x="6049024" y="6123543"/>
            <a:ext cx="5115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Federal Reserve Board - Recent balance sheet trends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C75861D-9A86-4E27-9021-CB8BA6776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180" y="2088163"/>
            <a:ext cx="5154333" cy="406105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F06706-8A92-4CCC-A75B-CC4025B85088}"/>
              </a:ext>
            </a:extLst>
          </p:cNvPr>
          <p:cNvSpPr txBox="1"/>
          <p:nvPr/>
        </p:nvSpPr>
        <p:spPr>
          <a:xfrm>
            <a:off x="10938455" y="2590459"/>
            <a:ext cx="8194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6740 </a:t>
            </a:r>
            <a:r>
              <a:rPr lang="it-IT" sz="1400" dirty="0" err="1"/>
              <a:t>Mld</a:t>
            </a:r>
            <a:r>
              <a:rPr lang="it-IT" sz="1400" dirty="0"/>
              <a:t> $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7A65DA1-EE68-4102-B93B-A850F771085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0796791" y="3113679"/>
            <a:ext cx="551382" cy="728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577483E-43DC-4505-AF9C-C176D7D9AF40}"/>
              </a:ext>
            </a:extLst>
          </p:cNvPr>
          <p:cNvSpPr txBox="1"/>
          <p:nvPr/>
        </p:nvSpPr>
        <p:spPr>
          <a:xfrm>
            <a:off x="9210540" y="2224251"/>
            <a:ext cx="8194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8965 </a:t>
            </a:r>
            <a:r>
              <a:rPr lang="it-IT" sz="1400" dirty="0" err="1"/>
              <a:t>Mld</a:t>
            </a:r>
            <a:r>
              <a:rPr lang="it-IT" sz="1400" dirty="0"/>
              <a:t> $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74983E0-C5A9-49D7-A381-BD47710EFB0B}"/>
              </a:ext>
            </a:extLst>
          </p:cNvPr>
          <p:cNvCxnSpPr/>
          <p:nvPr/>
        </p:nvCxnSpPr>
        <p:spPr>
          <a:xfrm>
            <a:off x="9629104" y="2747471"/>
            <a:ext cx="377781" cy="579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278FD8A-7BBB-4469-A824-A63836007A3A}"/>
              </a:ext>
            </a:extLst>
          </p:cNvPr>
          <p:cNvSpPr txBox="1"/>
          <p:nvPr/>
        </p:nvSpPr>
        <p:spPr>
          <a:xfrm>
            <a:off x="5928054" y="3945366"/>
            <a:ext cx="90204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870 </a:t>
            </a:r>
            <a:r>
              <a:rPr lang="it-IT" sz="1400" dirty="0" err="1"/>
              <a:t>Mld</a:t>
            </a:r>
            <a:r>
              <a:rPr lang="it-IT" sz="1400" dirty="0"/>
              <a:t>$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DFD46DB-FBAD-49F7-878E-CD2AD0FF0EFD}"/>
              </a:ext>
            </a:extLst>
          </p:cNvPr>
          <p:cNvCxnSpPr>
            <a:cxnSpLocks/>
          </p:cNvCxnSpPr>
          <p:nvPr/>
        </p:nvCxnSpPr>
        <p:spPr>
          <a:xfrm flipH="1">
            <a:off x="6049024" y="4206976"/>
            <a:ext cx="330051" cy="974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0E5D3B42-106F-4C59-A966-11FA5D62B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76" y="3273792"/>
            <a:ext cx="5731426" cy="2609053"/>
          </a:xfrm>
          <a:prstGeom prst="rect">
            <a:avLst/>
          </a:prstGeom>
        </p:spPr>
      </p:pic>
      <p:sp>
        <p:nvSpPr>
          <p:cNvPr id="8" name="Callout: linea 7">
            <a:extLst>
              <a:ext uri="{FF2B5EF4-FFF2-40B4-BE49-F238E27FC236}">
                <a16:creationId xmlns:a16="http://schemas.microsoft.com/office/drawing/2014/main" id="{6B196AE4-E1D8-4C51-893E-AEC1CDDB569E}"/>
              </a:ext>
            </a:extLst>
          </p:cNvPr>
          <p:cNvSpPr/>
          <p:nvPr/>
        </p:nvSpPr>
        <p:spPr>
          <a:xfrm>
            <a:off x="3634762" y="3069131"/>
            <a:ext cx="1046506" cy="568445"/>
          </a:xfrm>
          <a:prstGeom prst="borderCallout1">
            <a:avLst>
              <a:gd name="adj1" fmla="val 34486"/>
              <a:gd name="adj2" fmla="val 96613"/>
              <a:gd name="adj3" fmla="val 111525"/>
              <a:gd name="adj4" fmla="val 143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Open Sans"/>
              </a:rPr>
              <a:t>8560 </a:t>
            </a:r>
            <a:r>
              <a:rPr lang="it-IT" dirty="0" err="1">
                <a:solidFill>
                  <a:schemeClr val="bg1"/>
                </a:solidFill>
                <a:latin typeface="Open Sans"/>
              </a:rPr>
              <a:t>Mld</a:t>
            </a:r>
            <a:r>
              <a:rPr lang="it-IT" dirty="0">
                <a:solidFill>
                  <a:schemeClr val="bg1"/>
                </a:solidFill>
                <a:latin typeface="Open Sans"/>
              </a:rPr>
              <a:t> €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Callout: linea 16">
            <a:extLst>
              <a:ext uri="{FF2B5EF4-FFF2-40B4-BE49-F238E27FC236}">
                <a16:creationId xmlns:a16="http://schemas.microsoft.com/office/drawing/2014/main" id="{DB5E8B01-3843-4809-A735-2E3C523BED4A}"/>
              </a:ext>
            </a:extLst>
          </p:cNvPr>
          <p:cNvSpPr/>
          <p:nvPr/>
        </p:nvSpPr>
        <p:spPr>
          <a:xfrm>
            <a:off x="5076380" y="2977546"/>
            <a:ext cx="850117" cy="544891"/>
          </a:xfrm>
          <a:prstGeom prst="borderCallout1">
            <a:avLst>
              <a:gd name="adj1" fmla="val 100928"/>
              <a:gd name="adj2" fmla="val 84267"/>
              <a:gd name="adj3" fmla="val 214771"/>
              <a:gd name="adj4" fmla="val 78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Open Sans"/>
              </a:rPr>
              <a:t>6428 </a:t>
            </a:r>
            <a:r>
              <a:rPr lang="it-IT" dirty="0" err="1">
                <a:solidFill>
                  <a:schemeClr val="bg1"/>
                </a:solidFill>
                <a:latin typeface="Open Sans"/>
              </a:rPr>
              <a:t>Mld</a:t>
            </a:r>
            <a:r>
              <a:rPr lang="it-IT" dirty="0">
                <a:solidFill>
                  <a:schemeClr val="bg1"/>
                </a:solidFill>
                <a:latin typeface="Open Sans"/>
              </a:rPr>
              <a:t> €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Callout: linea 20">
            <a:extLst>
              <a:ext uri="{FF2B5EF4-FFF2-40B4-BE49-F238E27FC236}">
                <a16:creationId xmlns:a16="http://schemas.microsoft.com/office/drawing/2014/main" id="{A2A8AB64-C4F5-4935-A34D-05C2C115E275}"/>
              </a:ext>
            </a:extLst>
          </p:cNvPr>
          <p:cNvSpPr/>
          <p:nvPr/>
        </p:nvSpPr>
        <p:spPr>
          <a:xfrm>
            <a:off x="914400" y="4421958"/>
            <a:ext cx="725558" cy="544659"/>
          </a:xfrm>
          <a:prstGeom prst="borderCallout1">
            <a:avLst>
              <a:gd name="adj1" fmla="val 18750"/>
              <a:gd name="adj2" fmla="val -8333"/>
              <a:gd name="adj3" fmla="val 170551"/>
              <a:gd name="adj4" fmla="val 2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Open Sans"/>
              </a:rPr>
              <a:t>807 </a:t>
            </a:r>
            <a:r>
              <a:rPr lang="it-IT" dirty="0" err="1">
                <a:solidFill>
                  <a:schemeClr val="bg1"/>
                </a:solidFill>
                <a:latin typeface="Open Sans"/>
              </a:rPr>
              <a:t>Mld</a:t>
            </a:r>
            <a:r>
              <a:rPr lang="it-IT" dirty="0">
                <a:solidFill>
                  <a:schemeClr val="bg1"/>
                </a:solidFill>
                <a:latin typeface="Open Sans"/>
              </a:rPr>
              <a:t>€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3" name="Callout: linea 22">
            <a:extLst>
              <a:ext uri="{FF2B5EF4-FFF2-40B4-BE49-F238E27FC236}">
                <a16:creationId xmlns:a16="http://schemas.microsoft.com/office/drawing/2014/main" id="{DDDA9A8B-76D1-4FD3-8B85-4E6EB0222609}"/>
              </a:ext>
            </a:extLst>
          </p:cNvPr>
          <p:cNvSpPr/>
          <p:nvPr/>
        </p:nvSpPr>
        <p:spPr>
          <a:xfrm>
            <a:off x="2397237" y="4421957"/>
            <a:ext cx="725558" cy="544659"/>
          </a:xfrm>
          <a:prstGeom prst="borderCallout1">
            <a:avLst>
              <a:gd name="adj1" fmla="val 18750"/>
              <a:gd name="adj2" fmla="val -8333"/>
              <a:gd name="adj3" fmla="val 170551"/>
              <a:gd name="adj4" fmla="val 2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Open Sans"/>
              </a:rPr>
              <a:t>1508 </a:t>
            </a:r>
            <a:r>
              <a:rPr lang="it-IT" dirty="0" err="1">
                <a:solidFill>
                  <a:schemeClr val="bg1"/>
                </a:solidFill>
                <a:latin typeface="Open Sans"/>
              </a:rPr>
              <a:t>Mld</a:t>
            </a:r>
            <a:r>
              <a:rPr lang="it-IT" dirty="0">
                <a:solidFill>
                  <a:schemeClr val="bg1"/>
                </a:solidFill>
                <a:latin typeface="Open Sans"/>
              </a:rPr>
              <a:t>€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9" grpId="0" animBg="1"/>
      <p:bldP spid="8" grpId="0" animBg="1"/>
      <p:bldP spid="17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8E20719-C1E2-41AF-AF25-F3470A51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7" y="1625897"/>
            <a:ext cx="7538831" cy="475079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E4D407-50C7-4538-8230-34E8C905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Effetti attesi dalle Politiche non convenzionali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E7CA40-AC3B-4E45-99F9-2490E898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4570" y="1825625"/>
            <a:ext cx="3119230" cy="4351338"/>
          </a:xfrm>
        </p:spPr>
        <p:txBody>
          <a:bodyPr>
            <a:normAutofit fontScale="92500"/>
          </a:bodyPr>
          <a:lstStyle/>
          <a:p>
            <a:r>
              <a:rPr lang="it-IT" sz="2400" b="1" dirty="0"/>
              <a:t>Effetti sui tassi d'interesse</a:t>
            </a:r>
            <a:r>
              <a:rPr lang="it-IT" sz="2400" dirty="0"/>
              <a:t>: progressiva riduzione dei tassi d'interesse a brevissimo termine che si sono appiattiti su livelli vicini a quello sulla </a:t>
            </a:r>
            <a:r>
              <a:rPr lang="it-IT" sz="2400" dirty="0" err="1"/>
              <a:t>deposit</a:t>
            </a:r>
            <a:r>
              <a:rPr lang="it-IT" sz="2400" dirty="0"/>
              <a:t> facility. Analoga riduzione ha riguardato il tasso d'interesse sui prestiti interbancari a tre mesi (EURIBOR) che ha toccato livelli negativi.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1C4D277-EC92-413E-8F85-BF1407C76540}"/>
              </a:ext>
            </a:extLst>
          </p:cNvPr>
          <p:cNvCxnSpPr>
            <a:cxnSpLocks/>
          </p:cNvCxnSpPr>
          <p:nvPr/>
        </p:nvCxnSpPr>
        <p:spPr>
          <a:xfrm flipH="1">
            <a:off x="268357" y="4720832"/>
            <a:ext cx="7346467" cy="35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EE4BD546-2ADC-488D-884A-8FDBF049C31B}"/>
              </a:ext>
            </a:extLst>
          </p:cNvPr>
          <p:cNvSpPr/>
          <p:nvPr/>
        </p:nvSpPr>
        <p:spPr>
          <a:xfrm>
            <a:off x="8653936" y="5988734"/>
            <a:ext cx="2993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https://www.euribor-rates.eu/it/grafici-euribor/</a:t>
            </a:r>
            <a:r>
              <a:rPr lang="it-IT" dirty="0"/>
              <a:t> 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B6FD263A-7EFD-4DA4-82AF-6C15C8DC9D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715414"/>
              </p:ext>
            </p:extLst>
          </p:nvPr>
        </p:nvGraphicFramePr>
        <p:xfrm>
          <a:off x="75992" y="1825625"/>
          <a:ext cx="7731195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165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B37FE2-2245-421F-A0D7-95BDA656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Effetti attesi dalle Politiche non convenzionali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E4CE0C-00D6-4283-A63E-C1ACB89FA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Effetti </a:t>
            </a:r>
            <a:r>
              <a:rPr lang="it-IT" b="1" dirty="0">
                <a:hlinkClick r:id="rId2"/>
              </a:rPr>
              <a:t>sull'inflazione attesa</a:t>
            </a:r>
            <a:r>
              <a:rPr lang="it-IT" dirty="0"/>
              <a:t>: iniziale aumento delle aspettative di inflazione e successivo calo sia di quella a lungo che di quella a breve termine</a:t>
            </a:r>
          </a:p>
          <a:p>
            <a:r>
              <a:rPr lang="it-IT" b="1" dirty="0"/>
              <a:t>Effetti sui prestiti bancari</a:t>
            </a:r>
            <a:r>
              <a:rPr lang="it-IT" dirty="0"/>
              <a:t>: graduale crescita dei prestiti nonostante un quadro macroeconomico ancora incerto. Tale crescita è attribuibile sia a una ripresa della domanda stimolata dai bassi tassi d'interesse, sia da criteri meno restrittivi nella concessione dei finanziamenti.</a:t>
            </a:r>
          </a:p>
          <a:p>
            <a:r>
              <a:rPr lang="it-IT" b="1" dirty="0"/>
              <a:t>Effetti sul tasso di cambio</a:t>
            </a:r>
            <a:r>
              <a:rPr lang="it-IT" dirty="0"/>
              <a:t>: l'euro si è dapprima deprezzato verso il dollaro in virtù del programma di acquisto, per poi tornare ad apprezzarsi</a:t>
            </a:r>
          </a:p>
        </p:txBody>
      </p:sp>
    </p:spTree>
    <p:extLst>
      <p:ext uri="{BB962C8B-B14F-4D97-AF65-F5344CB8AC3E}">
        <p14:creationId xmlns:p14="http://schemas.microsoft.com/office/powerpoint/2010/main" val="58397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trasmissione della PM all’economia reale: il dettaglio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Famiglie</a:t>
            </a:r>
            <a:r>
              <a:rPr lang="en-US" dirty="0"/>
              <a:t> </a:t>
            </a:r>
          </a:p>
          <a:p>
            <a:r>
              <a:rPr lang="it-IT" dirty="0"/>
              <a:t>Le variazioni dei tassi di interesse reali influenzano le </a:t>
            </a:r>
            <a:r>
              <a:rPr lang="it-IT" dirty="0">
                <a:solidFill>
                  <a:srgbClr val="FF0000"/>
                </a:solidFill>
              </a:rPr>
              <a:t>decisioni di consumo </a:t>
            </a:r>
            <a:r>
              <a:rPr lang="it-IT" dirty="0"/>
              <a:t>e risparmio del reddito. </a:t>
            </a:r>
          </a:p>
          <a:p>
            <a:pPr lvl="1"/>
            <a:r>
              <a:rPr lang="it-IT" dirty="0"/>
              <a:t>In generale, un aumento (riduzione) del tasso di interesse reale fa aumentare (diminuire) i risparmi e diminuire (aumentare) i consumi attuali: </a:t>
            </a:r>
            <a:r>
              <a:rPr lang="it-IT" u="sng" dirty="0"/>
              <a:t>effetto di sostituzione intertemporale</a:t>
            </a:r>
            <a:r>
              <a:rPr lang="it-IT" dirty="0"/>
              <a:t>; </a:t>
            </a:r>
          </a:p>
          <a:p>
            <a:pPr lvl="1"/>
            <a:r>
              <a:rPr lang="it-IT" dirty="0"/>
              <a:t>ma può avere anche effetti diversi su diversi soggetti: fa aumentare (ridurre) il consumo attuale dei prestatori (debitori), </a:t>
            </a:r>
            <a:r>
              <a:rPr lang="it-IT" dirty="0" err="1"/>
              <a:t>perchè</a:t>
            </a:r>
            <a:r>
              <a:rPr lang="it-IT" dirty="0"/>
              <a:t> aumenta il loro reddito finanziario (costo del debito): </a:t>
            </a:r>
            <a:r>
              <a:rPr lang="it-IT" u="sng" dirty="0"/>
              <a:t>effetto ricchezza</a:t>
            </a:r>
            <a:r>
              <a:rPr lang="it-IT" dirty="0"/>
              <a:t>. </a:t>
            </a:r>
          </a:p>
          <a:p>
            <a:pPr lvl="1"/>
            <a:endParaRPr lang="en-US" dirty="0"/>
          </a:p>
          <a:p>
            <a:r>
              <a:rPr lang="it-IT" dirty="0"/>
              <a:t>L’effetto complessivo sulla domanda aggregata può tuttavia essere influenzato dalla presenza di </a:t>
            </a:r>
            <a:r>
              <a:rPr lang="it-IT" dirty="0">
                <a:solidFill>
                  <a:srgbClr val="FF0000"/>
                </a:solidFill>
              </a:rPr>
              <a:t>vincoli all’indebitamento</a:t>
            </a:r>
            <a:r>
              <a:rPr lang="it-IT" dirty="0"/>
              <a:t>, di </a:t>
            </a:r>
            <a:r>
              <a:rPr lang="it-IT" dirty="0">
                <a:solidFill>
                  <a:srgbClr val="FF0000"/>
                </a:solidFill>
              </a:rPr>
              <a:t>incertezza</a:t>
            </a:r>
            <a:r>
              <a:rPr lang="it-IT" dirty="0"/>
              <a:t> sul reddito futuro e di </a:t>
            </a:r>
            <a:r>
              <a:rPr lang="it-IT" dirty="0">
                <a:solidFill>
                  <a:srgbClr val="FF0000"/>
                </a:solidFill>
              </a:rPr>
              <a:t>diseguaglianza </a:t>
            </a:r>
            <a:r>
              <a:rPr lang="it-IT" dirty="0"/>
              <a:t>di reddito e ricchezza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9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CB1A6-D97B-464E-9FC5-5A7AC6BC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Riassumendo: gli strumenti di politica monetaria convenzionale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D5B946-489D-4013-9F96-2D047723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L’obiettivo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principale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(o </a:t>
            </a:r>
            <a:r>
              <a:rPr lang="en-US" dirty="0" err="1"/>
              <a:t>uno</a:t>
            </a:r>
            <a:r>
              <a:rPr lang="en-US" dirty="0"/>
              <a:t> degli </a:t>
            </a:r>
            <a:r>
              <a:rPr lang="en-US" dirty="0" err="1"/>
              <a:t>obiettivi</a:t>
            </a:r>
            <a:r>
              <a:rPr lang="en-US" dirty="0"/>
              <a:t>)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Banche</a:t>
            </a:r>
            <a:r>
              <a:rPr lang="en-US" dirty="0"/>
              <a:t> </a:t>
            </a:r>
            <a:r>
              <a:rPr lang="en-US" dirty="0" err="1"/>
              <a:t>Centrali</a:t>
            </a:r>
            <a:r>
              <a:rPr lang="en-US" dirty="0"/>
              <a:t> è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controllo</a:t>
            </a:r>
            <a:r>
              <a:rPr lang="en-US" dirty="0"/>
              <a:t> del </a:t>
            </a:r>
            <a:r>
              <a:rPr lang="en-US" dirty="0" err="1"/>
              <a:t>tasso</a:t>
            </a:r>
            <a:r>
              <a:rPr lang="en-US" dirty="0"/>
              <a:t> </a:t>
            </a:r>
            <a:r>
              <a:rPr lang="en-US" dirty="0" err="1"/>
              <a:t>d’inflazione</a:t>
            </a:r>
            <a:r>
              <a:rPr lang="en-US" dirty="0"/>
              <a:t> </a:t>
            </a:r>
          </a:p>
          <a:p>
            <a:r>
              <a:rPr lang="en-US" dirty="0"/>
              <a:t>Si </a:t>
            </a:r>
            <a:r>
              <a:rPr lang="en-US" dirty="0" err="1"/>
              <a:t>ottiene</a:t>
            </a:r>
            <a:r>
              <a:rPr lang="en-US" dirty="0"/>
              <a:t>, </a:t>
            </a:r>
            <a:r>
              <a:rPr lang="en-US" dirty="0" err="1"/>
              <a:t>controllando</a:t>
            </a:r>
            <a:r>
              <a:rPr lang="en-US" dirty="0"/>
              <a:t> </a:t>
            </a:r>
            <a:r>
              <a:rPr lang="en-US" dirty="0" err="1"/>
              <a:t>principalmente</a:t>
            </a:r>
            <a:r>
              <a:rPr lang="en-US" dirty="0"/>
              <a:t> la </a:t>
            </a:r>
            <a:r>
              <a:rPr lang="en-US" dirty="0" err="1"/>
              <a:t>formazione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tassi</a:t>
            </a:r>
            <a:r>
              <a:rPr lang="en-US" dirty="0"/>
              <a:t> </a:t>
            </a:r>
            <a:r>
              <a:rPr lang="en-US" dirty="0" err="1"/>
              <a:t>d’interesse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mercato</a:t>
            </a:r>
            <a:r>
              <a:rPr lang="en-US" dirty="0"/>
              <a:t> </a:t>
            </a:r>
            <a:r>
              <a:rPr lang="en-US" dirty="0" err="1"/>
              <a:t>finanziario</a:t>
            </a:r>
            <a:r>
              <a:rPr lang="en-US" dirty="0"/>
              <a:t> (</a:t>
            </a:r>
            <a:r>
              <a:rPr lang="en-US" u="sng" dirty="0" err="1"/>
              <a:t>politica</a:t>
            </a:r>
            <a:r>
              <a:rPr lang="en-US" u="sng" dirty="0"/>
              <a:t> </a:t>
            </a:r>
            <a:r>
              <a:rPr lang="en-US" u="sng" dirty="0" err="1"/>
              <a:t>monetaria</a:t>
            </a:r>
            <a:r>
              <a:rPr lang="en-US" u="sng" dirty="0"/>
              <a:t> </a:t>
            </a:r>
            <a:r>
              <a:rPr lang="en-US" u="sng" dirty="0" err="1"/>
              <a:t>convenzionale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Il </a:t>
            </a:r>
            <a:r>
              <a:rPr lang="en-US" dirty="0" err="1"/>
              <a:t>tasso</a:t>
            </a:r>
            <a:r>
              <a:rPr lang="en-US" dirty="0"/>
              <a:t> </a:t>
            </a:r>
            <a:r>
              <a:rPr lang="en-US" dirty="0" err="1"/>
              <a:t>d’interesse</a:t>
            </a:r>
            <a:r>
              <a:rPr lang="en-US" dirty="0"/>
              <a:t> sui </a:t>
            </a:r>
            <a:r>
              <a:rPr lang="en-US" dirty="0" err="1"/>
              <a:t>rifinanziamenti</a:t>
            </a:r>
            <a:r>
              <a:rPr lang="en-US" dirty="0"/>
              <a:t> </a:t>
            </a:r>
            <a:r>
              <a:rPr lang="en-US" dirty="0" err="1"/>
              <a:t>principali</a:t>
            </a:r>
            <a:r>
              <a:rPr lang="en-US" dirty="0"/>
              <a:t> (</a:t>
            </a:r>
            <a:r>
              <a:rPr lang="en-US" dirty="0" err="1"/>
              <a:t>su</a:t>
            </a:r>
            <a:r>
              <a:rPr lang="en-US" dirty="0"/>
              <a:t> base </a:t>
            </a:r>
            <a:r>
              <a:rPr lang="en-US" dirty="0" err="1"/>
              <a:t>settimanale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Il </a:t>
            </a:r>
            <a:r>
              <a:rPr lang="en-US" dirty="0" err="1"/>
              <a:t>tasso</a:t>
            </a:r>
            <a:r>
              <a:rPr lang="en-US" dirty="0"/>
              <a:t> sui </a:t>
            </a:r>
            <a:r>
              <a:rPr lang="en-US" dirty="0" err="1"/>
              <a:t>depositi</a:t>
            </a:r>
            <a:r>
              <a:rPr lang="en-US" dirty="0"/>
              <a:t> (overnight)</a:t>
            </a:r>
          </a:p>
          <a:p>
            <a:pPr lvl="1"/>
            <a:r>
              <a:rPr lang="en-US" dirty="0"/>
              <a:t>Il </a:t>
            </a:r>
            <a:r>
              <a:rPr lang="en-US" dirty="0" err="1"/>
              <a:t>tasso</a:t>
            </a:r>
            <a:r>
              <a:rPr lang="en-US" dirty="0"/>
              <a:t> sui </a:t>
            </a:r>
            <a:r>
              <a:rPr lang="en-US" dirty="0" err="1"/>
              <a:t>rifinanziamenti</a:t>
            </a:r>
            <a:r>
              <a:rPr lang="en-US" dirty="0"/>
              <a:t> </a:t>
            </a:r>
            <a:r>
              <a:rPr lang="en-US" dirty="0" err="1"/>
              <a:t>marginali</a:t>
            </a:r>
            <a:r>
              <a:rPr lang="en-US" dirty="0"/>
              <a:t> (overnight)</a:t>
            </a:r>
          </a:p>
          <a:p>
            <a:r>
              <a:rPr lang="en-US" dirty="0"/>
              <a:t>I </a:t>
            </a:r>
            <a:r>
              <a:rPr lang="en-US" dirty="0" err="1"/>
              <a:t>tassi</a:t>
            </a:r>
            <a:r>
              <a:rPr lang="en-US" dirty="0"/>
              <a:t> overnight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depositi</a:t>
            </a:r>
            <a:r>
              <a:rPr lang="en-US" dirty="0"/>
              <a:t> (</a:t>
            </a:r>
            <a:r>
              <a:rPr lang="en-US" dirty="0" err="1"/>
              <a:t>il</a:t>
            </a:r>
            <a:r>
              <a:rPr lang="en-US" dirty="0"/>
              <a:t> “</a:t>
            </a:r>
            <a:r>
              <a:rPr lang="en-US" dirty="0" err="1"/>
              <a:t>pavimento</a:t>
            </a:r>
            <a:r>
              <a:rPr lang="en-US" dirty="0"/>
              <a:t>” o </a:t>
            </a:r>
            <a:r>
              <a:rPr lang="en-US" i="1" dirty="0"/>
              <a:t>floor</a:t>
            </a:r>
            <a:r>
              <a:rPr lang="en-US" dirty="0"/>
              <a:t>) e sui </a:t>
            </a:r>
            <a:r>
              <a:rPr lang="en-US" dirty="0" err="1"/>
              <a:t>rifinanziamenti</a:t>
            </a:r>
            <a:r>
              <a:rPr lang="en-US" dirty="0"/>
              <a:t> </a:t>
            </a:r>
            <a:r>
              <a:rPr lang="en-US" dirty="0" err="1"/>
              <a:t>marginali</a:t>
            </a:r>
            <a:r>
              <a:rPr lang="en-US" dirty="0"/>
              <a:t> (</a:t>
            </a:r>
            <a:r>
              <a:rPr lang="en-US" dirty="0" err="1"/>
              <a:t>il</a:t>
            </a:r>
            <a:r>
              <a:rPr lang="en-US" dirty="0"/>
              <a:t> “</a:t>
            </a:r>
            <a:r>
              <a:rPr lang="en-US" dirty="0" err="1"/>
              <a:t>tetto</a:t>
            </a:r>
            <a:r>
              <a:rPr lang="en-US" dirty="0"/>
              <a:t>” o </a:t>
            </a:r>
            <a:r>
              <a:rPr lang="en-US" i="1" dirty="0"/>
              <a:t>ceiling</a:t>
            </a:r>
            <a:r>
              <a:rPr lang="en-US" dirty="0"/>
              <a:t>) </a:t>
            </a:r>
            <a:r>
              <a:rPr lang="en-US" dirty="0" err="1"/>
              <a:t>costituiscono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corridoio</a:t>
            </a:r>
            <a:r>
              <a:rPr lang="en-US" dirty="0"/>
              <a:t> </a:t>
            </a:r>
            <a:r>
              <a:rPr lang="en-US" dirty="0" err="1"/>
              <a:t>entro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quale </a:t>
            </a:r>
            <a:r>
              <a:rPr lang="en-US" dirty="0" err="1"/>
              <a:t>il</a:t>
            </a:r>
            <a:r>
              <a:rPr lang="en-US" dirty="0"/>
              <a:t> Sistema </a:t>
            </a:r>
            <a:r>
              <a:rPr lang="en-US" dirty="0" err="1"/>
              <a:t>bancario</a:t>
            </a:r>
            <a:r>
              <a:rPr lang="en-US" dirty="0"/>
              <a:t> </a:t>
            </a:r>
            <a:r>
              <a:rPr lang="en-US" dirty="0" err="1"/>
              <a:t>europeo</a:t>
            </a:r>
            <a:r>
              <a:rPr lang="en-US" dirty="0"/>
              <a:t> </a:t>
            </a:r>
            <a:r>
              <a:rPr lang="en-US" dirty="0" err="1"/>
              <a:t>effettua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prestiti</a:t>
            </a:r>
            <a:r>
              <a:rPr lang="en-US" dirty="0"/>
              <a:t> </a:t>
            </a:r>
            <a:r>
              <a:rPr lang="en-US" dirty="0" err="1"/>
              <a:t>interbancari</a:t>
            </a:r>
            <a:r>
              <a:rPr lang="en-US" dirty="0"/>
              <a:t> (</a:t>
            </a:r>
            <a:r>
              <a:rPr lang="en-US" dirty="0" err="1"/>
              <a:t>l’€str</a:t>
            </a:r>
            <a:r>
              <a:rPr lang="en-US" dirty="0"/>
              <a:t>)</a:t>
            </a:r>
            <a:endParaRPr lang="en-US" i="1" dirty="0"/>
          </a:p>
          <a:p>
            <a:r>
              <a:rPr lang="en-US" dirty="0"/>
              <a:t>…. Ma in tempi </a:t>
            </a:r>
            <a:r>
              <a:rPr lang="en-US" dirty="0" err="1"/>
              <a:t>recenti</a:t>
            </a:r>
            <a:r>
              <a:rPr lang="en-US" dirty="0"/>
              <a:t>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strumenti</a:t>
            </a:r>
            <a:r>
              <a:rPr lang="en-US" dirty="0"/>
              <a:t>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sufficienti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canali</a:t>
            </a:r>
            <a:r>
              <a:rPr lang="en-US" dirty="0"/>
              <a:t> di </a:t>
            </a:r>
            <a:r>
              <a:rPr lang="en-US" dirty="0" err="1"/>
              <a:t>trasmissione</a:t>
            </a:r>
            <a:r>
              <a:rPr lang="en-US" dirty="0"/>
              <a:t> al Sistema </a:t>
            </a:r>
            <a:r>
              <a:rPr lang="en-US" dirty="0" err="1"/>
              <a:t>interbancario</a:t>
            </a:r>
            <a:r>
              <a:rPr lang="en-US" dirty="0"/>
              <a:t> e ai </a:t>
            </a:r>
            <a:r>
              <a:rPr lang="en-US" dirty="0" err="1"/>
              <a:t>mercati</a:t>
            </a:r>
            <a:r>
              <a:rPr lang="en-US" dirty="0"/>
              <a:t> </a:t>
            </a:r>
            <a:r>
              <a:rPr lang="en-US" dirty="0" err="1"/>
              <a:t>finanziari</a:t>
            </a:r>
            <a:r>
              <a:rPr lang="en-US" dirty="0"/>
              <a:t> e </a:t>
            </a:r>
            <a:r>
              <a:rPr lang="en-US" dirty="0" err="1"/>
              <a:t>reali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è </a:t>
            </a:r>
            <a:r>
              <a:rPr lang="en-US" dirty="0" err="1"/>
              <a:t>interrotto</a:t>
            </a:r>
            <a:r>
              <a:rPr lang="en-US" dirty="0"/>
              <a:t>, </a:t>
            </a:r>
            <a:r>
              <a:rPr lang="en-US" dirty="0" err="1"/>
              <a:t>perchè</a:t>
            </a:r>
            <a:r>
              <a:rPr lang="en-US" dirty="0"/>
              <a:t>?…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4976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3F3FD-125E-415D-8ED6-1E574BE0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Andamento dei tassi d’interesse reale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5EA29F5-2BB5-44B7-9043-E99B130D7644}"/>
              </a:ext>
            </a:extLst>
          </p:cNvPr>
          <p:cNvSpPr/>
          <p:nvPr/>
        </p:nvSpPr>
        <p:spPr>
          <a:xfrm>
            <a:off x="570963" y="5943103"/>
            <a:ext cx="11402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Fonte: Elaborazioni su dati AMECO </a:t>
            </a:r>
            <a:r>
              <a:rPr lang="it-IT" dirty="0">
                <a:hlinkClick r:id="rId2"/>
              </a:rPr>
              <a:t>https://dashboard.tech.ec.europa.eu/qs_digit_dashboard_mt/public/sense/app/667e9fba-eea7-4d17-abf0-ef20f6994336/sheet/f38b3b42-402c-44a8-9264-9d422233add2/state/analysis/</a:t>
            </a:r>
            <a:r>
              <a:rPr lang="it-IT" dirty="0"/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3B2DB3A-2923-4636-B7C6-AB6F2D8179C2}"/>
              </a:ext>
            </a:extLst>
          </p:cNvPr>
          <p:cNvSpPr txBox="1"/>
          <p:nvPr/>
        </p:nvSpPr>
        <p:spPr>
          <a:xfrm>
            <a:off x="9483144" y="5432673"/>
            <a:ext cx="248991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Necessità di intervento con politica restrittiva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F698DC-74C6-4F5E-9099-9BC565DDC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45" y="1592320"/>
            <a:ext cx="6017274" cy="353598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A928FD7-9256-4F29-AD2F-7D1A71BF2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619" y="1427940"/>
            <a:ext cx="5999413" cy="3328788"/>
          </a:xfrm>
          <a:prstGeom prst="rect">
            <a:avLst/>
          </a:prstGeom>
        </p:spPr>
      </p:pic>
      <p:sp>
        <p:nvSpPr>
          <p:cNvPr id="11" name="Freccia in su 10">
            <a:extLst>
              <a:ext uri="{FF2B5EF4-FFF2-40B4-BE49-F238E27FC236}">
                <a16:creationId xmlns:a16="http://schemas.microsoft.com/office/drawing/2014/main" id="{B7121D59-BD15-4B06-B025-877F6E1AC1A3}"/>
              </a:ext>
            </a:extLst>
          </p:cNvPr>
          <p:cNvSpPr/>
          <p:nvPr/>
        </p:nvSpPr>
        <p:spPr>
          <a:xfrm>
            <a:off x="11433448" y="3979933"/>
            <a:ext cx="356315" cy="5537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FA97C4-AC65-4FF9-85A4-214B4F1AAE0B}"/>
              </a:ext>
            </a:extLst>
          </p:cNvPr>
          <p:cNvSpPr txBox="1"/>
          <p:nvPr/>
        </p:nvSpPr>
        <p:spPr>
          <a:xfrm>
            <a:off x="4492487" y="4756728"/>
            <a:ext cx="1108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2023</a:t>
            </a:r>
            <a:r>
              <a:rPr lang="it-IT" sz="1400" dirty="0">
                <a:solidFill>
                  <a:srgbClr val="FF0000"/>
                </a:solidFill>
              </a:rPr>
              <a:t> -2,3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239239-1C1A-48FA-BBDE-B7BC87DB6ACA}"/>
              </a:ext>
            </a:extLst>
          </p:cNvPr>
          <p:cNvSpPr txBox="1"/>
          <p:nvPr/>
        </p:nvSpPr>
        <p:spPr>
          <a:xfrm>
            <a:off x="10449339" y="4350317"/>
            <a:ext cx="1108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2023</a:t>
            </a:r>
            <a:r>
              <a:rPr lang="it-IT" sz="1400" dirty="0">
                <a:solidFill>
                  <a:srgbClr val="FF0000"/>
                </a:solidFill>
              </a:rPr>
              <a:t> -0,8</a:t>
            </a:r>
          </a:p>
        </p:txBody>
      </p:sp>
    </p:spTree>
    <p:extLst>
      <p:ext uri="{BB962C8B-B14F-4D97-AF65-F5344CB8AC3E}">
        <p14:creationId xmlns:p14="http://schemas.microsoft.com/office/powerpoint/2010/main" val="133622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FF709B8-AF9B-436E-B48D-3A1FE63E5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46" y="2918436"/>
            <a:ext cx="6706536" cy="301984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effetti, guardando alla propensione al risparmio… non sempre è confermato</a:t>
            </a:r>
            <a:endParaRPr lang="en-US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A7D27A7-8D46-44A8-95AE-4FBEE72974BE}"/>
              </a:ext>
            </a:extLst>
          </p:cNvPr>
          <p:cNvSpPr/>
          <p:nvPr/>
        </p:nvSpPr>
        <p:spPr>
          <a:xfrm>
            <a:off x="5124098" y="6228758"/>
            <a:ext cx="674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Conto trimestrale delle Amministrazioni pubbliche, reddito e risparmio delle famiglie e profitti delle società (istat.it)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7B8B1C-315C-4637-93EC-9C284E52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49" y="1916229"/>
            <a:ext cx="4250324" cy="370992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EED16AD-8EE0-47E5-B546-358A5DD6331E}"/>
              </a:ext>
            </a:extLst>
          </p:cNvPr>
          <p:cNvSpPr/>
          <p:nvPr/>
        </p:nvSpPr>
        <p:spPr>
          <a:xfrm>
            <a:off x="176011" y="581785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>
                <a:hlinkClick r:id="rId5"/>
              </a:rPr>
              <a:t>https://www.istat.it/it/files/2013/07/comunicato_QSA_2013Q1.pdf?title=Reddito+delle+famiglie+e+profitti+delle+societ%C3%A0+-+09%2Flug%2F2013+-+Testo+integrale.pdf</a:t>
            </a:r>
            <a:r>
              <a:rPr lang="it-IT" sz="1200" dirty="0"/>
              <a:t> 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C1CD5E7-662D-484C-9E9E-6542662F1617}"/>
              </a:ext>
            </a:extLst>
          </p:cNvPr>
          <p:cNvSpPr/>
          <p:nvPr/>
        </p:nvSpPr>
        <p:spPr>
          <a:xfrm>
            <a:off x="476518" y="2841938"/>
            <a:ext cx="1425262" cy="1137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0562244E-0A54-4EAF-A88F-B5BFA62DB10F}"/>
              </a:ext>
            </a:extLst>
          </p:cNvPr>
          <p:cNvSpPr/>
          <p:nvPr/>
        </p:nvSpPr>
        <p:spPr>
          <a:xfrm>
            <a:off x="8007293" y="3979572"/>
            <a:ext cx="1425262" cy="1137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llout: freccia a sinistra 9">
            <a:extLst>
              <a:ext uri="{FF2B5EF4-FFF2-40B4-BE49-F238E27FC236}">
                <a16:creationId xmlns:a16="http://schemas.microsoft.com/office/drawing/2014/main" id="{919D464D-B24F-4BF3-84ED-C0F10950F3DD}"/>
              </a:ext>
            </a:extLst>
          </p:cNvPr>
          <p:cNvSpPr/>
          <p:nvPr/>
        </p:nvSpPr>
        <p:spPr>
          <a:xfrm>
            <a:off x="4354082" y="1690688"/>
            <a:ext cx="2004811" cy="103889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Crisi finanziaria e del debito sovrano</a:t>
            </a:r>
          </a:p>
        </p:txBody>
      </p:sp>
      <p:sp>
        <p:nvSpPr>
          <p:cNvPr id="11" name="Callout: freccia in giù 10">
            <a:extLst>
              <a:ext uri="{FF2B5EF4-FFF2-40B4-BE49-F238E27FC236}">
                <a16:creationId xmlns:a16="http://schemas.microsoft.com/office/drawing/2014/main" id="{1CBB12E1-D5AD-4548-8DD8-79B0C051D437}"/>
              </a:ext>
            </a:extLst>
          </p:cNvPr>
          <p:cNvSpPr/>
          <p:nvPr/>
        </p:nvSpPr>
        <p:spPr>
          <a:xfrm>
            <a:off x="7648221" y="1751251"/>
            <a:ext cx="2034862" cy="11891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Crisi Covid-19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BCB44CE0-9066-4A42-9AFA-8F9CA4D2A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144289"/>
              </p:ext>
            </p:extLst>
          </p:nvPr>
        </p:nvGraphicFramePr>
        <p:xfrm>
          <a:off x="337703" y="1562318"/>
          <a:ext cx="4094118" cy="263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35320A17-03AF-492C-8672-6D718E9B2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362820"/>
              </p:ext>
            </p:extLst>
          </p:nvPr>
        </p:nvGraphicFramePr>
        <p:xfrm>
          <a:off x="5008946" y="3370217"/>
          <a:ext cx="6344854" cy="296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744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trasmissione della PM all’economia reale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26380"/>
            <a:ext cx="10515600" cy="4446386"/>
          </a:xfrm>
        </p:spPr>
        <p:txBody>
          <a:bodyPr>
            <a:noAutofit/>
          </a:bodyPr>
          <a:lstStyle/>
          <a:p>
            <a:r>
              <a:rPr lang="en-US" sz="2600" b="1" dirty="0" err="1"/>
              <a:t>Imprese</a:t>
            </a:r>
            <a:r>
              <a:rPr lang="en-US" sz="2600" dirty="0"/>
              <a:t>: </a:t>
            </a:r>
          </a:p>
          <a:p>
            <a:r>
              <a:rPr lang="it-IT" sz="2600" dirty="0"/>
              <a:t>Variazioni dei tassi di interesse reali influenzano la domanda di nuovo capitale (</a:t>
            </a:r>
            <a:r>
              <a:rPr lang="it-IT" sz="2600" dirty="0">
                <a:solidFill>
                  <a:srgbClr val="FF0000"/>
                </a:solidFill>
              </a:rPr>
              <a:t>investimenti</a:t>
            </a:r>
            <a:r>
              <a:rPr lang="it-IT" sz="2600" dirty="0"/>
              <a:t>) e dell’</a:t>
            </a:r>
            <a:r>
              <a:rPr lang="it-IT" sz="2600" dirty="0">
                <a:solidFill>
                  <a:srgbClr val="FF0000"/>
                </a:solidFill>
              </a:rPr>
              <a:t>output</a:t>
            </a:r>
            <a:r>
              <a:rPr lang="it-IT" sz="2600" dirty="0"/>
              <a:t> prodotto. </a:t>
            </a:r>
          </a:p>
          <a:p>
            <a:pPr lvl="2"/>
            <a:r>
              <a:rPr lang="it-IT" sz="2600" dirty="0"/>
              <a:t>In generale, un aumento (riduzione) del tasso di interesse reale fa aumentare (diminuire) il costo dell’indebitamento, facendo quindi ridurre (aumentare) gli investimenti e la produzione di output: </a:t>
            </a:r>
            <a:r>
              <a:rPr lang="it-IT" sz="2600" u="sng" dirty="0"/>
              <a:t>margine intensivo</a:t>
            </a:r>
            <a:r>
              <a:rPr lang="it-IT" sz="2600" dirty="0"/>
              <a:t>. </a:t>
            </a:r>
          </a:p>
          <a:p>
            <a:pPr lvl="2"/>
            <a:r>
              <a:rPr lang="it-IT" sz="2600" dirty="0"/>
              <a:t>L’effetto complessivo sulla domanda aggregata è influenzato da </a:t>
            </a:r>
            <a:r>
              <a:rPr lang="it-IT" sz="2600" u="sng" dirty="0"/>
              <a:t>fattori strutturali </a:t>
            </a:r>
            <a:r>
              <a:rPr lang="it-IT" sz="2600" dirty="0"/>
              <a:t>che caratterizzano il grado di apertura dell’economia (export e import); </a:t>
            </a:r>
          </a:p>
          <a:p>
            <a:pPr lvl="2"/>
            <a:r>
              <a:rPr lang="it-IT" sz="2600" dirty="0"/>
              <a:t>eterogeneità nella produttività delle imprese: </a:t>
            </a:r>
            <a:r>
              <a:rPr lang="it-IT" sz="2600" u="sng" dirty="0"/>
              <a:t>margine estensivo</a:t>
            </a:r>
            <a:r>
              <a:rPr lang="it-IT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004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99FEBA2-76BA-4E21-8D1E-0E57EE37B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607" y="3492984"/>
            <a:ext cx="6422420" cy="2909301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F9B21486-6401-4ADD-A6A0-C059A684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861"/>
          </a:xfrm>
        </p:spPr>
        <p:txBody>
          <a:bodyPr>
            <a:normAutofit fontScale="90000"/>
          </a:bodyPr>
          <a:lstStyle/>
          <a:p>
            <a:r>
              <a:rPr lang="it-IT" dirty="0"/>
              <a:t>Il diverso comportamento delle imprese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E1F183-5650-43E8-BFB1-C71C44C76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24" y="2027601"/>
            <a:ext cx="5122513" cy="2909301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771355F9-B53A-438E-AC1B-146AE5BEBADB}"/>
              </a:ext>
            </a:extLst>
          </p:cNvPr>
          <p:cNvSpPr/>
          <p:nvPr/>
        </p:nvSpPr>
        <p:spPr>
          <a:xfrm>
            <a:off x="9603346" y="4846749"/>
            <a:ext cx="764147" cy="8156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0CE36B-3E5F-4D83-A63A-43783F0540AA}"/>
              </a:ext>
            </a:extLst>
          </p:cNvPr>
          <p:cNvSpPr/>
          <p:nvPr/>
        </p:nvSpPr>
        <p:spPr>
          <a:xfrm>
            <a:off x="1470337" y="2706710"/>
            <a:ext cx="968063" cy="1049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846C831-670B-49D7-A7D2-06863DF95F21}"/>
              </a:ext>
            </a:extLst>
          </p:cNvPr>
          <p:cNvSpPr/>
          <p:nvPr/>
        </p:nvSpPr>
        <p:spPr>
          <a:xfrm>
            <a:off x="4330464" y="3133859"/>
            <a:ext cx="968063" cy="1049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4CCC8080-C341-41D0-99EB-4736C7B7BD32}"/>
              </a:ext>
            </a:extLst>
          </p:cNvPr>
          <p:cNvSpPr/>
          <p:nvPr/>
        </p:nvSpPr>
        <p:spPr>
          <a:xfrm>
            <a:off x="10367493" y="4353743"/>
            <a:ext cx="178558" cy="437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6295A49-0052-4323-8258-C5389D73EEF7}"/>
              </a:ext>
            </a:extLst>
          </p:cNvPr>
          <p:cNvSpPr txBox="1"/>
          <p:nvPr/>
        </p:nvSpPr>
        <p:spPr>
          <a:xfrm>
            <a:off x="1030310" y="5310389"/>
            <a:ext cx="291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L’abbassamento del tasso d’interesse di breve non  fa aumentare l’investimento!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530D60F-FBDA-4E3B-9C84-0CFE24F4B176}"/>
              </a:ext>
            </a:extLst>
          </p:cNvPr>
          <p:cNvSpPr txBox="1"/>
          <p:nvPr/>
        </p:nvSpPr>
        <p:spPr>
          <a:xfrm>
            <a:off x="8179904" y="2015656"/>
            <a:ext cx="329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Mentre l’innalzamento lo frena, ma non lo fa precipitare. Gli investimenti aumentano dopo la crisi pandemica, ma non con quella dell’offerta…</a:t>
            </a: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AEB6E95B-9813-44D9-926A-68A44B81B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236532"/>
              </p:ext>
            </p:extLst>
          </p:nvPr>
        </p:nvGraphicFramePr>
        <p:xfrm>
          <a:off x="679830" y="922986"/>
          <a:ext cx="4652024" cy="265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5C1E2AB8-6D81-4F86-A691-0D9D3AF4F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35951"/>
              </p:ext>
            </p:extLst>
          </p:nvPr>
        </p:nvGraphicFramePr>
        <p:xfrm>
          <a:off x="5633014" y="3985110"/>
          <a:ext cx="6123845" cy="274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25DD3F02-0D48-428F-AE08-ECEAEDC25874}"/>
              </a:ext>
            </a:extLst>
          </p:cNvPr>
          <p:cNvSpPr/>
          <p:nvPr/>
        </p:nvSpPr>
        <p:spPr>
          <a:xfrm>
            <a:off x="228973" y="6402285"/>
            <a:ext cx="5567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Fonte: https://www.istat.it/it/files//2024/04/comunicatoQSA2023Q4.pdf</a:t>
            </a:r>
          </a:p>
        </p:txBody>
      </p:sp>
    </p:spTree>
    <p:extLst>
      <p:ext uri="{BB962C8B-B14F-4D97-AF65-F5344CB8AC3E}">
        <p14:creationId xmlns:p14="http://schemas.microsoft.com/office/powerpoint/2010/main" val="46392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3D164-3C15-4DE5-817E-F3AE20C9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Infatti la produzione è in leggera contrazione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182C53D-434E-4525-B00B-12E8432A5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89" y="1247725"/>
            <a:ext cx="6611273" cy="382958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82F412E-292B-404E-B2E2-A8F243E8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935" y="3980523"/>
            <a:ext cx="6573167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obiettivi della PM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38200" y="1825625"/>
            <a:ext cx="5617464" cy="4351338"/>
          </a:xfrm>
        </p:spPr>
        <p:txBody>
          <a:bodyPr>
            <a:normAutofit lnSpcReduction="10000"/>
          </a:bodyPr>
          <a:lstStyle/>
          <a:p>
            <a:r>
              <a:rPr lang="it-IT" b="1" dirty="0"/>
              <a:t>L’obiettivo principale </a:t>
            </a:r>
            <a:r>
              <a:rPr lang="it-IT" dirty="0"/>
              <a:t>della politica monetaria è quello di </a:t>
            </a:r>
            <a:r>
              <a:rPr lang="it-IT" b="1" dirty="0"/>
              <a:t>preservare il valore </a:t>
            </a:r>
            <a:r>
              <a:rPr lang="it-IT" dirty="0"/>
              <a:t>(potere di acquisto) della </a:t>
            </a:r>
            <a:r>
              <a:rPr lang="it-IT" b="1" dirty="0"/>
              <a:t>moneta</a:t>
            </a:r>
            <a:r>
              <a:rPr lang="it-IT" dirty="0"/>
              <a:t>, cioè </a:t>
            </a:r>
            <a:r>
              <a:rPr lang="it-IT" b="1" dirty="0"/>
              <a:t>mantenere </a:t>
            </a:r>
            <a:r>
              <a:rPr lang="it-IT" dirty="0"/>
              <a:t>la </a:t>
            </a:r>
            <a:r>
              <a:rPr lang="it-IT" b="1" dirty="0"/>
              <a:t>stabilità dei prezzi</a:t>
            </a:r>
            <a:r>
              <a:rPr lang="it-IT" dirty="0"/>
              <a:t>. </a:t>
            </a:r>
          </a:p>
          <a:p>
            <a:r>
              <a:rPr lang="it-IT" dirty="0"/>
              <a:t>Sebbene questo sia l’obiettivo primario, molte banche centrali hanno anche </a:t>
            </a:r>
            <a:r>
              <a:rPr lang="it-IT" b="1" dirty="0"/>
              <a:t>altri obiettivi </a:t>
            </a:r>
            <a:r>
              <a:rPr lang="it-IT" dirty="0"/>
              <a:t>di politica monetaria, quali </a:t>
            </a:r>
          </a:p>
          <a:p>
            <a:pPr lvl="1"/>
            <a:r>
              <a:rPr lang="it-IT" dirty="0"/>
              <a:t>la </a:t>
            </a:r>
            <a:r>
              <a:rPr lang="it-IT" b="1" dirty="0"/>
              <a:t>piena occupazione </a:t>
            </a:r>
            <a:endParaRPr lang="it-IT" dirty="0"/>
          </a:p>
          <a:p>
            <a:pPr lvl="1"/>
            <a:r>
              <a:rPr lang="it-IT" dirty="0"/>
              <a:t>una </a:t>
            </a:r>
            <a:r>
              <a:rPr lang="it-IT" b="1" dirty="0"/>
              <a:t>crescita </a:t>
            </a:r>
            <a:r>
              <a:rPr lang="it-IT" dirty="0"/>
              <a:t>vicino al </a:t>
            </a:r>
            <a:r>
              <a:rPr lang="it-IT" b="1" dirty="0"/>
              <a:t>potenziale</a:t>
            </a:r>
            <a:r>
              <a:rPr lang="it-IT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044" y="1690688"/>
            <a:ext cx="5665332" cy="163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di PM nell’area dell’Euro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“</a:t>
            </a:r>
            <a:r>
              <a:rPr lang="it-IT" i="1" dirty="0"/>
              <a:t>L’obiettivo principale del </a:t>
            </a:r>
            <a:r>
              <a:rPr lang="it-IT" i="1" dirty="0">
                <a:solidFill>
                  <a:srgbClr val="0070C0"/>
                </a:solidFill>
              </a:rPr>
              <a:t>Sistema europeo di banche centrali</a:t>
            </a:r>
            <a:r>
              <a:rPr lang="it-IT" i="1" dirty="0"/>
              <a:t> (SEBC) [...] è il mantenimento della </a:t>
            </a:r>
            <a:r>
              <a:rPr lang="it-IT" i="1" u="sng" dirty="0"/>
              <a:t>stabilità dei prezzi</a:t>
            </a:r>
            <a:r>
              <a:rPr lang="it-IT" i="1" dirty="0"/>
              <a:t>; fatto salvo l’obiettivo della stabilità dei prezzi, il </a:t>
            </a:r>
            <a:r>
              <a:rPr lang="it-IT" i="1" dirty="0">
                <a:solidFill>
                  <a:srgbClr val="0070C0"/>
                </a:solidFill>
              </a:rPr>
              <a:t>SEBC sostiene le politiche economiche generali dell’Unione</a:t>
            </a:r>
            <a:r>
              <a:rPr lang="it-IT" i="1" dirty="0"/>
              <a:t> al fine di contribuire alla realizzazione degli obiettivi dell’Unione definiti </a:t>
            </a:r>
            <a:r>
              <a:rPr lang="it-IT" i="1" u="sng" dirty="0"/>
              <a:t>nell’articolo 3 del Trattato sull’Unione europea</a:t>
            </a:r>
            <a:r>
              <a:rPr lang="it-IT" i="1" dirty="0"/>
              <a:t>.</a:t>
            </a:r>
            <a:r>
              <a:rPr lang="it-IT" dirty="0"/>
              <a:t>” </a:t>
            </a:r>
            <a:r>
              <a:rPr lang="it-IT" b="1" dirty="0"/>
              <a:t>Articolo 127, Trattato sul Funzionamento dell’Unione Europea. </a:t>
            </a:r>
            <a:endParaRPr lang="it-IT" dirty="0"/>
          </a:p>
          <a:p>
            <a:r>
              <a:rPr lang="it-IT" dirty="0"/>
              <a:t>“… </a:t>
            </a:r>
            <a:r>
              <a:rPr lang="it-IT" i="1" dirty="0"/>
              <a:t>deve favorire lo sviluppo sostenibile dell’Europa, basato su una </a:t>
            </a:r>
            <a:r>
              <a:rPr lang="it-IT" b="1" i="1" dirty="0"/>
              <a:t>crescita economica equilibrata </a:t>
            </a:r>
            <a:r>
              <a:rPr lang="it-IT" i="1" dirty="0"/>
              <a:t>e sulla stabilità dei prezzi, su un’economia sociale di mercato fortemente competitiva, che mira alla </a:t>
            </a:r>
            <a:r>
              <a:rPr lang="it-IT" b="1" i="1" dirty="0"/>
              <a:t>piena occupazione </a:t>
            </a:r>
            <a:r>
              <a:rPr lang="it-IT" i="1" dirty="0"/>
              <a:t>e al progresso sociale., …</a:t>
            </a:r>
            <a:r>
              <a:rPr lang="it-IT" dirty="0"/>
              <a:t>” </a:t>
            </a:r>
            <a:r>
              <a:rPr lang="it-IT" b="1" dirty="0"/>
              <a:t>Articolo 3, Trattato sull’ Unione Europea </a:t>
            </a:r>
          </a:p>
          <a:p>
            <a:r>
              <a:rPr lang="it-IT" dirty="0"/>
              <a:t>È la strategia a due pilastri (analisi economica e analisi monetaria) è stata rivista nel 2021 ed è diventata il "</a:t>
            </a:r>
            <a:r>
              <a:rPr lang="it-IT" b="1" dirty="0">
                <a:hlinkClick r:id="rId2"/>
              </a:rPr>
              <a:t>quadro analitico integrato</a:t>
            </a:r>
            <a:r>
              <a:rPr lang="it-IT" dirty="0"/>
              <a:t>" composto i) </a:t>
            </a:r>
            <a:r>
              <a:rPr lang="it-IT" dirty="0">
                <a:solidFill>
                  <a:srgbClr val="FF0000"/>
                </a:solidFill>
              </a:rPr>
              <a:t>dall'analisi economica </a:t>
            </a:r>
            <a:r>
              <a:rPr lang="it-IT" dirty="0"/>
              <a:t>e ii) </a:t>
            </a:r>
            <a:r>
              <a:rPr lang="it-IT" dirty="0">
                <a:solidFill>
                  <a:srgbClr val="FF0000"/>
                </a:solidFill>
              </a:rPr>
              <a:t>dall'analisi monetaria e finanziaria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8639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Obiettivi delle altre principali BC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UK</a:t>
            </a:r>
            <a:r>
              <a:rPr lang="en-US" dirty="0"/>
              <a:t> </a:t>
            </a:r>
          </a:p>
          <a:p>
            <a:r>
              <a:rPr lang="it-IT" dirty="0"/>
              <a:t>“… </a:t>
            </a:r>
            <a:r>
              <a:rPr lang="it-IT" dirty="0">
                <a:solidFill>
                  <a:srgbClr val="0070C0"/>
                </a:solidFill>
              </a:rPr>
              <a:t>assicurare la stabilità dei prezzi </a:t>
            </a:r>
            <a:r>
              <a:rPr lang="it-IT" dirty="0"/>
              <a:t>- bassa inflazione - e, fatto salvo tale obiettivo, </a:t>
            </a:r>
            <a:r>
              <a:rPr lang="it-IT" dirty="0">
                <a:solidFill>
                  <a:srgbClr val="0070C0"/>
                </a:solidFill>
              </a:rPr>
              <a:t>sostenere gli obiettivi economici del governo</a:t>
            </a:r>
            <a:r>
              <a:rPr lang="it-IT" dirty="0"/>
              <a:t>, compresi quelli della crescita e dell'occupazione.” </a:t>
            </a:r>
            <a:r>
              <a:rPr lang="it-IT" b="1" dirty="0" err="1"/>
              <a:t>Bank</a:t>
            </a:r>
            <a:r>
              <a:rPr lang="it-IT" b="1" dirty="0"/>
              <a:t> of </a:t>
            </a:r>
            <a:r>
              <a:rPr lang="it-IT" b="1" dirty="0" err="1"/>
              <a:t>England</a:t>
            </a:r>
            <a:r>
              <a:rPr lang="it-IT" b="1" dirty="0"/>
              <a:t> </a:t>
            </a:r>
            <a:r>
              <a:rPr lang="it-IT" b="1" dirty="0" err="1"/>
              <a:t>Act</a:t>
            </a:r>
            <a:r>
              <a:rPr lang="it-IT" dirty="0"/>
              <a:t> </a:t>
            </a:r>
          </a:p>
          <a:p>
            <a:r>
              <a:rPr lang="en-US" b="1" dirty="0"/>
              <a:t>Japan</a:t>
            </a:r>
            <a:r>
              <a:rPr lang="en-US" dirty="0"/>
              <a:t> </a:t>
            </a:r>
          </a:p>
          <a:p>
            <a:r>
              <a:rPr lang="it-IT" dirty="0"/>
              <a:t>“… raggiungere la </a:t>
            </a:r>
            <a:r>
              <a:rPr lang="it-IT" dirty="0">
                <a:solidFill>
                  <a:srgbClr val="0070C0"/>
                </a:solidFill>
              </a:rPr>
              <a:t>stabilità dei prezzi</a:t>
            </a:r>
            <a:r>
              <a:rPr lang="it-IT" dirty="0"/>
              <a:t>, contribuendo così al </a:t>
            </a:r>
            <a:r>
              <a:rPr lang="it-IT" dirty="0">
                <a:solidFill>
                  <a:srgbClr val="0070C0"/>
                </a:solidFill>
              </a:rPr>
              <a:t>sano sviluppo dell'economia nazionale</a:t>
            </a:r>
            <a:r>
              <a:rPr lang="it-IT" dirty="0"/>
              <a:t>." </a:t>
            </a:r>
            <a:r>
              <a:rPr lang="it-IT" b="1" dirty="0" err="1"/>
              <a:t>Bank</a:t>
            </a:r>
            <a:r>
              <a:rPr lang="it-IT" b="1" dirty="0"/>
              <a:t> of Japan </a:t>
            </a:r>
            <a:r>
              <a:rPr lang="it-IT" b="1" dirty="0" err="1"/>
              <a:t>Act</a:t>
            </a:r>
            <a:r>
              <a:rPr lang="it-IT" b="1" dirty="0"/>
              <a:t> </a:t>
            </a:r>
          </a:p>
          <a:p>
            <a:r>
              <a:rPr lang="en-US" b="1" dirty="0"/>
              <a:t>US</a:t>
            </a:r>
            <a:r>
              <a:rPr lang="en-US" dirty="0"/>
              <a:t> </a:t>
            </a:r>
          </a:p>
          <a:p>
            <a:r>
              <a:rPr lang="it-IT" dirty="0"/>
              <a:t>“… promuovere in modo efficace gli </a:t>
            </a:r>
            <a:r>
              <a:rPr lang="it-IT" dirty="0">
                <a:solidFill>
                  <a:srgbClr val="0070C0"/>
                </a:solidFill>
              </a:rPr>
              <a:t>obiettivi di massima occupazione</a:t>
            </a:r>
            <a:r>
              <a:rPr lang="it-IT" dirty="0"/>
              <a:t>, </a:t>
            </a:r>
            <a:r>
              <a:rPr lang="it-IT" dirty="0">
                <a:solidFill>
                  <a:srgbClr val="0070C0"/>
                </a:solidFill>
              </a:rPr>
              <a:t>prezzi stabili </a:t>
            </a:r>
            <a:r>
              <a:rPr lang="it-IT" dirty="0"/>
              <a:t>e </a:t>
            </a:r>
            <a:r>
              <a:rPr lang="it-IT" dirty="0">
                <a:solidFill>
                  <a:srgbClr val="0070C0"/>
                </a:solidFill>
              </a:rPr>
              <a:t>moderati tassi di interesse a lungo termine</a:t>
            </a:r>
            <a:r>
              <a:rPr lang="it-IT" dirty="0"/>
              <a:t>.” </a:t>
            </a:r>
            <a:r>
              <a:rPr lang="it-IT" b="1" dirty="0"/>
              <a:t>Federal </a:t>
            </a:r>
            <a:r>
              <a:rPr lang="it-IT" b="1" dirty="0" err="1"/>
              <a:t>Reserve</a:t>
            </a:r>
            <a:r>
              <a:rPr lang="it-IT" b="1" dirty="0"/>
              <a:t> </a:t>
            </a:r>
            <a:r>
              <a:rPr lang="it-IT" b="1" dirty="0" err="1"/>
              <a:t>Act</a:t>
            </a:r>
            <a:r>
              <a:rPr lang="it-IT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255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cosa s’intende per stabilità dei prezzi?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Per “</a:t>
            </a:r>
            <a:r>
              <a:rPr lang="it-IT" b="1" dirty="0"/>
              <a:t>stabilità dei prezzi</a:t>
            </a:r>
            <a:r>
              <a:rPr lang="it-IT" dirty="0"/>
              <a:t>" si intende di solito: un </a:t>
            </a:r>
            <a:r>
              <a:rPr lang="it-IT" b="1" dirty="0"/>
              <a:t>tasso di crescita stabile e basso</a:t>
            </a:r>
            <a:r>
              <a:rPr lang="it-IT" dirty="0"/>
              <a:t>… </a:t>
            </a:r>
          </a:p>
          <a:p>
            <a:r>
              <a:rPr lang="it-IT" dirty="0"/>
              <a:t>… dell’</a:t>
            </a:r>
            <a:r>
              <a:rPr lang="it-IT" b="1" dirty="0"/>
              <a:t>indice dei prezzi al consumo </a:t>
            </a:r>
            <a:r>
              <a:rPr lang="it-IT" dirty="0"/>
              <a:t>… </a:t>
            </a:r>
          </a:p>
          <a:p>
            <a:r>
              <a:rPr lang="it-IT" dirty="0"/>
              <a:t>… su un </a:t>
            </a:r>
            <a:r>
              <a:rPr lang="it-IT" b="1" dirty="0"/>
              <a:t>orizzonte di medio termine</a:t>
            </a:r>
            <a:r>
              <a:rPr lang="it-IT" dirty="0"/>
              <a:t>. </a:t>
            </a:r>
          </a:p>
          <a:p>
            <a:r>
              <a:rPr lang="en-US" b="1" u="sng" dirty="0"/>
              <a:t>Euro area</a:t>
            </a:r>
            <a:r>
              <a:rPr lang="en-US" b="1" dirty="0"/>
              <a:t>: </a:t>
            </a:r>
            <a:r>
              <a:rPr lang="en-US" dirty="0"/>
              <a:t>“</a:t>
            </a:r>
            <a:r>
              <a:rPr lang="en-US" i="1" dirty="0"/>
              <a:t>a year-on-year increase in the </a:t>
            </a:r>
            <a:r>
              <a:rPr lang="en-US" i="1" dirty="0" err="1"/>
              <a:t>Harmonised</a:t>
            </a:r>
            <a:r>
              <a:rPr lang="en-US" i="1" dirty="0"/>
              <a:t> Index of Consumer Prices (HICP) </a:t>
            </a:r>
            <a:r>
              <a:rPr lang="en-US" b="1" i="1" dirty="0"/>
              <a:t>for the euro area </a:t>
            </a:r>
            <a:r>
              <a:rPr lang="en-US" i="1" dirty="0"/>
              <a:t>of </a:t>
            </a:r>
            <a:r>
              <a:rPr lang="en-US" b="1" i="1" dirty="0"/>
              <a:t>below but close 2%</a:t>
            </a:r>
            <a:r>
              <a:rPr lang="en-US" i="1" dirty="0"/>
              <a:t>, to be maintained over the </a:t>
            </a:r>
            <a:r>
              <a:rPr lang="en-US" b="1" i="1" dirty="0"/>
              <a:t>medium term</a:t>
            </a:r>
            <a:r>
              <a:rPr lang="en-US" dirty="0"/>
              <a:t>”. </a:t>
            </a:r>
            <a:r>
              <a:rPr lang="it-IT" dirty="0"/>
              <a:t>Dall’8 luglio 2021 il nuovo target è «</a:t>
            </a:r>
            <a:r>
              <a:rPr lang="it-IT" dirty="0">
                <a:solidFill>
                  <a:srgbClr val="FF0000"/>
                </a:solidFill>
                <a:hlinkClick r:id="rId2"/>
              </a:rPr>
              <a:t>un obiettivo di inflazione simmetrico del 2% nel medio termine</a:t>
            </a:r>
            <a:r>
              <a:rPr lang="it-IT" dirty="0"/>
              <a:t>».</a:t>
            </a:r>
            <a:endParaRPr lang="en-US" dirty="0"/>
          </a:p>
          <a:p>
            <a:r>
              <a:rPr lang="en-US" b="1" u="sng" dirty="0"/>
              <a:t>US</a:t>
            </a:r>
            <a:r>
              <a:rPr lang="en-US" u="sng" dirty="0"/>
              <a:t>: </a:t>
            </a:r>
            <a:r>
              <a:rPr lang="en-US" dirty="0"/>
              <a:t>“</a:t>
            </a:r>
            <a:r>
              <a:rPr lang="en-US" b="1" i="1" dirty="0"/>
              <a:t>inflation at the rate of 2 %, </a:t>
            </a:r>
            <a:r>
              <a:rPr lang="en-US" i="1" dirty="0"/>
              <a:t>as measured by the annual change in the price index for personal consumption expenditures, is most consistent over the </a:t>
            </a:r>
            <a:r>
              <a:rPr lang="en-US" b="1" i="1" dirty="0"/>
              <a:t>longer run </a:t>
            </a:r>
            <a:r>
              <a:rPr lang="en-US" i="1" dirty="0"/>
              <a:t>with the Federal Reserve’s statutory mandate. The Committee would be concerned if inflation were running </a:t>
            </a:r>
            <a:r>
              <a:rPr lang="en-US" b="1" i="1" dirty="0"/>
              <a:t>persistently above or below this objective</a:t>
            </a:r>
            <a:r>
              <a:rPr lang="en-US" i="1" dirty="0"/>
              <a:t>”</a:t>
            </a:r>
          </a:p>
          <a:p>
            <a:r>
              <a:rPr lang="en-US" b="1" u="sng" dirty="0"/>
              <a:t>Japan</a:t>
            </a:r>
            <a:r>
              <a:rPr lang="en-US" dirty="0"/>
              <a:t>: </a:t>
            </a:r>
            <a:r>
              <a:rPr lang="en-US" i="1" dirty="0"/>
              <a:t>“The Bank sets the "price stability target" at </a:t>
            </a:r>
            <a:r>
              <a:rPr lang="en-US" b="1" i="1" dirty="0"/>
              <a:t>2 % </a:t>
            </a:r>
            <a:r>
              <a:rPr lang="en-US" i="1" dirty="0"/>
              <a:t>in terms of the year-on-year rate of change in the consumer price index (CPI)” </a:t>
            </a:r>
            <a:endParaRPr lang="en-US" dirty="0"/>
          </a:p>
          <a:p>
            <a:r>
              <a:rPr lang="en-US" b="1" u="sng" dirty="0"/>
              <a:t>Canada</a:t>
            </a:r>
            <a:r>
              <a:rPr lang="en-US" dirty="0"/>
              <a:t>: “</a:t>
            </a:r>
            <a:r>
              <a:rPr lang="en-US" i="1" dirty="0"/>
              <a:t>… keeping inflation, measured as the year-over-year rate of increase in the total consumer price index, </a:t>
            </a:r>
            <a:r>
              <a:rPr lang="en-US" b="1" i="1" dirty="0"/>
              <a:t>low, stable and predictable </a:t>
            </a:r>
            <a:r>
              <a:rPr lang="en-US" i="1" dirty="0"/>
              <a:t>over the </a:t>
            </a:r>
            <a:r>
              <a:rPr lang="en-US" b="1" i="1" dirty="0"/>
              <a:t>medium term</a:t>
            </a:r>
            <a:r>
              <a:rPr lang="en-US" i="1" dirty="0"/>
              <a:t>, at an annual rate of 2% — the midpoint of a control range of 1 to 3%.”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086869" y="6311900"/>
            <a:ext cx="1092754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/>
              <a:t>Obiettivi</a:t>
            </a:r>
            <a:r>
              <a:rPr lang="en-US" dirty="0"/>
              <a:t> </a:t>
            </a:r>
            <a:r>
              <a:rPr lang="en-US" dirty="0" err="1"/>
              <a:t>inflazionistici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banche</a:t>
            </a:r>
            <a:r>
              <a:rPr lang="en-US" dirty="0"/>
              <a:t> </a:t>
            </a:r>
            <a:r>
              <a:rPr lang="en-US" dirty="0" err="1"/>
              <a:t>centrali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mondo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http://www.centralbanknews.info/p/inflation-targets.html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64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50CD9CE-28CB-4780-8B9A-B7400EBC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finali di PM e riduzione della liquidità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99438E-75FE-4BDB-A67B-586D5C7AC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40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L’interdipendenza dopo la crisi del 2008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0882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I trattati europei configurano una dominanza monetaria </a:t>
            </a:r>
            <a:r>
              <a:rPr lang="it-IT" dirty="0"/>
              <a:t>nell’Eurozona, con una </a:t>
            </a:r>
            <a:r>
              <a:rPr lang="it-IT" b="1" dirty="0"/>
              <a:t>banca centrale indipendente </a:t>
            </a:r>
            <a:r>
              <a:rPr lang="it-IT" dirty="0"/>
              <a:t>e delle </a:t>
            </a:r>
            <a:r>
              <a:rPr lang="it-IT" b="1" dirty="0"/>
              <a:t>regole di bilancio</a:t>
            </a:r>
            <a:r>
              <a:rPr lang="it-IT" dirty="0"/>
              <a:t> volte a garantire la solvibilità degli stati membri e un </a:t>
            </a:r>
            <a:r>
              <a:rPr lang="it-IT" dirty="0">
                <a:solidFill>
                  <a:srgbClr val="FF0000"/>
                </a:solidFill>
              </a:rPr>
              <a:t>divieto per la BCE di finanziamento dei governi</a:t>
            </a:r>
            <a:r>
              <a:rPr lang="it-IT" dirty="0"/>
              <a:t>. </a:t>
            </a:r>
          </a:p>
          <a:p>
            <a:r>
              <a:rPr lang="it-IT" dirty="0"/>
              <a:t>Tuttavia le </a:t>
            </a:r>
            <a:r>
              <a:rPr lang="it-IT" b="1" dirty="0"/>
              <a:t>interazioni tra politica monetaria e politica di bilancio</a:t>
            </a:r>
            <a:r>
              <a:rPr lang="it-IT" dirty="0"/>
              <a:t> dirette oppure attraverso il sistema bancario, hanno parzialmente negato questi principi. </a:t>
            </a:r>
          </a:p>
          <a:p>
            <a:r>
              <a:rPr lang="it-IT" dirty="0"/>
              <a:t>La tensione si è manifestata chiaramente durante la </a:t>
            </a:r>
            <a:r>
              <a:rPr lang="it-IT" b="1" dirty="0"/>
              <a:t>crisi dell’Eurozona </a:t>
            </a:r>
            <a:r>
              <a:rPr lang="it-IT" dirty="0"/>
              <a:t>all’inizio degli anni 2010, quando </a:t>
            </a:r>
            <a:r>
              <a:rPr lang="it-IT" b="1" dirty="0"/>
              <a:t>le banche commerciali detenevano molti titoli del debito</a:t>
            </a:r>
            <a:r>
              <a:rPr lang="it-IT" dirty="0"/>
              <a:t> e il potenziale default di uno di questi paesi avrebbe causato fallimenti bancari e del sistema.</a:t>
            </a:r>
          </a:p>
          <a:p>
            <a:r>
              <a:rPr lang="it-IT" dirty="0"/>
              <a:t>… e il fallimento dell’Euro, ma Draghi il 26/7/2012 pronunciò il suo discorso: </a:t>
            </a:r>
            <a:r>
              <a:rPr lang="it-IT" dirty="0">
                <a:hlinkClick r:id="rId2"/>
              </a:rPr>
              <a:t>https://www.ecb.europa.eu/press/key/date/2012/html/sp120726.en.html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7591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vicino al 2% e non 0%? Il tasso d’inflazione ottimale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/>
              <a:t>Margine di misurazione</a:t>
            </a:r>
            <a:r>
              <a:rPr lang="it-IT" dirty="0"/>
              <a:t>: per tenere conto della possibilità che i dati sull’inflazione possano essere leggermente sovrastimati (BCE, </a:t>
            </a:r>
            <a:r>
              <a:rPr lang="it-IT" dirty="0" err="1">
                <a:hlinkClick r:id="rId2"/>
              </a:rPr>
              <a:t>Statistics</a:t>
            </a:r>
            <a:r>
              <a:rPr lang="it-IT" dirty="0"/>
              <a:t>). </a:t>
            </a:r>
          </a:p>
          <a:p>
            <a:r>
              <a:rPr lang="it-IT" b="1" dirty="0"/>
              <a:t>Margine di sicurezza rispetto ai rischi di deflazione</a:t>
            </a:r>
            <a:r>
              <a:rPr lang="it-IT" dirty="0"/>
              <a:t>: In caso di deflazione, </a:t>
            </a:r>
            <a:r>
              <a:rPr lang="it-IT" dirty="0">
                <a:solidFill>
                  <a:srgbClr val="FF0000"/>
                </a:solidFill>
              </a:rPr>
              <a:t>lo strumento convenzionale di politica monetaria</a:t>
            </a:r>
            <a:r>
              <a:rPr lang="it-IT" dirty="0"/>
              <a:t> – i tassi di interesse ufficiali – </a:t>
            </a:r>
            <a:r>
              <a:rPr lang="it-IT" dirty="0">
                <a:solidFill>
                  <a:srgbClr val="FF0000"/>
                </a:solidFill>
              </a:rPr>
              <a:t>può diventare inefficace</a:t>
            </a:r>
            <a:r>
              <a:rPr lang="it-IT" dirty="0"/>
              <a:t> data la presenza di un limite inferiore ai tassi ufficiali, come già sottolineato e quindi la BC deve impegnarsi a fare inflazione anche in futuro (abbassando il tasso d’interesse reale, come nel caso del Giappone 1999-2006 e della area euro nel 2014). </a:t>
            </a:r>
          </a:p>
          <a:p>
            <a:r>
              <a:rPr lang="it-IT" b="1" dirty="0"/>
              <a:t>Eterogeneità</a:t>
            </a:r>
            <a:r>
              <a:rPr lang="it-IT" dirty="0"/>
              <a:t>: Infine, poiché la stabilità dei prezzi è perseguita dalla BCE per l’intera area dell’euro, definendo l’obiettivo al di sopra dello zero </a:t>
            </a:r>
            <a:r>
              <a:rPr lang="it-IT" b="1" dirty="0"/>
              <a:t>si riduce la probabilità che alcuni paesi o regioni siano costretti ad avere tassi di inflazione eccessivamente bassi </a:t>
            </a:r>
            <a:r>
              <a:rPr lang="it-IT" dirty="0"/>
              <a:t>o persino negativi per controbilanciare eventuali paesi con tassi di inflazione più elevati. In assenza di un tasso di cambio nominale, </a:t>
            </a:r>
            <a:r>
              <a:rPr lang="it-IT" dirty="0">
                <a:solidFill>
                  <a:srgbClr val="FF0000"/>
                </a:solidFill>
              </a:rPr>
              <a:t>il solo modo di deprezzare il tasso di cambio reale in caso di </a:t>
            </a:r>
            <a:r>
              <a:rPr lang="it-IT" u="sng" dirty="0">
                <a:solidFill>
                  <a:srgbClr val="FF0000"/>
                </a:solidFill>
              </a:rPr>
              <a:t>shock negativo </a:t>
            </a:r>
            <a:r>
              <a:rPr lang="it-IT" dirty="0">
                <a:solidFill>
                  <a:srgbClr val="FF0000"/>
                </a:solidFill>
              </a:rPr>
              <a:t>è di </a:t>
            </a:r>
            <a:r>
              <a:rPr lang="it-IT" b="1" dirty="0">
                <a:solidFill>
                  <a:srgbClr val="FF0000"/>
                </a:solidFill>
              </a:rPr>
              <a:t>ridurre prezzi e salari interni</a:t>
            </a:r>
            <a:r>
              <a:rPr lang="it-IT" dirty="0">
                <a:solidFill>
                  <a:srgbClr val="FF0000"/>
                </a:solidFill>
              </a:rPr>
              <a:t>, cioè indurre una deflazione interna</a:t>
            </a:r>
            <a:r>
              <a:rPr lang="it-IT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6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E0901E-E357-4014-848F-DC930840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Variazione del tasso ufficiale e inflazione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0D8ED06-E760-4D65-AE8C-AA192C1B9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3068"/>
            <a:ext cx="10700426" cy="4959293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DF15947-27AA-47D5-95E9-A50179A7180B}"/>
              </a:ext>
            </a:extLst>
          </p:cNvPr>
          <p:cNvCxnSpPr/>
          <p:nvPr/>
        </p:nvCxnSpPr>
        <p:spPr>
          <a:xfrm>
            <a:off x="987380" y="4893972"/>
            <a:ext cx="10466231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07901A-6F81-40CB-BD01-16F9679B7E63}"/>
              </a:ext>
            </a:extLst>
          </p:cNvPr>
          <p:cNvSpPr txBox="1"/>
          <p:nvPr/>
        </p:nvSpPr>
        <p:spPr>
          <a:xfrm>
            <a:off x="635895" y="4709306"/>
            <a:ext cx="55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3116000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e nel medio periodo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Ritardi nella </a:t>
            </a:r>
            <a:r>
              <a:rPr lang="it-IT" b="1" dirty="0"/>
              <a:t>trasmissione </a:t>
            </a:r>
            <a:r>
              <a:rPr lang="it-IT" dirty="0"/>
              <a:t>della politica monetaria (secondo M. Friedman il ritardo medio è di 18 mesi), per cui è opportuno seguire delle </a:t>
            </a:r>
            <a:r>
              <a:rPr lang="it-IT" b="1" dirty="0"/>
              <a:t>regole</a:t>
            </a:r>
            <a:r>
              <a:rPr lang="it-IT" dirty="0"/>
              <a:t> </a:t>
            </a:r>
            <a:r>
              <a:rPr lang="it-IT" u="sng" dirty="0"/>
              <a:t>nella fissazione del tasso d’interesse</a:t>
            </a:r>
            <a:r>
              <a:rPr lang="it-IT" dirty="0"/>
              <a:t> per ottenere l’obiettivo finale del 2%: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Di tipo Strumentale</a:t>
            </a:r>
            <a:r>
              <a:rPr lang="it-IT" dirty="0"/>
              <a:t> (come la Taylor rule) indicano l’orientamento della PM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Con un Obiettivo finale</a:t>
            </a:r>
            <a:r>
              <a:rPr lang="it-IT" dirty="0"/>
              <a:t>: minimizzazione della funzione di perdita futura della BC (</a:t>
            </a:r>
            <a:r>
              <a:rPr lang="it-IT" dirty="0">
                <a:solidFill>
                  <a:srgbClr val="FF0000"/>
                </a:solidFill>
              </a:rPr>
              <a:t>inflation targeting</a:t>
            </a:r>
            <a:r>
              <a:rPr lang="it-IT" dirty="0"/>
              <a:t>)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Con Obiettivi intermedi</a:t>
            </a:r>
            <a:r>
              <a:rPr lang="it-IT" dirty="0"/>
              <a:t>: inizialmente si usavano gli aggregati monetari, in genere l’M3 (1960-1980). </a:t>
            </a:r>
          </a:p>
          <a:p>
            <a:r>
              <a:rPr lang="it-IT" dirty="0"/>
              <a:t>Evitare eccessivo </a:t>
            </a:r>
            <a:r>
              <a:rPr lang="it-IT" b="1" dirty="0"/>
              <a:t>attivismo delle BC</a:t>
            </a:r>
            <a:r>
              <a:rPr lang="it-IT" dirty="0"/>
              <a:t>, che potrebbe aumentare la volatilità di prezzi e output (e.g.: </a:t>
            </a:r>
            <a:r>
              <a:rPr lang="it-IT" dirty="0" err="1"/>
              <a:t>Orphanides</a:t>
            </a:r>
            <a:r>
              <a:rPr lang="it-IT" dirty="0"/>
              <a:t> e Williams, 2004). </a:t>
            </a:r>
          </a:p>
          <a:p>
            <a:r>
              <a:rPr lang="it-IT" dirty="0"/>
              <a:t>Tenere conto </a:t>
            </a:r>
            <a:r>
              <a:rPr lang="it-IT" b="1" dirty="0"/>
              <a:t>dell’incertezza </a:t>
            </a:r>
            <a:r>
              <a:rPr lang="it-IT" dirty="0"/>
              <a:t>che circonda gli shock economici e che colpiscono i paesi dell’Eurozona in modo diverso. </a:t>
            </a:r>
          </a:p>
        </p:txBody>
      </p:sp>
    </p:spTree>
    <p:extLst>
      <p:ext uri="{BB962C8B-B14F-4D97-AF65-F5344CB8AC3E}">
        <p14:creationId xmlns:p14="http://schemas.microsoft.com/office/powerpoint/2010/main" val="4188471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la stabilità dei prezzi è importante?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</a:rPr>
              <a:t>Efficienza delle decisioni di famiglie e imprese</a:t>
            </a:r>
            <a:r>
              <a:rPr lang="it-IT" b="1" dirty="0"/>
              <a:t>. </a:t>
            </a:r>
            <a:r>
              <a:rPr lang="it-IT" dirty="0"/>
              <a:t>Quando i prezzi sono stabili è più facile prevederne l’andamento in futuro, vale a dire che il valore reale interno o potere d’acquisto della moneta sia mantenuto stabile </a:t>
            </a:r>
          </a:p>
          <a:p>
            <a:pPr lvl="1"/>
            <a:r>
              <a:rPr lang="it-IT" dirty="0"/>
              <a:t>In una economia di mercato imprese e famiglie prendono le loro decisioni sulla base di quanto si </a:t>
            </a:r>
            <a:r>
              <a:rPr lang="it-IT" b="1" dirty="0"/>
              <a:t>aspettano possa accadere in futuro </a:t>
            </a:r>
            <a:endParaRPr lang="it-IT" dirty="0"/>
          </a:p>
          <a:p>
            <a:pPr lvl="1"/>
            <a:r>
              <a:rPr lang="it-IT" dirty="0"/>
              <a:t>Quanto maggiore il tasso di crescita (o diminuzione) dei prezzi tanto </a:t>
            </a:r>
            <a:r>
              <a:rPr lang="it-IT" b="1" dirty="0"/>
              <a:t>più incerto l’andamento dei prezzi in futuro </a:t>
            </a:r>
            <a:r>
              <a:rPr lang="it-IT" dirty="0"/>
              <a:t>e tanto più difficile prendere decisioni in modo efficiente sulla base di previsioni robuste.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t-IT" b="1" dirty="0">
                <a:solidFill>
                  <a:srgbClr val="FF0000"/>
                </a:solidFill>
              </a:rPr>
              <a:t>Ruolo segnaletico dei prezzi relativi</a:t>
            </a:r>
            <a:r>
              <a:rPr lang="it-IT" b="1" dirty="0"/>
              <a:t>. </a:t>
            </a:r>
            <a:r>
              <a:rPr lang="it-IT" dirty="0"/>
              <a:t>Quando l’indice dei prezzi è stabile, variazioni dei prezzi dei singoli beni e servizi si riflettono automaticamente in </a:t>
            </a:r>
            <a:r>
              <a:rPr lang="it-IT" b="1" dirty="0"/>
              <a:t>variazioni dei prezzi relativi, </a:t>
            </a:r>
            <a:r>
              <a:rPr lang="it-IT" dirty="0"/>
              <a:t>in caso contrario, l’inflazione distorce le decisioni economiche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t-IT" b="1" dirty="0">
                <a:solidFill>
                  <a:srgbClr val="FF0000"/>
                </a:solidFill>
              </a:rPr>
              <a:t>Effetti redistributivi</a:t>
            </a:r>
            <a:r>
              <a:rPr lang="it-IT" b="1" dirty="0"/>
              <a:t>. </a:t>
            </a:r>
            <a:r>
              <a:rPr lang="it-IT" dirty="0"/>
              <a:t>Variazioni non attese dei prezzi hanno effetti diversi su </a:t>
            </a:r>
            <a:r>
              <a:rPr lang="it-IT" b="1" dirty="0"/>
              <a:t>creditori </a:t>
            </a:r>
            <a:r>
              <a:rPr lang="it-IT" dirty="0"/>
              <a:t>e </a:t>
            </a:r>
            <a:r>
              <a:rPr lang="it-IT" b="1" dirty="0"/>
              <a:t>debitori </a:t>
            </a:r>
            <a:r>
              <a:rPr lang="it-IT" dirty="0"/>
              <a:t>e in generale sulla ricchezza delle famiglie </a:t>
            </a:r>
          </a:p>
          <a:p>
            <a:pPr lvl="1"/>
            <a:r>
              <a:rPr lang="it-IT" b="1" dirty="0"/>
              <a:t>Attività finanziarie </a:t>
            </a:r>
            <a:r>
              <a:rPr lang="it-IT" dirty="0"/>
              <a:t>come i depositi, i cui tassi sono in genere fissati in termini nominali, perdono di valore in termini reali e i creditori subiscono delle perdite. </a:t>
            </a:r>
          </a:p>
          <a:p>
            <a:pPr lvl="1"/>
            <a:r>
              <a:rPr lang="it-IT" dirty="0"/>
              <a:t>Al contrario le </a:t>
            </a:r>
            <a:r>
              <a:rPr lang="it-IT" b="1" dirty="0"/>
              <a:t>passività finanziarie </a:t>
            </a:r>
            <a:r>
              <a:rPr lang="it-IT" dirty="0"/>
              <a:t>fissate in termini nominali perdono valore e i debitori se ne avvantaggiano.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89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la stabilità dei prezzi è l’unico o principale obiettivo delle banche centrali?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Il motivo generale è riassunto dalla famosa frase di Milton Friedman, secondo cui «</a:t>
            </a:r>
            <a:r>
              <a:rPr lang="it-IT" dirty="0">
                <a:solidFill>
                  <a:srgbClr val="FF0000"/>
                </a:solidFill>
              </a:rPr>
              <a:t>l’inflazione è sempre e ovunque un fenomeno monetario</a:t>
            </a:r>
            <a:r>
              <a:rPr lang="it-IT" dirty="0"/>
              <a:t>» [Friedman e </a:t>
            </a:r>
            <a:r>
              <a:rPr lang="it-IT" dirty="0" err="1"/>
              <a:t>Schwartz</a:t>
            </a:r>
            <a:r>
              <a:rPr lang="it-IT" dirty="0"/>
              <a:t>, 1971] e </a:t>
            </a:r>
            <a:r>
              <a:rPr lang="it-IT" u="sng" dirty="0"/>
              <a:t>quindi solo la BC può controllare la moneta in circolazione con la politica monetaria</a:t>
            </a:r>
            <a:r>
              <a:rPr lang="it-IT" dirty="0"/>
              <a:t>. Oggi però il controllo è più complesso…</a:t>
            </a:r>
          </a:p>
          <a:p>
            <a:r>
              <a:rPr lang="it-IT" dirty="0"/>
              <a:t>Comunque i motivi principali sono 3: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perché è un </a:t>
            </a:r>
            <a:r>
              <a:rPr lang="it-IT" dirty="0">
                <a:solidFill>
                  <a:srgbClr val="FF0000"/>
                </a:solidFill>
              </a:rPr>
              <a:t>obiettivo desiderabile </a:t>
            </a:r>
            <a:r>
              <a:rPr lang="it-IT" dirty="0"/>
              <a:t>in quanto </a:t>
            </a:r>
            <a:r>
              <a:rPr lang="it-IT" dirty="0">
                <a:solidFill>
                  <a:srgbClr val="FF0000"/>
                </a:solidFill>
              </a:rPr>
              <a:t>contribuisce al benessere sociale</a:t>
            </a:r>
            <a:r>
              <a:rPr lang="it-IT" dirty="0"/>
              <a:t>: nel lungo periodo la moneta è neutrale, ma nel breve l’inflazione è positivamente correlata all’output gap;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perché </a:t>
            </a:r>
            <a:r>
              <a:rPr lang="it-IT" dirty="0">
                <a:solidFill>
                  <a:srgbClr val="FF0000"/>
                </a:solidFill>
              </a:rPr>
              <a:t>le banche centrali sono nella posizione migliore </a:t>
            </a:r>
            <a:r>
              <a:rPr lang="it-IT" dirty="0"/>
              <a:t>per raggiungerlo;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perché </a:t>
            </a:r>
            <a:r>
              <a:rPr lang="it-IT" dirty="0">
                <a:solidFill>
                  <a:srgbClr val="FF0000"/>
                </a:solidFill>
              </a:rPr>
              <a:t>altri obiettivi potrebbero essere in contrasto con la stabilità dei prezzi</a:t>
            </a:r>
            <a:r>
              <a:rPr lang="it-IT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7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L’inflazione è sempre stato il pericolo da evitare fino al 2008…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5" y="2140942"/>
            <a:ext cx="6547104" cy="402349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05384" y="15926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131313"/>
                </a:solidFill>
                <a:latin typeface="jaf-bernina-sans"/>
              </a:rPr>
              <a:t>Fig. 4.5 Ripartizione dei tassi di inflazione nel mondo, 1980-2017 (% dei paesi).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52488" y="6364224"/>
            <a:ext cx="470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OECD </a:t>
            </a:r>
            <a:r>
              <a:rPr lang="it-IT"/>
              <a:t>(2024), </a:t>
            </a:r>
            <a:r>
              <a:rPr lang="it-IT" dirty="0" err="1">
                <a:hlinkClick r:id="rId3"/>
              </a:rPr>
              <a:t>Economic</a:t>
            </a:r>
            <a:r>
              <a:rPr lang="it-IT" dirty="0">
                <a:hlinkClick r:id="rId3"/>
              </a:rPr>
              <a:t> Outlook</a:t>
            </a:r>
            <a:r>
              <a:rPr lang="it-IT" dirty="0"/>
              <a:t>, </a:t>
            </a:r>
            <a:r>
              <a:rPr lang="it-IT" dirty="0" err="1"/>
              <a:t>February</a:t>
            </a:r>
            <a:r>
              <a:rPr lang="it-IT" dirty="0"/>
              <a:t>; </a:t>
            </a:r>
            <a:r>
              <a:rPr lang="it-IT" dirty="0">
                <a:hlinkClick r:id="rId4"/>
              </a:rPr>
              <a:t>2024</a:t>
            </a:r>
            <a:endParaRPr lang="en-US" dirty="0"/>
          </a:p>
        </p:txBody>
      </p:sp>
      <p:cxnSp>
        <p:nvCxnSpPr>
          <p:cNvPr id="9" name="Connettore diritto 8"/>
          <p:cNvCxnSpPr/>
          <p:nvPr/>
        </p:nvCxnSpPr>
        <p:spPr>
          <a:xfrm flipH="1">
            <a:off x="838200" y="3335770"/>
            <a:ext cx="5205984" cy="274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DE0BE188-4825-4742-9F62-5962494F9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184" y="2444711"/>
            <a:ext cx="6147816" cy="27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74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Probabilmente anche la globalizzazione ha avuto un effetto positivo sulla ripresa inflazionistica, </a:t>
            </a:r>
            <a:r>
              <a:rPr lang="it-IT" sz="3200" dirty="0" err="1"/>
              <a:t>poichè</a:t>
            </a:r>
            <a:r>
              <a:rPr lang="it-IT" sz="3200" dirty="0"/>
              <a:t> il divario inflattivo tra paesi emergenti e paesi avanzati è importante</a:t>
            </a:r>
            <a:endParaRPr lang="en-US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200" y="2387304"/>
            <a:ext cx="6536055" cy="430191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810255" y="17603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jaf-bernina-sans"/>
              </a:rPr>
              <a:t>Figura 4.4.1.</a:t>
            </a:r>
          </a:p>
          <a:p>
            <a:r>
              <a:rPr 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Inflazione nei paesi avanzati, emergenti e in via di sviluppo 1996-2017 (% annua).</a:t>
            </a:r>
            <a:endParaRPr lang="it-IT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31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stabilità dei prezzi e la stabilità dell’output secondo la regola di Taylor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Nel comportamento delle BC non si tiene conto, come abbiamo visto, solo dell’inflazione</a:t>
            </a:r>
          </a:p>
          <a:p>
            <a:r>
              <a:rPr lang="it-IT" dirty="0"/>
              <a:t>John Taylor propone nel 1993 la lettura del comportamento di </a:t>
            </a:r>
            <a:r>
              <a:rPr lang="it-IT" dirty="0">
                <a:solidFill>
                  <a:srgbClr val="FF0000"/>
                </a:solidFill>
              </a:rPr>
              <a:t>fissazione dell’obiettivo intermedio della FED </a:t>
            </a:r>
            <a:r>
              <a:rPr lang="it-IT" dirty="0"/>
              <a:t>con una regola:</a:t>
            </a:r>
            <a:endParaRPr lang="en-US" dirty="0"/>
          </a:p>
          <a:p>
            <a:r>
              <a:rPr lang="en-US" dirty="0"/>
              <a:t>i</a:t>
            </a:r>
            <a:r>
              <a:rPr lang="en-US" baseline="-25000" dirty="0"/>
              <a:t>t</a:t>
            </a:r>
            <a:r>
              <a:rPr lang="en-US" dirty="0"/>
              <a:t>=r*+</a:t>
            </a:r>
            <a:r>
              <a:rPr lang="el-GR" dirty="0"/>
              <a:t>π</a:t>
            </a:r>
            <a:r>
              <a:rPr lang="en-US" baseline="-25000" dirty="0"/>
              <a:t>t</a:t>
            </a:r>
            <a:r>
              <a:rPr lang="en-US" dirty="0"/>
              <a:t>+0,5(</a:t>
            </a:r>
            <a:r>
              <a:rPr lang="el-GR" dirty="0"/>
              <a:t>π</a:t>
            </a:r>
            <a:r>
              <a:rPr lang="en-US" baseline="-25000" dirty="0"/>
              <a:t>t</a:t>
            </a:r>
            <a:r>
              <a:rPr lang="en-US" dirty="0"/>
              <a:t>−</a:t>
            </a:r>
            <a:r>
              <a:rPr lang="el-GR" dirty="0"/>
              <a:t>π</a:t>
            </a:r>
            <a:r>
              <a:rPr lang="it-IT" dirty="0"/>
              <a:t>*</a:t>
            </a:r>
            <a:r>
              <a:rPr lang="el-GR" dirty="0"/>
              <a:t>)+0,5(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/>
              <a:t>−y*)</a:t>
            </a:r>
          </a:p>
          <a:p>
            <a:r>
              <a:rPr lang="it-IT" dirty="0"/>
              <a:t>Vale a dire, i tassi d’interesse a breve termine vengono fissati dalla FED sulla base del </a:t>
            </a:r>
            <a:r>
              <a:rPr lang="it-IT" dirty="0">
                <a:solidFill>
                  <a:srgbClr val="FF0000"/>
                </a:solidFill>
              </a:rPr>
              <a:t>tasso d’interesse reale naturale </a:t>
            </a:r>
            <a:r>
              <a:rPr lang="it-IT" dirty="0"/>
              <a:t>(r*), </a:t>
            </a:r>
            <a:r>
              <a:rPr lang="it-IT" dirty="0">
                <a:solidFill>
                  <a:srgbClr val="FF0000"/>
                </a:solidFill>
              </a:rPr>
              <a:t>dell’inflazione corrente e della sua deviazione dal target inflazionistico</a:t>
            </a:r>
            <a:r>
              <a:rPr lang="it-IT" dirty="0"/>
              <a:t> (</a:t>
            </a:r>
            <a:r>
              <a:rPr lang="el-GR" dirty="0"/>
              <a:t>π</a:t>
            </a:r>
            <a:r>
              <a:rPr lang="it-IT" dirty="0"/>
              <a:t>*) e nella stessa proporzione (0,5) della deviazione dell’output corrente dal suo trend (</a:t>
            </a:r>
            <a:r>
              <a:rPr lang="it-IT" dirty="0">
                <a:solidFill>
                  <a:srgbClr val="FF0000"/>
                </a:solidFill>
              </a:rPr>
              <a:t>output gap</a:t>
            </a:r>
            <a:r>
              <a:rPr lang="it-IT" dirty="0"/>
              <a:t>)</a:t>
            </a:r>
          </a:p>
          <a:p>
            <a:r>
              <a:rPr lang="it-IT" dirty="0"/>
              <a:t>In pratica i è il tasso sui </a:t>
            </a:r>
            <a:r>
              <a:rPr lang="it-IT" dirty="0" err="1">
                <a:solidFill>
                  <a:srgbClr val="FF0000"/>
                </a:solidFill>
              </a:rPr>
              <a:t>federal</a:t>
            </a:r>
            <a:r>
              <a:rPr lang="it-IT" dirty="0">
                <a:solidFill>
                  <a:srgbClr val="FF0000"/>
                </a:solidFill>
              </a:rPr>
              <a:t> funds</a:t>
            </a:r>
            <a:r>
              <a:rPr lang="it-IT" dirty="0"/>
              <a:t>, </a:t>
            </a:r>
            <a:r>
              <a:rPr lang="el-GR" dirty="0"/>
              <a:t>π</a:t>
            </a:r>
            <a:r>
              <a:rPr lang="en-US" baseline="-25000" dirty="0"/>
              <a:t>t</a:t>
            </a:r>
            <a:r>
              <a:rPr lang="it-IT" dirty="0"/>
              <a:t> è il tasso di inflazione dei precedenti quattro trimestri, </a:t>
            </a:r>
            <a:r>
              <a:rPr lang="el-GR" dirty="0"/>
              <a:t>π</a:t>
            </a:r>
            <a:r>
              <a:rPr lang="it-IT" dirty="0"/>
              <a:t>* è l’inflazione obiettivo, fissata al 2%, 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it-IT" dirty="0"/>
              <a:t> è la crescita realizzata e </a:t>
            </a:r>
            <a:r>
              <a:rPr lang="en-US" dirty="0"/>
              <a:t>y*</a:t>
            </a:r>
            <a:r>
              <a:rPr lang="it-IT" dirty="0"/>
              <a:t> è la crescita potenziale. Se inflazione e crescita sono al loro potenziale il tasso nominale deve essere al 4%, quindi un tasso reale (r*) del 2%.</a:t>
            </a:r>
          </a:p>
          <a:p>
            <a:r>
              <a:rPr lang="it-IT" dirty="0"/>
              <a:t>Questa regola si è dimostrata valida per molte banche centrali, anche se con pesi dei target diversi, ed è utile per valutare l’orientamento della PM nei singoli paesi e per confrontarli tra loro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86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regola di Taylor e la PM della FED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6098" y="1611615"/>
            <a:ext cx="5089614" cy="4915643"/>
          </a:xfrm>
        </p:spPr>
        <p:txBody>
          <a:bodyPr>
            <a:noAutofit/>
          </a:bodyPr>
          <a:lstStyle/>
          <a:p>
            <a:r>
              <a:rPr lang="it-IT" sz="1600" dirty="0"/>
              <a:t>Si nota che anche a confronto con la TR la politica monetaria della Fed negli anni pre-crisi appare oltremodo espansiva. </a:t>
            </a:r>
          </a:p>
          <a:p>
            <a:r>
              <a:rPr lang="it-IT" sz="1600" dirty="0"/>
              <a:t>Se dal 1994 al 2001 i due tassi erano stati simili, dal secondo trimestre del 2001 al secondo trimestre 2006 il tasso della Fed è stato sistematicamente più basso e la differenza è arrivata a quasi tre punti nel 2003. Inoltre, il tasso minimo individuato dalla TR nel periodo </a:t>
            </a:r>
            <a:r>
              <a:rPr lang="it-IT" sz="1600" u="sng" dirty="0"/>
              <a:t>2002-2005 è stato del 3,25 mentre la Fed si spinse molto più in basso, con tassi vicini all’1 per cento</a:t>
            </a:r>
            <a:r>
              <a:rPr lang="it-IT" sz="1600" dirty="0"/>
              <a:t>. </a:t>
            </a:r>
          </a:p>
          <a:p>
            <a:r>
              <a:rPr lang="it-IT" sz="1600" dirty="0"/>
              <a:t>Anche la TR supporta l’idea di una fase eccessivamente espansiva negli anni pre-crisi. Possiamo comprendere meglio questa differenza di comportamento se stimiamo la Taylor </a:t>
            </a:r>
            <a:r>
              <a:rPr lang="it-IT" sz="1600" dirty="0" err="1"/>
              <a:t>Rule</a:t>
            </a:r>
            <a:r>
              <a:rPr lang="it-IT" sz="1600" dirty="0"/>
              <a:t> attraverso una semplice elaborazione econometrica. </a:t>
            </a:r>
          </a:p>
          <a:p>
            <a:r>
              <a:rPr lang="it-IT" sz="1600" dirty="0"/>
              <a:t>Seppur vi siano diverse cautele da seguire nello stimare in modo semplice la Regola di Taylor [cfr. </a:t>
            </a:r>
            <a:r>
              <a:rPr lang="it-IT" sz="1600" dirty="0" err="1"/>
              <a:t>Österholm</a:t>
            </a:r>
            <a:r>
              <a:rPr lang="it-IT" sz="1600" dirty="0"/>
              <a:t>, P. (2005). The Taylor </a:t>
            </a:r>
            <a:r>
              <a:rPr lang="it-IT" sz="1600" dirty="0" err="1"/>
              <a:t>Rule</a:t>
            </a:r>
            <a:r>
              <a:rPr lang="it-IT" sz="1600" dirty="0"/>
              <a:t>: a </a:t>
            </a:r>
            <a:r>
              <a:rPr lang="it-IT" sz="1600" dirty="0" err="1"/>
              <a:t>spurious</a:t>
            </a:r>
            <a:r>
              <a:rPr lang="it-IT" sz="1600" dirty="0"/>
              <a:t> </a:t>
            </a:r>
            <a:r>
              <a:rPr lang="it-IT" sz="1600" dirty="0" err="1"/>
              <a:t>regression</a:t>
            </a:r>
            <a:r>
              <a:rPr lang="it-IT" sz="1600" dirty="0"/>
              <a:t>?, </a:t>
            </a:r>
            <a:r>
              <a:rPr lang="it-IT" sz="1600" dirty="0" err="1"/>
              <a:t>Bullettin</a:t>
            </a:r>
            <a:r>
              <a:rPr lang="it-IT" sz="1600" dirty="0"/>
              <a:t> of </a:t>
            </a:r>
            <a:r>
              <a:rPr lang="it-IT" sz="1600" dirty="0" err="1"/>
              <a:t>Economic</a:t>
            </a:r>
            <a:r>
              <a:rPr lang="it-IT" sz="1600" dirty="0"/>
              <a:t> </a:t>
            </a:r>
            <a:r>
              <a:rPr lang="it-IT" sz="1600" dirty="0" err="1"/>
              <a:t>Research</a:t>
            </a:r>
            <a:r>
              <a:rPr lang="it-IT" sz="1600" dirty="0"/>
              <a:t>, 57, 217-247] </a:t>
            </a:r>
            <a:r>
              <a:rPr lang="it-IT" sz="1600" dirty="0">
                <a:solidFill>
                  <a:srgbClr val="FF0000"/>
                </a:solidFill>
              </a:rPr>
              <a:t>ciò che deduciamo è che la Fed è una banca centrale molto più attiva di quanto prescrive la regola di Taylor</a:t>
            </a:r>
            <a:r>
              <a:rPr lang="it-IT" sz="1600" dirty="0"/>
              <a:t>. </a:t>
            </a:r>
            <a:endParaRPr lang="en-US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14" y="2259842"/>
            <a:ext cx="6114601" cy="2766334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352CB2C8-589B-4852-9ACC-F9B7CBC5FD75}"/>
              </a:ext>
            </a:extLst>
          </p:cNvPr>
          <p:cNvSpPr/>
          <p:nvPr/>
        </p:nvSpPr>
        <p:spPr>
          <a:xfrm>
            <a:off x="9333225" y="2326783"/>
            <a:ext cx="1369119" cy="1927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96BA037-76E1-4C22-9373-E9338A8F337B}"/>
              </a:ext>
            </a:extLst>
          </p:cNvPr>
          <p:cNvCxnSpPr/>
          <p:nvPr/>
        </p:nvCxnSpPr>
        <p:spPr>
          <a:xfrm flipH="1">
            <a:off x="7199290" y="2683099"/>
            <a:ext cx="2245217" cy="2404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A145089-766E-41F3-A396-E6EAC2DC11CB}"/>
              </a:ext>
            </a:extLst>
          </p:cNvPr>
          <p:cNvCxnSpPr/>
          <p:nvPr/>
        </p:nvCxnSpPr>
        <p:spPr>
          <a:xfrm>
            <a:off x="10569262" y="2695977"/>
            <a:ext cx="897228" cy="656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970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teorie della PM: perché oggi si usa il tasso d’interesse ottimale come obiettivo intermedio?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6275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Il legame tra crescita monetaria e inflazione nel breve periodo nella Teoria Quantitativa della Moneta oggi è molto debole, inoltre la liberalizzazione e le innovazioni finanziarie hanno reso difficile il controllo degli aggregati monetari</a:t>
            </a:r>
          </a:p>
          <a:p>
            <a:r>
              <a:rPr lang="it-IT" dirty="0"/>
              <a:t>Oggi la BC adotta un approccio </a:t>
            </a:r>
            <a:r>
              <a:rPr lang="it-IT" i="1" dirty="0" err="1">
                <a:solidFill>
                  <a:srgbClr val="FF0000"/>
                </a:solidFill>
              </a:rPr>
              <a:t>forward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looking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/>
              <a:t>(</a:t>
            </a:r>
            <a:r>
              <a:rPr lang="pt-BR" dirty="0"/>
              <a:t>Clarida, Galí e Gertler [1999] ) </a:t>
            </a:r>
            <a:r>
              <a:rPr lang="it-IT" dirty="0"/>
              <a:t>nel fissare il tasso d’interesse a breve con agenti che presentano </a:t>
            </a:r>
            <a:r>
              <a:rPr lang="it-IT" u="sng" dirty="0"/>
              <a:t>aspettative razionali</a:t>
            </a:r>
            <a:r>
              <a:rPr lang="it-IT" dirty="0"/>
              <a:t>, </a:t>
            </a:r>
            <a:r>
              <a:rPr lang="it-IT" u="sng" dirty="0"/>
              <a:t>rigidità nominali</a:t>
            </a:r>
            <a:r>
              <a:rPr lang="it-IT" dirty="0"/>
              <a:t>* e con </a:t>
            </a:r>
            <a:r>
              <a:rPr lang="it-IT" u="sng" dirty="0"/>
              <a:t>obiettivi ottimizzanti </a:t>
            </a:r>
            <a:r>
              <a:rPr lang="it-IT" dirty="0">
                <a:solidFill>
                  <a:srgbClr val="FF0000"/>
                </a:solidFill>
              </a:rPr>
              <a:t>nel mantenere il tasso d’inflazione futuro e l’output gap futuro attesi aderenti all’obiettivo fissato</a:t>
            </a:r>
            <a:r>
              <a:rPr lang="it-IT" dirty="0"/>
              <a:t> (</a:t>
            </a:r>
            <a:r>
              <a:rPr lang="it-IT" b="1" dirty="0"/>
              <a:t>tasso d’interesse ottimale</a:t>
            </a:r>
            <a:r>
              <a:rPr lang="it-IT" dirty="0"/>
              <a:t>): si tratta dell’</a:t>
            </a:r>
            <a:r>
              <a:rPr lang="it-IT" dirty="0" err="1">
                <a:solidFill>
                  <a:srgbClr val="FF0000"/>
                </a:solidFill>
              </a:rPr>
              <a:t>inflation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targeting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La trasmissione della PM avviene con ritardo, come già osservato, per cui è più logico che il controllo possa essere effettivo sui valori di medio periodo</a:t>
            </a:r>
          </a:p>
          <a:p>
            <a:r>
              <a:rPr lang="it-IT" dirty="0"/>
              <a:t>Quando può agire la BC? Essendo l’output gap inversamente proporzionale alle variazioni di </a:t>
            </a:r>
            <a:r>
              <a:rPr lang="it-IT" b="1" dirty="0"/>
              <a:t>r</a:t>
            </a:r>
            <a:r>
              <a:rPr lang="it-IT" dirty="0"/>
              <a:t> e positivamente correlato a quelle di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l’intervento della BC è coerente con gli shock sulla domanda e dovrebbe controbilanciare completamente tali shock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 contrario, 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con gli shock sull’offerta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BC dovrebbe intervenire in modo parziale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proprio perché il suo intervento fa variare in senso opposto inflazione e output gap (manovra dei tassi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autunno 2008, p. 37-38)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problema di un modello di questo tipo è che i mercati finanziari funzionano perfettamente, ma è l’esatto contrario di quello che è accaduto nella crisi del 2007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612386" y="6311900"/>
            <a:ext cx="6050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(*) informazione asimmetrica, contratti di durata e menu </a:t>
            </a:r>
            <a:r>
              <a:rPr lang="it-IT" dirty="0" err="1"/>
              <a:t>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0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Politiche monetarie </a:t>
            </a:r>
            <a:r>
              <a:rPr lang="it-IT" sz="3200" b="1" dirty="0">
                <a:highlight>
                  <a:srgbClr val="FFFF00"/>
                </a:highlight>
              </a:rPr>
              <a:t>non convenzionali</a:t>
            </a:r>
            <a:r>
              <a:rPr lang="it-IT" sz="3200" b="1" dirty="0"/>
              <a:t>: le modalità d’intervento per riattivare i canali di trasmissione della PM (1)</a:t>
            </a:r>
            <a:endParaRPr lang="en-US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5271" y="1501798"/>
            <a:ext cx="10515600" cy="516731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La BCE ha quindi facilitato l’accesso al credito delle banche (</a:t>
            </a:r>
            <a:r>
              <a:rPr lang="it-IT" dirty="0" err="1">
                <a:solidFill>
                  <a:srgbClr val="FF0000"/>
                </a:solidFill>
              </a:rPr>
              <a:t>easing</a:t>
            </a:r>
            <a:r>
              <a:rPr lang="it-IT" dirty="0">
                <a:solidFill>
                  <a:srgbClr val="FF0000"/>
                </a:solidFill>
              </a:rPr>
              <a:t> del credito</a:t>
            </a:r>
            <a:r>
              <a:rPr lang="it-IT" dirty="0"/>
              <a:t>)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Estendendo la lista delle attività collaterali </a:t>
            </a:r>
            <a:r>
              <a:rPr lang="it-IT" dirty="0"/>
              <a:t>(</a:t>
            </a:r>
            <a:r>
              <a:rPr lang="it-IT" dirty="0" err="1"/>
              <a:t>collaterals</a:t>
            </a:r>
            <a:r>
              <a:rPr lang="it-IT" dirty="0"/>
              <a:t>) accettati nelle operazioni di rifinanziamento principali;</a:t>
            </a:r>
          </a:p>
          <a:p>
            <a:pPr lvl="1"/>
            <a:r>
              <a:rPr lang="it-IT" dirty="0"/>
              <a:t>Cambiando le </a:t>
            </a:r>
            <a:r>
              <a:rPr lang="it-IT" dirty="0">
                <a:solidFill>
                  <a:srgbClr val="FF0000"/>
                </a:solidFill>
              </a:rPr>
              <a:t>regole di fornitura della liquidità</a:t>
            </a:r>
            <a:r>
              <a:rPr lang="it-IT" dirty="0"/>
              <a:t>: </a:t>
            </a:r>
            <a:r>
              <a:rPr lang="it-IT" u="sng" dirty="0"/>
              <a:t>prima del 2008 si forniva liquidità a tasso variabile</a:t>
            </a:r>
            <a:r>
              <a:rPr lang="it-IT" dirty="0"/>
              <a:t>, dopo a </a:t>
            </a:r>
            <a:r>
              <a:rPr lang="it-IT" b="1" dirty="0"/>
              <a:t>tasso fisso </a:t>
            </a:r>
            <a:r>
              <a:rPr lang="it-IT" dirty="0"/>
              <a:t>molto basso (le BC nazionali hanno offerto liquidità di emergenza - ELA)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Estendendo l’orizzonte temporale del finanziamento</a:t>
            </a:r>
            <a:r>
              <a:rPr lang="it-IT" dirty="0"/>
              <a:t>: la BCE tra il 2011 e il 2012 ha lanciato operazioni di rifinanziamento a lungo termine (</a:t>
            </a:r>
            <a:r>
              <a:rPr lang="it-IT" dirty="0">
                <a:hlinkClick r:id="rId2"/>
              </a:rPr>
              <a:t>LTRO</a:t>
            </a:r>
            <a:r>
              <a:rPr lang="it-IT" dirty="0"/>
              <a:t>) con scadenze fino a 4 anni, legando la fornitura di liquidità al suo utilizzo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BC può intervenire su un mercato specifico </a:t>
            </a:r>
            <a:r>
              <a:rPr lang="it-IT" dirty="0"/>
              <a:t>per ripristinare un canale di trasmissione della politica monetaria, assicurando che i rendimenti diminuiscano per tutte le attività finanziarie. Il primo programma di acquisto di titoli della BCE (</a:t>
            </a:r>
            <a:r>
              <a:rPr lang="it-IT" dirty="0">
                <a:hlinkClick r:id="rId3"/>
              </a:rPr>
              <a:t>SMP</a:t>
            </a:r>
            <a:r>
              <a:rPr lang="it-IT" dirty="0"/>
              <a:t>, </a:t>
            </a:r>
            <a:r>
              <a:rPr lang="it-IT" i="1" dirty="0"/>
              <a:t>Securities Market </a:t>
            </a:r>
            <a:r>
              <a:rPr lang="it-IT" i="1" dirty="0" err="1"/>
              <a:t>Purchase</a:t>
            </a:r>
            <a:r>
              <a:rPr lang="it-IT" dirty="0"/>
              <a:t>) e le sue successive </a:t>
            </a:r>
            <a:r>
              <a:rPr lang="it-IT" i="1" dirty="0" err="1"/>
              <a:t>Outright</a:t>
            </a:r>
            <a:r>
              <a:rPr lang="it-IT" i="1" dirty="0"/>
              <a:t> </a:t>
            </a:r>
            <a:r>
              <a:rPr lang="it-IT" i="1" dirty="0" err="1"/>
              <a:t>Monetary</a:t>
            </a:r>
            <a:r>
              <a:rPr lang="it-IT" i="1" dirty="0"/>
              <a:t> </a:t>
            </a:r>
            <a:r>
              <a:rPr lang="it-IT" i="1" dirty="0" err="1"/>
              <a:t>Transaction</a:t>
            </a:r>
            <a:r>
              <a:rPr lang="it-IT" dirty="0" err="1"/>
              <a:t>s</a:t>
            </a:r>
            <a:r>
              <a:rPr lang="it-IT" dirty="0"/>
              <a:t> (OMT), rispondono esattamente a questa logica, così come gli acquisti, da parte della FED e della BCE, di prestiti cartolarizzati (prestiti immobiliari, prestiti a imprese, carte di credito) e di obbligazioni(</a:t>
            </a:r>
            <a:r>
              <a:rPr lang="it-IT" dirty="0">
                <a:solidFill>
                  <a:srgbClr val="FF0000"/>
                </a:solidFill>
              </a:rPr>
              <a:t>*</a:t>
            </a:r>
            <a:r>
              <a:rPr lang="it-IT" dirty="0"/>
              <a:t>). Tali interventi sono stati autorizzati con l’approvazione di un programma di aggiustamento macroeconomico.</a:t>
            </a:r>
          </a:p>
          <a:p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004037" y="6081323"/>
            <a:ext cx="1043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) </a:t>
            </a:r>
            <a:r>
              <a:rPr lang="en-US" dirty="0" err="1">
                <a:solidFill>
                  <a:srgbClr val="FF0000"/>
                </a:solidFill>
              </a:rPr>
              <a:t>così</a:t>
            </a:r>
            <a:r>
              <a:rPr lang="en-US" dirty="0">
                <a:solidFill>
                  <a:srgbClr val="FF0000"/>
                </a:solidFill>
              </a:rPr>
              <a:t> come </a:t>
            </a:r>
            <a:r>
              <a:rPr lang="en-US" dirty="0" err="1">
                <a:solidFill>
                  <a:srgbClr val="FF0000"/>
                </a:solidFill>
              </a:rPr>
              <a:t>nel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corso</a:t>
            </a:r>
            <a:r>
              <a:rPr lang="en-US" dirty="0">
                <a:solidFill>
                  <a:srgbClr val="FF0000"/>
                </a:solidFill>
              </a:rPr>
              <a:t> del 2020 per far </a:t>
            </a:r>
            <a:r>
              <a:rPr lang="en-US" dirty="0" err="1">
                <a:solidFill>
                  <a:srgbClr val="FF0000"/>
                </a:solidFill>
              </a:rPr>
              <a:t>fronte</a:t>
            </a:r>
            <a:r>
              <a:rPr lang="en-US" dirty="0">
                <a:solidFill>
                  <a:srgbClr val="FF0000"/>
                </a:solidFill>
              </a:rPr>
              <a:t> ai </a:t>
            </a:r>
            <a:r>
              <a:rPr lang="en-US" dirty="0" err="1">
                <a:solidFill>
                  <a:srgbClr val="FF0000"/>
                </a:solidFill>
              </a:rPr>
              <a:t>problemi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crisi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legata</a:t>
            </a:r>
            <a:r>
              <a:rPr lang="en-US" dirty="0">
                <a:solidFill>
                  <a:srgbClr val="FF0000"/>
                </a:solidFill>
              </a:rPr>
              <a:t> al COVID-19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92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B3A4DA4-D101-4C4F-B641-DDAAEA99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Occorre tener conto anche delle interazioni con i principali indicatori macroeconomici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209F61-6FAD-4683-87B5-CF7ADE293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93" y="2200644"/>
            <a:ext cx="5624237" cy="30324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F4B9D86-A8AA-4B73-86E1-6AADAE5C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946" y="2134576"/>
            <a:ext cx="5687161" cy="350637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915E1C-8749-4DB9-A6BF-C66944536B4D}"/>
              </a:ext>
            </a:extLst>
          </p:cNvPr>
          <p:cNvSpPr txBox="1"/>
          <p:nvPr/>
        </p:nvSpPr>
        <p:spPr>
          <a:xfrm>
            <a:off x="4760890" y="5915695"/>
            <a:ext cx="185026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Fasi di recessione dell’Eurozona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7640D67-130E-4F7B-8833-98D70EA70EA6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627290" y="4928315"/>
            <a:ext cx="2133600" cy="1310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158BC6B-C414-472D-8554-0E1E6DD85DC8}"/>
              </a:ext>
            </a:extLst>
          </p:cNvPr>
          <p:cNvCxnSpPr>
            <a:cxnSpLocks/>
          </p:cNvCxnSpPr>
          <p:nvPr/>
        </p:nvCxnSpPr>
        <p:spPr>
          <a:xfrm flipV="1">
            <a:off x="6641206" y="4846750"/>
            <a:ext cx="2829059" cy="1596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62E0B79-15D2-4F7B-B153-DEE51CE807C5}"/>
              </a:ext>
            </a:extLst>
          </p:cNvPr>
          <p:cNvCxnSpPr>
            <a:cxnSpLocks/>
          </p:cNvCxnSpPr>
          <p:nvPr/>
        </p:nvCxnSpPr>
        <p:spPr>
          <a:xfrm flipV="1">
            <a:off x="6316476" y="4810856"/>
            <a:ext cx="1935051" cy="1213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D5C276C-4E27-423A-B84B-B9F0BFEC7AAD}"/>
              </a:ext>
            </a:extLst>
          </p:cNvPr>
          <p:cNvCxnSpPr/>
          <p:nvPr/>
        </p:nvCxnSpPr>
        <p:spPr>
          <a:xfrm flipH="1" flipV="1">
            <a:off x="3770290" y="4909950"/>
            <a:ext cx="2133600" cy="1310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3027E61-811F-4515-9AB3-694D307A6EDE}"/>
              </a:ext>
            </a:extLst>
          </p:cNvPr>
          <p:cNvSpPr txBox="1"/>
          <p:nvPr/>
        </p:nvSpPr>
        <p:spPr>
          <a:xfrm>
            <a:off x="443710" y="5855594"/>
            <a:ext cx="313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Fonte: </a:t>
            </a:r>
            <a:r>
              <a:rPr lang="it-IT" sz="1400" dirty="0">
                <a:hlinkClick r:id="rId4"/>
              </a:rPr>
              <a:t>https://centridiricerca.unicatt.it/lam-OM1_2018.pdf</a:t>
            </a:r>
            <a:r>
              <a:rPr lang="it-IT" sz="1400" dirty="0"/>
              <a:t>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374E377-AACA-4156-9111-47BDEDD7B532}"/>
              </a:ext>
            </a:extLst>
          </p:cNvPr>
          <p:cNvSpPr/>
          <p:nvPr/>
        </p:nvSpPr>
        <p:spPr>
          <a:xfrm>
            <a:off x="7764884" y="6185098"/>
            <a:ext cx="4036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Ultimo report:</a:t>
            </a:r>
          </a:p>
          <a:p>
            <a:r>
              <a:rPr lang="it-IT" sz="1400" dirty="0">
                <a:hlinkClick r:id="rId5"/>
              </a:rPr>
              <a:t>https://centridiricerca.unicatt.it/lam-OM1_2025.pdf</a:t>
            </a:r>
            <a:r>
              <a:rPr lang="it-I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280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A48FF4-5182-452A-9B51-2866062A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 cambiamenti della PM verso la «normalizzazione» e le decisioni di marzo 2022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059C5C-4E19-4828-8C48-6651DA1C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r>
              <a:rPr lang="it-IT" sz="2200" dirty="0"/>
              <a:t>«L’invasione russa dell’Ucraina segna uno spartiacque per l’Europa.[…] Assicurerà condizioni di liquidità distese e attuerà le sanzioni decise dall’Unione europea e dai governi europei. </a:t>
            </a:r>
            <a:r>
              <a:rPr lang="it-IT" sz="2200" u="sng" dirty="0"/>
              <a:t>Il Consiglio direttivo intraprenderà qualsiasi azione necessaria per adempiere il mandato della BCE di perseguire la stabilità dei prezzi e per preservare la stabilità finanziaria</a:t>
            </a:r>
            <a:r>
              <a:rPr lang="it-IT" sz="2200" dirty="0"/>
              <a:t>.»</a:t>
            </a:r>
          </a:p>
          <a:p>
            <a:r>
              <a:rPr lang="it-IT" sz="2200" dirty="0"/>
              <a:t>Nelle decisioni di cambiamento permanente degli strumenti di PM, gli interventi non convenzionali diventano parte integrante della «nuova PM» della BCE: verso la normalizzazione?</a:t>
            </a:r>
          </a:p>
        </p:txBody>
      </p:sp>
    </p:spTree>
    <p:extLst>
      <p:ext uri="{BB962C8B-B14F-4D97-AF65-F5344CB8AC3E}">
        <p14:creationId xmlns:p14="http://schemas.microsoft.com/office/powerpoint/2010/main" val="891611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7E2912-039D-46BB-8AD4-E026AA1E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Stabilizzazione (continua)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99EC22-1B4E-4008-8533-250D80BC1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22 marzo: </a:t>
            </a:r>
            <a:r>
              <a:rPr lang="it-IT" dirty="0">
                <a:solidFill>
                  <a:srgbClr val="FF0000"/>
                </a:solidFill>
              </a:rPr>
              <a:t>Tassi invariati </a:t>
            </a:r>
            <a:r>
              <a:rPr lang="it-IT" dirty="0"/>
              <a:t>per ora, ma il </a:t>
            </a:r>
            <a:r>
              <a:rPr lang="it-IT" dirty="0">
                <a:solidFill>
                  <a:srgbClr val="FF0000"/>
                </a:solidFill>
              </a:rPr>
              <a:t>PAA</a:t>
            </a:r>
            <a:r>
              <a:rPr lang="it-IT" dirty="0"/>
              <a:t> oggi a 40 </a:t>
            </a:r>
            <a:r>
              <a:rPr lang="it-IT" dirty="0" err="1"/>
              <a:t>Mld</a:t>
            </a:r>
            <a:r>
              <a:rPr lang="it-IT" dirty="0"/>
              <a:t> € scenderà a 20 a giugno; se le necessità di stabilizzazione dell’inflazione richiederanno l’aumento di i, continuerà a reinvestire in titoli; </a:t>
            </a:r>
            <a:r>
              <a:rPr lang="it-IT" dirty="0">
                <a:solidFill>
                  <a:srgbClr val="FF0000"/>
                </a:solidFill>
              </a:rPr>
              <a:t>PEPP</a:t>
            </a:r>
            <a:r>
              <a:rPr lang="it-IT" dirty="0"/>
              <a:t>: si sono interrotti a fine marzo gli acquisti netti (del Programma di Acquisto per l’Emergenza Pandemica), rimborsi reinvestiti fino a fine 2024 in modo flessibile; le condizioni di finanziamento del sistema bancario a medio termine cesseranno a giugno (</a:t>
            </a:r>
            <a:r>
              <a:rPr lang="it-IT" dirty="0">
                <a:solidFill>
                  <a:srgbClr val="FF0000"/>
                </a:solidFill>
              </a:rPr>
              <a:t>OMRLT-II</a:t>
            </a:r>
            <a:r>
              <a:rPr lang="it-IT" dirty="0"/>
              <a:t>I), ma flessibilità; continua le operazioni REPO verso le BC dell’Eurosistema (</a:t>
            </a:r>
            <a:r>
              <a:rPr lang="it-IT" dirty="0" err="1"/>
              <a:t>Eurosystem</a:t>
            </a:r>
            <a:r>
              <a:rPr lang="it-IT" dirty="0"/>
              <a:t> </a:t>
            </a:r>
            <a:r>
              <a:rPr lang="it-IT" dirty="0" err="1"/>
              <a:t>repo</a:t>
            </a:r>
            <a:r>
              <a:rPr lang="it-IT" dirty="0"/>
              <a:t> facility for </a:t>
            </a:r>
            <a:r>
              <a:rPr lang="it-IT" dirty="0" err="1"/>
              <a:t>central</a:t>
            </a:r>
            <a:r>
              <a:rPr lang="it-IT" dirty="0"/>
              <a:t> bank, </a:t>
            </a:r>
            <a:r>
              <a:rPr lang="it-IT" dirty="0">
                <a:solidFill>
                  <a:srgbClr val="FF0000"/>
                </a:solidFill>
              </a:rPr>
              <a:t>EUREP</a:t>
            </a:r>
            <a:r>
              <a:rPr lang="it-IT" dirty="0"/>
              <a:t>) fino al 15 gennaio 2023.</a:t>
            </a:r>
          </a:p>
          <a:p>
            <a:r>
              <a:rPr lang="it-IT" dirty="0"/>
              <a:t>Necessariamente la regola di Taylor per l’Eurozona è diversa, deve reagire in modo più che proporzionale alle variazioni dell’inflazione, oltre che considerare la «</a:t>
            </a:r>
            <a:r>
              <a:rPr lang="it-IT" dirty="0" err="1"/>
              <a:t>forward</a:t>
            </a:r>
            <a:r>
              <a:rPr lang="it-IT" dirty="0"/>
              <a:t> guidance» che indica nel tasso d’inflazione futuro atteso l’obiettivo finale da perseguire (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it-IT" baseline="-25000" dirty="0" err="1">
                <a:solidFill>
                  <a:srgbClr val="FF0000"/>
                </a:solidFill>
              </a:rPr>
              <a:t>t+T</a:t>
            </a:r>
            <a:r>
              <a:rPr lang="it-IT" baseline="-25000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o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it-IT" baseline="30000" dirty="0">
                <a:solidFill>
                  <a:srgbClr val="FF0000"/>
                </a:solidFill>
              </a:rPr>
              <a:t>e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5446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CF40992-5871-4438-ACC3-366E9131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Quantitative </a:t>
            </a:r>
            <a:r>
              <a:rPr lang="it-IT" dirty="0" err="1"/>
              <a:t>Tightening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250C7E0-9124-4E04-B3B5-71F303F36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Taylor rule dell’Eurozona e degli altri Paesi e il ritorno alla «normalità»</a:t>
            </a:r>
          </a:p>
        </p:txBody>
      </p:sp>
    </p:spTree>
    <p:extLst>
      <p:ext uri="{BB962C8B-B14F-4D97-AF65-F5344CB8AC3E}">
        <p14:creationId xmlns:p14="http://schemas.microsoft.com/office/powerpoint/2010/main" val="3498193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5EBCDE54-F044-4FD7-8664-6D62BC62F8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59107" y="4839006"/>
            <a:ext cx="7072313" cy="642937"/>
            <a:chOff x="1322" y="3635"/>
            <a:chExt cx="4455" cy="405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4A3DBD63-1C9A-4947-A529-683C3ACE95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22" y="3635"/>
              <a:ext cx="445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6CC7CAE6-C8F8-4B14-A507-6914B814F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" y="3635"/>
              <a:ext cx="4461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olo 3">
            <a:extLst>
              <a:ext uri="{FF2B5EF4-FFF2-40B4-BE49-F238E27FC236}">
                <a16:creationId xmlns:a16="http://schemas.microsoft.com/office/drawing/2014/main" id="{2C8F61DA-78B3-4262-A9F1-2B3E7181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stabilizzazione macroeconomica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77C06E0-473D-4BD6-B6C6-A2602285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/>
          <a:p>
            <a:r>
              <a:rPr lang="it-IT" sz="2000" dirty="0"/>
              <a:t>Si è detto che le banche centrali reagiscono all’andamento dell’inflazione con politiche restrittive, quando l’inflazione tende a salire al di sopra di quello che viene definito il tasso d’inflazione ottimale (il 2% nei Paesi UE) e con politiche espansive quando l’inflazione scende troppo e non è più in grado di ridurre i tassi d’interesse reali</a:t>
            </a:r>
          </a:p>
          <a:p>
            <a:r>
              <a:rPr lang="it-IT" sz="2000" dirty="0"/>
              <a:t>Con la regola di Taylor si è visto poi che  le BC non guardano solo al gap inflazionistico nel fissare i tassi guida per la politica monetaria, ma anche all’output gap, questo non tanto perché sono interessate alla crescita economica, ma perché </a:t>
            </a:r>
            <a:r>
              <a:rPr lang="it-IT" sz="2000" u="sng" dirty="0"/>
              <a:t>l’output gap segnala potenziali problemi connessi alla domanda aggregata</a:t>
            </a:r>
            <a:r>
              <a:rPr lang="it-IT" sz="2000" dirty="0"/>
              <a:t> e sappiamo che </a:t>
            </a:r>
            <a:r>
              <a:rPr lang="it-IT" sz="2000" dirty="0">
                <a:solidFill>
                  <a:srgbClr val="FF0000"/>
                </a:solidFill>
              </a:rPr>
              <a:t>la BC deve intervenire ogniqualvolta l’inflazione è determinata da fattori di domanda</a:t>
            </a:r>
          </a:p>
          <a:p>
            <a:r>
              <a:rPr lang="it-IT" sz="2000" dirty="0"/>
              <a:t>Anche la BCE usa quindi il principio di Taylor nell’attuazione della sua PM con questa formula: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64F276C-B6FE-4FE3-82B1-ACFCF3F61F11}"/>
              </a:ext>
            </a:extLst>
          </p:cNvPr>
          <p:cNvSpPr/>
          <p:nvPr/>
        </p:nvSpPr>
        <p:spPr>
          <a:xfrm>
            <a:off x="5365835" y="4783915"/>
            <a:ext cx="392647" cy="584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5175EC7-2BC0-41E4-BC2A-78CE9FA07CDD}"/>
              </a:ext>
            </a:extLst>
          </p:cNvPr>
          <p:cNvSpPr/>
          <p:nvPr/>
        </p:nvSpPr>
        <p:spPr>
          <a:xfrm>
            <a:off x="5513059" y="5295787"/>
            <a:ext cx="11658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(</a:t>
            </a:r>
            <a:r>
              <a:rPr lang="el-GR" dirty="0"/>
              <a:t>π</a:t>
            </a:r>
            <a:r>
              <a:rPr lang="it-IT" baseline="-25000" dirty="0" err="1"/>
              <a:t>t+T</a:t>
            </a:r>
            <a:r>
              <a:rPr lang="it-IT" baseline="-25000" dirty="0"/>
              <a:t> </a:t>
            </a:r>
            <a:r>
              <a:rPr lang="it-IT" dirty="0"/>
              <a:t>o </a:t>
            </a:r>
            <a:r>
              <a:rPr lang="el-GR" dirty="0"/>
              <a:t>π</a:t>
            </a:r>
            <a:r>
              <a:rPr lang="it-IT" baseline="30000" dirty="0"/>
              <a:t>e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317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B9A5A6-DED6-460F-969C-2E61FE30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ruolo principale della PM nell’Eurozona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99B7C-9571-41A8-A093-415CE2679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tasso Refi è quindi determinato tenendo conto del suo livello nel periodo precedente (i</a:t>
            </a:r>
            <a:r>
              <a:rPr lang="it-IT" baseline="-25000" dirty="0"/>
              <a:t>t-1</a:t>
            </a:r>
            <a:r>
              <a:rPr lang="it-IT" dirty="0"/>
              <a:t>) attribuendo un certo peso (</a:t>
            </a:r>
            <a:r>
              <a:rPr lang="it-IT" dirty="0">
                <a:sym typeface="Symbol" panose="05050102010706020507" pitchFamily="18" charset="2"/>
              </a:rPr>
              <a:t>) e per la parte rimanente (1- ) si considera il </a:t>
            </a:r>
            <a:r>
              <a:rPr lang="it-IT" dirty="0">
                <a:sym typeface="Symbol" panose="05050102010706020507" pitchFamily="18" charset="2"/>
                <a:hlinkClick r:id="rId2"/>
              </a:rPr>
              <a:t>tasso d’interesse reale </a:t>
            </a:r>
            <a:r>
              <a:rPr lang="it-IT" dirty="0">
                <a:sym typeface="Symbol" panose="05050102010706020507" pitchFamily="18" charset="2"/>
              </a:rPr>
              <a:t>r* (= tasso d’interesse nominale - il target inflazionistico), Il target inflazionistico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π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* (che può anche essere rappresentato dalle aspettative inflazionistiche) e il gap inflazionistico con il relativo parametro.</a:t>
            </a:r>
          </a:p>
          <a:p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Questa formulazione indica che la reazione della PM a eccessi inflazionistici è maggiore rispetto a quella che potrebbe essere attivata da output gap negativi, ma che il pregresso conta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817E47-F694-4403-BBA8-8341AC6DC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09" y="5604302"/>
            <a:ext cx="7041342" cy="64013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6288A94-877B-4E62-81B2-387DA048ABDB}"/>
              </a:ext>
            </a:extLst>
          </p:cNvPr>
          <p:cNvSpPr/>
          <p:nvPr/>
        </p:nvSpPr>
        <p:spPr>
          <a:xfrm>
            <a:off x="4531520" y="6026032"/>
            <a:ext cx="107273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/>
              <a:t>(</a:t>
            </a:r>
            <a:r>
              <a:rPr lang="el-GR" dirty="0"/>
              <a:t>π</a:t>
            </a:r>
            <a:r>
              <a:rPr lang="it-IT" baseline="-25000" dirty="0" err="1"/>
              <a:t>t+T</a:t>
            </a:r>
            <a:r>
              <a:rPr lang="it-IT" baseline="-25000" dirty="0"/>
              <a:t> </a:t>
            </a:r>
            <a:r>
              <a:rPr lang="it-IT" dirty="0"/>
              <a:t>o </a:t>
            </a:r>
            <a:r>
              <a:rPr lang="el-GR" dirty="0"/>
              <a:t>π</a:t>
            </a:r>
            <a:r>
              <a:rPr lang="it-IT" baseline="30000" dirty="0"/>
              <a:t>e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3092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regola di Taylor nell’Eurozona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3" y="2048065"/>
            <a:ext cx="6840560" cy="448989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94795" y="1580126"/>
            <a:ext cx="585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131313"/>
                </a:solidFill>
                <a:latin typeface="jaf-bernina-sans"/>
              </a:rPr>
              <a:t>La </a:t>
            </a:r>
            <a:r>
              <a:rPr lang="it-IT" b="1" i="1" dirty="0">
                <a:solidFill>
                  <a:srgbClr val="131313"/>
                </a:solidFill>
                <a:latin typeface="freight-text-pro"/>
              </a:rPr>
              <a:t>Taylor </a:t>
            </a:r>
            <a:r>
              <a:rPr lang="it-IT" b="1" i="1" dirty="0" err="1">
                <a:solidFill>
                  <a:srgbClr val="131313"/>
                </a:solidFill>
                <a:latin typeface="freight-text-pro"/>
              </a:rPr>
              <a:t>rule</a:t>
            </a:r>
            <a:r>
              <a:rPr lang="it-IT" b="1" dirty="0">
                <a:solidFill>
                  <a:srgbClr val="131313"/>
                </a:solidFill>
                <a:latin typeface="jaf-bernina-sans"/>
              </a:rPr>
              <a:t> nell’Eurozona, 1999-2017 (% annuali).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43633" y="1330765"/>
            <a:ext cx="45052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Nel calcolare il </a:t>
            </a:r>
            <a:r>
              <a:rPr lang="it-IT" sz="2000" dirty="0">
                <a:solidFill>
                  <a:srgbClr val="FF0000"/>
                </a:solidFill>
              </a:rPr>
              <a:t>tasso d’inflazione </a:t>
            </a:r>
            <a:r>
              <a:rPr lang="it-IT" sz="2000" dirty="0"/>
              <a:t>da inserire nella regola di Taylor si fa ricorso o al </a:t>
            </a:r>
            <a:r>
              <a:rPr lang="it-IT" sz="2000" b="1" dirty="0"/>
              <a:t>valore complessivo (totale) </a:t>
            </a:r>
            <a:r>
              <a:rPr lang="it-IT" sz="2000" dirty="0"/>
              <a:t>dell’inflazione o a quella che viene definita </a:t>
            </a:r>
            <a:r>
              <a:rPr lang="it-IT" sz="2000" b="1" i="1" dirty="0"/>
              <a:t>core </a:t>
            </a:r>
            <a:r>
              <a:rPr lang="it-IT" sz="2000" b="1" i="1" dirty="0" err="1"/>
              <a:t>inflation</a:t>
            </a:r>
            <a:r>
              <a:rPr lang="it-IT" sz="2000" b="1" i="1" dirty="0"/>
              <a:t> </a:t>
            </a:r>
            <a:r>
              <a:rPr lang="it-IT" sz="2000" dirty="0"/>
              <a:t>per escludere i prodotti con i prezzi più volatili come quelli energetici o di alimenti freschi (vedi </a:t>
            </a:r>
            <a:r>
              <a:rPr lang="it-IT" sz="2000" dirty="0">
                <a:hlinkClick r:id="rId3"/>
              </a:rPr>
              <a:t>ECB</a:t>
            </a:r>
            <a:r>
              <a:rPr lang="it-IT" sz="2000" dirty="0"/>
              <a:t>).</a:t>
            </a:r>
          </a:p>
          <a:p>
            <a:r>
              <a:rPr lang="it-IT" sz="2000" dirty="0"/>
              <a:t>Non necessariamente tutte le BC (inclusa la BCE) ha come obiettivo </a:t>
            </a:r>
            <a:r>
              <a:rPr lang="it-IT" sz="2000" b="1" i="1" dirty="0"/>
              <a:t>l’output gap</a:t>
            </a:r>
            <a:r>
              <a:rPr lang="it-IT" sz="2000" dirty="0"/>
              <a:t>, tuttavia </a:t>
            </a:r>
            <a:r>
              <a:rPr lang="it-IT" sz="2000" u="sng" dirty="0"/>
              <a:t>è un indicatore che misura </a:t>
            </a:r>
            <a:r>
              <a:rPr lang="it-IT" sz="2000" b="1" u="sng" dirty="0"/>
              <a:t>l’eccesso della domanda</a:t>
            </a:r>
            <a:r>
              <a:rPr lang="it-IT" sz="2000" u="sng" dirty="0"/>
              <a:t> sull’offerta </a:t>
            </a:r>
            <a:r>
              <a:rPr lang="it-IT" sz="2000" dirty="0"/>
              <a:t>e quindi delle potenziali tensioni inflazionistiche.</a:t>
            </a:r>
          </a:p>
          <a:p>
            <a:r>
              <a:rPr lang="it-IT" sz="2000" dirty="0">
                <a:solidFill>
                  <a:srgbClr val="FF0000"/>
                </a:solidFill>
              </a:rPr>
              <a:t>Aumentare </a:t>
            </a:r>
            <a:r>
              <a:rPr lang="it-IT" sz="2000" b="1" dirty="0">
                <a:solidFill>
                  <a:srgbClr val="FF0000"/>
                </a:solidFill>
              </a:rPr>
              <a:t>i</a:t>
            </a:r>
            <a:r>
              <a:rPr lang="it-IT" sz="2000" dirty="0">
                <a:solidFill>
                  <a:srgbClr val="FF0000"/>
                </a:solidFill>
              </a:rPr>
              <a:t> serve a limitare l’inflazione futura</a:t>
            </a:r>
            <a:r>
              <a:rPr lang="it-IT" sz="2000" dirty="0"/>
              <a:t>.</a:t>
            </a:r>
            <a:endParaRPr lang="en-US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212EB5-AFEC-4E1C-B24C-22F6CB1504C3}"/>
              </a:ext>
            </a:extLst>
          </p:cNvPr>
          <p:cNvSpPr txBox="1"/>
          <p:nvPr/>
        </p:nvSpPr>
        <p:spPr>
          <a:xfrm>
            <a:off x="-42930" y="1580126"/>
            <a:ext cx="85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Fig. 4.6</a:t>
            </a:r>
          </a:p>
        </p:txBody>
      </p:sp>
    </p:spTree>
    <p:extLst>
      <p:ext uri="{BB962C8B-B14F-4D97-AF65-F5344CB8AC3E}">
        <p14:creationId xmlns:p14="http://schemas.microsoft.com/office/powerpoint/2010/main" val="2912358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A67F1C-8CB6-4098-AD8F-D5B56440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Quantitative </a:t>
            </a:r>
            <a:r>
              <a:rPr lang="it-IT" dirty="0" err="1"/>
              <a:t>tightening</a:t>
            </a:r>
            <a:r>
              <a:rPr lang="it-IT" dirty="0"/>
              <a:t> (restrizione quantitativa o QT): il ritorno ai segnali </a:t>
            </a:r>
            <a:r>
              <a:rPr lang="it-IT" dirty="0" err="1"/>
              <a:t>Odissiaci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8C7639-124C-434C-875E-05938261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Con la decisione del 27 luglio 2022 la Banca centrale europea imprime una sterzata alla propria politica monetaria con una doppia decisione. </a:t>
            </a:r>
          </a:p>
          <a:p>
            <a:pPr lvl="1"/>
            <a:r>
              <a:rPr lang="it-IT" dirty="0"/>
              <a:t>La prima è un rialzo di 50 punti base dei principali tassi di interesse di riferimento. </a:t>
            </a:r>
          </a:p>
          <a:p>
            <a:pPr lvl="1"/>
            <a:r>
              <a:rPr lang="it-IT" dirty="0"/>
              <a:t>La seconda è l’inizio del programma di intervento sul proprio bilancio cosiddetto di </a:t>
            </a:r>
            <a:r>
              <a:rPr lang="it-IT" dirty="0" err="1"/>
              <a:t>Qt</a:t>
            </a:r>
            <a:r>
              <a:rPr lang="it-IT" dirty="0"/>
              <a:t>, cioè di </a:t>
            </a:r>
            <a:r>
              <a:rPr lang="it-IT" b="1" dirty="0"/>
              <a:t>Quantitative </a:t>
            </a:r>
            <a:r>
              <a:rPr lang="it-IT" b="1" dirty="0" err="1"/>
              <a:t>tightening</a:t>
            </a:r>
            <a:r>
              <a:rPr lang="it-IT" dirty="0"/>
              <a:t>, operazione simmetrica rispetto al programma espansivo di Quantitative </a:t>
            </a:r>
            <a:r>
              <a:rPr lang="it-IT" dirty="0" err="1"/>
              <a:t>easing</a:t>
            </a:r>
            <a:r>
              <a:rPr lang="it-IT" dirty="0"/>
              <a:t> (</a:t>
            </a:r>
            <a:r>
              <a:rPr lang="it-IT" dirty="0" err="1"/>
              <a:t>Qe</a:t>
            </a:r>
            <a:r>
              <a:rPr lang="it-IT" dirty="0"/>
              <a:t>) condotto negli ultimi dieci anni</a:t>
            </a:r>
          </a:p>
          <a:p>
            <a:r>
              <a:rPr lang="it-IT" dirty="0"/>
              <a:t>I tassi della BCE sono piuttosto bassi e inferiori di 200 punti base a dicembre 2022 rispetto a quelli della FED, malgrado l'inflazione registrata sia più bassa negli Stati Uniti rispetto all'Eurozona di quasi 3 punti percentuali (6,5 per cento negli Stati Uniti e 9,2 nell’Eurozona; ad aprile 2023 sono rispettivamente 5% e 6,9% e i tassi di riferimento rispettivamente  4,75% e 3,5% ).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FFE44E-61F9-4B7A-9AE0-AF78AB302535}"/>
              </a:ext>
            </a:extLst>
          </p:cNvPr>
          <p:cNvSpPr/>
          <p:nvPr/>
        </p:nvSpPr>
        <p:spPr>
          <a:xfrm>
            <a:off x="1079090" y="6296651"/>
            <a:ext cx="573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https://osservatoriocpi.unicatt.it/ocpi-NOTA%20FINALE.pdf</a:t>
            </a:r>
            <a:r>
              <a:rPr lang="it-IT" dirty="0"/>
              <a:t>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DF77EF-0431-43BC-BB30-D012DBB81A54}"/>
              </a:ext>
            </a:extLst>
          </p:cNvPr>
          <p:cNvSpPr/>
          <p:nvPr/>
        </p:nvSpPr>
        <p:spPr>
          <a:xfrm>
            <a:off x="1079090" y="5926716"/>
            <a:ext cx="539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https://lavoce.info/archives/99248/la-svolta-della-bce/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3255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849DF70-0A6B-46CD-BF5F-5EFDB415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 sta realizzando il </a:t>
            </a:r>
            <a:r>
              <a:rPr lang="it-IT" dirty="0" err="1"/>
              <a:t>Qt</a:t>
            </a:r>
            <a:r>
              <a:rPr lang="it-IT" dirty="0"/>
              <a:t>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D674AA-F441-4A62-94B2-5474B32D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48" y="1632800"/>
            <a:ext cx="4362450" cy="5086350"/>
          </a:xfrm>
          <a:prstGeom prst="rect">
            <a:avLst/>
          </a:prstGeom>
        </p:spPr>
      </p:pic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99DD8DA1-4671-4696-A2FF-63F90A4E324D}"/>
              </a:ext>
            </a:extLst>
          </p:cNvPr>
          <p:cNvSpPr/>
          <p:nvPr/>
        </p:nvSpPr>
        <p:spPr>
          <a:xfrm rot="16200000">
            <a:off x="4219980" y="1396620"/>
            <a:ext cx="935864" cy="5881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r della TR</a:t>
            </a:r>
          </a:p>
        </p:txBody>
      </p:sp>
      <p:sp>
        <p:nvSpPr>
          <p:cNvPr id="7" name="Elaborazione 6">
            <a:extLst>
              <a:ext uri="{FF2B5EF4-FFF2-40B4-BE49-F238E27FC236}">
                <a16:creationId xmlns:a16="http://schemas.microsoft.com/office/drawing/2014/main" id="{B63B598E-EC0F-4752-96C8-7E0F780941EE}"/>
              </a:ext>
            </a:extLst>
          </p:cNvPr>
          <p:cNvSpPr/>
          <p:nvPr/>
        </p:nvSpPr>
        <p:spPr>
          <a:xfrm>
            <a:off x="1098997" y="2906332"/>
            <a:ext cx="4013916" cy="184598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Elaborazione 7">
            <a:extLst>
              <a:ext uri="{FF2B5EF4-FFF2-40B4-BE49-F238E27FC236}">
                <a16:creationId xmlns:a16="http://schemas.microsoft.com/office/drawing/2014/main" id="{B373A750-10B8-4F5A-99F1-DF0385208B32}"/>
              </a:ext>
            </a:extLst>
          </p:cNvPr>
          <p:cNvSpPr/>
          <p:nvPr/>
        </p:nvSpPr>
        <p:spPr>
          <a:xfrm>
            <a:off x="1098997" y="4342662"/>
            <a:ext cx="4013916" cy="184598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231EC32-0AF2-4412-932C-512EAC94FB3A}"/>
              </a:ext>
            </a:extLst>
          </p:cNvPr>
          <p:cNvSpPr/>
          <p:nvPr/>
        </p:nvSpPr>
        <p:spPr>
          <a:xfrm>
            <a:off x="5589431" y="1414562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4A4A4A"/>
                </a:solidFill>
                <a:latin typeface="Roboto"/>
              </a:rPr>
              <a:t>la FED ha aumentato di ben 7 volte i tassi d’interesse nel corso del 2022, di cui 4 volte di ben 75 punti base. La BCE, nello stesso periodo, ha invece aumentato i propri tassi solo 4 volte, di cui soltanto 2 volte di 75 punti base e le restanti di 50.</a:t>
            </a:r>
          </a:p>
          <a:p>
            <a:r>
              <a:rPr lang="it-IT" dirty="0"/>
              <a:t>Il programma di acquisto di attività (</a:t>
            </a:r>
            <a:r>
              <a:rPr lang="it-IT" dirty="0">
                <a:solidFill>
                  <a:srgbClr val="FF0000"/>
                </a:solidFill>
              </a:rPr>
              <a:t>App</a:t>
            </a:r>
            <a:r>
              <a:rPr lang="it-IT" dirty="0"/>
              <a:t>). A partire da marzo 2023 il portafoglio del programma di acquisto diminuirà a un ritmo misurato e prevedibile, con la Bce che non reinvestirà tutti i rendimenti di capitale derivanti dai titoli in scadenza. Il calo ammonterà in media a </a:t>
            </a:r>
            <a:r>
              <a:rPr lang="it-IT" dirty="0">
                <a:solidFill>
                  <a:srgbClr val="FF0000"/>
                </a:solidFill>
              </a:rPr>
              <a:t>15 miliardi di euro al mese </a:t>
            </a:r>
            <a:r>
              <a:rPr lang="it-IT" dirty="0"/>
              <a:t>fino alla fine del secondo trimestre del 2023.</a:t>
            </a:r>
          </a:p>
          <a:p>
            <a:r>
              <a:rPr lang="it-IT" dirty="0">
                <a:solidFill>
                  <a:srgbClr val="FF0000"/>
                </a:solidFill>
              </a:rPr>
              <a:t>La leva su cui agisce il </a:t>
            </a:r>
            <a:r>
              <a:rPr lang="it-IT" dirty="0" err="1">
                <a:solidFill>
                  <a:srgbClr val="FF0000"/>
                </a:solidFill>
              </a:rPr>
              <a:t>Qt</a:t>
            </a:r>
            <a:r>
              <a:rPr lang="it-IT" dirty="0">
                <a:solidFill>
                  <a:srgbClr val="FF0000"/>
                </a:solidFill>
              </a:rPr>
              <a:t> è quella dei tassi di interesse a lungo termine</a:t>
            </a:r>
            <a:r>
              <a:rPr lang="it-IT" dirty="0"/>
              <a:t>. Il minor flusso di titoli sul mercato indotto dal </a:t>
            </a:r>
            <a:r>
              <a:rPr lang="it-IT" dirty="0" err="1"/>
              <a:t>Qt</a:t>
            </a:r>
            <a:r>
              <a:rPr lang="it-IT" dirty="0"/>
              <a:t> causa un rialzo dei rendimenti sui titoli di stato e una loro svalutazione, che si riflette in </a:t>
            </a:r>
            <a:r>
              <a:rPr lang="it-IT" dirty="0">
                <a:solidFill>
                  <a:srgbClr val="FF0000"/>
                </a:solidFill>
              </a:rPr>
              <a:t>perdite di bilancio per le banche</a:t>
            </a:r>
            <a:r>
              <a:rPr lang="it-IT" dirty="0"/>
              <a:t>. Queste ultime compensano le perdite di bilancio con un </a:t>
            </a:r>
            <a:r>
              <a:rPr lang="it-IT" dirty="0">
                <a:solidFill>
                  <a:srgbClr val="FF0000"/>
                </a:solidFill>
              </a:rPr>
              <a:t>rialzo dei costi di finanziamento a medio e lungo termine per le imprese</a:t>
            </a:r>
            <a:r>
              <a:rPr lang="it-IT" dirty="0"/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0D7F9A-BA81-4814-9D1E-E245C507F3D0}"/>
              </a:ext>
            </a:extLst>
          </p:cNvPr>
          <p:cNvSpPr txBox="1"/>
          <p:nvPr/>
        </p:nvSpPr>
        <p:spPr>
          <a:xfrm>
            <a:off x="5152153" y="4311850"/>
            <a:ext cx="502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+1,8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2B903E-A234-41C5-9E4E-9357C568BA13}"/>
              </a:ext>
            </a:extLst>
          </p:cNvPr>
          <p:cNvSpPr txBox="1"/>
          <p:nvPr/>
        </p:nvSpPr>
        <p:spPr>
          <a:xfrm>
            <a:off x="5144708" y="2875520"/>
            <a:ext cx="502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+0,45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D9D4643-4BE1-423C-AD1C-76711E2ABF87}"/>
              </a:ext>
            </a:extLst>
          </p:cNvPr>
          <p:cNvSpPr txBox="1"/>
          <p:nvPr/>
        </p:nvSpPr>
        <p:spPr>
          <a:xfrm>
            <a:off x="5036248" y="2188278"/>
            <a:ext cx="633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04.2025</a:t>
            </a:r>
          </a:p>
        </p:txBody>
      </p:sp>
    </p:spTree>
    <p:extLst>
      <p:ext uri="{BB962C8B-B14F-4D97-AF65-F5344CB8AC3E}">
        <p14:creationId xmlns:p14="http://schemas.microsoft.com/office/powerpoint/2010/main" val="101622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20F40-24A8-4A5D-95C6-F087697B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Perché questo comportamento prudenziale della BCE? E nella fase attuale cosa si attendono gli esperti?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7E11AAE-F8C5-4EAF-9A3B-150C8E286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74" y="2324608"/>
            <a:ext cx="7210430" cy="39673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61804A-616C-4671-974D-FDD559777DD5}"/>
              </a:ext>
            </a:extLst>
          </p:cNvPr>
          <p:cNvSpPr txBox="1"/>
          <p:nvPr/>
        </p:nvSpPr>
        <p:spPr>
          <a:xfrm>
            <a:off x="5892800" y="1707008"/>
            <a:ext cx="531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aspettative sui tassi sui depositi presso la BC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DA5CB-869C-4548-999E-5369057360AB}"/>
              </a:ext>
            </a:extLst>
          </p:cNvPr>
          <p:cNvSpPr txBox="1"/>
          <p:nvPr/>
        </p:nvSpPr>
        <p:spPr>
          <a:xfrm>
            <a:off x="838200" y="2324608"/>
            <a:ext cx="3140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reazione della BCE all’innalzamento dell’inflazione è stata più moderata che negli USA perché in Europa ci sono diversi Paesi che hanno </a:t>
            </a:r>
            <a:r>
              <a:rPr lang="it-IT" dirty="0">
                <a:solidFill>
                  <a:srgbClr val="FF0000"/>
                </a:solidFill>
              </a:rPr>
              <a:t>debiti molto alti </a:t>
            </a:r>
            <a:r>
              <a:rPr lang="it-IT" dirty="0"/>
              <a:t>ed un innalzamento del tasso d’interesse di riferimento causerebbe problemi ai Governi e alle banche commerciali che vedrebbero diminuire il prezzo dei titoli accumulati durante il periodo del QE</a:t>
            </a:r>
          </a:p>
        </p:txBody>
      </p:sp>
    </p:spTree>
    <p:extLst>
      <p:ext uri="{BB962C8B-B14F-4D97-AF65-F5344CB8AC3E}">
        <p14:creationId xmlns:p14="http://schemas.microsoft.com/office/powerpoint/2010/main" val="372808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Politiche monetarie non convenzionali (2)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5765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it-IT" dirty="0"/>
              <a:t>Può </a:t>
            </a:r>
            <a:r>
              <a:rPr lang="it-IT" dirty="0">
                <a:solidFill>
                  <a:srgbClr val="FF0000"/>
                </a:solidFill>
              </a:rPr>
              <a:t>appiattire la </a:t>
            </a:r>
            <a:r>
              <a:rPr lang="it-IT" dirty="0" err="1">
                <a:solidFill>
                  <a:srgbClr val="FF0000"/>
                </a:solidFill>
              </a:rPr>
              <a:t>yeald</a:t>
            </a:r>
            <a:r>
              <a:rPr lang="it-IT" dirty="0">
                <a:solidFill>
                  <a:srgbClr val="FF0000"/>
                </a:solidFill>
              </a:rPr>
              <a:t> curve </a:t>
            </a:r>
            <a:r>
              <a:rPr lang="it-IT" dirty="0"/>
              <a:t>con strategie di comunicazione o con l’acquisto di titoli a più lungo termine (si tratta della cosiddetta </a:t>
            </a:r>
            <a:r>
              <a:rPr lang="it-IT" i="1" dirty="0" err="1">
                <a:solidFill>
                  <a:srgbClr val="FF0000"/>
                </a:solidFill>
              </a:rPr>
              <a:t>forward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guidance</a:t>
            </a:r>
            <a:r>
              <a:rPr lang="it-IT" i="1" dirty="0">
                <a:solidFill>
                  <a:srgbClr val="FF0000"/>
                </a:solidFill>
              </a:rPr>
              <a:t>; </a:t>
            </a:r>
            <a:r>
              <a:rPr lang="it-IT" dirty="0"/>
              <a:t>BCE, </a:t>
            </a:r>
            <a:r>
              <a:rPr lang="it-IT" dirty="0">
                <a:hlinkClick r:id="rId2"/>
              </a:rPr>
              <a:t>conferenza stampa del 4 luglio 2013</a:t>
            </a:r>
            <a:r>
              <a:rPr lang="it-IT" dirty="0"/>
              <a:t>);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BC può espandere il proprio bilancio</a:t>
            </a:r>
            <a:r>
              <a:rPr lang="it-IT" dirty="0"/>
              <a:t>, acquistando grandi quantità di titoli (governativi) privi di rischio sui mercati aperti (QE o </a:t>
            </a:r>
            <a:r>
              <a:rPr lang="it-IT" b="1" dirty="0"/>
              <a:t>Quantitative </a:t>
            </a:r>
            <a:r>
              <a:rPr lang="it-IT" b="1" dirty="0" err="1"/>
              <a:t>Easing</a:t>
            </a:r>
            <a:r>
              <a:rPr lang="it-IT" dirty="0"/>
              <a:t>)</a:t>
            </a:r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3" y="3322058"/>
            <a:ext cx="6843271" cy="322783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06424" y="6488668"/>
            <a:ext cx="7159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https://www.ilsole24ore.com/art/banche-centrali-dieci-anni-bazooka-15mila-miliardi-ACzRlSg</a:t>
            </a:r>
            <a:r>
              <a:rPr lang="en-US" sz="1400" dirty="0"/>
              <a:t> </a:t>
            </a:r>
          </a:p>
        </p:txBody>
      </p:sp>
      <p:pic>
        <p:nvPicPr>
          <p:cNvPr id="4098" name="Picture 2" descr="L’ESPANSIONE DEI BILANCI DELLE PRIME 5 BANCHE CENTRAL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94" y="3854535"/>
            <a:ext cx="5061862" cy="238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322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L’efficacia degli interventi della Banca Centrale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problema della credibilità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46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credibilità delle banche centrali: se si reagisse invece all’output gap?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Nel 1983 </a:t>
            </a:r>
            <a:r>
              <a:rPr lang="it-IT" b="1" dirty="0"/>
              <a:t>Barro e Gordon </a:t>
            </a:r>
            <a:r>
              <a:rPr lang="it-IT" dirty="0"/>
              <a:t>studiano i comportamenti degli agenti economici, </a:t>
            </a:r>
            <a:r>
              <a:rPr lang="it-IT" u="sng" dirty="0"/>
              <a:t>quando i banchieri centrali cercano di aumentare l’output al di sopra del livello naturale </a:t>
            </a:r>
            <a:r>
              <a:rPr lang="it-IT" dirty="0"/>
              <a:t>(output gap positivo) in presenza di aspettative razionali degli agenti e osservano che: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/>
              <a:t>I policymaker annunciano politiche monetarie restrittive affinché il pubblico formuli aspettative coerenti con bassi livelli di inflazione;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/>
              <a:t>tuttavia, una volta che le aspettative si sono formate, le autorità hanno convenienza a rinnegare l’annuncio, adottando politiche monetarie espansive al fine di ridurre la disoccupazione (sfruttando il trade off della Curva di Phillips); 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/>
              <a:t>grazie all’ipotesi AR, gli operatori sono in grado di comprendere l’incentivo delle autorità a rinnegare l’annuncio e, quindi, tendono a considerare la politica annunciata poco credibile; 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/>
              <a:t>tale schema logico giunge alla sorprendente conclusione che le autorità, per poter raggiungere gli obiettivi dichiarati, devono, di fatto, rinunciare al loro potere discrezionale.</a:t>
            </a:r>
          </a:p>
        </p:txBody>
      </p:sp>
    </p:spTree>
    <p:extLst>
      <p:ext uri="{BB962C8B-B14F-4D97-AF65-F5344CB8AC3E}">
        <p14:creationId xmlns:p14="http://schemas.microsoft.com/office/powerpoint/2010/main" val="12076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30CCB3-DD0B-43A8-B49E-049ADFEB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accade, infatti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7392C8-2A83-494A-9034-6DCE79A8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it-IT" dirty="0"/>
              <a:t>In t</a:t>
            </a:r>
            <a:r>
              <a:rPr lang="it-IT" baseline="-25000" dirty="0"/>
              <a:t>0</a:t>
            </a:r>
            <a:r>
              <a:rPr lang="it-IT" dirty="0"/>
              <a:t> la BC osserva un tasso di disoccupazione elevato, quindi considera che l’output sia ad un livello troppo basso rispetto al trend</a:t>
            </a:r>
          </a:p>
          <a:p>
            <a:pPr lvl="1"/>
            <a:r>
              <a:rPr lang="it-IT" dirty="0"/>
              <a:t>La disoccupazione dovrebbe essere ridotta con politiche di tipo strutturale, ma i tempi di trasmissione della PM espansiva sarebbero più rapidi, quindi sono tentati ad agire…</a:t>
            </a:r>
          </a:p>
          <a:p>
            <a:pPr lvl="1"/>
            <a:r>
              <a:rPr lang="it-IT" dirty="0"/>
              <a:t>Sappiamo però che se </a:t>
            </a:r>
            <a:r>
              <a:rPr lang="it-IT" dirty="0" err="1"/>
              <a:t>Y</a:t>
            </a:r>
            <a:r>
              <a:rPr lang="it-IT" baseline="-25000" dirty="0" err="1"/>
              <a:t>t</a:t>
            </a:r>
            <a:r>
              <a:rPr lang="it-IT" dirty="0"/>
              <a:t>&gt;Y*, l’inflazione aumenta senza ridurre la disoccupazione e questo accade perché le famiglie sono razionali (conoscono perfettamente la funzione di perdita della BC e il valori dei parametri delle variabili economiche) e si tramutano in richieste di aumenti salariali, perché temono un aumento dei prezzi al consumo</a:t>
            </a:r>
          </a:p>
          <a:p>
            <a:pPr lvl="1"/>
            <a:r>
              <a:rPr lang="it-IT" dirty="0"/>
              <a:t>Il risultato finale è un </a:t>
            </a:r>
            <a:r>
              <a:rPr lang="it-IT" dirty="0">
                <a:solidFill>
                  <a:srgbClr val="FF0000"/>
                </a:solidFill>
              </a:rPr>
              <a:t>inflation </a:t>
            </a:r>
            <a:r>
              <a:rPr lang="it-IT" dirty="0" err="1">
                <a:solidFill>
                  <a:srgbClr val="FF0000"/>
                </a:solidFill>
              </a:rPr>
              <a:t>bias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(errore inflazionistico) della PM senza ottenere gli effetti reali sperati: </a:t>
            </a:r>
            <a:r>
              <a:rPr lang="it-IT" b="1" dirty="0"/>
              <a:t>la politica ottimale è incoerente nel tempo</a:t>
            </a:r>
            <a:r>
              <a:rPr lang="it-IT" dirty="0"/>
              <a:t>.</a:t>
            </a:r>
          </a:p>
          <a:p>
            <a:r>
              <a:rPr lang="it-IT" dirty="0"/>
              <a:t>Come si può evitare che questo accada? Con una BC conservatrice che rispetti gli annunci (</a:t>
            </a:r>
            <a:r>
              <a:rPr lang="it-IT" dirty="0">
                <a:solidFill>
                  <a:srgbClr val="FF0000"/>
                </a:solidFill>
                <a:hlinkClick r:id="rId2"/>
              </a:rPr>
              <a:t>trasparenza</a:t>
            </a:r>
            <a:r>
              <a:rPr lang="it-IT" dirty="0"/>
              <a:t>) o che rispetti il suo mandato (</a:t>
            </a:r>
            <a:r>
              <a:rPr lang="it-IT" dirty="0">
                <a:solidFill>
                  <a:srgbClr val="FF0000"/>
                </a:solidFill>
              </a:rPr>
              <a:t>credibilità della BC o accountability</a:t>
            </a:r>
            <a:r>
              <a:rPr lang="it-IT" dirty="0"/>
              <a:t>): le </a:t>
            </a:r>
            <a:r>
              <a:rPr lang="it-IT" dirty="0">
                <a:hlinkClick r:id="rId3"/>
              </a:rPr>
              <a:t>conferenze stampa </a:t>
            </a:r>
            <a:r>
              <a:rPr lang="it-IT" dirty="0"/>
              <a:t>e le </a:t>
            </a:r>
            <a:r>
              <a:rPr lang="it-IT" dirty="0">
                <a:hlinkClick r:id="rId4"/>
              </a:rPr>
              <a:t>audizioni </a:t>
            </a:r>
            <a:r>
              <a:rPr lang="it-IT" dirty="0"/>
              <a:t>al Parlamento sostanziano un comportamento credibile della BC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54601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4E959F-F375-463C-B7D4-5ADC6692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88" y="135076"/>
            <a:ext cx="10515600" cy="1325563"/>
          </a:xfrm>
        </p:spPr>
        <p:txBody>
          <a:bodyPr/>
          <a:lstStyle/>
          <a:p>
            <a:r>
              <a:rPr lang="it-IT" dirty="0"/>
              <a:t>Questo comporta che nelle previsioni degli agenti…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DDDA8A-5B8B-455E-972F-A3A1A5F29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4" y="1460639"/>
            <a:ext cx="9809408" cy="53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11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L’incoerenza temporale e credibilità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836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Quando però si possono adottare politiche incoerenti temporalmente?</a:t>
            </a:r>
          </a:p>
          <a:p>
            <a:r>
              <a:rPr lang="it-IT" u="sng" dirty="0"/>
              <a:t>Questo comportamento è giustificato solo se nel periodo considerato intervengono degli shock economici e quindi tornano ad essere indispensabili interventi di tipo discrezionale</a:t>
            </a:r>
          </a:p>
          <a:p>
            <a:r>
              <a:rPr lang="it-IT" dirty="0"/>
              <a:t>Negli altri casi alla BC conviene «</a:t>
            </a:r>
            <a:r>
              <a:rPr lang="it-IT" b="1" dirty="0"/>
              <a:t>legarsi le mani</a:t>
            </a:r>
            <a:r>
              <a:rPr lang="it-IT" dirty="0"/>
              <a:t>» o </a:t>
            </a:r>
            <a:r>
              <a:rPr lang="it-IT" i="1" dirty="0"/>
              <a:t>commitment</a:t>
            </a:r>
            <a:r>
              <a:rPr lang="it-IT" dirty="0"/>
              <a:t> (come già osservato), adottando una regola monetaria fissa (appunto </a:t>
            </a:r>
            <a:r>
              <a:rPr lang="it-IT" dirty="0">
                <a:solidFill>
                  <a:srgbClr val="FF0000"/>
                </a:solidFill>
              </a:rPr>
              <a:t>l’inflation targeting</a:t>
            </a:r>
            <a:r>
              <a:rPr lang="it-IT" dirty="0"/>
              <a:t>) o un </a:t>
            </a:r>
            <a:r>
              <a:rPr lang="it-IT" dirty="0">
                <a:solidFill>
                  <a:srgbClr val="0070C0"/>
                </a:solidFill>
              </a:rPr>
              <a:t>banchiere conservatore</a:t>
            </a:r>
            <a:r>
              <a:rPr lang="it-IT" dirty="0"/>
              <a:t> (come nel caso della Bundesbank tedesca)</a:t>
            </a:r>
          </a:p>
          <a:p>
            <a:r>
              <a:rPr lang="it-IT" dirty="0"/>
              <a:t>Nei PVS la regola più diffusa è quella di adottare i </a:t>
            </a:r>
            <a:r>
              <a:rPr lang="it-IT" dirty="0">
                <a:solidFill>
                  <a:srgbClr val="FF0000"/>
                </a:solidFill>
              </a:rPr>
              <a:t>tassi di cambio fissi (</a:t>
            </a:r>
            <a:r>
              <a:rPr lang="it-IT" i="1" dirty="0" err="1">
                <a:solidFill>
                  <a:srgbClr val="FF0000"/>
                </a:solidFill>
              </a:rPr>
              <a:t>currency</a:t>
            </a:r>
            <a:r>
              <a:rPr lang="it-IT" i="1" dirty="0">
                <a:solidFill>
                  <a:srgbClr val="FF0000"/>
                </a:solidFill>
              </a:rPr>
              <a:t> board</a:t>
            </a:r>
            <a:r>
              <a:rPr lang="it-IT" dirty="0">
                <a:solidFill>
                  <a:srgbClr val="FF0000"/>
                </a:solidFill>
              </a:rPr>
              <a:t>) </a:t>
            </a:r>
            <a:r>
              <a:rPr lang="it-IT" dirty="0"/>
              <a:t>ancorati ad una valuta o nel Sistema Monetario Europeo (SME) che ha preceduto l’Eurozona cambi fissi entro una banda</a:t>
            </a:r>
          </a:p>
          <a:p>
            <a:r>
              <a:rPr lang="it-IT" dirty="0"/>
              <a:t>Oppure ancora garantire al governatore della BC una </a:t>
            </a:r>
            <a:r>
              <a:rPr lang="it-IT" dirty="0">
                <a:solidFill>
                  <a:srgbClr val="FF0000"/>
                </a:solidFill>
              </a:rPr>
              <a:t>retribuzione legata inversamente ai risultati ottenuti sull’inflazione</a:t>
            </a:r>
            <a:r>
              <a:rPr lang="it-IT" dirty="0"/>
              <a:t> (contratto principale/agente)</a:t>
            </a:r>
          </a:p>
        </p:txBody>
      </p:sp>
    </p:spTree>
    <p:extLst>
      <p:ext uri="{BB962C8B-B14F-4D97-AF65-F5344CB8AC3E}">
        <p14:creationId xmlns:p14="http://schemas.microsoft.com/office/powerpoint/2010/main" val="3172651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Indipendenza e comitati monetari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Comunque la credibilità è più facilmente garantita se la BC è indipendente da governo e parlamento con mandati lunghi (14 anni FED, 8 anni per l’Executive Board della BCE; 6 anni per il governatore della Banca d’Italia) e senza possibilità di revoca, con un bilancio indipendente (come la BCE il cui mandato è iscritto nel trattato istitutivo dell’UE e ha quindi valore costituzionale. </a:t>
            </a:r>
            <a:r>
              <a:rPr lang="it-IT" dirty="0">
                <a:solidFill>
                  <a:srgbClr val="FF0000"/>
                </a:solidFill>
              </a:rPr>
              <a:t>Solo una decisione unanime degli stati membri, seguita da una ratifica dei parlamenti, può rimettere in discussione l’indipendenza della BCE</a:t>
            </a:r>
            <a:r>
              <a:rPr lang="it-IT" dirty="0"/>
              <a:t>.)</a:t>
            </a:r>
          </a:p>
          <a:p>
            <a:r>
              <a:rPr lang="it-IT" dirty="0"/>
              <a:t>Un’importanza sempre maggiore ricoprono anche i «comitati monetari»: negli USA è il </a:t>
            </a:r>
            <a:r>
              <a:rPr lang="en-US" dirty="0">
                <a:hlinkClick r:id="rId2"/>
              </a:rPr>
              <a:t>Federal Open Market Committee </a:t>
            </a:r>
            <a:r>
              <a:rPr lang="en-US" dirty="0"/>
              <a:t>(FOMC), per </a:t>
            </a:r>
            <a:r>
              <a:rPr lang="en-US" dirty="0" err="1"/>
              <a:t>l’Eurozona</a:t>
            </a:r>
            <a:r>
              <a:rPr lang="en-US" dirty="0"/>
              <a:t> è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Consiglio </a:t>
            </a:r>
            <a:r>
              <a:rPr lang="en-US" dirty="0" err="1">
                <a:hlinkClick r:id="rId3"/>
              </a:rPr>
              <a:t>Direttivo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BCE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12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tasso di cambio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Non abbiamo ancora trattato l’ultimo tra gli obiettivi intermedi, quello del tasso di cambio, </a:t>
            </a:r>
            <a:r>
              <a:rPr lang="it-IT" u="sng" dirty="0"/>
              <a:t>che non riguarda la stabilità del tasso di cambio, ma la stabilità dei prezzi attraverso l’ancoraggio nominale esterno</a:t>
            </a:r>
            <a:r>
              <a:rPr lang="it-IT" dirty="0"/>
              <a:t>, tuttavia occorre ricordare il ruolo che l’Euro ha nei mercati internazionali, infatti</a:t>
            </a:r>
          </a:p>
          <a:p>
            <a:r>
              <a:rPr lang="it-IT" dirty="0"/>
              <a:t>L’ancoraggio nominale esterno della moneta di un paese a quella di altri paesi o di quelli dell’eurozona permette alle BC poco credibili di rendere trasparenti le manovre di PM: un problema può essere rappresentato dall’azione degli agenti economici che possono far aumentare troppo prezzi e salari, limitandone l’azione e riducendo le aspettative di inflazione. Molti paesi piccoli o i paesi dell’Est Europa prima dell’ingresso nell’UE hanno ancorato la loro moneta al </a:t>
            </a:r>
            <a:r>
              <a:rPr lang="it-IT" dirty="0" err="1"/>
              <a:t>volore</a:t>
            </a:r>
            <a:r>
              <a:rPr lang="it-IT" dirty="0"/>
              <a:t> nominale in Euro </a:t>
            </a:r>
          </a:p>
          <a:p>
            <a:r>
              <a:rPr lang="it-IT" dirty="0"/>
              <a:t>(</a:t>
            </a:r>
            <a:r>
              <a:rPr lang="it-IT" i="1" dirty="0"/>
              <a:t>BCE, 2024, </a:t>
            </a:r>
            <a:r>
              <a:rPr lang="it-IT" i="1" dirty="0">
                <a:hlinkClick r:id="rId2"/>
              </a:rPr>
              <a:t>The </a:t>
            </a:r>
            <a:r>
              <a:rPr lang="it-IT" i="1" dirty="0" err="1">
                <a:hlinkClick r:id="rId2"/>
              </a:rPr>
              <a:t>international</a:t>
            </a:r>
            <a:r>
              <a:rPr lang="it-IT" i="1" dirty="0">
                <a:hlinkClick r:id="rId2"/>
              </a:rPr>
              <a:t> </a:t>
            </a:r>
            <a:r>
              <a:rPr lang="it-IT" i="1" dirty="0" err="1">
                <a:hlinkClick r:id="rId2"/>
              </a:rPr>
              <a:t>role</a:t>
            </a:r>
            <a:r>
              <a:rPr lang="it-IT" i="1" dirty="0">
                <a:hlinkClick r:id="rId2"/>
              </a:rPr>
              <a:t> of the euro</a:t>
            </a:r>
            <a:r>
              <a:rPr lang="it-IT" dirty="0"/>
              <a:t>). Torneremo più avanti sul tema del cambio.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34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L’obiettivo della stabilità finanziaria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L’obiettivo della stabilità finanziaria è condiviso tra agenzie di regolamentazione, che si occupano di settori specifici del mercato (borsa, banche, assicurazioni ecc.), banca centrale e ministero dell’Economia.</a:t>
            </a:r>
          </a:p>
          <a:p>
            <a:r>
              <a:rPr lang="it-IT" dirty="0"/>
              <a:t>Tale obiettivo è diventato sempre più importante dopo l’avvento di una sequenza di instabilità finanziarie nel mercato globale, culminate con la bolla dei derivati del 2008</a:t>
            </a:r>
          </a:p>
          <a:p>
            <a:r>
              <a:rPr lang="it-IT" dirty="0"/>
              <a:t>i </a:t>
            </a:r>
            <a:r>
              <a:rPr lang="it-IT" dirty="0">
                <a:solidFill>
                  <a:srgbClr val="FF0000"/>
                </a:solidFill>
              </a:rPr>
              <a:t>comitati</a:t>
            </a:r>
            <a:r>
              <a:rPr lang="it-IT" dirty="0"/>
              <a:t> incaricati di identificare il </a:t>
            </a:r>
            <a:r>
              <a:rPr lang="it-IT" dirty="0">
                <a:solidFill>
                  <a:srgbClr val="FF0000"/>
                </a:solidFill>
              </a:rPr>
              <a:t>rischio sistemico </a:t>
            </a:r>
            <a:r>
              <a:rPr lang="it-IT" dirty="0"/>
              <a:t>e di discutere le </a:t>
            </a:r>
            <a:r>
              <a:rPr lang="it-IT" dirty="0">
                <a:solidFill>
                  <a:srgbClr val="FF0000"/>
                </a:solidFill>
              </a:rPr>
              <a:t>politiche </a:t>
            </a:r>
            <a:r>
              <a:rPr lang="it-IT" dirty="0">
                <a:solidFill>
                  <a:srgbClr val="FF0000"/>
                </a:solidFill>
                <a:hlinkClick r:id="rId2"/>
              </a:rPr>
              <a:t>macroprudenziali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in Europa e negli Stati Uniti (Commissione europea per il rischio sistemico e Financial System </a:t>
            </a:r>
            <a:r>
              <a:rPr lang="it-IT" dirty="0" err="1"/>
              <a:t>Oversight</a:t>
            </a:r>
            <a:r>
              <a:rPr lang="it-IT" dirty="0"/>
              <a:t> Committee) sono presieduti, rispettivamente, dal presidente della BCE e dal Secretary of the Treasury americano. </a:t>
            </a:r>
          </a:p>
        </p:txBody>
      </p:sp>
    </p:spTree>
    <p:extLst>
      <p:ext uri="{BB962C8B-B14F-4D97-AF65-F5344CB8AC3E}">
        <p14:creationId xmlns:p14="http://schemas.microsoft.com/office/powerpoint/2010/main" val="132535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Quanto vale l’espansione del bilancio delle principali Banche centrali rispetto al PIL?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1690688"/>
            <a:ext cx="10692384" cy="50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3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2224494-11F4-430B-A4E4-9CB7A533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Dalle politiche non convenzionali al controllo dell’inflazione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ADFC27-DD20-4F14-8B46-858CC2280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politiche monetarie alla prova dei tempi</a:t>
            </a:r>
          </a:p>
        </p:txBody>
      </p:sp>
    </p:spTree>
    <p:extLst>
      <p:ext uri="{BB962C8B-B14F-4D97-AF65-F5344CB8AC3E}">
        <p14:creationId xmlns:p14="http://schemas.microsoft.com/office/powerpoint/2010/main" val="212889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ACEE5E6-D598-49B5-90C7-06E39F7D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Riassumendo… il quadro operativo della PM in tempi normali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951BF2-4A75-4CDE-8FB5-79CE657A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41" y="1719271"/>
            <a:ext cx="7700487" cy="51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8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6B74193-FE9A-480A-B928-BD86B31C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…e quelle per le politiche non convenzionali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22EEF32-ECCE-45BE-9929-790AF5146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La scelta di una </a:t>
            </a:r>
            <a:r>
              <a:rPr lang="it-IT" b="1" dirty="0"/>
              <a:t>classificazione per le misure non convenzionali </a:t>
            </a:r>
            <a:r>
              <a:rPr lang="it-IT" dirty="0"/>
              <a:t>è un’operazione in parte arbitraria. Un possibile schema è il seguente: </a:t>
            </a:r>
          </a:p>
          <a:p>
            <a:r>
              <a:rPr lang="it-IT" b="1" dirty="0">
                <a:solidFill>
                  <a:srgbClr val="FF0000"/>
                </a:solidFill>
              </a:rPr>
              <a:t>Credit </a:t>
            </a:r>
            <a:r>
              <a:rPr lang="it-IT" b="1" dirty="0" err="1">
                <a:solidFill>
                  <a:srgbClr val="FF0000"/>
                </a:solidFill>
              </a:rPr>
              <a:t>easing</a:t>
            </a:r>
            <a:r>
              <a:rPr lang="it-IT" dirty="0"/>
              <a:t>: operazioni finalizzate ad incrementare la </a:t>
            </a:r>
            <a:r>
              <a:rPr lang="it-IT" b="1" dirty="0"/>
              <a:t>liquidità dei mercati monetari e dei capitali malfunzionanti </a:t>
            </a:r>
            <a:r>
              <a:rPr lang="it-IT" dirty="0"/>
              <a:t>con lo scopo di ripristinare il meccanismo di trasmissione (Refi a tasso fisso basso e credito indefinito) . </a:t>
            </a:r>
          </a:p>
          <a:p>
            <a:r>
              <a:rPr lang="it-IT" b="1" dirty="0">
                <a:solidFill>
                  <a:srgbClr val="FF0000"/>
                </a:solidFill>
              </a:rPr>
              <a:t>Quantitative </a:t>
            </a:r>
            <a:r>
              <a:rPr lang="it-IT" b="1" dirty="0" err="1">
                <a:solidFill>
                  <a:srgbClr val="FF0000"/>
                </a:solidFill>
              </a:rPr>
              <a:t>easing</a:t>
            </a:r>
            <a:r>
              <a:rPr lang="it-IT" dirty="0"/>
              <a:t>: acquisti di titoli a medio e lungo termine con lo scopo di </a:t>
            </a:r>
            <a:r>
              <a:rPr lang="it-IT" b="1" dirty="0"/>
              <a:t>ridurre la pendenza della curva dei rendimenti (yield curve) </a:t>
            </a:r>
            <a:r>
              <a:rPr lang="it-IT" dirty="0"/>
              <a:t>e stimolare ulteriormente l’economia quando i tassi di interesse a breve hanno raggiunto il </a:t>
            </a:r>
            <a:r>
              <a:rPr lang="it-IT" b="1" dirty="0"/>
              <a:t>limite inferiore effettivo </a:t>
            </a:r>
            <a:r>
              <a:rPr lang="it-IT" dirty="0"/>
              <a:t>(</a:t>
            </a:r>
            <a:r>
              <a:rPr lang="it-IT" b="1" i="1" dirty="0" err="1"/>
              <a:t>effective</a:t>
            </a:r>
            <a:r>
              <a:rPr lang="it-IT" b="1" i="1" dirty="0"/>
              <a:t> lower </a:t>
            </a:r>
            <a:r>
              <a:rPr lang="it-IT" b="1" i="1" dirty="0" err="1"/>
              <a:t>bound</a:t>
            </a:r>
            <a:r>
              <a:rPr lang="it-IT" b="1" dirty="0"/>
              <a:t>)</a:t>
            </a:r>
            <a:r>
              <a:rPr lang="it-IT" dirty="0"/>
              <a:t>. </a:t>
            </a:r>
          </a:p>
          <a:p>
            <a:r>
              <a:rPr lang="it-IT" b="1" dirty="0" err="1">
                <a:solidFill>
                  <a:srgbClr val="FF0000"/>
                </a:solidFill>
              </a:rPr>
              <a:t>Forward</a:t>
            </a:r>
            <a:r>
              <a:rPr lang="it-IT" b="1" dirty="0">
                <a:solidFill>
                  <a:srgbClr val="FF0000"/>
                </a:solidFill>
              </a:rPr>
              <a:t> guidance</a:t>
            </a:r>
            <a:r>
              <a:rPr lang="it-IT" dirty="0"/>
              <a:t>: annunci sull’andamento dei tassi di interesse o di altri strumenti di politica monetaria che segnalano l’orientamento </a:t>
            </a:r>
            <a:r>
              <a:rPr lang="it-IT" b="1" dirty="0"/>
              <a:t>futuro della politica monetaria</a:t>
            </a:r>
            <a:r>
              <a:rPr lang="it-IT" dirty="0"/>
              <a:t>.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0792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19082</TotalTime>
  <Words>6428</Words>
  <Application>Microsoft Office PowerPoint</Application>
  <PresentationFormat>Widescreen</PresentationFormat>
  <Paragraphs>280</Paragraphs>
  <Slides>57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freight-text-pro</vt:lpstr>
      <vt:lpstr>jaf-bernina-sans</vt:lpstr>
      <vt:lpstr>Open Sans</vt:lpstr>
      <vt:lpstr>Roboto</vt:lpstr>
      <vt:lpstr>Symbol</vt:lpstr>
      <vt:lpstr>Tema di Office</vt:lpstr>
      <vt:lpstr>La Politica Monetaria: gli obiettivi e le interdipendenze</vt:lpstr>
      <vt:lpstr>Riassumendo: gli strumenti di politica monetaria convenzionale</vt:lpstr>
      <vt:lpstr>L’interdipendenza dopo la crisi del 2008</vt:lpstr>
      <vt:lpstr>Politiche monetarie non convenzionali: le modalità d’intervento per riattivare i canali di trasmissione della PM (1)</vt:lpstr>
      <vt:lpstr>Politiche monetarie non convenzionali (2)</vt:lpstr>
      <vt:lpstr>Quanto vale l’espansione del bilancio delle principali Banche centrali rispetto al PIL?</vt:lpstr>
      <vt:lpstr>Dalle politiche non convenzionali al controllo dell’inflazione</vt:lpstr>
      <vt:lpstr>Riassumendo… il quadro operativo della PM in tempi normali</vt:lpstr>
      <vt:lpstr>…e quelle per le politiche non convenzionali</vt:lpstr>
      <vt:lpstr>La trasmissione della PM all’economia reale</vt:lpstr>
      <vt:lpstr>La trasmissione della PM all’economia reale</vt:lpstr>
      <vt:lpstr>… ma prima la notizia del giorno: i dazi reciproci USA</vt:lpstr>
      <vt:lpstr>Come influiscono sulle variabili macroeconomiche?</vt:lpstr>
      <vt:lpstr>La «forward guidance» nella pratica: «Interpretazione Delfica vs Odissiaca»(1, 2)</vt:lpstr>
      <vt:lpstr>Come influiscono sulle variabili macroeconomiche?</vt:lpstr>
      <vt:lpstr>Oggi il bilancio dell’Eurosistema e della FED (Attività in € miliardi)</vt:lpstr>
      <vt:lpstr>Effetti attesi dalle Politiche non convenzionali</vt:lpstr>
      <vt:lpstr>Effetti attesi dalle Politiche non convenzionali</vt:lpstr>
      <vt:lpstr>La trasmissione della PM all’economia reale: il dettaglio</vt:lpstr>
      <vt:lpstr>Andamento dei tassi d’interesse reale</vt:lpstr>
      <vt:lpstr>In effetti, guardando alla propensione al risparmio… non sempre è confermato</vt:lpstr>
      <vt:lpstr>La trasmissione della PM all’economia reale</vt:lpstr>
      <vt:lpstr>Il diverso comportamento delle imprese</vt:lpstr>
      <vt:lpstr>Infatti la produzione è in leggera contrazione</vt:lpstr>
      <vt:lpstr>Gli obiettivi della PM</vt:lpstr>
      <vt:lpstr>Obiettivi di PM nell’area dell’Euro</vt:lpstr>
      <vt:lpstr>Obiettivi delle altre principali BC</vt:lpstr>
      <vt:lpstr>Che cosa s’intende per stabilità dei prezzi?</vt:lpstr>
      <vt:lpstr>Obiettivi finali di PM e riduzione della liquidità</vt:lpstr>
      <vt:lpstr>Perché vicino al 2% e non 0%? Il tasso d’inflazione ottimale</vt:lpstr>
      <vt:lpstr>Variazione del tasso ufficiale e inflazione</vt:lpstr>
      <vt:lpstr>… e nel medio periodo</vt:lpstr>
      <vt:lpstr>Perché la stabilità dei prezzi è importante?</vt:lpstr>
      <vt:lpstr>Perché la stabilità dei prezzi è l’unico o principale obiettivo delle banche centrali?</vt:lpstr>
      <vt:lpstr>L’inflazione è sempre stato il pericolo da evitare fino al 2008…</vt:lpstr>
      <vt:lpstr>Probabilmente anche la globalizzazione ha avuto un effetto positivo sulla ripresa inflazionistica, poichè il divario inflattivo tra paesi emergenti e paesi avanzati è importante</vt:lpstr>
      <vt:lpstr>La stabilità dei prezzi e la stabilità dell’output secondo la regola di Taylor</vt:lpstr>
      <vt:lpstr>La regola di Taylor e la PM della FED</vt:lpstr>
      <vt:lpstr>Le teorie della PM: perché oggi si usa il tasso d’interesse ottimale come obiettivo intermedio?</vt:lpstr>
      <vt:lpstr>Occorre tener conto anche delle interazioni con i principali indicatori macroeconomici</vt:lpstr>
      <vt:lpstr>I cambiamenti della PM verso la «normalizzazione» e le decisioni di marzo 2022</vt:lpstr>
      <vt:lpstr>Stabilizzazione (continua)</vt:lpstr>
      <vt:lpstr>Il Quantitative Tightening</vt:lpstr>
      <vt:lpstr>La stabilizzazione macroeconomica</vt:lpstr>
      <vt:lpstr>Il ruolo principale della PM nell’Eurozona</vt:lpstr>
      <vt:lpstr>La regola di Taylor nell’Eurozona</vt:lpstr>
      <vt:lpstr>Il Quantitative tightening (restrizione quantitativa o QT): il ritorno ai segnali Odissiaci</vt:lpstr>
      <vt:lpstr>Come si sta realizzando il Qt?</vt:lpstr>
      <vt:lpstr>Perché questo comportamento prudenziale della BCE? E nella fase attuale cosa si attendono gli esperti?</vt:lpstr>
      <vt:lpstr>L’efficacia degli interventi della Banca Centrale</vt:lpstr>
      <vt:lpstr>La credibilità delle banche centrali: se si reagisse invece all’output gap?</vt:lpstr>
      <vt:lpstr>Cosa accade, infatti</vt:lpstr>
      <vt:lpstr>Questo comporta che nelle previsioni degli agenti…</vt:lpstr>
      <vt:lpstr>L’incoerenza temporale e credibilità</vt:lpstr>
      <vt:lpstr>Indipendenza e comitati monetari</vt:lpstr>
      <vt:lpstr>Il tasso di cambio</vt:lpstr>
      <vt:lpstr>L’obiettivo della stabilità finanziaria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Politica Monetaria: gli obiettivi e le interdipendenze</dc:title>
  <dc:creator>CHIES LAURA</dc:creator>
  <cp:lastModifiedBy>CHIES LAURA</cp:lastModifiedBy>
  <cp:revision>245</cp:revision>
  <dcterms:created xsi:type="dcterms:W3CDTF">2021-04-16T08:48:01Z</dcterms:created>
  <dcterms:modified xsi:type="dcterms:W3CDTF">2025-04-07T17:25:00Z</dcterms:modified>
</cp:coreProperties>
</file>