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1" r:id="rId2"/>
    <p:sldId id="301" r:id="rId3"/>
    <p:sldId id="358" r:id="rId4"/>
    <p:sldId id="356" r:id="rId5"/>
    <p:sldId id="359" r:id="rId6"/>
    <p:sldId id="265" r:id="rId7"/>
    <p:sldId id="322" r:id="rId8"/>
    <p:sldId id="352" r:id="rId9"/>
    <p:sldId id="266" r:id="rId10"/>
    <p:sldId id="355" r:id="rId11"/>
    <p:sldId id="353" r:id="rId12"/>
    <p:sldId id="354" r:id="rId13"/>
    <p:sldId id="357" r:id="rId14"/>
    <p:sldId id="360" r:id="rId15"/>
    <p:sldId id="267" r:id="rId16"/>
    <p:sldId id="281" r:id="rId17"/>
    <p:sldId id="282" r:id="rId18"/>
    <p:sldId id="283" r:id="rId19"/>
    <p:sldId id="285" r:id="rId20"/>
    <p:sldId id="361" r:id="rId21"/>
    <p:sldId id="278" r:id="rId22"/>
    <p:sldId id="280"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94" d="100"/>
          <a:sy n="94" d="100"/>
        </p:scale>
        <p:origin x="199" y="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B6B306-817E-49CE-B428-3A6A855EF0B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8AC9A21-8B7E-4159-B449-414F8AEF3F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C1834A1-9FDD-4E8C-96A2-9EED650B14A8}"/>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5" name="Segnaposto piè di pagina 4">
            <a:extLst>
              <a:ext uri="{FF2B5EF4-FFF2-40B4-BE49-F238E27FC236}">
                <a16:creationId xmlns:a16="http://schemas.microsoft.com/office/drawing/2014/main" id="{47A7E788-D285-4A04-BC68-896F4BCD109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87933B-3121-4D39-A26D-B46C121A7279}"/>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564409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7C7D81-E8FC-4C4D-A5E8-88C1F5ADE16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72034C6-55F3-4389-8E38-0285F8A88C93}"/>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3645DAF-92A7-4B59-B187-8D667FBE4BC4}"/>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5" name="Segnaposto piè di pagina 4">
            <a:extLst>
              <a:ext uri="{FF2B5EF4-FFF2-40B4-BE49-F238E27FC236}">
                <a16:creationId xmlns:a16="http://schemas.microsoft.com/office/drawing/2014/main" id="{7EB40C8B-6742-46F4-B841-7804A5123CC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BC659B-67F8-4182-B183-BEAFC026EB89}"/>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50971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EA28962-5CE9-4871-8E2F-7CE367C5620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3E82B25-B965-4C9D-A4DD-E0A8269FAD66}"/>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21E2F40-A1D4-44D3-B446-96926EBF93F6}"/>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5" name="Segnaposto piè di pagina 4">
            <a:extLst>
              <a:ext uri="{FF2B5EF4-FFF2-40B4-BE49-F238E27FC236}">
                <a16:creationId xmlns:a16="http://schemas.microsoft.com/office/drawing/2014/main" id="{67ACAF99-47C2-4341-B3EE-753B310FA7F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66D0CF9-3B9F-4B21-937A-656C782FA9BD}"/>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893724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1E44E-B35B-4795-A68F-D5F7778BF25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95BFC9B-1FF0-4580-8F72-1C49233AAE51}"/>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2FFDEF6-1B29-4EF0-BFDB-141E743C5ACD}"/>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5" name="Segnaposto piè di pagina 4">
            <a:extLst>
              <a:ext uri="{FF2B5EF4-FFF2-40B4-BE49-F238E27FC236}">
                <a16:creationId xmlns:a16="http://schemas.microsoft.com/office/drawing/2014/main" id="{49D1E7BE-621D-4C43-8DCA-32E43A4F6F8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08D9EFE-DD7D-443C-BB7F-EBC9AB84E857}"/>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394560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28CE49-DFAF-4758-8918-4E305FC69D6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73C11CA-84E8-4158-830B-3174AA685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C9D95B40-F500-49EC-A625-E431B9E0C8BF}"/>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5" name="Segnaposto piè di pagina 4">
            <a:extLst>
              <a:ext uri="{FF2B5EF4-FFF2-40B4-BE49-F238E27FC236}">
                <a16:creationId xmlns:a16="http://schemas.microsoft.com/office/drawing/2014/main" id="{57D4DB87-0779-4E4D-B9F2-693DDDBFA8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F73610C-77E7-4622-9615-00C79981670F}"/>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45341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9B7F81-BD25-4B5D-9089-D75E980C801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EB44B22-B1B1-4684-BC9A-BF7FFF30F600}"/>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1E32FD8-7640-4ABF-986F-0B6F1896FAA7}"/>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8E4933C-1ED1-4776-8A10-588D41E41D7F}"/>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6" name="Segnaposto piè di pagina 5">
            <a:extLst>
              <a:ext uri="{FF2B5EF4-FFF2-40B4-BE49-F238E27FC236}">
                <a16:creationId xmlns:a16="http://schemas.microsoft.com/office/drawing/2014/main" id="{7E52773E-0C71-4A7A-B5E0-759A1D1BA15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FB523EE-997B-482A-BEDA-9ABD7EDCB8DB}"/>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318967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42E078-1F62-4C5B-8624-2FB50CCC395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2BD72A2-1AAA-48D7-86A1-9E78E275B0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44FE9931-6C54-424B-9758-1A1927268498}"/>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DC85FCF-626A-4968-A5A4-BEDD32283C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D066E1D0-0155-475D-A925-519824F92A15}"/>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1C3B654-206B-4BDD-9A0F-36476FB53E6A}"/>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8" name="Segnaposto piè di pagina 7">
            <a:extLst>
              <a:ext uri="{FF2B5EF4-FFF2-40B4-BE49-F238E27FC236}">
                <a16:creationId xmlns:a16="http://schemas.microsoft.com/office/drawing/2014/main" id="{6721DC33-2238-4C14-8033-053F2DE7ED94}"/>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C2839CD-C2DB-4BF0-99F2-D2B91019EDEA}"/>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18544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3B3B41-FF43-4141-9A93-EE0273862E5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E98A804-D704-43EA-A453-490D75176EBF}"/>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4" name="Segnaposto piè di pagina 3">
            <a:extLst>
              <a:ext uri="{FF2B5EF4-FFF2-40B4-BE49-F238E27FC236}">
                <a16:creationId xmlns:a16="http://schemas.microsoft.com/office/drawing/2014/main" id="{EF94D6D1-A3BC-4177-BC26-16D69F5E24E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B12D809-FCFE-4EB8-904D-7326C772CF7F}"/>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2737904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95B1EDB-792D-4582-8C49-292045446615}"/>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3" name="Segnaposto piè di pagina 2">
            <a:extLst>
              <a:ext uri="{FF2B5EF4-FFF2-40B4-BE49-F238E27FC236}">
                <a16:creationId xmlns:a16="http://schemas.microsoft.com/office/drawing/2014/main" id="{CE132010-3777-4707-970D-8251CF74ABE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315CE47-3C3F-4C6F-815A-A962CF14B16A}"/>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1853907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91FE8F-1D3C-460E-B457-9E2B482654D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C6A3464-0469-4BA7-B5E0-E234D4C102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4E52B9F-FBE5-490E-BD23-124090F9A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CDCBE58-C469-4AF2-BB76-B125D664CB44}"/>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6" name="Segnaposto piè di pagina 5">
            <a:extLst>
              <a:ext uri="{FF2B5EF4-FFF2-40B4-BE49-F238E27FC236}">
                <a16:creationId xmlns:a16="http://schemas.microsoft.com/office/drawing/2014/main" id="{92E0513C-C885-47A6-8E1C-748940AE06A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0F79D22-0075-4D1C-AE48-B4867F92F13B}"/>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4262798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995D94-6DC5-4277-8357-F453FDB3F29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37DFE26-F652-4165-ABA0-B723B9ABBB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A2B387F-E109-4B74-8F28-93097EBA26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00684C54-CE74-469E-B54D-53A8607A7E3F}"/>
              </a:ext>
            </a:extLst>
          </p:cNvPr>
          <p:cNvSpPr>
            <a:spLocks noGrp="1"/>
          </p:cNvSpPr>
          <p:nvPr>
            <p:ph type="dt" sz="half" idx="10"/>
          </p:nvPr>
        </p:nvSpPr>
        <p:spPr/>
        <p:txBody>
          <a:bodyPr/>
          <a:lstStyle/>
          <a:p>
            <a:fld id="{4A677674-AC51-43B4-9AB3-3AD2247808CC}" type="datetimeFigureOut">
              <a:rPr lang="it-IT" smtClean="0"/>
              <a:t>08/04/2025</a:t>
            </a:fld>
            <a:endParaRPr lang="it-IT"/>
          </a:p>
        </p:txBody>
      </p:sp>
      <p:sp>
        <p:nvSpPr>
          <p:cNvPr id="6" name="Segnaposto piè di pagina 5">
            <a:extLst>
              <a:ext uri="{FF2B5EF4-FFF2-40B4-BE49-F238E27FC236}">
                <a16:creationId xmlns:a16="http://schemas.microsoft.com/office/drawing/2014/main" id="{C315BDC8-0370-4AC7-AB31-7B9CB03F9DB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25F6459-A9C0-4E62-8178-5E8E6F6204FD}"/>
              </a:ext>
            </a:extLst>
          </p:cNvPr>
          <p:cNvSpPr>
            <a:spLocks noGrp="1"/>
          </p:cNvSpPr>
          <p:nvPr>
            <p:ph type="sldNum" sz="quarter" idx="12"/>
          </p:nvPr>
        </p:nvSpPr>
        <p:spPr/>
        <p:txBody>
          <a:bodyPr/>
          <a:lstStyle/>
          <a:p>
            <a:fld id="{0D621679-E803-4DD0-B2A2-D3C6563399DF}" type="slidenum">
              <a:rPr lang="it-IT" smtClean="0"/>
              <a:t>‹N›</a:t>
            </a:fld>
            <a:endParaRPr lang="it-IT"/>
          </a:p>
        </p:txBody>
      </p:sp>
    </p:spTree>
    <p:extLst>
      <p:ext uri="{BB962C8B-B14F-4D97-AF65-F5344CB8AC3E}">
        <p14:creationId xmlns:p14="http://schemas.microsoft.com/office/powerpoint/2010/main" val="2092436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36E1F19-2704-4E12-B102-7C75634A8F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64D9BD4-0EA5-4943-B45D-733CC33650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A6FDC61-D863-4660-A81D-2440BB03C5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677674-AC51-43B4-9AB3-3AD2247808CC}" type="datetimeFigureOut">
              <a:rPr lang="it-IT" smtClean="0"/>
              <a:t>08/04/2025</a:t>
            </a:fld>
            <a:endParaRPr lang="it-IT"/>
          </a:p>
        </p:txBody>
      </p:sp>
      <p:sp>
        <p:nvSpPr>
          <p:cNvPr id="5" name="Segnaposto piè di pagina 4">
            <a:extLst>
              <a:ext uri="{FF2B5EF4-FFF2-40B4-BE49-F238E27FC236}">
                <a16:creationId xmlns:a16="http://schemas.microsoft.com/office/drawing/2014/main" id="{67B82D6A-42A7-4FAF-AEFF-C0DC723FE7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A9D6F4C-CDD1-4C21-94D3-15BA5C9650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621679-E803-4DD0-B2A2-D3C6563399DF}" type="slidenum">
              <a:rPr lang="it-IT" smtClean="0"/>
              <a:t>‹N›</a:t>
            </a:fld>
            <a:endParaRPr lang="it-IT"/>
          </a:p>
        </p:txBody>
      </p:sp>
    </p:spTree>
    <p:extLst>
      <p:ext uri="{BB962C8B-B14F-4D97-AF65-F5344CB8AC3E}">
        <p14:creationId xmlns:p14="http://schemas.microsoft.com/office/powerpoint/2010/main" val="2667802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www.esm.europa.eu/how-we-decide/esm/governanc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file:///C:\Users\5122\Documents\DIDATTICA%202023_2024\PEI\articoli%20e%20materiali\MES_rifoirma.pdf" TargetMode="External"/><Relationship Id="rId1" Type="http://schemas.openxmlformats.org/officeDocument/2006/relationships/slideLayout" Target="../slideLayouts/slideLayout6.xml"/><Relationship Id="rId4" Type="http://schemas.openxmlformats.org/officeDocument/2006/relationships/hyperlink" Target="https://osservatoriocpi.unicatt.it/ocpi-pubblicazioni-il-meccanismo-europeo-di-stabilit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ocumenti.camera.it/leg18/dossier/testi/AS015.htm?_170639343697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bancaditalia.it/pubblicazioni/bilancio-esercizio/2025-bilancio-esercizio/bil-eserc-2025.pdf" TargetMode="External"/><Relationship Id="rId2" Type="http://schemas.openxmlformats.org/officeDocument/2006/relationships/hyperlink" Target="https://www.bancaditalia.it/compiti/emissione-euro/signoraggio/index.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srb.europa.eu/en/single-resolution-fund" TargetMode="External"/><Relationship Id="rId2" Type="http://schemas.openxmlformats.org/officeDocument/2006/relationships/hyperlink" Target="https://www.bankingsupervision.europa.eu/press/other-publications/annual-report/html/ssm.ar2024~700cba1314.it.html" TargetMode="External"/><Relationship Id="rId1" Type="http://schemas.openxmlformats.org/officeDocument/2006/relationships/slideLayout" Target="../slideLayouts/slideLayout2.xml"/><Relationship Id="rId4" Type="http://schemas.openxmlformats.org/officeDocument/2006/relationships/hyperlink" Target="https://www.consilium.europa.eu/it/infographics/infographics-sr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enato.it/service/PDF/PDFServer/BGT/01372602.pdf" TargetMode="External"/><Relationship Id="rId2" Type="http://schemas.openxmlformats.org/officeDocument/2006/relationships/hyperlink" Target="https://www.esm.europa.eu/about-us/histor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sm.europa.eu/financial-assistan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8DA1444A-3946-4481-B036-0F0C9AE3ABA7}"/>
              </a:ext>
            </a:extLst>
          </p:cNvPr>
          <p:cNvSpPr>
            <a:spLocks noGrp="1"/>
          </p:cNvSpPr>
          <p:nvPr>
            <p:ph type="title"/>
          </p:nvPr>
        </p:nvSpPr>
        <p:spPr/>
        <p:txBody>
          <a:bodyPr/>
          <a:lstStyle/>
          <a:p>
            <a:r>
              <a:rPr lang="it-IT" dirty="0"/>
              <a:t>Dalla politica Monetaria a quella di Bilancio</a:t>
            </a:r>
          </a:p>
        </p:txBody>
      </p:sp>
      <p:sp>
        <p:nvSpPr>
          <p:cNvPr id="5" name="Segnaposto testo 4">
            <a:extLst>
              <a:ext uri="{FF2B5EF4-FFF2-40B4-BE49-F238E27FC236}">
                <a16:creationId xmlns:a16="http://schemas.microsoft.com/office/drawing/2014/main" id="{3B584331-53DA-4683-BB46-E6A07746FF16}"/>
              </a:ext>
            </a:extLst>
          </p:cNvPr>
          <p:cNvSpPr>
            <a:spLocks noGrp="1"/>
          </p:cNvSpPr>
          <p:nvPr>
            <p:ph type="body" idx="1"/>
          </p:nvPr>
        </p:nvSpPr>
        <p:spPr/>
        <p:txBody>
          <a:bodyPr/>
          <a:lstStyle/>
          <a:p>
            <a:r>
              <a:rPr lang="it-IT" dirty="0"/>
              <a:t>8/04/2025</a:t>
            </a:r>
          </a:p>
        </p:txBody>
      </p:sp>
    </p:spTree>
    <p:extLst>
      <p:ext uri="{BB962C8B-B14F-4D97-AF65-F5344CB8AC3E}">
        <p14:creationId xmlns:p14="http://schemas.microsoft.com/office/powerpoint/2010/main" val="922935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01CAAB-7AF7-4797-9A65-897027B2DADC}"/>
              </a:ext>
            </a:extLst>
          </p:cNvPr>
          <p:cNvSpPr>
            <a:spLocks noGrp="1"/>
          </p:cNvSpPr>
          <p:nvPr>
            <p:ph type="title"/>
          </p:nvPr>
        </p:nvSpPr>
        <p:spPr/>
        <p:txBody>
          <a:bodyPr/>
          <a:lstStyle/>
          <a:p>
            <a:r>
              <a:rPr lang="it-IT" dirty="0"/>
              <a:t>La </a:t>
            </a:r>
            <a:r>
              <a:rPr lang="it-IT" dirty="0" err="1"/>
              <a:t>Governance</a:t>
            </a:r>
            <a:r>
              <a:rPr lang="it-IT" dirty="0"/>
              <a:t> e la decisione</a:t>
            </a:r>
          </a:p>
        </p:txBody>
      </p:sp>
      <p:sp>
        <p:nvSpPr>
          <p:cNvPr id="3" name="Segnaposto contenuto 2">
            <a:extLst>
              <a:ext uri="{FF2B5EF4-FFF2-40B4-BE49-F238E27FC236}">
                <a16:creationId xmlns:a16="http://schemas.microsoft.com/office/drawing/2014/main" id="{F7770C0A-D27C-415A-AFA7-625ED5EBBC30}"/>
              </a:ext>
            </a:extLst>
          </p:cNvPr>
          <p:cNvSpPr>
            <a:spLocks noGrp="1"/>
          </p:cNvSpPr>
          <p:nvPr>
            <p:ph idx="1"/>
          </p:nvPr>
        </p:nvSpPr>
        <p:spPr/>
        <p:txBody>
          <a:bodyPr>
            <a:normAutofit fontScale="92500" lnSpcReduction="10000"/>
          </a:bodyPr>
          <a:lstStyle/>
          <a:p>
            <a:r>
              <a:rPr lang="it-IT" dirty="0"/>
              <a:t>Il MES è guidato da un "Consiglio dei Governatori" composto dai 20 Ministri delle finanze dell'area dell'euro. </a:t>
            </a:r>
          </a:p>
          <a:p>
            <a:r>
              <a:rPr lang="it-IT" dirty="0"/>
              <a:t>Il Consiglio assume all'unanimità tutte le principali decisioni (incluse quelle relative alla concessione di assistenza finanziaria e all'approvazione dei protocolli d'intesa con i paesi che la ricevono). </a:t>
            </a:r>
          </a:p>
          <a:p>
            <a:r>
              <a:rPr lang="it-IT" dirty="0"/>
              <a:t>Il MES può operare a maggioranza qualificata (</a:t>
            </a:r>
            <a:r>
              <a:rPr lang="it-IT" dirty="0">
                <a:hlinkClick r:id="rId2"/>
              </a:rPr>
              <a:t>https://www.esm.europa.eu/how-we-decide/esm/governance</a:t>
            </a:r>
            <a:r>
              <a:rPr lang="it-IT" dirty="0"/>
              <a:t>) dell'85 per cento del capitale </a:t>
            </a:r>
            <a:r>
              <a:rPr lang="it-IT" u="sng" dirty="0"/>
              <a:t>qualora</a:t>
            </a:r>
            <a:r>
              <a:rPr lang="it-IT" dirty="0"/>
              <a:t>, in caso di minaccia per la stabilità finanziaria ed economica dell'area dell'euro, </a:t>
            </a:r>
            <a:r>
              <a:rPr lang="it-IT" u="sng" dirty="0"/>
              <a:t>la Commissione europea e la BCE richiedano l'assunzione di decisioni urgenti in materia di assistenza finanziaria</a:t>
            </a:r>
            <a:r>
              <a:rPr lang="it-IT" dirty="0"/>
              <a:t>.</a:t>
            </a:r>
          </a:p>
          <a:p>
            <a:r>
              <a:rPr lang="it-IT" dirty="0"/>
              <a:t>La Germania da sola può porre il veto anche a decisioni d’urgenza, ma anche Francia e Italia, poiché hanno diritti di voto superiori al 15%.</a:t>
            </a:r>
          </a:p>
        </p:txBody>
      </p:sp>
    </p:spTree>
    <p:extLst>
      <p:ext uri="{BB962C8B-B14F-4D97-AF65-F5344CB8AC3E}">
        <p14:creationId xmlns:p14="http://schemas.microsoft.com/office/powerpoint/2010/main" val="2371972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A9AC0446-8343-4B53-8E60-4EDBB4D4B6C8}"/>
              </a:ext>
            </a:extLst>
          </p:cNvPr>
          <p:cNvSpPr>
            <a:spLocks noGrp="1"/>
          </p:cNvSpPr>
          <p:nvPr>
            <p:ph type="title"/>
          </p:nvPr>
        </p:nvSpPr>
        <p:spPr/>
        <p:txBody>
          <a:bodyPr/>
          <a:lstStyle/>
          <a:p>
            <a:r>
              <a:rPr lang="it-IT" dirty="0"/>
              <a:t>La questione della </a:t>
            </a:r>
            <a:r>
              <a:rPr lang="it-IT" dirty="0">
                <a:hlinkClick r:id="rId2"/>
              </a:rPr>
              <a:t>riforma</a:t>
            </a:r>
            <a:r>
              <a:rPr lang="it-IT" dirty="0"/>
              <a:t> e la mancata ratifica dell’Italia</a:t>
            </a:r>
          </a:p>
        </p:txBody>
      </p:sp>
      <p:pic>
        <p:nvPicPr>
          <p:cNvPr id="1026" name="Picture 2" descr="https://www.esm.europa.eu/sites/default/files/styles/original_image/public/image/2022-01/esm-reform-rounded-transparent.png">
            <a:extLst>
              <a:ext uri="{FF2B5EF4-FFF2-40B4-BE49-F238E27FC236}">
                <a16:creationId xmlns:a16="http://schemas.microsoft.com/office/drawing/2014/main" id="{F4FABEC8-2058-43A9-B8DA-26B58543D6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187" y="899087"/>
            <a:ext cx="5348705" cy="5270622"/>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a:extLst>
              <a:ext uri="{FF2B5EF4-FFF2-40B4-BE49-F238E27FC236}">
                <a16:creationId xmlns:a16="http://schemas.microsoft.com/office/drawing/2014/main" id="{8BC8E452-132A-4B11-A1C7-BB887C26C173}"/>
              </a:ext>
            </a:extLst>
          </p:cNvPr>
          <p:cNvSpPr/>
          <p:nvPr/>
        </p:nvSpPr>
        <p:spPr>
          <a:xfrm>
            <a:off x="524863" y="1613083"/>
            <a:ext cx="4730416" cy="5016758"/>
          </a:xfrm>
          <a:prstGeom prst="rect">
            <a:avLst/>
          </a:prstGeom>
        </p:spPr>
        <p:txBody>
          <a:bodyPr wrap="square">
            <a:spAutoFit/>
          </a:bodyPr>
          <a:lstStyle/>
          <a:p>
            <a:r>
              <a:rPr lang="it-IT" sz="2000" dirty="0"/>
              <a:t>Il 27 gennaio 2021 si è giunti alla firma di una riforma del Trattato che ha istituito il MES con la  possibilità </a:t>
            </a:r>
            <a:r>
              <a:rPr lang="it-IT" sz="2000" u="sng" dirty="0"/>
              <a:t>di fornire una rete di </a:t>
            </a:r>
            <a:r>
              <a:rPr lang="it-IT" sz="2000" u="sng" dirty="0" err="1"/>
              <a:t>di</a:t>
            </a:r>
            <a:r>
              <a:rPr lang="it-IT" sz="2000" u="sng" dirty="0"/>
              <a:t> sicurezza finanziaria</a:t>
            </a:r>
            <a:r>
              <a:rPr lang="it-IT" sz="2000" dirty="0"/>
              <a:t> (un </a:t>
            </a:r>
            <a:r>
              <a:rPr lang="it-IT" sz="2000" b="1" dirty="0"/>
              <a:t>backstop</a:t>
            </a:r>
            <a:r>
              <a:rPr lang="it-IT" sz="2000" dirty="0"/>
              <a:t>) </a:t>
            </a:r>
            <a:r>
              <a:rPr lang="it-IT" sz="2000" u="sng" dirty="0"/>
              <a:t>al Fondo di Risoluzione unico per le crisi bancarie</a:t>
            </a:r>
            <a:r>
              <a:rPr lang="it-IT" sz="2000" dirty="0"/>
              <a:t>, completando il quadro dei meccanismi di risoluzione bancaria. </a:t>
            </a:r>
          </a:p>
          <a:p>
            <a:r>
              <a:rPr lang="it-IT" sz="2000" dirty="0"/>
              <a:t>Con una linea di credito pari a circa 55 miliardi di euro, che permetterebbe una gestione più efficace delle crisi bancarie e senza condizioni a carico dei Paesi interessati, </a:t>
            </a:r>
            <a:r>
              <a:rPr lang="it-IT" sz="2000" b="1" dirty="0"/>
              <a:t>rappresenta l'innovazione principale della riforma e va incontro all'Italia,</a:t>
            </a:r>
            <a:r>
              <a:rPr lang="it-IT" sz="2000" dirty="0"/>
              <a:t> che da tempo aveva richiesto tale misura come ulteriore tassello verso il completamento dell'Unione bancaria.</a:t>
            </a:r>
          </a:p>
        </p:txBody>
      </p:sp>
      <p:sp>
        <p:nvSpPr>
          <p:cNvPr id="2" name="Rettangolo 1">
            <a:extLst>
              <a:ext uri="{FF2B5EF4-FFF2-40B4-BE49-F238E27FC236}">
                <a16:creationId xmlns:a16="http://schemas.microsoft.com/office/drawing/2014/main" id="{2B850FED-3058-4EE0-AD71-DA98A66FC99B}"/>
              </a:ext>
            </a:extLst>
          </p:cNvPr>
          <p:cNvSpPr/>
          <p:nvPr/>
        </p:nvSpPr>
        <p:spPr>
          <a:xfrm>
            <a:off x="5140960" y="6345051"/>
            <a:ext cx="7051040" cy="307777"/>
          </a:xfrm>
          <a:prstGeom prst="rect">
            <a:avLst/>
          </a:prstGeom>
        </p:spPr>
        <p:txBody>
          <a:bodyPr wrap="square">
            <a:spAutoFit/>
          </a:bodyPr>
          <a:lstStyle/>
          <a:p>
            <a:r>
              <a:rPr lang="it-IT" sz="1400" dirty="0">
                <a:hlinkClick r:id="rId4"/>
              </a:rPr>
              <a:t>https://osservatoriocpi.unicatt.it/ocpi-pubblicazioni-il-meccanismo-europeo-di-stabilita</a:t>
            </a:r>
            <a:r>
              <a:rPr lang="it-IT" sz="1400" dirty="0"/>
              <a:t> </a:t>
            </a:r>
          </a:p>
        </p:txBody>
      </p:sp>
    </p:spTree>
    <p:extLst>
      <p:ext uri="{BB962C8B-B14F-4D97-AF65-F5344CB8AC3E}">
        <p14:creationId xmlns:p14="http://schemas.microsoft.com/office/powerpoint/2010/main" val="2736451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675B2E-A9CB-4D2E-8985-0C1F01355A5E}"/>
              </a:ext>
            </a:extLst>
          </p:cNvPr>
          <p:cNvSpPr>
            <a:spLocks noGrp="1"/>
          </p:cNvSpPr>
          <p:nvPr>
            <p:ph type="title"/>
          </p:nvPr>
        </p:nvSpPr>
        <p:spPr/>
        <p:txBody>
          <a:bodyPr/>
          <a:lstStyle/>
          <a:p>
            <a:r>
              <a:rPr lang="it-IT" dirty="0"/>
              <a:t>I problemi connessi con il debito sovrano</a:t>
            </a:r>
          </a:p>
        </p:txBody>
      </p:sp>
      <p:sp>
        <p:nvSpPr>
          <p:cNvPr id="3" name="Segnaposto contenuto 2">
            <a:extLst>
              <a:ext uri="{FF2B5EF4-FFF2-40B4-BE49-F238E27FC236}">
                <a16:creationId xmlns:a16="http://schemas.microsoft.com/office/drawing/2014/main" id="{C1679C60-CAC2-438D-A06A-A52DC09AE2E2}"/>
              </a:ext>
            </a:extLst>
          </p:cNvPr>
          <p:cNvSpPr>
            <a:spLocks noGrp="1"/>
          </p:cNvSpPr>
          <p:nvPr>
            <p:ph idx="1"/>
          </p:nvPr>
        </p:nvSpPr>
        <p:spPr/>
        <p:txBody>
          <a:bodyPr>
            <a:normAutofit fontScale="77500" lnSpcReduction="20000"/>
          </a:bodyPr>
          <a:lstStyle/>
          <a:p>
            <a:r>
              <a:rPr lang="it-IT" dirty="0"/>
              <a:t>Occorre rilevare quali siano infine i principali problemi connessi con l’emissione di fondi sovrani:</a:t>
            </a:r>
          </a:p>
          <a:p>
            <a:pPr marL="914400" lvl="1" indent="-457200">
              <a:buFont typeface="+mj-lt"/>
              <a:buAutoNum type="arabicPeriod"/>
            </a:pPr>
            <a:r>
              <a:rPr lang="it-IT" sz="2900" dirty="0"/>
              <a:t>Occorrono </a:t>
            </a:r>
            <a:r>
              <a:rPr lang="it-IT" sz="2900" b="1" dirty="0"/>
              <a:t>incentivi efficaci </a:t>
            </a:r>
            <a:r>
              <a:rPr lang="it-IT" sz="2900" dirty="0"/>
              <a:t>per le parti (non tardivi, non troppo costosi e non violare i diritti dei creditori)</a:t>
            </a:r>
          </a:p>
          <a:p>
            <a:pPr marL="914400" lvl="1" indent="-457200">
              <a:buFont typeface="+mj-lt"/>
              <a:buAutoNum type="arabicPeriod"/>
            </a:pPr>
            <a:r>
              <a:rPr lang="it-IT" sz="2900" dirty="0"/>
              <a:t>Le </a:t>
            </a:r>
            <a:r>
              <a:rPr lang="it-IT" sz="2900" b="1" dirty="0"/>
              <a:t>clausole di azione collettiva (*) </a:t>
            </a:r>
            <a:r>
              <a:rPr lang="it-IT" sz="2900" dirty="0"/>
              <a:t>moltiplica la platea dei creditori (</a:t>
            </a:r>
            <a:r>
              <a:rPr lang="it-IT" sz="2900" dirty="0">
                <a:solidFill>
                  <a:srgbClr val="FF0000"/>
                </a:solidFill>
              </a:rPr>
              <a:t>occorre estenderla come previsto nella riforma del MES, altrimenti la sua validità è limitata ad una sola emissione di titoli</a:t>
            </a:r>
            <a:r>
              <a:rPr lang="it-IT" sz="2900" dirty="0"/>
              <a:t>)</a:t>
            </a:r>
          </a:p>
          <a:p>
            <a:pPr marL="914400" lvl="1" indent="-457200">
              <a:buFont typeface="+mj-lt"/>
              <a:buAutoNum type="arabicPeriod"/>
            </a:pPr>
            <a:r>
              <a:rPr lang="it-IT" sz="2900" dirty="0"/>
              <a:t>Il debito sovrano è particolare: </a:t>
            </a:r>
            <a:r>
              <a:rPr lang="it-IT" sz="2900" b="1" dirty="0"/>
              <a:t>i creditori non possono pignorare i collaterali</a:t>
            </a:r>
            <a:r>
              <a:rPr lang="it-IT" sz="2900" dirty="0"/>
              <a:t>, perché le attività sono interne alle frontiere nazionali  e quindi lo Stato può fare default subendo solo un danno alla reputazione. Di contro il Paese ha vita infinita e quindi deve chiudere un accordo con i creditori.</a:t>
            </a:r>
            <a:endParaRPr lang="en-US" sz="2900" dirty="0"/>
          </a:p>
          <a:p>
            <a:endParaRPr lang="it-IT" dirty="0"/>
          </a:p>
          <a:p>
            <a:r>
              <a:rPr lang="it-IT" dirty="0"/>
              <a:t>(*) Le </a:t>
            </a:r>
            <a:r>
              <a:rPr lang="it-IT" b="1" dirty="0"/>
              <a:t>clausole di azione collettiva </a:t>
            </a:r>
            <a:r>
              <a:rPr lang="it-IT" dirty="0"/>
              <a:t>(</a:t>
            </a:r>
            <a:r>
              <a:rPr lang="it-IT" dirty="0" err="1"/>
              <a:t>Collective</a:t>
            </a:r>
            <a:r>
              <a:rPr lang="it-IT" dirty="0"/>
              <a:t> Action </a:t>
            </a:r>
            <a:r>
              <a:rPr lang="it-IT" dirty="0" err="1"/>
              <a:t>Clauses</a:t>
            </a:r>
            <a:r>
              <a:rPr lang="it-IT" dirty="0"/>
              <a:t>), previste nei titoli di Stato: consentono di cambiare le condizioni contrattuali a maggioranza del 75%, rendendo i cambiamenti efficaci per tutti i titoli, non solo per quelli detenuti da coloro che hanno acconsentito ad una ristrutturazione.</a:t>
            </a:r>
          </a:p>
          <a:p>
            <a:endParaRPr lang="it-IT" dirty="0"/>
          </a:p>
        </p:txBody>
      </p:sp>
    </p:spTree>
    <p:extLst>
      <p:ext uri="{BB962C8B-B14F-4D97-AF65-F5344CB8AC3E}">
        <p14:creationId xmlns:p14="http://schemas.microsoft.com/office/powerpoint/2010/main" val="1671214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9164AD-DC74-4E64-8F82-A5BAC5BDED69}"/>
              </a:ext>
            </a:extLst>
          </p:cNvPr>
          <p:cNvSpPr>
            <a:spLocks noGrp="1"/>
          </p:cNvSpPr>
          <p:nvPr>
            <p:ph type="title"/>
          </p:nvPr>
        </p:nvSpPr>
        <p:spPr/>
        <p:txBody>
          <a:bodyPr/>
          <a:lstStyle/>
          <a:p>
            <a:r>
              <a:rPr lang="it-IT" dirty="0"/>
              <a:t>Perché l’Italia non vuole firmare?</a:t>
            </a:r>
          </a:p>
        </p:txBody>
      </p:sp>
      <p:sp>
        <p:nvSpPr>
          <p:cNvPr id="3" name="Segnaposto contenuto 2">
            <a:extLst>
              <a:ext uri="{FF2B5EF4-FFF2-40B4-BE49-F238E27FC236}">
                <a16:creationId xmlns:a16="http://schemas.microsoft.com/office/drawing/2014/main" id="{62E6FAEE-796C-4456-94D3-1EFB059D7F94}"/>
              </a:ext>
            </a:extLst>
          </p:cNvPr>
          <p:cNvSpPr>
            <a:spLocks noGrp="1"/>
          </p:cNvSpPr>
          <p:nvPr>
            <p:ph idx="1"/>
          </p:nvPr>
        </p:nvSpPr>
        <p:spPr/>
        <p:txBody>
          <a:bodyPr>
            <a:normAutofit fontScale="70000" lnSpcReduction="20000"/>
          </a:bodyPr>
          <a:lstStyle/>
          <a:p>
            <a:r>
              <a:rPr lang="it-IT" dirty="0"/>
              <a:t>Il passaggio incriminato è il seguente: «il </a:t>
            </a:r>
            <a:r>
              <a:rPr lang="it-IT" b="1" dirty="0"/>
              <a:t>MES e la Commissione europea</a:t>
            </a:r>
            <a:r>
              <a:rPr lang="it-IT" dirty="0"/>
              <a:t>, </a:t>
            </a:r>
            <a:r>
              <a:rPr lang="it-IT" u="sng" dirty="0"/>
              <a:t>in collaborazione con la BCE</a:t>
            </a:r>
            <a:r>
              <a:rPr lang="it-IT" dirty="0"/>
              <a:t>, avrebbero il compito di </a:t>
            </a:r>
            <a:r>
              <a:rPr lang="it-IT" b="1" dirty="0"/>
              <a:t>monitorare e valutare il quadro macroeconomico e la situazione finanziaria</a:t>
            </a:r>
            <a:r>
              <a:rPr lang="it-IT" dirty="0"/>
              <a:t> dei suoi membri, compresa la </a:t>
            </a:r>
            <a:r>
              <a:rPr lang="it-IT" b="1" dirty="0"/>
              <a:t>sostenibilità del debito pubblico</a:t>
            </a:r>
            <a:r>
              <a:rPr lang="it-IT" dirty="0"/>
              <a:t>; tale attività si svolgerebbe in via preventiva, indipendentemente da richieste di sostegno e ad a uso esclusivamente interno, per mettere poi il MES nelle condizioni di rispondere tempestivamente alle eventuali richieste, o comunque successivamente alla formale presentazione di una richiesta di supporto finanziario. In quest'ultimo caso (ossia dopo la presentazione di una domanda di supporto finanziario da parte di un membro), la </a:t>
            </a:r>
            <a:r>
              <a:rPr lang="it-IT" b="1" dirty="0"/>
              <a:t>valutazione della sostenibilità del debito e della capacità di rimborso</a:t>
            </a:r>
            <a:r>
              <a:rPr lang="it-IT" dirty="0"/>
              <a:t> dovrebbe eseguirsi </a:t>
            </a:r>
            <a:r>
              <a:rPr lang="it-IT" b="1" dirty="0"/>
              <a:t>in modo trasparente e prevedibile</a:t>
            </a:r>
            <a:r>
              <a:rPr lang="it-IT" dirty="0"/>
              <a:t>, pur consentendo un </a:t>
            </a:r>
            <a:r>
              <a:rPr lang="it-IT" b="1" dirty="0"/>
              <a:t>margine sufficiente di discrezionalità</a:t>
            </a:r>
            <a:r>
              <a:rPr lang="it-IT" dirty="0"/>
              <a:t>; tale valutazione sarebbe effettuata dalla Commissione europea, insieme alla BCE, e dal MES, e ove opportuno e possibile, insieme al FMI. Qualora la collaborazione tra la Commissione europea e il MES non porti a una visione comune, si prevede che la Commissione europea valuti complessivamente la sostenibilità del debito pubblico, mentre il MES la capacità di rimborso del proprio membro.</a:t>
            </a:r>
          </a:p>
          <a:p>
            <a:r>
              <a:rPr lang="it-IT" i="1" dirty="0">
                <a:solidFill>
                  <a:srgbClr val="FF0000"/>
                </a:solidFill>
              </a:rPr>
              <a:t>Nella Relazione programmatica sulla partecipazione dell'Italia all'UE per il 2019, il Governo affermava che "l'Italia sarà favorevole ad iniziative volte a migliorare l'efficacia degli strumenti esistenti, rendendone possibile l'utilizzo ed evitando l'attuale effetto "stigma", ma si </a:t>
            </a:r>
            <a:r>
              <a:rPr lang="it-IT" b="1" dirty="0">
                <a:solidFill>
                  <a:srgbClr val="FF0000"/>
                </a:solidFill>
              </a:rPr>
              <a:t>opporrà all'affidamento al MES di compiti di sorveglianza macroeconomica degli Stati membri</a:t>
            </a:r>
            <a:r>
              <a:rPr lang="it-IT" i="1" dirty="0">
                <a:solidFill>
                  <a:srgbClr val="FF0000"/>
                </a:solidFill>
              </a:rPr>
              <a:t> che rappresenterebbero una </a:t>
            </a:r>
            <a:r>
              <a:rPr lang="it-IT" b="1" dirty="0">
                <a:solidFill>
                  <a:srgbClr val="FF0000"/>
                </a:solidFill>
              </a:rPr>
              <a:t>duplicazione delle competenze già in capo alla Commissione europea</a:t>
            </a:r>
            <a:r>
              <a:rPr lang="it-IT" i="1" dirty="0">
                <a:solidFill>
                  <a:srgbClr val="FF0000"/>
                </a:solidFill>
              </a:rPr>
              <a:t>"</a:t>
            </a:r>
            <a:endParaRPr lang="it-IT" dirty="0">
              <a:solidFill>
                <a:srgbClr val="FF0000"/>
              </a:solidFill>
            </a:endParaRPr>
          </a:p>
        </p:txBody>
      </p:sp>
      <p:sp>
        <p:nvSpPr>
          <p:cNvPr id="4" name="Rettangolo 3">
            <a:extLst>
              <a:ext uri="{FF2B5EF4-FFF2-40B4-BE49-F238E27FC236}">
                <a16:creationId xmlns:a16="http://schemas.microsoft.com/office/drawing/2014/main" id="{16827019-EA3D-4E7B-B685-947EFFD1A4FD}"/>
              </a:ext>
            </a:extLst>
          </p:cNvPr>
          <p:cNvSpPr/>
          <p:nvPr/>
        </p:nvSpPr>
        <p:spPr>
          <a:xfrm>
            <a:off x="1140823" y="6084167"/>
            <a:ext cx="9845040" cy="646331"/>
          </a:xfrm>
          <a:prstGeom prst="rect">
            <a:avLst/>
          </a:prstGeom>
        </p:spPr>
        <p:txBody>
          <a:bodyPr wrap="square">
            <a:spAutoFit/>
          </a:bodyPr>
          <a:lstStyle/>
          <a:p>
            <a:r>
              <a:rPr lang="it-IT" dirty="0"/>
              <a:t>Per una analisi completa: </a:t>
            </a:r>
            <a:r>
              <a:rPr lang="it-IT" dirty="0">
                <a:hlinkClick r:id="rId2"/>
              </a:rPr>
              <a:t>https://documenti.camera.it/leg18/dossier/testi/AS015.htm?_1706393436970</a:t>
            </a:r>
            <a:r>
              <a:rPr lang="it-IT" dirty="0"/>
              <a:t> </a:t>
            </a:r>
          </a:p>
        </p:txBody>
      </p:sp>
    </p:spTree>
    <p:extLst>
      <p:ext uri="{BB962C8B-B14F-4D97-AF65-F5344CB8AC3E}">
        <p14:creationId xmlns:p14="http://schemas.microsoft.com/office/powerpoint/2010/main" val="1080617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921A03-C42E-46FA-8DC5-939E67A3D725}"/>
              </a:ext>
            </a:extLst>
          </p:cNvPr>
          <p:cNvSpPr>
            <a:spLocks noGrp="1"/>
          </p:cNvSpPr>
          <p:nvPr>
            <p:ph type="title"/>
          </p:nvPr>
        </p:nvSpPr>
        <p:spPr/>
        <p:txBody>
          <a:bodyPr/>
          <a:lstStyle/>
          <a:p>
            <a:r>
              <a:rPr lang="it-IT" dirty="0"/>
              <a:t>E quindi senza la firma dell’Italia cosa accade?</a:t>
            </a:r>
          </a:p>
        </p:txBody>
      </p:sp>
      <p:sp>
        <p:nvSpPr>
          <p:cNvPr id="3" name="Segnaposto contenuto 2">
            <a:extLst>
              <a:ext uri="{FF2B5EF4-FFF2-40B4-BE49-F238E27FC236}">
                <a16:creationId xmlns:a16="http://schemas.microsoft.com/office/drawing/2014/main" id="{3731474F-4285-4892-B7B7-D5A8FF96A77D}"/>
              </a:ext>
            </a:extLst>
          </p:cNvPr>
          <p:cNvSpPr>
            <a:spLocks noGrp="1"/>
          </p:cNvSpPr>
          <p:nvPr>
            <p:ph idx="1"/>
          </p:nvPr>
        </p:nvSpPr>
        <p:spPr/>
        <p:txBody>
          <a:bodyPr>
            <a:normAutofit fontScale="85000" lnSpcReduction="20000"/>
          </a:bodyPr>
          <a:lstStyle/>
          <a:p>
            <a:r>
              <a:rPr lang="it-IT" dirty="0"/>
              <a:t>Se intercorre una </a:t>
            </a:r>
            <a:r>
              <a:rPr lang="it-IT" b="1" dirty="0"/>
              <a:t>crisi del debito </a:t>
            </a:r>
            <a:r>
              <a:rPr lang="it-IT" dirty="0"/>
              <a:t>nel corso della quale il governo di un Paese non riuscirebbe più a collocare sul mercato i suoi titoli sovrani: presenterebbe perciò richiesta di aiuto al Meccanismo europeo di stabilità. L’Italia approverebbe il piano per timore di una contaminazione sistemica, quindi non cambia nulla rispetto a prima. Qui il punto in discussione è che si vogliano affidare al MES </a:t>
            </a:r>
            <a:r>
              <a:rPr lang="it-IT" b="1" dirty="0"/>
              <a:t>compiti di sorveglianza macroeconomica degli Stati membri che rappresenterebbero una duplicazione delle competenze già in capo alla Commissione europea.</a:t>
            </a:r>
            <a:r>
              <a:rPr lang="it-IT" dirty="0"/>
              <a:t> </a:t>
            </a:r>
          </a:p>
          <a:p>
            <a:r>
              <a:rPr lang="it-IT" dirty="0"/>
              <a:t>E in caso di </a:t>
            </a:r>
            <a:r>
              <a:rPr lang="it-IT" b="1" dirty="0"/>
              <a:t>crisi bancaria</a:t>
            </a:r>
            <a:r>
              <a:rPr lang="it-IT" dirty="0"/>
              <a:t>? Qui il problema è più grave, infatti se si tratta di una banca di grandi dimensioni e il governo del paese esita a intervenire, perché si trova senza le risorse necessarie per salvare un istituto le cui passività in bilancio sono pari al 40% del PIL ad es., irrompe il panico tra i risparmiatori e il fallimento della banca (evento accaduto nel 2023 nella Silicon Valley, ad es.), di può ricorrere al Fondo Unico di Risoluzione, ma è possibile che i fondi non siano sufficienti, quindi: </a:t>
            </a:r>
            <a:r>
              <a:rPr lang="it-IT" dirty="0">
                <a:solidFill>
                  <a:srgbClr val="FF0000"/>
                </a:solidFill>
              </a:rPr>
              <a:t>Rischio Sistemico</a:t>
            </a:r>
          </a:p>
          <a:p>
            <a:endParaRPr lang="it-IT" dirty="0"/>
          </a:p>
        </p:txBody>
      </p:sp>
    </p:spTree>
    <p:extLst>
      <p:ext uri="{BB962C8B-B14F-4D97-AF65-F5344CB8AC3E}">
        <p14:creationId xmlns:p14="http://schemas.microsoft.com/office/powerpoint/2010/main" val="1170346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dirty="0"/>
              <a:t>L’UE e la mancanza di un congruente bilancio federale</a:t>
            </a:r>
            <a:endParaRPr lang="en-US" dirty="0"/>
          </a:p>
        </p:txBody>
      </p:sp>
      <p:sp>
        <p:nvSpPr>
          <p:cNvPr id="5" name="Rectangle 2"/>
          <p:cNvSpPr>
            <a:spLocks noGrp="1" noChangeArrowheads="1"/>
          </p:cNvSpPr>
          <p:nvPr>
            <p:ph idx="1"/>
          </p:nvPr>
        </p:nvSpPr>
        <p:spPr/>
        <p:txBody>
          <a:bodyPr/>
          <a:lstStyle/>
          <a:p>
            <a:pPr lvl="0"/>
            <a:r>
              <a:rPr lang="en-US" altLang="en-US" dirty="0" err="1"/>
              <a:t>L’unificazione</a:t>
            </a:r>
            <a:r>
              <a:rPr lang="en-US" altLang="en-US" dirty="0"/>
              <a:t> </a:t>
            </a:r>
            <a:r>
              <a:rPr lang="en-US" altLang="en-US" dirty="0" err="1"/>
              <a:t>monetaria</a:t>
            </a:r>
            <a:r>
              <a:rPr lang="en-US" altLang="en-US" dirty="0"/>
              <a:t> pone </a:t>
            </a:r>
            <a:r>
              <a:rPr lang="en-US" altLang="en-US" dirty="0" err="1"/>
              <a:t>numerose</a:t>
            </a:r>
            <a:r>
              <a:rPr lang="en-US" altLang="en-US" dirty="0"/>
              <a:t> </a:t>
            </a:r>
            <a:r>
              <a:rPr lang="en-US" altLang="en-US" dirty="0" err="1"/>
              <a:t>questioni</a:t>
            </a:r>
            <a:r>
              <a:rPr lang="en-US" altLang="en-US" dirty="0"/>
              <a:t> di </a:t>
            </a:r>
            <a:r>
              <a:rPr lang="en-US" altLang="en-US" dirty="0" err="1"/>
              <a:t>politica</a:t>
            </a:r>
            <a:r>
              <a:rPr lang="en-US" altLang="en-US" dirty="0"/>
              <a:t> </a:t>
            </a:r>
            <a:r>
              <a:rPr lang="en-US" altLang="en-US" dirty="0" err="1"/>
              <a:t>fiscale</a:t>
            </a:r>
            <a:r>
              <a:rPr lang="en-US" altLang="en-US" dirty="0"/>
              <a:t>. Le </a:t>
            </a:r>
            <a:r>
              <a:rPr lang="en-US" altLang="en-US" dirty="0" err="1">
                <a:solidFill>
                  <a:srgbClr val="FF0000"/>
                </a:solidFill>
              </a:rPr>
              <a:t>tre</a:t>
            </a:r>
            <a:r>
              <a:rPr lang="en-US" altLang="en-US" dirty="0">
                <a:solidFill>
                  <a:srgbClr val="FF0000"/>
                </a:solidFill>
              </a:rPr>
              <a:t> </a:t>
            </a:r>
            <a:r>
              <a:rPr lang="en-US" altLang="en-US" dirty="0" err="1">
                <a:solidFill>
                  <a:srgbClr val="FF0000"/>
                </a:solidFill>
              </a:rPr>
              <a:t>principali</a:t>
            </a:r>
            <a:r>
              <a:rPr lang="en-US" altLang="en-US" dirty="0">
                <a:solidFill>
                  <a:srgbClr val="FF0000"/>
                </a:solidFill>
              </a:rPr>
              <a:t> </a:t>
            </a:r>
            <a:r>
              <a:rPr lang="en-US" altLang="en-US" dirty="0" err="1"/>
              <a:t>si</a:t>
            </a:r>
            <a:r>
              <a:rPr lang="en-US" altLang="en-US" dirty="0"/>
              <a:t> </a:t>
            </a:r>
            <a:r>
              <a:rPr lang="en-US" altLang="en-US" dirty="0" err="1"/>
              <a:t>riferiscono</a:t>
            </a:r>
            <a:r>
              <a:rPr lang="en-US" altLang="en-US" dirty="0"/>
              <a:t>:</a:t>
            </a:r>
          </a:p>
          <a:p>
            <a:pPr lvl="1"/>
            <a:r>
              <a:rPr lang="en-US" altLang="en-US" dirty="0" err="1"/>
              <a:t>alla</a:t>
            </a:r>
            <a:r>
              <a:rPr lang="en-US" altLang="en-US" dirty="0"/>
              <a:t> </a:t>
            </a:r>
            <a:r>
              <a:rPr lang="en-US" altLang="en-US" dirty="0" err="1">
                <a:solidFill>
                  <a:srgbClr val="FF0000"/>
                </a:solidFill>
              </a:rPr>
              <a:t>disciplina</a:t>
            </a:r>
            <a:r>
              <a:rPr lang="en-US" altLang="en-US" dirty="0">
                <a:solidFill>
                  <a:srgbClr val="FF0000"/>
                </a:solidFill>
              </a:rPr>
              <a:t> di </a:t>
            </a:r>
            <a:r>
              <a:rPr lang="en-US" altLang="en-US" dirty="0" err="1">
                <a:solidFill>
                  <a:srgbClr val="FF0000"/>
                </a:solidFill>
              </a:rPr>
              <a:t>bilancio</a:t>
            </a:r>
            <a:r>
              <a:rPr lang="en-US" altLang="en-US" dirty="0"/>
              <a:t> </a:t>
            </a:r>
            <a:r>
              <a:rPr lang="en-US" altLang="en-US" dirty="0" err="1"/>
              <a:t>dei</a:t>
            </a:r>
            <a:r>
              <a:rPr lang="en-US" altLang="en-US" dirty="0"/>
              <a:t> </a:t>
            </a:r>
            <a:r>
              <a:rPr lang="en-US" altLang="en-US" dirty="0" err="1"/>
              <a:t>paesi</a:t>
            </a:r>
            <a:r>
              <a:rPr lang="en-US" altLang="en-US" dirty="0"/>
              <a:t> </a:t>
            </a:r>
            <a:r>
              <a:rPr lang="en-US" altLang="en-US" dirty="0" err="1"/>
              <a:t>partecipanti</a:t>
            </a:r>
            <a:r>
              <a:rPr lang="en-US" altLang="en-US" dirty="0"/>
              <a:t>, ossia al </a:t>
            </a:r>
            <a:r>
              <a:rPr lang="en-US" altLang="en-US" dirty="0" err="1"/>
              <a:t>rischio</a:t>
            </a:r>
            <a:r>
              <a:rPr lang="en-US" altLang="en-US" dirty="0"/>
              <a:t> </a:t>
            </a:r>
            <a:r>
              <a:rPr lang="en-US" altLang="en-US" dirty="0" err="1"/>
              <a:t>che</a:t>
            </a:r>
            <a:r>
              <a:rPr lang="en-US" altLang="en-US" dirty="0"/>
              <a:t> </a:t>
            </a:r>
            <a:r>
              <a:rPr lang="en-US" altLang="en-US" dirty="0" err="1"/>
              <a:t>politiche</a:t>
            </a:r>
            <a:r>
              <a:rPr lang="en-US" altLang="en-US" dirty="0"/>
              <a:t> </a:t>
            </a:r>
            <a:r>
              <a:rPr lang="en-US" altLang="en-US" dirty="0" err="1"/>
              <a:t>fiscali</a:t>
            </a:r>
            <a:r>
              <a:rPr lang="en-US" altLang="en-US" dirty="0"/>
              <a:t> </a:t>
            </a:r>
            <a:r>
              <a:rPr lang="en-US" altLang="en-US" dirty="0" err="1"/>
              <a:t>lassiste</a:t>
            </a:r>
            <a:r>
              <a:rPr lang="en-US" altLang="en-US" dirty="0"/>
              <a:t> o </a:t>
            </a:r>
            <a:r>
              <a:rPr lang="en-US" altLang="en-US" dirty="0" err="1"/>
              <a:t>un’evoluzione</a:t>
            </a:r>
            <a:r>
              <a:rPr lang="en-US" altLang="en-US" dirty="0"/>
              <a:t> </a:t>
            </a:r>
            <a:r>
              <a:rPr lang="en-US" altLang="en-US" dirty="0" err="1"/>
              <a:t>insostenibile</a:t>
            </a:r>
            <a:r>
              <a:rPr lang="en-US" altLang="en-US" dirty="0"/>
              <a:t> </a:t>
            </a:r>
            <a:r>
              <a:rPr lang="en-US" altLang="en-US" dirty="0" err="1"/>
              <a:t>dei</a:t>
            </a:r>
            <a:r>
              <a:rPr lang="en-US" altLang="en-US" dirty="0"/>
              <a:t> </a:t>
            </a:r>
            <a:r>
              <a:rPr lang="en-US" altLang="en-US" dirty="0" err="1"/>
              <a:t>debiti</a:t>
            </a:r>
            <a:r>
              <a:rPr lang="en-US" altLang="en-US" dirty="0"/>
              <a:t> </a:t>
            </a:r>
            <a:r>
              <a:rPr lang="en-US" altLang="en-US" dirty="0" err="1"/>
              <a:t>pubblici</a:t>
            </a:r>
            <a:r>
              <a:rPr lang="en-US" altLang="en-US" dirty="0"/>
              <a:t> </a:t>
            </a:r>
            <a:r>
              <a:rPr lang="en-US" altLang="en-US" dirty="0" err="1"/>
              <a:t>possano</a:t>
            </a:r>
            <a:r>
              <a:rPr lang="en-US" altLang="en-US" dirty="0"/>
              <a:t> far </a:t>
            </a:r>
            <a:r>
              <a:rPr lang="en-US" altLang="en-US" dirty="0" err="1"/>
              <a:t>ricorrere</a:t>
            </a:r>
            <a:r>
              <a:rPr lang="en-US" altLang="en-US" dirty="0"/>
              <a:t> </a:t>
            </a:r>
            <a:r>
              <a:rPr lang="en-US" altLang="en-US" dirty="0" err="1"/>
              <a:t>alla</a:t>
            </a:r>
            <a:r>
              <a:rPr lang="en-US" altLang="en-US" dirty="0"/>
              <a:t> </a:t>
            </a:r>
            <a:r>
              <a:rPr lang="en-US" altLang="en-US" dirty="0" err="1"/>
              <a:t>stabilità</a:t>
            </a:r>
            <a:r>
              <a:rPr lang="en-US" altLang="en-US" dirty="0"/>
              <a:t> </a:t>
            </a:r>
            <a:r>
              <a:rPr lang="en-US" altLang="en-US" dirty="0" err="1"/>
              <a:t>monetaria</a:t>
            </a:r>
            <a:r>
              <a:rPr lang="en-US" altLang="en-US" dirty="0"/>
              <a:t> (come visto prima);</a:t>
            </a:r>
          </a:p>
          <a:p>
            <a:pPr lvl="1"/>
            <a:r>
              <a:rPr lang="en-US" altLang="en-US" dirty="0"/>
              <a:t>al </a:t>
            </a:r>
            <a:r>
              <a:rPr lang="en-US" altLang="en-US" dirty="0" err="1">
                <a:solidFill>
                  <a:srgbClr val="FF0000"/>
                </a:solidFill>
              </a:rPr>
              <a:t>federalismo</a:t>
            </a:r>
            <a:r>
              <a:rPr lang="en-US" altLang="en-US" dirty="0">
                <a:solidFill>
                  <a:srgbClr val="FF0000"/>
                </a:solidFill>
              </a:rPr>
              <a:t> </a:t>
            </a:r>
            <a:r>
              <a:rPr lang="en-US" altLang="en-US" dirty="0" err="1">
                <a:solidFill>
                  <a:srgbClr val="FF0000"/>
                </a:solidFill>
              </a:rPr>
              <a:t>fiscale</a:t>
            </a:r>
            <a:r>
              <a:rPr lang="en-US" altLang="en-US" dirty="0"/>
              <a:t>, vale a dire </a:t>
            </a:r>
            <a:r>
              <a:rPr lang="en-US" altLang="en-US" dirty="0" err="1"/>
              <a:t>alla</a:t>
            </a:r>
            <a:r>
              <a:rPr lang="en-US" altLang="en-US" dirty="0"/>
              <a:t> </a:t>
            </a:r>
            <a:r>
              <a:rPr lang="en-US" altLang="en-US" dirty="0" err="1"/>
              <a:t>necessità</a:t>
            </a:r>
            <a:r>
              <a:rPr lang="en-US" altLang="en-US" dirty="0"/>
              <a:t> o </a:t>
            </a:r>
            <a:r>
              <a:rPr lang="en-US" altLang="en-US" dirty="0" err="1"/>
              <a:t>all’opportunità</a:t>
            </a:r>
            <a:r>
              <a:rPr lang="en-US" altLang="en-US" dirty="0"/>
              <a:t> di </a:t>
            </a:r>
            <a:r>
              <a:rPr lang="en-US" altLang="en-US" dirty="0" err="1"/>
              <a:t>accompagnare</a:t>
            </a:r>
            <a:r>
              <a:rPr lang="en-US" altLang="en-US" dirty="0"/>
              <a:t> la </a:t>
            </a:r>
            <a:r>
              <a:rPr lang="en-US" altLang="en-US" dirty="0" err="1"/>
              <a:t>gestione</a:t>
            </a:r>
            <a:r>
              <a:rPr lang="en-US" altLang="en-US" dirty="0"/>
              <a:t> a </a:t>
            </a:r>
            <a:r>
              <a:rPr lang="en-US" altLang="en-US" dirty="0" err="1"/>
              <a:t>livello</a:t>
            </a:r>
            <a:r>
              <a:rPr lang="en-US" altLang="en-US" dirty="0"/>
              <a:t> </a:t>
            </a:r>
            <a:r>
              <a:rPr lang="en-US" altLang="en-US" dirty="0" err="1"/>
              <a:t>federale</a:t>
            </a:r>
            <a:r>
              <a:rPr lang="en-US" altLang="en-US" dirty="0"/>
              <a:t> </a:t>
            </a:r>
            <a:r>
              <a:rPr lang="en-US" altLang="en-US" dirty="0" err="1"/>
              <a:t>della</a:t>
            </a:r>
            <a:r>
              <a:rPr lang="en-US" altLang="en-US" dirty="0"/>
              <a:t> </a:t>
            </a:r>
            <a:r>
              <a:rPr lang="en-US" altLang="en-US" dirty="0" err="1"/>
              <a:t>politica</a:t>
            </a:r>
            <a:r>
              <a:rPr lang="en-US" altLang="en-US" dirty="0"/>
              <a:t> </a:t>
            </a:r>
            <a:r>
              <a:rPr lang="en-US" altLang="en-US" dirty="0" err="1"/>
              <a:t>monetaria</a:t>
            </a:r>
            <a:r>
              <a:rPr lang="en-US" altLang="en-US" dirty="0"/>
              <a:t> con </a:t>
            </a:r>
            <a:r>
              <a:rPr lang="en-US" altLang="en-US" dirty="0" err="1"/>
              <a:t>una</a:t>
            </a:r>
            <a:r>
              <a:rPr lang="en-US" altLang="en-US" dirty="0"/>
              <a:t> </a:t>
            </a:r>
            <a:r>
              <a:rPr lang="en-US" altLang="en-US" dirty="0" err="1"/>
              <a:t>federalizzazione</a:t>
            </a:r>
            <a:r>
              <a:rPr lang="en-US" altLang="en-US" dirty="0"/>
              <a:t> </a:t>
            </a:r>
            <a:r>
              <a:rPr lang="en-US" altLang="en-US" dirty="0" err="1"/>
              <a:t>parziale</a:t>
            </a:r>
            <a:r>
              <a:rPr lang="en-US" altLang="en-US" dirty="0"/>
              <a:t> </a:t>
            </a:r>
            <a:r>
              <a:rPr lang="en-US" altLang="en-US" dirty="0" err="1"/>
              <a:t>anche</a:t>
            </a:r>
            <a:r>
              <a:rPr lang="en-US" altLang="en-US" dirty="0"/>
              <a:t> </a:t>
            </a:r>
            <a:r>
              <a:rPr lang="en-US" altLang="en-US" dirty="0" err="1"/>
              <a:t>della</a:t>
            </a:r>
            <a:r>
              <a:rPr lang="en-US" altLang="en-US" dirty="0"/>
              <a:t> </a:t>
            </a:r>
            <a:r>
              <a:rPr lang="en-US" altLang="en-US" dirty="0" err="1"/>
              <a:t>politica</a:t>
            </a:r>
            <a:r>
              <a:rPr lang="en-US" altLang="en-US" dirty="0"/>
              <a:t> </a:t>
            </a:r>
            <a:r>
              <a:rPr lang="en-US" altLang="en-US" dirty="0" err="1"/>
              <a:t>fiscale</a:t>
            </a:r>
            <a:r>
              <a:rPr lang="en-US" altLang="en-US" dirty="0"/>
              <a:t>;</a:t>
            </a:r>
          </a:p>
          <a:p>
            <a:pPr lvl="1"/>
            <a:r>
              <a:rPr lang="en-US" altLang="en-US" dirty="0"/>
              <a:t>al </a:t>
            </a:r>
            <a:r>
              <a:rPr lang="en-US" altLang="en-US" dirty="0" err="1">
                <a:solidFill>
                  <a:srgbClr val="FF0000"/>
                </a:solidFill>
              </a:rPr>
              <a:t>coordinamento</a:t>
            </a:r>
            <a:r>
              <a:rPr lang="en-US" altLang="en-US" dirty="0">
                <a:solidFill>
                  <a:srgbClr val="FF0000"/>
                </a:solidFill>
              </a:rPr>
              <a:t> </a:t>
            </a:r>
            <a:r>
              <a:rPr lang="en-US" altLang="en-US" dirty="0" err="1">
                <a:solidFill>
                  <a:srgbClr val="FF0000"/>
                </a:solidFill>
              </a:rPr>
              <a:t>tra</a:t>
            </a:r>
            <a:r>
              <a:rPr lang="en-US" altLang="en-US" dirty="0">
                <a:solidFill>
                  <a:srgbClr val="FF0000"/>
                </a:solidFill>
              </a:rPr>
              <a:t> le </a:t>
            </a:r>
            <a:r>
              <a:rPr lang="en-US" altLang="en-US" dirty="0" err="1">
                <a:solidFill>
                  <a:srgbClr val="FF0000"/>
                </a:solidFill>
              </a:rPr>
              <a:t>politiche</a:t>
            </a:r>
            <a:r>
              <a:rPr lang="en-US" altLang="en-US" dirty="0">
                <a:solidFill>
                  <a:srgbClr val="FF0000"/>
                </a:solidFill>
              </a:rPr>
              <a:t> di </a:t>
            </a:r>
            <a:r>
              <a:rPr lang="en-US" altLang="en-US" dirty="0" err="1">
                <a:solidFill>
                  <a:srgbClr val="FF0000"/>
                </a:solidFill>
              </a:rPr>
              <a:t>bilancio</a:t>
            </a:r>
            <a:r>
              <a:rPr lang="en-US" altLang="en-US" dirty="0"/>
              <a:t> e </a:t>
            </a:r>
            <a:r>
              <a:rPr lang="en-US" altLang="en-US" dirty="0" err="1"/>
              <a:t>all’eventuale</a:t>
            </a:r>
            <a:r>
              <a:rPr lang="en-US" altLang="en-US" dirty="0"/>
              <a:t> </a:t>
            </a:r>
            <a:r>
              <a:rPr lang="en-US" altLang="en-US" dirty="0" err="1"/>
              <a:t>coordinamento</a:t>
            </a:r>
            <a:r>
              <a:rPr lang="en-US" altLang="en-US" dirty="0"/>
              <a:t> di </a:t>
            </a:r>
            <a:r>
              <a:rPr lang="en-US" altLang="en-US" dirty="0" err="1"/>
              <a:t>queste</a:t>
            </a:r>
            <a:r>
              <a:rPr lang="en-US" altLang="en-US" dirty="0"/>
              <a:t> con la </a:t>
            </a:r>
            <a:r>
              <a:rPr lang="en-US" altLang="en-US" dirty="0" err="1"/>
              <a:t>politica</a:t>
            </a:r>
            <a:r>
              <a:rPr lang="en-US" altLang="en-US" dirty="0"/>
              <a:t> </a:t>
            </a:r>
            <a:r>
              <a:rPr lang="en-US" altLang="en-US" dirty="0" err="1"/>
              <a:t>monetaria</a:t>
            </a:r>
            <a:r>
              <a:rPr lang="en-US" altLang="en-US" dirty="0"/>
              <a:t> </a:t>
            </a:r>
            <a:r>
              <a:rPr lang="en-US" altLang="en-US" dirty="0" err="1"/>
              <a:t>d’insieme</a:t>
            </a:r>
            <a:r>
              <a:rPr lang="en-US" altLang="en-US" dirty="0"/>
              <a:t>, </a:t>
            </a:r>
            <a:r>
              <a:rPr lang="en-US" altLang="en-US" dirty="0" err="1"/>
              <a:t>che</a:t>
            </a:r>
            <a:r>
              <a:rPr lang="en-US" altLang="en-US" dirty="0"/>
              <a:t> come </a:t>
            </a:r>
            <a:r>
              <a:rPr lang="en-US" altLang="en-US" dirty="0" err="1"/>
              <a:t>vedremo</a:t>
            </a:r>
            <a:r>
              <a:rPr lang="en-US" altLang="en-US" dirty="0"/>
              <a:t> è </a:t>
            </a:r>
            <a:r>
              <a:rPr lang="en-US" altLang="en-US" dirty="0" err="1"/>
              <a:t>stata</a:t>
            </a:r>
            <a:r>
              <a:rPr lang="en-US" altLang="en-US" dirty="0"/>
              <a:t> </a:t>
            </a:r>
            <a:r>
              <a:rPr lang="en-US" altLang="en-US" dirty="0" err="1"/>
              <a:t>condotta</a:t>
            </a:r>
            <a:r>
              <a:rPr lang="en-US" altLang="en-US" dirty="0"/>
              <a:t> con </a:t>
            </a:r>
            <a:r>
              <a:rPr lang="en-US" altLang="en-US" dirty="0" err="1"/>
              <a:t>l’uso</a:t>
            </a:r>
            <a:r>
              <a:rPr lang="en-US" altLang="en-US" dirty="0"/>
              <a:t> di </a:t>
            </a:r>
            <a:r>
              <a:rPr lang="en-US" altLang="en-US" dirty="0" err="1"/>
              <a:t>misure</a:t>
            </a:r>
            <a:r>
              <a:rPr lang="en-US" altLang="en-US" dirty="0"/>
              <a:t> </a:t>
            </a:r>
            <a:r>
              <a:rPr lang="en-US" altLang="en-US" dirty="0" err="1"/>
              <a:t>straordinarie</a:t>
            </a:r>
            <a:r>
              <a:rPr lang="en-US" altLang="en-US" dirty="0"/>
              <a:t>, </a:t>
            </a:r>
            <a:r>
              <a:rPr lang="en-US" altLang="en-US" dirty="0" err="1"/>
              <a:t>oltre</a:t>
            </a:r>
            <a:r>
              <a:rPr lang="en-US" altLang="en-US" dirty="0"/>
              <a:t> al MES.</a:t>
            </a:r>
          </a:p>
          <a:p>
            <a:pPr lvl="0"/>
            <a:endParaRPr lang="en-US" altLang="en-US" dirty="0"/>
          </a:p>
        </p:txBody>
      </p:sp>
    </p:spTree>
    <p:extLst>
      <p:ext uri="{BB962C8B-B14F-4D97-AF65-F5344CB8AC3E}">
        <p14:creationId xmlns:p14="http://schemas.microsoft.com/office/powerpoint/2010/main" val="2049258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dominanza fiscale e monetaria</a:t>
            </a:r>
            <a:endParaRPr lang="en-US" dirty="0"/>
          </a:p>
        </p:txBody>
      </p:sp>
      <p:sp>
        <p:nvSpPr>
          <p:cNvPr id="3" name="Segnaposto contenuto 2"/>
          <p:cNvSpPr>
            <a:spLocks noGrp="1"/>
          </p:cNvSpPr>
          <p:nvPr>
            <p:ph idx="1"/>
          </p:nvPr>
        </p:nvSpPr>
        <p:spPr/>
        <p:txBody>
          <a:bodyPr>
            <a:normAutofit fontScale="85000" lnSpcReduction="10000"/>
          </a:bodyPr>
          <a:lstStyle/>
          <a:p>
            <a:r>
              <a:rPr lang="it-IT" dirty="0"/>
              <a:t>Quando la politica monetaria è subordinata all’obiettivo di aiutare il governo a finanziare le sue spese si parla di </a:t>
            </a:r>
            <a:r>
              <a:rPr lang="it-IT" b="1" dirty="0"/>
              <a:t>dominanza fiscale</a:t>
            </a:r>
            <a:r>
              <a:rPr lang="it-IT" dirty="0"/>
              <a:t> [</a:t>
            </a:r>
            <a:r>
              <a:rPr lang="it-IT" dirty="0" err="1"/>
              <a:t>Woodford</a:t>
            </a:r>
            <a:r>
              <a:rPr lang="it-IT" dirty="0"/>
              <a:t> 2001].</a:t>
            </a:r>
          </a:p>
          <a:p>
            <a:r>
              <a:rPr lang="it-IT" dirty="0"/>
              <a:t>In effetti nel </a:t>
            </a:r>
            <a:r>
              <a:rPr lang="it-IT" dirty="0">
                <a:solidFill>
                  <a:srgbClr val="FF0000"/>
                </a:solidFill>
              </a:rPr>
              <a:t>lungo periodo </a:t>
            </a:r>
            <a:r>
              <a:rPr lang="it-IT" dirty="0"/>
              <a:t>l’indipendenza della politica di bilancio da quella monetaria è possibile solo se la politica di bilancio è sostenibile, ma come vedremo questo spesso non accade, allora l’impatto della politica di bilancio su quella monetaria può attuarsi in due modi:</a:t>
            </a:r>
          </a:p>
          <a:p>
            <a:pPr lvl="1"/>
            <a:r>
              <a:rPr lang="it-IT" dirty="0">
                <a:solidFill>
                  <a:srgbClr val="FF0000"/>
                </a:solidFill>
              </a:rPr>
              <a:t>Diretto</a:t>
            </a:r>
            <a:r>
              <a:rPr lang="it-IT" dirty="0"/>
              <a:t>: il governo </a:t>
            </a:r>
            <a:r>
              <a:rPr lang="it-IT" u="sng" dirty="0"/>
              <a:t>forza la BC ad acquistare titoli del debito </a:t>
            </a:r>
            <a:r>
              <a:rPr lang="it-IT" dirty="0"/>
              <a:t>con l’immissione di nuova moneta, </a:t>
            </a:r>
            <a:r>
              <a:rPr lang="it-IT" u="sng" dirty="0"/>
              <a:t>prestando direttamente allo Stato</a:t>
            </a:r>
            <a:r>
              <a:rPr lang="it-IT" dirty="0"/>
              <a:t> o quando </a:t>
            </a:r>
            <a:r>
              <a:rPr lang="it-IT" u="sng" dirty="0"/>
              <a:t>lo Stato dichiara default </a:t>
            </a:r>
            <a:r>
              <a:rPr lang="it-IT" dirty="0"/>
              <a:t>sui titoli del debito detenuti dalla BC;</a:t>
            </a:r>
          </a:p>
          <a:p>
            <a:pPr lvl="1"/>
            <a:r>
              <a:rPr lang="it-IT" dirty="0">
                <a:solidFill>
                  <a:srgbClr val="FF0000"/>
                </a:solidFill>
              </a:rPr>
              <a:t>Indiretto</a:t>
            </a:r>
            <a:r>
              <a:rPr lang="it-IT" dirty="0"/>
              <a:t>: lo Stato dichiara default sui titoli del debito detenuti dalle banche commerciali che vengono poi aiutate dalla BC per salvarsi o con l’aumento dell’inflazione che riduce il valore del debito, quando i titoli non sono indicizzati</a:t>
            </a:r>
          </a:p>
          <a:p>
            <a:r>
              <a:rPr lang="it-IT" dirty="0"/>
              <a:t>Si ha invece </a:t>
            </a:r>
            <a:r>
              <a:rPr lang="it-IT" b="1" dirty="0"/>
              <a:t>dominanza monetaria</a:t>
            </a:r>
            <a:r>
              <a:rPr lang="it-IT" dirty="0"/>
              <a:t>, </a:t>
            </a:r>
            <a:r>
              <a:rPr lang="it-IT" dirty="0">
                <a:solidFill>
                  <a:srgbClr val="FF0000"/>
                </a:solidFill>
              </a:rPr>
              <a:t>quando è assicurata la solvibilità del bilancio e la BC è indipendente</a:t>
            </a:r>
            <a:r>
              <a:rPr lang="it-IT" dirty="0"/>
              <a:t> (come nel caso dell’Eurozona) </a:t>
            </a:r>
            <a:endParaRPr lang="en-US" dirty="0"/>
          </a:p>
        </p:txBody>
      </p:sp>
    </p:spTree>
    <p:extLst>
      <p:ext uri="{BB962C8B-B14F-4D97-AF65-F5344CB8AC3E}">
        <p14:creationId xmlns:p14="http://schemas.microsoft.com/office/powerpoint/2010/main" val="2133977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a:t>La coordinamento tra politiche di bilancio e monetaria</a:t>
            </a:r>
            <a:endParaRPr lang="en-US" dirty="0"/>
          </a:p>
        </p:txBody>
      </p:sp>
      <p:sp>
        <p:nvSpPr>
          <p:cNvPr id="4" name="Segnaposto contenuto 3"/>
          <p:cNvSpPr>
            <a:spLocks noGrp="1"/>
          </p:cNvSpPr>
          <p:nvPr>
            <p:ph idx="1"/>
          </p:nvPr>
        </p:nvSpPr>
        <p:spPr/>
        <p:txBody>
          <a:bodyPr>
            <a:normAutofit fontScale="92500" lnSpcReduction="10000"/>
          </a:bodyPr>
          <a:lstStyle/>
          <a:p>
            <a:r>
              <a:rPr lang="it-IT" dirty="0"/>
              <a:t>Le politiche sono interdipendenti anche nel </a:t>
            </a:r>
            <a:r>
              <a:rPr lang="it-IT" dirty="0">
                <a:solidFill>
                  <a:srgbClr val="FF0000"/>
                </a:solidFill>
              </a:rPr>
              <a:t>breve periodo</a:t>
            </a:r>
            <a:r>
              <a:rPr lang="it-IT" dirty="0"/>
              <a:t>, poiché, come abbiamo visto si tratta di politiche prevalentemente di domanda, ma con obiettivi diversi che possono neutralizzarsi, quindi occorre un coordinamento. Se non lo si fa si possono avere interventi che portano al solo aumento del debito: </a:t>
            </a:r>
          </a:p>
          <a:p>
            <a:pPr lvl="1"/>
            <a:r>
              <a:rPr lang="it-IT" dirty="0"/>
              <a:t>è il caso della </a:t>
            </a:r>
            <a:r>
              <a:rPr lang="it-IT" dirty="0">
                <a:solidFill>
                  <a:srgbClr val="FF0000"/>
                </a:solidFill>
              </a:rPr>
              <a:t>stagflazione</a:t>
            </a:r>
            <a:r>
              <a:rPr lang="it-IT" dirty="0"/>
              <a:t> caratterizzata da politiche di </a:t>
            </a:r>
            <a:r>
              <a:rPr lang="it-IT" u="sng" dirty="0"/>
              <a:t>stimolo fiscale </a:t>
            </a:r>
            <a:r>
              <a:rPr lang="it-IT" dirty="0"/>
              <a:t>(per ridurre la disoccupazione) e di </a:t>
            </a:r>
            <a:r>
              <a:rPr lang="it-IT" u="sng" dirty="0"/>
              <a:t>restrizioni monetarie</a:t>
            </a:r>
            <a:r>
              <a:rPr lang="it-IT" dirty="0"/>
              <a:t> (per controllare l’inflazione). </a:t>
            </a:r>
          </a:p>
          <a:p>
            <a:pPr lvl="1"/>
            <a:r>
              <a:rPr lang="it-IT" dirty="0"/>
              <a:t>Al contrario se i=0 e il moltiplicatore della spesa è elevato, le politiche devono essere complementari.</a:t>
            </a:r>
          </a:p>
          <a:p>
            <a:r>
              <a:rPr lang="it-IT" dirty="0"/>
              <a:t>Nell’area dell’euro è difficile coordinare un’unica PM con 20 politiche fiscali, da cui le </a:t>
            </a:r>
            <a:r>
              <a:rPr lang="it-IT" b="1" dirty="0"/>
              <a:t>regole stringenti su deficit e debito</a:t>
            </a:r>
            <a:r>
              <a:rPr lang="it-IT" dirty="0"/>
              <a:t>, ma quando i tassi di inflazione sono troppo bassi o negativi (come nel 2014-16 e fino al 2021), le politiche di bilancio devono essere meno restrittive.</a:t>
            </a:r>
          </a:p>
          <a:p>
            <a:endParaRPr lang="it-IT" dirty="0"/>
          </a:p>
          <a:p>
            <a:endParaRPr lang="en-US" dirty="0"/>
          </a:p>
        </p:txBody>
      </p:sp>
    </p:spTree>
    <p:extLst>
      <p:ext uri="{BB962C8B-B14F-4D97-AF65-F5344CB8AC3E}">
        <p14:creationId xmlns:p14="http://schemas.microsoft.com/office/powerpoint/2010/main" val="4125284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politica monetaria ha effetti redistributivi?</a:t>
            </a:r>
            <a:endParaRPr lang="en-US" dirty="0"/>
          </a:p>
        </p:txBody>
      </p:sp>
      <p:sp>
        <p:nvSpPr>
          <p:cNvPr id="3" name="Segnaposto contenuto 2"/>
          <p:cNvSpPr>
            <a:spLocks noGrp="1"/>
          </p:cNvSpPr>
          <p:nvPr>
            <p:ph idx="1"/>
          </p:nvPr>
        </p:nvSpPr>
        <p:spPr/>
        <p:txBody>
          <a:bodyPr>
            <a:normAutofit fontScale="92500" lnSpcReduction="10000"/>
          </a:bodyPr>
          <a:lstStyle/>
          <a:p>
            <a:r>
              <a:rPr lang="it-IT" dirty="0"/>
              <a:t>Com’è evidente il primo fine della PM è quello di </a:t>
            </a:r>
            <a:r>
              <a:rPr lang="it-IT" u="sng" dirty="0"/>
              <a:t>stabilizzazione</a:t>
            </a:r>
            <a:r>
              <a:rPr lang="it-IT" dirty="0"/>
              <a:t>, non di crescita o di riduzione delle disuguaglianze, quanto piuttosto di </a:t>
            </a:r>
            <a:r>
              <a:rPr lang="it-IT" dirty="0">
                <a:solidFill>
                  <a:srgbClr val="FF0000"/>
                </a:solidFill>
              </a:rPr>
              <a:t>mantenere la fiducia nella moneta nel lungo periodo</a:t>
            </a:r>
          </a:p>
          <a:p>
            <a:r>
              <a:rPr lang="it-IT" dirty="0"/>
              <a:t>Tuttavia nel breve-medio periodo si possono osservare effetti redistributivi:</a:t>
            </a:r>
          </a:p>
          <a:p>
            <a:pPr lvl="1"/>
            <a:r>
              <a:rPr lang="it-IT" dirty="0"/>
              <a:t> 1) la </a:t>
            </a:r>
            <a:r>
              <a:rPr lang="it-IT" dirty="0">
                <a:solidFill>
                  <a:srgbClr val="FF0000"/>
                </a:solidFill>
              </a:rPr>
              <a:t>stabilizzazione macroeconomica </a:t>
            </a:r>
            <a:r>
              <a:rPr lang="it-IT" dirty="0"/>
              <a:t>preserva le famiglie più povere e i lavoratori poco qualificati e spesso senza risparmi dalla riduzione della capacità d’acquisto dei propri salari; </a:t>
            </a:r>
          </a:p>
          <a:p>
            <a:pPr lvl="1"/>
            <a:r>
              <a:rPr lang="it-IT" dirty="0"/>
              <a:t>2) l’aumento del tasso d’interesse reale con l’aumento di </a:t>
            </a:r>
            <a:r>
              <a:rPr lang="el-GR" dirty="0"/>
              <a:t>π</a:t>
            </a:r>
            <a:r>
              <a:rPr lang="it-IT" dirty="0"/>
              <a:t> </a:t>
            </a:r>
            <a:r>
              <a:rPr lang="it-IT" dirty="0">
                <a:solidFill>
                  <a:srgbClr val="FF0000"/>
                </a:solidFill>
              </a:rPr>
              <a:t>trasferisce risorse da debitori a creditori </a:t>
            </a:r>
            <a:r>
              <a:rPr lang="it-IT" dirty="0"/>
              <a:t>e </a:t>
            </a:r>
          </a:p>
          <a:p>
            <a:pPr lvl="1"/>
            <a:r>
              <a:rPr lang="it-IT" dirty="0"/>
              <a:t>3) </a:t>
            </a:r>
            <a:r>
              <a:rPr lang="it-IT" dirty="0">
                <a:solidFill>
                  <a:srgbClr val="FF0000"/>
                </a:solidFill>
              </a:rPr>
              <a:t>con le politiche non convenzionali si aumenta il prezzo delle attività finanziarie </a:t>
            </a:r>
            <a:r>
              <a:rPr lang="it-IT" dirty="0"/>
              <a:t>e si riduce il loro rendimento, producendo </a:t>
            </a:r>
            <a:r>
              <a:rPr lang="it-IT" dirty="0">
                <a:solidFill>
                  <a:srgbClr val="FF0000"/>
                </a:solidFill>
              </a:rPr>
              <a:t>effetti anti-distributivi</a:t>
            </a:r>
            <a:r>
              <a:rPr lang="it-IT" dirty="0"/>
              <a:t>, perché i possessori di tali titoli si concentrano nei decili più alti di reddito, ma contribuiscono a ripristinare i canali di trasmissione della PM. </a:t>
            </a:r>
          </a:p>
          <a:p>
            <a:endParaRPr lang="en-US" dirty="0"/>
          </a:p>
        </p:txBody>
      </p:sp>
    </p:spTree>
    <p:extLst>
      <p:ext uri="{BB962C8B-B14F-4D97-AF65-F5344CB8AC3E}">
        <p14:creationId xmlns:p14="http://schemas.microsoft.com/office/powerpoint/2010/main" val="3159094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Quali le interazioni tra le Istituzioni di PB e di PM?</a:t>
            </a:r>
            <a:endParaRPr lang="en-US" dirty="0"/>
          </a:p>
        </p:txBody>
      </p:sp>
      <p:sp>
        <p:nvSpPr>
          <p:cNvPr id="3" name="Segnaposto contenuto 2"/>
          <p:cNvSpPr>
            <a:spLocks noGrp="1"/>
          </p:cNvSpPr>
          <p:nvPr>
            <p:ph idx="1"/>
          </p:nvPr>
        </p:nvSpPr>
        <p:spPr/>
        <p:txBody>
          <a:bodyPr>
            <a:normAutofit fontScale="92500" lnSpcReduction="20000"/>
          </a:bodyPr>
          <a:lstStyle/>
          <a:p>
            <a:r>
              <a:rPr lang="it-IT" dirty="0"/>
              <a:t>Il Trattato di Maastricht, che non prevede esplicitamente la possibilità di cooperazione tra autorità fiscali e monetarie, </a:t>
            </a:r>
            <a:r>
              <a:rPr lang="it-IT" dirty="0">
                <a:solidFill>
                  <a:srgbClr val="FF0000"/>
                </a:solidFill>
              </a:rPr>
              <a:t>ma soltanto uno scambio di informazion</a:t>
            </a:r>
            <a:r>
              <a:rPr lang="it-IT" dirty="0"/>
              <a:t>i.</a:t>
            </a:r>
          </a:p>
          <a:p>
            <a:r>
              <a:rPr lang="it-IT" dirty="0"/>
              <a:t>Il commissario europeo per gli affari economici e il presidente dell’Eurogruppo possono assistere al Consiglio direttivo della BCE (anche se normalmente non lo fanno) </a:t>
            </a:r>
            <a:r>
              <a:rPr lang="it-IT" u="sng" dirty="0"/>
              <a:t>ma non possono assistere alle riunioni informali in cui i banchieri centrali discutono delle diverse opzioni di politica monetaria</a:t>
            </a:r>
            <a:r>
              <a:rPr lang="it-IT" dirty="0"/>
              <a:t>.</a:t>
            </a:r>
          </a:p>
          <a:p>
            <a:r>
              <a:rPr lang="it-IT" dirty="0"/>
              <a:t>Il presidente della BCE può partecipare (e lo fa spesso) all’Eurogruppo, dove i ministri delle Finanze si riuniscono una volta al mese per discutere la situazione economica, le priorità di politica economica e le situazioni di crisi. Tuttavia durante la crisi 2008-2014 la BCE ha partecipato alla «Troika» insieme a CE e FMI per la negoziazione dei programmi di aggiustamento</a:t>
            </a:r>
          </a:p>
          <a:p>
            <a:endParaRPr lang="en-US" dirty="0"/>
          </a:p>
        </p:txBody>
      </p:sp>
    </p:spTree>
    <p:extLst>
      <p:ext uri="{BB962C8B-B14F-4D97-AF65-F5344CB8AC3E}">
        <p14:creationId xmlns:p14="http://schemas.microsoft.com/office/powerpoint/2010/main" val="1261821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24DC1F-F27B-42A1-9CD7-12B0883D72B8}"/>
              </a:ext>
            </a:extLst>
          </p:cNvPr>
          <p:cNvSpPr>
            <a:spLocks noGrp="1"/>
          </p:cNvSpPr>
          <p:nvPr>
            <p:ph type="title"/>
          </p:nvPr>
        </p:nvSpPr>
        <p:spPr/>
        <p:txBody>
          <a:bodyPr/>
          <a:lstStyle/>
          <a:p>
            <a:r>
              <a:rPr lang="it-IT" dirty="0"/>
              <a:t>Riassumendo: Stabilità finanziaria e BC</a:t>
            </a:r>
          </a:p>
        </p:txBody>
      </p:sp>
      <p:sp>
        <p:nvSpPr>
          <p:cNvPr id="3" name="Segnaposto contenuto 2">
            <a:extLst>
              <a:ext uri="{FF2B5EF4-FFF2-40B4-BE49-F238E27FC236}">
                <a16:creationId xmlns:a16="http://schemas.microsoft.com/office/drawing/2014/main" id="{D9E9CD3F-B5D4-4C3A-9679-8A4FB8E9B689}"/>
              </a:ext>
            </a:extLst>
          </p:cNvPr>
          <p:cNvSpPr>
            <a:spLocks noGrp="1"/>
          </p:cNvSpPr>
          <p:nvPr>
            <p:ph idx="1"/>
          </p:nvPr>
        </p:nvSpPr>
        <p:spPr/>
        <p:txBody>
          <a:bodyPr>
            <a:normAutofit lnSpcReduction="10000"/>
          </a:bodyPr>
          <a:lstStyle/>
          <a:p>
            <a:r>
              <a:rPr lang="it-IT" dirty="0"/>
              <a:t>La PM influenza </a:t>
            </a:r>
            <a:r>
              <a:rPr lang="it-IT" dirty="0">
                <a:solidFill>
                  <a:srgbClr val="FF0000"/>
                </a:solidFill>
              </a:rPr>
              <a:t>la stabilità finanziaria</a:t>
            </a:r>
            <a:r>
              <a:rPr lang="it-IT" dirty="0"/>
              <a:t>: </a:t>
            </a:r>
          </a:p>
          <a:p>
            <a:pPr lvl="1"/>
            <a:r>
              <a:rPr lang="it-IT" dirty="0"/>
              <a:t>con tassi di riferimento bassi </a:t>
            </a:r>
            <a:r>
              <a:rPr lang="it-IT" u="sng" dirty="0"/>
              <a:t>si incentivano le banche a concedere prestiti a rischio più elevato </a:t>
            </a:r>
            <a:r>
              <a:rPr lang="it-IT" dirty="0"/>
              <a:t>(problema: </a:t>
            </a:r>
            <a:r>
              <a:rPr lang="it-IT" i="1" dirty="0"/>
              <a:t>moral hazard cioè nei mercati finanziari aumentano i comportamenti rischiosi </a:t>
            </a:r>
            <a:r>
              <a:rPr lang="it-IT" dirty="0"/>
              <a:t>) </a:t>
            </a:r>
          </a:p>
          <a:p>
            <a:pPr lvl="1"/>
            <a:r>
              <a:rPr lang="it-IT" dirty="0"/>
              <a:t>con il Quantitative </a:t>
            </a:r>
            <a:r>
              <a:rPr lang="it-IT" dirty="0" err="1"/>
              <a:t>Easing</a:t>
            </a:r>
            <a:r>
              <a:rPr lang="it-IT" dirty="0"/>
              <a:t> (QE) per far </a:t>
            </a:r>
            <a:r>
              <a:rPr lang="it-IT" u="sng" dirty="0"/>
              <a:t>aumentare il prezzo dei titoli </a:t>
            </a:r>
            <a:r>
              <a:rPr lang="it-IT" dirty="0"/>
              <a:t>(occorre una regolamentazione macroprudenziale per evitare problemi di vulnerabilità del sistema) e conseguentemente aumentano i dividendi che occorre non distribuire, ma che devono andare a rafforzare le riserve</a:t>
            </a:r>
          </a:p>
          <a:p>
            <a:pPr lvl="1"/>
            <a:r>
              <a:rPr lang="it-IT" dirty="0"/>
              <a:t>Ma l’aumento dei prestiti alle banche fa aumentare l</a:t>
            </a:r>
            <a:r>
              <a:rPr lang="it-IT" u="sng" dirty="0"/>
              <a:t>’inflazione</a:t>
            </a:r>
            <a:r>
              <a:rPr lang="it-IT" dirty="0"/>
              <a:t> (</a:t>
            </a:r>
            <a:r>
              <a:rPr lang="it-IT" i="1" dirty="0"/>
              <a:t>incompatibilità con il mandato</a:t>
            </a:r>
            <a:r>
              <a:rPr lang="it-IT" dirty="0"/>
              <a:t>) e quindi si è aumentato il potere di vigilanza della BC sul sistema bancario per limitare la possibilità di lucrare la differenza tra interessi debitori e creditori, distribuendoli agli azionisti, ma obbligando le Banche centrali e commerciali a lasciarli a riserva.</a:t>
            </a:r>
          </a:p>
        </p:txBody>
      </p:sp>
    </p:spTree>
    <p:extLst>
      <p:ext uri="{BB962C8B-B14F-4D97-AF65-F5344CB8AC3E}">
        <p14:creationId xmlns:p14="http://schemas.microsoft.com/office/powerpoint/2010/main" val="899148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B904C0-29EE-45F4-A0A0-6F9BC79D15B7}"/>
              </a:ext>
            </a:extLst>
          </p:cNvPr>
          <p:cNvSpPr>
            <a:spLocks noGrp="1"/>
          </p:cNvSpPr>
          <p:nvPr>
            <p:ph type="title"/>
          </p:nvPr>
        </p:nvSpPr>
        <p:spPr/>
        <p:txBody>
          <a:bodyPr/>
          <a:lstStyle/>
          <a:p>
            <a:r>
              <a:rPr lang="it-IT" dirty="0"/>
              <a:t>Le interazioni tra politica monetaria e di bilancio (1)</a:t>
            </a:r>
          </a:p>
        </p:txBody>
      </p:sp>
      <p:sp>
        <p:nvSpPr>
          <p:cNvPr id="3" name="Segnaposto contenuto 2">
            <a:extLst>
              <a:ext uri="{FF2B5EF4-FFF2-40B4-BE49-F238E27FC236}">
                <a16:creationId xmlns:a16="http://schemas.microsoft.com/office/drawing/2014/main" id="{BC2CFE77-8639-4823-8BAF-9D80E0315525}"/>
              </a:ext>
            </a:extLst>
          </p:cNvPr>
          <p:cNvSpPr>
            <a:spLocks noGrp="1"/>
          </p:cNvSpPr>
          <p:nvPr>
            <p:ph idx="1"/>
          </p:nvPr>
        </p:nvSpPr>
        <p:spPr/>
        <p:txBody>
          <a:bodyPr>
            <a:normAutofit lnSpcReduction="10000"/>
          </a:bodyPr>
          <a:lstStyle/>
          <a:p>
            <a:r>
              <a:rPr lang="it-IT" dirty="0"/>
              <a:t>Abbiamo già visto che spesso si rende necessario un </a:t>
            </a:r>
            <a:r>
              <a:rPr lang="it-IT" dirty="0">
                <a:solidFill>
                  <a:srgbClr val="0070C0"/>
                </a:solidFill>
              </a:rPr>
              <a:t>mix di politiche </a:t>
            </a:r>
            <a:r>
              <a:rPr lang="it-IT" dirty="0"/>
              <a:t>(fiscale e monetaria), soprattutto quando intervengono crisi</a:t>
            </a:r>
          </a:p>
          <a:p>
            <a:r>
              <a:rPr lang="it-IT" dirty="0"/>
              <a:t>A partire dagli anni ‘80 del ‘900 si considera opportuno avere una BC indipendente dal Governo e il divieto di finanziamento diretto del deficit pubblico, per poter ottenere una stabilità dei prezzi con un costo più basso in termini di disoccupazione</a:t>
            </a:r>
          </a:p>
          <a:p>
            <a:r>
              <a:rPr lang="it-IT" dirty="0"/>
              <a:t>Come abbiamo appena visto questa indipendenza è impossibile, poiché gli stati dell’UE non sono stati tutti in grado di assicurare la solvibilità del bilancio (in questo caso si ha dominanza monetaria nella politica economica, come già </a:t>
            </a:r>
            <a:r>
              <a:rPr lang="it-IT" dirty="0" err="1"/>
              <a:t>ricorato</a:t>
            </a:r>
            <a:r>
              <a:rPr lang="it-IT" dirty="0"/>
              <a:t>), resa evidente dalla crisi del 2008</a:t>
            </a:r>
          </a:p>
        </p:txBody>
      </p:sp>
    </p:spTree>
    <p:extLst>
      <p:ext uri="{BB962C8B-B14F-4D97-AF65-F5344CB8AC3E}">
        <p14:creationId xmlns:p14="http://schemas.microsoft.com/office/powerpoint/2010/main" val="1970202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interazioni tra politica monetaria e di bilancio (2)</a:t>
            </a:r>
            <a:endParaRPr lang="en-US" dirty="0"/>
          </a:p>
        </p:txBody>
      </p:sp>
      <p:sp>
        <p:nvSpPr>
          <p:cNvPr id="3" name="Segnaposto contenuto 2"/>
          <p:cNvSpPr>
            <a:spLocks noGrp="1"/>
          </p:cNvSpPr>
          <p:nvPr>
            <p:ph idx="1"/>
          </p:nvPr>
        </p:nvSpPr>
        <p:spPr/>
        <p:txBody>
          <a:bodyPr>
            <a:normAutofit fontScale="85000" lnSpcReduction="20000"/>
          </a:bodyPr>
          <a:lstStyle/>
          <a:p>
            <a:r>
              <a:rPr lang="it-IT" dirty="0"/>
              <a:t>Dopo la crisi il confine tra i due tipi di politica è diventato sempre più labile: i debiti sovrani sono serviti per salvare le banche e il QE ha avuto effetti redistributivi, </a:t>
            </a:r>
            <a:r>
              <a:rPr lang="it-IT" u="sng" dirty="0"/>
              <a:t>abbassando molto i tassi sul debito pubblico</a:t>
            </a:r>
            <a:r>
              <a:rPr lang="it-IT" dirty="0"/>
              <a:t>.</a:t>
            </a:r>
          </a:p>
          <a:p>
            <a:r>
              <a:rPr lang="it-IT" dirty="0"/>
              <a:t>Una ulteriore interdipendenza si può in parte ritrovare nel </a:t>
            </a:r>
            <a:r>
              <a:rPr lang="it-IT" dirty="0">
                <a:solidFill>
                  <a:srgbClr val="0070C0"/>
                </a:solidFill>
              </a:rPr>
              <a:t>signoraggio</a:t>
            </a:r>
            <a:r>
              <a:rPr lang="it-IT" dirty="0"/>
              <a:t> che viene comunemente inteso come l'insieme dei redditi derivanti dall'emissione di moneta. Per le banche centrali, il reddito da signoraggio può essere definito come il </a:t>
            </a:r>
            <a:r>
              <a:rPr lang="it-IT" dirty="0">
                <a:solidFill>
                  <a:srgbClr val="FF0000"/>
                </a:solidFill>
              </a:rPr>
              <a:t>flusso di interessi generato dalle attività detenute in contropartita delle banconote in circolazione o, più generalmente, della base monetaria</a:t>
            </a:r>
            <a:r>
              <a:rPr lang="it-IT" dirty="0"/>
              <a:t>. </a:t>
            </a:r>
          </a:p>
          <a:p>
            <a:r>
              <a:rPr lang="it-IT" dirty="0"/>
              <a:t>Per l'Eurosistema, questo reddito è incluso nella definizione di "</a:t>
            </a:r>
            <a:r>
              <a:rPr lang="it-IT" dirty="0">
                <a:solidFill>
                  <a:srgbClr val="0070C0"/>
                </a:solidFill>
              </a:rPr>
              <a:t>reddito monetario</a:t>
            </a:r>
            <a:r>
              <a:rPr lang="it-IT" dirty="0"/>
              <a:t>", che, secondo l'articolo 32.1 dello statuto del Sistema europeo di banche centrali (SEBC) e della Banca Centrale Europea (BCE), è «il reddito ottenuto dalle banche centrali nazionali nell'esercizio delle funzioni di politica monetaria del SEBC« e che viene riversato allo Stato (vedi </a:t>
            </a:r>
            <a:r>
              <a:rPr lang="it-IT" dirty="0">
                <a:hlinkClick r:id="rId2"/>
              </a:rPr>
              <a:t>Banca d’Italia</a:t>
            </a:r>
            <a:r>
              <a:rPr lang="it-IT" dirty="0"/>
              <a:t> e </a:t>
            </a:r>
            <a:r>
              <a:rPr lang="it-IT" dirty="0">
                <a:hlinkClick r:id="rId3"/>
              </a:rPr>
              <a:t>Bilancio</a:t>
            </a:r>
            <a:r>
              <a:rPr lang="it-IT" dirty="0"/>
              <a:t> 2024, p. 34 e 42; composizione p.80).</a:t>
            </a:r>
          </a:p>
          <a:p>
            <a:endParaRPr lang="en-US" dirty="0"/>
          </a:p>
        </p:txBody>
      </p:sp>
    </p:spTree>
    <p:extLst>
      <p:ext uri="{BB962C8B-B14F-4D97-AF65-F5344CB8AC3E}">
        <p14:creationId xmlns:p14="http://schemas.microsoft.com/office/powerpoint/2010/main" val="4263105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po 11"/>
          <p:cNvGrpSpPr/>
          <p:nvPr/>
        </p:nvGrpSpPr>
        <p:grpSpPr>
          <a:xfrm>
            <a:off x="310523" y="1500264"/>
            <a:ext cx="6011401" cy="4625567"/>
            <a:chOff x="310523" y="1500264"/>
            <a:chExt cx="6011401" cy="4625567"/>
          </a:xfrm>
        </p:grpSpPr>
        <p:pic>
          <p:nvPicPr>
            <p:cNvPr id="4" name="Immagine 3"/>
            <p:cNvPicPr>
              <a:picLocks noChangeAspect="1"/>
            </p:cNvPicPr>
            <p:nvPr/>
          </p:nvPicPr>
          <p:blipFill>
            <a:blip r:embed="rId2"/>
            <a:stretch>
              <a:fillRect/>
            </a:stretch>
          </p:blipFill>
          <p:spPr>
            <a:xfrm>
              <a:off x="310523" y="1500264"/>
              <a:ext cx="6011401" cy="4625567"/>
            </a:xfrm>
            <a:prstGeom prst="rect">
              <a:avLst/>
            </a:prstGeom>
          </p:spPr>
        </p:pic>
        <p:sp>
          <p:nvSpPr>
            <p:cNvPr id="11" name="CasellaDiTesto 10"/>
            <p:cNvSpPr txBox="1"/>
            <p:nvPr/>
          </p:nvSpPr>
          <p:spPr>
            <a:xfrm>
              <a:off x="3459852" y="3108960"/>
              <a:ext cx="746388" cy="369332"/>
            </a:xfrm>
            <a:prstGeom prst="rect">
              <a:avLst/>
            </a:prstGeom>
            <a:solidFill>
              <a:schemeClr val="bg1"/>
            </a:solidFill>
          </p:spPr>
          <p:txBody>
            <a:bodyPr wrap="square" rtlCol="0">
              <a:spAutoFit/>
            </a:bodyPr>
            <a:lstStyle/>
            <a:p>
              <a:r>
                <a:rPr lang="it-IT" dirty="0">
                  <a:solidFill>
                    <a:schemeClr val="accent6">
                      <a:lumMod val="75000"/>
                    </a:schemeClr>
                  </a:solidFill>
                  <a:latin typeface="Times New Roman" panose="02020603050405020304" pitchFamily="18" charset="0"/>
                  <a:cs typeface="Times New Roman" panose="02020603050405020304" pitchFamily="18" charset="0"/>
                </a:rPr>
                <a:t>Conto</a:t>
              </a:r>
              <a:endParaRPr lang="en-US" dirty="0">
                <a:solidFill>
                  <a:schemeClr val="accent6">
                    <a:lumMod val="75000"/>
                  </a:schemeClr>
                </a:solidFill>
                <a:latin typeface="Times New Roman" panose="02020603050405020304" pitchFamily="18" charset="0"/>
                <a:cs typeface="Times New Roman" panose="02020603050405020304" pitchFamily="18" charset="0"/>
              </a:endParaRPr>
            </a:p>
          </p:txBody>
        </p:sp>
      </p:grpSp>
      <p:sp>
        <p:nvSpPr>
          <p:cNvPr id="2" name="Titolo 1"/>
          <p:cNvSpPr>
            <a:spLocks noGrp="1"/>
          </p:cNvSpPr>
          <p:nvPr>
            <p:ph type="title"/>
          </p:nvPr>
        </p:nvSpPr>
        <p:spPr>
          <a:xfrm>
            <a:off x="838200" y="310261"/>
            <a:ext cx="10515600" cy="1325563"/>
          </a:xfrm>
        </p:spPr>
        <p:txBody>
          <a:bodyPr/>
          <a:lstStyle/>
          <a:p>
            <a:r>
              <a:rPr lang="it-IT" dirty="0"/>
              <a:t>Il reddito monetario da signoraggio</a:t>
            </a:r>
            <a:endParaRPr lang="en-US" dirty="0"/>
          </a:p>
        </p:txBody>
      </p:sp>
      <p:sp>
        <p:nvSpPr>
          <p:cNvPr id="5" name="Ovale 4"/>
          <p:cNvSpPr/>
          <p:nvPr/>
        </p:nvSpPr>
        <p:spPr>
          <a:xfrm>
            <a:off x="3316223" y="4272829"/>
            <a:ext cx="2295144" cy="151790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ccia a destra 5"/>
          <p:cNvSpPr/>
          <p:nvPr/>
        </p:nvSpPr>
        <p:spPr>
          <a:xfrm>
            <a:off x="5955014" y="4899193"/>
            <a:ext cx="493776" cy="2651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e 6"/>
          <p:cNvSpPr/>
          <p:nvPr/>
        </p:nvSpPr>
        <p:spPr>
          <a:xfrm>
            <a:off x="228226" y="4361688"/>
            <a:ext cx="2295144" cy="151790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ccia bidirezionale orizzontale 7"/>
          <p:cNvSpPr/>
          <p:nvPr/>
        </p:nvSpPr>
        <p:spPr>
          <a:xfrm>
            <a:off x="2680342" y="4988052"/>
            <a:ext cx="509015" cy="26517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ttangolo 8"/>
          <p:cNvSpPr/>
          <p:nvPr/>
        </p:nvSpPr>
        <p:spPr>
          <a:xfrm>
            <a:off x="7333488" y="1961031"/>
            <a:ext cx="4754880" cy="4801314"/>
          </a:xfrm>
          <a:prstGeom prst="rect">
            <a:avLst/>
          </a:prstGeom>
        </p:spPr>
        <p:txBody>
          <a:bodyPr wrap="square">
            <a:spAutoFit/>
          </a:bodyPr>
          <a:lstStyle/>
          <a:p>
            <a:r>
              <a:rPr lang="it-IT" dirty="0">
                <a:solidFill>
                  <a:srgbClr val="48626F"/>
                </a:solidFill>
                <a:latin typeface="Open Sans"/>
              </a:rPr>
              <a:t>Quando è la banca centrale a emettere le banconote (o, più in generale, la base monetaria, </a:t>
            </a:r>
            <a:r>
              <a:rPr lang="it-IT" dirty="0">
                <a:solidFill>
                  <a:srgbClr val="FF0000"/>
                </a:solidFill>
                <a:latin typeface="Open Sans"/>
              </a:rPr>
              <a:t>che include anche le riserve costituite dalle banche su conti presso la banca centrale</a:t>
            </a:r>
            <a:r>
              <a:rPr lang="it-IT" dirty="0">
                <a:solidFill>
                  <a:srgbClr val="48626F"/>
                </a:solidFill>
                <a:latin typeface="Open Sans"/>
              </a:rPr>
              <a:t>), queste non sono spese in beni e servizi ma fornite alle banche commerciali, in forma di </a:t>
            </a:r>
            <a:r>
              <a:rPr lang="it-IT" dirty="0">
                <a:solidFill>
                  <a:srgbClr val="FF0000"/>
                </a:solidFill>
                <a:latin typeface="Open Sans"/>
              </a:rPr>
              <a:t>prestito</a:t>
            </a:r>
            <a:r>
              <a:rPr lang="it-IT" dirty="0">
                <a:solidFill>
                  <a:srgbClr val="48626F"/>
                </a:solidFill>
                <a:latin typeface="Open Sans"/>
              </a:rPr>
              <a:t>, per le esigenze del sistema economico, o utilizzate per l'acquisto di attività finanziarie, come i titoli di Stato o le attività in valuta estera; </a:t>
            </a:r>
            <a:r>
              <a:rPr lang="it-IT" u="sng" dirty="0">
                <a:solidFill>
                  <a:srgbClr val="48626F"/>
                </a:solidFill>
                <a:latin typeface="Open Sans"/>
              </a:rPr>
              <a:t>al valore delle banconote, iscritto al passivo del bilancio della banca centrale, corrisponde quindi l'iscrizione di attività fruttifere nell'attivo del bilancio, che rendono un interesse</a:t>
            </a:r>
            <a:r>
              <a:rPr lang="it-IT" dirty="0">
                <a:solidFill>
                  <a:srgbClr val="48626F"/>
                </a:solidFill>
                <a:latin typeface="Open Sans"/>
              </a:rPr>
              <a:t>. </a:t>
            </a:r>
            <a:r>
              <a:rPr lang="it-IT" dirty="0">
                <a:solidFill>
                  <a:srgbClr val="0070C0"/>
                </a:solidFill>
                <a:latin typeface="Open Sans"/>
              </a:rPr>
              <a:t>Il signoraggio è una tassa su tutti i possessori di moneta</a:t>
            </a:r>
            <a:r>
              <a:rPr lang="it-IT" dirty="0">
                <a:solidFill>
                  <a:srgbClr val="48626F"/>
                </a:solidFill>
                <a:latin typeface="Open Sans"/>
              </a:rPr>
              <a:t> e definito «tassa da inflazione»</a:t>
            </a:r>
            <a:endParaRPr lang="en-US" dirty="0"/>
          </a:p>
        </p:txBody>
      </p:sp>
      <p:sp>
        <p:nvSpPr>
          <p:cNvPr id="10" name="Ovale 9"/>
          <p:cNvSpPr/>
          <p:nvPr/>
        </p:nvSpPr>
        <p:spPr>
          <a:xfrm>
            <a:off x="3533004" y="2660904"/>
            <a:ext cx="1048140" cy="448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ttangolo 12"/>
          <p:cNvSpPr/>
          <p:nvPr/>
        </p:nvSpPr>
        <p:spPr>
          <a:xfrm>
            <a:off x="3459852" y="3108960"/>
            <a:ext cx="1971684" cy="81381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Connettore 2 14"/>
          <p:cNvCxnSpPr/>
          <p:nvPr/>
        </p:nvCxnSpPr>
        <p:spPr>
          <a:xfrm flipV="1">
            <a:off x="5458968" y="1892808"/>
            <a:ext cx="1874520" cy="12161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CasellaDiTesto 15"/>
          <p:cNvSpPr txBox="1"/>
          <p:nvPr/>
        </p:nvSpPr>
        <p:spPr>
          <a:xfrm>
            <a:off x="7333488" y="1205125"/>
            <a:ext cx="3416063"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it-IT" dirty="0"/>
              <a:t>Possono espandere o ridurre le riserve delle banche commerciali</a:t>
            </a:r>
            <a:endParaRPr lang="en-US" dirty="0"/>
          </a:p>
        </p:txBody>
      </p:sp>
      <p:cxnSp>
        <p:nvCxnSpPr>
          <p:cNvPr id="18" name="Connettore 2 17"/>
          <p:cNvCxnSpPr/>
          <p:nvPr/>
        </p:nvCxnSpPr>
        <p:spPr>
          <a:xfrm flipH="1">
            <a:off x="5458968" y="2067089"/>
            <a:ext cx="1874520" cy="24983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28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10"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374363-5684-4220-8DCC-C90BF60FF4DD}"/>
              </a:ext>
            </a:extLst>
          </p:cNvPr>
          <p:cNvSpPr>
            <a:spLocks noGrp="1"/>
          </p:cNvSpPr>
          <p:nvPr>
            <p:ph type="title"/>
          </p:nvPr>
        </p:nvSpPr>
        <p:spPr/>
        <p:txBody>
          <a:bodyPr/>
          <a:lstStyle/>
          <a:p>
            <a:r>
              <a:rPr lang="it-IT" dirty="0"/>
              <a:t>E controlla direttamente la stabilità finanziaria</a:t>
            </a:r>
          </a:p>
        </p:txBody>
      </p:sp>
      <p:sp>
        <p:nvSpPr>
          <p:cNvPr id="3" name="Segnaposto contenuto 2">
            <a:extLst>
              <a:ext uri="{FF2B5EF4-FFF2-40B4-BE49-F238E27FC236}">
                <a16:creationId xmlns:a16="http://schemas.microsoft.com/office/drawing/2014/main" id="{2386288C-13DC-4DAA-B8A6-A6E31C8E0191}"/>
              </a:ext>
            </a:extLst>
          </p:cNvPr>
          <p:cNvSpPr>
            <a:spLocks noGrp="1"/>
          </p:cNvSpPr>
          <p:nvPr>
            <p:ph idx="1"/>
          </p:nvPr>
        </p:nvSpPr>
        <p:spPr/>
        <p:txBody>
          <a:bodyPr>
            <a:normAutofit lnSpcReduction="10000"/>
          </a:bodyPr>
          <a:lstStyle/>
          <a:p>
            <a:r>
              <a:rPr lang="it-IT" dirty="0"/>
              <a:t>La </a:t>
            </a:r>
            <a:r>
              <a:rPr lang="it-IT" dirty="0">
                <a:hlinkClick r:id="rId2"/>
              </a:rPr>
              <a:t>stabilità finanziaria </a:t>
            </a:r>
            <a:r>
              <a:rPr lang="it-IT" dirty="0"/>
              <a:t>interagisce con la PM in due modi:</a:t>
            </a:r>
          </a:p>
          <a:p>
            <a:r>
              <a:rPr lang="it-IT" dirty="0"/>
              <a:t>Mercati finanziari efficienti e un sistema bancario sano sono il </a:t>
            </a:r>
            <a:r>
              <a:rPr lang="it-IT" u="sng" dirty="0"/>
              <a:t>prerequisito del buon funzionamento dei canali di trasmissione della PM</a:t>
            </a:r>
            <a:r>
              <a:rPr lang="it-IT" dirty="0"/>
              <a:t> al sistema economico. </a:t>
            </a:r>
          </a:p>
          <a:p>
            <a:r>
              <a:rPr lang="it-IT" dirty="0"/>
              <a:t>La banca centrale deve quindi </a:t>
            </a:r>
            <a:r>
              <a:rPr lang="it-IT" dirty="0">
                <a:solidFill>
                  <a:srgbClr val="FF0000"/>
                </a:solidFill>
              </a:rPr>
              <a:t>fornire liquidità a breve termine </a:t>
            </a:r>
            <a:r>
              <a:rPr lang="it-IT" dirty="0"/>
              <a:t>alle banche quando il mercato interbancario si blocca («prestatore di ultima istanza - </a:t>
            </a:r>
            <a:r>
              <a:rPr lang="it-IT" i="1" dirty="0" err="1">
                <a:solidFill>
                  <a:srgbClr val="FF0000"/>
                </a:solidFill>
              </a:rPr>
              <a:t>lender</a:t>
            </a:r>
            <a:r>
              <a:rPr lang="it-IT" i="1" dirty="0">
                <a:solidFill>
                  <a:srgbClr val="FF0000"/>
                </a:solidFill>
              </a:rPr>
              <a:t> of last resort</a:t>
            </a:r>
            <a:r>
              <a:rPr lang="it-IT" dirty="0"/>
              <a:t>»), ma il 2010 con gli effetti della crisi finanziaria sul sistema bancario, ha indotto la BCE a correre ai ripari….</a:t>
            </a:r>
          </a:p>
          <a:p>
            <a:r>
              <a:rPr lang="it-IT" dirty="0"/>
              <a:t>Per questo motivo è stato creato nel 2016 anche un </a:t>
            </a:r>
            <a:r>
              <a:rPr lang="it-IT" dirty="0">
                <a:hlinkClick r:id="rId3"/>
              </a:rPr>
              <a:t>Meccanismo di Risoluzione Unico </a:t>
            </a:r>
            <a:r>
              <a:rPr lang="it-IT" dirty="0"/>
              <a:t>e un relativo </a:t>
            </a:r>
            <a:r>
              <a:rPr lang="it-IT" dirty="0">
                <a:hlinkClick r:id="rId4"/>
              </a:rPr>
              <a:t>Fondo di Risoluzione Unico</a:t>
            </a:r>
            <a:endParaRPr lang="it-IT" dirty="0"/>
          </a:p>
          <a:p>
            <a:endParaRPr lang="it-IT" dirty="0"/>
          </a:p>
        </p:txBody>
      </p:sp>
    </p:spTree>
    <p:extLst>
      <p:ext uri="{BB962C8B-B14F-4D97-AF65-F5344CB8AC3E}">
        <p14:creationId xmlns:p14="http://schemas.microsoft.com/office/powerpoint/2010/main" val="997318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BC613A-4018-4691-BC16-480742775A50}"/>
              </a:ext>
            </a:extLst>
          </p:cNvPr>
          <p:cNvSpPr>
            <a:spLocks noGrp="1"/>
          </p:cNvSpPr>
          <p:nvPr>
            <p:ph type="title"/>
          </p:nvPr>
        </p:nvSpPr>
        <p:spPr/>
        <p:txBody>
          <a:bodyPr>
            <a:normAutofit fontScale="90000"/>
          </a:bodyPr>
          <a:lstStyle/>
          <a:p>
            <a:r>
              <a:rPr lang="it-IT" dirty="0"/>
              <a:t>La BCE non può essere però il prestatore di ultima istanza anche dei governi degli Stati membri…</a:t>
            </a:r>
          </a:p>
        </p:txBody>
      </p:sp>
      <p:sp>
        <p:nvSpPr>
          <p:cNvPr id="3" name="Segnaposto contenuto 2">
            <a:extLst>
              <a:ext uri="{FF2B5EF4-FFF2-40B4-BE49-F238E27FC236}">
                <a16:creationId xmlns:a16="http://schemas.microsoft.com/office/drawing/2014/main" id="{E3945A66-7683-4B02-988C-77034348C29F}"/>
              </a:ext>
            </a:extLst>
          </p:cNvPr>
          <p:cNvSpPr>
            <a:spLocks noGrp="1"/>
          </p:cNvSpPr>
          <p:nvPr>
            <p:ph idx="1"/>
          </p:nvPr>
        </p:nvSpPr>
        <p:spPr/>
        <p:txBody>
          <a:bodyPr>
            <a:normAutofit fontScale="85000" lnSpcReduction="10000"/>
          </a:bodyPr>
          <a:lstStyle/>
          <a:p>
            <a:r>
              <a:rPr lang="it-IT" dirty="0"/>
              <a:t>In realtà, dopo la seconda guerra mondiale solo i paesi in via di sviluppo (PVS) hanno avuto problemi di insolvenza</a:t>
            </a:r>
          </a:p>
          <a:p>
            <a:r>
              <a:rPr lang="it-IT" dirty="0"/>
              <a:t>Dal 2008 anche l’Eurozona ha registrato problemi di questo tipo, mettendo in pericolo la stabilità dell’Euro:</a:t>
            </a:r>
          </a:p>
          <a:p>
            <a:pPr lvl="1"/>
            <a:r>
              <a:rPr lang="it-IT" dirty="0"/>
              <a:t>2010 accordo sulla ristrutturazione del debito greco (cancellati circa 100mrl.€) a cui seguì un accordo F-D (Sarkozy-Merkel a fine 2010) per il coinvolgimento anche degli investitori privati</a:t>
            </a:r>
            <a:endParaRPr lang="en-US" dirty="0"/>
          </a:p>
          <a:p>
            <a:pPr lvl="1"/>
            <a:r>
              <a:rPr lang="it-IT" dirty="0"/>
              <a:t>L’instabilità monetaria creò problemi ai paesi più deboli tra il 2010-2016 (Irlanda, Portogallo e Cipro) che si riversarono anche su Italia e Spagna (effetto sullo spread, più che sull’accesso al mercato, anche se la Spagna ha fatto poi ricorso al MES)</a:t>
            </a:r>
          </a:p>
          <a:p>
            <a:r>
              <a:rPr lang="it-IT" dirty="0"/>
              <a:t>Ma non erano previsti strumenti comuni per la gestione delle crisi sovrane nel TFUE e, anzi, la clausola di “non salvataggio” di debiti nazionali pregressi (</a:t>
            </a:r>
            <a:r>
              <a:rPr lang="it-IT" dirty="0">
                <a:solidFill>
                  <a:srgbClr val="FF0000"/>
                </a:solidFill>
              </a:rPr>
              <a:t>no </a:t>
            </a:r>
            <a:r>
              <a:rPr lang="it-IT" dirty="0" err="1">
                <a:solidFill>
                  <a:srgbClr val="FF0000"/>
                </a:solidFill>
              </a:rPr>
              <a:t>bail</a:t>
            </a:r>
            <a:r>
              <a:rPr lang="it-IT" dirty="0">
                <a:solidFill>
                  <a:srgbClr val="FF0000"/>
                </a:solidFill>
              </a:rPr>
              <a:t>-out, </a:t>
            </a:r>
            <a:r>
              <a:rPr lang="it-IT" dirty="0"/>
              <a:t>art. 125 del TFUE) del Trattato sul funzionamento dell’UE, nella sua interpretazione più restrittiva, sembrava vietare qualsiasi intervento a sostegno dei paesi in difficoltà…</a:t>
            </a:r>
          </a:p>
        </p:txBody>
      </p:sp>
    </p:spTree>
    <p:extLst>
      <p:ext uri="{BB962C8B-B14F-4D97-AF65-F5344CB8AC3E}">
        <p14:creationId xmlns:p14="http://schemas.microsoft.com/office/powerpoint/2010/main" val="106122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4363D7-1751-44E3-9106-D112C20324C1}"/>
              </a:ext>
            </a:extLst>
          </p:cNvPr>
          <p:cNvSpPr>
            <a:spLocks noGrp="1"/>
          </p:cNvSpPr>
          <p:nvPr>
            <p:ph type="title"/>
          </p:nvPr>
        </p:nvSpPr>
        <p:spPr/>
        <p:txBody>
          <a:bodyPr>
            <a:normAutofit fontScale="90000"/>
          </a:bodyPr>
          <a:lstStyle/>
          <a:p>
            <a:r>
              <a:rPr lang="it-IT" dirty="0"/>
              <a:t>Gli effetti sugli spread dei titoli di stato decennali rispetto ai </a:t>
            </a:r>
            <a:r>
              <a:rPr lang="it-IT" dirty="0" err="1"/>
              <a:t>Bund</a:t>
            </a:r>
            <a:r>
              <a:rPr lang="it-IT" dirty="0"/>
              <a:t> tedeschi 2008-2013</a:t>
            </a:r>
          </a:p>
        </p:txBody>
      </p:sp>
      <p:pic>
        <p:nvPicPr>
          <p:cNvPr id="4" name="Immagine 3">
            <a:extLst>
              <a:ext uri="{FF2B5EF4-FFF2-40B4-BE49-F238E27FC236}">
                <a16:creationId xmlns:a16="http://schemas.microsoft.com/office/drawing/2014/main" id="{B1A71F3B-AA40-4F97-B6F4-2A48CEB7B814}"/>
              </a:ext>
            </a:extLst>
          </p:cNvPr>
          <p:cNvPicPr>
            <a:picLocks noChangeAspect="1"/>
          </p:cNvPicPr>
          <p:nvPr/>
        </p:nvPicPr>
        <p:blipFill>
          <a:blip r:embed="rId2"/>
          <a:stretch>
            <a:fillRect/>
          </a:stretch>
        </p:blipFill>
        <p:spPr>
          <a:xfrm>
            <a:off x="1743456" y="1517341"/>
            <a:ext cx="7871968" cy="5269665"/>
          </a:xfrm>
          <a:prstGeom prst="rect">
            <a:avLst/>
          </a:prstGeom>
        </p:spPr>
      </p:pic>
      <p:sp>
        <p:nvSpPr>
          <p:cNvPr id="5" name="Callout: linea 4">
            <a:extLst>
              <a:ext uri="{FF2B5EF4-FFF2-40B4-BE49-F238E27FC236}">
                <a16:creationId xmlns:a16="http://schemas.microsoft.com/office/drawing/2014/main" id="{0FF388E7-D404-485E-81C6-8236C0BEA122}"/>
              </a:ext>
            </a:extLst>
          </p:cNvPr>
          <p:cNvSpPr/>
          <p:nvPr/>
        </p:nvSpPr>
        <p:spPr>
          <a:xfrm>
            <a:off x="8766048" y="1966976"/>
            <a:ext cx="2584704" cy="930656"/>
          </a:xfrm>
          <a:prstGeom prst="borderCallout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Fondo salva Stati (MES) e OMT (dalla BCE) </a:t>
            </a:r>
          </a:p>
        </p:txBody>
      </p:sp>
      <p:cxnSp>
        <p:nvCxnSpPr>
          <p:cNvPr id="7" name="Connettore 2 6">
            <a:extLst>
              <a:ext uri="{FF2B5EF4-FFF2-40B4-BE49-F238E27FC236}">
                <a16:creationId xmlns:a16="http://schemas.microsoft.com/office/drawing/2014/main" id="{F012E318-CF2C-479B-B243-700AFCBF3EB9}"/>
              </a:ext>
            </a:extLst>
          </p:cNvPr>
          <p:cNvCxnSpPr/>
          <p:nvPr/>
        </p:nvCxnSpPr>
        <p:spPr>
          <a:xfrm>
            <a:off x="8054848" y="3092704"/>
            <a:ext cx="1300480" cy="1458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700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 e per evitare le crisi derivanti dal debito sovrano in mancanza degli interventi della BCE</a:t>
            </a:r>
            <a:endParaRPr lang="en-US" dirty="0"/>
          </a:p>
        </p:txBody>
      </p:sp>
      <p:sp>
        <p:nvSpPr>
          <p:cNvPr id="3" name="Segnaposto contenuto 2"/>
          <p:cNvSpPr>
            <a:spLocks noGrp="1"/>
          </p:cNvSpPr>
          <p:nvPr>
            <p:ph idx="1"/>
          </p:nvPr>
        </p:nvSpPr>
        <p:spPr>
          <a:xfrm>
            <a:off x="838200" y="1690688"/>
            <a:ext cx="10515600" cy="4657471"/>
          </a:xfrm>
        </p:spPr>
        <p:txBody>
          <a:bodyPr>
            <a:normAutofit fontScale="85000" lnSpcReduction="20000"/>
          </a:bodyPr>
          <a:lstStyle/>
          <a:p>
            <a:r>
              <a:rPr lang="it-IT" dirty="0"/>
              <a:t>I Paesi dell’area dell’Euro decisero di sottoscrivere un Trattato istitutivo del </a:t>
            </a:r>
            <a:r>
              <a:rPr lang="it-IT" dirty="0">
                <a:solidFill>
                  <a:srgbClr val="FF0000"/>
                </a:solidFill>
              </a:rPr>
              <a:t>MES</a:t>
            </a:r>
            <a:r>
              <a:rPr lang="it-IT" dirty="0"/>
              <a:t> (</a:t>
            </a:r>
            <a:r>
              <a:rPr lang="it-IT" b="1" dirty="0"/>
              <a:t>Meccanismo Europeo di Stabilità) </a:t>
            </a:r>
            <a:r>
              <a:rPr lang="it-IT" dirty="0"/>
              <a:t>nel febbraio 2012, che è entrato in vigore nell’ottobre dello stesso anno con la ratifica dei 17 Stati membri dell’Eurozona (</a:t>
            </a:r>
            <a:r>
              <a:rPr lang="it-IT" b="1" dirty="0"/>
              <a:t>art. 136 par. 3 del TFUE</a:t>
            </a:r>
            <a:r>
              <a:rPr lang="it-IT" dirty="0"/>
              <a:t>: "</a:t>
            </a:r>
            <a:r>
              <a:rPr lang="it-IT" i="1" dirty="0"/>
              <a:t>Gli Stati membri la cui moneta è l’euro </a:t>
            </a:r>
            <a:r>
              <a:rPr lang="it-IT" i="1" u="sng" dirty="0"/>
              <a:t>possono istituire un meccanismo di stabilità da attivare ove indispensabile per salvaguardare la stabilità dell'intera zona euro</a:t>
            </a:r>
            <a:r>
              <a:rPr lang="it-IT" i="1" dirty="0"/>
              <a:t>. La concessione di qualsiasi assistenza finanziaria necessaria nell’ambito del meccanismo sarà soggetta a una rigorosa condizionalità.</a:t>
            </a:r>
            <a:r>
              <a:rPr lang="it-IT" dirty="0"/>
              <a:t>"). </a:t>
            </a:r>
          </a:p>
          <a:p>
            <a:r>
              <a:rPr lang="it-IT" dirty="0"/>
              <a:t>In effetti il MES </a:t>
            </a:r>
            <a:r>
              <a:rPr lang="it-IT" b="1" dirty="0">
                <a:solidFill>
                  <a:srgbClr val="FF0000"/>
                </a:solidFill>
              </a:rPr>
              <a:t>fornisce assistenza finanziaria</a:t>
            </a:r>
            <a:r>
              <a:rPr lang="it-IT" dirty="0">
                <a:solidFill>
                  <a:srgbClr val="FF0000"/>
                </a:solidFill>
              </a:rPr>
              <a:t> </a:t>
            </a:r>
            <a:r>
              <a:rPr lang="it-IT" dirty="0"/>
              <a:t>ai Paesi dell'eurozona, nel caso in cui tale intervento risultasse indispensabile </a:t>
            </a:r>
            <a:r>
              <a:rPr lang="it-IT" u="sng" dirty="0"/>
              <a:t>per salvaguardarne la stabilità finanziaria</a:t>
            </a:r>
            <a:r>
              <a:rPr lang="it-IT" dirty="0"/>
              <a:t> dell'area valutaria complessivamente considerata e dei suoi Stati membri</a:t>
            </a:r>
          </a:p>
          <a:p>
            <a:r>
              <a:rPr lang="it-IT" dirty="0"/>
              <a:t>Sostituisce il Fondo europeo di stabilità finanziaria (FESF) e il Meccanismo europeo di stabilizzazione finanziaria (MESF), nati per salvare dall'insolvenza gli stati di Portogallo e Irlanda, investiti dalla crisi economico-finanziaria del 2008.</a:t>
            </a:r>
          </a:p>
        </p:txBody>
      </p:sp>
    </p:spTree>
    <p:extLst>
      <p:ext uri="{BB962C8B-B14F-4D97-AF65-F5344CB8AC3E}">
        <p14:creationId xmlns:p14="http://schemas.microsoft.com/office/powerpoint/2010/main" val="100376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a:t>
            </a:r>
            <a:r>
              <a:rPr lang="it-IT" b="1" dirty="0"/>
              <a:t>Meccanismo Europeo di Stabilità</a:t>
            </a:r>
            <a:r>
              <a:rPr lang="it-IT" dirty="0"/>
              <a:t> </a:t>
            </a:r>
            <a:endParaRPr lang="en-US" dirty="0"/>
          </a:p>
        </p:txBody>
      </p:sp>
      <p:sp>
        <p:nvSpPr>
          <p:cNvPr id="3" name="Segnaposto contenuto 2"/>
          <p:cNvSpPr>
            <a:spLocks noGrp="1"/>
          </p:cNvSpPr>
          <p:nvPr>
            <p:ph idx="1"/>
          </p:nvPr>
        </p:nvSpPr>
        <p:spPr>
          <a:xfrm>
            <a:off x="650966" y="1577430"/>
            <a:ext cx="10702834" cy="4351338"/>
          </a:xfrm>
        </p:spPr>
        <p:txBody>
          <a:bodyPr>
            <a:normAutofit fontScale="92500"/>
          </a:bodyPr>
          <a:lstStyle/>
          <a:p>
            <a:r>
              <a:rPr lang="it-IT" dirty="0"/>
              <a:t>Il </a:t>
            </a:r>
            <a:r>
              <a:rPr lang="it-IT" dirty="0">
                <a:hlinkClick r:id="rId2"/>
              </a:rPr>
              <a:t>MES</a:t>
            </a:r>
            <a:r>
              <a:rPr lang="it-IT" dirty="0"/>
              <a:t> (</a:t>
            </a:r>
            <a:r>
              <a:rPr lang="it-IT" dirty="0" err="1"/>
              <a:t>European</a:t>
            </a:r>
            <a:r>
              <a:rPr lang="it-IT" dirty="0"/>
              <a:t> </a:t>
            </a:r>
            <a:r>
              <a:rPr lang="it-IT" dirty="0" err="1"/>
              <a:t>Stability</a:t>
            </a:r>
            <a:r>
              <a:rPr lang="it-IT" dirty="0"/>
              <a:t> </a:t>
            </a:r>
            <a:r>
              <a:rPr lang="it-IT" dirty="0" err="1"/>
              <a:t>Mechanism</a:t>
            </a:r>
            <a:r>
              <a:rPr lang="it-IT" dirty="0"/>
              <a:t>, ESM) è istituito mediante un trattato intergovernativo quale </a:t>
            </a:r>
            <a:r>
              <a:rPr lang="it-IT" dirty="0">
                <a:solidFill>
                  <a:srgbClr val="FF0000"/>
                </a:solidFill>
              </a:rPr>
              <a:t>organizzazione intergovernativa </a:t>
            </a:r>
            <a:r>
              <a:rPr lang="it-IT" dirty="0"/>
              <a:t>nel quadro del </a:t>
            </a:r>
            <a:r>
              <a:rPr lang="it-IT" u="sng" dirty="0"/>
              <a:t>diritto pubblico internazionale</a:t>
            </a:r>
            <a:r>
              <a:rPr lang="it-IT" dirty="0"/>
              <a:t> con sede in Lussemburgo (oggi 20 Stati membri dell’Eurozona)*. </a:t>
            </a:r>
          </a:p>
          <a:p>
            <a:r>
              <a:rPr lang="it-IT" dirty="0"/>
              <a:t>Il MES pone rimedio ad un’anomalia della Costituzione europea, vale a dire la </a:t>
            </a:r>
            <a:r>
              <a:rPr lang="it-IT" dirty="0">
                <a:solidFill>
                  <a:srgbClr val="FF0000"/>
                </a:solidFill>
              </a:rPr>
              <a:t>mancanza di un «prestatore di ultima istanza» per i debiti dei Paesi </a:t>
            </a:r>
            <a:r>
              <a:rPr lang="it-IT" dirty="0"/>
              <a:t>(o </a:t>
            </a:r>
            <a:r>
              <a:rPr lang="it-IT" i="1" dirty="0"/>
              <a:t>backstop</a:t>
            </a:r>
            <a:r>
              <a:rPr lang="it-IT" dirty="0"/>
              <a:t> nella terminologia inglese) che non può essere la BCE in base alle regole del Trattato costitutivo.</a:t>
            </a:r>
          </a:p>
          <a:p>
            <a:r>
              <a:rPr lang="it-IT" dirty="0"/>
              <a:t>La sua funzione fondamentale è concedere, s</a:t>
            </a:r>
            <a:r>
              <a:rPr lang="it-IT" u="sng" dirty="0"/>
              <a:t>otto precise condizioni</a:t>
            </a:r>
            <a:r>
              <a:rPr lang="it-IT" dirty="0"/>
              <a:t>, </a:t>
            </a:r>
            <a:r>
              <a:rPr lang="it-IT" dirty="0">
                <a:solidFill>
                  <a:srgbClr val="FF0000"/>
                </a:solidFill>
              </a:rPr>
              <a:t>assistenza finanziaria ai paesi membri </a:t>
            </a:r>
            <a:r>
              <a:rPr lang="it-IT" dirty="0"/>
              <a:t>che - pur avendo un debito pubblico sostenibile - trovino temporanee difficoltà nel finanziarsi sul mercato.</a:t>
            </a:r>
          </a:p>
        </p:txBody>
      </p:sp>
      <p:sp>
        <p:nvSpPr>
          <p:cNvPr id="4" name="Rettangolo 3"/>
          <p:cNvSpPr/>
          <p:nvPr/>
        </p:nvSpPr>
        <p:spPr>
          <a:xfrm>
            <a:off x="615696" y="6087523"/>
            <a:ext cx="10960608" cy="73866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it-IT" sz="1400" dirty="0"/>
              <a:t>Fonte: documenti della Camera (</a:t>
            </a:r>
            <a:r>
              <a:rPr lang="it-IT" sz="1400" dirty="0">
                <a:hlinkClick r:id="rId3"/>
              </a:rPr>
              <a:t>STUD - Dossier europei - 104 (senato.it)</a:t>
            </a:r>
            <a:r>
              <a:rPr lang="it-IT" sz="1400" dirty="0"/>
              <a:t>)</a:t>
            </a:r>
          </a:p>
          <a:p>
            <a:r>
              <a:rPr lang="it-IT" sz="1400" dirty="0"/>
              <a:t>(*) Austria, Belgio, Cipro, Estonia, Finlandia, Francia, Germania, Grecia, Irlanda, Italia, Lettonia, Lituania, Lussemburgo, Malta, Paesi Bassi, Portogallo, Slovacchia, Slovenia, Spagna e Croazia dal 22/3/2023.</a:t>
            </a:r>
            <a:endParaRPr lang="en-US" sz="1400" dirty="0"/>
          </a:p>
        </p:txBody>
      </p:sp>
    </p:spTree>
    <p:extLst>
      <p:ext uri="{BB962C8B-B14F-4D97-AF65-F5344CB8AC3E}">
        <p14:creationId xmlns:p14="http://schemas.microsoft.com/office/powerpoint/2010/main" val="2436556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D08D25-E55F-4DED-8148-EF45657B5FBD}"/>
              </a:ext>
            </a:extLst>
          </p:cNvPr>
          <p:cNvSpPr>
            <a:spLocks noGrp="1"/>
          </p:cNvSpPr>
          <p:nvPr>
            <p:ph type="title"/>
          </p:nvPr>
        </p:nvSpPr>
        <p:spPr/>
        <p:txBody>
          <a:bodyPr/>
          <a:lstStyle/>
          <a:p>
            <a:r>
              <a:rPr lang="it-IT" dirty="0"/>
              <a:t>Il ruolo del MES</a:t>
            </a:r>
          </a:p>
        </p:txBody>
      </p:sp>
      <p:sp>
        <p:nvSpPr>
          <p:cNvPr id="3" name="Segnaposto contenuto 2">
            <a:extLst>
              <a:ext uri="{FF2B5EF4-FFF2-40B4-BE49-F238E27FC236}">
                <a16:creationId xmlns:a16="http://schemas.microsoft.com/office/drawing/2014/main" id="{43DE0F68-9BB3-48DB-A3A5-923895E69593}"/>
              </a:ext>
            </a:extLst>
          </p:cNvPr>
          <p:cNvSpPr>
            <a:spLocks noGrp="1"/>
          </p:cNvSpPr>
          <p:nvPr>
            <p:ph idx="1"/>
          </p:nvPr>
        </p:nvSpPr>
        <p:spPr/>
        <p:txBody>
          <a:bodyPr>
            <a:normAutofit fontScale="85000" lnSpcReduction="10000"/>
          </a:bodyPr>
          <a:lstStyle/>
          <a:p>
            <a:r>
              <a:rPr lang="it-IT" dirty="0"/>
              <a:t>Il MES si configura come uno </a:t>
            </a:r>
            <a:r>
              <a:rPr lang="it-IT" dirty="0">
                <a:solidFill>
                  <a:srgbClr val="FF0000"/>
                </a:solidFill>
              </a:rPr>
              <a:t>strumento residuale </a:t>
            </a:r>
            <a:r>
              <a:rPr lang="it-IT" dirty="0"/>
              <a:t>rispetto ai presidi di </a:t>
            </a:r>
            <a:r>
              <a:rPr lang="it-IT" dirty="0" err="1"/>
              <a:t>governance</a:t>
            </a:r>
            <a:r>
              <a:rPr lang="it-IT" dirty="0"/>
              <a:t> fiscale e può fornire un sostegno alla stabilità economico-finanziaria, articolato in una serie di azioni, </a:t>
            </a:r>
            <a:r>
              <a:rPr lang="it-IT" u="sng" dirty="0"/>
              <a:t>alle quali sono associate condizioni rigorose </a:t>
            </a:r>
            <a:r>
              <a:rPr lang="it-IT" dirty="0"/>
              <a:t>(principio della "rigorosa condizionalità"), proporzionate alla tipologia di assistenza finanziaria cui si intende fare ricorso. </a:t>
            </a:r>
          </a:p>
          <a:p>
            <a:r>
              <a:rPr lang="it-IT" dirty="0"/>
              <a:t>La </a:t>
            </a:r>
            <a:r>
              <a:rPr lang="it-IT" dirty="0">
                <a:solidFill>
                  <a:srgbClr val="FF0000"/>
                </a:solidFill>
              </a:rPr>
              <a:t>condizionalità</a:t>
            </a:r>
            <a:r>
              <a:rPr lang="it-IT" dirty="0"/>
              <a:t> varia a seconda della natura dello strumento utilizzato: </a:t>
            </a:r>
          </a:p>
          <a:p>
            <a:pPr lvl="1"/>
            <a:r>
              <a:rPr lang="it-IT" dirty="0"/>
              <a:t>per i </a:t>
            </a:r>
            <a:r>
              <a:rPr lang="it-IT" b="1" dirty="0"/>
              <a:t>prestiti</a:t>
            </a:r>
            <a:r>
              <a:rPr lang="it-IT" dirty="0"/>
              <a:t> assume la forma di un </a:t>
            </a:r>
            <a:r>
              <a:rPr lang="it-IT" u="sng" dirty="0"/>
              <a:t>programma di aggiustamento macroeconomico</a:t>
            </a:r>
            <a:r>
              <a:rPr lang="it-IT" dirty="0"/>
              <a:t>, specificato in un apposito memorandum; </a:t>
            </a:r>
          </a:p>
          <a:p>
            <a:pPr lvl="1"/>
            <a:r>
              <a:rPr lang="it-IT" dirty="0"/>
              <a:t>è meno stringente nel caso delle </a:t>
            </a:r>
            <a:r>
              <a:rPr lang="it-IT" b="1" dirty="0"/>
              <a:t>linee di credito precauzionali</a:t>
            </a:r>
            <a:r>
              <a:rPr lang="it-IT" dirty="0"/>
              <a:t>, destinate a paesi in condizioni economiche e finanziarie fondamentalmente sane ma colpiti da shock avversi.</a:t>
            </a:r>
          </a:p>
          <a:p>
            <a:r>
              <a:rPr lang="it-IT" dirty="0"/>
              <a:t>La </a:t>
            </a:r>
            <a:r>
              <a:rPr lang="it-IT" dirty="0">
                <a:solidFill>
                  <a:srgbClr val="FF0000"/>
                </a:solidFill>
              </a:rPr>
              <a:t>valutazione della sostenibilità del debito </a:t>
            </a:r>
            <a:r>
              <a:rPr lang="it-IT" dirty="0"/>
              <a:t>di un paese che chiede aiuto si rifà alle procedure del FMI per la concessione dei prestiti ai PVS e la concessione dei finanziamenti è soggetta alla </a:t>
            </a:r>
            <a:r>
              <a:rPr lang="it-IT" dirty="0">
                <a:hlinkClick r:id="rId2"/>
              </a:rPr>
              <a:t>condizionalità</a:t>
            </a:r>
            <a:r>
              <a:rPr lang="it-IT" dirty="0"/>
              <a:t>.</a:t>
            </a:r>
            <a:endParaRPr lang="en-US" dirty="0"/>
          </a:p>
          <a:p>
            <a:endParaRPr lang="it-IT" dirty="0"/>
          </a:p>
        </p:txBody>
      </p:sp>
    </p:spTree>
    <p:extLst>
      <p:ext uri="{BB962C8B-B14F-4D97-AF65-F5344CB8AC3E}">
        <p14:creationId xmlns:p14="http://schemas.microsoft.com/office/powerpoint/2010/main" val="3951903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linee di credito e i problemi del debito sovrano</a:t>
            </a:r>
            <a:endParaRPr lang="en-US" dirty="0"/>
          </a:p>
        </p:txBody>
      </p:sp>
      <p:sp>
        <p:nvSpPr>
          <p:cNvPr id="3" name="Segnaposto contenuto 2"/>
          <p:cNvSpPr>
            <a:spLocks noGrp="1"/>
          </p:cNvSpPr>
          <p:nvPr>
            <p:ph idx="1"/>
          </p:nvPr>
        </p:nvSpPr>
        <p:spPr>
          <a:xfrm>
            <a:off x="838200" y="1724297"/>
            <a:ext cx="10515600" cy="4245430"/>
          </a:xfrm>
        </p:spPr>
        <p:txBody>
          <a:bodyPr>
            <a:normAutofit fontScale="92500" lnSpcReduction="10000"/>
          </a:bodyPr>
          <a:lstStyle/>
          <a:p>
            <a:r>
              <a:rPr lang="it-IT" dirty="0"/>
              <a:t>LINEE DI CREDITO AGLI STATI - Il MES ne ha a disposizione di due tipi:</a:t>
            </a:r>
          </a:p>
          <a:p>
            <a:r>
              <a:rPr lang="it-IT" dirty="0"/>
              <a:t> le Linee di credito precauzionali (</a:t>
            </a:r>
            <a:r>
              <a:rPr lang="it-IT" dirty="0" err="1">
                <a:solidFill>
                  <a:srgbClr val="FF0000"/>
                </a:solidFill>
              </a:rPr>
              <a:t>Precautionary</a:t>
            </a:r>
            <a:r>
              <a:rPr lang="it-IT" dirty="0">
                <a:solidFill>
                  <a:srgbClr val="FF0000"/>
                </a:solidFill>
              </a:rPr>
              <a:t> </a:t>
            </a:r>
            <a:r>
              <a:rPr lang="it-IT" dirty="0" err="1">
                <a:solidFill>
                  <a:srgbClr val="FF0000"/>
                </a:solidFill>
              </a:rPr>
              <a:t>Conditioned</a:t>
            </a:r>
            <a:r>
              <a:rPr lang="it-IT" dirty="0">
                <a:solidFill>
                  <a:srgbClr val="FF0000"/>
                </a:solidFill>
              </a:rPr>
              <a:t> Credit Lines </a:t>
            </a:r>
            <a:r>
              <a:rPr lang="it-IT" dirty="0"/>
              <a:t>o </a:t>
            </a:r>
            <a:r>
              <a:rPr lang="it-IT" dirty="0" err="1"/>
              <a:t>Pccl</a:t>
            </a:r>
            <a:r>
              <a:rPr lang="it-IT" dirty="0"/>
              <a:t>) è riservata ai paesi che rispettano le prescrizioni del Patto di stabilità e crescita; la riforma punta a renderle più efficaci con criteri più stringenti (*); e </a:t>
            </a:r>
          </a:p>
          <a:p>
            <a:r>
              <a:rPr lang="it-IT" dirty="0"/>
              <a:t>le linee di credito a condizioni rafforzate  (</a:t>
            </a:r>
            <a:r>
              <a:rPr lang="it-IT" dirty="0">
                <a:solidFill>
                  <a:srgbClr val="FF0000"/>
                </a:solidFill>
              </a:rPr>
              <a:t>Enhanced Conditions Credit Line </a:t>
            </a:r>
            <a:r>
              <a:rPr lang="it-IT" dirty="0"/>
              <a:t>(</a:t>
            </a:r>
            <a:r>
              <a:rPr lang="it-IT" dirty="0" err="1"/>
              <a:t>Eccl</a:t>
            </a:r>
            <a:r>
              <a:rPr lang="it-IT" dirty="0"/>
              <a:t>) è destinata ai paesi che non rispettano pienamente i suddetti criteri e ai quali pertanto vengono richieste misure correttive.</a:t>
            </a:r>
          </a:p>
          <a:p>
            <a:r>
              <a:rPr lang="it-IT" dirty="0"/>
              <a:t>Le linee del «</a:t>
            </a:r>
            <a:r>
              <a:rPr lang="it-IT" dirty="0" err="1"/>
              <a:t>Pandemic</a:t>
            </a:r>
            <a:r>
              <a:rPr lang="it-IT" dirty="0"/>
              <a:t> </a:t>
            </a:r>
            <a:r>
              <a:rPr lang="it-IT" dirty="0" err="1"/>
              <a:t>Crisis</a:t>
            </a:r>
            <a:r>
              <a:rPr lang="it-IT" dirty="0"/>
              <a:t> Support» creato nella prima metà del 2020 per aiutare gli Stati a combattere la pandemia di Covid-19, non fanno parte della riforma.</a:t>
            </a:r>
          </a:p>
        </p:txBody>
      </p:sp>
      <p:sp>
        <p:nvSpPr>
          <p:cNvPr id="4" name="Rettangolo 3">
            <a:extLst>
              <a:ext uri="{FF2B5EF4-FFF2-40B4-BE49-F238E27FC236}">
                <a16:creationId xmlns:a16="http://schemas.microsoft.com/office/drawing/2014/main" id="{C87078C7-D890-4A8A-B39F-C47E5F4BC834}"/>
              </a:ext>
            </a:extLst>
          </p:cNvPr>
          <p:cNvSpPr/>
          <p:nvPr/>
        </p:nvSpPr>
        <p:spPr>
          <a:xfrm>
            <a:off x="918755" y="6080037"/>
            <a:ext cx="10768148" cy="646331"/>
          </a:xfrm>
          <a:prstGeom prst="rect">
            <a:avLst/>
          </a:prstGeom>
        </p:spPr>
        <p:txBody>
          <a:bodyPr wrap="square">
            <a:spAutoFit/>
          </a:bodyPr>
          <a:lstStyle/>
          <a:p>
            <a:r>
              <a:rPr lang="it-IT" dirty="0">
                <a:solidFill>
                  <a:srgbClr val="48626F"/>
                </a:solidFill>
                <a:latin typeface="Open Sans"/>
              </a:rPr>
              <a:t>(*)può essere utilizzata solo dai paesi non soggetti a procedure per disavanzo o per squilibri macroeconomici eccessivi e prevede </a:t>
            </a:r>
            <a:r>
              <a:rPr lang="it-IT" i="1" dirty="0">
                <a:solidFill>
                  <a:srgbClr val="48626F"/>
                </a:solidFill>
                <a:latin typeface="Open Sans"/>
              </a:rPr>
              <a:t>benchmark</a:t>
            </a:r>
            <a:r>
              <a:rPr lang="it-IT" dirty="0">
                <a:solidFill>
                  <a:srgbClr val="48626F"/>
                </a:solidFill>
                <a:latin typeface="Open Sans"/>
              </a:rPr>
              <a:t> quantitativi per le variabili di finanza pubblica</a:t>
            </a:r>
            <a:endParaRPr lang="it-IT" dirty="0"/>
          </a:p>
        </p:txBody>
      </p:sp>
    </p:spTree>
    <p:extLst>
      <p:ext uri="{BB962C8B-B14F-4D97-AF65-F5344CB8AC3E}">
        <p14:creationId xmlns:p14="http://schemas.microsoft.com/office/powerpoint/2010/main" val="50690102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1779</TotalTime>
  <Words>3367</Words>
  <Application>Microsoft Office PowerPoint</Application>
  <PresentationFormat>Widescreen</PresentationFormat>
  <Paragraphs>103</Paragraphs>
  <Slides>22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Arial</vt:lpstr>
      <vt:lpstr>Calibri</vt:lpstr>
      <vt:lpstr>Calibri Light</vt:lpstr>
      <vt:lpstr>Open Sans</vt:lpstr>
      <vt:lpstr>Times New Roman</vt:lpstr>
      <vt:lpstr>Tema di Office</vt:lpstr>
      <vt:lpstr>Dalla politica Monetaria a quella di Bilancio</vt:lpstr>
      <vt:lpstr>Riassumendo: Stabilità finanziaria e BC</vt:lpstr>
      <vt:lpstr>E controlla direttamente la stabilità finanziaria</vt:lpstr>
      <vt:lpstr>La BCE non può essere però il prestatore di ultima istanza anche dei governi degli Stati membri…</vt:lpstr>
      <vt:lpstr>Gli effetti sugli spread dei titoli di stato decennali rispetto ai Bund tedeschi 2008-2013</vt:lpstr>
      <vt:lpstr>… e per evitare le crisi derivanti dal debito sovrano in mancanza degli interventi della BCE</vt:lpstr>
      <vt:lpstr>Il Meccanismo Europeo di Stabilità </vt:lpstr>
      <vt:lpstr>Il ruolo del MES</vt:lpstr>
      <vt:lpstr>Le linee di credito e i problemi del debito sovrano</vt:lpstr>
      <vt:lpstr>La Governance e la decisione</vt:lpstr>
      <vt:lpstr>La questione della riforma e la mancata ratifica dell’Italia</vt:lpstr>
      <vt:lpstr>I problemi connessi con il debito sovrano</vt:lpstr>
      <vt:lpstr>Perché l’Italia non vuole firmare?</vt:lpstr>
      <vt:lpstr>E quindi senza la firma dell’Italia cosa accade?</vt:lpstr>
      <vt:lpstr>L’UE e la mancanza di un congruente bilancio federale</vt:lpstr>
      <vt:lpstr>La dominanza fiscale e monetaria</vt:lpstr>
      <vt:lpstr>La coordinamento tra politiche di bilancio e monetaria</vt:lpstr>
      <vt:lpstr>La politica monetaria ha effetti redistributivi?</vt:lpstr>
      <vt:lpstr>Quali le interazioni tra le Istituzioni di PB e di PM?</vt:lpstr>
      <vt:lpstr>Le interazioni tra politica monetaria e di bilancio (1)</vt:lpstr>
      <vt:lpstr>Le interazioni tra politica monetaria e di bilancio (2)</vt:lpstr>
      <vt:lpstr>Il reddito monetario da signoraggio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Quantitative Tightening</dc:title>
  <dc:creator>CHIES LAURA</dc:creator>
  <cp:lastModifiedBy>CHIES LAURA</cp:lastModifiedBy>
  <cp:revision>42</cp:revision>
  <dcterms:created xsi:type="dcterms:W3CDTF">2024-04-10T09:49:36Z</dcterms:created>
  <dcterms:modified xsi:type="dcterms:W3CDTF">2025-04-08T17:00:15Z</dcterms:modified>
</cp:coreProperties>
</file>