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56" r:id="rId2"/>
    <p:sldId id="385" r:id="rId3"/>
    <p:sldId id="387" r:id="rId4"/>
    <p:sldId id="382" r:id="rId5"/>
    <p:sldId id="352" r:id="rId6"/>
    <p:sldId id="383" r:id="rId7"/>
    <p:sldId id="388" r:id="rId8"/>
    <p:sldId id="346" r:id="rId9"/>
    <p:sldId id="389" r:id="rId10"/>
    <p:sldId id="354" r:id="rId11"/>
    <p:sldId id="353" r:id="rId12"/>
    <p:sldId id="386" r:id="rId13"/>
    <p:sldId id="384" r:id="rId14"/>
    <p:sldId id="294" r:id="rId15"/>
    <p:sldId id="287" r:id="rId16"/>
    <p:sldId id="349" r:id="rId17"/>
    <p:sldId id="390" r:id="rId18"/>
    <p:sldId id="266" r:id="rId19"/>
    <p:sldId id="271" r:id="rId20"/>
    <p:sldId id="391" r:id="rId21"/>
    <p:sldId id="272" r:id="rId22"/>
    <p:sldId id="273" r:id="rId23"/>
    <p:sldId id="340" r:id="rId24"/>
    <p:sldId id="274" r:id="rId25"/>
    <p:sldId id="275" r:id="rId26"/>
    <p:sldId id="278" r:id="rId27"/>
    <p:sldId id="350" r:id="rId28"/>
    <p:sldId id="289" r:id="rId29"/>
    <p:sldId id="335" r:id="rId30"/>
    <p:sldId id="290" r:id="rId31"/>
    <p:sldId id="291" r:id="rId32"/>
    <p:sldId id="316" r:id="rId33"/>
    <p:sldId id="318" r:id="rId34"/>
    <p:sldId id="319" r:id="rId35"/>
    <p:sldId id="320" r:id="rId36"/>
    <p:sldId id="293" r:id="rId37"/>
    <p:sldId id="338" r:id="rId38"/>
    <p:sldId id="298" r:id="rId39"/>
    <p:sldId id="299" r:id="rId40"/>
    <p:sldId id="327" r:id="rId41"/>
    <p:sldId id="300" r:id="rId42"/>
    <p:sldId id="301" r:id="rId43"/>
    <p:sldId id="302" r:id="rId44"/>
    <p:sldId id="303" r:id="rId45"/>
    <p:sldId id="304" r:id="rId46"/>
    <p:sldId id="305" r:id="rId47"/>
    <p:sldId id="306"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92" d="100"/>
          <a:sy n="92" d="100"/>
        </p:scale>
        <p:origin x="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E16D9-C6DF-9F49-8E73-549335A4B4B2}" type="doc">
      <dgm:prSet loTypeId="urn:microsoft.com/office/officeart/2005/8/layout/hProcess9" loCatId="" qsTypeId="urn:microsoft.com/office/officeart/2005/8/quickstyle/simple2" qsCatId="simple" csTypeId="urn:microsoft.com/office/officeart/2005/8/colors/accent1_2" csCatId="accent1" phldr="1"/>
      <dgm:spPr/>
      <dgm:t>
        <a:bodyPr/>
        <a:lstStyle/>
        <a:p>
          <a:endParaRPr lang="it-IT"/>
        </a:p>
      </dgm:t>
    </dgm:pt>
    <dgm:pt modelId="{A2480ECA-5860-D543-98A7-F23D6036D5FD}">
      <dgm:prSet phldrT="[Testo]"/>
      <dgm:spPr/>
      <dgm:t>
        <a:bodyPr/>
        <a:lstStyle/>
        <a:p>
          <a:r>
            <a:rPr lang="it-IT" dirty="0"/>
            <a:t>Secondo il Teorema dell’equivalenza </a:t>
          </a:r>
          <a:r>
            <a:rPr lang="it-IT" dirty="0" err="1"/>
            <a:t>ricardiana</a:t>
          </a:r>
          <a:r>
            <a:rPr lang="it-IT" dirty="0"/>
            <a:t> il debito pubblico equivale a spostare l’onere della tassazione nel tempo. </a:t>
          </a:r>
        </a:p>
      </dgm:t>
    </dgm:pt>
    <dgm:pt modelId="{49D2D636-DA0E-164B-8A49-1432B74A1FCB}" type="parTrans" cxnId="{DE62FF1F-BD7A-E44B-97CB-4419708A4E22}">
      <dgm:prSet/>
      <dgm:spPr/>
      <dgm:t>
        <a:bodyPr/>
        <a:lstStyle/>
        <a:p>
          <a:endParaRPr lang="it-IT"/>
        </a:p>
      </dgm:t>
    </dgm:pt>
    <dgm:pt modelId="{1C42DBD8-4721-C140-AB79-E80FD13B258E}" type="sibTrans" cxnId="{DE62FF1F-BD7A-E44B-97CB-4419708A4E22}">
      <dgm:prSet/>
      <dgm:spPr/>
      <dgm:t>
        <a:bodyPr/>
        <a:lstStyle/>
        <a:p>
          <a:endParaRPr lang="it-IT"/>
        </a:p>
      </dgm:t>
    </dgm:pt>
    <dgm:pt modelId="{1BCFE08B-1E58-174B-BF4C-1F78A754F1A3}">
      <dgm:prSet phldrT="[Testo]"/>
      <dgm:spPr/>
      <dgm:t>
        <a:bodyPr/>
        <a:lstStyle/>
        <a:p>
          <a:r>
            <a:rPr lang="it-IT" dirty="0" err="1"/>
            <a:t>Reinhart</a:t>
          </a:r>
          <a:r>
            <a:rPr lang="it-IT" dirty="0"/>
            <a:t> e </a:t>
          </a:r>
          <a:r>
            <a:rPr lang="it-IT" dirty="0" err="1"/>
            <a:t>Rogoff</a:t>
          </a:r>
          <a:r>
            <a:rPr lang="it-IT" dirty="0"/>
            <a:t> (2011) sostengono che un debito superiore al 90% del PIL pregiudica la crescita economica di almeno un punto percentuale. </a:t>
          </a:r>
        </a:p>
      </dgm:t>
    </dgm:pt>
    <dgm:pt modelId="{79CA3AD6-2740-CA42-B367-11C979A08649}" type="parTrans" cxnId="{3396A54A-D586-1A41-9BF3-11878D120FF0}">
      <dgm:prSet/>
      <dgm:spPr/>
      <dgm:t>
        <a:bodyPr/>
        <a:lstStyle/>
        <a:p>
          <a:endParaRPr lang="it-IT"/>
        </a:p>
      </dgm:t>
    </dgm:pt>
    <dgm:pt modelId="{B592A753-59B2-0E44-86CE-3126282714A3}" type="sibTrans" cxnId="{3396A54A-D586-1A41-9BF3-11878D120FF0}">
      <dgm:prSet/>
      <dgm:spPr/>
      <dgm:t>
        <a:bodyPr/>
        <a:lstStyle/>
        <a:p>
          <a:endParaRPr lang="it-IT"/>
        </a:p>
      </dgm:t>
    </dgm:pt>
    <dgm:pt modelId="{2FAA744F-C18A-8B49-BBDE-E4E90CDD1C0F}">
      <dgm:prSet phldrT="[Testo]"/>
      <dgm:spPr/>
      <dgm:t>
        <a:bodyPr/>
        <a:lstStyle/>
        <a:p>
          <a:r>
            <a:rPr lang="it-IT" dirty="0"/>
            <a:t>In realtà un debito pubblico elevato può indurre uno spiazzamento degli investimenti  privati, mettendo in pericolo la crescita economica.</a:t>
          </a:r>
        </a:p>
      </dgm:t>
    </dgm:pt>
    <dgm:pt modelId="{2E60A7C5-878A-354F-8E88-D72EB920A3C9}" type="parTrans" cxnId="{AB450261-FBBD-624D-A8D9-F4219BABC0EE}">
      <dgm:prSet/>
      <dgm:spPr/>
      <dgm:t>
        <a:bodyPr/>
        <a:lstStyle/>
        <a:p>
          <a:endParaRPr lang="it-IT"/>
        </a:p>
      </dgm:t>
    </dgm:pt>
    <dgm:pt modelId="{B2641A07-4520-0442-A6A2-6D0CC751D7A8}" type="sibTrans" cxnId="{AB450261-FBBD-624D-A8D9-F4219BABC0EE}">
      <dgm:prSet/>
      <dgm:spPr/>
      <dgm:t>
        <a:bodyPr/>
        <a:lstStyle/>
        <a:p>
          <a:endParaRPr lang="it-IT"/>
        </a:p>
      </dgm:t>
    </dgm:pt>
    <dgm:pt modelId="{E695A26A-70F3-C443-8B83-A8B393D07B1E}" type="pres">
      <dgm:prSet presAssocID="{F1DE16D9-C6DF-9F49-8E73-549335A4B4B2}" presName="CompostProcess" presStyleCnt="0">
        <dgm:presLayoutVars>
          <dgm:dir/>
          <dgm:resizeHandles val="exact"/>
        </dgm:presLayoutVars>
      </dgm:prSet>
      <dgm:spPr/>
    </dgm:pt>
    <dgm:pt modelId="{611C9C4F-1CDE-DA45-9722-B9C1C9339224}" type="pres">
      <dgm:prSet presAssocID="{F1DE16D9-C6DF-9F49-8E73-549335A4B4B2}" presName="arrow" presStyleLbl="bgShp" presStyleIdx="0" presStyleCnt="1"/>
      <dgm:spPr/>
    </dgm:pt>
    <dgm:pt modelId="{E5BE3337-19D7-C440-B913-6F2E3208ECC6}" type="pres">
      <dgm:prSet presAssocID="{F1DE16D9-C6DF-9F49-8E73-549335A4B4B2}" presName="linearProcess" presStyleCnt="0"/>
      <dgm:spPr/>
    </dgm:pt>
    <dgm:pt modelId="{BAD0217F-8C6B-C14F-A85D-6B0FD4B0AC02}" type="pres">
      <dgm:prSet presAssocID="{A2480ECA-5860-D543-98A7-F23D6036D5FD}" presName="textNode" presStyleLbl="node1" presStyleIdx="0" presStyleCnt="3">
        <dgm:presLayoutVars>
          <dgm:bulletEnabled val="1"/>
        </dgm:presLayoutVars>
      </dgm:prSet>
      <dgm:spPr/>
    </dgm:pt>
    <dgm:pt modelId="{0250FE41-442B-3F48-9326-F564B15EB670}" type="pres">
      <dgm:prSet presAssocID="{1C42DBD8-4721-C140-AB79-E80FD13B258E}" presName="sibTrans" presStyleCnt="0"/>
      <dgm:spPr/>
    </dgm:pt>
    <dgm:pt modelId="{3EF1912F-BE0C-EE4B-9345-C2D37ECB5B1A}" type="pres">
      <dgm:prSet presAssocID="{2FAA744F-C18A-8B49-BBDE-E4E90CDD1C0F}" presName="textNode" presStyleLbl="node1" presStyleIdx="1" presStyleCnt="3">
        <dgm:presLayoutVars>
          <dgm:bulletEnabled val="1"/>
        </dgm:presLayoutVars>
      </dgm:prSet>
      <dgm:spPr/>
    </dgm:pt>
    <dgm:pt modelId="{CCC1C20A-399C-1244-8613-DCB323C9E82D}" type="pres">
      <dgm:prSet presAssocID="{B2641A07-4520-0442-A6A2-6D0CC751D7A8}" presName="sibTrans" presStyleCnt="0"/>
      <dgm:spPr/>
    </dgm:pt>
    <dgm:pt modelId="{D7D03BC2-27DE-A74D-A5EC-40282E1C0A3E}" type="pres">
      <dgm:prSet presAssocID="{1BCFE08B-1E58-174B-BF4C-1F78A754F1A3}" presName="textNode" presStyleLbl="node1" presStyleIdx="2" presStyleCnt="3" custScaleY="133379">
        <dgm:presLayoutVars>
          <dgm:bulletEnabled val="1"/>
        </dgm:presLayoutVars>
      </dgm:prSet>
      <dgm:spPr/>
    </dgm:pt>
  </dgm:ptLst>
  <dgm:cxnLst>
    <dgm:cxn modelId="{DE62FF1F-BD7A-E44B-97CB-4419708A4E22}" srcId="{F1DE16D9-C6DF-9F49-8E73-549335A4B4B2}" destId="{A2480ECA-5860-D543-98A7-F23D6036D5FD}" srcOrd="0" destOrd="0" parTransId="{49D2D636-DA0E-164B-8A49-1432B74A1FCB}" sibTransId="{1C42DBD8-4721-C140-AB79-E80FD13B258E}"/>
    <dgm:cxn modelId="{0D3E292A-D2E9-4A6F-8C03-282C82049D50}" type="presOf" srcId="{1BCFE08B-1E58-174B-BF4C-1F78A754F1A3}" destId="{D7D03BC2-27DE-A74D-A5EC-40282E1C0A3E}" srcOrd="0" destOrd="0" presId="urn:microsoft.com/office/officeart/2005/8/layout/hProcess9"/>
    <dgm:cxn modelId="{AB450261-FBBD-624D-A8D9-F4219BABC0EE}" srcId="{F1DE16D9-C6DF-9F49-8E73-549335A4B4B2}" destId="{2FAA744F-C18A-8B49-BBDE-E4E90CDD1C0F}" srcOrd="1" destOrd="0" parTransId="{2E60A7C5-878A-354F-8E88-D72EB920A3C9}" sibTransId="{B2641A07-4520-0442-A6A2-6D0CC751D7A8}"/>
    <dgm:cxn modelId="{3396A54A-D586-1A41-9BF3-11878D120FF0}" srcId="{F1DE16D9-C6DF-9F49-8E73-549335A4B4B2}" destId="{1BCFE08B-1E58-174B-BF4C-1F78A754F1A3}" srcOrd="2" destOrd="0" parTransId="{79CA3AD6-2740-CA42-B367-11C979A08649}" sibTransId="{B592A753-59B2-0E44-86CE-3126282714A3}"/>
    <dgm:cxn modelId="{E15E2C91-6748-41F7-8FE4-50315D4C59DF}" type="presOf" srcId="{2FAA744F-C18A-8B49-BBDE-E4E90CDD1C0F}" destId="{3EF1912F-BE0C-EE4B-9345-C2D37ECB5B1A}" srcOrd="0" destOrd="0" presId="urn:microsoft.com/office/officeart/2005/8/layout/hProcess9"/>
    <dgm:cxn modelId="{4A64EA9A-C975-490E-903F-9E071A6B2DCB}" type="presOf" srcId="{A2480ECA-5860-D543-98A7-F23D6036D5FD}" destId="{BAD0217F-8C6B-C14F-A85D-6B0FD4B0AC02}" srcOrd="0" destOrd="0" presId="urn:microsoft.com/office/officeart/2005/8/layout/hProcess9"/>
    <dgm:cxn modelId="{B861F0CA-80C6-476E-811E-0B56AFE60987}" type="presOf" srcId="{F1DE16D9-C6DF-9F49-8E73-549335A4B4B2}" destId="{E695A26A-70F3-C443-8B83-A8B393D07B1E}" srcOrd="0" destOrd="0" presId="urn:microsoft.com/office/officeart/2005/8/layout/hProcess9"/>
    <dgm:cxn modelId="{B64985B8-792F-4237-A80D-41380D802FCF}" type="presParOf" srcId="{E695A26A-70F3-C443-8B83-A8B393D07B1E}" destId="{611C9C4F-1CDE-DA45-9722-B9C1C9339224}" srcOrd="0" destOrd="0" presId="urn:microsoft.com/office/officeart/2005/8/layout/hProcess9"/>
    <dgm:cxn modelId="{AFAE0B13-FCAD-4CA9-831B-E5168A81D1F5}" type="presParOf" srcId="{E695A26A-70F3-C443-8B83-A8B393D07B1E}" destId="{E5BE3337-19D7-C440-B913-6F2E3208ECC6}" srcOrd="1" destOrd="0" presId="urn:microsoft.com/office/officeart/2005/8/layout/hProcess9"/>
    <dgm:cxn modelId="{DD3A85EB-D0F8-4807-9BB3-B90182928E00}" type="presParOf" srcId="{E5BE3337-19D7-C440-B913-6F2E3208ECC6}" destId="{BAD0217F-8C6B-C14F-A85D-6B0FD4B0AC02}" srcOrd="0" destOrd="0" presId="urn:microsoft.com/office/officeart/2005/8/layout/hProcess9"/>
    <dgm:cxn modelId="{1E8A3D2D-113F-4C69-A9FA-5D752BFDFF46}" type="presParOf" srcId="{E5BE3337-19D7-C440-B913-6F2E3208ECC6}" destId="{0250FE41-442B-3F48-9326-F564B15EB670}" srcOrd="1" destOrd="0" presId="urn:microsoft.com/office/officeart/2005/8/layout/hProcess9"/>
    <dgm:cxn modelId="{5CE78446-245E-4732-9918-A341F93C71EF}" type="presParOf" srcId="{E5BE3337-19D7-C440-B913-6F2E3208ECC6}" destId="{3EF1912F-BE0C-EE4B-9345-C2D37ECB5B1A}" srcOrd="2" destOrd="0" presId="urn:microsoft.com/office/officeart/2005/8/layout/hProcess9"/>
    <dgm:cxn modelId="{C79CF750-DF16-4C38-9B47-0A88F3881A24}" type="presParOf" srcId="{E5BE3337-19D7-C440-B913-6F2E3208ECC6}" destId="{CCC1C20A-399C-1244-8613-DCB323C9E82D}" srcOrd="3" destOrd="0" presId="urn:microsoft.com/office/officeart/2005/8/layout/hProcess9"/>
    <dgm:cxn modelId="{523CF1C3-FEFE-4E88-A418-7C9A146D832A}" type="presParOf" srcId="{E5BE3337-19D7-C440-B913-6F2E3208ECC6}" destId="{D7D03BC2-27DE-A74D-A5EC-40282E1C0A3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1D774-8CC8-D745-BCD5-DC6B99DEF669}" type="doc">
      <dgm:prSet loTypeId="urn:microsoft.com/office/officeart/2005/8/layout/pList2#2" loCatId="" qsTypeId="urn:microsoft.com/office/officeart/2005/8/quickstyle/simple2" qsCatId="simple" csTypeId="urn:microsoft.com/office/officeart/2005/8/colors/accent1_2" csCatId="accent1" phldr="1"/>
      <dgm:spPr/>
    </dgm:pt>
    <dgm:pt modelId="{9C639E1A-3700-264E-BED8-E109FAE0AC3A}">
      <dgm:prSet phldrT="[Testo]"/>
      <dgm:spPr/>
      <dgm:t>
        <a:bodyPr/>
        <a:lstStyle/>
        <a:p>
          <a:r>
            <a:rPr lang="it-IT" dirty="0"/>
            <a:t>g – </a:t>
          </a:r>
          <a:r>
            <a:rPr lang="it-IT" dirty="0" err="1"/>
            <a:t>r</a:t>
          </a:r>
          <a:r>
            <a:rPr lang="it-IT" dirty="0"/>
            <a:t> &gt; 0 </a:t>
          </a:r>
        </a:p>
        <a:p>
          <a:r>
            <a:rPr lang="it-IT" dirty="0"/>
            <a:t>(</a:t>
          </a:r>
          <a:r>
            <a:rPr lang="it-IT" dirty="0" err="1"/>
            <a:t>G</a:t>
          </a:r>
          <a:r>
            <a:rPr lang="it-IT" baseline="-25000" dirty="0" err="1"/>
            <a:t>t</a:t>
          </a:r>
          <a:r>
            <a:rPr lang="it-IT" baseline="-25000" dirty="0"/>
            <a:t> </a:t>
          </a:r>
          <a:r>
            <a:rPr lang="it-IT" baseline="0" dirty="0"/>
            <a:t>– </a:t>
          </a:r>
          <a:r>
            <a:rPr lang="it-IT" baseline="0" dirty="0" err="1"/>
            <a:t>T</a:t>
          </a:r>
          <a:r>
            <a:rPr lang="it-IT" baseline="-25000" dirty="0" err="1"/>
            <a:t>t</a:t>
          </a:r>
          <a:r>
            <a:rPr lang="it-IT" baseline="0" dirty="0"/>
            <a:t>) &lt; 0</a:t>
          </a:r>
        </a:p>
        <a:p>
          <a:r>
            <a:rPr lang="it-IT" baseline="0" dirty="0"/>
            <a:t>Paese estremamente virtuoso, tasso di crescita maggiore del tasso di interesse e bilancio in avanzo primario, il debito non può far altro che scendere. </a:t>
          </a:r>
          <a:endParaRPr lang="it-IT" dirty="0"/>
        </a:p>
      </dgm:t>
    </dgm:pt>
    <dgm:pt modelId="{9D7FA9D3-A8EE-C348-ABA3-1661DDCB9A0A}" type="parTrans" cxnId="{6F8116FC-F409-5142-97D0-7F69B49C98EF}">
      <dgm:prSet/>
      <dgm:spPr/>
      <dgm:t>
        <a:bodyPr/>
        <a:lstStyle/>
        <a:p>
          <a:endParaRPr lang="it-IT"/>
        </a:p>
      </dgm:t>
    </dgm:pt>
    <dgm:pt modelId="{B6FD8449-BC5B-BD42-83F9-E8E1D1BEBF86}" type="sibTrans" cxnId="{6F8116FC-F409-5142-97D0-7F69B49C98EF}">
      <dgm:prSet/>
      <dgm:spPr/>
      <dgm:t>
        <a:bodyPr/>
        <a:lstStyle/>
        <a:p>
          <a:endParaRPr lang="it-IT"/>
        </a:p>
      </dgm:t>
    </dgm:pt>
    <dgm:pt modelId="{084C5813-632E-4C4C-AB22-FCC5A20C37B9}">
      <dgm:prSet phldrT="[Testo]"/>
      <dgm:spPr/>
      <dgm:t>
        <a:bodyPr/>
        <a:lstStyle/>
        <a:p>
          <a:r>
            <a:rPr lang="it-IT" dirty="0"/>
            <a:t>g – </a:t>
          </a:r>
          <a:r>
            <a:rPr lang="it-IT" dirty="0" err="1"/>
            <a:t>r</a:t>
          </a:r>
          <a:r>
            <a:rPr lang="it-IT" dirty="0"/>
            <a:t> &gt; 0</a:t>
          </a:r>
        </a:p>
        <a:p>
          <a:r>
            <a:rPr lang="it-IT" dirty="0"/>
            <a:t>(</a:t>
          </a:r>
          <a:r>
            <a:rPr lang="it-IT" dirty="0" err="1"/>
            <a:t>G</a:t>
          </a:r>
          <a:r>
            <a:rPr lang="it-IT" baseline="-25000" dirty="0" err="1"/>
            <a:t>t</a:t>
          </a:r>
          <a:r>
            <a:rPr lang="it-IT" baseline="0" dirty="0"/>
            <a:t> – </a:t>
          </a:r>
          <a:r>
            <a:rPr lang="it-IT" baseline="0" dirty="0" err="1"/>
            <a:t>T</a:t>
          </a:r>
          <a:r>
            <a:rPr lang="it-IT" baseline="-25000" dirty="0" err="1"/>
            <a:t>t</a:t>
          </a:r>
          <a:r>
            <a:rPr lang="it-IT" baseline="0" dirty="0"/>
            <a:t>) &gt; 0</a:t>
          </a:r>
        </a:p>
        <a:p>
          <a:r>
            <a:rPr lang="it-IT" baseline="0" dirty="0"/>
            <a:t>Tasso di crescita maggiore del tasso di interesse ed il governo opera in disavanzo. Anche in questo caso il valore delle variabili sarà determinante.</a:t>
          </a:r>
          <a:endParaRPr lang="it-IT" dirty="0"/>
        </a:p>
      </dgm:t>
    </dgm:pt>
    <dgm:pt modelId="{52503AE1-49FC-B149-8B98-7DC13B36F821}" type="parTrans" cxnId="{5231BBAF-5D39-A64E-A2D6-3059925CB0CF}">
      <dgm:prSet/>
      <dgm:spPr/>
      <dgm:t>
        <a:bodyPr/>
        <a:lstStyle/>
        <a:p>
          <a:endParaRPr lang="it-IT"/>
        </a:p>
      </dgm:t>
    </dgm:pt>
    <dgm:pt modelId="{10306C25-BB76-B847-B221-861FE2B67E46}" type="sibTrans" cxnId="{5231BBAF-5D39-A64E-A2D6-3059925CB0CF}">
      <dgm:prSet/>
      <dgm:spPr/>
      <dgm:t>
        <a:bodyPr/>
        <a:lstStyle/>
        <a:p>
          <a:endParaRPr lang="it-IT"/>
        </a:p>
      </dgm:t>
    </dgm:pt>
    <dgm:pt modelId="{43F0B04A-2AF6-0540-BD1D-F36670072DEF}">
      <dgm:prSet phldrT="[Testo]"/>
      <dgm:spPr/>
      <dgm:t>
        <a:bodyPr/>
        <a:lstStyle/>
        <a:p>
          <a:r>
            <a:rPr lang="it-IT" dirty="0"/>
            <a:t>g – </a:t>
          </a:r>
          <a:r>
            <a:rPr lang="it-IT" dirty="0" err="1"/>
            <a:t>r</a:t>
          </a:r>
          <a:r>
            <a:rPr lang="it-IT" dirty="0"/>
            <a:t> &lt; 0 </a:t>
          </a:r>
        </a:p>
        <a:p>
          <a:r>
            <a:rPr lang="it-IT" dirty="0"/>
            <a:t>(</a:t>
          </a:r>
          <a:r>
            <a:rPr lang="it-IT" dirty="0" err="1"/>
            <a:t>G</a:t>
          </a:r>
          <a:r>
            <a:rPr lang="it-IT" baseline="-25000" dirty="0" err="1"/>
            <a:t>t</a:t>
          </a:r>
          <a:r>
            <a:rPr lang="it-IT" baseline="-25000" dirty="0"/>
            <a:t> </a:t>
          </a:r>
          <a:r>
            <a:rPr lang="it-IT" baseline="0" dirty="0"/>
            <a:t>– </a:t>
          </a:r>
          <a:r>
            <a:rPr lang="it-IT" baseline="0" dirty="0" err="1"/>
            <a:t>T</a:t>
          </a:r>
          <a:r>
            <a:rPr lang="it-IT" baseline="-25000" dirty="0" err="1"/>
            <a:t>t</a:t>
          </a:r>
          <a:r>
            <a:rPr lang="it-IT" baseline="0" dirty="0"/>
            <a:t>) &gt; 0</a:t>
          </a:r>
        </a:p>
        <a:p>
          <a:r>
            <a:rPr lang="it-IT" baseline="0" dirty="0"/>
            <a:t>Tasso di crescita minore del tasso di interesse sul debito e disavanzi primari. Il debito pubblico tenderà a crescere indefinitamente. </a:t>
          </a:r>
        </a:p>
        <a:p>
          <a:endParaRPr lang="it-IT" dirty="0"/>
        </a:p>
      </dgm:t>
    </dgm:pt>
    <dgm:pt modelId="{7D6B5249-BA3E-5449-9AAE-69C9211E80A2}" type="parTrans" cxnId="{AF748F8A-9739-7347-9705-1BEE89E994BB}">
      <dgm:prSet/>
      <dgm:spPr/>
      <dgm:t>
        <a:bodyPr/>
        <a:lstStyle/>
        <a:p>
          <a:endParaRPr lang="it-IT"/>
        </a:p>
      </dgm:t>
    </dgm:pt>
    <dgm:pt modelId="{BBEE3262-4570-2D4A-9452-C18D72E6C2EB}" type="sibTrans" cxnId="{AF748F8A-9739-7347-9705-1BEE89E994BB}">
      <dgm:prSet/>
      <dgm:spPr/>
      <dgm:t>
        <a:bodyPr/>
        <a:lstStyle/>
        <a:p>
          <a:endParaRPr lang="it-IT"/>
        </a:p>
      </dgm:t>
    </dgm:pt>
    <dgm:pt modelId="{E7967995-CA12-C64C-BAE4-A647B492FA31}">
      <dgm:prSet phldrT="[Testo]"/>
      <dgm:spPr/>
      <dgm:t>
        <a:bodyPr/>
        <a:lstStyle/>
        <a:p>
          <a:r>
            <a:rPr lang="it-IT" dirty="0"/>
            <a:t>g – </a:t>
          </a:r>
          <a:r>
            <a:rPr lang="it-IT" dirty="0" err="1"/>
            <a:t>r</a:t>
          </a:r>
          <a:r>
            <a:rPr lang="it-IT" dirty="0"/>
            <a:t> &lt; 0</a:t>
          </a:r>
        </a:p>
        <a:p>
          <a:r>
            <a:rPr lang="it-IT" dirty="0"/>
            <a:t>(</a:t>
          </a:r>
          <a:r>
            <a:rPr lang="it-IT" dirty="0" err="1"/>
            <a:t>G</a:t>
          </a:r>
          <a:r>
            <a:rPr lang="it-IT" baseline="-25000" dirty="0" err="1"/>
            <a:t>t</a:t>
          </a:r>
          <a:r>
            <a:rPr lang="it-IT" baseline="0" dirty="0"/>
            <a:t> – </a:t>
          </a:r>
          <a:r>
            <a:rPr lang="it-IT" baseline="0" dirty="0" err="1"/>
            <a:t>T</a:t>
          </a:r>
          <a:r>
            <a:rPr lang="it-IT" baseline="-25000" dirty="0" err="1"/>
            <a:t>t</a:t>
          </a:r>
          <a:r>
            <a:rPr lang="it-IT" baseline="0" dirty="0"/>
            <a:t>) &lt; 0</a:t>
          </a:r>
        </a:p>
        <a:p>
          <a:r>
            <a:rPr lang="it-IT" baseline="0" dirty="0"/>
            <a:t>Tasso di crescita inferiore al tasso di interesse ma c’è un avanzo primario di bilancio. La dinamica del debito dipende dal valore assunto dalle variabili.</a:t>
          </a:r>
          <a:endParaRPr lang="it-IT" dirty="0"/>
        </a:p>
      </dgm:t>
    </dgm:pt>
    <dgm:pt modelId="{B86C6527-3FDE-1244-BAB9-9AB638730C7F}" type="parTrans" cxnId="{317C21E3-B4B3-AD48-8DC8-C0C0E53506D9}">
      <dgm:prSet/>
      <dgm:spPr/>
      <dgm:t>
        <a:bodyPr/>
        <a:lstStyle/>
        <a:p>
          <a:endParaRPr lang="it-IT"/>
        </a:p>
      </dgm:t>
    </dgm:pt>
    <dgm:pt modelId="{502BE8D3-1C94-2042-986C-E3D32FACE1CC}" type="sibTrans" cxnId="{317C21E3-B4B3-AD48-8DC8-C0C0E53506D9}">
      <dgm:prSet/>
      <dgm:spPr/>
      <dgm:t>
        <a:bodyPr/>
        <a:lstStyle/>
        <a:p>
          <a:endParaRPr lang="it-IT"/>
        </a:p>
      </dgm:t>
    </dgm:pt>
    <dgm:pt modelId="{E9881E66-67F5-DC46-95A3-7D8DD70A435C}" type="pres">
      <dgm:prSet presAssocID="{D6F1D774-8CC8-D745-BCD5-DC6B99DEF669}" presName="Name0" presStyleCnt="0">
        <dgm:presLayoutVars>
          <dgm:dir/>
          <dgm:resizeHandles val="exact"/>
        </dgm:presLayoutVars>
      </dgm:prSet>
      <dgm:spPr/>
    </dgm:pt>
    <dgm:pt modelId="{7349A3B3-0159-3943-8F3B-B9236F87FF24}" type="pres">
      <dgm:prSet presAssocID="{D6F1D774-8CC8-D745-BCD5-DC6B99DEF669}" presName="bkgdShp" presStyleLbl="alignAccFollowNode1" presStyleIdx="0" presStyleCnt="1"/>
      <dgm:spPr/>
    </dgm:pt>
    <dgm:pt modelId="{4282E186-C907-3B45-9586-EF46B0C2CD03}" type="pres">
      <dgm:prSet presAssocID="{D6F1D774-8CC8-D745-BCD5-DC6B99DEF669}" presName="linComp" presStyleCnt="0"/>
      <dgm:spPr/>
    </dgm:pt>
    <dgm:pt modelId="{9F722BE1-CCA3-B74D-8B7A-9C11837FD8A1}" type="pres">
      <dgm:prSet presAssocID="{9C639E1A-3700-264E-BED8-E109FAE0AC3A}" presName="compNode" presStyleCnt="0"/>
      <dgm:spPr/>
    </dgm:pt>
    <dgm:pt modelId="{03DCBFDE-925B-D746-B3D5-40E6EA90741E}" type="pres">
      <dgm:prSet presAssocID="{9C639E1A-3700-264E-BED8-E109FAE0AC3A}" presName="node" presStyleLbl="node1" presStyleIdx="0" presStyleCnt="4">
        <dgm:presLayoutVars>
          <dgm:bulletEnabled val="1"/>
        </dgm:presLayoutVars>
      </dgm:prSet>
      <dgm:spPr/>
    </dgm:pt>
    <dgm:pt modelId="{CD954C6C-3042-8144-A2E3-ECA57344F3F9}" type="pres">
      <dgm:prSet presAssocID="{9C639E1A-3700-264E-BED8-E109FAE0AC3A}" presName="invisiNode" presStyleLbl="node1" presStyleIdx="0" presStyleCnt="4"/>
      <dgm:spPr/>
    </dgm:pt>
    <dgm:pt modelId="{54D6E203-8C47-F54D-AA0C-23CA65F8825D}" type="pres">
      <dgm:prSet presAssocID="{9C639E1A-3700-264E-BED8-E109FAE0AC3A}" presName="imagNode" presStyleLbl="fgImgPlace1" presStyleIdx="0" presStyleCnt="4"/>
      <dgm:spPr>
        <a:blipFill rotWithShape="1">
          <a:blip xmlns:r="http://schemas.openxmlformats.org/officeDocument/2006/relationships" r:embed="rId1"/>
          <a:stretch>
            <a:fillRect/>
          </a:stretch>
        </a:blipFill>
      </dgm:spPr>
    </dgm:pt>
    <dgm:pt modelId="{2E193384-E1A8-814F-A63D-AE1D9CFEDBEB}" type="pres">
      <dgm:prSet presAssocID="{B6FD8449-BC5B-BD42-83F9-E8E1D1BEBF86}" presName="sibTrans" presStyleLbl="sibTrans2D1" presStyleIdx="0" presStyleCnt="0"/>
      <dgm:spPr/>
    </dgm:pt>
    <dgm:pt modelId="{531755E1-F865-7D45-A2E0-F419D3E78AAD}" type="pres">
      <dgm:prSet presAssocID="{43F0B04A-2AF6-0540-BD1D-F36670072DEF}" presName="compNode" presStyleCnt="0"/>
      <dgm:spPr/>
    </dgm:pt>
    <dgm:pt modelId="{668617AF-4DFA-0A4C-875D-0ECC9C93F24B}" type="pres">
      <dgm:prSet presAssocID="{43F0B04A-2AF6-0540-BD1D-F36670072DEF}" presName="node" presStyleLbl="node1" presStyleIdx="1" presStyleCnt="4">
        <dgm:presLayoutVars>
          <dgm:bulletEnabled val="1"/>
        </dgm:presLayoutVars>
      </dgm:prSet>
      <dgm:spPr/>
    </dgm:pt>
    <dgm:pt modelId="{4ECE0C63-A3EC-3444-9C0C-8A987DCE2D12}" type="pres">
      <dgm:prSet presAssocID="{43F0B04A-2AF6-0540-BD1D-F36670072DEF}" presName="invisiNode" presStyleLbl="node1" presStyleIdx="1" presStyleCnt="4"/>
      <dgm:spPr/>
    </dgm:pt>
    <dgm:pt modelId="{274B2AE9-BC31-7249-A9E2-6D4C08EEF875}" type="pres">
      <dgm:prSet presAssocID="{43F0B04A-2AF6-0540-BD1D-F36670072DEF}" presName="imagNode" presStyleLbl="fgImgPlace1" presStyleIdx="1" presStyleCnt="4"/>
      <dgm:spPr>
        <a:blipFill rotWithShape="1">
          <a:blip xmlns:r="http://schemas.openxmlformats.org/officeDocument/2006/relationships" r:embed="rId2"/>
          <a:stretch>
            <a:fillRect/>
          </a:stretch>
        </a:blipFill>
      </dgm:spPr>
    </dgm:pt>
    <dgm:pt modelId="{9023697C-658B-3345-94F6-E051A8DD7F71}" type="pres">
      <dgm:prSet presAssocID="{BBEE3262-4570-2D4A-9452-C18D72E6C2EB}" presName="sibTrans" presStyleLbl="sibTrans2D1" presStyleIdx="0" presStyleCnt="0"/>
      <dgm:spPr/>
    </dgm:pt>
    <dgm:pt modelId="{7BD1093F-3139-9F43-AF27-82A6D871D45E}" type="pres">
      <dgm:prSet presAssocID="{E7967995-CA12-C64C-BAE4-A647B492FA31}" presName="compNode" presStyleCnt="0"/>
      <dgm:spPr/>
    </dgm:pt>
    <dgm:pt modelId="{92C2EE1A-F2CA-8340-9996-60354BC53162}" type="pres">
      <dgm:prSet presAssocID="{E7967995-CA12-C64C-BAE4-A647B492FA31}" presName="node" presStyleLbl="node1" presStyleIdx="2" presStyleCnt="4">
        <dgm:presLayoutVars>
          <dgm:bulletEnabled val="1"/>
        </dgm:presLayoutVars>
      </dgm:prSet>
      <dgm:spPr/>
    </dgm:pt>
    <dgm:pt modelId="{7E58E797-78E4-B24E-873F-BCE171F21561}" type="pres">
      <dgm:prSet presAssocID="{E7967995-CA12-C64C-BAE4-A647B492FA31}" presName="invisiNode" presStyleLbl="node1" presStyleIdx="2" presStyleCnt="4"/>
      <dgm:spPr/>
    </dgm:pt>
    <dgm:pt modelId="{5936631D-9D9A-8945-88B6-6B24085D95FB}" type="pres">
      <dgm:prSet presAssocID="{E7967995-CA12-C64C-BAE4-A647B492FA31}" presName="imagNode" presStyleLbl="fgImgPlace1" presStyleIdx="2" presStyleCnt="4"/>
      <dgm:spPr>
        <a:blipFill rotWithShape="1">
          <a:blip xmlns:r="http://schemas.openxmlformats.org/officeDocument/2006/relationships" r:embed="rId3"/>
          <a:stretch>
            <a:fillRect/>
          </a:stretch>
        </a:blipFill>
      </dgm:spPr>
    </dgm:pt>
    <dgm:pt modelId="{F2F20C23-D398-1541-9B41-C5E9DE5EB113}" type="pres">
      <dgm:prSet presAssocID="{502BE8D3-1C94-2042-986C-E3D32FACE1CC}" presName="sibTrans" presStyleLbl="sibTrans2D1" presStyleIdx="0" presStyleCnt="0"/>
      <dgm:spPr/>
    </dgm:pt>
    <dgm:pt modelId="{F7E74D82-2FA7-8B49-90D0-118E0C12E3F5}" type="pres">
      <dgm:prSet presAssocID="{084C5813-632E-4C4C-AB22-FCC5A20C37B9}" presName="compNode" presStyleCnt="0"/>
      <dgm:spPr/>
    </dgm:pt>
    <dgm:pt modelId="{74D12696-21D4-7E4C-AC43-83355F2FB08D}" type="pres">
      <dgm:prSet presAssocID="{084C5813-632E-4C4C-AB22-FCC5A20C37B9}" presName="node" presStyleLbl="node1" presStyleIdx="3" presStyleCnt="4">
        <dgm:presLayoutVars>
          <dgm:bulletEnabled val="1"/>
        </dgm:presLayoutVars>
      </dgm:prSet>
      <dgm:spPr/>
    </dgm:pt>
    <dgm:pt modelId="{CD498CDE-0DED-534C-B9F2-32FBD732B402}" type="pres">
      <dgm:prSet presAssocID="{084C5813-632E-4C4C-AB22-FCC5A20C37B9}" presName="invisiNode" presStyleLbl="node1" presStyleIdx="3" presStyleCnt="4"/>
      <dgm:spPr/>
    </dgm:pt>
    <dgm:pt modelId="{3384590D-627F-8244-BAAF-FFC40F99527C}" type="pres">
      <dgm:prSet presAssocID="{084C5813-632E-4C4C-AB22-FCC5A20C37B9}" presName="imagNode" presStyleLbl="fgImgPlace1" presStyleIdx="3" presStyleCnt="4"/>
      <dgm:spPr>
        <a:blipFill rotWithShape="1">
          <a:blip xmlns:r="http://schemas.openxmlformats.org/officeDocument/2006/relationships" r:embed="rId4"/>
          <a:stretch>
            <a:fillRect/>
          </a:stretch>
        </a:blipFill>
      </dgm:spPr>
    </dgm:pt>
  </dgm:ptLst>
  <dgm:cxnLst>
    <dgm:cxn modelId="{3024C804-AE6E-4EC3-884B-9F59FAC7D1CE}" type="presOf" srcId="{BBEE3262-4570-2D4A-9452-C18D72E6C2EB}" destId="{9023697C-658B-3345-94F6-E051A8DD7F71}" srcOrd="0" destOrd="0" presId="urn:microsoft.com/office/officeart/2005/8/layout/pList2#2"/>
    <dgm:cxn modelId="{B82FEE0D-532C-466B-8ADB-80C7ED0DA7B9}" type="presOf" srcId="{9C639E1A-3700-264E-BED8-E109FAE0AC3A}" destId="{03DCBFDE-925B-D746-B3D5-40E6EA90741E}" srcOrd="0" destOrd="0" presId="urn:microsoft.com/office/officeart/2005/8/layout/pList2#2"/>
    <dgm:cxn modelId="{4B671A5F-0D68-417B-B63C-F9568B899E63}" type="presOf" srcId="{B6FD8449-BC5B-BD42-83F9-E8E1D1BEBF86}" destId="{2E193384-E1A8-814F-A63D-AE1D9CFEDBEB}" srcOrd="0" destOrd="0" presId="urn:microsoft.com/office/officeart/2005/8/layout/pList2#2"/>
    <dgm:cxn modelId="{37D05E5A-374B-4A07-95CE-CBD9EA832D32}" type="presOf" srcId="{43F0B04A-2AF6-0540-BD1D-F36670072DEF}" destId="{668617AF-4DFA-0A4C-875D-0ECC9C93F24B}" srcOrd="0" destOrd="0" presId="urn:microsoft.com/office/officeart/2005/8/layout/pList2#2"/>
    <dgm:cxn modelId="{AF748F8A-9739-7347-9705-1BEE89E994BB}" srcId="{D6F1D774-8CC8-D745-BCD5-DC6B99DEF669}" destId="{43F0B04A-2AF6-0540-BD1D-F36670072DEF}" srcOrd="1" destOrd="0" parTransId="{7D6B5249-BA3E-5449-9AAE-69C9211E80A2}" sibTransId="{BBEE3262-4570-2D4A-9452-C18D72E6C2EB}"/>
    <dgm:cxn modelId="{5231BBAF-5D39-A64E-A2D6-3059925CB0CF}" srcId="{D6F1D774-8CC8-D745-BCD5-DC6B99DEF669}" destId="{084C5813-632E-4C4C-AB22-FCC5A20C37B9}" srcOrd="3" destOrd="0" parTransId="{52503AE1-49FC-B149-8B98-7DC13B36F821}" sibTransId="{10306C25-BB76-B847-B221-861FE2B67E46}"/>
    <dgm:cxn modelId="{1C8242B9-6F9F-430B-AF1A-529E3975EBF6}" type="presOf" srcId="{502BE8D3-1C94-2042-986C-E3D32FACE1CC}" destId="{F2F20C23-D398-1541-9B41-C5E9DE5EB113}" srcOrd="0" destOrd="0" presId="urn:microsoft.com/office/officeart/2005/8/layout/pList2#2"/>
    <dgm:cxn modelId="{D742FBC0-73E4-4F6A-B380-3E73644AD6F4}" type="presOf" srcId="{D6F1D774-8CC8-D745-BCD5-DC6B99DEF669}" destId="{E9881E66-67F5-DC46-95A3-7D8DD70A435C}" srcOrd="0" destOrd="0" presId="urn:microsoft.com/office/officeart/2005/8/layout/pList2#2"/>
    <dgm:cxn modelId="{3B1B2AD2-5ACB-488E-A7F5-34CFE8C004D6}" type="presOf" srcId="{E7967995-CA12-C64C-BAE4-A647B492FA31}" destId="{92C2EE1A-F2CA-8340-9996-60354BC53162}" srcOrd="0" destOrd="0" presId="urn:microsoft.com/office/officeart/2005/8/layout/pList2#2"/>
    <dgm:cxn modelId="{2A69FDDE-E8FF-4A95-8D28-44357A7DC17C}" type="presOf" srcId="{084C5813-632E-4C4C-AB22-FCC5A20C37B9}" destId="{74D12696-21D4-7E4C-AC43-83355F2FB08D}" srcOrd="0" destOrd="0" presId="urn:microsoft.com/office/officeart/2005/8/layout/pList2#2"/>
    <dgm:cxn modelId="{317C21E3-B4B3-AD48-8DC8-C0C0E53506D9}" srcId="{D6F1D774-8CC8-D745-BCD5-DC6B99DEF669}" destId="{E7967995-CA12-C64C-BAE4-A647B492FA31}" srcOrd="2" destOrd="0" parTransId="{B86C6527-3FDE-1244-BAB9-9AB638730C7F}" sibTransId="{502BE8D3-1C94-2042-986C-E3D32FACE1CC}"/>
    <dgm:cxn modelId="{6F8116FC-F409-5142-97D0-7F69B49C98EF}" srcId="{D6F1D774-8CC8-D745-BCD5-DC6B99DEF669}" destId="{9C639E1A-3700-264E-BED8-E109FAE0AC3A}" srcOrd="0" destOrd="0" parTransId="{9D7FA9D3-A8EE-C348-ABA3-1661DDCB9A0A}" sibTransId="{B6FD8449-BC5B-BD42-83F9-E8E1D1BEBF86}"/>
    <dgm:cxn modelId="{29D2849D-A205-4368-A5DE-3E9D5DC3DA72}" type="presParOf" srcId="{E9881E66-67F5-DC46-95A3-7D8DD70A435C}" destId="{7349A3B3-0159-3943-8F3B-B9236F87FF24}" srcOrd="0" destOrd="0" presId="urn:microsoft.com/office/officeart/2005/8/layout/pList2#2"/>
    <dgm:cxn modelId="{8FA79D0E-EE0A-4B84-A12D-0240073C2882}" type="presParOf" srcId="{E9881E66-67F5-DC46-95A3-7D8DD70A435C}" destId="{4282E186-C907-3B45-9586-EF46B0C2CD03}" srcOrd="1" destOrd="0" presId="urn:microsoft.com/office/officeart/2005/8/layout/pList2#2"/>
    <dgm:cxn modelId="{8D64540B-9455-4CE4-A28F-1DC9DAD5E7C7}" type="presParOf" srcId="{4282E186-C907-3B45-9586-EF46B0C2CD03}" destId="{9F722BE1-CCA3-B74D-8B7A-9C11837FD8A1}" srcOrd="0" destOrd="0" presId="urn:microsoft.com/office/officeart/2005/8/layout/pList2#2"/>
    <dgm:cxn modelId="{3BD44CA5-CB43-4389-AC14-B8875CD88E24}" type="presParOf" srcId="{9F722BE1-CCA3-B74D-8B7A-9C11837FD8A1}" destId="{03DCBFDE-925B-D746-B3D5-40E6EA90741E}" srcOrd="0" destOrd="0" presId="urn:microsoft.com/office/officeart/2005/8/layout/pList2#2"/>
    <dgm:cxn modelId="{234DCDE9-7553-4BC8-BD3F-FB1DD4218578}" type="presParOf" srcId="{9F722BE1-CCA3-B74D-8B7A-9C11837FD8A1}" destId="{CD954C6C-3042-8144-A2E3-ECA57344F3F9}" srcOrd="1" destOrd="0" presId="urn:microsoft.com/office/officeart/2005/8/layout/pList2#2"/>
    <dgm:cxn modelId="{40F0B334-8720-4D47-A52E-486584A8BCD9}" type="presParOf" srcId="{9F722BE1-CCA3-B74D-8B7A-9C11837FD8A1}" destId="{54D6E203-8C47-F54D-AA0C-23CA65F8825D}" srcOrd="2" destOrd="0" presId="urn:microsoft.com/office/officeart/2005/8/layout/pList2#2"/>
    <dgm:cxn modelId="{3FB5DA8F-7B63-4E0B-A3E3-78A307DF4F2C}" type="presParOf" srcId="{4282E186-C907-3B45-9586-EF46B0C2CD03}" destId="{2E193384-E1A8-814F-A63D-AE1D9CFEDBEB}" srcOrd="1" destOrd="0" presId="urn:microsoft.com/office/officeart/2005/8/layout/pList2#2"/>
    <dgm:cxn modelId="{D1F5D151-E4B9-4882-B0FB-897D824D946D}" type="presParOf" srcId="{4282E186-C907-3B45-9586-EF46B0C2CD03}" destId="{531755E1-F865-7D45-A2E0-F419D3E78AAD}" srcOrd="2" destOrd="0" presId="urn:microsoft.com/office/officeart/2005/8/layout/pList2#2"/>
    <dgm:cxn modelId="{BC21B31B-A21A-4624-99CE-CC1C89BA79A2}" type="presParOf" srcId="{531755E1-F865-7D45-A2E0-F419D3E78AAD}" destId="{668617AF-4DFA-0A4C-875D-0ECC9C93F24B}" srcOrd="0" destOrd="0" presId="urn:microsoft.com/office/officeart/2005/8/layout/pList2#2"/>
    <dgm:cxn modelId="{B5BF6F1E-D615-4FEA-86F8-52F12580764C}" type="presParOf" srcId="{531755E1-F865-7D45-A2E0-F419D3E78AAD}" destId="{4ECE0C63-A3EC-3444-9C0C-8A987DCE2D12}" srcOrd="1" destOrd="0" presId="urn:microsoft.com/office/officeart/2005/8/layout/pList2#2"/>
    <dgm:cxn modelId="{6C080E6A-6123-4186-9E17-14D66D2A0103}" type="presParOf" srcId="{531755E1-F865-7D45-A2E0-F419D3E78AAD}" destId="{274B2AE9-BC31-7249-A9E2-6D4C08EEF875}" srcOrd="2" destOrd="0" presId="urn:microsoft.com/office/officeart/2005/8/layout/pList2#2"/>
    <dgm:cxn modelId="{3A2765ED-84EF-4150-8847-D36DB000741D}" type="presParOf" srcId="{4282E186-C907-3B45-9586-EF46B0C2CD03}" destId="{9023697C-658B-3345-94F6-E051A8DD7F71}" srcOrd="3" destOrd="0" presId="urn:microsoft.com/office/officeart/2005/8/layout/pList2#2"/>
    <dgm:cxn modelId="{AA6DFB78-5A04-405F-BE96-94B13D9A4D5A}" type="presParOf" srcId="{4282E186-C907-3B45-9586-EF46B0C2CD03}" destId="{7BD1093F-3139-9F43-AF27-82A6D871D45E}" srcOrd="4" destOrd="0" presId="urn:microsoft.com/office/officeart/2005/8/layout/pList2#2"/>
    <dgm:cxn modelId="{290D0BC1-72C3-4A25-BF2A-BE2BBCD2D85C}" type="presParOf" srcId="{7BD1093F-3139-9F43-AF27-82A6D871D45E}" destId="{92C2EE1A-F2CA-8340-9996-60354BC53162}" srcOrd="0" destOrd="0" presId="urn:microsoft.com/office/officeart/2005/8/layout/pList2#2"/>
    <dgm:cxn modelId="{D4D530E9-D664-4298-9C99-A6FB598086CE}" type="presParOf" srcId="{7BD1093F-3139-9F43-AF27-82A6D871D45E}" destId="{7E58E797-78E4-B24E-873F-BCE171F21561}" srcOrd="1" destOrd="0" presId="urn:microsoft.com/office/officeart/2005/8/layout/pList2#2"/>
    <dgm:cxn modelId="{D5EB41DA-1060-4085-968E-103C65EE0E34}" type="presParOf" srcId="{7BD1093F-3139-9F43-AF27-82A6D871D45E}" destId="{5936631D-9D9A-8945-88B6-6B24085D95FB}" srcOrd="2" destOrd="0" presId="urn:microsoft.com/office/officeart/2005/8/layout/pList2#2"/>
    <dgm:cxn modelId="{CE22987E-71D2-4A10-B8D3-BEFF1B765D19}" type="presParOf" srcId="{4282E186-C907-3B45-9586-EF46B0C2CD03}" destId="{F2F20C23-D398-1541-9B41-C5E9DE5EB113}" srcOrd="5" destOrd="0" presId="urn:microsoft.com/office/officeart/2005/8/layout/pList2#2"/>
    <dgm:cxn modelId="{68085D6D-75DC-4310-A3FC-3E1C20CEE752}" type="presParOf" srcId="{4282E186-C907-3B45-9586-EF46B0C2CD03}" destId="{F7E74D82-2FA7-8B49-90D0-118E0C12E3F5}" srcOrd="6" destOrd="0" presId="urn:microsoft.com/office/officeart/2005/8/layout/pList2#2"/>
    <dgm:cxn modelId="{E2457083-20C6-44D3-86CA-A087027F8F31}" type="presParOf" srcId="{F7E74D82-2FA7-8B49-90D0-118E0C12E3F5}" destId="{74D12696-21D4-7E4C-AC43-83355F2FB08D}" srcOrd="0" destOrd="0" presId="urn:microsoft.com/office/officeart/2005/8/layout/pList2#2"/>
    <dgm:cxn modelId="{68F58901-0BDB-45D9-9B86-156C1F227107}" type="presParOf" srcId="{F7E74D82-2FA7-8B49-90D0-118E0C12E3F5}" destId="{CD498CDE-0DED-534C-B9F2-32FBD732B402}" srcOrd="1" destOrd="0" presId="urn:microsoft.com/office/officeart/2005/8/layout/pList2#2"/>
    <dgm:cxn modelId="{4CA6CB6F-FB16-4A82-8881-7EF068974D28}" type="presParOf" srcId="{F7E74D82-2FA7-8B49-90D0-118E0C12E3F5}" destId="{3384590D-627F-8244-BAAF-FFC40F99527C}"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2DBB3-307A-EC40-98F2-64281ED417F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EB588589-1CAD-6A4B-A718-0DDA5B436C19}">
      <dgm:prSet phldrT="[Testo]"/>
      <dgm:spPr/>
      <dgm:t>
        <a:bodyPr/>
        <a:lstStyle/>
        <a:p>
          <a:r>
            <a:rPr lang="it-IT" dirty="0"/>
            <a:t>Italia</a:t>
          </a:r>
        </a:p>
      </dgm:t>
    </dgm:pt>
    <dgm:pt modelId="{005C1823-FBBA-A344-9002-BBDEB1AE03F3}" type="parTrans" cxnId="{79FD0385-C70B-324E-A4EC-A3B1FE1A753A}">
      <dgm:prSet/>
      <dgm:spPr/>
      <dgm:t>
        <a:bodyPr/>
        <a:lstStyle/>
        <a:p>
          <a:endParaRPr lang="it-IT"/>
        </a:p>
      </dgm:t>
    </dgm:pt>
    <dgm:pt modelId="{E08F0FB3-B126-4444-ADE4-085239B7857F}" type="sibTrans" cxnId="{79FD0385-C70B-324E-A4EC-A3B1FE1A753A}">
      <dgm:prSet/>
      <dgm:spPr/>
      <dgm:t>
        <a:bodyPr/>
        <a:lstStyle/>
        <a:p>
          <a:endParaRPr lang="it-IT"/>
        </a:p>
      </dgm:t>
    </dgm:pt>
    <dgm:pt modelId="{8BFAD6F2-5139-CD4F-939D-6237D28288FB}">
      <dgm:prSet phldrT="[Testo]"/>
      <dgm:spPr/>
      <dgm:t>
        <a:bodyPr/>
        <a:lstStyle/>
        <a:p>
          <a:r>
            <a:rPr lang="it-IT" dirty="0"/>
            <a:t>Per l’Italia anche con lo scenario positivo, l’avanzo da raggiungere per convergere al 60% del Pil è abbastanza elevato, attorno al 3,5% del Pil (in condizioni normali +1-2%).</a:t>
          </a:r>
        </a:p>
      </dgm:t>
    </dgm:pt>
    <dgm:pt modelId="{0FCFF6BB-1372-784B-92B7-CEFF5C554FBD}" type="parTrans" cxnId="{81084A34-1727-2747-B247-D1170D33BC09}">
      <dgm:prSet/>
      <dgm:spPr/>
      <dgm:t>
        <a:bodyPr/>
        <a:lstStyle/>
        <a:p>
          <a:endParaRPr lang="it-IT"/>
        </a:p>
      </dgm:t>
    </dgm:pt>
    <dgm:pt modelId="{522468FA-0874-984E-AC6C-361010928DE6}" type="sibTrans" cxnId="{81084A34-1727-2747-B247-D1170D33BC09}">
      <dgm:prSet/>
      <dgm:spPr/>
      <dgm:t>
        <a:bodyPr/>
        <a:lstStyle/>
        <a:p>
          <a:endParaRPr lang="it-IT"/>
        </a:p>
      </dgm:t>
    </dgm:pt>
    <dgm:pt modelId="{98870E97-4A22-4C4E-A4E9-85B49A084B12}">
      <dgm:prSet phldrT="[Testo]"/>
      <dgm:spPr/>
      <dgm:t>
        <a:bodyPr/>
        <a:lstStyle/>
        <a:p>
          <a:r>
            <a:rPr lang="it-IT" dirty="0"/>
            <a:t>Sarebbe utile un taglio della base del debito (es. con privatizzazioni).</a:t>
          </a:r>
        </a:p>
      </dgm:t>
    </dgm:pt>
    <dgm:pt modelId="{3700F115-0A0D-5245-A139-30632C71E9AA}" type="parTrans" cxnId="{613CBE9F-1299-9844-991F-742856728075}">
      <dgm:prSet/>
      <dgm:spPr/>
      <dgm:t>
        <a:bodyPr/>
        <a:lstStyle/>
        <a:p>
          <a:endParaRPr lang="it-IT"/>
        </a:p>
      </dgm:t>
    </dgm:pt>
    <dgm:pt modelId="{4484D46F-79DE-2B4F-8071-FEA868B8E413}" type="sibTrans" cxnId="{613CBE9F-1299-9844-991F-742856728075}">
      <dgm:prSet/>
      <dgm:spPr/>
      <dgm:t>
        <a:bodyPr/>
        <a:lstStyle/>
        <a:p>
          <a:endParaRPr lang="it-IT"/>
        </a:p>
      </dgm:t>
    </dgm:pt>
    <dgm:pt modelId="{1B7F666C-431D-C649-BCD5-7AC06F5F8BB9}">
      <dgm:prSet phldrT="[Testo]"/>
      <dgm:spPr/>
      <dgm:t>
        <a:bodyPr/>
        <a:lstStyle/>
        <a:p>
          <a:r>
            <a:rPr lang="it-IT" dirty="0"/>
            <a:t>Germania</a:t>
          </a:r>
        </a:p>
      </dgm:t>
    </dgm:pt>
    <dgm:pt modelId="{ED0F1B06-B3EB-3E4C-AEF8-CDD571D6209C}" type="parTrans" cxnId="{25BC9C0B-3DD1-1648-94A3-7BF32C282E7B}">
      <dgm:prSet/>
      <dgm:spPr/>
      <dgm:t>
        <a:bodyPr/>
        <a:lstStyle/>
        <a:p>
          <a:endParaRPr lang="it-IT"/>
        </a:p>
      </dgm:t>
    </dgm:pt>
    <dgm:pt modelId="{12C71729-D9B5-B647-A5B4-F0421B2D5187}" type="sibTrans" cxnId="{25BC9C0B-3DD1-1648-94A3-7BF32C282E7B}">
      <dgm:prSet/>
      <dgm:spPr/>
      <dgm:t>
        <a:bodyPr/>
        <a:lstStyle/>
        <a:p>
          <a:endParaRPr lang="it-IT"/>
        </a:p>
      </dgm:t>
    </dgm:pt>
    <dgm:pt modelId="{EF8ABFB7-831B-084F-B33E-3ED4740C9D1D}">
      <dgm:prSet phldrT="[Testo]"/>
      <dgm:spPr/>
      <dgm:t>
        <a:bodyPr/>
        <a:lstStyle/>
        <a:p>
          <a:r>
            <a:rPr lang="it-IT" dirty="0"/>
            <a:t>Per la Germania l’avanzo dell’ 1% annuo basterebbe, sempre in uno scenario economico verosimile e positivo a convergere verso il 60% del debito su </a:t>
          </a:r>
          <a:r>
            <a:rPr lang="it-IT" dirty="0" err="1"/>
            <a:t>Pil</a:t>
          </a:r>
          <a:r>
            <a:rPr lang="it-IT" dirty="0"/>
            <a:t>.</a:t>
          </a:r>
        </a:p>
      </dgm:t>
    </dgm:pt>
    <dgm:pt modelId="{E8ADF64B-9728-7347-B9C9-335086298B84}" type="parTrans" cxnId="{2A339593-A34B-4944-A708-3DC140F66D98}">
      <dgm:prSet/>
      <dgm:spPr/>
      <dgm:t>
        <a:bodyPr/>
        <a:lstStyle/>
        <a:p>
          <a:endParaRPr lang="it-IT"/>
        </a:p>
      </dgm:t>
    </dgm:pt>
    <dgm:pt modelId="{68BB27B7-EB9B-B947-9795-8D0C02BC6FFC}" type="sibTrans" cxnId="{2A339593-A34B-4944-A708-3DC140F66D98}">
      <dgm:prSet/>
      <dgm:spPr/>
      <dgm:t>
        <a:bodyPr/>
        <a:lstStyle/>
        <a:p>
          <a:endParaRPr lang="it-IT"/>
        </a:p>
      </dgm:t>
    </dgm:pt>
    <dgm:pt modelId="{AE3665DB-51C6-3042-BB92-CB4013B322B1}">
      <dgm:prSet phldrT="[Testo]"/>
      <dgm:spPr/>
      <dgm:t>
        <a:bodyPr/>
        <a:lstStyle/>
        <a:p>
          <a:r>
            <a:rPr lang="it-IT" dirty="0"/>
            <a:t>Grecia</a:t>
          </a:r>
        </a:p>
      </dgm:t>
    </dgm:pt>
    <dgm:pt modelId="{AA1CC522-FC38-7B40-A205-89B868E74F2E}" type="parTrans" cxnId="{DE5E3775-E629-6643-841D-FD8957A4B991}">
      <dgm:prSet/>
      <dgm:spPr/>
      <dgm:t>
        <a:bodyPr/>
        <a:lstStyle/>
        <a:p>
          <a:endParaRPr lang="it-IT"/>
        </a:p>
      </dgm:t>
    </dgm:pt>
    <dgm:pt modelId="{D66413B5-A339-C44A-AF84-5230B1322BC9}" type="sibTrans" cxnId="{DE5E3775-E629-6643-841D-FD8957A4B991}">
      <dgm:prSet/>
      <dgm:spPr/>
      <dgm:t>
        <a:bodyPr/>
        <a:lstStyle/>
        <a:p>
          <a:endParaRPr lang="it-IT"/>
        </a:p>
      </dgm:t>
    </dgm:pt>
    <dgm:pt modelId="{B5FF8A58-3EAC-EF49-A2E8-3605EED30329}">
      <dgm:prSet phldrT="[Testo]"/>
      <dgm:spPr/>
      <dgm:t>
        <a:bodyPr/>
        <a:lstStyle/>
        <a:p>
          <a:r>
            <a:rPr lang="it-IT" dirty="0"/>
            <a:t>La Grecia anche in uno scenario positivo, attualmente difficilmente ipotizzabile, per convergere al 60% del debito/Pil dovrebbe ottenere un avanzo primario costante superiore al 5%.</a:t>
          </a:r>
        </a:p>
      </dgm:t>
    </dgm:pt>
    <dgm:pt modelId="{6FBAC21C-DC20-C944-94D9-A564F055DAB1}" type="parTrans" cxnId="{7228E91B-5230-4A4E-8485-DEF120912FAA}">
      <dgm:prSet/>
      <dgm:spPr/>
      <dgm:t>
        <a:bodyPr/>
        <a:lstStyle/>
        <a:p>
          <a:endParaRPr lang="it-IT"/>
        </a:p>
      </dgm:t>
    </dgm:pt>
    <dgm:pt modelId="{CDF4DD6A-5ED3-E140-B0E8-009727AE886A}" type="sibTrans" cxnId="{7228E91B-5230-4A4E-8485-DEF120912FAA}">
      <dgm:prSet/>
      <dgm:spPr/>
      <dgm:t>
        <a:bodyPr/>
        <a:lstStyle/>
        <a:p>
          <a:endParaRPr lang="it-IT"/>
        </a:p>
      </dgm:t>
    </dgm:pt>
    <dgm:pt modelId="{C2666D5B-1380-2547-84FC-01CFA5726F50}">
      <dgm:prSet phldrT="[Testo]"/>
      <dgm:spPr/>
      <dgm:t>
        <a:bodyPr/>
        <a:lstStyle/>
        <a:p>
          <a:r>
            <a:rPr lang="it-IT" dirty="0"/>
            <a:t>La Grecia senza un sostanzioso </a:t>
          </a:r>
          <a:r>
            <a:rPr lang="it-IT" i="1" dirty="0" err="1"/>
            <a:t>haircut</a:t>
          </a:r>
          <a:r>
            <a:rPr lang="it-IT" dirty="0"/>
            <a:t> del debito e riforme importanti, difficilmente potrebbe rientrare nei parametri.</a:t>
          </a:r>
        </a:p>
      </dgm:t>
    </dgm:pt>
    <dgm:pt modelId="{5F55CFCA-6A74-FE40-B6C1-AC82A3C88AED}" type="parTrans" cxnId="{4EC4A8BE-F28E-9945-8E5C-B8A827918C6F}">
      <dgm:prSet/>
      <dgm:spPr/>
      <dgm:t>
        <a:bodyPr/>
        <a:lstStyle/>
        <a:p>
          <a:endParaRPr lang="it-IT"/>
        </a:p>
      </dgm:t>
    </dgm:pt>
    <dgm:pt modelId="{DDC52570-78AE-2647-9586-92651D7B086C}" type="sibTrans" cxnId="{4EC4A8BE-F28E-9945-8E5C-B8A827918C6F}">
      <dgm:prSet/>
      <dgm:spPr/>
      <dgm:t>
        <a:bodyPr/>
        <a:lstStyle/>
        <a:p>
          <a:endParaRPr lang="it-IT"/>
        </a:p>
      </dgm:t>
    </dgm:pt>
    <dgm:pt modelId="{0D90E260-4167-0F4D-B919-F8BF02097CF8}" type="pres">
      <dgm:prSet presAssocID="{8ED2DBB3-307A-EC40-98F2-64281ED417FF}" presName="linearFlow" presStyleCnt="0">
        <dgm:presLayoutVars>
          <dgm:dir/>
          <dgm:animLvl val="lvl"/>
          <dgm:resizeHandles val="exact"/>
        </dgm:presLayoutVars>
      </dgm:prSet>
      <dgm:spPr/>
    </dgm:pt>
    <dgm:pt modelId="{3126CC98-2227-3A42-8BB7-26F581156A71}" type="pres">
      <dgm:prSet presAssocID="{EB588589-1CAD-6A4B-A718-0DDA5B436C19}" presName="composite" presStyleCnt="0"/>
      <dgm:spPr/>
    </dgm:pt>
    <dgm:pt modelId="{810FE66B-0D41-7A4B-9C69-1AAE4A514C5A}" type="pres">
      <dgm:prSet presAssocID="{EB588589-1CAD-6A4B-A718-0DDA5B436C19}" presName="parentText" presStyleLbl="alignNode1" presStyleIdx="0" presStyleCnt="3">
        <dgm:presLayoutVars>
          <dgm:chMax val="1"/>
          <dgm:bulletEnabled val="1"/>
        </dgm:presLayoutVars>
      </dgm:prSet>
      <dgm:spPr/>
    </dgm:pt>
    <dgm:pt modelId="{D694EFB2-78B5-EF4C-90D3-8D34D5FD222D}" type="pres">
      <dgm:prSet presAssocID="{EB588589-1CAD-6A4B-A718-0DDA5B436C19}" presName="descendantText" presStyleLbl="alignAcc1" presStyleIdx="0" presStyleCnt="3">
        <dgm:presLayoutVars>
          <dgm:bulletEnabled val="1"/>
        </dgm:presLayoutVars>
      </dgm:prSet>
      <dgm:spPr/>
    </dgm:pt>
    <dgm:pt modelId="{78BDB9A4-5222-2340-BF14-916C6FD16453}" type="pres">
      <dgm:prSet presAssocID="{E08F0FB3-B126-4444-ADE4-085239B7857F}" presName="sp" presStyleCnt="0"/>
      <dgm:spPr/>
    </dgm:pt>
    <dgm:pt modelId="{EE6CAD46-18F8-8641-BA91-2AF7F250D48B}" type="pres">
      <dgm:prSet presAssocID="{1B7F666C-431D-C649-BCD5-7AC06F5F8BB9}" presName="composite" presStyleCnt="0"/>
      <dgm:spPr/>
    </dgm:pt>
    <dgm:pt modelId="{8B5B09F2-0F5F-BA41-9FCF-B70E5B9741CD}" type="pres">
      <dgm:prSet presAssocID="{1B7F666C-431D-C649-BCD5-7AC06F5F8BB9}" presName="parentText" presStyleLbl="alignNode1" presStyleIdx="1" presStyleCnt="3">
        <dgm:presLayoutVars>
          <dgm:chMax val="1"/>
          <dgm:bulletEnabled val="1"/>
        </dgm:presLayoutVars>
      </dgm:prSet>
      <dgm:spPr/>
    </dgm:pt>
    <dgm:pt modelId="{8C3A32AB-A604-A24E-9C06-46882FD59450}" type="pres">
      <dgm:prSet presAssocID="{1B7F666C-431D-C649-BCD5-7AC06F5F8BB9}" presName="descendantText" presStyleLbl="alignAcc1" presStyleIdx="1" presStyleCnt="3">
        <dgm:presLayoutVars>
          <dgm:bulletEnabled val="1"/>
        </dgm:presLayoutVars>
      </dgm:prSet>
      <dgm:spPr/>
    </dgm:pt>
    <dgm:pt modelId="{C2E9714D-E0AE-0D43-B082-A3E74AC4525D}" type="pres">
      <dgm:prSet presAssocID="{12C71729-D9B5-B647-A5B4-F0421B2D5187}" presName="sp" presStyleCnt="0"/>
      <dgm:spPr/>
    </dgm:pt>
    <dgm:pt modelId="{F98C1850-1DA6-5A48-8C86-E1D5459B6696}" type="pres">
      <dgm:prSet presAssocID="{AE3665DB-51C6-3042-BB92-CB4013B322B1}" presName="composite" presStyleCnt="0"/>
      <dgm:spPr/>
    </dgm:pt>
    <dgm:pt modelId="{3AB3CC0D-30AF-9D44-9507-C582F16CEA0F}" type="pres">
      <dgm:prSet presAssocID="{AE3665DB-51C6-3042-BB92-CB4013B322B1}" presName="parentText" presStyleLbl="alignNode1" presStyleIdx="2" presStyleCnt="3">
        <dgm:presLayoutVars>
          <dgm:chMax val="1"/>
          <dgm:bulletEnabled val="1"/>
        </dgm:presLayoutVars>
      </dgm:prSet>
      <dgm:spPr/>
    </dgm:pt>
    <dgm:pt modelId="{2DD7379F-824E-BB41-B463-F683EA59FDD1}" type="pres">
      <dgm:prSet presAssocID="{AE3665DB-51C6-3042-BB92-CB4013B322B1}" presName="descendantText" presStyleLbl="alignAcc1" presStyleIdx="2" presStyleCnt="3">
        <dgm:presLayoutVars>
          <dgm:bulletEnabled val="1"/>
        </dgm:presLayoutVars>
      </dgm:prSet>
      <dgm:spPr/>
    </dgm:pt>
  </dgm:ptLst>
  <dgm:cxnLst>
    <dgm:cxn modelId="{25BC9C0B-3DD1-1648-94A3-7BF32C282E7B}" srcId="{8ED2DBB3-307A-EC40-98F2-64281ED417FF}" destId="{1B7F666C-431D-C649-BCD5-7AC06F5F8BB9}" srcOrd="1" destOrd="0" parTransId="{ED0F1B06-B3EB-3E4C-AEF8-CDD571D6209C}" sibTransId="{12C71729-D9B5-B647-A5B4-F0421B2D5187}"/>
    <dgm:cxn modelId="{7228E91B-5230-4A4E-8485-DEF120912FAA}" srcId="{AE3665DB-51C6-3042-BB92-CB4013B322B1}" destId="{B5FF8A58-3EAC-EF49-A2E8-3605EED30329}" srcOrd="0" destOrd="0" parTransId="{6FBAC21C-DC20-C944-94D9-A564F055DAB1}" sibTransId="{CDF4DD6A-5ED3-E140-B0E8-009727AE886A}"/>
    <dgm:cxn modelId="{56E2371C-BEAF-4866-87BE-190A2EC16AA3}" type="presOf" srcId="{C2666D5B-1380-2547-84FC-01CFA5726F50}" destId="{2DD7379F-824E-BB41-B463-F683EA59FDD1}" srcOrd="0" destOrd="1" presId="urn:microsoft.com/office/officeart/2005/8/layout/chevron2"/>
    <dgm:cxn modelId="{81084A34-1727-2747-B247-D1170D33BC09}" srcId="{EB588589-1CAD-6A4B-A718-0DDA5B436C19}" destId="{8BFAD6F2-5139-CD4F-939D-6237D28288FB}" srcOrd="0" destOrd="0" parTransId="{0FCFF6BB-1372-784B-92B7-CEFF5C554FBD}" sibTransId="{522468FA-0874-984E-AC6C-361010928DE6}"/>
    <dgm:cxn modelId="{B841DD3E-9B78-4891-95BC-E072C11374DB}" type="presOf" srcId="{98870E97-4A22-4C4E-A4E9-85B49A084B12}" destId="{D694EFB2-78B5-EF4C-90D3-8D34D5FD222D}" srcOrd="0" destOrd="1" presId="urn:microsoft.com/office/officeart/2005/8/layout/chevron2"/>
    <dgm:cxn modelId="{D1DED365-7871-4EE1-B414-35AC83FDFAAD}" type="presOf" srcId="{AE3665DB-51C6-3042-BB92-CB4013B322B1}" destId="{3AB3CC0D-30AF-9D44-9507-C582F16CEA0F}" srcOrd="0" destOrd="0" presId="urn:microsoft.com/office/officeart/2005/8/layout/chevron2"/>
    <dgm:cxn modelId="{DE5E3775-E629-6643-841D-FD8957A4B991}" srcId="{8ED2DBB3-307A-EC40-98F2-64281ED417FF}" destId="{AE3665DB-51C6-3042-BB92-CB4013B322B1}" srcOrd="2" destOrd="0" parTransId="{AA1CC522-FC38-7B40-A205-89B868E74F2E}" sibTransId="{D66413B5-A339-C44A-AF84-5230B1322BC9}"/>
    <dgm:cxn modelId="{1FF2F558-25BC-413B-B336-9D60DD6644FC}" type="presOf" srcId="{8BFAD6F2-5139-CD4F-939D-6237D28288FB}" destId="{D694EFB2-78B5-EF4C-90D3-8D34D5FD222D}" srcOrd="0" destOrd="0" presId="urn:microsoft.com/office/officeart/2005/8/layout/chevron2"/>
    <dgm:cxn modelId="{CE76E27B-60E9-44C8-864C-A9D4199FB741}" type="presOf" srcId="{1B7F666C-431D-C649-BCD5-7AC06F5F8BB9}" destId="{8B5B09F2-0F5F-BA41-9FCF-B70E5B9741CD}" srcOrd="0" destOrd="0" presId="urn:microsoft.com/office/officeart/2005/8/layout/chevron2"/>
    <dgm:cxn modelId="{79FD0385-C70B-324E-A4EC-A3B1FE1A753A}" srcId="{8ED2DBB3-307A-EC40-98F2-64281ED417FF}" destId="{EB588589-1CAD-6A4B-A718-0DDA5B436C19}" srcOrd="0" destOrd="0" parTransId="{005C1823-FBBA-A344-9002-BBDEB1AE03F3}" sibTransId="{E08F0FB3-B126-4444-ADE4-085239B7857F}"/>
    <dgm:cxn modelId="{4087F490-A973-4B97-A141-AFB1A05D7DDE}" type="presOf" srcId="{EB588589-1CAD-6A4B-A718-0DDA5B436C19}" destId="{810FE66B-0D41-7A4B-9C69-1AAE4A514C5A}" srcOrd="0" destOrd="0" presId="urn:microsoft.com/office/officeart/2005/8/layout/chevron2"/>
    <dgm:cxn modelId="{2A339593-A34B-4944-A708-3DC140F66D98}" srcId="{1B7F666C-431D-C649-BCD5-7AC06F5F8BB9}" destId="{EF8ABFB7-831B-084F-B33E-3ED4740C9D1D}" srcOrd="0" destOrd="0" parTransId="{E8ADF64B-9728-7347-B9C9-335086298B84}" sibTransId="{68BB27B7-EB9B-B947-9795-8D0C02BC6FFC}"/>
    <dgm:cxn modelId="{613CBE9F-1299-9844-991F-742856728075}" srcId="{EB588589-1CAD-6A4B-A718-0DDA5B436C19}" destId="{98870E97-4A22-4C4E-A4E9-85B49A084B12}" srcOrd="1" destOrd="0" parTransId="{3700F115-0A0D-5245-A139-30632C71E9AA}" sibTransId="{4484D46F-79DE-2B4F-8071-FEA868B8E413}"/>
    <dgm:cxn modelId="{4EC4A8BE-F28E-9945-8E5C-B8A827918C6F}" srcId="{AE3665DB-51C6-3042-BB92-CB4013B322B1}" destId="{C2666D5B-1380-2547-84FC-01CFA5726F50}" srcOrd="1" destOrd="0" parTransId="{5F55CFCA-6A74-FE40-B6C1-AC82A3C88AED}" sibTransId="{DDC52570-78AE-2647-9586-92651D7B086C}"/>
    <dgm:cxn modelId="{C0FCA1C2-DA49-4B4F-BA68-1CFD6FDFE8A0}" type="presOf" srcId="{B5FF8A58-3EAC-EF49-A2E8-3605EED30329}" destId="{2DD7379F-824E-BB41-B463-F683EA59FDD1}" srcOrd="0" destOrd="0" presId="urn:microsoft.com/office/officeart/2005/8/layout/chevron2"/>
    <dgm:cxn modelId="{5537B0CC-8A57-4E10-97CE-F78E4EC14F65}" type="presOf" srcId="{EF8ABFB7-831B-084F-B33E-3ED4740C9D1D}" destId="{8C3A32AB-A604-A24E-9C06-46882FD59450}" srcOrd="0" destOrd="0" presId="urn:microsoft.com/office/officeart/2005/8/layout/chevron2"/>
    <dgm:cxn modelId="{D201C9FC-15F6-44A4-9825-E1AD7EC59571}" type="presOf" srcId="{8ED2DBB3-307A-EC40-98F2-64281ED417FF}" destId="{0D90E260-4167-0F4D-B919-F8BF02097CF8}" srcOrd="0" destOrd="0" presId="urn:microsoft.com/office/officeart/2005/8/layout/chevron2"/>
    <dgm:cxn modelId="{77F6ACB8-1C62-4BFF-8835-F92A89748852}" type="presParOf" srcId="{0D90E260-4167-0F4D-B919-F8BF02097CF8}" destId="{3126CC98-2227-3A42-8BB7-26F581156A71}" srcOrd="0" destOrd="0" presId="urn:microsoft.com/office/officeart/2005/8/layout/chevron2"/>
    <dgm:cxn modelId="{20596584-C5D1-4A82-81B2-B4062A215DF2}" type="presParOf" srcId="{3126CC98-2227-3A42-8BB7-26F581156A71}" destId="{810FE66B-0D41-7A4B-9C69-1AAE4A514C5A}" srcOrd="0" destOrd="0" presId="urn:microsoft.com/office/officeart/2005/8/layout/chevron2"/>
    <dgm:cxn modelId="{DD6209FC-6A61-4ECC-A51D-AECDEE8F5354}" type="presParOf" srcId="{3126CC98-2227-3A42-8BB7-26F581156A71}" destId="{D694EFB2-78B5-EF4C-90D3-8D34D5FD222D}" srcOrd="1" destOrd="0" presId="urn:microsoft.com/office/officeart/2005/8/layout/chevron2"/>
    <dgm:cxn modelId="{3F7C100A-9837-4EAF-A84D-68B7CB5F8070}" type="presParOf" srcId="{0D90E260-4167-0F4D-B919-F8BF02097CF8}" destId="{78BDB9A4-5222-2340-BF14-916C6FD16453}" srcOrd="1" destOrd="0" presId="urn:microsoft.com/office/officeart/2005/8/layout/chevron2"/>
    <dgm:cxn modelId="{CA54BEE9-04F5-429B-A0C8-B8E045ED9ACE}" type="presParOf" srcId="{0D90E260-4167-0F4D-B919-F8BF02097CF8}" destId="{EE6CAD46-18F8-8641-BA91-2AF7F250D48B}" srcOrd="2" destOrd="0" presId="urn:microsoft.com/office/officeart/2005/8/layout/chevron2"/>
    <dgm:cxn modelId="{6D7E46BA-2FF9-40BC-9669-28036AE6167B}" type="presParOf" srcId="{EE6CAD46-18F8-8641-BA91-2AF7F250D48B}" destId="{8B5B09F2-0F5F-BA41-9FCF-B70E5B9741CD}" srcOrd="0" destOrd="0" presId="urn:microsoft.com/office/officeart/2005/8/layout/chevron2"/>
    <dgm:cxn modelId="{97F340A0-902D-431C-BFB6-CE8602239EF4}" type="presParOf" srcId="{EE6CAD46-18F8-8641-BA91-2AF7F250D48B}" destId="{8C3A32AB-A604-A24E-9C06-46882FD59450}" srcOrd="1" destOrd="0" presId="urn:microsoft.com/office/officeart/2005/8/layout/chevron2"/>
    <dgm:cxn modelId="{857DB026-0940-4121-AA45-A966C6C773F5}" type="presParOf" srcId="{0D90E260-4167-0F4D-B919-F8BF02097CF8}" destId="{C2E9714D-E0AE-0D43-B082-A3E74AC4525D}" srcOrd="3" destOrd="0" presId="urn:microsoft.com/office/officeart/2005/8/layout/chevron2"/>
    <dgm:cxn modelId="{D9350218-0C64-4679-AFD0-FF129E99C23C}" type="presParOf" srcId="{0D90E260-4167-0F4D-B919-F8BF02097CF8}" destId="{F98C1850-1DA6-5A48-8C86-E1D5459B6696}" srcOrd="4" destOrd="0" presId="urn:microsoft.com/office/officeart/2005/8/layout/chevron2"/>
    <dgm:cxn modelId="{25C6DB68-9E96-47AC-A8E1-FB4306FFC603}" type="presParOf" srcId="{F98C1850-1DA6-5A48-8C86-E1D5459B6696}" destId="{3AB3CC0D-30AF-9D44-9507-C582F16CEA0F}" srcOrd="0" destOrd="0" presId="urn:microsoft.com/office/officeart/2005/8/layout/chevron2"/>
    <dgm:cxn modelId="{39AFE2F2-7A5D-4234-BBC8-169B2896C104}" type="presParOf" srcId="{F98C1850-1DA6-5A48-8C86-E1D5459B6696}" destId="{2DD7379F-824E-BB41-B463-F683EA59FD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C9C4F-1CDE-DA45-9722-B9C1C9339224}">
      <dsp:nvSpPr>
        <dsp:cNvPr id="0" name=""/>
        <dsp:cNvSpPr/>
      </dsp:nvSpPr>
      <dsp:spPr>
        <a:xfrm>
          <a:off x="640499" y="0"/>
          <a:ext cx="7258995" cy="49402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0217F-8C6B-C14F-A85D-6B0FD4B0AC02}">
      <dsp:nvSpPr>
        <dsp:cNvPr id="0" name=""/>
        <dsp:cNvSpPr/>
      </dsp:nvSpPr>
      <dsp:spPr>
        <a:xfrm>
          <a:off x="9173"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Secondo il Teorema dell’equivalenza </a:t>
          </a:r>
          <a:r>
            <a:rPr lang="it-IT" sz="1800" kern="1200" dirty="0" err="1"/>
            <a:t>ricardiana</a:t>
          </a:r>
          <a:r>
            <a:rPr lang="it-IT" sz="1800" kern="1200" dirty="0"/>
            <a:t> il debito pubblico equivale a spostare l’onere della tassazione nel tempo. </a:t>
          </a:r>
        </a:p>
      </dsp:txBody>
      <dsp:txXfrm>
        <a:off x="105639" y="1578545"/>
        <a:ext cx="2555878" cy="1783174"/>
      </dsp:txXfrm>
    </dsp:sp>
    <dsp:sp modelId="{3EF1912F-BE0C-EE4B-9345-C2D37ECB5B1A}">
      <dsp:nvSpPr>
        <dsp:cNvPr id="0" name=""/>
        <dsp:cNvSpPr/>
      </dsp:nvSpPr>
      <dsp:spPr>
        <a:xfrm>
          <a:off x="2895592"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 realtà un debito pubblico elevato può indurre uno spiazzamento degli investimenti  privati, mettendo in pericolo la crescita economica.</a:t>
          </a:r>
        </a:p>
      </dsp:txBody>
      <dsp:txXfrm>
        <a:off x="2992058" y="1578545"/>
        <a:ext cx="2555878" cy="1783174"/>
      </dsp:txXfrm>
    </dsp:sp>
    <dsp:sp modelId="{D7D03BC2-27DE-A74D-A5EC-40282E1C0A3E}">
      <dsp:nvSpPr>
        <dsp:cNvPr id="0" name=""/>
        <dsp:cNvSpPr/>
      </dsp:nvSpPr>
      <dsp:spPr>
        <a:xfrm>
          <a:off x="5782010" y="1152277"/>
          <a:ext cx="2748810" cy="2635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t>Reinhart</a:t>
          </a:r>
          <a:r>
            <a:rPr lang="it-IT" sz="1800" kern="1200" dirty="0"/>
            <a:t> e </a:t>
          </a:r>
          <a:r>
            <a:rPr lang="it-IT" sz="1800" kern="1200" dirty="0" err="1"/>
            <a:t>Rogoff</a:t>
          </a:r>
          <a:r>
            <a:rPr lang="it-IT" sz="1800" kern="1200" dirty="0"/>
            <a:t> (2011) sostengono che un debito superiore al 90% del PIL pregiudica la crescita economica di almeno un punto percentuale. </a:t>
          </a:r>
        </a:p>
      </dsp:txBody>
      <dsp:txXfrm>
        <a:off x="5910675" y="1280942"/>
        <a:ext cx="2491480" cy="237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A3B3-0159-3943-8F3B-B9236F87FF24}">
      <dsp:nvSpPr>
        <dsp:cNvPr id="0" name=""/>
        <dsp:cNvSpPr/>
      </dsp:nvSpPr>
      <dsp:spPr>
        <a:xfrm>
          <a:off x="0" y="0"/>
          <a:ext cx="8583791" cy="237164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D6E203-8C47-F54D-AA0C-23CA65F8825D}">
      <dsp:nvSpPr>
        <dsp:cNvPr id="0" name=""/>
        <dsp:cNvSpPr/>
      </dsp:nvSpPr>
      <dsp:spPr>
        <a:xfrm>
          <a:off x="259877" y="316219"/>
          <a:ext cx="1875357" cy="1739208"/>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3DCBFDE-925B-D746-B3D5-40E6EA90741E}">
      <dsp:nvSpPr>
        <dsp:cNvPr id="0" name=""/>
        <dsp:cNvSpPr/>
      </dsp:nvSpPr>
      <dsp:spPr>
        <a:xfrm rot="10800000">
          <a:off x="259877"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&gt; 0 </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25000" dirty="0"/>
            <a:t> </a:t>
          </a:r>
          <a:r>
            <a:rPr lang="it-IT" sz="1400" kern="1200" baseline="0" dirty="0"/>
            <a:t>– </a:t>
          </a:r>
          <a:r>
            <a:rPr lang="it-IT" sz="1400" kern="1200" baseline="0" dirty="0" err="1"/>
            <a:t>T</a:t>
          </a:r>
          <a:r>
            <a:rPr lang="it-IT" sz="1400" kern="1200" baseline="-25000" dirty="0" err="1"/>
            <a:t>t</a:t>
          </a:r>
          <a:r>
            <a:rPr lang="it-IT" sz="1400" kern="1200" baseline="0" dirty="0"/>
            <a:t>) &lt; 0</a:t>
          </a:r>
        </a:p>
        <a:p>
          <a:pPr marL="0" lvl="0" indent="0" algn="ctr" defTabSz="622300">
            <a:lnSpc>
              <a:spcPct val="90000"/>
            </a:lnSpc>
            <a:spcBef>
              <a:spcPct val="0"/>
            </a:spcBef>
            <a:spcAft>
              <a:spcPct val="35000"/>
            </a:spcAft>
            <a:buNone/>
          </a:pPr>
          <a:r>
            <a:rPr lang="it-IT" sz="1400" kern="1200" baseline="0" dirty="0"/>
            <a:t>Paese estremamente virtuoso, tasso di crescita maggiore del tasso di interesse e bilancio in avanzo primario, il debito non può far altro che scendere. </a:t>
          </a:r>
          <a:endParaRPr lang="it-IT" sz="1400" kern="1200" dirty="0"/>
        </a:p>
      </dsp:txBody>
      <dsp:txXfrm rot="10800000">
        <a:off x="317551" y="2371648"/>
        <a:ext cx="1760009" cy="2841007"/>
      </dsp:txXfrm>
    </dsp:sp>
    <dsp:sp modelId="{274B2AE9-BC31-7249-A9E2-6D4C08EEF875}">
      <dsp:nvSpPr>
        <dsp:cNvPr id="0" name=""/>
        <dsp:cNvSpPr/>
      </dsp:nvSpPr>
      <dsp:spPr>
        <a:xfrm>
          <a:off x="2322770" y="316219"/>
          <a:ext cx="1875357" cy="1739208"/>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68617AF-4DFA-0A4C-875D-0ECC9C93F24B}">
      <dsp:nvSpPr>
        <dsp:cNvPr id="0" name=""/>
        <dsp:cNvSpPr/>
      </dsp:nvSpPr>
      <dsp:spPr>
        <a:xfrm rot="10800000">
          <a:off x="2322770"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&lt; 0 </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25000" dirty="0"/>
            <a:t> </a:t>
          </a:r>
          <a:r>
            <a:rPr lang="it-IT" sz="1400" kern="1200" baseline="0" dirty="0"/>
            <a:t>– </a:t>
          </a:r>
          <a:r>
            <a:rPr lang="it-IT" sz="1400" kern="1200" baseline="0" dirty="0" err="1"/>
            <a:t>T</a:t>
          </a:r>
          <a:r>
            <a:rPr lang="it-IT" sz="1400" kern="1200" baseline="-25000" dirty="0" err="1"/>
            <a:t>t</a:t>
          </a:r>
          <a:r>
            <a:rPr lang="it-IT" sz="1400" kern="1200" baseline="0" dirty="0"/>
            <a:t>) &gt; 0</a:t>
          </a:r>
        </a:p>
        <a:p>
          <a:pPr marL="0" lvl="0" indent="0" algn="ctr" defTabSz="622300">
            <a:lnSpc>
              <a:spcPct val="90000"/>
            </a:lnSpc>
            <a:spcBef>
              <a:spcPct val="0"/>
            </a:spcBef>
            <a:spcAft>
              <a:spcPct val="35000"/>
            </a:spcAft>
            <a:buNone/>
          </a:pPr>
          <a:r>
            <a:rPr lang="it-IT" sz="1400" kern="1200" baseline="0" dirty="0"/>
            <a:t>Tasso di crescita minore del tasso di interesse sul debito e disavanzi primari. Il debito pubblico tenderà a crescere indefinitamente. </a:t>
          </a:r>
        </a:p>
        <a:p>
          <a:pPr marL="0" lvl="0" indent="0" algn="ctr" defTabSz="622300">
            <a:lnSpc>
              <a:spcPct val="90000"/>
            </a:lnSpc>
            <a:spcBef>
              <a:spcPct val="0"/>
            </a:spcBef>
            <a:spcAft>
              <a:spcPct val="35000"/>
            </a:spcAft>
            <a:buNone/>
          </a:pPr>
          <a:endParaRPr lang="it-IT" sz="1400" kern="1200" dirty="0"/>
        </a:p>
      </dsp:txBody>
      <dsp:txXfrm rot="10800000">
        <a:off x="2380444" y="2371648"/>
        <a:ext cx="1760009" cy="2841007"/>
      </dsp:txXfrm>
    </dsp:sp>
    <dsp:sp modelId="{5936631D-9D9A-8945-88B6-6B24085D95FB}">
      <dsp:nvSpPr>
        <dsp:cNvPr id="0" name=""/>
        <dsp:cNvSpPr/>
      </dsp:nvSpPr>
      <dsp:spPr>
        <a:xfrm>
          <a:off x="4385663" y="316219"/>
          <a:ext cx="1875357" cy="1739208"/>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2C2EE1A-F2CA-8340-9996-60354BC53162}">
      <dsp:nvSpPr>
        <dsp:cNvPr id="0" name=""/>
        <dsp:cNvSpPr/>
      </dsp:nvSpPr>
      <dsp:spPr>
        <a:xfrm rot="10800000">
          <a:off x="4385663"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&lt; 0</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0" dirty="0"/>
            <a:t> – </a:t>
          </a:r>
          <a:r>
            <a:rPr lang="it-IT" sz="1400" kern="1200" baseline="0" dirty="0" err="1"/>
            <a:t>T</a:t>
          </a:r>
          <a:r>
            <a:rPr lang="it-IT" sz="1400" kern="1200" baseline="-25000" dirty="0" err="1"/>
            <a:t>t</a:t>
          </a:r>
          <a:r>
            <a:rPr lang="it-IT" sz="1400" kern="1200" baseline="0" dirty="0"/>
            <a:t>) &lt; 0</a:t>
          </a:r>
        </a:p>
        <a:p>
          <a:pPr marL="0" lvl="0" indent="0" algn="ctr" defTabSz="622300">
            <a:lnSpc>
              <a:spcPct val="90000"/>
            </a:lnSpc>
            <a:spcBef>
              <a:spcPct val="0"/>
            </a:spcBef>
            <a:spcAft>
              <a:spcPct val="35000"/>
            </a:spcAft>
            <a:buNone/>
          </a:pPr>
          <a:r>
            <a:rPr lang="it-IT" sz="1400" kern="1200" baseline="0" dirty="0"/>
            <a:t>Tasso di crescita inferiore al tasso di interesse ma c’è un avanzo primario di bilancio. La dinamica del debito dipende dal valore assunto dalle variabili.</a:t>
          </a:r>
          <a:endParaRPr lang="it-IT" sz="1400" kern="1200" dirty="0"/>
        </a:p>
      </dsp:txBody>
      <dsp:txXfrm rot="10800000">
        <a:off x="4443337" y="2371648"/>
        <a:ext cx="1760009" cy="2841007"/>
      </dsp:txXfrm>
    </dsp:sp>
    <dsp:sp modelId="{3384590D-627F-8244-BAAF-FFC40F99527C}">
      <dsp:nvSpPr>
        <dsp:cNvPr id="0" name=""/>
        <dsp:cNvSpPr/>
      </dsp:nvSpPr>
      <dsp:spPr>
        <a:xfrm>
          <a:off x="6448556" y="316219"/>
          <a:ext cx="1875357" cy="1739208"/>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4D12696-21D4-7E4C-AC43-83355F2FB08D}">
      <dsp:nvSpPr>
        <dsp:cNvPr id="0" name=""/>
        <dsp:cNvSpPr/>
      </dsp:nvSpPr>
      <dsp:spPr>
        <a:xfrm rot="10800000">
          <a:off x="6448556"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&gt; 0</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0" dirty="0"/>
            <a:t> – </a:t>
          </a:r>
          <a:r>
            <a:rPr lang="it-IT" sz="1400" kern="1200" baseline="0" dirty="0" err="1"/>
            <a:t>T</a:t>
          </a:r>
          <a:r>
            <a:rPr lang="it-IT" sz="1400" kern="1200" baseline="-25000" dirty="0" err="1"/>
            <a:t>t</a:t>
          </a:r>
          <a:r>
            <a:rPr lang="it-IT" sz="1400" kern="1200" baseline="0" dirty="0"/>
            <a:t>) &gt; 0</a:t>
          </a:r>
        </a:p>
        <a:p>
          <a:pPr marL="0" lvl="0" indent="0" algn="ctr" defTabSz="622300">
            <a:lnSpc>
              <a:spcPct val="90000"/>
            </a:lnSpc>
            <a:spcBef>
              <a:spcPct val="0"/>
            </a:spcBef>
            <a:spcAft>
              <a:spcPct val="35000"/>
            </a:spcAft>
            <a:buNone/>
          </a:pPr>
          <a:r>
            <a:rPr lang="it-IT" sz="1400" kern="1200" baseline="0" dirty="0"/>
            <a:t>Tasso di crescita maggiore del tasso di interesse ed il governo opera in disavanzo. Anche in questo caso il valore delle variabili sarà determinante.</a:t>
          </a:r>
          <a:endParaRPr lang="it-IT" sz="1400" kern="1200" dirty="0"/>
        </a:p>
      </dsp:txBody>
      <dsp:txXfrm rot="10800000">
        <a:off x="6506230" y="2371648"/>
        <a:ext cx="1760009" cy="2841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FE66B-0D41-7A4B-9C69-1AAE4A514C5A}">
      <dsp:nvSpPr>
        <dsp:cNvPr id="0" name=""/>
        <dsp:cNvSpPr/>
      </dsp:nvSpPr>
      <dsp:spPr>
        <a:xfrm rot="5400000">
          <a:off x="-262376" y="26475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Italia</a:t>
          </a:r>
        </a:p>
      </dsp:txBody>
      <dsp:txXfrm rot="-5400000">
        <a:off x="1" y="614592"/>
        <a:ext cx="1224422" cy="524753"/>
      </dsp:txXfrm>
    </dsp:sp>
    <dsp:sp modelId="{D694EFB2-78B5-EF4C-90D3-8D34D5FD222D}">
      <dsp:nvSpPr>
        <dsp:cNvPr id="0" name=""/>
        <dsp:cNvSpPr/>
      </dsp:nvSpPr>
      <dsp:spPr>
        <a:xfrm rot="5400000">
          <a:off x="4064866" y="-2838062"/>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Per l’Italia anche con lo scenario positivo, l’avanzo da raggiungere per convergere al 60% del Pil è abbastanza elevato, attorno al 3,5% del Pil (in condizioni normali +1-2%).</a:t>
          </a:r>
        </a:p>
        <a:p>
          <a:pPr marL="114300" lvl="1" indent="-114300" algn="l" defTabSz="577850">
            <a:lnSpc>
              <a:spcPct val="90000"/>
            </a:lnSpc>
            <a:spcBef>
              <a:spcPct val="0"/>
            </a:spcBef>
            <a:spcAft>
              <a:spcPct val="15000"/>
            </a:spcAft>
            <a:buChar char="•"/>
          </a:pPr>
          <a:r>
            <a:rPr lang="it-IT" sz="1300" kern="1200" dirty="0"/>
            <a:t>Sarebbe utile un taglio della base del debito (es. con privatizzazioni).</a:t>
          </a:r>
        </a:p>
      </dsp:txBody>
      <dsp:txXfrm rot="-5400000">
        <a:off x="1224422" y="57884"/>
        <a:ext cx="6762350" cy="1025959"/>
      </dsp:txXfrm>
    </dsp:sp>
    <dsp:sp modelId="{8B5B09F2-0F5F-BA41-9FCF-B70E5B9741CD}">
      <dsp:nvSpPr>
        <dsp:cNvPr id="0" name=""/>
        <dsp:cNvSpPr/>
      </dsp:nvSpPr>
      <dsp:spPr>
        <a:xfrm rot="5400000">
          <a:off x="-262376" y="1821423"/>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Germania</a:t>
          </a:r>
        </a:p>
      </dsp:txBody>
      <dsp:txXfrm rot="-5400000">
        <a:off x="1" y="2171257"/>
        <a:ext cx="1224422" cy="524753"/>
      </dsp:txXfrm>
    </dsp:sp>
    <dsp:sp modelId="{8C3A32AB-A604-A24E-9C06-46882FD59450}">
      <dsp:nvSpPr>
        <dsp:cNvPr id="0" name=""/>
        <dsp:cNvSpPr/>
      </dsp:nvSpPr>
      <dsp:spPr>
        <a:xfrm rot="5400000">
          <a:off x="4064866" y="-1281396"/>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Per la Germania l’avanzo dell’ 1% annuo basterebbe, sempre in uno scenario economico verosimile e positivo a convergere verso il 60% del debito su </a:t>
          </a:r>
          <a:r>
            <a:rPr lang="it-IT" sz="1300" kern="1200" dirty="0" err="1"/>
            <a:t>Pil</a:t>
          </a:r>
          <a:r>
            <a:rPr lang="it-IT" sz="1300" kern="1200" dirty="0"/>
            <a:t>.</a:t>
          </a:r>
        </a:p>
      </dsp:txBody>
      <dsp:txXfrm rot="-5400000">
        <a:off x="1224422" y="1614550"/>
        <a:ext cx="6762350" cy="1025959"/>
      </dsp:txXfrm>
    </dsp:sp>
    <dsp:sp modelId="{3AB3CC0D-30AF-9D44-9507-C582F16CEA0F}">
      <dsp:nvSpPr>
        <dsp:cNvPr id="0" name=""/>
        <dsp:cNvSpPr/>
      </dsp:nvSpPr>
      <dsp:spPr>
        <a:xfrm rot="5400000">
          <a:off x="-262376" y="337808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Grecia</a:t>
          </a:r>
        </a:p>
      </dsp:txBody>
      <dsp:txXfrm rot="-5400000">
        <a:off x="1" y="3727922"/>
        <a:ext cx="1224422" cy="524753"/>
      </dsp:txXfrm>
    </dsp:sp>
    <dsp:sp modelId="{2DD7379F-824E-BB41-B463-F683EA59FDD1}">
      <dsp:nvSpPr>
        <dsp:cNvPr id="0" name=""/>
        <dsp:cNvSpPr/>
      </dsp:nvSpPr>
      <dsp:spPr>
        <a:xfrm rot="5400000">
          <a:off x="4064866" y="275268"/>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La Grecia anche in uno scenario positivo, attualmente difficilmente ipotizzabile, per convergere al 60% del debito/Pil dovrebbe ottenere un avanzo primario costante superiore al 5%.</a:t>
          </a:r>
        </a:p>
        <a:p>
          <a:pPr marL="114300" lvl="1" indent="-114300" algn="l" defTabSz="577850">
            <a:lnSpc>
              <a:spcPct val="90000"/>
            </a:lnSpc>
            <a:spcBef>
              <a:spcPct val="0"/>
            </a:spcBef>
            <a:spcAft>
              <a:spcPct val="15000"/>
            </a:spcAft>
            <a:buChar char="•"/>
          </a:pPr>
          <a:r>
            <a:rPr lang="it-IT" sz="1300" kern="1200" dirty="0"/>
            <a:t>La Grecia senza un sostanzioso </a:t>
          </a:r>
          <a:r>
            <a:rPr lang="it-IT" sz="1300" i="1" kern="1200" dirty="0" err="1"/>
            <a:t>haircut</a:t>
          </a:r>
          <a:r>
            <a:rPr lang="it-IT" sz="1300" kern="1200" dirty="0"/>
            <a:t> del debito e riforme importanti, difficilmente potrebbe rientrare nei parametri.</a:t>
          </a:r>
        </a:p>
      </dsp:txBody>
      <dsp:txXfrm rot="-5400000">
        <a:off x="1224422" y="3171214"/>
        <a:ext cx="6762350" cy="10259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0E00B-7FED-42BD-8CF1-6FF41922CC50}" type="datetimeFigureOut">
              <a:rPr lang="it-IT" smtClean="0"/>
              <a:t>16/04/2025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51274-9386-4534-A54D-E0A32602E9BE}" type="slidenum">
              <a:rPr lang="it-IT" smtClean="0"/>
              <a:t>‹N›</a:t>
            </a:fld>
            <a:endParaRPr lang="it-IT"/>
          </a:p>
        </p:txBody>
      </p:sp>
    </p:spTree>
    <p:extLst>
      <p:ext uri="{BB962C8B-B14F-4D97-AF65-F5344CB8AC3E}">
        <p14:creationId xmlns:p14="http://schemas.microsoft.com/office/powerpoint/2010/main" val="327120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7"/>
          <p:cNvSpPr>
            <a:spLocks noGrp="1" noChangeArrowheads="1"/>
          </p:cNvSpPr>
          <p:nvPr>
            <p:ph type="sldNum" sz="quarter" idx="5"/>
          </p:nvPr>
        </p:nvSpPr>
        <p:spPr>
          <a:noFill/>
        </p:spPr>
        <p:txBody>
          <a:bodyPr/>
          <a:lstStyle/>
          <a:p>
            <a:fld id="{2F51EE52-DAAB-4BF0-A6B3-19800764034A}" type="slidenum">
              <a:rPr lang="it-IT" smtClean="0"/>
              <a:pPr/>
              <a:t>19</a:t>
            </a:fld>
            <a:endParaRPr lang="it-IT"/>
          </a:p>
        </p:txBody>
      </p:sp>
      <p:sp>
        <p:nvSpPr>
          <p:cNvPr id="1386499" name="Rectangle 2"/>
          <p:cNvSpPr>
            <a:spLocks noGrp="1" noRot="1" noChangeAspect="1" noChangeArrowheads="1" noTextEdit="1"/>
          </p:cNvSpPr>
          <p:nvPr>
            <p:ph type="sldImg"/>
          </p:nvPr>
        </p:nvSpPr>
        <p:spPr>
          <a:ln/>
        </p:spPr>
      </p:sp>
      <p:sp>
        <p:nvSpPr>
          <p:cNvPr id="1386500"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00899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7"/>
          <p:cNvSpPr>
            <a:spLocks noGrp="1" noChangeArrowheads="1"/>
          </p:cNvSpPr>
          <p:nvPr>
            <p:ph type="sldNum" sz="quarter" idx="5"/>
          </p:nvPr>
        </p:nvSpPr>
        <p:spPr>
          <a:noFill/>
        </p:spPr>
        <p:txBody>
          <a:bodyPr/>
          <a:lstStyle/>
          <a:p>
            <a:fld id="{2F51EE52-DAAB-4BF0-A6B3-19800764034A}" type="slidenum">
              <a:rPr lang="it-IT" smtClean="0"/>
              <a:pPr/>
              <a:t>20</a:t>
            </a:fld>
            <a:endParaRPr lang="it-IT"/>
          </a:p>
        </p:txBody>
      </p:sp>
      <p:sp>
        <p:nvSpPr>
          <p:cNvPr id="1386499" name="Rectangle 2"/>
          <p:cNvSpPr>
            <a:spLocks noGrp="1" noRot="1" noChangeAspect="1" noChangeArrowheads="1" noTextEdit="1"/>
          </p:cNvSpPr>
          <p:nvPr>
            <p:ph type="sldImg"/>
          </p:nvPr>
        </p:nvSpPr>
        <p:spPr>
          <a:ln/>
        </p:spPr>
      </p:sp>
      <p:sp>
        <p:nvSpPr>
          <p:cNvPr id="1386500"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00899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7"/>
          <p:cNvSpPr>
            <a:spLocks noGrp="1" noChangeArrowheads="1"/>
          </p:cNvSpPr>
          <p:nvPr>
            <p:ph type="sldNum" sz="quarter" idx="5"/>
          </p:nvPr>
        </p:nvSpPr>
        <p:spPr>
          <a:noFill/>
        </p:spPr>
        <p:txBody>
          <a:bodyPr/>
          <a:lstStyle/>
          <a:p>
            <a:fld id="{55DBE7E2-5137-4257-B67D-406AFB7B452A}" type="slidenum">
              <a:rPr lang="it-IT" smtClean="0"/>
              <a:pPr/>
              <a:t>21</a:t>
            </a:fld>
            <a:endParaRPr lang="it-IT"/>
          </a:p>
        </p:txBody>
      </p:sp>
      <p:sp>
        <p:nvSpPr>
          <p:cNvPr id="1387523" name="Rectangle 2"/>
          <p:cNvSpPr>
            <a:spLocks noGrp="1" noRot="1" noChangeAspect="1" noChangeArrowheads="1" noTextEdit="1"/>
          </p:cNvSpPr>
          <p:nvPr>
            <p:ph type="sldImg"/>
          </p:nvPr>
        </p:nvSpPr>
        <p:spPr>
          <a:ln/>
        </p:spPr>
      </p:sp>
      <p:sp>
        <p:nvSpPr>
          <p:cNvPr id="138752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7343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7"/>
          <p:cNvSpPr>
            <a:spLocks noGrp="1" noChangeArrowheads="1"/>
          </p:cNvSpPr>
          <p:nvPr>
            <p:ph type="sldNum" sz="quarter" idx="5"/>
          </p:nvPr>
        </p:nvSpPr>
        <p:spPr>
          <a:noFill/>
        </p:spPr>
        <p:txBody>
          <a:bodyPr/>
          <a:lstStyle/>
          <a:p>
            <a:fld id="{3911D923-FF12-472C-8347-73B76D1E3F99}" type="slidenum">
              <a:rPr lang="it-IT" smtClean="0"/>
              <a:pPr/>
              <a:t>22</a:t>
            </a:fld>
            <a:endParaRPr lang="it-IT"/>
          </a:p>
        </p:txBody>
      </p:sp>
      <p:sp>
        <p:nvSpPr>
          <p:cNvPr id="1388547" name="Rectangle 2"/>
          <p:cNvSpPr>
            <a:spLocks noGrp="1" noRot="1" noChangeAspect="1" noChangeArrowheads="1" noTextEdit="1"/>
          </p:cNvSpPr>
          <p:nvPr>
            <p:ph type="sldImg"/>
          </p:nvPr>
        </p:nvSpPr>
        <p:spPr>
          <a:ln/>
        </p:spPr>
      </p:sp>
      <p:sp>
        <p:nvSpPr>
          <p:cNvPr id="138854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2677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7"/>
          <p:cNvSpPr>
            <a:spLocks noGrp="1" noChangeArrowheads="1"/>
          </p:cNvSpPr>
          <p:nvPr>
            <p:ph type="sldNum" sz="quarter" idx="5"/>
          </p:nvPr>
        </p:nvSpPr>
        <p:spPr>
          <a:noFill/>
        </p:spPr>
        <p:txBody>
          <a:bodyPr/>
          <a:lstStyle/>
          <a:p>
            <a:fld id="{E90CEC09-BBCB-41E3-AC44-A11C7360FA89}" type="slidenum">
              <a:rPr lang="it-IT" smtClean="0"/>
              <a:pPr/>
              <a:t>24</a:t>
            </a:fld>
            <a:endParaRPr lang="it-IT"/>
          </a:p>
        </p:txBody>
      </p:sp>
      <p:sp>
        <p:nvSpPr>
          <p:cNvPr id="1389571" name="Rectangle 2"/>
          <p:cNvSpPr>
            <a:spLocks noGrp="1" noRot="1" noChangeAspect="1" noChangeArrowheads="1" noTextEdit="1"/>
          </p:cNvSpPr>
          <p:nvPr>
            <p:ph type="sldImg"/>
          </p:nvPr>
        </p:nvSpPr>
        <p:spPr>
          <a:ln/>
        </p:spPr>
      </p:sp>
      <p:sp>
        <p:nvSpPr>
          <p:cNvPr id="1389572"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562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D34696-16DC-4279-96EF-8B33673B37C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B6C2C7B-659E-41CA-86DF-F89A476A17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544DD71-C05E-4165-8B78-A4B660E53ADD}"/>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5" name="Segnaposto piè di pagina 4">
            <a:extLst>
              <a:ext uri="{FF2B5EF4-FFF2-40B4-BE49-F238E27FC236}">
                <a16:creationId xmlns:a16="http://schemas.microsoft.com/office/drawing/2014/main" id="{292DD766-D466-42C6-9E8F-11D5E25FF8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6D4959-4B82-4888-B10D-1BEF24101E15}"/>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205774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D358B-136A-4A23-8B54-71F9FBE0F90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01F2E41-A271-40FB-B43E-C5A1C20548A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28932C-BC0A-4D95-BCFD-B57E48C8C066}"/>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5" name="Segnaposto piè di pagina 4">
            <a:extLst>
              <a:ext uri="{FF2B5EF4-FFF2-40B4-BE49-F238E27FC236}">
                <a16:creationId xmlns:a16="http://schemas.microsoft.com/office/drawing/2014/main" id="{8E44C428-84F6-4CC4-9A58-3B042E74D5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02FA03-973B-4FE5-B753-1C74E3C57848}"/>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142170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355FE3E-C90F-4DCF-9B8A-A4C3EA6AB20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95598FE-7AB5-4F4A-8899-2B625B7BE8DD}"/>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15F9B9-56A1-4AEC-8043-28C47DA389BA}"/>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5" name="Segnaposto piè di pagina 4">
            <a:extLst>
              <a:ext uri="{FF2B5EF4-FFF2-40B4-BE49-F238E27FC236}">
                <a16:creationId xmlns:a16="http://schemas.microsoft.com/office/drawing/2014/main" id="{B4175829-B20F-4E5D-BAED-5B5665DF60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9E56CA-43C4-4100-86EE-6108F20C78D0}"/>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115023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46FA4-BE80-402B-BDE3-ADCD13CA138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0AD92C-C929-4115-8103-5BDBCECC3D7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4B208C-919D-4E53-94DE-587FBEF2E82B}"/>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5" name="Segnaposto piè di pagina 4">
            <a:extLst>
              <a:ext uri="{FF2B5EF4-FFF2-40B4-BE49-F238E27FC236}">
                <a16:creationId xmlns:a16="http://schemas.microsoft.com/office/drawing/2014/main" id="{C4EF4E8B-13D3-4486-8399-F5E452AB42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C7C65A-7CDD-41A9-9365-B727E14C56B7}"/>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40871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18E663-0FE5-47CB-A465-5DCC2E34187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F192C28-92E5-4D72-860D-F0FB0A0F22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3F01B518-6EE3-4ED5-B2B8-9C4799E28D3B}"/>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5" name="Segnaposto piè di pagina 4">
            <a:extLst>
              <a:ext uri="{FF2B5EF4-FFF2-40B4-BE49-F238E27FC236}">
                <a16:creationId xmlns:a16="http://schemas.microsoft.com/office/drawing/2014/main" id="{4137E616-5EBD-446D-A555-9D1E5AF9CB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66114A-6A5A-40C7-A28C-ACBC9D8641EA}"/>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112981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76228A-EBAE-4874-86E7-40F1BF63923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CF9BD1F-756F-4E91-BD36-966B7E01D7A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B7CABD6-914D-405A-A2B5-C23B2DEB4A8C}"/>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40CB7C-2D98-4281-8364-16E643EBEAAC}"/>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6" name="Segnaposto piè di pagina 5">
            <a:extLst>
              <a:ext uri="{FF2B5EF4-FFF2-40B4-BE49-F238E27FC236}">
                <a16:creationId xmlns:a16="http://schemas.microsoft.com/office/drawing/2014/main" id="{2BD2600C-878A-479A-9A5D-4814A4F53E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BB7E59-0F1B-4071-B6D2-114CC011CCCF}"/>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147194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FED456-5D71-46BE-845F-CD5DE00F188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14E9CA8-8CB6-427E-88B1-FFF1AFA31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AFCE52A-668F-492F-A958-EAD4A22B5EF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3342F84-992A-434B-BFBF-FDE7A66D3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2A0FA57-CC6C-4233-9E26-14B1BE7BF674}"/>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90E2E01-5C40-44CD-82B8-BCCD34E08605}"/>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8" name="Segnaposto piè di pagina 7">
            <a:extLst>
              <a:ext uri="{FF2B5EF4-FFF2-40B4-BE49-F238E27FC236}">
                <a16:creationId xmlns:a16="http://schemas.microsoft.com/office/drawing/2014/main" id="{59B841A1-279C-41A4-B080-C4E517AE0BC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41C04F6-EB6D-4788-8B30-A76F9C7A1D0A}"/>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151375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54BAC-D559-4B4C-A77A-829BB61979A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9EBF336-1DD0-4517-A4DC-F20637FF5626}"/>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4" name="Segnaposto piè di pagina 3">
            <a:extLst>
              <a:ext uri="{FF2B5EF4-FFF2-40B4-BE49-F238E27FC236}">
                <a16:creationId xmlns:a16="http://schemas.microsoft.com/office/drawing/2014/main" id="{017A6832-34D5-456C-A872-60BE9C07206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FCEB42B-CCBF-4830-A058-64CF01E46B1A}"/>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128554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0F157AB-4A7C-4ABC-80F0-53F40E74547E}"/>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3" name="Segnaposto piè di pagina 2">
            <a:extLst>
              <a:ext uri="{FF2B5EF4-FFF2-40B4-BE49-F238E27FC236}">
                <a16:creationId xmlns:a16="http://schemas.microsoft.com/office/drawing/2014/main" id="{BB303282-B38C-4A07-AE8F-34A294716CA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5BA5D84-D0B8-4D09-9B39-A75CCFEBF599}"/>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310467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B3EDC2-F1C2-468E-B69D-260DF777506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C5A090-F867-4AFB-A676-7BB9A1A0A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11C76AD-F8EB-4B2F-9EFE-C02048036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CD3C582-DD98-4B7C-B500-7258F0FBDC27}"/>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6" name="Segnaposto piè di pagina 5">
            <a:extLst>
              <a:ext uri="{FF2B5EF4-FFF2-40B4-BE49-F238E27FC236}">
                <a16:creationId xmlns:a16="http://schemas.microsoft.com/office/drawing/2014/main" id="{99FDA507-8C4A-426F-ACB8-2BAC19993F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821C71-3B70-46AD-9817-619B939B88C4}"/>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210908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18B4CF-ACB4-4574-8C21-3C75668BA85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24DB996-6457-4A33-AAF9-4508D7501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70D2559-8B3E-4981-957B-94785F63F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9FA861F-AD56-4F32-8B45-6FBC2A55BAC4}"/>
              </a:ext>
            </a:extLst>
          </p:cNvPr>
          <p:cNvSpPr>
            <a:spLocks noGrp="1"/>
          </p:cNvSpPr>
          <p:nvPr>
            <p:ph type="dt" sz="half" idx="10"/>
          </p:nvPr>
        </p:nvSpPr>
        <p:spPr/>
        <p:txBody>
          <a:bodyPr/>
          <a:lstStyle/>
          <a:p>
            <a:fld id="{D876B254-3F4F-4849-9F75-D79E548394C0}" type="datetimeFigureOut">
              <a:rPr lang="it-IT" smtClean="0"/>
              <a:t>16/04/2025</a:t>
            </a:fld>
            <a:endParaRPr lang="it-IT"/>
          </a:p>
        </p:txBody>
      </p:sp>
      <p:sp>
        <p:nvSpPr>
          <p:cNvPr id="6" name="Segnaposto piè di pagina 5">
            <a:extLst>
              <a:ext uri="{FF2B5EF4-FFF2-40B4-BE49-F238E27FC236}">
                <a16:creationId xmlns:a16="http://schemas.microsoft.com/office/drawing/2014/main" id="{EE149A0C-9082-422A-842B-73ACA7EE2C2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5947C12-8481-467A-B80D-6598496F8E77}"/>
              </a:ext>
            </a:extLst>
          </p:cNvPr>
          <p:cNvSpPr>
            <a:spLocks noGrp="1"/>
          </p:cNvSpPr>
          <p:nvPr>
            <p:ph type="sldNum" sz="quarter" idx="12"/>
          </p:nvPr>
        </p:nvSpPr>
        <p:spPr/>
        <p:txBody>
          <a:bodyPr/>
          <a:lstStyle/>
          <a:p>
            <a:fld id="{A7A4F34F-8101-45D3-A1D7-045218020E0A}" type="slidenum">
              <a:rPr lang="it-IT" smtClean="0"/>
              <a:t>‹N›</a:t>
            </a:fld>
            <a:endParaRPr lang="it-IT"/>
          </a:p>
        </p:txBody>
      </p:sp>
    </p:spTree>
    <p:extLst>
      <p:ext uri="{BB962C8B-B14F-4D97-AF65-F5344CB8AC3E}">
        <p14:creationId xmlns:p14="http://schemas.microsoft.com/office/powerpoint/2010/main" val="58763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F615042-F841-41BD-B7F4-3C49D40B4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53920EF-3615-4D4F-907E-D124A4798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552997-AB17-488A-86E3-626B27147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6B254-3F4F-4849-9F75-D79E548394C0}" type="datetimeFigureOut">
              <a:rPr lang="it-IT" smtClean="0"/>
              <a:t>16/04/2025</a:t>
            </a:fld>
            <a:endParaRPr lang="it-IT"/>
          </a:p>
        </p:txBody>
      </p:sp>
      <p:sp>
        <p:nvSpPr>
          <p:cNvPr id="5" name="Segnaposto piè di pagina 4">
            <a:extLst>
              <a:ext uri="{FF2B5EF4-FFF2-40B4-BE49-F238E27FC236}">
                <a16:creationId xmlns:a16="http://schemas.microsoft.com/office/drawing/2014/main" id="{72B3F969-B297-4EE1-9E02-4E0DB1375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F0285A6-A298-4BC4-9252-6AA8394C1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4F34F-8101-45D3-A1D7-045218020E0A}" type="slidenum">
              <a:rPr lang="it-IT" smtClean="0"/>
              <a:t>‹N›</a:t>
            </a:fld>
            <a:endParaRPr lang="it-IT"/>
          </a:p>
        </p:txBody>
      </p:sp>
    </p:spTree>
    <p:extLst>
      <p:ext uri="{BB962C8B-B14F-4D97-AF65-F5344CB8AC3E}">
        <p14:creationId xmlns:p14="http://schemas.microsoft.com/office/powerpoint/2010/main" val="79393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fiscaldata.treasury.gov/americas-finance-guide/national-debt/" TargetMode="External"/><Relationship Id="rId2" Type="http://schemas.openxmlformats.org/officeDocument/2006/relationships/hyperlink" Target="https://stats.oecd.org/Index.aspx?QueryId=51643"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bancaditalia.it/pubblicazioni/indagine-famiglie/bil-fam2020/index.html" TargetMode="External"/><Relationship Id="rId5" Type="http://schemas.openxmlformats.org/officeDocument/2006/relationships/image" Target="../media/image11.emf"/><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ww.bancaditalia.it/pubblicazioni/indagine-famiglie/bil-fam2020/index.html" TargetMode="External"/><Relationship Id="rId5" Type="http://schemas.openxmlformats.org/officeDocument/2006/relationships/image" Target="../media/image11.emf"/><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emf"/><Relationship Id="rId7" Type="http://schemas.openxmlformats.org/officeDocument/2006/relationships/image" Target="../media/image28.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hyperlink" Target="https://www.mef.gov.it/documenti-pubblicazioni/doc-finanza-pubblica/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22.emf"/><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http://www.umanista.info/IMG/distant/gif/Spesa_Primara747.gif" TargetMode="External"/><Relationship Id="rId2" Type="http://schemas.openxmlformats.org/officeDocument/2006/relationships/image" Target="../media/image31.gif"/><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bip.bancaditalia.it/4972unix/homebipentry.htm?dadove=corr&amp;lang=ita"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umanista.info/IMG/jpg/Imposte_Indirette.jpg" TargetMode="External"/><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7C07944-1005-4B03-8D3C-AC069DB6AE85}"/>
              </a:ext>
            </a:extLst>
          </p:cNvPr>
          <p:cNvSpPr>
            <a:spLocks noGrp="1"/>
          </p:cNvSpPr>
          <p:nvPr>
            <p:ph type="title"/>
          </p:nvPr>
        </p:nvSpPr>
        <p:spPr/>
        <p:txBody>
          <a:bodyPr/>
          <a:lstStyle/>
          <a:p>
            <a:r>
              <a:rPr lang="it-IT" dirty="0"/>
              <a:t>La regola della spesa e il problema del debito</a:t>
            </a:r>
          </a:p>
        </p:txBody>
      </p:sp>
      <p:sp>
        <p:nvSpPr>
          <p:cNvPr id="4" name="Segnaposto testo 3">
            <a:extLst>
              <a:ext uri="{FF2B5EF4-FFF2-40B4-BE49-F238E27FC236}">
                <a16:creationId xmlns:a16="http://schemas.microsoft.com/office/drawing/2014/main" id="{39733C3D-A5C6-45E0-94D0-E29AFD4AF58B}"/>
              </a:ext>
            </a:extLst>
          </p:cNvPr>
          <p:cNvSpPr>
            <a:spLocks noGrp="1"/>
          </p:cNvSpPr>
          <p:nvPr>
            <p:ph type="body" idx="1"/>
          </p:nvPr>
        </p:nvSpPr>
        <p:spPr/>
        <p:txBody>
          <a:bodyPr/>
          <a:lstStyle/>
          <a:p>
            <a:r>
              <a:rPr lang="it-IT" dirty="0"/>
              <a:t>Situazione attuale e le previsioni di cambiamento</a:t>
            </a:r>
          </a:p>
        </p:txBody>
      </p:sp>
    </p:spTree>
    <p:extLst>
      <p:ext uri="{BB962C8B-B14F-4D97-AF65-F5344CB8AC3E}">
        <p14:creationId xmlns:p14="http://schemas.microsoft.com/office/powerpoint/2010/main" val="1508760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FFA2A-7113-47BB-9B2D-ECC855C65C9D}"/>
              </a:ext>
            </a:extLst>
          </p:cNvPr>
          <p:cNvSpPr>
            <a:spLocks noGrp="1"/>
          </p:cNvSpPr>
          <p:nvPr>
            <p:ph type="title"/>
          </p:nvPr>
        </p:nvSpPr>
        <p:spPr/>
        <p:txBody>
          <a:bodyPr/>
          <a:lstStyle/>
          <a:p>
            <a:r>
              <a:rPr lang="it-IT" dirty="0"/>
              <a:t>Quali entrate/spese si escludono?</a:t>
            </a:r>
          </a:p>
        </p:txBody>
      </p:sp>
      <p:sp>
        <p:nvSpPr>
          <p:cNvPr id="4" name="CasellaDiTesto 3">
            <a:extLst>
              <a:ext uri="{FF2B5EF4-FFF2-40B4-BE49-F238E27FC236}">
                <a16:creationId xmlns:a16="http://schemas.microsoft.com/office/drawing/2014/main" id="{546F50F2-B679-42BB-B46D-05C96B5AC483}"/>
              </a:ext>
            </a:extLst>
          </p:cNvPr>
          <p:cNvSpPr txBox="1"/>
          <p:nvPr/>
        </p:nvSpPr>
        <p:spPr>
          <a:xfrm>
            <a:off x="7913716" y="6123543"/>
            <a:ext cx="3860338" cy="369332"/>
          </a:xfrm>
          <a:prstGeom prst="rect">
            <a:avLst/>
          </a:prstGeom>
          <a:noFill/>
        </p:spPr>
        <p:txBody>
          <a:bodyPr wrap="square" rtlCol="0">
            <a:spAutoFit/>
          </a:bodyPr>
          <a:lstStyle/>
          <a:p>
            <a:r>
              <a:rPr lang="it-IT" i="1" dirty="0"/>
              <a:t>DFP 2025 – Sezione II, p.22</a:t>
            </a:r>
          </a:p>
        </p:txBody>
      </p:sp>
      <p:pic>
        <p:nvPicPr>
          <p:cNvPr id="5" name="Immagine 4">
            <a:extLst>
              <a:ext uri="{FF2B5EF4-FFF2-40B4-BE49-F238E27FC236}">
                <a16:creationId xmlns:a16="http://schemas.microsoft.com/office/drawing/2014/main" id="{7AD47DF8-2F47-4886-90AC-89A4649CA039}"/>
              </a:ext>
            </a:extLst>
          </p:cNvPr>
          <p:cNvPicPr>
            <a:picLocks noChangeAspect="1"/>
          </p:cNvPicPr>
          <p:nvPr/>
        </p:nvPicPr>
        <p:blipFill>
          <a:blip r:embed="rId2"/>
          <a:stretch>
            <a:fillRect/>
          </a:stretch>
        </p:blipFill>
        <p:spPr>
          <a:xfrm>
            <a:off x="1205432" y="1394438"/>
            <a:ext cx="6612687" cy="4957410"/>
          </a:xfrm>
          <a:prstGeom prst="rect">
            <a:avLst/>
          </a:prstGeom>
        </p:spPr>
      </p:pic>
    </p:spTree>
    <p:extLst>
      <p:ext uri="{BB962C8B-B14F-4D97-AF65-F5344CB8AC3E}">
        <p14:creationId xmlns:p14="http://schemas.microsoft.com/office/powerpoint/2010/main" val="101011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CF640E-9330-4AB8-9CA6-DA61A7C97F7C}"/>
              </a:ext>
            </a:extLst>
          </p:cNvPr>
          <p:cNvSpPr>
            <a:spLocks noGrp="1"/>
          </p:cNvSpPr>
          <p:nvPr>
            <p:ph type="title"/>
          </p:nvPr>
        </p:nvSpPr>
        <p:spPr/>
        <p:txBody>
          <a:bodyPr/>
          <a:lstStyle/>
          <a:p>
            <a:r>
              <a:rPr lang="it-IT" dirty="0"/>
              <a:t>L’effetto potenziale sugli investimenti pubblici del PNRR</a:t>
            </a:r>
          </a:p>
        </p:txBody>
      </p:sp>
      <p:pic>
        <p:nvPicPr>
          <p:cNvPr id="3" name="Immagine 2">
            <a:extLst>
              <a:ext uri="{FF2B5EF4-FFF2-40B4-BE49-F238E27FC236}">
                <a16:creationId xmlns:a16="http://schemas.microsoft.com/office/drawing/2014/main" id="{630AC426-8E14-4135-B0D9-91C8D7010847}"/>
              </a:ext>
            </a:extLst>
          </p:cNvPr>
          <p:cNvPicPr>
            <a:picLocks noChangeAspect="1"/>
          </p:cNvPicPr>
          <p:nvPr/>
        </p:nvPicPr>
        <p:blipFill>
          <a:blip r:embed="rId2"/>
          <a:stretch>
            <a:fillRect/>
          </a:stretch>
        </p:blipFill>
        <p:spPr>
          <a:xfrm>
            <a:off x="1554549" y="2125472"/>
            <a:ext cx="7139803" cy="4256689"/>
          </a:xfrm>
          <a:prstGeom prst="rect">
            <a:avLst/>
          </a:prstGeom>
        </p:spPr>
      </p:pic>
      <p:sp>
        <p:nvSpPr>
          <p:cNvPr id="4" name="CasellaDiTesto 3">
            <a:extLst>
              <a:ext uri="{FF2B5EF4-FFF2-40B4-BE49-F238E27FC236}">
                <a16:creationId xmlns:a16="http://schemas.microsoft.com/office/drawing/2014/main" id="{FB24BFFB-7EFC-46B4-B66B-D18485010644}"/>
              </a:ext>
            </a:extLst>
          </p:cNvPr>
          <p:cNvSpPr txBox="1"/>
          <p:nvPr/>
        </p:nvSpPr>
        <p:spPr>
          <a:xfrm>
            <a:off x="0" y="5692464"/>
            <a:ext cx="1885696" cy="369332"/>
          </a:xfrm>
          <a:prstGeom prst="rect">
            <a:avLst/>
          </a:prstGeom>
          <a:noFill/>
        </p:spPr>
        <p:txBody>
          <a:bodyPr wrap="square" rtlCol="0">
            <a:spAutoFit/>
          </a:bodyPr>
          <a:lstStyle/>
          <a:p>
            <a:r>
              <a:rPr lang="it-IT" i="1" dirty="0"/>
              <a:t>DEF 2022, p.63</a:t>
            </a:r>
          </a:p>
        </p:txBody>
      </p:sp>
      <p:sp>
        <p:nvSpPr>
          <p:cNvPr id="5" name="CasellaDiTesto 4">
            <a:extLst>
              <a:ext uri="{FF2B5EF4-FFF2-40B4-BE49-F238E27FC236}">
                <a16:creationId xmlns:a16="http://schemas.microsoft.com/office/drawing/2014/main" id="{7FBC3CAD-9416-4BA4-88D5-678D7A507C42}"/>
              </a:ext>
            </a:extLst>
          </p:cNvPr>
          <p:cNvSpPr txBox="1"/>
          <p:nvPr/>
        </p:nvSpPr>
        <p:spPr>
          <a:xfrm>
            <a:off x="9705109" y="5507182"/>
            <a:ext cx="1903615" cy="646331"/>
          </a:xfrm>
          <a:prstGeom prst="rect">
            <a:avLst/>
          </a:prstGeom>
          <a:noFill/>
        </p:spPr>
        <p:txBody>
          <a:bodyPr wrap="square" rtlCol="0">
            <a:spAutoFit/>
          </a:bodyPr>
          <a:lstStyle/>
          <a:p>
            <a:r>
              <a:rPr lang="it-IT" dirty="0"/>
              <a:t>Situazione attuale: DFP, p. 52</a:t>
            </a:r>
          </a:p>
        </p:txBody>
      </p:sp>
    </p:spTree>
    <p:extLst>
      <p:ext uri="{BB962C8B-B14F-4D97-AF65-F5344CB8AC3E}">
        <p14:creationId xmlns:p14="http://schemas.microsoft.com/office/powerpoint/2010/main" val="198080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D534D37-8349-4F38-B61B-B81A1B6D46B2}"/>
              </a:ext>
            </a:extLst>
          </p:cNvPr>
          <p:cNvSpPr>
            <a:spLocks noGrp="1"/>
          </p:cNvSpPr>
          <p:nvPr>
            <p:ph type="title"/>
          </p:nvPr>
        </p:nvSpPr>
        <p:spPr/>
        <p:txBody>
          <a:bodyPr/>
          <a:lstStyle/>
          <a:p>
            <a:r>
              <a:rPr lang="it-IT" dirty="0"/>
              <a:t>… e di nuovo le spese fuori bilancio</a:t>
            </a:r>
          </a:p>
        </p:txBody>
      </p:sp>
      <p:sp>
        <p:nvSpPr>
          <p:cNvPr id="4" name="Segnaposto contenuto 3">
            <a:extLst>
              <a:ext uri="{FF2B5EF4-FFF2-40B4-BE49-F238E27FC236}">
                <a16:creationId xmlns:a16="http://schemas.microsoft.com/office/drawing/2014/main" id="{B5AF2922-B2D4-45F9-A3EA-1B6CB996AB37}"/>
              </a:ext>
            </a:extLst>
          </p:cNvPr>
          <p:cNvSpPr>
            <a:spLocks noGrp="1"/>
          </p:cNvSpPr>
          <p:nvPr>
            <p:ph idx="1"/>
          </p:nvPr>
        </p:nvSpPr>
        <p:spPr/>
        <p:txBody>
          <a:bodyPr/>
          <a:lstStyle/>
          <a:p>
            <a:r>
              <a:rPr lang="it-IT" dirty="0"/>
              <a:t>[… DFP, p. IV] </a:t>
            </a:r>
            <a:r>
              <a:rPr lang="it-IT" i="1" dirty="0"/>
              <a:t>a livello UE assume potenzialmente una grande rilevanza l’annuncio della Commissione europea in tema di difesa, il cd. </a:t>
            </a:r>
            <a:r>
              <a:rPr lang="it-IT" i="1" dirty="0">
                <a:solidFill>
                  <a:srgbClr val="FF0000"/>
                </a:solidFill>
              </a:rPr>
              <a:t>piano Defence Readiness 2030</a:t>
            </a:r>
            <a:r>
              <a:rPr lang="it-IT" i="1" dirty="0"/>
              <a:t>. </a:t>
            </a:r>
          </a:p>
          <a:p>
            <a:r>
              <a:rPr lang="it-IT" i="1" dirty="0"/>
              <a:t>Quest’ultimo consta di diversi pilastri, tra cui la proposta di attivare la clausola di salvaguardia nazionale per poter scorporare la spesa in difesa nel periodo 2025-2028 dal calcolo dell’indicatore di spesa netta. </a:t>
            </a:r>
          </a:p>
          <a:p>
            <a:r>
              <a:rPr lang="it-IT" i="1" dirty="0"/>
              <a:t>A tale riguardo, il Governo sta effettuando le opportune valutazioni nell’ambito della difesa comune europea e degli impegni presi a livello dell’Alleanza Atlantica.</a:t>
            </a:r>
          </a:p>
        </p:txBody>
      </p:sp>
    </p:spTree>
    <p:extLst>
      <p:ext uri="{BB962C8B-B14F-4D97-AF65-F5344CB8AC3E}">
        <p14:creationId xmlns:p14="http://schemas.microsoft.com/office/powerpoint/2010/main" val="3766850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FC9F6-45AE-4A78-9F5F-F6BE639C9ADC}"/>
              </a:ext>
            </a:extLst>
          </p:cNvPr>
          <p:cNvSpPr>
            <a:spLocks noGrp="1"/>
          </p:cNvSpPr>
          <p:nvPr>
            <p:ph type="title"/>
          </p:nvPr>
        </p:nvSpPr>
        <p:spPr/>
        <p:txBody>
          <a:bodyPr/>
          <a:lstStyle/>
          <a:p>
            <a:r>
              <a:rPr lang="it-IT" dirty="0"/>
              <a:t>La regola per il debito</a:t>
            </a:r>
          </a:p>
        </p:txBody>
      </p:sp>
      <p:sp>
        <p:nvSpPr>
          <p:cNvPr id="3" name="Segnaposto contenuto 2">
            <a:extLst>
              <a:ext uri="{FF2B5EF4-FFF2-40B4-BE49-F238E27FC236}">
                <a16:creationId xmlns:a16="http://schemas.microsoft.com/office/drawing/2014/main" id="{84CAB265-7DBC-4D36-B9B4-FC881EC7647B}"/>
              </a:ext>
            </a:extLst>
          </p:cNvPr>
          <p:cNvSpPr>
            <a:spLocks noGrp="1"/>
          </p:cNvSpPr>
          <p:nvPr>
            <p:ph idx="1"/>
          </p:nvPr>
        </p:nvSpPr>
        <p:spPr/>
        <p:txBody>
          <a:bodyPr>
            <a:normAutofit fontScale="92500" lnSpcReduction="20000"/>
          </a:bodyPr>
          <a:lstStyle/>
          <a:p>
            <a:r>
              <a:rPr lang="it-IT" dirty="0"/>
              <a:t>La riduzione media annua minima del rapporto debito/PIL per Paesi </a:t>
            </a:r>
            <a:r>
              <a:rPr lang="it-IT" dirty="0">
                <a:highlight>
                  <a:srgbClr val="FFFF00"/>
                </a:highlight>
              </a:rPr>
              <a:t>con debito maggiore del 90 per cento del PIL </a:t>
            </a:r>
            <a:r>
              <a:rPr lang="it-IT" dirty="0"/>
              <a:t>è di </a:t>
            </a:r>
            <a:r>
              <a:rPr lang="it-IT" u="sng" dirty="0"/>
              <a:t>un punto percentuale</a:t>
            </a:r>
            <a:r>
              <a:rPr lang="it-IT" dirty="0"/>
              <a:t>, anziché di un ventesimo della differenza rispetto al parametro del 60 per cento, che dato l’attuale livello di debito dell’Italia, richiederebbe un calo di quasi 4 punti percentuali all’anno.</a:t>
            </a:r>
          </a:p>
          <a:p>
            <a:r>
              <a:rPr lang="it-IT" dirty="0"/>
              <a:t>Tale riduzione minima, inoltre, sarà calcolata </a:t>
            </a:r>
            <a:r>
              <a:rPr lang="it-IT" u="sng" dirty="0"/>
              <a:t>solo a decorrere dall’anno di uscita dalla PDE</a:t>
            </a:r>
            <a:r>
              <a:rPr lang="it-IT" dirty="0"/>
              <a:t>. </a:t>
            </a:r>
          </a:p>
          <a:p>
            <a:r>
              <a:rPr lang="it-IT" dirty="0"/>
              <a:t>Il 21/6/2024 la CE ha inviato la propria traiettoria di spesa netta con le proiezioni dei saldi di bilancio con un aggiustamento su 7 anni:</a:t>
            </a:r>
          </a:p>
          <a:p>
            <a:pPr lvl="1"/>
            <a:r>
              <a:rPr lang="it-IT" dirty="0"/>
              <a:t>Spesa netta=+1,5% in media annua</a:t>
            </a:r>
          </a:p>
          <a:p>
            <a:pPr lvl="1"/>
            <a:r>
              <a:rPr lang="it-IT" dirty="0"/>
              <a:t>Coerente con un miglioramento del saldo primario strutturale/Pil di 0,6%</a:t>
            </a:r>
          </a:p>
          <a:p>
            <a:pPr lvl="1"/>
            <a:r>
              <a:rPr lang="it-IT" dirty="0"/>
              <a:t>2031 traguardo finale= surplus primario strutturale/Pil +3,3%</a:t>
            </a:r>
          </a:p>
          <a:p>
            <a:pPr lvl="1"/>
            <a:r>
              <a:rPr lang="it-IT" dirty="0"/>
              <a:t>Inoltre in base alla PDE, rientro dell’indebitamento netto a meno del 3% del PIL nel 2026</a:t>
            </a:r>
          </a:p>
        </p:txBody>
      </p:sp>
    </p:spTree>
    <p:extLst>
      <p:ext uri="{BB962C8B-B14F-4D97-AF65-F5344CB8AC3E}">
        <p14:creationId xmlns:p14="http://schemas.microsoft.com/office/powerpoint/2010/main" val="263269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2F146-8BD5-4EAE-8707-E273832E5E83}"/>
              </a:ext>
            </a:extLst>
          </p:cNvPr>
          <p:cNvSpPr>
            <a:spLocks noGrp="1"/>
          </p:cNvSpPr>
          <p:nvPr>
            <p:ph type="title"/>
          </p:nvPr>
        </p:nvSpPr>
        <p:spPr/>
        <p:txBody>
          <a:bodyPr>
            <a:normAutofit/>
          </a:bodyPr>
          <a:lstStyle/>
          <a:p>
            <a:r>
              <a:rPr lang="it-IT" sz="4000" dirty="0"/>
              <a:t>L’andamento di deficit e Debito in rapporto al PIL</a:t>
            </a:r>
          </a:p>
        </p:txBody>
      </p:sp>
      <p:sp>
        <p:nvSpPr>
          <p:cNvPr id="5" name="CasellaDiTesto 4">
            <a:extLst>
              <a:ext uri="{FF2B5EF4-FFF2-40B4-BE49-F238E27FC236}">
                <a16:creationId xmlns:a16="http://schemas.microsoft.com/office/drawing/2014/main" id="{1FD25AD1-9948-42B6-935B-5F09A9745716}"/>
              </a:ext>
            </a:extLst>
          </p:cNvPr>
          <p:cNvSpPr txBox="1"/>
          <p:nvPr/>
        </p:nvSpPr>
        <p:spPr>
          <a:xfrm>
            <a:off x="497655" y="5295895"/>
            <a:ext cx="5462570" cy="646331"/>
          </a:xfrm>
          <a:prstGeom prst="rect">
            <a:avLst/>
          </a:prstGeom>
          <a:noFill/>
        </p:spPr>
        <p:txBody>
          <a:bodyPr wrap="square" rtlCol="0">
            <a:spAutoFit/>
          </a:bodyPr>
          <a:lstStyle/>
          <a:p>
            <a:r>
              <a:rPr lang="it-IT" dirty="0"/>
              <a:t>DOCUMENTO DI FINANZA PUBBLICA (2025), p. 49 e p. 53</a:t>
            </a:r>
          </a:p>
        </p:txBody>
      </p:sp>
      <p:pic>
        <p:nvPicPr>
          <p:cNvPr id="3" name="Immagine 2">
            <a:extLst>
              <a:ext uri="{FF2B5EF4-FFF2-40B4-BE49-F238E27FC236}">
                <a16:creationId xmlns:a16="http://schemas.microsoft.com/office/drawing/2014/main" id="{9AA85F2F-BEAE-43DF-8349-AC92CDC96B01}"/>
              </a:ext>
            </a:extLst>
          </p:cNvPr>
          <p:cNvPicPr>
            <a:picLocks noChangeAspect="1"/>
          </p:cNvPicPr>
          <p:nvPr/>
        </p:nvPicPr>
        <p:blipFill>
          <a:blip r:embed="rId2"/>
          <a:stretch>
            <a:fillRect/>
          </a:stretch>
        </p:blipFill>
        <p:spPr>
          <a:xfrm>
            <a:off x="459534" y="1420789"/>
            <a:ext cx="6077477" cy="3875106"/>
          </a:xfrm>
          <a:prstGeom prst="rect">
            <a:avLst/>
          </a:prstGeom>
        </p:spPr>
      </p:pic>
      <p:pic>
        <p:nvPicPr>
          <p:cNvPr id="4" name="Immagine 3">
            <a:extLst>
              <a:ext uri="{FF2B5EF4-FFF2-40B4-BE49-F238E27FC236}">
                <a16:creationId xmlns:a16="http://schemas.microsoft.com/office/drawing/2014/main" id="{2CDEACA4-3572-4639-9885-59FE8CE295B6}"/>
              </a:ext>
            </a:extLst>
          </p:cNvPr>
          <p:cNvPicPr>
            <a:picLocks noChangeAspect="1"/>
          </p:cNvPicPr>
          <p:nvPr/>
        </p:nvPicPr>
        <p:blipFill>
          <a:blip r:embed="rId3"/>
          <a:stretch>
            <a:fillRect/>
          </a:stretch>
        </p:blipFill>
        <p:spPr>
          <a:xfrm>
            <a:off x="6618039" y="1671604"/>
            <a:ext cx="5222638" cy="3373475"/>
          </a:xfrm>
          <a:prstGeom prst="rect">
            <a:avLst/>
          </a:prstGeom>
        </p:spPr>
      </p:pic>
    </p:spTree>
    <p:extLst>
      <p:ext uri="{BB962C8B-B14F-4D97-AF65-F5344CB8AC3E}">
        <p14:creationId xmlns:p14="http://schemas.microsoft.com/office/powerpoint/2010/main" val="261181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Un confronto tra macro-aree</a:t>
            </a:r>
            <a:endParaRPr lang="en-US" dirty="0"/>
          </a:p>
        </p:txBody>
      </p:sp>
      <p:sp>
        <p:nvSpPr>
          <p:cNvPr id="7" name="CasellaDiTesto 6"/>
          <p:cNvSpPr txBox="1"/>
          <p:nvPr/>
        </p:nvSpPr>
        <p:spPr>
          <a:xfrm>
            <a:off x="640081" y="5983140"/>
            <a:ext cx="11129303" cy="646331"/>
          </a:xfrm>
          <a:prstGeom prst="rect">
            <a:avLst/>
          </a:prstGeom>
          <a:noFill/>
        </p:spPr>
        <p:txBody>
          <a:bodyPr wrap="square" rtlCol="0">
            <a:spAutoFit/>
          </a:bodyPr>
          <a:lstStyle/>
          <a:p>
            <a:r>
              <a:rPr lang="it-IT" dirty="0"/>
              <a:t>Fonte: Elaborazioni proprie su dati OCSE; </a:t>
            </a:r>
            <a:r>
              <a:rPr lang="it-IT" dirty="0">
                <a:hlinkClick r:id="rId2"/>
              </a:rPr>
              <a:t>https://stats.oecd.org/Index.aspx?QueryId=51643</a:t>
            </a:r>
            <a:r>
              <a:rPr lang="it-IT" dirty="0"/>
              <a:t> ;</a:t>
            </a:r>
          </a:p>
          <a:p>
            <a:r>
              <a:rPr lang="en-US" dirty="0">
                <a:hlinkClick r:id="rId3"/>
              </a:rPr>
              <a:t>https://fiscaldata.treasury.gov/americas-finance-guide/national-debt/</a:t>
            </a:r>
            <a:r>
              <a:rPr lang="en-US" dirty="0"/>
              <a:t> </a:t>
            </a:r>
          </a:p>
        </p:txBody>
      </p:sp>
      <p:pic>
        <p:nvPicPr>
          <p:cNvPr id="7170" name="Picture 2" descr="https://www.pandoracampus.it/pandora/Packageoperation/getfulltextpreviewimage/BookRelease/Darwin:BOOK_RELEASE:428/docbookId/_27_262/imagePath/images%7Cchapter03%7Cfig_04_c3.png/imageX/0/imageY/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51" y="2337019"/>
            <a:ext cx="5238750" cy="37052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diritto 2"/>
          <p:cNvCxnSpPr/>
          <p:nvPr/>
        </p:nvCxnSpPr>
        <p:spPr>
          <a:xfrm flipH="1" flipV="1">
            <a:off x="4273420" y="1690688"/>
            <a:ext cx="18662" cy="29279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336517" y="1690688"/>
            <a:ext cx="544123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31313"/>
                </a:solidFill>
                <a:effectLst/>
                <a:latin typeface="jaf-bernina-sans"/>
              </a:rPr>
              <a:t> Fig. 3.4 - </a:t>
            </a:r>
            <a:r>
              <a:rPr kumimoji="0" lang="en-US" altLang="en-US" sz="1200" b="1" i="0" u="none" strike="noStrike" cap="none" normalizeH="0" baseline="0" dirty="0" err="1">
                <a:ln>
                  <a:noFill/>
                </a:ln>
                <a:solidFill>
                  <a:srgbClr val="131313"/>
                </a:solidFill>
                <a:effectLst/>
                <a:latin typeface="jaf-bernina-sans"/>
              </a:rPr>
              <a:t>Saldi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primari</a:t>
            </a:r>
            <a:r>
              <a:rPr kumimoji="0" lang="en-US" altLang="en-US" sz="1200" b="1" i="0" u="none" strike="noStrike" cap="none" normalizeH="0" baseline="0" dirty="0">
                <a:ln>
                  <a:noFill/>
                </a:ln>
                <a:solidFill>
                  <a:srgbClr val="131313"/>
                </a:solidFill>
                <a:effectLst/>
                <a:latin typeface="jaf-bernina-sans"/>
              </a:rPr>
              <a:t> di </a:t>
            </a:r>
            <a:r>
              <a:rPr kumimoji="0" lang="en-US" altLang="en-US" sz="1200" b="1" i="0" u="none" strike="noStrike" cap="none" normalizeH="0" baseline="0" dirty="0" err="1">
                <a:ln>
                  <a:noFill/>
                </a:ln>
                <a:solidFill>
                  <a:srgbClr val="131313"/>
                </a:solidFill>
                <a:effectLst/>
                <a:latin typeface="jaf-bernina-sans"/>
              </a:rPr>
              <a:t>bilancio</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strutturale</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Stati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Uniti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Giappone</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ed</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Eurozona</a:t>
            </a:r>
            <a:r>
              <a:rPr kumimoji="0" lang="en-US" altLang="en-US" sz="1200" b="1" i="0" u="none" strike="noStrike" cap="none" normalizeH="0" baseline="0" dirty="0">
                <a:ln>
                  <a:noFill/>
                </a:ln>
                <a:solidFill>
                  <a:srgbClr val="131313"/>
                </a:solidFill>
                <a:effectLst/>
                <a:latin typeface="jaf-bernina-sans"/>
              </a:rPr>
              <a:t> (1980-2013).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Immagine 1">
            <a:extLst>
              <a:ext uri="{FF2B5EF4-FFF2-40B4-BE49-F238E27FC236}">
                <a16:creationId xmlns:a16="http://schemas.microsoft.com/office/drawing/2014/main" id="{5F6BFF51-1ED8-4179-AB81-014410678562}"/>
              </a:ext>
            </a:extLst>
          </p:cNvPr>
          <p:cNvPicPr>
            <a:picLocks noChangeAspect="1"/>
          </p:cNvPicPr>
          <p:nvPr/>
        </p:nvPicPr>
        <p:blipFill>
          <a:blip r:embed="rId5"/>
          <a:stretch>
            <a:fillRect/>
          </a:stretch>
        </p:blipFill>
        <p:spPr>
          <a:xfrm>
            <a:off x="5352820" y="2410691"/>
            <a:ext cx="6761963" cy="3572449"/>
          </a:xfrm>
          <a:prstGeom prst="rect">
            <a:avLst/>
          </a:prstGeom>
        </p:spPr>
      </p:pic>
      <p:graphicFrame>
        <p:nvGraphicFramePr>
          <p:cNvPr id="8" name="Tabella 7">
            <a:extLst>
              <a:ext uri="{FF2B5EF4-FFF2-40B4-BE49-F238E27FC236}">
                <a16:creationId xmlns:a16="http://schemas.microsoft.com/office/drawing/2014/main" id="{42263CCA-F6DC-4479-8326-6350C5402371}"/>
              </a:ext>
            </a:extLst>
          </p:cNvPr>
          <p:cNvGraphicFramePr>
            <a:graphicFrameLocks noGrp="1"/>
          </p:cNvGraphicFramePr>
          <p:nvPr>
            <p:extLst/>
          </p:nvPr>
        </p:nvGraphicFramePr>
        <p:xfrm>
          <a:off x="5352820" y="2044931"/>
          <a:ext cx="2937087" cy="315884"/>
        </p:xfrm>
        <a:graphic>
          <a:graphicData uri="http://schemas.openxmlformats.org/drawingml/2006/table">
            <a:tbl>
              <a:tblPr firstRow="1" bandRow="1">
                <a:tableStyleId>{5C22544A-7EE6-4342-B048-85BDC9FD1C3A}</a:tableStyleId>
              </a:tblPr>
              <a:tblGrid>
                <a:gridCol w="979029">
                  <a:extLst>
                    <a:ext uri="{9D8B030D-6E8A-4147-A177-3AD203B41FA5}">
                      <a16:colId xmlns:a16="http://schemas.microsoft.com/office/drawing/2014/main" val="3747068421"/>
                    </a:ext>
                  </a:extLst>
                </a:gridCol>
                <a:gridCol w="979029">
                  <a:extLst>
                    <a:ext uri="{9D8B030D-6E8A-4147-A177-3AD203B41FA5}">
                      <a16:colId xmlns:a16="http://schemas.microsoft.com/office/drawing/2014/main" val="3692811439"/>
                    </a:ext>
                  </a:extLst>
                </a:gridCol>
                <a:gridCol w="979029">
                  <a:extLst>
                    <a:ext uri="{9D8B030D-6E8A-4147-A177-3AD203B41FA5}">
                      <a16:colId xmlns:a16="http://schemas.microsoft.com/office/drawing/2014/main" val="3248913868"/>
                    </a:ext>
                  </a:extLst>
                </a:gridCol>
              </a:tblGrid>
              <a:tr h="315884">
                <a:tc>
                  <a:txBody>
                    <a:bodyPr/>
                    <a:lstStyle/>
                    <a:p>
                      <a:r>
                        <a:rPr lang="it-IT" sz="1400" dirty="0"/>
                        <a:t>UE 69%</a:t>
                      </a:r>
                    </a:p>
                  </a:txBody>
                  <a:tcPr/>
                </a:tc>
                <a:tc>
                  <a:txBody>
                    <a:bodyPr/>
                    <a:lstStyle/>
                    <a:p>
                      <a:r>
                        <a:rPr lang="it-IT" sz="1400" dirty="0"/>
                        <a:t>J 153,1%</a:t>
                      </a:r>
                    </a:p>
                  </a:txBody>
                  <a:tcPr/>
                </a:tc>
                <a:tc>
                  <a:txBody>
                    <a:bodyPr/>
                    <a:lstStyle/>
                    <a:p>
                      <a:r>
                        <a:rPr lang="it-IT" sz="1400" dirty="0"/>
                        <a:t>USA 64,5%</a:t>
                      </a:r>
                    </a:p>
                  </a:txBody>
                  <a:tcPr/>
                </a:tc>
                <a:extLst>
                  <a:ext uri="{0D108BD9-81ED-4DB2-BD59-A6C34878D82A}">
                    <a16:rowId xmlns:a16="http://schemas.microsoft.com/office/drawing/2014/main" val="3189276465"/>
                  </a:ext>
                </a:extLst>
              </a:tr>
            </a:tbl>
          </a:graphicData>
        </a:graphic>
      </p:graphicFrame>
      <p:graphicFrame>
        <p:nvGraphicFramePr>
          <p:cNvPr id="11" name="Tabella 10">
            <a:extLst>
              <a:ext uri="{FF2B5EF4-FFF2-40B4-BE49-F238E27FC236}">
                <a16:creationId xmlns:a16="http://schemas.microsoft.com/office/drawing/2014/main" id="{C0144EB9-A7AC-4116-BF95-3DECB5FE1FA6}"/>
              </a:ext>
            </a:extLst>
          </p:cNvPr>
          <p:cNvGraphicFramePr>
            <a:graphicFrameLocks noGrp="1"/>
          </p:cNvGraphicFramePr>
          <p:nvPr>
            <p:extLst/>
          </p:nvPr>
        </p:nvGraphicFramePr>
        <p:xfrm>
          <a:off x="9212976" y="2094807"/>
          <a:ext cx="2937087" cy="315884"/>
        </p:xfrm>
        <a:graphic>
          <a:graphicData uri="http://schemas.openxmlformats.org/drawingml/2006/table">
            <a:tbl>
              <a:tblPr firstRow="1" bandRow="1">
                <a:tableStyleId>{5C22544A-7EE6-4342-B048-85BDC9FD1C3A}</a:tableStyleId>
              </a:tblPr>
              <a:tblGrid>
                <a:gridCol w="979029">
                  <a:extLst>
                    <a:ext uri="{9D8B030D-6E8A-4147-A177-3AD203B41FA5}">
                      <a16:colId xmlns:a16="http://schemas.microsoft.com/office/drawing/2014/main" val="3747068421"/>
                    </a:ext>
                  </a:extLst>
                </a:gridCol>
                <a:gridCol w="979029">
                  <a:extLst>
                    <a:ext uri="{9D8B030D-6E8A-4147-A177-3AD203B41FA5}">
                      <a16:colId xmlns:a16="http://schemas.microsoft.com/office/drawing/2014/main" val="3692811439"/>
                    </a:ext>
                  </a:extLst>
                </a:gridCol>
                <a:gridCol w="979029">
                  <a:extLst>
                    <a:ext uri="{9D8B030D-6E8A-4147-A177-3AD203B41FA5}">
                      <a16:colId xmlns:a16="http://schemas.microsoft.com/office/drawing/2014/main" val="3248913868"/>
                    </a:ext>
                  </a:extLst>
                </a:gridCol>
              </a:tblGrid>
              <a:tr h="315884">
                <a:tc>
                  <a:txBody>
                    <a:bodyPr/>
                    <a:lstStyle/>
                    <a:p>
                      <a:r>
                        <a:rPr lang="it-IT" sz="1400" dirty="0"/>
                        <a:t>UE 91,7%</a:t>
                      </a:r>
                    </a:p>
                  </a:txBody>
                  <a:tcPr/>
                </a:tc>
                <a:tc>
                  <a:txBody>
                    <a:bodyPr/>
                    <a:lstStyle/>
                    <a:p>
                      <a:r>
                        <a:rPr lang="it-IT" sz="1400" dirty="0"/>
                        <a:t>J 260,1%</a:t>
                      </a:r>
                    </a:p>
                  </a:txBody>
                  <a:tcPr/>
                </a:tc>
                <a:tc>
                  <a:txBody>
                    <a:bodyPr/>
                    <a:lstStyle/>
                    <a:p>
                      <a:r>
                        <a:rPr lang="it-IT" sz="1400" dirty="0"/>
                        <a:t>USA 121%</a:t>
                      </a:r>
                    </a:p>
                  </a:txBody>
                  <a:tcPr/>
                </a:tc>
                <a:extLst>
                  <a:ext uri="{0D108BD9-81ED-4DB2-BD59-A6C34878D82A}">
                    <a16:rowId xmlns:a16="http://schemas.microsoft.com/office/drawing/2014/main" val="3189276465"/>
                  </a:ext>
                </a:extLst>
              </a:tr>
            </a:tbl>
          </a:graphicData>
        </a:graphic>
      </p:graphicFrame>
      <p:sp>
        <p:nvSpPr>
          <p:cNvPr id="9" name="CasellaDiTesto 8">
            <a:extLst>
              <a:ext uri="{FF2B5EF4-FFF2-40B4-BE49-F238E27FC236}">
                <a16:creationId xmlns:a16="http://schemas.microsoft.com/office/drawing/2014/main" id="{66D61F2B-51F5-4377-A121-534B3C5FF5E6}"/>
              </a:ext>
            </a:extLst>
          </p:cNvPr>
          <p:cNvSpPr txBox="1"/>
          <p:nvPr/>
        </p:nvSpPr>
        <p:spPr>
          <a:xfrm>
            <a:off x="7323512" y="1702323"/>
            <a:ext cx="3174847" cy="369332"/>
          </a:xfrm>
          <a:prstGeom prst="rect">
            <a:avLst/>
          </a:prstGeom>
          <a:noFill/>
        </p:spPr>
        <p:txBody>
          <a:bodyPr wrap="square" rtlCol="0">
            <a:spAutoFit/>
          </a:bodyPr>
          <a:lstStyle/>
          <a:p>
            <a:r>
              <a:rPr lang="it-IT" dirty="0"/>
              <a:t>2007    Debito pubblico   2022</a:t>
            </a:r>
          </a:p>
        </p:txBody>
      </p:sp>
    </p:spTree>
    <p:extLst>
      <p:ext uri="{BB962C8B-B14F-4D97-AF65-F5344CB8AC3E}">
        <p14:creationId xmlns:p14="http://schemas.microsoft.com/office/powerpoint/2010/main" val="257187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2BE2334-2822-4FB7-9E52-5DF35E5795D0}"/>
              </a:ext>
            </a:extLst>
          </p:cNvPr>
          <p:cNvSpPr>
            <a:spLocks noGrp="1"/>
          </p:cNvSpPr>
          <p:nvPr>
            <p:ph type="title"/>
          </p:nvPr>
        </p:nvSpPr>
        <p:spPr/>
        <p:txBody>
          <a:bodyPr/>
          <a:lstStyle/>
          <a:p>
            <a:r>
              <a:rPr lang="it-IT" dirty="0"/>
              <a:t>Sostenibilità del debito</a:t>
            </a:r>
          </a:p>
        </p:txBody>
      </p:sp>
      <p:sp>
        <p:nvSpPr>
          <p:cNvPr id="6" name="Segnaposto testo 5">
            <a:extLst>
              <a:ext uri="{FF2B5EF4-FFF2-40B4-BE49-F238E27FC236}">
                <a16:creationId xmlns:a16="http://schemas.microsoft.com/office/drawing/2014/main" id="{5F941C5D-26E1-49A3-8564-8AFBF44251C5}"/>
              </a:ext>
            </a:extLst>
          </p:cNvPr>
          <p:cNvSpPr>
            <a:spLocks noGrp="1"/>
          </p:cNvSpPr>
          <p:nvPr>
            <p:ph type="body" idx="1"/>
          </p:nvPr>
        </p:nvSpPr>
        <p:spPr/>
        <p:txBody>
          <a:bodyPr/>
          <a:lstStyle/>
          <a:p>
            <a:r>
              <a:rPr lang="it-IT" dirty="0"/>
              <a:t>Le relazioni tra i tassi e le vicende italiane</a:t>
            </a:r>
          </a:p>
          <a:p>
            <a:endParaRPr lang="it-IT" dirty="0"/>
          </a:p>
        </p:txBody>
      </p:sp>
      <p:sp>
        <p:nvSpPr>
          <p:cNvPr id="4" name="Segnaposto numero diapositiva 3">
            <a:extLst>
              <a:ext uri="{FF2B5EF4-FFF2-40B4-BE49-F238E27FC236}">
                <a16:creationId xmlns:a16="http://schemas.microsoft.com/office/drawing/2014/main" id="{96EF6949-3466-46CE-9236-FA0A49D36CCA}"/>
              </a:ext>
            </a:extLst>
          </p:cNvPr>
          <p:cNvSpPr>
            <a:spLocks noGrp="1"/>
          </p:cNvSpPr>
          <p:nvPr>
            <p:ph type="sldNum" sz="quarter" idx="12"/>
          </p:nvPr>
        </p:nvSpPr>
        <p:spPr/>
        <p:txBody>
          <a:bodyPr/>
          <a:lstStyle/>
          <a:p>
            <a:fld id="{C31E2B66-C54D-4FE0-ABB5-06EDA5E25CF3}" type="slidenum">
              <a:rPr lang="en-US" smtClean="0"/>
              <a:t>16</a:t>
            </a:fld>
            <a:endParaRPr lang="en-US"/>
          </a:p>
        </p:txBody>
      </p:sp>
    </p:spTree>
    <p:extLst>
      <p:ext uri="{BB962C8B-B14F-4D97-AF65-F5344CB8AC3E}">
        <p14:creationId xmlns:p14="http://schemas.microsoft.com/office/powerpoint/2010/main" val="110893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5E26443-441E-4FA6-A0B0-936A454D643E}"/>
              </a:ext>
            </a:extLst>
          </p:cNvPr>
          <p:cNvSpPr>
            <a:spLocks noGrp="1"/>
          </p:cNvSpPr>
          <p:nvPr>
            <p:ph type="title"/>
          </p:nvPr>
        </p:nvSpPr>
        <p:spPr/>
        <p:txBody>
          <a:bodyPr/>
          <a:lstStyle/>
          <a:p>
            <a:r>
              <a:rPr lang="it-IT" dirty="0"/>
              <a:t>Il debito è sempre un problema per un Paese?</a:t>
            </a:r>
          </a:p>
        </p:txBody>
      </p:sp>
      <p:sp>
        <p:nvSpPr>
          <p:cNvPr id="5" name="Segnaposto contenuto 4">
            <a:extLst>
              <a:ext uri="{FF2B5EF4-FFF2-40B4-BE49-F238E27FC236}">
                <a16:creationId xmlns:a16="http://schemas.microsoft.com/office/drawing/2014/main" id="{307873DF-260F-4BF7-ABCD-38D5B01FD808}"/>
              </a:ext>
            </a:extLst>
          </p:cNvPr>
          <p:cNvSpPr>
            <a:spLocks noGrp="1"/>
          </p:cNvSpPr>
          <p:nvPr>
            <p:ph idx="1"/>
          </p:nvPr>
        </p:nvSpPr>
        <p:spPr/>
        <p:txBody>
          <a:bodyPr>
            <a:normAutofit fontScale="85000" lnSpcReduction="20000"/>
          </a:bodyPr>
          <a:lstStyle/>
          <a:p>
            <a:r>
              <a:rPr lang="it-IT" dirty="0"/>
              <a:t>Il debito può essere anche una fonte di ricchezza?</a:t>
            </a:r>
          </a:p>
          <a:p>
            <a:r>
              <a:rPr lang="it-IT" dirty="0"/>
              <a:t>Robert Barro, sviluppando un ragionamento inizialmente proposto da David Ricardo (1817), sostiene sulla base della teoria delle aspettative razionali la tesi dell’integrale capitalizzazione presente dell’onere futuro del debito pubblico.</a:t>
            </a:r>
          </a:p>
          <a:p>
            <a:r>
              <a:rPr lang="it-IT" dirty="0"/>
              <a:t>In un articolo del 1974, dal titolo «</a:t>
            </a:r>
            <a:r>
              <a:rPr lang="it-IT" i="1" dirty="0"/>
              <a:t>Are Government Bonds Net Wealth?»</a:t>
            </a:r>
            <a:r>
              <a:rPr lang="it-IT" dirty="0"/>
              <a:t> , Barro dimostra che:</a:t>
            </a:r>
          </a:p>
          <a:p>
            <a:r>
              <a:rPr lang="it-IT" dirty="0"/>
              <a:t>I titoli del debito pubblico non costituiscono ricchezza per i loro possessori (quindi non generano alcun effetto ricchezza sul livello dei consumi), poiché gli agenti razionali </a:t>
            </a:r>
            <a:r>
              <a:rPr lang="it-IT" dirty="0">
                <a:solidFill>
                  <a:srgbClr val="FF0000"/>
                </a:solidFill>
              </a:rPr>
              <a:t>anticipano il futuro incremento delle imposte necessario per ripagare l’onere del debito</a:t>
            </a:r>
          </a:p>
          <a:p>
            <a:r>
              <a:rPr lang="it-IT" dirty="0"/>
              <a:t>Un’espansione della spesa pubblica, attuata mediante un aumento del disavanzo (con l’emissione di debito pubblico) produce gli stessi effetti di un espansione della spesa, finanziata attraverso un incremento delle imposte</a:t>
            </a:r>
          </a:p>
          <a:p>
            <a:endParaRPr lang="it-IT" dirty="0"/>
          </a:p>
        </p:txBody>
      </p:sp>
    </p:spTree>
    <p:extLst>
      <p:ext uri="{BB962C8B-B14F-4D97-AF65-F5344CB8AC3E}">
        <p14:creationId xmlns:p14="http://schemas.microsoft.com/office/powerpoint/2010/main" val="73211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L’informazione sul vincolo di bilancio pubblico</a:t>
            </a:r>
          </a:p>
        </p:txBody>
      </p:sp>
      <p:sp>
        <p:nvSpPr>
          <p:cNvPr id="3" name="Segnaposto contenuto 2"/>
          <p:cNvSpPr>
            <a:spLocks noGrp="1"/>
          </p:cNvSpPr>
          <p:nvPr>
            <p:ph sz="quarter" idx="1"/>
          </p:nvPr>
        </p:nvSpPr>
        <p:spPr/>
        <p:txBody>
          <a:bodyPr>
            <a:normAutofit fontScale="92500" lnSpcReduction="20000"/>
          </a:bodyPr>
          <a:lstStyle/>
          <a:p>
            <a:r>
              <a:rPr lang="it-IT" dirty="0"/>
              <a:t>L’ipotesi centrale del teorema di equivalenza ricardiana è che i consumatori si rendano perfettamente conto del vincolo di bilancio cui è soggetto il governo. Infatti in un dato tempo t:</a:t>
            </a:r>
          </a:p>
          <a:p>
            <a:endParaRPr lang="it-IT" dirty="0"/>
          </a:p>
          <a:p>
            <a:r>
              <a:rPr lang="it-IT" dirty="0" err="1"/>
              <a:t>T</a:t>
            </a:r>
            <a:r>
              <a:rPr lang="it-IT" baseline="-25000" dirty="0" err="1"/>
              <a:t>t</a:t>
            </a:r>
            <a:r>
              <a:rPr lang="it-IT" dirty="0"/>
              <a:t> + </a:t>
            </a:r>
            <a:r>
              <a:rPr lang="it-IT" dirty="0" err="1"/>
              <a:t>B</a:t>
            </a:r>
            <a:r>
              <a:rPr lang="it-IT" baseline="-25000" dirty="0" err="1"/>
              <a:t>t</a:t>
            </a:r>
            <a:r>
              <a:rPr lang="it-IT" dirty="0"/>
              <a:t> = (1 + r) B</a:t>
            </a:r>
            <a:r>
              <a:rPr lang="it-IT" baseline="-25000" dirty="0"/>
              <a:t>t-1</a:t>
            </a:r>
            <a:r>
              <a:rPr lang="it-IT" dirty="0"/>
              <a:t> + </a:t>
            </a:r>
            <a:r>
              <a:rPr lang="it-IT" dirty="0" err="1"/>
              <a:t>G</a:t>
            </a:r>
            <a:r>
              <a:rPr lang="it-IT" baseline="-25000" dirty="0" err="1"/>
              <a:t>t</a:t>
            </a:r>
            <a:endParaRPr lang="it-IT" baseline="-25000" dirty="0"/>
          </a:p>
          <a:p>
            <a:r>
              <a:rPr lang="it-IT" dirty="0"/>
              <a:t>dove </a:t>
            </a:r>
            <a:r>
              <a:rPr lang="it-IT" dirty="0" err="1"/>
              <a:t>T</a:t>
            </a:r>
            <a:r>
              <a:rPr lang="it-IT" baseline="-25000" dirty="0" err="1"/>
              <a:t>t</a:t>
            </a:r>
            <a:r>
              <a:rPr lang="it-IT" dirty="0"/>
              <a:t> è il gettito fiscale, </a:t>
            </a:r>
            <a:r>
              <a:rPr lang="it-IT" dirty="0" err="1"/>
              <a:t>B</a:t>
            </a:r>
            <a:r>
              <a:rPr lang="it-IT" baseline="-25000" dirty="0" err="1"/>
              <a:t>t</a:t>
            </a:r>
            <a:r>
              <a:rPr lang="it-IT" dirty="0"/>
              <a:t> è l’ammontare del debito pubblico emesso per finanziare il disavanzo, B</a:t>
            </a:r>
            <a:r>
              <a:rPr lang="it-IT" baseline="-25000" dirty="0"/>
              <a:t>t-1</a:t>
            </a:r>
            <a:r>
              <a:rPr lang="it-IT" dirty="0"/>
              <a:t> è lo stock di debito pubblico residuo dal periodo precedente (su cui pagare il capitale da rimborsare e gli interessi per il residuo), </a:t>
            </a:r>
            <a:r>
              <a:rPr lang="it-IT" dirty="0" err="1"/>
              <a:t>G</a:t>
            </a:r>
            <a:r>
              <a:rPr lang="it-IT" baseline="-25000" dirty="0" err="1"/>
              <a:t>t</a:t>
            </a:r>
            <a:r>
              <a:rPr lang="it-IT" dirty="0"/>
              <a:t> è la spesa pubblica</a:t>
            </a:r>
          </a:p>
          <a:p>
            <a:r>
              <a:rPr lang="it-IT" dirty="0"/>
              <a:t>Il lato sinistro dell’equazione indica le entrate del bilancio, mentre il lato destro denota le spese del bilancio pubblico. Tale vincolo di bilancio deve essere soddisfatto dal governo in ogni periodo di tempo.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18</a:t>
            </a:fld>
            <a:endParaRPr lang="it-IT"/>
          </a:p>
        </p:txBody>
      </p:sp>
      <p:sp>
        <p:nvSpPr>
          <p:cNvPr id="8" name="Parentesi graffa aperta 7"/>
          <p:cNvSpPr/>
          <p:nvPr/>
        </p:nvSpPr>
        <p:spPr>
          <a:xfrm rot="5400000">
            <a:off x="1451610" y="2753217"/>
            <a:ext cx="210312" cy="76352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arentesi graffa aperta 8"/>
          <p:cNvSpPr/>
          <p:nvPr/>
        </p:nvSpPr>
        <p:spPr>
          <a:xfrm rot="5400000">
            <a:off x="3908488" y="2924310"/>
            <a:ext cx="210312" cy="4739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Parentesi graffa aperta 9"/>
          <p:cNvSpPr/>
          <p:nvPr/>
        </p:nvSpPr>
        <p:spPr>
          <a:xfrm rot="5400000">
            <a:off x="2779014" y="2580501"/>
            <a:ext cx="219456" cy="10835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p:cNvSpPr txBox="1"/>
          <p:nvPr/>
        </p:nvSpPr>
        <p:spPr>
          <a:xfrm>
            <a:off x="1175004" y="2708736"/>
            <a:ext cx="8641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Entrate</a:t>
            </a:r>
            <a:endParaRPr lang="en-US" dirty="0"/>
          </a:p>
        </p:txBody>
      </p:sp>
      <p:sp>
        <p:nvSpPr>
          <p:cNvPr id="12" name="CasellaDiTesto 11"/>
          <p:cNvSpPr txBox="1"/>
          <p:nvPr/>
        </p:nvSpPr>
        <p:spPr>
          <a:xfrm>
            <a:off x="2393823" y="2702266"/>
            <a:ext cx="1091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Interessi</a:t>
            </a:r>
            <a:endParaRPr lang="en-US" dirty="0"/>
          </a:p>
        </p:txBody>
      </p:sp>
      <p:sp>
        <p:nvSpPr>
          <p:cNvPr id="13" name="CasellaDiTesto 12"/>
          <p:cNvSpPr txBox="1"/>
          <p:nvPr/>
        </p:nvSpPr>
        <p:spPr>
          <a:xfrm>
            <a:off x="3451098" y="2702266"/>
            <a:ext cx="156514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Spesa primaria</a:t>
            </a:r>
            <a:endParaRPr lang="en-US" dirty="0"/>
          </a:p>
        </p:txBody>
      </p:sp>
    </p:spTree>
    <p:extLst>
      <p:ext uri="{BB962C8B-B14F-4D97-AF65-F5344CB8AC3E}">
        <p14:creationId xmlns:p14="http://schemas.microsoft.com/office/powerpoint/2010/main" val="3821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365126"/>
            <a:ext cx="10515600" cy="561386"/>
          </a:xfrm>
        </p:spPr>
        <p:txBody>
          <a:bodyPr>
            <a:normAutofit fontScale="90000"/>
          </a:bodyPr>
          <a:lstStyle/>
          <a:p>
            <a:r>
              <a:rPr lang="it-IT" dirty="0"/>
              <a:t>Vincoli e decisioni di consumo</a:t>
            </a:r>
            <a:endParaRPr lang="en-US" dirty="0"/>
          </a:p>
        </p:txBody>
      </p:sp>
      <mc:AlternateContent xmlns:mc="http://schemas.openxmlformats.org/markup-compatibility/2006" xmlns:a14="http://schemas.microsoft.com/office/drawing/2010/main">
        <mc:Choice Requires="a14">
          <p:sp>
            <p:nvSpPr>
              <p:cNvPr id="915458" name="Rectangle 2"/>
              <p:cNvSpPr>
                <a:spLocks noGrp="1" noChangeArrowheads="1"/>
              </p:cNvSpPr>
              <p:nvPr>
                <p:ph type="body" idx="1"/>
              </p:nvPr>
            </p:nvSpPr>
            <p:spPr>
              <a:xfrm>
                <a:off x="795811" y="3450320"/>
                <a:ext cx="10515600" cy="3088592"/>
              </a:xfrm>
            </p:spPr>
            <p:txBody>
              <a:bodyPr>
                <a:normAutofit fontScale="92500"/>
              </a:bodyPr>
              <a:lstStyle/>
              <a:p>
                <a:r>
                  <a:rPr lang="it-IT" dirty="0">
                    <a:sym typeface="Symbol" pitchFamily="18" charset="2"/>
                  </a:rPr>
                  <a:t>espresso come vincolo intertemporale del consumatore sarà invece:</a:t>
                </a:r>
              </a:p>
              <a:p>
                <a14:m>
                  <m:oMath xmlns:m="http://schemas.openxmlformats.org/officeDocument/2006/math">
                    <m:nary>
                      <m:naryPr>
                        <m:chr m:val="∑"/>
                        <m:ctrlPr>
                          <a:rPr lang="it-IT"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i="1" smtClean="0">
                            <a:latin typeface="Cambria Math" panose="02040503050406030204" pitchFamily="18" charset="0"/>
                            <a:ea typeface="Cambria Math" panose="02040503050406030204" pitchFamily="18" charset="0"/>
                            <a:sym typeface="Symbol" pitchFamily="18" charset="2"/>
                          </a:rPr>
                          <m:t>∞</m:t>
                        </m:r>
                      </m:sup>
                      <m:e>
                        <m:f>
                          <m:fPr>
                            <m:ctrlPr>
                              <a:rPr lang="it-IT" i="1" smtClean="0">
                                <a:latin typeface="Cambria Math" panose="02040503050406030204" pitchFamily="18" charset="0"/>
                                <a:sym typeface="Symbol" pitchFamily="18" charset="2"/>
                              </a:rPr>
                            </m:ctrlPr>
                          </m:fPr>
                          <m:num>
                            <m:sSub>
                              <m:sSubPr>
                                <m:ctrlPr>
                                  <a:rPr lang="it-IT"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𝑌</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b="0" i="1" smtClean="0">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𝑇</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smtClean="0">
                                    <a:latin typeface="Cambria Math" panose="02040503050406030204" pitchFamily="18" charset="0"/>
                                    <a:sym typeface="Symbol" pitchFamily="18" charset="2"/>
                                  </a:rPr>
                                </m:ctrlPr>
                              </m:sSupPr>
                              <m:e>
                                <m:d>
                                  <m:dPr>
                                    <m:ctrlPr>
                                      <a:rPr lang="it-IT" i="1" smtClean="0">
                                        <a:latin typeface="Cambria Math" panose="02040503050406030204" pitchFamily="18" charset="0"/>
                                        <a:sym typeface="Symbol" pitchFamily="18" charset="2"/>
                                      </a:rPr>
                                    </m:ctrlPr>
                                  </m:dPr>
                                  <m:e>
                                    <m:r>
                                      <a:rPr lang="it-IT" b="0" i="1" smtClean="0">
                                        <a:latin typeface="Cambria Math" panose="02040503050406030204" pitchFamily="18" charset="0"/>
                                        <a:sym typeface="Symbol" pitchFamily="18" charset="2"/>
                                      </a:rPr>
                                      <m:t>1+</m:t>
                                    </m:r>
                                    <m:r>
                                      <a:rPr lang="it-IT" b="0" i="1" smtClean="0">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r>
                      <a:rPr lang="it-IT" b="0" i="0"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ea typeface="Cambria Math" panose="02040503050406030204" pitchFamily="18" charset="0"/>
                            <a:sym typeface="Symbol" pitchFamily="18" charset="2"/>
                          </a:rPr>
                          <m:t>∞</m:t>
                        </m:r>
                      </m:sup>
                      <m:e>
                        <m:f>
                          <m:fPr>
                            <m:ctrlPr>
                              <a:rPr lang="it-IT" b="0" i="1" smtClean="0">
                                <a:latin typeface="Cambria Math" panose="02040503050406030204" pitchFamily="18" charset="0"/>
                                <a:sym typeface="Symbol" pitchFamily="18" charset="2"/>
                              </a:rPr>
                            </m:ctrlPr>
                          </m:fPr>
                          <m:num>
                            <m:sSub>
                              <m:sSubPr>
                                <m:ctrlPr>
                                  <a:rPr lang="it-IT" b="0"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𝐶</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b="0" i="1" smtClean="0">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oMath>
                </a14:m>
                <a:endParaRPr lang="it-IT" dirty="0">
                  <a:sym typeface="Symbol" pitchFamily="18" charset="2"/>
                </a:endParaRPr>
              </a:p>
              <a:p>
                <a:r>
                  <a:rPr lang="it-IT" dirty="0">
                    <a:sym typeface="Symbol" pitchFamily="18" charset="2"/>
                  </a:rPr>
                  <a:t>Appare chiaro che l’effetto sul consumo dipende da come sia percepito l’effetto delle imposte sul reddito disponibile attuale e/o futuro</a:t>
                </a:r>
              </a:p>
              <a:p>
                <a:r>
                  <a:rPr lang="it-IT" dirty="0">
                    <a:sym typeface="Symbol" pitchFamily="18" charset="2"/>
                  </a:rPr>
                  <a:t>Confrontiamo gli effetti della politica fiscale nei due casi (reddito corrente vs reddito permanente)</a:t>
                </a:r>
              </a:p>
            </p:txBody>
          </p:sp>
        </mc:Choice>
        <mc:Fallback xmlns="">
          <p:sp>
            <p:nvSpPr>
              <p:cNvPr id="915458" name="Rectangle 2"/>
              <p:cNvSpPr>
                <a:spLocks noGrp="1" noRot="1" noChangeAspect="1" noMove="1" noResize="1" noEditPoints="1" noAdjustHandles="1" noChangeArrowheads="1" noChangeShapeType="1" noTextEdit="1"/>
              </p:cNvSpPr>
              <p:nvPr>
                <p:ph type="body" idx="1"/>
              </p:nvPr>
            </p:nvSpPr>
            <p:spPr>
              <a:xfrm>
                <a:off x="795811" y="3450320"/>
                <a:ext cx="10515600" cy="3088592"/>
              </a:xfrm>
              <a:blipFill>
                <a:blip r:embed="rId4"/>
                <a:stretch>
                  <a:fillRect l="-928" t="-2959"/>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19</a:t>
            </a:fld>
            <a:endParaRPr lang="it-IT"/>
          </a:p>
        </p:txBody>
      </p:sp>
      <p:sp>
        <p:nvSpPr>
          <p:cNvPr id="3" name="Ovale 2">
            <a:extLst>
              <a:ext uri="{FF2B5EF4-FFF2-40B4-BE49-F238E27FC236}">
                <a16:creationId xmlns:a16="http://schemas.microsoft.com/office/drawing/2014/main" id="{2D7A7B57-0112-4E6E-BB58-25D8FEB93381}"/>
              </a:ext>
            </a:extLst>
          </p:cNvPr>
          <p:cNvSpPr/>
          <p:nvPr/>
        </p:nvSpPr>
        <p:spPr>
          <a:xfrm>
            <a:off x="2414986" y="3862335"/>
            <a:ext cx="694944" cy="4429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C86B790-13B5-473E-B9EC-3D512E5D479B}"/>
              </a:ext>
            </a:extLst>
          </p:cNvPr>
          <p:cNvPicPr>
            <a:picLocks noChangeAspect="1"/>
          </p:cNvPicPr>
          <p:nvPr/>
        </p:nvPicPr>
        <p:blipFill>
          <a:blip r:embed="rId5"/>
          <a:stretch>
            <a:fillRect/>
          </a:stretch>
        </p:blipFill>
        <p:spPr>
          <a:xfrm>
            <a:off x="1684537" y="1036681"/>
            <a:ext cx="6267450" cy="2089150"/>
          </a:xfrm>
          <a:prstGeom prst="rect">
            <a:avLst/>
          </a:prstGeom>
        </p:spPr>
      </p:pic>
      <p:sp>
        <p:nvSpPr>
          <p:cNvPr id="8" name="Freccia a sinistra 7">
            <a:extLst>
              <a:ext uri="{FF2B5EF4-FFF2-40B4-BE49-F238E27FC236}">
                <a16:creationId xmlns:a16="http://schemas.microsoft.com/office/drawing/2014/main" id="{7BEF83F3-2F6D-40BA-94E3-B6A9D5211615}"/>
              </a:ext>
            </a:extLst>
          </p:cNvPr>
          <p:cNvSpPr/>
          <p:nvPr/>
        </p:nvSpPr>
        <p:spPr>
          <a:xfrm>
            <a:off x="9010776" y="2186082"/>
            <a:ext cx="521731" cy="254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D659F8E0-DFAB-4A51-B22A-D92835207BFF}"/>
              </a:ext>
            </a:extLst>
          </p:cNvPr>
          <p:cNvSpPr/>
          <p:nvPr/>
        </p:nvSpPr>
        <p:spPr>
          <a:xfrm>
            <a:off x="8183175" y="2602611"/>
            <a:ext cx="3445422" cy="523220"/>
          </a:xfrm>
          <a:prstGeom prst="rect">
            <a:avLst/>
          </a:prstGeom>
        </p:spPr>
        <p:txBody>
          <a:bodyPr wrap="square">
            <a:spAutoFit/>
          </a:bodyPr>
          <a:lstStyle/>
          <a:p>
            <a:r>
              <a:rPr lang="it-IT" sz="1400" dirty="0">
                <a:hlinkClick r:id="rId6"/>
              </a:rPr>
              <a:t>https://www.bancaditalia.it/pubblicazioni/indagine-famiglie/bil-fam2020/index.html</a:t>
            </a:r>
            <a:r>
              <a:rPr lang="it-IT" sz="1400" dirty="0"/>
              <a:t> </a:t>
            </a:r>
          </a:p>
        </p:txBody>
      </p:sp>
    </p:spTree>
    <p:custDataLst>
      <p:tags r:id="rId1"/>
    </p:custDataLst>
    <p:extLst>
      <p:ext uri="{BB962C8B-B14F-4D97-AF65-F5344CB8AC3E}">
        <p14:creationId xmlns:p14="http://schemas.microsoft.com/office/powerpoint/2010/main" val="37528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5458">
                                            <p:txEl>
                                              <p:pRg st="0" end="0"/>
                                            </p:txEl>
                                          </p:spTgt>
                                        </p:tgtEl>
                                        <p:attrNameLst>
                                          <p:attrName>style.visibility</p:attrName>
                                        </p:attrNameLst>
                                      </p:cBhvr>
                                      <p:to>
                                        <p:strVal val="visible"/>
                                      </p:to>
                                    </p:set>
                                    <p:animEffect transition="in" filter="checkerboard(across)">
                                      <p:cBhvr>
                                        <p:cTn id="7" dur="500"/>
                                        <p:tgtEl>
                                          <p:spTgt spid="9154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5458">
                                            <p:txEl>
                                              <p:pRg st="1" end="1"/>
                                            </p:txEl>
                                          </p:spTgt>
                                        </p:tgtEl>
                                        <p:attrNameLst>
                                          <p:attrName>style.visibility</p:attrName>
                                        </p:attrNameLst>
                                      </p:cBhvr>
                                      <p:to>
                                        <p:strVal val="visible"/>
                                      </p:to>
                                    </p:set>
                                    <p:animEffect transition="in" filter="checkerboard(across)">
                                      <p:cBhvr>
                                        <p:cTn id="10" dur="500"/>
                                        <p:tgtEl>
                                          <p:spTgt spid="9154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5458">
                                            <p:txEl>
                                              <p:pRg st="2" end="2"/>
                                            </p:txEl>
                                          </p:spTgt>
                                        </p:tgtEl>
                                        <p:attrNameLst>
                                          <p:attrName>style.visibility</p:attrName>
                                        </p:attrNameLst>
                                      </p:cBhvr>
                                      <p:to>
                                        <p:strVal val="visible"/>
                                      </p:to>
                                    </p:set>
                                    <p:animEffect transition="in" filter="checkerboard(across)">
                                      <p:cBhvr>
                                        <p:cTn id="13" dur="500"/>
                                        <p:tgtEl>
                                          <p:spTgt spid="91545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5458">
                                            <p:txEl>
                                              <p:pRg st="3" end="3"/>
                                            </p:txEl>
                                          </p:spTgt>
                                        </p:tgtEl>
                                        <p:attrNameLst>
                                          <p:attrName>style.visibility</p:attrName>
                                        </p:attrNameLst>
                                      </p:cBhvr>
                                      <p:to>
                                        <p:strVal val="visible"/>
                                      </p:to>
                                    </p:set>
                                    <p:animEffect transition="in" filter="checkerboard(across)">
                                      <p:cBhvr>
                                        <p:cTn id="16" dur="500"/>
                                        <p:tgtEl>
                                          <p:spTgt spid="915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A1EA836-7E8D-4223-B373-FC2478E853B7}"/>
              </a:ext>
            </a:extLst>
          </p:cNvPr>
          <p:cNvSpPr>
            <a:spLocks noGrp="1"/>
          </p:cNvSpPr>
          <p:nvPr>
            <p:ph type="title"/>
          </p:nvPr>
        </p:nvSpPr>
        <p:spPr/>
        <p:txBody>
          <a:bodyPr/>
          <a:lstStyle/>
          <a:p>
            <a:r>
              <a:rPr lang="it-IT" dirty="0"/>
              <a:t>Le regole di bilancio</a:t>
            </a:r>
          </a:p>
        </p:txBody>
      </p:sp>
      <p:sp>
        <p:nvSpPr>
          <p:cNvPr id="5" name="Segnaposto contenuto 4">
            <a:extLst>
              <a:ext uri="{FF2B5EF4-FFF2-40B4-BE49-F238E27FC236}">
                <a16:creationId xmlns:a16="http://schemas.microsoft.com/office/drawing/2014/main" id="{CB9CB696-C896-4DB5-9DD5-1DBEF8349017}"/>
              </a:ext>
            </a:extLst>
          </p:cNvPr>
          <p:cNvSpPr>
            <a:spLocks noGrp="1"/>
          </p:cNvSpPr>
          <p:nvPr>
            <p:ph idx="1"/>
          </p:nvPr>
        </p:nvSpPr>
        <p:spPr/>
        <p:txBody>
          <a:bodyPr>
            <a:normAutofit fontScale="77500" lnSpcReduction="20000"/>
          </a:bodyPr>
          <a:lstStyle/>
          <a:p>
            <a:r>
              <a:rPr lang="it-IT" dirty="0"/>
              <a:t>Il riferimento della programmazione di bilancio al medio periodo comprende, anche dopo la riforma del PSC, un’analisi sui due anni precedenti all’anno di bilancio e ai 5 anni successivi, anche per capire quali siano gli eventuali errori di previsione e le tendenze rispetto agli obiettivi a 5 anni che non possono essere rinegoziati  se non per cause di forza maggiore o in seguito all’insediamento di un nuovo governo</a:t>
            </a:r>
          </a:p>
          <a:p>
            <a:r>
              <a:rPr lang="it-IT" dirty="0"/>
              <a:t>Occorre inoltre  un programma di riforme e investimenti volti a superare le principali criticità del Paese è tale da conseguire l’obiettivo della sostenibilità del debito attraverso non solo un più efficace controllo della finanza pubblica, ma anche tramite una maggiore crescita potenziale dell’economia.</a:t>
            </a:r>
          </a:p>
          <a:p>
            <a:r>
              <a:rPr lang="it-IT" dirty="0"/>
              <a:t>L’invio del </a:t>
            </a:r>
            <a:r>
              <a:rPr lang="it-IT" b="1" dirty="0"/>
              <a:t>Documento di finanza pubblica </a:t>
            </a:r>
            <a:r>
              <a:rPr lang="it-IT" dirty="0"/>
              <a:t>prevede l’invio annuale di una Relazione sui progressi compiuti </a:t>
            </a:r>
            <a:r>
              <a:rPr lang="it-IT" u="sng" dirty="0"/>
              <a:t>in un breve lasso di tempo</a:t>
            </a:r>
            <a:r>
              <a:rPr lang="it-IT" dirty="0"/>
              <a:t>, che deve avvenire </a:t>
            </a:r>
            <a:r>
              <a:rPr lang="it-IT" dirty="0">
                <a:solidFill>
                  <a:srgbClr val="FF0000"/>
                </a:solidFill>
              </a:rPr>
              <a:t>entro il 30 aprile</a:t>
            </a:r>
          </a:p>
          <a:p>
            <a:r>
              <a:rPr lang="it-IT" dirty="0"/>
              <a:t>il </a:t>
            </a:r>
            <a:r>
              <a:rPr lang="it-IT" b="1" dirty="0"/>
              <a:t>Documento programmatico di bilancio </a:t>
            </a:r>
            <a:r>
              <a:rPr lang="it-IT" dirty="0"/>
              <a:t>(da inviare alla Commissione </a:t>
            </a:r>
            <a:r>
              <a:rPr lang="it-IT" dirty="0">
                <a:solidFill>
                  <a:srgbClr val="FF0000"/>
                </a:solidFill>
              </a:rPr>
              <a:t>entro il 15 ottobre</a:t>
            </a:r>
            <a:r>
              <a:rPr lang="it-IT" dirty="0"/>
              <a:t>) mantiene il suo ruolo di inquadramento della programmazione della manovra di finanza pubblica, nell’ambito dell’aggiornamento dello scenario di previsione.</a:t>
            </a:r>
          </a:p>
        </p:txBody>
      </p:sp>
    </p:spTree>
    <p:extLst>
      <p:ext uri="{BB962C8B-B14F-4D97-AF65-F5344CB8AC3E}">
        <p14:creationId xmlns:p14="http://schemas.microsoft.com/office/powerpoint/2010/main" val="596519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365126"/>
            <a:ext cx="10515600" cy="561386"/>
          </a:xfrm>
        </p:spPr>
        <p:txBody>
          <a:bodyPr>
            <a:normAutofit fontScale="90000"/>
          </a:bodyPr>
          <a:lstStyle/>
          <a:p>
            <a:r>
              <a:rPr lang="it-IT" dirty="0"/>
              <a:t>Vincoli e decisioni di consumo</a:t>
            </a:r>
            <a:endParaRPr lang="en-US" dirty="0"/>
          </a:p>
        </p:txBody>
      </p:sp>
      <mc:AlternateContent xmlns:mc="http://schemas.openxmlformats.org/markup-compatibility/2006" xmlns:a14="http://schemas.microsoft.com/office/drawing/2010/main">
        <mc:Choice Requires="a14">
          <p:sp>
            <p:nvSpPr>
              <p:cNvPr id="915458" name="Rectangle 2"/>
              <p:cNvSpPr>
                <a:spLocks noGrp="1" noChangeArrowheads="1"/>
              </p:cNvSpPr>
              <p:nvPr>
                <p:ph type="body" idx="1"/>
              </p:nvPr>
            </p:nvSpPr>
            <p:spPr>
              <a:xfrm>
                <a:off x="795811" y="3450320"/>
                <a:ext cx="10515600" cy="3088592"/>
              </a:xfrm>
            </p:spPr>
            <p:txBody>
              <a:bodyPr>
                <a:normAutofit fontScale="92500"/>
              </a:bodyPr>
              <a:lstStyle/>
              <a:p>
                <a:r>
                  <a:rPr lang="it-IT" dirty="0">
                    <a:sym typeface="Symbol" pitchFamily="18" charset="2"/>
                  </a:rPr>
                  <a:t>espresso come vincolo intertemporale del consumatore sarà invece:</a:t>
                </a:r>
              </a:p>
              <a:p>
                <a14:m>
                  <m:oMath xmlns:m="http://schemas.openxmlformats.org/officeDocument/2006/math">
                    <m:nary>
                      <m:naryPr>
                        <m:chr m:val="∑"/>
                        <m:ctrlPr>
                          <a:rPr lang="it-IT"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i="1" smtClean="0">
                            <a:latin typeface="Cambria Math" panose="02040503050406030204" pitchFamily="18" charset="0"/>
                            <a:ea typeface="Cambria Math" panose="02040503050406030204" pitchFamily="18" charset="0"/>
                            <a:sym typeface="Symbol" pitchFamily="18" charset="2"/>
                          </a:rPr>
                          <m:t>∞</m:t>
                        </m:r>
                      </m:sup>
                      <m:e>
                        <m:f>
                          <m:fPr>
                            <m:ctrlPr>
                              <a:rPr lang="it-IT" i="1" smtClean="0">
                                <a:latin typeface="Cambria Math" panose="02040503050406030204" pitchFamily="18" charset="0"/>
                                <a:sym typeface="Symbol" pitchFamily="18" charset="2"/>
                              </a:rPr>
                            </m:ctrlPr>
                          </m:fPr>
                          <m:num>
                            <m:sSub>
                              <m:sSubPr>
                                <m:ctrlPr>
                                  <a:rPr lang="it-IT"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𝑌</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b="0" i="1" smtClean="0">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𝑇</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smtClean="0">
                                    <a:latin typeface="Cambria Math" panose="02040503050406030204" pitchFamily="18" charset="0"/>
                                    <a:sym typeface="Symbol" pitchFamily="18" charset="2"/>
                                  </a:rPr>
                                </m:ctrlPr>
                              </m:sSupPr>
                              <m:e>
                                <m:d>
                                  <m:dPr>
                                    <m:ctrlPr>
                                      <a:rPr lang="it-IT" i="1" smtClean="0">
                                        <a:latin typeface="Cambria Math" panose="02040503050406030204" pitchFamily="18" charset="0"/>
                                        <a:sym typeface="Symbol" pitchFamily="18" charset="2"/>
                                      </a:rPr>
                                    </m:ctrlPr>
                                  </m:dPr>
                                  <m:e>
                                    <m:r>
                                      <a:rPr lang="it-IT" b="0" i="1" smtClean="0">
                                        <a:latin typeface="Cambria Math" panose="02040503050406030204" pitchFamily="18" charset="0"/>
                                        <a:sym typeface="Symbol" pitchFamily="18" charset="2"/>
                                      </a:rPr>
                                      <m:t>1+</m:t>
                                    </m:r>
                                    <m:r>
                                      <a:rPr lang="it-IT" b="0" i="1" smtClean="0">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r>
                      <a:rPr lang="it-IT" b="0" i="0"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ea typeface="Cambria Math" panose="02040503050406030204" pitchFamily="18" charset="0"/>
                            <a:sym typeface="Symbol" pitchFamily="18" charset="2"/>
                          </a:rPr>
                          <m:t>∞</m:t>
                        </m:r>
                      </m:sup>
                      <m:e>
                        <m:f>
                          <m:fPr>
                            <m:ctrlPr>
                              <a:rPr lang="it-IT" b="0" i="1" smtClean="0">
                                <a:latin typeface="Cambria Math" panose="02040503050406030204" pitchFamily="18" charset="0"/>
                                <a:sym typeface="Symbol" pitchFamily="18" charset="2"/>
                              </a:rPr>
                            </m:ctrlPr>
                          </m:fPr>
                          <m:num>
                            <m:sSub>
                              <m:sSubPr>
                                <m:ctrlPr>
                                  <a:rPr lang="it-IT" b="0"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𝐶</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b="0" i="1" smtClean="0">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oMath>
                </a14:m>
                <a:endParaRPr lang="it-IT" dirty="0">
                  <a:sym typeface="Symbol" pitchFamily="18" charset="2"/>
                </a:endParaRPr>
              </a:p>
              <a:p>
                <a:r>
                  <a:rPr lang="it-IT" dirty="0">
                    <a:sym typeface="Symbol" pitchFamily="18" charset="2"/>
                  </a:rPr>
                  <a:t>Appare chiaro che l’effetto sul consumo dipende da come sia percepito l’effetto delle imposte sul reddito disponibile attuale e/o futuro</a:t>
                </a:r>
              </a:p>
              <a:p>
                <a:r>
                  <a:rPr lang="it-IT" dirty="0">
                    <a:sym typeface="Symbol" pitchFamily="18" charset="2"/>
                  </a:rPr>
                  <a:t>Confrontiamo gli effetti della politica fiscale nei due casi (reddito corrente vs reddito permanente)</a:t>
                </a:r>
              </a:p>
            </p:txBody>
          </p:sp>
        </mc:Choice>
        <mc:Fallback xmlns="">
          <p:sp>
            <p:nvSpPr>
              <p:cNvPr id="915458" name="Rectangle 2"/>
              <p:cNvSpPr>
                <a:spLocks noGrp="1" noRot="1" noChangeAspect="1" noMove="1" noResize="1" noEditPoints="1" noAdjustHandles="1" noChangeArrowheads="1" noChangeShapeType="1" noTextEdit="1"/>
              </p:cNvSpPr>
              <p:nvPr>
                <p:ph type="body" idx="1"/>
              </p:nvPr>
            </p:nvSpPr>
            <p:spPr>
              <a:xfrm>
                <a:off x="795811" y="3450320"/>
                <a:ext cx="10515600" cy="3088592"/>
              </a:xfrm>
              <a:blipFill>
                <a:blip r:embed="rId4"/>
                <a:stretch>
                  <a:fillRect l="-928" t="-2959"/>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20</a:t>
            </a:fld>
            <a:endParaRPr lang="it-IT"/>
          </a:p>
        </p:txBody>
      </p:sp>
      <p:sp>
        <p:nvSpPr>
          <p:cNvPr id="3" name="Ovale 2">
            <a:extLst>
              <a:ext uri="{FF2B5EF4-FFF2-40B4-BE49-F238E27FC236}">
                <a16:creationId xmlns:a16="http://schemas.microsoft.com/office/drawing/2014/main" id="{2D7A7B57-0112-4E6E-BB58-25D8FEB93381}"/>
              </a:ext>
            </a:extLst>
          </p:cNvPr>
          <p:cNvSpPr/>
          <p:nvPr/>
        </p:nvSpPr>
        <p:spPr>
          <a:xfrm>
            <a:off x="2414986" y="3862335"/>
            <a:ext cx="694944" cy="4429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C86B790-13B5-473E-B9EC-3D512E5D479B}"/>
              </a:ext>
            </a:extLst>
          </p:cNvPr>
          <p:cNvPicPr>
            <a:picLocks noChangeAspect="1"/>
          </p:cNvPicPr>
          <p:nvPr/>
        </p:nvPicPr>
        <p:blipFill>
          <a:blip r:embed="rId5"/>
          <a:stretch>
            <a:fillRect/>
          </a:stretch>
        </p:blipFill>
        <p:spPr>
          <a:xfrm>
            <a:off x="1684537" y="1036681"/>
            <a:ext cx="6267450" cy="2089150"/>
          </a:xfrm>
          <a:prstGeom prst="rect">
            <a:avLst/>
          </a:prstGeom>
        </p:spPr>
      </p:pic>
      <p:sp>
        <p:nvSpPr>
          <p:cNvPr id="8" name="Freccia a sinistra 7">
            <a:extLst>
              <a:ext uri="{FF2B5EF4-FFF2-40B4-BE49-F238E27FC236}">
                <a16:creationId xmlns:a16="http://schemas.microsoft.com/office/drawing/2014/main" id="{7BEF83F3-2F6D-40BA-94E3-B6A9D5211615}"/>
              </a:ext>
            </a:extLst>
          </p:cNvPr>
          <p:cNvSpPr/>
          <p:nvPr/>
        </p:nvSpPr>
        <p:spPr>
          <a:xfrm>
            <a:off x="9010776" y="2186082"/>
            <a:ext cx="521731" cy="254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D659F8E0-DFAB-4A51-B22A-D92835207BFF}"/>
              </a:ext>
            </a:extLst>
          </p:cNvPr>
          <p:cNvSpPr/>
          <p:nvPr/>
        </p:nvSpPr>
        <p:spPr>
          <a:xfrm>
            <a:off x="8183175" y="2602611"/>
            <a:ext cx="3445422" cy="523220"/>
          </a:xfrm>
          <a:prstGeom prst="rect">
            <a:avLst/>
          </a:prstGeom>
        </p:spPr>
        <p:txBody>
          <a:bodyPr wrap="square">
            <a:spAutoFit/>
          </a:bodyPr>
          <a:lstStyle/>
          <a:p>
            <a:r>
              <a:rPr lang="it-IT" sz="1400" dirty="0">
                <a:hlinkClick r:id="rId6"/>
              </a:rPr>
              <a:t>https://www.bancaditalia.it/pubblicazioni/indagine-famiglie/bil-fam2020/index.html</a:t>
            </a:r>
            <a:r>
              <a:rPr lang="it-IT" sz="1400" dirty="0"/>
              <a:t> </a:t>
            </a:r>
          </a:p>
        </p:txBody>
      </p:sp>
    </p:spTree>
    <p:custDataLst>
      <p:tags r:id="rId1"/>
    </p:custDataLst>
    <p:extLst>
      <p:ext uri="{BB962C8B-B14F-4D97-AF65-F5344CB8AC3E}">
        <p14:creationId xmlns:p14="http://schemas.microsoft.com/office/powerpoint/2010/main" val="8005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5458">
                                            <p:txEl>
                                              <p:pRg st="0" end="0"/>
                                            </p:txEl>
                                          </p:spTgt>
                                        </p:tgtEl>
                                        <p:attrNameLst>
                                          <p:attrName>style.visibility</p:attrName>
                                        </p:attrNameLst>
                                      </p:cBhvr>
                                      <p:to>
                                        <p:strVal val="visible"/>
                                      </p:to>
                                    </p:set>
                                    <p:animEffect transition="in" filter="checkerboard(across)">
                                      <p:cBhvr>
                                        <p:cTn id="7" dur="500"/>
                                        <p:tgtEl>
                                          <p:spTgt spid="9154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5458">
                                            <p:txEl>
                                              <p:pRg st="1" end="1"/>
                                            </p:txEl>
                                          </p:spTgt>
                                        </p:tgtEl>
                                        <p:attrNameLst>
                                          <p:attrName>style.visibility</p:attrName>
                                        </p:attrNameLst>
                                      </p:cBhvr>
                                      <p:to>
                                        <p:strVal val="visible"/>
                                      </p:to>
                                    </p:set>
                                    <p:animEffect transition="in" filter="checkerboard(across)">
                                      <p:cBhvr>
                                        <p:cTn id="10" dur="500"/>
                                        <p:tgtEl>
                                          <p:spTgt spid="9154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5458">
                                            <p:txEl>
                                              <p:pRg st="2" end="2"/>
                                            </p:txEl>
                                          </p:spTgt>
                                        </p:tgtEl>
                                        <p:attrNameLst>
                                          <p:attrName>style.visibility</p:attrName>
                                        </p:attrNameLst>
                                      </p:cBhvr>
                                      <p:to>
                                        <p:strVal val="visible"/>
                                      </p:to>
                                    </p:set>
                                    <p:animEffect transition="in" filter="checkerboard(across)">
                                      <p:cBhvr>
                                        <p:cTn id="13" dur="500"/>
                                        <p:tgtEl>
                                          <p:spTgt spid="91545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5458">
                                            <p:txEl>
                                              <p:pRg st="3" end="3"/>
                                            </p:txEl>
                                          </p:spTgt>
                                        </p:tgtEl>
                                        <p:attrNameLst>
                                          <p:attrName>style.visibility</p:attrName>
                                        </p:attrNameLst>
                                      </p:cBhvr>
                                      <p:to>
                                        <p:strVal val="visible"/>
                                      </p:to>
                                    </p:set>
                                    <p:animEffect transition="in" filter="checkerboard(across)">
                                      <p:cBhvr>
                                        <p:cTn id="16" dur="500"/>
                                        <p:tgtEl>
                                          <p:spTgt spid="915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 a reddito corrente</a:t>
            </a:r>
          </a:p>
        </p:txBody>
      </p:sp>
      <p:sp>
        <p:nvSpPr>
          <p:cNvPr id="917506" name="Rectangle 2"/>
          <p:cNvSpPr>
            <a:spLocks noGrp="1" noChangeArrowheads="1"/>
          </p:cNvSpPr>
          <p:nvPr>
            <p:ph type="body" idx="1"/>
          </p:nvPr>
        </p:nvSpPr>
        <p:spPr/>
        <p:txBody>
          <a:bodyPr>
            <a:normAutofit/>
          </a:bodyPr>
          <a:lstStyle/>
          <a:p>
            <a:pPr>
              <a:spcAft>
                <a:spcPts val="600"/>
              </a:spcAft>
            </a:pPr>
            <a:r>
              <a:rPr lang="it-IT" sz="3200" u="sng" dirty="0">
                <a:sym typeface="Symbol" pitchFamily="18" charset="2"/>
              </a:rPr>
              <a:t>Manovra T senza modificare G</a:t>
            </a:r>
          </a:p>
          <a:p>
            <a:pPr>
              <a:spcAft>
                <a:spcPts val="600"/>
              </a:spcAft>
            </a:pPr>
            <a:r>
              <a:rPr lang="it-IT" sz="3200" dirty="0">
                <a:sym typeface="Symbol" pitchFamily="18" charset="2"/>
              </a:rPr>
              <a:t>1) </a:t>
            </a:r>
            <a:r>
              <a:rPr lang="it-IT" sz="3200" b="1" dirty="0">
                <a:sym typeface="Symbol" pitchFamily="18" charset="2"/>
              </a:rPr>
              <a:t>Reddito corrente</a:t>
            </a:r>
            <a:r>
              <a:rPr lang="it-IT" sz="3200" dirty="0">
                <a:sym typeface="Symbol" pitchFamily="18" charset="2"/>
              </a:rPr>
              <a:t>:</a:t>
            </a:r>
          </a:p>
          <a:p>
            <a:pPr>
              <a:spcAft>
                <a:spcPts val="600"/>
              </a:spcAft>
            </a:pPr>
            <a:r>
              <a:rPr lang="it-IT" sz="3200" dirty="0">
                <a:sym typeface="Symbol" pitchFamily="18" charset="2"/>
              </a:rPr>
              <a:t>T oggi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correnteC Y</a:t>
            </a:r>
          </a:p>
          <a:p>
            <a:pPr>
              <a:spcAft>
                <a:spcPts val="600"/>
              </a:spcAft>
            </a:pPr>
            <a:r>
              <a:rPr lang="it-IT" sz="3200" dirty="0">
                <a:sym typeface="Symbol" pitchFamily="18" charset="2"/>
              </a:rPr>
              <a:t>Vincolo intertemporale  in futuro T</a:t>
            </a:r>
          </a:p>
          <a:p>
            <a:pPr>
              <a:spcAft>
                <a:spcPts val="600"/>
              </a:spcAft>
            </a:pPr>
            <a:r>
              <a:rPr lang="it-IT" sz="3200" dirty="0">
                <a:sym typeface="Symbol" pitchFamily="18" charset="2"/>
              </a:rPr>
              <a:t>T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futuri  In futuro effetti restrittivi </a:t>
            </a:r>
          </a:p>
          <a:p>
            <a:pPr>
              <a:spcAft>
                <a:spcPts val="600"/>
              </a:spcAft>
            </a:pPr>
            <a:r>
              <a:rPr lang="it-IT" sz="3200" dirty="0">
                <a:sym typeface="Symbol" pitchFamily="18" charset="2"/>
              </a:rPr>
              <a:t>T futuro </a:t>
            </a:r>
            <a:r>
              <a:rPr lang="it-IT" sz="3200" dirty="0">
                <a:highlight>
                  <a:srgbClr val="FFFF00"/>
                </a:highlight>
                <a:sym typeface="Symbol" pitchFamily="18" charset="2"/>
              </a:rPr>
              <a:t>non influenza Y corrente </a:t>
            </a:r>
            <a:r>
              <a:rPr lang="it-IT" sz="3200" dirty="0">
                <a:sym typeface="Symbol" pitchFamily="18" charset="2"/>
              </a:rPr>
              <a:t> </a:t>
            </a:r>
            <a:r>
              <a:rPr lang="it-IT" sz="3200" dirty="0">
                <a:solidFill>
                  <a:srgbClr val="FF0000"/>
                </a:solidFill>
                <a:sym typeface="Symbol" pitchFamily="18" charset="2"/>
              </a:rPr>
              <a:t>oggi non cambiano gli effetti espansivi della manovra</a:t>
            </a:r>
          </a:p>
          <a:p>
            <a:pPr>
              <a:spcAft>
                <a:spcPts val="600"/>
              </a:spcAft>
            </a:pPr>
            <a:endParaRPr lang="it-IT" sz="3200"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21</a:t>
            </a:fld>
            <a:endParaRPr lang="it-IT"/>
          </a:p>
        </p:txBody>
      </p:sp>
    </p:spTree>
    <p:custDataLst>
      <p:tags r:id="rId1"/>
    </p:custDataLst>
    <p:extLst>
      <p:ext uri="{BB962C8B-B14F-4D97-AF65-F5344CB8AC3E}">
        <p14:creationId xmlns:p14="http://schemas.microsoft.com/office/powerpoint/2010/main" val="32815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7506">
                                            <p:txEl>
                                              <p:pRg st="1" end="1"/>
                                            </p:txEl>
                                          </p:spTgt>
                                        </p:tgtEl>
                                        <p:attrNameLst>
                                          <p:attrName>style.visibility</p:attrName>
                                        </p:attrNameLst>
                                      </p:cBhvr>
                                      <p:to>
                                        <p:strVal val="visible"/>
                                      </p:to>
                                    </p:set>
                                    <p:animEffect transition="in" filter="checkerboard(across)">
                                      <p:cBhvr>
                                        <p:cTn id="7" dur="500"/>
                                        <p:tgtEl>
                                          <p:spTgt spid="917506">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7506">
                                            <p:txEl>
                                              <p:pRg st="0" end="0"/>
                                            </p:txEl>
                                          </p:spTgt>
                                        </p:tgtEl>
                                        <p:attrNameLst>
                                          <p:attrName>style.visibility</p:attrName>
                                        </p:attrNameLst>
                                      </p:cBhvr>
                                      <p:to>
                                        <p:strVal val="visible"/>
                                      </p:to>
                                    </p:set>
                                    <p:animEffect transition="in" filter="checkerboard(across)">
                                      <p:cBhvr>
                                        <p:cTn id="10" dur="500"/>
                                        <p:tgtEl>
                                          <p:spTgt spid="917506">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7506">
                                            <p:txEl>
                                              <p:pRg st="2" end="2"/>
                                            </p:txEl>
                                          </p:spTgt>
                                        </p:tgtEl>
                                        <p:attrNameLst>
                                          <p:attrName>style.visibility</p:attrName>
                                        </p:attrNameLst>
                                      </p:cBhvr>
                                      <p:to>
                                        <p:strVal val="visible"/>
                                      </p:to>
                                    </p:set>
                                    <p:animEffect transition="in" filter="checkerboard(across)">
                                      <p:cBhvr>
                                        <p:cTn id="13" dur="500"/>
                                        <p:tgtEl>
                                          <p:spTgt spid="917506">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7506">
                                            <p:txEl>
                                              <p:pRg st="3" end="3"/>
                                            </p:txEl>
                                          </p:spTgt>
                                        </p:tgtEl>
                                        <p:attrNameLst>
                                          <p:attrName>style.visibility</p:attrName>
                                        </p:attrNameLst>
                                      </p:cBhvr>
                                      <p:to>
                                        <p:strVal val="visible"/>
                                      </p:to>
                                    </p:set>
                                    <p:animEffect transition="in" filter="checkerboard(across)">
                                      <p:cBhvr>
                                        <p:cTn id="16" dur="500"/>
                                        <p:tgtEl>
                                          <p:spTgt spid="917506">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7506">
                                            <p:txEl>
                                              <p:pRg st="4" end="4"/>
                                            </p:txEl>
                                          </p:spTgt>
                                        </p:tgtEl>
                                        <p:attrNameLst>
                                          <p:attrName>style.visibility</p:attrName>
                                        </p:attrNameLst>
                                      </p:cBhvr>
                                      <p:to>
                                        <p:strVal val="visible"/>
                                      </p:to>
                                    </p:set>
                                    <p:animEffect transition="in" filter="checkerboard(across)">
                                      <p:cBhvr>
                                        <p:cTn id="19" dur="500"/>
                                        <p:tgtEl>
                                          <p:spTgt spid="917506">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7506">
                                            <p:txEl>
                                              <p:pRg st="5" end="5"/>
                                            </p:txEl>
                                          </p:spTgt>
                                        </p:tgtEl>
                                        <p:attrNameLst>
                                          <p:attrName>style.visibility</p:attrName>
                                        </p:attrNameLst>
                                      </p:cBhvr>
                                      <p:to>
                                        <p:strVal val="visible"/>
                                      </p:to>
                                    </p:set>
                                    <p:animEffect transition="in" filter="checkerboard(across)">
                                      <p:cBhvr>
                                        <p:cTn id="22" dur="500"/>
                                        <p:tgtEl>
                                          <p:spTgt spid="917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 a reddito permanente</a:t>
            </a:r>
          </a:p>
        </p:txBody>
      </p:sp>
      <mc:AlternateContent xmlns:mc="http://schemas.openxmlformats.org/markup-compatibility/2006" xmlns:a14="http://schemas.microsoft.com/office/drawing/2010/main">
        <mc:Choice Requires="a14">
          <p:sp>
            <p:nvSpPr>
              <p:cNvPr id="919554" name="Rectangle 2"/>
              <p:cNvSpPr>
                <a:spLocks noGrp="1" noChangeArrowheads="1"/>
              </p:cNvSpPr>
              <p:nvPr>
                <p:ph type="body" idx="1"/>
              </p:nvPr>
            </p:nvSpPr>
            <p:spPr/>
            <p:txBody>
              <a:bodyPr>
                <a:normAutofit fontScale="77500" lnSpcReduction="20000"/>
              </a:bodyPr>
              <a:lstStyle/>
              <a:p>
                <a:r>
                  <a:rPr lang="it-IT" dirty="0">
                    <a:sym typeface="Symbol" pitchFamily="18" charset="2"/>
                  </a:rPr>
                  <a:t>2) </a:t>
                </a:r>
                <a:r>
                  <a:rPr lang="it-IT" b="1" dirty="0">
                    <a:sym typeface="Symbol" pitchFamily="18" charset="2"/>
                  </a:rPr>
                  <a:t>Reddito permanente</a:t>
                </a:r>
              </a:p>
              <a:p>
                <a:r>
                  <a:rPr lang="it-IT" dirty="0">
                    <a:sym typeface="Symbol" pitchFamily="18" charset="2"/>
                  </a:rPr>
                  <a:t>T oggi  </a:t>
                </a:r>
                <a:r>
                  <a:rPr lang="it-IT" dirty="0" err="1">
                    <a:sym typeface="Symbol" pitchFamily="18" charset="2"/>
                  </a:rPr>
                  <a:t>Y</a:t>
                </a:r>
                <a:r>
                  <a:rPr lang="it-IT" baseline="-25000" dirty="0" err="1">
                    <a:sym typeface="Symbol" pitchFamily="18" charset="2"/>
                  </a:rPr>
                  <a:t>d</a:t>
                </a:r>
                <a:r>
                  <a:rPr lang="it-IT" dirty="0">
                    <a:sym typeface="Symbol" pitchFamily="18" charset="2"/>
                  </a:rPr>
                  <a:t> corrente  Y permanente (media di reddito corrente e redditi futuri)  C  Y</a:t>
                </a:r>
              </a:p>
              <a:p>
                <a:r>
                  <a:rPr lang="it-IT" dirty="0">
                    <a:sym typeface="Symbol" pitchFamily="18" charset="2"/>
                  </a:rPr>
                  <a:t>Vincolo intertemporale considera solo le imposte  in futuro T</a:t>
                </a:r>
              </a:p>
              <a:p>
                <a:r>
                  <a:rPr lang="it-IT" dirty="0">
                    <a:sym typeface="Symbol" pitchFamily="18" charset="2"/>
                  </a:rPr>
                  <a:t>T   </a:t>
                </a:r>
                <a:r>
                  <a:rPr lang="it-IT" dirty="0" err="1">
                    <a:sym typeface="Symbol" pitchFamily="18" charset="2"/>
                  </a:rPr>
                  <a:t>Y</a:t>
                </a:r>
                <a:r>
                  <a:rPr lang="it-IT" baseline="-25000" dirty="0" err="1">
                    <a:sym typeface="Symbol" pitchFamily="18" charset="2"/>
                  </a:rPr>
                  <a:t>d</a:t>
                </a:r>
                <a:r>
                  <a:rPr lang="it-IT" dirty="0">
                    <a:sym typeface="Symbol" pitchFamily="18" charset="2"/>
                  </a:rPr>
                  <a:t> futuri   Y permanente (media di reddito corrente e redditi futuri)  C  Y</a:t>
                </a:r>
              </a:p>
              <a:p>
                <a:r>
                  <a:rPr lang="it-IT" dirty="0">
                    <a:highlight>
                      <a:srgbClr val="FFFF00"/>
                    </a:highlight>
                    <a:sym typeface="Symbol" pitchFamily="18" charset="2"/>
                  </a:rPr>
                  <a:t>L’effetto espansivo e quello restrittivo si compensano</a:t>
                </a:r>
                <a:r>
                  <a:rPr lang="it-IT" dirty="0">
                    <a:sym typeface="Symbol" pitchFamily="18" charset="2"/>
                  </a:rPr>
                  <a:t> </a:t>
                </a:r>
                <a:r>
                  <a:rPr lang="it-IT" dirty="0">
                    <a:solidFill>
                      <a:srgbClr val="FF0000"/>
                    </a:solidFill>
                    <a:sym typeface="Symbol" pitchFamily="18" charset="2"/>
                  </a:rPr>
                  <a:t>La manovra è inefficace (T oggi  Y invariato)</a:t>
                </a:r>
              </a:p>
              <a:p>
                <a:r>
                  <a:rPr lang="it-IT" dirty="0">
                    <a:sym typeface="Symbol" pitchFamily="18" charset="2"/>
                  </a:rPr>
                  <a:t>Se considerassimo, invece, che una parte del consumo (B) venisse risparmiata sottoforma di titoli di stato per un periodo (m), la famiglia percepirà (</a:t>
                </a:r>
                <a:r>
                  <a:rPr lang="it-IT" dirty="0" err="1">
                    <a:sym typeface="Symbol" pitchFamily="18" charset="2"/>
                  </a:rPr>
                  <a:t>rB</a:t>
                </a:r>
                <a:r>
                  <a:rPr lang="it-IT" dirty="0">
                    <a:sym typeface="Symbol" pitchFamily="18" charset="2"/>
                  </a:rPr>
                  <a:t>) sottoforma di rendimento dei titoli e dovrà pagare contemporaneamente </a:t>
                </a:r>
                <a:r>
                  <a:rPr lang="it-IT" dirty="0" err="1">
                    <a:sym typeface="Symbol" pitchFamily="18" charset="2"/>
                  </a:rPr>
                  <a:t>rB</a:t>
                </a:r>
                <a:r>
                  <a:rPr lang="it-IT" dirty="0">
                    <a:sym typeface="Symbol" pitchFamily="18" charset="2"/>
                  </a:rPr>
                  <a:t> per il costo del servizio del debito. Quindi alla fine verrà restituita la stessa quota B risparmiata all’inizio: </a:t>
                </a:r>
              </a:p>
              <a:p>
                <a14:m>
                  <m:oMath xmlns:m="http://schemas.openxmlformats.org/officeDocument/2006/math">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𝑌</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𝑟</m:t>
                                </m:r>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i="1">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𝑇</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b="0" i="1" smtClean="0">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e>
                    </m:nary>
                    <m:r>
                      <a:rPr lang="it-IT">
                        <a:latin typeface="Cambria Math" panose="02040503050406030204" pitchFamily="18" charset="0"/>
                        <a:sym typeface="Symbol" pitchFamily="18" charset="2"/>
                      </a:rPr>
                      <m:t>=</m:t>
                    </m:r>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𝐶</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oMath>
                </a14:m>
                <a:endParaRPr lang="it-IT" dirty="0">
                  <a:solidFill>
                    <a:srgbClr val="FF0000"/>
                  </a:solidFill>
                  <a:sym typeface="Symbol" pitchFamily="18" charset="2"/>
                </a:endParaRPr>
              </a:p>
            </p:txBody>
          </p:sp>
        </mc:Choice>
        <mc:Fallback xmlns="">
          <p:sp>
            <p:nvSpPr>
              <p:cNvPr id="919554" name="Rectangle 2"/>
              <p:cNvSpPr>
                <a:spLocks noGrp="1" noRot="1" noChangeAspect="1" noMove="1" noResize="1" noEditPoints="1" noAdjustHandles="1" noChangeArrowheads="1" noChangeShapeType="1" noTextEdit="1"/>
              </p:cNvSpPr>
              <p:nvPr>
                <p:ph type="body" idx="1"/>
              </p:nvPr>
            </p:nvSpPr>
            <p:spPr>
              <a:blipFill>
                <a:blip r:embed="rId4"/>
                <a:stretch>
                  <a:fillRect l="-696" t="-2801" r="-1275"/>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22</a:t>
            </a:fld>
            <a:endParaRPr lang="it-IT"/>
          </a:p>
        </p:txBody>
      </p:sp>
      <p:sp>
        <p:nvSpPr>
          <p:cNvPr id="3" name="Rettangolo 2">
            <a:extLst>
              <a:ext uri="{FF2B5EF4-FFF2-40B4-BE49-F238E27FC236}">
                <a16:creationId xmlns:a16="http://schemas.microsoft.com/office/drawing/2014/main" id="{C631C134-8F9E-4918-A573-6C4908CD7AD5}"/>
              </a:ext>
            </a:extLst>
          </p:cNvPr>
          <p:cNvSpPr/>
          <p:nvPr/>
        </p:nvSpPr>
        <p:spPr>
          <a:xfrm>
            <a:off x="918464" y="4295648"/>
            <a:ext cx="10367264" cy="1723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0775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9554">
                                            <p:txEl>
                                              <p:pRg st="0" end="0"/>
                                            </p:txEl>
                                          </p:spTgt>
                                        </p:tgtEl>
                                        <p:attrNameLst>
                                          <p:attrName>style.visibility</p:attrName>
                                        </p:attrNameLst>
                                      </p:cBhvr>
                                      <p:to>
                                        <p:strVal val="visible"/>
                                      </p:to>
                                    </p:set>
                                    <p:animEffect transition="in" filter="checkerboard(across)">
                                      <p:cBhvr>
                                        <p:cTn id="7" dur="500"/>
                                        <p:tgtEl>
                                          <p:spTgt spid="9195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9554">
                                            <p:txEl>
                                              <p:pRg st="1" end="1"/>
                                            </p:txEl>
                                          </p:spTgt>
                                        </p:tgtEl>
                                        <p:attrNameLst>
                                          <p:attrName>style.visibility</p:attrName>
                                        </p:attrNameLst>
                                      </p:cBhvr>
                                      <p:to>
                                        <p:strVal val="visible"/>
                                      </p:to>
                                    </p:set>
                                    <p:animEffect transition="in" filter="checkerboard(across)">
                                      <p:cBhvr>
                                        <p:cTn id="10" dur="500"/>
                                        <p:tgtEl>
                                          <p:spTgt spid="9195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9554">
                                            <p:txEl>
                                              <p:pRg st="2" end="2"/>
                                            </p:txEl>
                                          </p:spTgt>
                                        </p:tgtEl>
                                        <p:attrNameLst>
                                          <p:attrName>style.visibility</p:attrName>
                                        </p:attrNameLst>
                                      </p:cBhvr>
                                      <p:to>
                                        <p:strVal val="visible"/>
                                      </p:to>
                                    </p:set>
                                    <p:animEffect transition="in" filter="checkerboard(across)">
                                      <p:cBhvr>
                                        <p:cTn id="13" dur="500"/>
                                        <p:tgtEl>
                                          <p:spTgt spid="91955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9554">
                                            <p:txEl>
                                              <p:pRg st="3" end="3"/>
                                            </p:txEl>
                                          </p:spTgt>
                                        </p:tgtEl>
                                        <p:attrNameLst>
                                          <p:attrName>style.visibility</p:attrName>
                                        </p:attrNameLst>
                                      </p:cBhvr>
                                      <p:to>
                                        <p:strVal val="visible"/>
                                      </p:to>
                                    </p:set>
                                    <p:animEffect transition="in" filter="checkerboard(across)">
                                      <p:cBhvr>
                                        <p:cTn id="16" dur="500"/>
                                        <p:tgtEl>
                                          <p:spTgt spid="91955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9554">
                                            <p:txEl>
                                              <p:pRg st="4" end="4"/>
                                            </p:txEl>
                                          </p:spTgt>
                                        </p:tgtEl>
                                        <p:attrNameLst>
                                          <p:attrName>style.visibility</p:attrName>
                                        </p:attrNameLst>
                                      </p:cBhvr>
                                      <p:to>
                                        <p:strVal val="visible"/>
                                      </p:to>
                                    </p:set>
                                    <p:animEffect transition="in" filter="checkerboard(across)">
                                      <p:cBhvr>
                                        <p:cTn id="19" dur="500"/>
                                        <p:tgtEl>
                                          <p:spTgt spid="91955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9554">
                                            <p:txEl>
                                              <p:pRg st="5" end="5"/>
                                            </p:txEl>
                                          </p:spTgt>
                                        </p:tgtEl>
                                        <p:attrNameLst>
                                          <p:attrName>style.visibility</p:attrName>
                                        </p:attrNameLst>
                                      </p:cBhvr>
                                      <p:to>
                                        <p:strVal val="visible"/>
                                      </p:to>
                                    </p:set>
                                    <p:animEffect transition="in" filter="checkerboard(across)">
                                      <p:cBhvr>
                                        <p:cTn id="22" dur="500"/>
                                        <p:tgtEl>
                                          <p:spTgt spid="91955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19554">
                                            <p:txEl>
                                              <p:pRg st="6" end="6"/>
                                            </p:txEl>
                                          </p:spTgt>
                                        </p:tgtEl>
                                        <p:attrNameLst>
                                          <p:attrName>style.visibility</p:attrName>
                                        </p:attrNameLst>
                                      </p:cBhvr>
                                      <p:to>
                                        <p:strVal val="visible"/>
                                      </p:to>
                                    </p:set>
                                    <p:animEffect transition="in" filter="checkerboard(across)">
                                      <p:cBhvr>
                                        <p:cTn id="25" dur="500"/>
                                        <p:tgtEl>
                                          <p:spTgt spid="919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E556C3-41C9-457E-8EC0-0FE5FC143F8D}"/>
              </a:ext>
            </a:extLst>
          </p:cNvPr>
          <p:cNvSpPr>
            <a:spLocks noGrp="1"/>
          </p:cNvSpPr>
          <p:nvPr>
            <p:ph type="title"/>
          </p:nvPr>
        </p:nvSpPr>
        <p:spPr/>
        <p:txBody>
          <a:bodyPr/>
          <a:lstStyle/>
          <a:p>
            <a:r>
              <a:rPr lang="it-IT" dirty="0"/>
              <a:t>Com’è composto in media il reddito delle famiglie italiane?</a:t>
            </a:r>
          </a:p>
        </p:txBody>
      </p:sp>
      <p:sp>
        <p:nvSpPr>
          <p:cNvPr id="4" name="Segnaposto numero diapositiva 3">
            <a:extLst>
              <a:ext uri="{FF2B5EF4-FFF2-40B4-BE49-F238E27FC236}">
                <a16:creationId xmlns:a16="http://schemas.microsoft.com/office/drawing/2014/main" id="{1C6FDA79-120E-4C62-9D05-D7D3D0DB9F3E}"/>
              </a:ext>
            </a:extLst>
          </p:cNvPr>
          <p:cNvSpPr>
            <a:spLocks noGrp="1"/>
          </p:cNvSpPr>
          <p:nvPr>
            <p:ph type="sldNum" sz="quarter" idx="12"/>
          </p:nvPr>
        </p:nvSpPr>
        <p:spPr/>
        <p:txBody>
          <a:bodyPr/>
          <a:lstStyle/>
          <a:p>
            <a:fld id="{C31E2B66-C54D-4FE0-ABB5-06EDA5E25CF3}" type="slidenum">
              <a:rPr lang="en-US" smtClean="0"/>
              <a:t>23</a:t>
            </a:fld>
            <a:endParaRPr lang="en-US"/>
          </a:p>
        </p:txBody>
      </p:sp>
      <p:pic>
        <p:nvPicPr>
          <p:cNvPr id="6" name="Immagine 5">
            <a:extLst>
              <a:ext uri="{FF2B5EF4-FFF2-40B4-BE49-F238E27FC236}">
                <a16:creationId xmlns:a16="http://schemas.microsoft.com/office/drawing/2014/main" id="{8C301936-FD5C-43F8-B993-6F3EA11BE8D5}"/>
              </a:ext>
            </a:extLst>
          </p:cNvPr>
          <p:cNvPicPr>
            <a:picLocks noChangeAspect="1"/>
          </p:cNvPicPr>
          <p:nvPr/>
        </p:nvPicPr>
        <p:blipFill>
          <a:blip r:embed="rId2"/>
          <a:stretch>
            <a:fillRect/>
          </a:stretch>
        </p:blipFill>
        <p:spPr>
          <a:xfrm>
            <a:off x="1606465" y="2155804"/>
            <a:ext cx="8606067" cy="2236504"/>
          </a:xfrm>
          <a:prstGeom prst="rect">
            <a:avLst/>
          </a:prstGeom>
        </p:spPr>
      </p:pic>
      <p:sp>
        <p:nvSpPr>
          <p:cNvPr id="7" name="CasellaDiTesto 6">
            <a:extLst>
              <a:ext uri="{FF2B5EF4-FFF2-40B4-BE49-F238E27FC236}">
                <a16:creationId xmlns:a16="http://schemas.microsoft.com/office/drawing/2014/main" id="{1B583ACD-0BD8-451A-A59E-982887471E1F}"/>
              </a:ext>
            </a:extLst>
          </p:cNvPr>
          <p:cNvSpPr txBox="1"/>
          <p:nvPr/>
        </p:nvSpPr>
        <p:spPr>
          <a:xfrm>
            <a:off x="1029457" y="4729446"/>
            <a:ext cx="8932053" cy="369332"/>
          </a:xfrm>
          <a:prstGeom prst="rect">
            <a:avLst/>
          </a:prstGeom>
          <a:noFill/>
        </p:spPr>
        <p:txBody>
          <a:bodyPr wrap="square" rtlCol="0">
            <a:spAutoFit/>
          </a:bodyPr>
          <a:lstStyle/>
          <a:p>
            <a:r>
              <a:rPr lang="it-IT" dirty="0"/>
              <a:t>Fonte: nostre elaborazioni su dati </a:t>
            </a:r>
            <a:r>
              <a:rPr lang="it-IT" dirty="0" err="1"/>
              <a:t>BdI</a:t>
            </a:r>
            <a:r>
              <a:rPr lang="it-IT" dirty="0"/>
              <a:t> (2022), Tavole statistiche</a:t>
            </a:r>
          </a:p>
        </p:txBody>
      </p:sp>
    </p:spTree>
    <p:extLst>
      <p:ext uri="{BB962C8B-B14F-4D97-AF65-F5344CB8AC3E}">
        <p14:creationId xmlns:p14="http://schemas.microsoft.com/office/powerpoint/2010/main" val="3635717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dirty="0" err="1"/>
              <a:t>Equivalenza</a:t>
            </a:r>
            <a:r>
              <a:rPr lang="en-US" dirty="0"/>
              <a:t> </a:t>
            </a:r>
            <a:r>
              <a:rPr lang="en-US" dirty="0" err="1"/>
              <a:t>ricardiana</a:t>
            </a:r>
            <a:r>
              <a:rPr lang="en-US" dirty="0"/>
              <a:t>: un </a:t>
            </a:r>
            <a:r>
              <a:rPr lang="en-US" dirty="0" err="1"/>
              <a:t>riepilogo</a:t>
            </a:r>
            <a:endParaRPr lang="en-US" dirty="0"/>
          </a:p>
        </p:txBody>
      </p:sp>
      <p:sp>
        <p:nvSpPr>
          <p:cNvPr id="921602" name="Rectangle 2"/>
          <p:cNvSpPr>
            <a:spLocks noGrp="1" noChangeArrowheads="1"/>
          </p:cNvSpPr>
          <p:nvPr>
            <p:ph type="body" idx="1"/>
          </p:nvPr>
        </p:nvSpPr>
        <p:spPr/>
        <p:txBody>
          <a:bodyPr/>
          <a:lstStyle/>
          <a:p>
            <a:r>
              <a:rPr lang="it-IT" dirty="0">
                <a:sym typeface="Symbol" pitchFamily="18" charset="2"/>
              </a:rPr>
              <a:t>La manovra fa aumentare il reddito corrente ma riduce i redditi futuri </a:t>
            </a:r>
          </a:p>
          <a:p>
            <a:r>
              <a:rPr lang="it-IT" dirty="0">
                <a:sym typeface="Symbol" pitchFamily="18" charset="2"/>
              </a:rPr>
              <a:t> il reddito permanente è invariato </a:t>
            </a:r>
          </a:p>
          <a:p>
            <a:r>
              <a:rPr lang="it-IT" dirty="0">
                <a:sym typeface="Symbol" pitchFamily="18" charset="2"/>
              </a:rPr>
              <a:t> il consumo non cambia</a:t>
            </a:r>
          </a:p>
          <a:p>
            <a:endParaRPr lang="it-IT" dirty="0">
              <a:sym typeface="Symbol" pitchFamily="18" charset="2"/>
            </a:endParaRPr>
          </a:p>
          <a:p>
            <a:r>
              <a:rPr lang="it-IT" dirty="0">
                <a:sym typeface="Symbol" pitchFamily="18" charset="2"/>
              </a:rPr>
              <a:t>Conclusione: </a:t>
            </a:r>
            <a:r>
              <a:rPr lang="it-IT" u="sng" dirty="0">
                <a:sym typeface="Symbol" pitchFamily="18" charset="2"/>
              </a:rPr>
              <a:t>Con la teoria del reddito permanente </a:t>
            </a:r>
          </a:p>
          <a:p>
            <a:r>
              <a:rPr lang="it-IT" dirty="0">
                <a:sym typeface="Symbol" pitchFamily="18" charset="2"/>
              </a:rPr>
              <a:t> </a:t>
            </a:r>
            <a:r>
              <a:rPr lang="it-IT" b="1" dirty="0">
                <a:sym typeface="Symbol" pitchFamily="18" charset="2"/>
              </a:rPr>
              <a:t>Politica fiscale inefficace</a:t>
            </a:r>
          </a:p>
          <a:p>
            <a:endParaRPr lang="it-IT" dirty="0">
              <a:sym typeface="Symbol" pitchFamily="18" charset="2"/>
            </a:endParaRPr>
          </a:p>
          <a:p>
            <a:endParaRPr lang="it-IT" dirty="0">
              <a:sym typeface="Symbol" pitchFamily="18" charset="2"/>
            </a:endParaRPr>
          </a:p>
          <a:p>
            <a:endParaRPr lang="it-IT"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24</a:t>
            </a:fld>
            <a:endParaRPr lang="it-IT"/>
          </a:p>
        </p:txBody>
      </p:sp>
    </p:spTree>
    <p:custDataLst>
      <p:tags r:id="rId1"/>
    </p:custDataLst>
    <p:extLst>
      <p:ext uri="{BB962C8B-B14F-4D97-AF65-F5344CB8AC3E}">
        <p14:creationId xmlns:p14="http://schemas.microsoft.com/office/powerpoint/2010/main" val="32689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602">
                                            <p:txEl>
                                              <p:pRg st="4" end="4"/>
                                            </p:txEl>
                                          </p:spTgt>
                                        </p:tgtEl>
                                        <p:attrNameLst>
                                          <p:attrName>style.visibility</p:attrName>
                                        </p:attrNameLst>
                                      </p:cBhvr>
                                      <p:to>
                                        <p:strVal val="visible"/>
                                      </p:to>
                                    </p:set>
                                    <p:animEffect transition="in" filter="checkerboard(across)">
                                      <p:cBhvr>
                                        <p:cTn id="7" dur="500"/>
                                        <p:tgtEl>
                                          <p:spTgt spid="92160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602">
                                            <p:txEl>
                                              <p:pRg st="5" end="5"/>
                                            </p:txEl>
                                          </p:spTgt>
                                        </p:tgtEl>
                                        <p:attrNameLst>
                                          <p:attrName>style.visibility</p:attrName>
                                        </p:attrNameLst>
                                      </p:cBhvr>
                                      <p:to>
                                        <p:strVal val="visible"/>
                                      </p:to>
                                    </p:set>
                                    <p:animEffect transition="in" filter="checkerboard(across)">
                                      <p:cBhvr>
                                        <p:cTn id="10" dur="500"/>
                                        <p:tgtEl>
                                          <p:spTgt spid="921602">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21602">
                                            <p:txEl>
                                              <p:pRg st="0" end="0"/>
                                            </p:txEl>
                                          </p:spTgt>
                                        </p:tgtEl>
                                        <p:attrNameLst>
                                          <p:attrName>style.visibility</p:attrName>
                                        </p:attrNameLst>
                                      </p:cBhvr>
                                      <p:to>
                                        <p:strVal val="visible"/>
                                      </p:to>
                                    </p:set>
                                    <p:animEffect transition="in" filter="checkerboard(across)">
                                      <p:cBhvr>
                                        <p:cTn id="13" dur="500"/>
                                        <p:tgtEl>
                                          <p:spTgt spid="921602">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21602">
                                            <p:txEl>
                                              <p:pRg st="1" end="1"/>
                                            </p:txEl>
                                          </p:spTgt>
                                        </p:tgtEl>
                                        <p:attrNameLst>
                                          <p:attrName>style.visibility</p:attrName>
                                        </p:attrNameLst>
                                      </p:cBhvr>
                                      <p:to>
                                        <p:strVal val="visible"/>
                                      </p:to>
                                    </p:set>
                                    <p:animEffect transition="in" filter="checkerboard(across)">
                                      <p:cBhvr>
                                        <p:cTn id="16" dur="500"/>
                                        <p:tgtEl>
                                          <p:spTgt spid="921602">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21602">
                                            <p:txEl>
                                              <p:pRg st="2" end="2"/>
                                            </p:txEl>
                                          </p:spTgt>
                                        </p:tgtEl>
                                        <p:attrNameLst>
                                          <p:attrName>style.visibility</p:attrName>
                                        </p:attrNameLst>
                                      </p:cBhvr>
                                      <p:to>
                                        <p:strVal val="visible"/>
                                      </p:to>
                                    </p:set>
                                    <p:animEffect transition="in" filter="checkerboard(across)">
                                      <p:cBhvr>
                                        <p:cTn id="19" dur="500"/>
                                        <p:tgtEl>
                                          <p:spTgt spid="921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L’orizzonte temporale</a:t>
            </a: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a:t>Come dovremmo considerare l’equivalenza ricardiana?</a:t>
            </a:r>
          </a:p>
          <a:p>
            <a:r>
              <a:rPr lang="it-IT" dirty="0">
                <a:highlight>
                  <a:srgbClr val="FFFF00"/>
                </a:highlight>
              </a:rPr>
              <a:t>Nella realtà, quanto più lontani nel tempo e incerti sembrano gli aumenti delle imposte future agli occhi dei consumatori, tanto più probabile è che essi li ignorino</a:t>
            </a:r>
            <a:r>
              <a:rPr lang="it-IT" dirty="0"/>
              <a:t>.</a:t>
            </a:r>
          </a:p>
          <a:p>
            <a:r>
              <a:rPr lang="it-IT" dirty="0"/>
              <a:t>In questo caso, il teorema dell’equivalenza ricardiana è destinata a fallire.</a:t>
            </a:r>
          </a:p>
          <a:p>
            <a:r>
              <a:rPr lang="it-IT" dirty="0"/>
              <a:t>In generale il disavanzo pubblico ha effetti rilevanti sull’attività economica.</a:t>
            </a:r>
          </a:p>
          <a:p>
            <a:r>
              <a:rPr lang="it-IT" dirty="0"/>
              <a:t>Nel breve periodo un forte disavanzo può (ma non sempre) aumentare la domanda, mentre una riduzione del deficit può (ma non sempre) produrre un effetto di contrazione sulla stessa</a:t>
            </a:r>
          </a:p>
          <a:p>
            <a:r>
              <a:rPr lang="it-IT" dirty="0"/>
              <a:t>Nel lungo periodo un maggior debito pubblico riduce l’accumulazione di capitale e quindi la produzione.</a:t>
            </a:r>
          </a:p>
          <a:p>
            <a:r>
              <a:rPr lang="it-IT" dirty="0"/>
              <a:t>Tuttavia, l’evidenza empirica nel breve periodo è controversa.</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25</a:t>
            </a:fld>
            <a:endParaRPr lang="it-IT"/>
          </a:p>
        </p:txBody>
      </p:sp>
    </p:spTree>
    <p:extLst>
      <p:ext uri="{BB962C8B-B14F-4D97-AF65-F5344CB8AC3E}">
        <p14:creationId xmlns:p14="http://schemas.microsoft.com/office/powerpoint/2010/main" val="343884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760" y="320675"/>
            <a:ext cx="10515600" cy="1325563"/>
          </a:xfrm>
        </p:spPr>
        <p:txBody>
          <a:bodyPr>
            <a:normAutofit fontScale="90000"/>
          </a:bodyPr>
          <a:lstStyle/>
          <a:p>
            <a:r>
              <a:rPr lang="it-IT" dirty="0"/>
              <a:t>I Limiti del teorema dell’equivalenza ricardiana: cos’è che non funziona nella realtà? </a:t>
            </a:r>
          </a:p>
        </p:txBody>
      </p:sp>
      <p:sp>
        <p:nvSpPr>
          <p:cNvPr id="3" name="Segnaposto contenuto 2"/>
          <p:cNvSpPr>
            <a:spLocks noGrp="1"/>
          </p:cNvSpPr>
          <p:nvPr>
            <p:ph sz="quarter" idx="1"/>
          </p:nvPr>
        </p:nvSpPr>
        <p:spPr/>
        <p:txBody>
          <a:bodyPr>
            <a:normAutofit fontScale="92500" lnSpcReduction="20000"/>
          </a:bodyPr>
          <a:lstStyle/>
          <a:p>
            <a:r>
              <a:rPr lang="it-IT" dirty="0"/>
              <a:t>I limiti del teorema dell’equivalenza ricardiana sono dovuti alle assunzioni di base del modello.</a:t>
            </a:r>
          </a:p>
          <a:p>
            <a:r>
              <a:rPr lang="it-IT" dirty="0"/>
              <a:t>Il risultato dell’irrilevanza della politica finanziaria del governo è ottenuto sulla base delle seguenti </a:t>
            </a:r>
            <a:r>
              <a:rPr lang="it-IT" dirty="0">
                <a:solidFill>
                  <a:srgbClr val="FF0000"/>
                </a:solidFill>
              </a:rPr>
              <a:t>ipotesi</a:t>
            </a:r>
            <a:r>
              <a:rPr lang="it-IT" dirty="0"/>
              <a:t>:</a:t>
            </a:r>
          </a:p>
          <a:p>
            <a:r>
              <a:rPr lang="it-IT" dirty="0"/>
              <a:t>1. gli </a:t>
            </a:r>
            <a:r>
              <a:rPr lang="it-IT" dirty="0">
                <a:solidFill>
                  <a:srgbClr val="FF0000"/>
                </a:solidFill>
              </a:rPr>
              <a:t>agenti</a:t>
            </a:r>
            <a:r>
              <a:rPr lang="it-IT" dirty="0"/>
              <a:t> sono </a:t>
            </a:r>
            <a:r>
              <a:rPr lang="it-IT" dirty="0">
                <a:solidFill>
                  <a:srgbClr val="FF0000"/>
                </a:solidFill>
              </a:rPr>
              <a:t>perfettamente razionali</a:t>
            </a:r>
            <a:r>
              <a:rPr lang="it-IT" dirty="0"/>
              <a:t>;</a:t>
            </a:r>
          </a:p>
          <a:p>
            <a:r>
              <a:rPr lang="it-IT" dirty="0"/>
              <a:t>2. </a:t>
            </a:r>
            <a:r>
              <a:rPr lang="it-IT" dirty="0">
                <a:solidFill>
                  <a:srgbClr val="FF0000"/>
                </a:solidFill>
              </a:rPr>
              <a:t>l’orizzonte temporale </a:t>
            </a:r>
            <a:r>
              <a:rPr lang="it-IT" dirty="0"/>
              <a:t>dei consumatori è uguale a quello del governo (solidarietà intergenerazionale);</a:t>
            </a:r>
          </a:p>
          <a:p>
            <a:r>
              <a:rPr lang="it-IT" dirty="0"/>
              <a:t>3. i consumatori possono prendere e dare a prestito al medesimo </a:t>
            </a:r>
            <a:r>
              <a:rPr lang="it-IT" dirty="0">
                <a:solidFill>
                  <a:srgbClr val="FF0000"/>
                </a:solidFill>
              </a:rPr>
              <a:t>tasso di interesse</a:t>
            </a:r>
            <a:r>
              <a:rPr lang="it-IT" dirty="0"/>
              <a:t>, </a:t>
            </a:r>
            <a:r>
              <a:rPr lang="it-IT" dirty="0">
                <a:solidFill>
                  <a:srgbClr val="FF0000"/>
                </a:solidFill>
              </a:rPr>
              <a:t>senza vincoli nell’accesso al credito</a:t>
            </a:r>
            <a:r>
              <a:rPr lang="it-IT" dirty="0"/>
              <a:t>;</a:t>
            </a:r>
          </a:p>
          <a:p>
            <a:r>
              <a:rPr lang="it-IT" dirty="0"/>
              <a:t>4. le </a:t>
            </a:r>
            <a:r>
              <a:rPr lang="it-IT" dirty="0">
                <a:solidFill>
                  <a:srgbClr val="FF0000"/>
                </a:solidFill>
              </a:rPr>
              <a:t>imposte non sono distorsive</a:t>
            </a:r>
            <a:r>
              <a:rPr lang="it-IT" dirty="0"/>
              <a:t>.</a:t>
            </a:r>
          </a:p>
          <a:p>
            <a:r>
              <a:rPr lang="it-IT" u="sng" dirty="0"/>
              <a:t>Queste assunzioni non trovano sempre una perfetta corrispondenza nella realtà</a:t>
            </a:r>
          </a:p>
        </p:txBody>
      </p:sp>
      <p:sp>
        <p:nvSpPr>
          <p:cNvPr id="4" name="Segnaposto numero diapositiva 3"/>
          <p:cNvSpPr>
            <a:spLocks noGrp="1"/>
          </p:cNvSpPr>
          <p:nvPr>
            <p:ph type="sldNum" sz="quarter" idx="12"/>
          </p:nvPr>
        </p:nvSpPr>
        <p:spPr/>
        <p:txBody>
          <a:bodyPr/>
          <a:lstStyle/>
          <a:p>
            <a:fld id="{ECB96A7B-7842-4D4D-BE96-FD32835D6D22}" type="slidenum">
              <a:rPr lang="it-IT" smtClean="0"/>
              <a:pPr/>
              <a:t>26</a:t>
            </a:fld>
            <a:endParaRPr lang="it-IT"/>
          </a:p>
        </p:txBody>
      </p:sp>
    </p:spTree>
    <p:extLst>
      <p:ext uri="{BB962C8B-B14F-4D97-AF65-F5344CB8AC3E}">
        <p14:creationId xmlns:p14="http://schemas.microsoft.com/office/powerpoint/2010/main" val="53045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CF52370-EA7F-4607-A685-9A2E6E35C7D7}"/>
              </a:ext>
            </a:extLst>
          </p:cNvPr>
          <p:cNvSpPr>
            <a:spLocks noGrp="1"/>
          </p:cNvSpPr>
          <p:nvPr>
            <p:ph type="title"/>
          </p:nvPr>
        </p:nvSpPr>
        <p:spPr/>
        <p:txBody>
          <a:bodyPr/>
          <a:lstStyle/>
          <a:p>
            <a:r>
              <a:rPr lang="it-IT" dirty="0"/>
              <a:t>Riassumendo…</a:t>
            </a:r>
          </a:p>
        </p:txBody>
      </p:sp>
      <p:sp>
        <p:nvSpPr>
          <p:cNvPr id="6" name="Segnaposto contenuto 5">
            <a:extLst>
              <a:ext uri="{FF2B5EF4-FFF2-40B4-BE49-F238E27FC236}">
                <a16:creationId xmlns:a16="http://schemas.microsoft.com/office/drawing/2014/main" id="{5F83D2F4-6A34-4709-8DE4-B546FB962CB2}"/>
              </a:ext>
            </a:extLst>
          </p:cNvPr>
          <p:cNvSpPr>
            <a:spLocks noGrp="1"/>
          </p:cNvSpPr>
          <p:nvPr>
            <p:ph idx="1"/>
          </p:nvPr>
        </p:nvSpPr>
        <p:spPr/>
        <p:txBody>
          <a:bodyPr/>
          <a:lstStyle/>
          <a:p>
            <a:r>
              <a:rPr lang="it-IT" dirty="0"/>
              <a:t>Le variabili fondamentali per il controllo della crescita del debito pubblico sono:</a:t>
            </a:r>
          </a:p>
          <a:p>
            <a:pPr lvl="1"/>
            <a:r>
              <a:rPr lang="it-IT" dirty="0"/>
              <a:t>I deficit pubblici nel tempo non finanziati da imposte (</a:t>
            </a:r>
            <a:r>
              <a:rPr lang="it-IT" dirty="0" err="1"/>
              <a:t>D</a:t>
            </a:r>
            <a:r>
              <a:rPr lang="it-IT" baseline="-25000" dirty="0" err="1"/>
              <a:t>t</a:t>
            </a:r>
            <a:r>
              <a:rPr lang="it-IT" dirty="0"/>
              <a:t>)</a:t>
            </a:r>
          </a:p>
          <a:p>
            <a:pPr lvl="1"/>
            <a:r>
              <a:rPr lang="it-IT" dirty="0"/>
              <a:t>Il corrispondente debito pubblico accumulato (</a:t>
            </a:r>
            <a:r>
              <a:rPr lang="it-IT" dirty="0" err="1"/>
              <a:t>B</a:t>
            </a:r>
            <a:r>
              <a:rPr lang="it-IT" baseline="-25000" dirty="0" err="1"/>
              <a:t>t</a:t>
            </a:r>
            <a:r>
              <a:rPr lang="it-IT" dirty="0"/>
              <a:t>)</a:t>
            </a:r>
          </a:p>
          <a:p>
            <a:pPr lvl="1"/>
            <a:r>
              <a:rPr lang="it-IT" dirty="0"/>
              <a:t>Il tasso d’interesse nominale (</a:t>
            </a:r>
            <a:r>
              <a:rPr lang="it-IT" dirty="0" err="1"/>
              <a:t>i</a:t>
            </a:r>
            <a:r>
              <a:rPr lang="it-IT" baseline="-25000" dirty="0" err="1"/>
              <a:t>t</a:t>
            </a:r>
            <a:r>
              <a:rPr lang="it-IT" dirty="0"/>
              <a:t>)</a:t>
            </a:r>
          </a:p>
          <a:p>
            <a:pPr lvl="1"/>
            <a:r>
              <a:rPr lang="it-IT" dirty="0"/>
              <a:t>Il tasso di crescita nominale del PIL (</a:t>
            </a:r>
            <a:r>
              <a:rPr lang="it-IT" dirty="0" err="1"/>
              <a:t>Y</a:t>
            </a:r>
            <a:r>
              <a:rPr lang="it-IT" baseline="-25000" dirty="0" err="1"/>
              <a:t>t</a:t>
            </a:r>
            <a:r>
              <a:rPr lang="it-IT" dirty="0"/>
              <a:t>)</a:t>
            </a:r>
          </a:p>
          <a:p>
            <a:pPr lvl="1"/>
            <a:r>
              <a:rPr lang="it-IT" dirty="0"/>
              <a:t>Il tasso d’inflazione (π</a:t>
            </a:r>
            <a:r>
              <a:rPr lang="it-IT" baseline="-25000" dirty="0"/>
              <a:t>t</a:t>
            </a:r>
            <a:r>
              <a:rPr lang="it-IT" dirty="0"/>
              <a:t>)</a:t>
            </a:r>
          </a:p>
          <a:p>
            <a:pPr lvl="1"/>
            <a:endParaRPr lang="it-IT" dirty="0"/>
          </a:p>
        </p:txBody>
      </p:sp>
      <p:sp>
        <p:nvSpPr>
          <p:cNvPr id="4" name="Segnaposto numero diapositiva 3">
            <a:extLst>
              <a:ext uri="{FF2B5EF4-FFF2-40B4-BE49-F238E27FC236}">
                <a16:creationId xmlns:a16="http://schemas.microsoft.com/office/drawing/2014/main" id="{1F01164B-1332-42A1-943F-D7E5471EDC27}"/>
              </a:ext>
            </a:extLst>
          </p:cNvPr>
          <p:cNvSpPr>
            <a:spLocks noGrp="1"/>
          </p:cNvSpPr>
          <p:nvPr>
            <p:ph type="sldNum" sz="quarter" idx="12"/>
          </p:nvPr>
        </p:nvSpPr>
        <p:spPr/>
        <p:txBody>
          <a:bodyPr/>
          <a:lstStyle/>
          <a:p>
            <a:fld id="{C31E2B66-C54D-4FE0-ABB5-06EDA5E25CF3}" type="slidenum">
              <a:rPr lang="en-US" smtClean="0"/>
              <a:t>27</a:t>
            </a:fld>
            <a:endParaRPr lang="en-US"/>
          </a:p>
        </p:txBody>
      </p:sp>
    </p:spTree>
    <p:extLst>
      <p:ext uri="{BB962C8B-B14F-4D97-AF65-F5344CB8AC3E}">
        <p14:creationId xmlns:p14="http://schemas.microsoft.com/office/powerpoint/2010/main" val="3791300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sostenibilità del debito: 1) il debito/PIL</a:t>
            </a:r>
            <a:endParaRPr lang="en-US" dirty="0"/>
          </a:p>
        </p:txBody>
      </p:sp>
      <p:sp>
        <p:nvSpPr>
          <p:cNvPr id="3" name="Segnaposto contenuto 2"/>
          <p:cNvSpPr>
            <a:spLocks noGrp="1"/>
          </p:cNvSpPr>
          <p:nvPr>
            <p:ph idx="1"/>
          </p:nvPr>
        </p:nvSpPr>
        <p:spPr>
          <a:xfrm>
            <a:off x="1120000" y="1825625"/>
            <a:ext cx="10508408" cy="4351338"/>
          </a:xfrm>
        </p:spPr>
        <p:txBody>
          <a:bodyPr>
            <a:normAutofit/>
          </a:bodyPr>
          <a:lstStyle/>
          <a:p>
            <a:r>
              <a:rPr lang="it-IT" dirty="0"/>
              <a:t>Quanto sia importante il debito per un Paese lo si ricava dal rapporto tra debito e prodotto nazionale nominale, per cui ora oltre al tempo (continuo) dobbiamo tener conto anche del livello dei prezzi</a:t>
            </a:r>
          </a:p>
          <a:p>
            <a:r>
              <a:rPr lang="it-IT" dirty="0"/>
              <a:t>                                           </a:t>
            </a:r>
          </a:p>
          <a:p>
            <a:r>
              <a:rPr lang="it-IT" dirty="0"/>
              <a:t>                                          dove  </a:t>
            </a:r>
          </a:p>
          <a:p>
            <a:endParaRPr lang="it-IT" dirty="0"/>
          </a:p>
          <a:p>
            <a:r>
              <a:rPr lang="it-IT" dirty="0"/>
              <a:t>Semplificando possiamo ottenere dalla parte destra:</a:t>
            </a:r>
          </a:p>
          <a:p>
            <a:pPr marL="0" indent="0">
              <a:buNone/>
            </a:pPr>
            <a:endParaRPr lang="it-IT" dirty="0"/>
          </a:p>
          <a:p>
            <a:pPr marL="0" indent="0">
              <a:buNone/>
            </a:pPr>
            <a:endParaRPr lang="it-IT"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28</a:t>
            </a:fld>
            <a:endParaRPr lang="en-US" dirty="0"/>
          </a:p>
        </p:txBody>
      </p:sp>
      <p:pic>
        <p:nvPicPr>
          <p:cNvPr id="5" name="Immagine 4"/>
          <p:cNvPicPr>
            <a:picLocks noChangeAspect="1"/>
          </p:cNvPicPr>
          <p:nvPr/>
        </p:nvPicPr>
        <p:blipFill>
          <a:blip r:embed="rId2"/>
          <a:stretch>
            <a:fillRect/>
          </a:stretch>
        </p:blipFill>
        <p:spPr>
          <a:xfrm>
            <a:off x="1434700" y="3104627"/>
            <a:ext cx="3403149" cy="1176241"/>
          </a:xfrm>
          <a:prstGeom prst="rect">
            <a:avLst/>
          </a:prstGeom>
        </p:spPr>
      </p:pic>
      <p:pic>
        <p:nvPicPr>
          <p:cNvPr id="6" name="Immagine 5"/>
          <p:cNvPicPr>
            <a:picLocks noChangeAspect="1"/>
          </p:cNvPicPr>
          <p:nvPr/>
        </p:nvPicPr>
        <p:blipFill>
          <a:blip r:embed="rId3"/>
          <a:stretch>
            <a:fillRect/>
          </a:stretch>
        </p:blipFill>
        <p:spPr>
          <a:xfrm>
            <a:off x="5968548" y="3279006"/>
            <a:ext cx="1237933" cy="792794"/>
          </a:xfrm>
          <a:prstGeom prst="rect">
            <a:avLst/>
          </a:prstGeom>
        </p:spPr>
      </p:pic>
      <p:pic>
        <p:nvPicPr>
          <p:cNvPr id="7" name="Immagine 6"/>
          <p:cNvPicPr>
            <a:picLocks noChangeAspect="1"/>
          </p:cNvPicPr>
          <p:nvPr/>
        </p:nvPicPr>
        <p:blipFill>
          <a:blip r:embed="rId4"/>
          <a:stretch>
            <a:fillRect/>
          </a:stretch>
        </p:blipFill>
        <p:spPr>
          <a:xfrm>
            <a:off x="1582599" y="5267936"/>
            <a:ext cx="1855367" cy="998721"/>
          </a:xfrm>
          <a:prstGeom prst="rect">
            <a:avLst/>
          </a:prstGeom>
        </p:spPr>
      </p:pic>
      <p:pic>
        <p:nvPicPr>
          <p:cNvPr id="8" name="Immagine 7"/>
          <p:cNvPicPr>
            <a:picLocks noChangeAspect="1"/>
          </p:cNvPicPr>
          <p:nvPr/>
        </p:nvPicPr>
        <p:blipFill>
          <a:blip r:embed="rId5"/>
          <a:stretch>
            <a:fillRect/>
          </a:stretch>
        </p:blipFill>
        <p:spPr>
          <a:xfrm>
            <a:off x="4021330" y="5216623"/>
            <a:ext cx="1176569" cy="968626"/>
          </a:xfrm>
          <a:prstGeom prst="rect">
            <a:avLst/>
          </a:prstGeom>
        </p:spPr>
      </p:pic>
      <p:pic>
        <p:nvPicPr>
          <p:cNvPr id="10" name="Immagine 9"/>
          <p:cNvPicPr>
            <a:picLocks noChangeAspect="1"/>
          </p:cNvPicPr>
          <p:nvPr/>
        </p:nvPicPr>
        <p:blipFill>
          <a:blip r:embed="rId6"/>
          <a:stretch>
            <a:fillRect/>
          </a:stretch>
        </p:blipFill>
        <p:spPr>
          <a:xfrm>
            <a:off x="7991977" y="5196961"/>
            <a:ext cx="1983295" cy="1071275"/>
          </a:xfrm>
          <a:prstGeom prst="rect">
            <a:avLst/>
          </a:prstGeom>
        </p:spPr>
      </p:pic>
      <p:sp>
        <p:nvSpPr>
          <p:cNvPr id="11" name="Freccia a destra 10"/>
          <p:cNvSpPr/>
          <p:nvPr/>
        </p:nvSpPr>
        <p:spPr>
          <a:xfrm>
            <a:off x="6096000" y="5447281"/>
            <a:ext cx="1278292" cy="458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a:extLst>
              <a:ext uri="{FF2B5EF4-FFF2-40B4-BE49-F238E27FC236}">
                <a16:creationId xmlns:a16="http://schemas.microsoft.com/office/drawing/2014/main" id="{71172BD4-1BBD-48D9-ADAD-CA3DE49951CE}"/>
              </a:ext>
            </a:extLst>
          </p:cNvPr>
          <p:cNvSpPr/>
          <p:nvPr/>
        </p:nvSpPr>
        <p:spPr>
          <a:xfrm>
            <a:off x="8261706" y="5205818"/>
            <a:ext cx="465147" cy="479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409E77EE-59F2-435C-BA18-8674A50C772C}"/>
              </a:ext>
            </a:extLst>
          </p:cNvPr>
          <p:cNvSpPr/>
          <p:nvPr/>
        </p:nvSpPr>
        <p:spPr>
          <a:xfrm>
            <a:off x="1605855" y="3233192"/>
            <a:ext cx="650240" cy="4826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curvo 17">
            <a:extLst>
              <a:ext uri="{FF2B5EF4-FFF2-40B4-BE49-F238E27FC236}">
                <a16:creationId xmlns:a16="http://schemas.microsoft.com/office/drawing/2014/main" id="{E66C85F4-9BB3-4BAC-B09A-3A06AF585138}"/>
              </a:ext>
            </a:extLst>
          </p:cNvPr>
          <p:cNvCxnSpPr>
            <a:cxnSpLocks/>
          </p:cNvCxnSpPr>
          <p:nvPr/>
        </p:nvCxnSpPr>
        <p:spPr>
          <a:xfrm>
            <a:off x="2312984" y="3275593"/>
            <a:ext cx="3708222" cy="187521"/>
          </a:xfrm>
          <a:prstGeom prst="curvedConnector3">
            <a:avLst>
              <a:gd name="adj1" fmla="val 8882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1E931782-4BC3-4B85-A26E-AD044446CD89}"/>
              </a:ext>
            </a:extLst>
          </p:cNvPr>
          <p:cNvSpPr/>
          <p:nvPr/>
        </p:nvSpPr>
        <p:spPr>
          <a:xfrm>
            <a:off x="5798817" y="3339420"/>
            <a:ext cx="650240" cy="5940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BD60B978-ADD4-4D9D-B23A-F1C8E5DC62CD}"/>
                  </a:ext>
                </a:extLst>
              </p:cNvPr>
              <p:cNvSpPr txBox="1"/>
              <p:nvPr/>
            </p:nvSpPr>
            <p:spPr>
              <a:xfrm>
                <a:off x="7390018" y="3429000"/>
                <a:ext cx="601959" cy="536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800" i="1" dirty="0" smtClean="0">
                              <a:latin typeface="Cambria Math" panose="02040503050406030204" pitchFamily="18" charset="0"/>
                            </a:rPr>
                          </m:ctrlPr>
                        </m:sSubPr>
                        <m:e>
                          <m:acc>
                            <m:accPr>
                              <m:chr m:val="̇"/>
                              <m:ctrlPr>
                                <a:rPr lang="it-IT" sz="2800" i="1" dirty="0">
                                  <a:latin typeface="Cambria Math" panose="02040503050406030204" pitchFamily="18" charset="0"/>
                                </a:rPr>
                              </m:ctrlPr>
                            </m:accPr>
                            <m:e>
                              <m:r>
                                <a:rPr lang="it-IT" sz="2800" i="1" dirty="0">
                                  <a:latin typeface="Cambria Math" panose="02040503050406030204" pitchFamily="18" charset="0"/>
                                </a:rPr>
                                <m:t>𝐵</m:t>
                              </m:r>
                            </m:e>
                          </m:acc>
                        </m:e>
                        <m:sub>
                          <m:r>
                            <a:rPr lang="it-IT" sz="2800" b="0" i="1" dirty="0" smtClean="0">
                              <a:latin typeface="Cambria Math" panose="02040503050406030204" pitchFamily="18" charset="0"/>
                            </a:rPr>
                            <m:t>𝑡</m:t>
                          </m:r>
                        </m:sub>
                      </m:sSub>
                    </m:oMath>
                  </m:oMathPara>
                </a14:m>
                <a:endParaRPr lang="it-IT" sz="2800" dirty="0"/>
              </a:p>
            </p:txBody>
          </p:sp>
        </mc:Choice>
        <mc:Fallback xmlns="">
          <p:sp>
            <p:nvSpPr>
              <p:cNvPr id="33" name="CasellaDiTesto 32">
                <a:extLst>
                  <a:ext uri="{FF2B5EF4-FFF2-40B4-BE49-F238E27FC236}">
                    <a16:creationId xmlns:a16="http://schemas.microsoft.com/office/drawing/2014/main" id="{BD60B978-ADD4-4D9D-B23A-F1C8E5DC62CD}"/>
                  </a:ext>
                </a:extLst>
              </p:cNvPr>
              <p:cNvSpPr txBox="1">
                <a:spLocks noRot="1" noChangeAspect="1" noMove="1" noResize="1" noEditPoints="1" noAdjustHandles="1" noChangeArrowheads="1" noChangeShapeType="1" noTextEdit="1"/>
              </p:cNvSpPr>
              <p:nvPr/>
            </p:nvSpPr>
            <p:spPr>
              <a:xfrm>
                <a:off x="7390018" y="3429000"/>
                <a:ext cx="601959" cy="536750"/>
              </a:xfrm>
              <a:prstGeom prst="rect">
                <a:avLst/>
              </a:prstGeom>
              <a:blipFill>
                <a:blip r:embed="rId7"/>
                <a:stretch>
                  <a:fillRect/>
                </a:stretch>
              </a:blipFill>
            </p:spPr>
            <p:txBody>
              <a:bodyPr/>
              <a:lstStyle/>
              <a:p>
                <a:r>
                  <a:rPr lang="it-IT">
                    <a:noFill/>
                  </a:rPr>
                  <a:t> </a:t>
                </a:r>
              </a:p>
            </p:txBody>
          </p:sp>
        </mc:Fallback>
      </mc:AlternateContent>
      <p:sp>
        <p:nvSpPr>
          <p:cNvPr id="34" name="CasellaDiTesto 33">
            <a:extLst>
              <a:ext uri="{FF2B5EF4-FFF2-40B4-BE49-F238E27FC236}">
                <a16:creationId xmlns:a16="http://schemas.microsoft.com/office/drawing/2014/main" id="{5255EF90-A616-437D-93C1-46A26BF1ED5C}"/>
              </a:ext>
            </a:extLst>
          </p:cNvPr>
          <p:cNvSpPr txBox="1"/>
          <p:nvPr/>
        </p:nvSpPr>
        <p:spPr>
          <a:xfrm>
            <a:off x="8083092" y="3214774"/>
            <a:ext cx="3569567" cy="1200329"/>
          </a:xfrm>
          <a:prstGeom prst="rect">
            <a:avLst/>
          </a:prstGeom>
          <a:noFill/>
        </p:spPr>
        <p:txBody>
          <a:bodyPr wrap="square" rtlCol="0">
            <a:spAutoFit/>
          </a:bodyPr>
          <a:lstStyle/>
          <a:p>
            <a:r>
              <a:rPr lang="it-IT" i="1" dirty="0"/>
              <a:t>Indica la variazione del debito nel tempo t, o come riportato nella parte dx dell’identità è la derivata del debito al variare del tempo </a:t>
            </a:r>
          </a:p>
        </p:txBody>
      </p:sp>
      <p:cxnSp>
        <p:nvCxnSpPr>
          <p:cNvPr id="36" name="Connettore 2 35">
            <a:extLst>
              <a:ext uri="{FF2B5EF4-FFF2-40B4-BE49-F238E27FC236}">
                <a16:creationId xmlns:a16="http://schemas.microsoft.com/office/drawing/2014/main" id="{2D0A1EF9-AB56-40BF-93B5-266BA7611C95}"/>
              </a:ext>
            </a:extLst>
          </p:cNvPr>
          <p:cNvCxnSpPr>
            <a:cxnSpLocks/>
            <a:stCxn id="33" idx="2"/>
          </p:cNvCxnSpPr>
          <p:nvPr/>
        </p:nvCxnSpPr>
        <p:spPr>
          <a:xfrm>
            <a:off x="7690998" y="3965750"/>
            <a:ext cx="570708" cy="9561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8143D005-68FF-45D0-800C-B85A80238D49}"/>
              </a:ext>
            </a:extLst>
          </p:cNvPr>
          <p:cNvSpPr txBox="1"/>
          <p:nvPr/>
        </p:nvSpPr>
        <p:spPr>
          <a:xfrm>
            <a:off x="6221773" y="5503248"/>
            <a:ext cx="1341074" cy="369332"/>
          </a:xfrm>
          <a:prstGeom prst="rect">
            <a:avLst/>
          </a:prstGeom>
          <a:noFill/>
        </p:spPr>
        <p:txBody>
          <a:bodyPr wrap="square" rtlCol="0">
            <a:spAutoFit/>
          </a:bodyPr>
          <a:lstStyle/>
          <a:p>
            <a:r>
              <a:rPr lang="it-IT" dirty="0">
                <a:solidFill>
                  <a:schemeClr val="bg1"/>
                </a:solidFill>
              </a:rPr>
              <a:t>quindi</a:t>
            </a:r>
          </a:p>
        </p:txBody>
      </p:sp>
      <p:sp>
        <p:nvSpPr>
          <p:cNvPr id="41" name="Ovale 40">
            <a:extLst>
              <a:ext uri="{FF2B5EF4-FFF2-40B4-BE49-F238E27FC236}">
                <a16:creationId xmlns:a16="http://schemas.microsoft.com/office/drawing/2014/main" id="{F85D3281-11BE-4C1A-97D6-E8CD4C32F5A5}"/>
              </a:ext>
            </a:extLst>
          </p:cNvPr>
          <p:cNvSpPr/>
          <p:nvPr/>
        </p:nvSpPr>
        <p:spPr>
          <a:xfrm>
            <a:off x="2500696" y="3121812"/>
            <a:ext cx="1070661" cy="10847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a:extLst>
              <a:ext uri="{FF2B5EF4-FFF2-40B4-BE49-F238E27FC236}">
                <a16:creationId xmlns:a16="http://schemas.microsoft.com/office/drawing/2014/main" id="{D9F25A80-C960-41AE-8E76-8B51393BA41E}"/>
              </a:ext>
            </a:extLst>
          </p:cNvPr>
          <p:cNvSpPr/>
          <p:nvPr/>
        </p:nvSpPr>
        <p:spPr>
          <a:xfrm>
            <a:off x="1582600" y="5150537"/>
            <a:ext cx="1370468" cy="1071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2 43">
            <a:extLst>
              <a:ext uri="{FF2B5EF4-FFF2-40B4-BE49-F238E27FC236}">
                <a16:creationId xmlns:a16="http://schemas.microsoft.com/office/drawing/2014/main" id="{03FA87FE-218E-4D07-940D-FC19109EF097}"/>
              </a:ext>
            </a:extLst>
          </p:cNvPr>
          <p:cNvCxnSpPr>
            <a:cxnSpLocks/>
          </p:cNvCxnSpPr>
          <p:nvPr/>
        </p:nvCxnSpPr>
        <p:spPr>
          <a:xfrm flipH="1">
            <a:off x="2720788" y="3839938"/>
            <a:ext cx="183777" cy="138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vale 44">
            <a:extLst>
              <a:ext uri="{FF2B5EF4-FFF2-40B4-BE49-F238E27FC236}">
                <a16:creationId xmlns:a16="http://schemas.microsoft.com/office/drawing/2014/main" id="{DD8150CC-A2EC-4711-8DB9-1426FECA801A}"/>
              </a:ext>
            </a:extLst>
          </p:cNvPr>
          <p:cNvSpPr/>
          <p:nvPr/>
        </p:nvSpPr>
        <p:spPr>
          <a:xfrm>
            <a:off x="3971342" y="3250226"/>
            <a:ext cx="601692" cy="956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2 45">
            <a:extLst>
              <a:ext uri="{FF2B5EF4-FFF2-40B4-BE49-F238E27FC236}">
                <a16:creationId xmlns:a16="http://schemas.microsoft.com/office/drawing/2014/main" id="{595095C6-4BF5-4065-A667-BCC6376D05E4}"/>
              </a:ext>
            </a:extLst>
          </p:cNvPr>
          <p:cNvCxnSpPr>
            <a:cxnSpLocks/>
          </p:cNvCxnSpPr>
          <p:nvPr/>
        </p:nvCxnSpPr>
        <p:spPr>
          <a:xfrm>
            <a:off x="4296439" y="4038885"/>
            <a:ext cx="280235" cy="1086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Ovale 53">
            <a:extLst>
              <a:ext uri="{FF2B5EF4-FFF2-40B4-BE49-F238E27FC236}">
                <a16:creationId xmlns:a16="http://schemas.microsoft.com/office/drawing/2014/main" id="{E6775A12-CB80-4892-B393-308096715743}"/>
              </a:ext>
            </a:extLst>
          </p:cNvPr>
          <p:cNvSpPr/>
          <p:nvPr/>
        </p:nvSpPr>
        <p:spPr>
          <a:xfrm>
            <a:off x="4035221" y="5152525"/>
            <a:ext cx="729520" cy="10692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a:extLst>
              <a:ext uri="{FF2B5EF4-FFF2-40B4-BE49-F238E27FC236}">
                <a16:creationId xmlns:a16="http://schemas.microsoft.com/office/drawing/2014/main" id="{8EEFDBC8-EAF3-435A-9669-48F522454C23}"/>
              </a:ext>
            </a:extLst>
          </p:cNvPr>
          <p:cNvSpPr/>
          <p:nvPr/>
        </p:nvSpPr>
        <p:spPr>
          <a:xfrm>
            <a:off x="7991977" y="5267936"/>
            <a:ext cx="810379" cy="83793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A5CFC272-4F1A-4591-B8DD-A3DDE367D77B}"/>
                  </a:ext>
                </a:extLst>
              </p:cNvPr>
              <p:cNvSpPr txBox="1"/>
              <p:nvPr/>
            </p:nvSpPr>
            <p:spPr>
              <a:xfrm>
                <a:off x="8899622" y="6251366"/>
                <a:ext cx="521078" cy="483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sSub>
                            <m:sSubPr>
                              <m:ctrlPr>
                                <a:rPr lang="it-IT" sz="2400" i="1" smtClean="0">
                                  <a:latin typeface="Cambria Math" panose="02040503050406030204" pitchFamily="18" charset="0"/>
                                </a:rPr>
                              </m:ctrlPr>
                            </m:sSubPr>
                            <m:e>
                              <m:r>
                                <a:rPr lang="it-IT" sz="2400" i="1">
                                  <a:latin typeface="Cambria Math" panose="02040503050406030204" pitchFamily="18" charset="0"/>
                                </a:rPr>
                                <m:t>𝑏</m:t>
                              </m:r>
                            </m:e>
                            <m:sub>
                              <m:r>
                                <a:rPr lang="it-IT" sz="2400" b="0" i="1" smtClean="0">
                                  <a:latin typeface="Cambria Math" panose="02040503050406030204" pitchFamily="18" charset="0"/>
                                </a:rPr>
                                <m:t>𝑡</m:t>
                              </m:r>
                            </m:sub>
                          </m:sSub>
                        </m:e>
                      </m:acc>
                    </m:oMath>
                  </m:oMathPara>
                </a14:m>
                <a:endParaRPr lang="it-IT" sz="2400" dirty="0"/>
              </a:p>
            </p:txBody>
          </p:sp>
        </mc:Choice>
        <mc:Fallback xmlns="">
          <p:sp>
            <p:nvSpPr>
              <p:cNvPr id="58" name="CasellaDiTesto 57">
                <a:extLst>
                  <a:ext uri="{FF2B5EF4-FFF2-40B4-BE49-F238E27FC236}">
                    <a16:creationId xmlns:a16="http://schemas.microsoft.com/office/drawing/2014/main" id="{A5CFC272-4F1A-4591-B8DD-A3DDE367D77B}"/>
                  </a:ext>
                </a:extLst>
              </p:cNvPr>
              <p:cNvSpPr txBox="1">
                <a:spLocks noRot="1" noChangeAspect="1" noMove="1" noResize="1" noEditPoints="1" noAdjustHandles="1" noChangeArrowheads="1" noChangeShapeType="1" noTextEdit="1"/>
              </p:cNvSpPr>
              <p:nvPr/>
            </p:nvSpPr>
            <p:spPr>
              <a:xfrm>
                <a:off x="8899622" y="6251366"/>
                <a:ext cx="521078" cy="483017"/>
              </a:xfrm>
              <a:prstGeom prst="rect">
                <a:avLst/>
              </a:prstGeom>
              <a:blipFill>
                <a:blip r:embed="rId8"/>
                <a:stretch>
                  <a:fillRect/>
                </a:stretch>
              </a:blipFill>
            </p:spPr>
            <p:txBody>
              <a:bodyPr/>
              <a:lstStyle/>
              <a:p>
                <a:r>
                  <a:rPr lang="it-IT">
                    <a:noFill/>
                  </a:rPr>
                  <a:t> </a:t>
                </a:r>
              </a:p>
            </p:txBody>
          </p:sp>
        </mc:Fallback>
      </mc:AlternateContent>
      <p:cxnSp>
        <p:nvCxnSpPr>
          <p:cNvPr id="60" name="Connettore 2 59">
            <a:extLst>
              <a:ext uri="{FF2B5EF4-FFF2-40B4-BE49-F238E27FC236}">
                <a16:creationId xmlns:a16="http://schemas.microsoft.com/office/drawing/2014/main" id="{ACF0812E-309C-4882-91FE-9DD9B0395EDF}"/>
              </a:ext>
            </a:extLst>
          </p:cNvPr>
          <p:cNvCxnSpPr>
            <a:cxnSpLocks/>
          </p:cNvCxnSpPr>
          <p:nvPr/>
        </p:nvCxnSpPr>
        <p:spPr>
          <a:xfrm>
            <a:off x="8586349" y="6105875"/>
            <a:ext cx="397275" cy="2949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3" name="CasellaDiTesto 62">
            <a:extLst>
              <a:ext uri="{FF2B5EF4-FFF2-40B4-BE49-F238E27FC236}">
                <a16:creationId xmlns:a16="http://schemas.microsoft.com/office/drawing/2014/main" id="{B738B134-3DB9-4811-A1FE-5FFA938E1B42}"/>
              </a:ext>
            </a:extLst>
          </p:cNvPr>
          <p:cNvSpPr txBox="1"/>
          <p:nvPr/>
        </p:nvSpPr>
        <p:spPr>
          <a:xfrm>
            <a:off x="161830" y="5105199"/>
            <a:ext cx="1444025" cy="1200329"/>
          </a:xfrm>
          <a:prstGeom prst="rect">
            <a:avLst/>
          </a:prstGeom>
          <a:noFill/>
          <a:ln>
            <a:solidFill>
              <a:srgbClr val="0070C0"/>
            </a:solidFill>
          </a:ln>
        </p:spPr>
        <p:txBody>
          <a:bodyPr wrap="square" rtlCol="0">
            <a:spAutoFit/>
          </a:bodyPr>
          <a:lstStyle/>
          <a:p>
            <a:r>
              <a:rPr lang="it-IT" dirty="0"/>
              <a:t>Deficit primario in % del PIL nominale</a:t>
            </a:r>
          </a:p>
        </p:txBody>
      </p:sp>
      <p:sp>
        <p:nvSpPr>
          <p:cNvPr id="64" name="CasellaDiTesto 63">
            <a:extLst>
              <a:ext uri="{FF2B5EF4-FFF2-40B4-BE49-F238E27FC236}">
                <a16:creationId xmlns:a16="http://schemas.microsoft.com/office/drawing/2014/main" id="{4A5FB8DA-4FF2-4F31-8E27-774EF9F85BF4}"/>
              </a:ext>
            </a:extLst>
          </p:cNvPr>
          <p:cNvSpPr txBox="1"/>
          <p:nvPr/>
        </p:nvSpPr>
        <p:spPr>
          <a:xfrm>
            <a:off x="6180304" y="5905440"/>
            <a:ext cx="1968969" cy="923330"/>
          </a:xfrm>
          <a:prstGeom prst="rect">
            <a:avLst/>
          </a:prstGeom>
          <a:noFill/>
          <a:ln>
            <a:solidFill>
              <a:srgbClr val="0070C0"/>
            </a:solidFill>
          </a:ln>
        </p:spPr>
        <p:txBody>
          <a:bodyPr wrap="square" rtlCol="0">
            <a:spAutoFit/>
          </a:bodyPr>
          <a:lstStyle/>
          <a:p>
            <a:r>
              <a:rPr lang="it-IT" dirty="0"/>
              <a:t>Variazione del Debito in % del PIL nominale</a:t>
            </a:r>
          </a:p>
        </p:txBody>
      </p:sp>
    </p:spTree>
    <p:extLst>
      <p:ext uri="{BB962C8B-B14F-4D97-AF65-F5344CB8AC3E}">
        <p14:creationId xmlns:p14="http://schemas.microsoft.com/office/powerpoint/2010/main" val="2886303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D1D55-953F-45A4-8093-86E5AF2EA7BA}"/>
              </a:ext>
            </a:extLst>
          </p:cNvPr>
          <p:cNvSpPr>
            <a:spLocks noGrp="1"/>
          </p:cNvSpPr>
          <p:nvPr>
            <p:ph type="title"/>
          </p:nvPr>
        </p:nvSpPr>
        <p:spPr/>
        <p:txBody>
          <a:bodyPr/>
          <a:lstStyle/>
          <a:p>
            <a:r>
              <a:rPr lang="it-IT" dirty="0"/>
              <a:t>La sostenibilità del debito: 2) da cosa è determinata la variazione del debito/PIL</a:t>
            </a:r>
          </a:p>
        </p:txBody>
      </p:sp>
      <p:sp>
        <p:nvSpPr>
          <p:cNvPr id="3" name="Segnaposto contenuto 2">
            <a:extLst>
              <a:ext uri="{FF2B5EF4-FFF2-40B4-BE49-F238E27FC236}">
                <a16:creationId xmlns:a16="http://schemas.microsoft.com/office/drawing/2014/main" id="{376EBE2F-08B3-4CBA-84FF-A18EF0C03C76}"/>
              </a:ext>
            </a:extLst>
          </p:cNvPr>
          <p:cNvSpPr>
            <a:spLocks noGrp="1"/>
          </p:cNvSpPr>
          <p:nvPr>
            <p:ph idx="1"/>
          </p:nvPr>
        </p:nvSpPr>
        <p:spPr/>
        <p:txBody>
          <a:bodyPr/>
          <a:lstStyle/>
          <a:p>
            <a:r>
              <a:rPr lang="it-IT" dirty="0"/>
              <a:t>Esprimendo la variazione del debito nel tempo           rapportato al </a:t>
            </a:r>
            <a:r>
              <a:rPr lang="it-IT" u="sng" dirty="0"/>
              <a:t>PIL nominale</a:t>
            </a:r>
            <a:r>
              <a:rPr lang="it-IT" dirty="0"/>
              <a:t> (</a:t>
            </a:r>
            <a:r>
              <a:rPr lang="it-IT" b="1" dirty="0" err="1"/>
              <a:t>P</a:t>
            </a:r>
            <a:r>
              <a:rPr lang="it-IT" b="1" baseline="-25000" dirty="0" err="1"/>
              <a:t>t</a:t>
            </a:r>
            <a:r>
              <a:rPr lang="it-IT" b="1" dirty="0" err="1"/>
              <a:t>Y</a:t>
            </a:r>
            <a:r>
              <a:rPr lang="it-IT" b="1" baseline="-25000" dirty="0" err="1"/>
              <a:t>t</a:t>
            </a:r>
            <a:r>
              <a:rPr lang="it-IT" dirty="0"/>
              <a:t>) nei termini delle variazioni delle sue componenti, cioè: 1) la </a:t>
            </a:r>
            <a:r>
              <a:rPr lang="it-IT" u="sng" dirty="0"/>
              <a:t>variazione del debito in rapporto al PIL nominale </a:t>
            </a:r>
            <a:r>
              <a:rPr lang="it-IT" dirty="0"/>
              <a:t>(    ) + 2) la componente del debito/Pil nominale determinata dalla </a:t>
            </a:r>
            <a:r>
              <a:rPr lang="it-IT" u="sng" dirty="0"/>
              <a:t>variazione del PIL o tasso di crescita economica</a:t>
            </a:r>
            <a:r>
              <a:rPr lang="it-IT" dirty="0"/>
              <a:t> (</a:t>
            </a:r>
            <a:r>
              <a:rPr lang="it-IT" b="1" dirty="0" err="1"/>
              <a:t>g</a:t>
            </a:r>
            <a:r>
              <a:rPr lang="it-IT" b="1" baseline="-25000" dirty="0" err="1"/>
              <a:t>t</a:t>
            </a:r>
            <a:r>
              <a:rPr lang="it-IT" dirty="0"/>
              <a:t>) e + 3) la componente del debito/Pil nominale determinata dalla </a:t>
            </a:r>
            <a:r>
              <a:rPr lang="it-IT" u="sng" dirty="0"/>
              <a:t>variazione dei prezzi o inflazione</a:t>
            </a:r>
            <a:r>
              <a:rPr lang="it-IT" dirty="0"/>
              <a:t> (</a:t>
            </a:r>
            <a:r>
              <a:rPr lang="el-GR" b="1" dirty="0"/>
              <a:t>π</a:t>
            </a:r>
            <a:r>
              <a:rPr lang="it-IT" b="1" baseline="-25000" dirty="0"/>
              <a:t>t</a:t>
            </a:r>
            <a:r>
              <a:rPr lang="it-IT" dirty="0"/>
              <a:t>), otteniamo </a:t>
            </a:r>
            <a:r>
              <a:rPr lang="it-IT" dirty="0">
                <a:highlight>
                  <a:srgbClr val="FFFF00"/>
                </a:highlight>
              </a:rPr>
              <a:t>il tasso di crescita del debito nel tempo</a:t>
            </a:r>
            <a:r>
              <a:rPr lang="it-IT" dirty="0"/>
              <a:t>:</a:t>
            </a:r>
            <a:endParaRPr lang="en-US" dirty="0"/>
          </a:p>
          <a:p>
            <a:endParaRPr lang="it-IT" dirty="0"/>
          </a:p>
        </p:txBody>
      </p:sp>
      <p:sp>
        <p:nvSpPr>
          <p:cNvPr id="4" name="Segnaposto numero diapositiva 3">
            <a:extLst>
              <a:ext uri="{FF2B5EF4-FFF2-40B4-BE49-F238E27FC236}">
                <a16:creationId xmlns:a16="http://schemas.microsoft.com/office/drawing/2014/main" id="{717AD3DF-E310-4B88-9232-6EA3246FC3B9}"/>
              </a:ext>
            </a:extLst>
          </p:cNvPr>
          <p:cNvSpPr>
            <a:spLocks noGrp="1"/>
          </p:cNvSpPr>
          <p:nvPr>
            <p:ph type="sldNum" sz="quarter" idx="12"/>
          </p:nvPr>
        </p:nvSpPr>
        <p:spPr/>
        <p:txBody>
          <a:bodyPr/>
          <a:lstStyle/>
          <a:p>
            <a:fld id="{C31E2B66-C54D-4FE0-ABB5-06EDA5E25CF3}" type="slidenum">
              <a:rPr lang="en-US" smtClean="0"/>
              <a:t>29</a:t>
            </a:fld>
            <a:endParaRPr lang="en-US"/>
          </a:p>
        </p:txBody>
      </p:sp>
      <p:pic>
        <p:nvPicPr>
          <p:cNvPr id="5" name="Immagine 4">
            <a:extLst>
              <a:ext uri="{FF2B5EF4-FFF2-40B4-BE49-F238E27FC236}">
                <a16:creationId xmlns:a16="http://schemas.microsoft.com/office/drawing/2014/main" id="{44B222D9-A60D-423D-B1D8-E537842029D3}"/>
              </a:ext>
            </a:extLst>
          </p:cNvPr>
          <p:cNvPicPr>
            <a:picLocks noChangeAspect="1"/>
          </p:cNvPicPr>
          <p:nvPr/>
        </p:nvPicPr>
        <p:blipFill>
          <a:blip r:embed="rId2"/>
          <a:stretch>
            <a:fillRect/>
          </a:stretch>
        </p:blipFill>
        <p:spPr>
          <a:xfrm>
            <a:off x="1634684" y="5028291"/>
            <a:ext cx="2965999" cy="1086033"/>
          </a:xfrm>
          <a:prstGeom prst="rect">
            <a:avLst/>
          </a:prstGeom>
        </p:spPr>
      </p:pic>
      <p:sp>
        <p:nvSpPr>
          <p:cNvPr id="6" name="CasellaDiTesto 5">
            <a:extLst>
              <a:ext uri="{FF2B5EF4-FFF2-40B4-BE49-F238E27FC236}">
                <a16:creationId xmlns:a16="http://schemas.microsoft.com/office/drawing/2014/main" id="{913A1595-7E47-4FDD-9567-81E37BB6BC30}"/>
              </a:ext>
            </a:extLst>
          </p:cNvPr>
          <p:cNvSpPr txBox="1"/>
          <p:nvPr/>
        </p:nvSpPr>
        <p:spPr>
          <a:xfrm>
            <a:off x="4942051" y="4764796"/>
            <a:ext cx="4267264" cy="1569660"/>
          </a:xfrm>
          <a:prstGeom prst="rect">
            <a:avLst/>
          </a:prstGeom>
          <a:noFill/>
        </p:spPr>
        <p:txBody>
          <a:bodyPr wrap="square" rtlCol="0">
            <a:spAutoFit/>
          </a:bodyPr>
          <a:lstStyle/>
          <a:p>
            <a:r>
              <a:rPr lang="it-IT" sz="2400" dirty="0">
                <a:solidFill>
                  <a:srgbClr val="FF0000"/>
                </a:solidFill>
              </a:rPr>
              <a:t>Riprendiamo ora la definizione della variazione del debito determinata da deficit primario e interessi, otteniamo…..</a:t>
            </a:r>
          </a:p>
        </p:txBody>
      </p:sp>
      <p:sp>
        <p:nvSpPr>
          <p:cNvPr id="7" name="Freccia a destra 6">
            <a:extLst>
              <a:ext uri="{FF2B5EF4-FFF2-40B4-BE49-F238E27FC236}">
                <a16:creationId xmlns:a16="http://schemas.microsoft.com/office/drawing/2014/main" id="{C16812B2-6181-4F71-8975-49BAB188DB46}"/>
              </a:ext>
            </a:extLst>
          </p:cNvPr>
          <p:cNvSpPr/>
          <p:nvPr/>
        </p:nvSpPr>
        <p:spPr>
          <a:xfrm>
            <a:off x="9670739" y="5475378"/>
            <a:ext cx="841248" cy="31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D51A3CD-B06B-4298-BD6C-9B3B892EA2CC}"/>
                  </a:ext>
                </a:extLst>
              </p:cNvPr>
              <p:cNvSpPr txBox="1"/>
              <p:nvPr/>
            </p:nvSpPr>
            <p:spPr>
              <a:xfrm>
                <a:off x="8004924" y="1690688"/>
                <a:ext cx="601959" cy="536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800" i="1" dirty="0" smtClean="0">
                              <a:latin typeface="Cambria Math" panose="02040503050406030204" pitchFamily="18" charset="0"/>
                            </a:rPr>
                          </m:ctrlPr>
                        </m:sSubPr>
                        <m:e>
                          <m:acc>
                            <m:accPr>
                              <m:chr m:val="̇"/>
                              <m:ctrlPr>
                                <a:rPr lang="it-IT" sz="2800" i="1" dirty="0">
                                  <a:latin typeface="Cambria Math" panose="02040503050406030204" pitchFamily="18" charset="0"/>
                                </a:rPr>
                              </m:ctrlPr>
                            </m:accPr>
                            <m:e>
                              <m:r>
                                <a:rPr lang="it-IT" sz="2800" i="1" dirty="0">
                                  <a:latin typeface="Cambria Math" panose="02040503050406030204" pitchFamily="18" charset="0"/>
                                </a:rPr>
                                <m:t>𝐵</m:t>
                              </m:r>
                            </m:e>
                          </m:acc>
                        </m:e>
                        <m:sub>
                          <m:r>
                            <a:rPr lang="it-IT" sz="2800" b="0" i="1" dirty="0" smtClean="0">
                              <a:latin typeface="Cambria Math" panose="02040503050406030204" pitchFamily="18" charset="0"/>
                            </a:rPr>
                            <m:t>𝑡</m:t>
                          </m:r>
                        </m:sub>
                      </m:sSub>
                    </m:oMath>
                  </m:oMathPara>
                </a14:m>
                <a:endParaRPr lang="it-IT" sz="2800" dirty="0"/>
              </a:p>
            </p:txBody>
          </p:sp>
        </mc:Choice>
        <mc:Fallback xmlns="">
          <p:sp>
            <p:nvSpPr>
              <p:cNvPr id="8" name="CasellaDiTesto 7">
                <a:extLst>
                  <a:ext uri="{FF2B5EF4-FFF2-40B4-BE49-F238E27FC236}">
                    <a16:creationId xmlns:a16="http://schemas.microsoft.com/office/drawing/2014/main" id="{5D51A3CD-B06B-4298-BD6C-9B3B892EA2CC}"/>
                  </a:ext>
                </a:extLst>
              </p:cNvPr>
              <p:cNvSpPr txBox="1">
                <a:spLocks noRot="1" noChangeAspect="1" noMove="1" noResize="1" noEditPoints="1" noAdjustHandles="1" noChangeArrowheads="1" noChangeShapeType="1" noTextEdit="1"/>
              </p:cNvSpPr>
              <p:nvPr/>
            </p:nvSpPr>
            <p:spPr>
              <a:xfrm>
                <a:off x="8004924" y="1690688"/>
                <a:ext cx="601959" cy="53675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CD3DE1AD-8EFA-460F-B551-6CAD9C050FB2}"/>
                  </a:ext>
                </a:extLst>
              </p:cNvPr>
              <p:cNvSpPr txBox="1"/>
              <p:nvPr/>
            </p:nvSpPr>
            <p:spPr>
              <a:xfrm>
                <a:off x="9721661" y="2528451"/>
                <a:ext cx="521078" cy="483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sSub>
                            <m:sSubPr>
                              <m:ctrlPr>
                                <a:rPr lang="it-IT" sz="2400" b="1" i="1" smtClean="0">
                                  <a:latin typeface="Cambria Math" panose="02040503050406030204" pitchFamily="18" charset="0"/>
                                </a:rPr>
                              </m:ctrlPr>
                            </m:sSubPr>
                            <m:e>
                              <m:r>
                                <a:rPr lang="it-IT" sz="2400" b="1" i="1">
                                  <a:latin typeface="Cambria Math" panose="02040503050406030204" pitchFamily="18" charset="0"/>
                                </a:rPr>
                                <m:t>𝒃</m:t>
                              </m:r>
                            </m:e>
                            <m:sub>
                              <m:r>
                                <a:rPr lang="it-IT" sz="2400" b="1" i="1" smtClean="0">
                                  <a:latin typeface="Cambria Math" panose="02040503050406030204" pitchFamily="18" charset="0"/>
                                </a:rPr>
                                <m:t>𝒕</m:t>
                              </m:r>
                            </m:sub>
                          </m:sSub>
                        </m:e>
                      </m:acc>
                    </m:oMath>
                  </m:oMathPara>
                </a14:m>
                <a:endParaRPr lang="it-IT" sz="2400" dirty="0"/>
              </a:p>
            </p:txBody>
          </p:sp>
        </mc:Choice>
        <mc:Fallback xmlns="">
          <p:sp>
            <p:nvSpPr>
              <p:cNvPr id="11" name="CasellaDiTesto 10">
                <a:extLst>
                  <a:ext uri="{FF2B5EF4-FFF2-40B4-BE49-F238E27FC236}">
                    <a16:creationId xmlns:a16="http://schemas.microsoft.com/office/drawing/2014/main" id="{CD3DE1AD-8EFA-460F-B551-6CAD9C050FB2}"/>
                  </a:ext>
                </a:extLst>
              </p:cNvPr>
              <p:cNvSpPr txBox="1">
                <a:spLocks noRot="1" noChangeAspect="1" noMove="1" noResize="1" noEditPoints="1" noAdjustHandles="1" noChangeArrowheads="1" noChangeShapeType="1" noTextEdit="1"/>
              </p:cNvSpPr>
              <p:nvPr/>
            </p:nvSpPr>
            <p:spPr>
              <a:xfrm>
                <a:off x="9721661" y="2528451"/>
                <a:ext cx="521078" cy="483017"/>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9967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D37FD1-12FB-4414-B085-D56F21F183D5}"/>
              </a:ext>
            </a:extLst>
          </p:cNvPr>
          <p:cNvSpPr>
            <a:spLocks noGrp="1"/>
          </p:cNvSpPr>
          <p:nvPr>
            <p:ph type="title"/>
          </p:nvPr>
        </p:nvSpPr>
        <p:spPr/>
        <p:txBody>
          <a:bodyPr/>
          <a:lstStyle/>
          <a:p>
            <a:r>
              <a:rPr lang="it-IT" dirty="0"/>
              <a:t>…un bilancio di «passaggio»</a:t>
            </a:r>
          </a:p>
        </p:txBody>
      </p:sp>
      <p:sp>
        <p:nvSpPr>
          <p:cNvPr id="3" name="Segnaposto contenuto 2">
            <a:extLst>
              <a:ext uri="{FF2B5EF4-FFF2-40B4-BE49-F238E27FC236}">
                <a16:creationId xmlns:a16="http://schemas.microsoft.com/office/drawing/2014/main" id="{AEBBA490-C0F2-4CBE-A9BE-0276D438334D}"/>
              </a:ext>
            </a:extLst>
          </p:cNvPr>
          <p:cNvSpPr>
            <a:spLocks noGrp="1"/>
          </p:cNvSpPr>
          <p:nvPr>
            <p:ph idx="1"/>
          </p:nvPr>
        </p:nvSpPr>
        <p:spPr/>
        <p:txBody>
          <a:bodyPr/>
          <a:lstStyle/>
          <a:p>
            <a:r>
              <a:rPr lang="it-IT" dirty="0"/>
              <a:t> [… DFP, p. IV] </a:t>
            </a:r>
            <a:r>
              <a:rPr lang="it-IT" i="1" dirty="0"/>
              <a:t>Benché il corredo informativo obbligatorio alla luce della Guidance della Commissione richieda l’aggiornamento delle previsioni solo fino all’anno in corso, in conformità con l’atto d’indirizzo ricevuto dalla Camere si è proceduto a estendere l’orizzonte delle proiezioni fino all’ ultimo anno di riferimento della legge di bilancio 2025 (il 2027) e di fornire un adeguato livello di informazioni anche relativamente al 2028.</a:t>
            </a:r>
          </a:p>
          <a:p>
            <a:r>
              <a:rPr lang="it-IT" dirty="0"/>
              <a:t>Vediamo i nuovi documenti in confronto con il vecchio DEF: </a:t>
            </a:r>
            <a:r>
              <a:rPr lang="it-IT" dirty="0">
                <a:hlinkClick r:id="rId2"/>
              </a:rPr>
              <a:t>https://www.mef.gov.it/documenti-pubblicazioni/doc-finanza-pubblica/index.html</a:t>
            </a:r>
            <a:r>
              <a:rPr lang="it-IT" dirty="0"/>
              <a:t> </a:t>
            </a:r>
          </a:p>
          <a:p>
            <a:endParaRPr lang="it-IT" i="1" dirty="0"/>
          </a:p>
        </p:txBody>
      </p:sp>
    </p:spTree>
    <p:extLst>
      <p:ext uri="{BB962C8B-B14F-4D97-AF65-F5344CB8AC3E}">
        <p14:creationId xmlns:p14="http://schemas.microsoft.com/office/powerpoint/2010/main" val="275942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2910386" y="4646067"/>
            <a:ext cx="6371227" cy="842979"/>
          </a:xfrm>
          <a:prstGeom prst="rect">
            <a:avLst/>
          </a:prstGeom>
        </p:spPr>
      </p:pic>
      <p:sp>
        <p:nvSpPr>
          <p:cNvPr id="2" name="Titolo 1"/>
          <p:cNvSpPr>
            <a:spLocks noGrp="1"/>
          </p:cNvSpPr>
          <p:nvPr>
            <p:ph type="title"/>
          </p:nvPr>
        </p:nvSpPr>
        <p:spPr/>
        <p:txBody>
          <a:bodyPr/>
          <a:lstStyle/>
          <a:p>
            <a:r>
              <a:rPr lang="it-IT" dirty="0"/>
              <a:t>Il problema dei tassi di crescita</a:t>
            </a:r>
            <a:endParaRPr lang="en-US" dirty="0"/>
          </a:p>
        </p:txBody>
      </p:sp>
      <p:sp>
        <p:nvSpPr>
          <p:cNvPr id="3" name="Segnaposto contenuto 2"/>
          <p:cNvSpPr>
            <a:spLocks noGrp="1"/>
          </p:cNvSpPr>
          <p:nvPr>
            <p:ph idx="1"/>
          </p:nvPr>
        </p:nvSpPr>
        <p:spPr>
          <a:xfrm>
            <a:off x="932911" y="1690688"/>
            <a:ext cx="10515600" cy="4838315"/>
          </a:xfrm>
        </p:spPr>
        <p:txBody>
          <a:bodyPr>
            <a:normAutofit fontScale="70000" lnSpcReduction="20000"/>
          </a:bodyPr>
          <a:lstStyle/>
          <a:p>
            <a:r>
              <a:rPr lang="it-IT" dirty="0"/>
              <a:t>Sostituendo l’ultima relazione nella precedente otteniamo:</a:t>
            </a:r>
          </a:p>
          <a:p>
            <a:endParaRPr lang="it-IT" dirty="0"/>
          </a:p>
          <a:p>
            <a:endParaRPr lang="it-IT" dirty="0"/>
          </a:p>
          <a:p>
            <a:endParaRPr lang="it-IT" dirty="0"/>
          </a:p>
          <a:p>
            <a:r>
              <a:rPr lang="it-IT" dirty="0"/>
              <a:t>Sapendo inoltre che il tasso di interesse reale è dato da: </a:t>
            </a:r>
          </a:p>
          <a:p>
            <a:endParaRPr lang="it-IT" dirty="0"/>
          </a:p>
          <a:p>
            <a:r>
              <a:rPr lang="it-IT" dirty="0"/>
              <a:t>Otteniamo la </a:t>
            </a:r>
            <a:r>
              <a:rPr lang="it-IT" dirty="0">
                <a:highlight>
                  <a:srgbClr val="FFFF00"/>
                </a:highlight>
              </a:rPr>
              <a:t>relazione tra i diversi tassi di crescita</a:t>
            </a:r>
            <a:r>
              <a:rPr lang="it-IT" dirty="0"/>
              <a:t>:</a:t>
            </a:r>
          </a:p>
          <a:p>
            <a:r>
              <a:rPr lang="it-IT" dirty="0"/>
              <a:t>Affinché il debito non cresca deve essere quindi:</a:t>
            </a:r>
          </a:p>
          <a:p>
            <a:endParaRPr lang="it-IT" dirty="0"/>
          </a:p>
          <a:p>
            <a:endParaRPr lang="it-IT" dirty="0"/>
          </a:p>
          <a:p>
            <a:endParaRPr lang="it-IT" dirty="0"/>
          </a:p>
          <a:p>
            <a:r>
              <a:rPr lang="it-IT" dirty="0"/>
              <a:t>Questa è la </a:t>
            </a:r>
            <a:r>
              <a:rPr lang="it-IT" dirty="0">
                <a:solidFill>
                  <a:srgbClr val="FF0000"/>
                </a:solidFill>
              </a:rPr>
              <a:t>condizione di trasversalità</a:t>
            </a:r>
            <a:r>
              <a:rPr lang="it-IT" dirty="0"/>
              <a:t>, cioè il valore attuale al tempo 0 dell’indebitamento attualizzato al periodo t, che tende a zero, quando t tende all’infinito= </a:t>
            </a:r>
            <a:r>
              <a:rPr lang="it-IT" b="1" dirty="0"/>
              <a:t>il debito non può crescere più della differenza tra tasso di crescita economica e tasso d’interesse reale</a:t>
            </a:r>
            <a:r>
              <a:rPr lang="it-IT" dirty="0"/>
              <a:t>.</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30</a:t>
            </a:fld>
            <a:endParaRPr lang="en-US" dirty="0"/>
          </a:p>
        </p:txBody>
      </p:sp>
      <p:pic>
        <p:nvPicPr>
          <p:cNvPr id="5" name="Immagine 4"/>
          <p:cNvPicPr>
            <a:picLocks noChangeAspect="1"/>
          </p:cNvPicPr>
          <p:nvPr/>
        </p:nvPicPr>
        <p:blipFill>
          <a:blip r:embed="rId3"/>
          <a:stretch>
            <a:fillRect/>
          </a:stretch>
        </p:blipFill>
        <p:spPr>
          <a:xfrm>
            <a:off x="7592751" y="2309504"/>
            <a:ext cx="3243684" cy="845906"/>
          </a:xfrm>
          <a:prstGeom prst="rect">
            <a:avLst/>
          </a:prstGeom>
        </p:spPr>
      </p:pic>
      <p:pic>
        <p:nvPicPr>
          <p:cNvPr id="6" name="Immagine 5"/>
          <p:cNvPicPr>
            <a:picLocks noChangeAspect="1"/>
          </p:cNvPicPr>
          <p:nvPr/>
        </p:nvPicPr>
        <p:blipFill>
          <a:blip r:embed="rId4"/>
          <a:stretch>
            <a:fillRect/>
          </a:stretch>
        </p:blipFill>
        <p:spPr>
          <a:xfrm>
            <a:off x="8893981" y="3306761"/>
            <a:ext cx="1661813" cy="586333"/>
          </a:xfrm>
          <a:prstGeom prst="rect">
            <a:avLst/>
          </a:prstGeom>
        </p:spPr>
      </p:pic>
      <p:pic>
        <p:nvPicPr>
          <p:cNvPr id="7" name="Immagine 6"/>
          <p:cNvPicPr>
            <a:picLocks noChangeAspect="1"/>
          </p:cNvPicPr>
          <p:nvPr/>
        </p:nvPicPr>
        <p:blipFill>
          <a:blip r:embed="rId5"/>
          <a:stretch>
            <a:fillRect/>
          </a:stretch>
        </p:blipFill>
        <p:spPr>
          <a:xfrm>
            <a:off x="8076604" y="3817326"/>
            <a:ext cx="2924601" cy="790179"/>
          </a:xfrm>
          <a:prstGeom prst="rect">
            <a:avLst/>
          </a:prstGeom>
        </p:spPr>
      </p:pic>
      <p:pic>
        <p:nvPicPr>
          <p:cNvPr id="9" name="Immagine 8">
            <a:extLst>
              <a:ext uri="{FF2B5EF4-FFF2-40B4-BE49-F238E27FC236}">
                <a16:creationId xmlns:a16="http://schemas.microsoft.com/office/drawing/2014/main" id="{40F78CAD-CCD9-49A1-827D-9EA5AA39C2F6}"/>
              </a:ext>
            </a:extLst>
          </p:cNvPr>
          <p:cNvPicPr>
            <a:picLocks noChangeAspect="1"/>
          </p:cNvPicPr>
          <p:nvPr/>
        </p:nvPicPr>
        <p:blipFill>
          <a:blip r:embed="rId6"/>
          <a:stretch>
            <a:fillRect/>
          </a:stretch>
        </p:blipFill>
        <p:spPr>
          <a:xfrm>
            <a:off x="4804836" y="2045702"/>
            <a:ext cx="1983295" cy="1071275"/>
          </a:xfrm>
          <a:prstGeom prst="rect">
            <a:avLst/>
          </a:prstGeom>
        </p:spPr>
      </p:pic>
      <p:pic>
        <p:nvPicPr>
          <p:cNvPr id="10" name="Immagine 9">
            <a:extLst>
              <a:ext uri="{FF2B5EF4-FFF2-40B4-BE49-F238E27FC236}">
                <a16:creationId xmlns:a16="http://schemas.microsoft.com/office/drawing/2014/main" id="{5BE1BB4F-E86B-48C6-A11C-AA59C873F2A7}"/>
              </a:ext>
            </a:extLst>
          </p:cNvPr>
          <p:cNvPicPr>
            <a:picLocks noChangeAspect="1"/>
          </p:cNvPicPr>
          <p:nvPr/>
        </p:nvPicPr>
        <p:blipFill>
          <a:blip r:embed="rId7"/>
          <a:stretch>
            <a:fillRect/>
          </a:stretch>
        </p:blipFill>
        <p:spPr>
          <a:xfrm>
            <a:off x="1115129" y="1987401"/>
            <a:ext cx="2965999" cy="1086033"/>
          </a:xfrm>
          <a:prstGeom prst="rect">
            <a:avLst/>
          </a:prstGeom>
        </p:spPr>
      </p:pic>
      <p:sp>
        <p:nvSpPr>
          <p:cNvPr id="11" name="Freccia a destra 10">
            <a:extLst>
              <a:ext uri="{FF2B5EF4-FFF2-40B4-BE49-F238E27FC236}">
                <a16:creationId xmlns:a16="http://schemas.microsoft.com/office/drawing/2014/main" id="{9941267D-E068-4B39-8404-C7AF110A860E}"/>
              </a:ext>
            </a:extLst>
          </p:cNvPr>
          <p:cNvSpPr/>
          <p:nvPr/>
        </p:nvSpPr>
        <p:spPr>
          <a:xfrm>
            <a:off x="6793361" y="2573961"/>
            <a:ext cx="841248" cy="31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7AC45527-5DC8-4FC8-B654-3B5DCC21000E}"/>
              </a:ext>
            </a:extLst>
          </p:cNvPr>
          <p:cNvSpPr/>
          <p:nvPr/>
        </p:nvSpPr>
        <p:spPr>
          <a:xfrm>
            <a:off x="4840805" y="2104699"/>
            <a:ext cx="841235" cy="90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circolare in giù 13">
            <a:extLst>
              <a:ext uri="{FF2B5EF4-FFF2-40B4-BE49-F238E27FC236}">
                <a16:creationId xmlns:a16="http://schemas.microsoft.com/office/drawing/2014/main" id="{EC096E35-A381-4280-9998-6BF49BC203A6}"/>
              </a:ext>
            </a:extLst>
          </p:cNvPr>
          <p:cNvSpPr/>
          <p:nvPr/>
        </p:nvSpPr>
        <p:spPr>
          <a:xfrm>
            <a:off x="3713422" y="2104699"/>
            <a:ext cx="1358471" cy="2887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Rettangolo 14">
            <a:extLst>
              <a:ext uri="{FF2B5EF4-FFF2-40B4-BE49-F238E27FC236}">
                <a16:creationId xmlns:a16="http://schemas.microsoft.com/office/drawing/2014/main" id="{1F42DB14-208C-43E5-A52F-2463B283AFEC}"/>
              </a:ext>
            </a:extLst>
          </p:cNvPr>
          <p:cNvSpPr/>
          <p:nvPr/>
        </p:nvSpPr>
        <p:spPr>
          <a:xfrm>
            <a:off x="2028845" y="2025092"/>
            <a:ext cx="2146852" cy="90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665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Sostenibilità del debito pubblico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31</a:t>
            </a:fld>
            <a:endParaRPr lang="en-US" dirty="0"/>
          </a:p>
        </p:txBody>
      </p:sp>
      <p:sp>
        <p:nvSpPr>
          <p:cNvPr id="5" name="Segnaposto contenuto 4"/>
          <p:cNvSpPr txBox="1">
            <a:spLocks noGrp="1"/>
          </p:cNvSpPr>
          <p:nvPr>
            <p:ph idx="1"/>
          </p:nvPr>
        </p:nvSpPr>
        <p:spPr>
          <a:xfrm>
            <a:off x="1120000" y="1837279"/>
            <a:ext cx="10233800" cy="4372479"/>
          </a:xfrm>
          <a:prstGeom prst="rect">
            <a:avLst/>
          </a:prstGeom>
          <a:noFill/>
        </p:spPr>
        <p:txBody>
          <a:bodyPr>
            <a:spAutoFit/>
          </a:bodyPr>
          <a:lstStyle/>
          <a:p>
            <a:pPr>
              <a:defRPr/>
            </a:pPr>
            <a:r>
              <a:rPr lang="it-IT" sz="2400" dirty="0">
                <a:solidFill>
                  <a:schemeClr val="tx1"/>
                </a:solidFill>
                <a:latin typeface="Arial" charset="0"/>
              </a:rPr>
              <a:t>Due sono le differenze determinanti per capire l’evoluzione del rapporto debito/</a:t>
            </a:r>
            <a:r>
              <a:rPr lang="it-IT" sz="2400" dirty="0" err="1">
                <a:solidFill>
                  <a:schemeClr val="tx1"/>
                </a:solidFill>
                <a:latin typeface="Arial" charset="0"/>
              </a:rPr>
              <a:t>Pil</a:t>
            </a:r>
            <a:r>
              <a:rPr lang="it-IT" sz="2400" dirty="0">
                <a:solidFill>
                  <a:schemeClr val="tx1"/>
                </a:solidFill>
                <a:latin typeface="Arial" charset="0"/>
              </a:rPr>
              <a:t>.</a:t>
            </a:r>
          </a:p>
          <a:p>
            <a:pPr>
              <a:defRPr/>
            </a:pPr>
            <a:endParaRPr lang="it-IT" sz="2400" dirty="0">
              <a:solidFill>
                <a:schemeClr val="tx1"/>
              </a:solidFill>
              <a:latin typeface="Arial" charset="0"/>
            </a:endParaRPr>
          </a:p>
          <a:p>
            <a:pPr marL="342900" indent="-342900">
              <a:buFontTx/>
              <a:buAutoNum type="arabicPeriod"/>
              <a:defRPr/>
            </a:pPr>
            <a:r>
              <a:rPr lang="it-IT" sz="2400" dirty="0">
                <a:solidFill>
                  <a:schemeClr val="tx1"/>
                </a:solidFill>
                <a:latin typeface="Arial" charset="0"/>
              </a:rPr>
              <a:t>(</a:t>
            </a:r>
            <a:r>
              <a:rPr lang="it-IT" sz="2400" dirty="0">
                <a:solidFill>
                  <a:srgbClr val="FF0000"/>
                </a:solidFill>
                <a:latin typeface="Arial" charset="0"/>
              </a:rPr>
              <a:t>g – r</a:t>
            </a:r>
            <a:r>
              <a:rPr lang="it-IT" sz="2400" dirty="0">
                <a:solidFill>
                  <a:schemeClr val="tx1"/>
                </a:solidFill>
                <a:latin typeface="Arial" charset="0"/>
              </a:rPr>
              <a:t>) differenza tra tasso di interesse reale sul debito (</a:t>
            </a:r>
            <a:r>
              <a:rPr lang="it-IT" sz="2400" b="1" dirty="0">
                <a:solidFill>
                  <a:schemeClr val="tx1"/>
                </a:solidFill>
                <a:latin typeface="Arial" charset="0"/>
              </a:rPr>
              <a:t>r</a:t>
            </a:r>
            <a:r>
              <a:rPr lang="it-IT" sz="2400" dirty="0">
                <a:solidFill>
                  <a:schemeClr val="tx1"/>
                </a:solidFill>
                <a:latin typeface="Arial" charset="0"/>
              </a:rPr>
              <a:t>) e tasso di crescita economica (</a:t>
            </a:r>
            <a:r>
              <a:rPr lang="it-IT" sz="2400" b="1" dirty="0">
                <a:solidFill>
                  <a:schemeClr val="tx1"/>
                </a:solidFill>
                <a:latin typeface="Arial" charset="0"/>
              </a:rPr>
              <a:t>g</a:t>
            </a:r>
            <a:r>
              <a:rPr lang="it-IT" sz="2400" dirty="0">
                <a:solidFill>
                  <a:schemeClr val="tx1"/>
                </a:solidFill>
                <a:latin typeface="Arial" charset="0"/>
              </a:rPr>
              <a:t>), ossia spesa per interessi corretta per il tasso di crescita della produzione: </a:t>
            </a:r>
            <a:r>
              <a:rPr lang="it-IT" sz="2400" b="1" dirty="0">
                <a:solidFill>
                  <a:schemeClr val="tx1"/>
                </a:solidFill>
                <a:latin typeface="Arial" charset="0"/>
              </a:rPr>
              <a:t>se positivo il debito diminuisce</a:t>
            </a:r>
            <a:r>
              <a:rPr lang="it-IT" sz="2400" dirty="0">
                <a:solidFill>
                  <a:schemeClr val="tx1"/>
                </a:solidFill>
                <a:latin typeface="Arial" charset="0"/>
              </a:rPr>
              <a:t>. </a:t>
            </a:r>
          </a:p>
          <a:p>
            <a:pPr marL="342900" indent="-342900">
              <a:buFontTx/>
              <a:buAutoNum type="arabicPeriod"/>
              <a:defRPr/>
            </a:pPr>
            <a:r>
              <a:rPr lang="it-IT" sz="2400" dirty="0">
                <a:solidFill>
                  <a:schemeClr val="tx1"/>
                </a:solidFill>
                <a:latin typeface="Arial" charset="0"/>
              </a:rPr>
              <a:t>(</a:t>
            </a:r>
            <a:r>
              <a:rPr lang="it-IT" sz="2400" dirty="0" err="1">
                <a:solidFill>
                  <a:srgbClr val="FF0000"/>
                </a:solidFill>
                <a:latin typeface="Arial" charset="0"/>
              </a:rPr>
              <a:t>G</a:t>
            </a:r>
            <a:r>
              <a:rPr lang="it-IT" sz="2400" baseline="-25000" dirty="0" err="1">
                <a:solidFill>
                  <a:srgbClr val="FF0000"/>
                </a:solidFill>
                <a:latin typeface="Arial" charset="0"/>
              </a:rPr>
              <a:t>t</a:t>
            </a:r>
            <a:r>
              <a:rPr lang="it-IT" sz="2400" dirty="0">
                <a:solidFill>
                  <a:srgbClr val="FF0000"/>
                </a:solidFill>
                <a:latin typeface="Arial" charset="0"/>
              </a:rPr>
              <a:t> – </a:t>
            </a:r>
            <a:r>
              <a:rPr lang="it-IT" sz="2400" dirty="0" err="1">
                <a:solidFill>
                  <a:srgbClr val="FF0000"/>
                </a:solidFill>
                <a:latin typeface="Arial" charset="0"/>
              </a:rPr>
              <a:t>T</a:t>
            </a:r>
            <a:r>
              <a:rPr lang="it-IT" sz="2400" baseline="-25000" dirty="0" err="1">
                <a:solidFill>
                  <a:srgbClr val="FF0000"/>
                </a:solidFill>
                <a:latin typeface="Arial" charset="0"/>
              </a:rPr>
              <a:t>t</a:t>
            </a:r>
            <a:r>
              <a:rPr lang="it-IT" sz="2400" dirty="0">
                <a:solidFill>
                  <a:schemeClr val="tx1"/>
                </a:solidFill>
                <a:latin typeface="Arial" charset="0"/>
              </a:rPr>
              <a:t>) avanzo/disavanzo primario, ossia saldo di bilancio dello Stato al netto degli interessi sul debito: </a:t>
            </a:r>
            <a:r>
              <a:rPr lang="it-IT" sz="2400" b="1" dirty="0">
                <a:solidFill>
                  <a:schemeClr val="tx1"/>
                </a:solidFill>
                <a:latin typeface="Arial" charset="0"/>
              </a:rPr>
              <a:t>se avanzo il debito diminuisce</a:t>
            </a:r>
            <a:r>
              <a:rPr lang="it-IT" sz="2400" dirty="0">
                <a:solidFill>
                  <a:schemeClr val="tx1"/>
                </a:solidFill>
                <a:latin typeface="Arial" charset="0"/>
              </a:rPr>
              <a:t>. </a:t>
            </a:r>
          </a:p>
          <a:p>
            <a:pPr marL="342900" indent="-342900">
              <a:buFontTx/>
              <a:buAutoNum type="arabicPeriod"/>
              <a:defRPr/>
            </a:pPr>
            <a:r>
              <a:rPr lang="it-IT" sz="2400" dirty="0">
                <a:solidFill>
                  <a:schemeClr val="tx1"/>
                </a:solidFill>
                <a:latin typeface="Arial" charset="0"/>
              </a:rPr>
              <a:t>Ma vi sono anche altri fattori che possono </a:t>
            </a:r>
            <a:r>
              <a:rPr lang="it-IT" sz="2400" b="1" dirty="0">
                <a:solidFill>
                  <a:schemeClr val="tx1"/>
                </a:solidFill>
                <a:latin typeface="Arial" charset="0"/>
              </a:rPr>
              <a:t>intervenire sul debito</a:t>
            </a:r>
            <a:r>
              <a:rPr lang="it-IT" sz="2400" dirty="0">
                <a:solidFill>
                  <a:schemeClr val="tx1"/>
                </a:solidFill>
                <a:latin typeface="Arial" charset="0"/>
              </a:rPr>
              <a:t>, quali gli </a:t>
            </a:r>
            <a:r>
              <a:rPr lang="it-IT" altLang="en-US" dirty="0">
                <a:solidFill>
                  <a:schemeClr val="tx1"/>
                </a:solidFill>
              </a:rPr>
              <a:t>incassi delle </a:t>
            </a:r>
            <a:r>
              <a:rPr lang="it-IT" altLang="en-US" dirty="0">
                <a:solidFill>
                  <a:srgbClr val="FF0000"/>
                </a:solidFill>
              </a:rPr>
              <a:t>privatizzazioni</a:t>
            </a:r>
            <a:r>
              <a:rPr lang="it-IT" altLang="en-US" dirty="0">
                <a:solidFill>
                  <a:schemeClr val="tx1"/>
                </a:solidFill>
              </a:rPr>
              <a:t> (e altre operazioni con effetti sul fabbisogno o sul debito, </a:t>
            </a:r>
            <a:r>
              <a:rPr lang="it-IT" altLang="en-US" b="1" dirty="0">
                <a:solidFill>
                  <a:schemeClr val="tx1"/>
                </a:solidFill>
              </a:rPr>
              <a:t>ma non sul disavanzo</a:t>
            </a:r>
            <a:r>
              <a:rPr lang="it-IT" altLang="en-US" dirty="0">
                <a:solidFill>
                  <a:schemeClr val="tx1"/>
                </a:solidFill>
              </a:rPr>
              <a:t>)</a:t>
            </a:r>
          </a:p>
        </p:txBody>
      </p:sp>
    </p:spTree>
    <p:extLst>
      <p:ext uri="{BB962C8B-B14F-4D97-AF65-F5344CB8AC3E}">
        <p14:creationId xmlns:p14="http://schemas.microsoft.com/office/powerpoint/2010/main" val="3027789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613833" y="254001"/>
            <a:ext cx="10667999" cy="1336675"/>
          </a:xfrm>
        </p:spPr>
        <p:txBody>
          <a:bodyPr>
            <a:normAutofit/>
          </a:bodyPr>
          <a:lstStyle/>
          <a:p>
            <a:pPr eaLnBrk="1" hangingPunct="1"/>
            <a:r>
              <a:rPr lang="it-IT" altLang="en-US" dirty="0"/>
              <a:t>Debito pubblico elevato, perché preoccuparsi? Qual è il limite da non superare?</a:t>
            </a:r>
          </a:p>
        </p:txBody>
      </p:sp>
      <p:graphicFrame>
        <p:nvGraphicFramePr>
          <p:cNvPr id="4" name="Segnaposto contenuto 3"/>
          <p:cNvGraphicFramePr>
            <a:graphicFrameLocks noGrp="1"/>
          </p:cNvGraphicFramePr>
          <p:nvPr>
            <p:ph idx="1"/>
            <p:extLst/>
          </p:nvPr>
        </p:nvGraphicFramePr>
        <p:xfrm>
          <a:off x="1845163" y="1600201"/>
          <a:ext cx="8539995" cy="494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14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1389888" y="107951"/>
            <a:ext cx="9300591" cy="957263"/>
          </a:xfrm>
        </p:spPr>
        <p:txBody>
          <a:bodyPr>
            <a:noAutofit/>
          </a:bodyPr>
          <a:lstStyle/>
          <a:p>
            <a:pPr eaLnBrk="1" hangingPunct="1"/>
            <a:r>
              <a:rPr lang="it-IT" altLang="en-US" sz="3600" dirty="0">
                <a:latin typeface="+mn-lt"/>
              </a:rPr>
              <a:t>I quattro casi possibili di evoluzione del debito: le premesse</a:t>
            </a:r>
          </a:p>
        </p:txBody>
      </p:sp>
      <p:sp>
        <p:nvSpPr>
          <p:cNvPr id="3" name="Segnaposto contenuto 2"/>
          <p:cNvSpPr>
            <a:spLocks noGrp="1"/>
          </p:cNvSpPr>
          <p:nvPr>
            <p:ph idx="1"/>
          </p:nvPr>
        </p:nvSpPr>
        <p:spPr>
          <a:xfrm>
            <a:off x="1498347" y="1504126"/>
            <a:ext cx="9192132" cy="5081587"/>
          </a:xfrm>
        </p:spPr>
        <p:txBody>
          <a:bodyPr>
            <a:normAutofit/>
          </a:bodyPr>
          <a:lstStyle/>
          <a:p>
            <a:pPr eaLnBrk="1" hangingPunct="1">
              <a:defRPr/>
            </a:pPr>
            <a:r>
              <a:rPr lang="it-IT" dirty="0"/>
              <a:t>È importante che un governo operi in </a:t>
            </a:r>
            <a:r>
              <a:rPr lang="it-IT" dirty="0">
                <a:solidFill>
                  <a:srgbClr val="FF0000"/>
                </a:solidFill>
              </a:rPr>
              <a:t>pareggio o avanzo </a:t>
            </a:r>
            <a:r>
              <a:rPr lang="it-IT" dirty="0"/>
              <a:t>di bilancio, </a:t>
            </a:r>
            <a:r>
              <a:rPr lang="it-IT" dirty="0">
                <a:solidFill>
                  <a:srgbClr val="FF0000"/>
                </a:solidFill>
              </a:rPr>
              <a:t>ma </a:t>
            </a:r>
            <a:r>
              <a:rPr lang="it-IT" dirty="0"/>
              <a:t>è altrettanto importante avere una </a:t>
            </a:r>
            <a:r>
              <a:rPr lang="it-IT" dirty="0">
                <a:solidFill>
                  <a:srgbClr val="FF0000"/>
                </a:solidFill>
              </a:rPr>
              <a:t>crescita economica </a:t>
            </a:r>
            <a:r>
              <a:rPr lang="it-IT" dirty="0"/>
              <a:t>sostenuta.</a:t>
            </a:r>
          </a:p>
          <a:p>
            <a:pPr eaLnBrk="1" hangingPunct="1">
              <a:defRPr/>
            </a:pPr>
            <a:r>
              <a:rPr lang="it-IT" dirty="0"/>
              <a:t>Saldo di bilancio importante, ma occorre fare </a:t>
            </a:r>
            <a:r>
              <a:rPr lang="it-IT" dirty="0">
                <a:solidFill>
                  <a:srgbClr val="FF0000"/>
                </a:solidFill>
              </a:rPr>
              <a:t>attenzione</a:t>
            </a:r>
            <a:r>
              <a:rPr lang="it-IT" dirty="0"/>
              <a:t> nel proporre </a:t>
            </a:r>
            <a:r>
              <a:rPr lang="it-IT" dirty="0">
                <a:solidFill>
                  <a:srgbClr val="FF0000"/>
                </a:solidFill>
              </a:rPr>
              <a:t>politiche fiscali eccessivamente restrittive</a:t>
            </a:r>
            <a:r>
              <a:rPr lang="it-IT" dirty="0"/>
              <a:t>, in quanto possono danneggiare in modo significativo la crescita economica. </a:t>
            </a:r>
          </a:p>
          <a:p>
            <a:pPr eaLnBrk="1" hangingPunct="1">
              <a:defRPr/>
            </a:pPr>
            <a:r>
              <a:rPr lang="it-IT" dirty="0"/>
              <a:t>L’atteggiamento dei governi è determinante: la loro </a:t>
            </a:r>
            <a:r>
              <a:rPr lang="it-IT" dirty="0">
                <a:solidFill>
                  <a:srgbClr val="FF0000"/>
                </a:solidFill>
              </a:rPr>
              <a:t>credibilità </a:t>
            </a:r>
            <a:r>
              <a:rPr lang="it-IT" dirty="0"/>
              <a:t>(vedi Barro e Gordon, 1983) nella riduzione o </a:t>
            </a:r>
            <a:r>
              <a:rPr lang="it-IT" dirty="0">
                <a:solidFill>
                  <a:srgbClr val="FF0000"/>
                </a:solidFill>
              </a:rPr>
              <a:t>stabilizzazione del debito e del deficit è determinante </a:t>
            </a:r>
            <a:r>
              <a:rPr lang="it-IT" dirty="0"/>
              <a:t>per la stabilità dei tassi di interesse sui titoli del debito. </a:t>
            </a:r>
          </a:p>
        </p:txBody>
      </p:sp>
    </p:spTree>
    <p:extLst>
      <p:ext uri="{BB962C8B-B14F-4D97-AF65-F5344CB8AC3E}">
        <p14:creationId xmlns:p14="http://schemas.microsoft.com/office/powerpoint/2010/main" val="1195563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2073276" y="107951"/>
            <a:ext cx="8042275" cy="987425"/>
          </a:xfrm>
        </p:spPr>
        <p:txBody>
          <a:bodyPr/>
          <a:lstStyle/>
          <a:p>
            <a:pPr eaLnBrk="1" hangingPunct="1"/>
            <a:r>
              <a:rPr lang="it-IT" altLang="en-US"/>
              <a:t>I quattro casi possibili</a:t>
            </a:r>
          </a:p>
        </p:txBody>
      </p:sp>
      <p:graphicFrame>
        <p:nvGraphicFramePr>
          <p:cNvPr id="4" name="Segnaposto contenuto 3"/>
          <p:cNvGraphicFramePr>
            <a:graphicFrameLocks noGrp="1"/>
          </p:cNvGraphicFramePr>
          <p:nvPr>
            <p:ph idx="1"/>
          </p:nvPr>
        </p:nvGraphicFramePr>
        <p:xfrm>
          <a:off x="1815967" y="1255537"/>
          <a:ext cx="8583791" cy="527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562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normAutofit/>
          </a:bodyPr>
          <a:lstStyle/>
          <a:p>
            <a:pPr eaLnBrk="1" hangingPunct="1"/>
            <a:r>
              <a:rPr lang="it-IT" altLang="en-US"/>
              <a:t>Analisi empirica sul debito di Italia, Germania e Grecia. </a:t>
            </a:r>
          </a:p>
        </p:txBody>
      </p:sp>
      <p:graphicFrame>
        <p:nvGraphicFramePr>
          <p:cNvPr id="4" name="Segnaposto contenuto 3"/>
          <p:cNvGraphicFramePr>
            <a:graphicFrameLocks noGrp="1"/>
          </p:cNvGraphicFramePr>
          <p:nvPr>
            <p:ph idx="1"/>
            <p:extLst/>
          </p:nvPr>
        </p:nvGraphicFramePr>
        <p:xfrm>
          <a:off x="2073276" y="1600200"/>
          <a:ext cx="8042275" cy="4867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307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dello spread sui titoli del debito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it-IT" dirty="0"/>
                  <a:t>Il rapporto debito pubblico/</a:t>
                </a:r>
                <a:r>
                  <a:rPr lang="it-IT" dirty="0" err="1"/>
                  <a:t>Pil</a:t>
                </a:r>
                <a:r>
                  <a:rPr lang="it-IT" dirty="0"/>
                  <a:t> troppo elevato mette a rischio la credibilità dello Stato nel rimborsare il debito (</a:t>
                </a:r>
                <a:r>
                  <a:rPr lang="it-IT" dirty="0">
                    <a:solidFill>
                      <a:srgbClr val="FF0000"/>
                    </a:solidFill>
                  </a:rPr>
                  <a:t>default</a:t>
                </a:r>
                <a:r>
                  <a:rPr lang="it-IT" dirty="0"/>
                  <a:t>)</a:t>
                </a:r>
              </a:p>
              <a:p>
                <a:r>
                  <a:rPr lang="it-IT" u="sng" dirty="0"/>
                  <a:t>Se la sfiducia aumenta, allora gli investitori saranno disponibili a rischiare solo a tassi sul debito crescenti</a:t>
                </a:r>
                <a:r>
                  <a:rPr lang="it-IT" dirty="0"/>
                  <a:t>, destabilizzando la crescita del debito</a:t>
                </a:r>
              </a:p>
              <a:p>
                <a:r>
                  <a:rPr lang="it-IT" dirty="0"/>
                  <a:t>La valutazione sarà quindi effettuata rispetto alla </a:t>
                </a:r>
                <a:r>
                  <a:rPr lang="it-IT" dirty="0">
                    <a:highlight>
                      <a:srgbClr val="FFFF00"/>
                    </a:highlight>
                  </a:rPr>
                  <a:t>probabilità di default</a:t>
                </a:r>
                <a:r>
                  <a:rPr lang="it-IT" dirty="0"/>
                  <a:t> (0&lt;p&lt;1) del titolo rispetto ad uno con </a:t>
                </a:r>
                <a:r>
                  <a:rPr lang="it-IT" dirty="0">
                    <a:highlight>
                      <a:srgbClr val="FFFF00"/>
                    </a:highlight>
                  </a:rPr>
                  <a:t>rischio</a:t>
                </a:r>
                <a:r>
                  <a:rPr lang="it-IT" dirty="0"/>
                  <a:t> 0 (</a:t>
                </a:r>
                <a:r>
                  <a:rPr lang="it-IT" dirty="0">
                    <a:highlight>
                      <a:srgbClr val="FFFF00"/>
                    </a:highlight>
                  </a:rPr>
                  <a:t>s</a:t>
                </a:r>
                <a:r>
                  <a:rPr lang="it-IT" dirty="0"/>
                  <a:t>):</a:t>
                </a:r>
              </a:p>
              <a:p>
                <a:r>
                  <a:rPr lang="it-IT" dirty="0"/>
                  <a:t>(1-p)(1+i)=(1+s) e quindi i=</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r>
                          <a:rPr lang="it-IT" b="0" i="1" smtClean="0">
                            <a:latin typeface="Cambria Math" panose="02040503050406030204" pitchFamily="18" charset="0"/>
                          </a:rPr>
                          <m:t>𝑠</m:t>
                        </m:r>
                      </m:num>
                      <m:den>
                        <m:r>
                          <a:rPr lang="it-IT" b="0" i="1" smtClean="0">
                            <a:latin typeface="Cambria Math" panose="02040503050406030204" pitchFamily="18" charset="0"/>
                          </a:rPr>
                          <m:t>1−</m:t>
                        </m:r>
                        <m:r>
                          <a:rPr lang="it-IT" b="0" i="1" smtClean="0">
                            <a:latin typeface="Cambria Math" panose="02040503050406030204" pitchFamily="18" charset="0"/>
                          </a:rPr>
                          <m:t>𝑝</m:t>
                        </m:r>
                      </m:den>
                    </m:f>
                    <m:r>
                      <a:rPr lang="it-IT" b="0" i="1" smtClean="0">
                        <a:latin typeface="Cambria Math" panose="02040503050406030204" pitchFamily="18" charset="0"/>
                      </a:rPr>
                      <m:t> −1=</m:t>
                    </m:r>
                    <m:f>
                      <m:fPr>
                        <m:ctrlPr>
                          <a:rPr lang="it-IT" b="0" i="1" smtClean="0">
                            <a:latin typeface="Cambria Math" panose="02040503050406030204" pitchFamily="18" charset="0"/>
                          </a:rPr>
                        </m:ctrlPr>
                      </m:fPr>
                      <m:num>
                        <m:r>
                          <a:rPr lang="it-IT" b="0" i="1" smtClean="0">
                            <a:latin typeface="Cambria Math" panose="02040503050406030204" pitchFamily="18" charset="0"/>
                          </a:rPr>
                          <m:t>𝑠</m:t>
                        </m:r>
                        <m:r>
                          <a:rPr lang="it-IT" b="0" i="1" smtClean="0">
                            <a:latin typeface="Cambria Math" panose="02040503050406030204" pitchFamily="18" charset="0"/>
                          </a:rPr>
                          <m:t>+</m:t>
                        </m:r>
                        <m:r>
                          <a:rPr lang="it-IT" b="0" i="1" smtClean="0">
                            <a:latin typeface="Cambria Math" panose="02040503050406030204" pitchFamily="18" charset="0"/>
                          </a:rPr>
                          <m:t>𝑝</m:t>
                        </m:r>
                      </m:num>
                      <m:den>
                        <m:r>
                          <a:rPr lang="it-IT" b="0" i="1" smtClean="0">
                            <a:latin typeface="Cambria Math" panose="02040503050406030204" pitchFamily="18" charset="0"/>
                          </a:rPr>
                          <m:t>1−</m:t>
                        </m:r>
                        <m:r>
                          <a:rPr lang="it-IT" b="0" i="1" smtClean="0">
                            <a:latin typeface="Cambria Math" panose="02040503050406030204" pitchFamily="18" charset="0"/>
                          </a:rPr>
                          <m:t>𝑝</m:t>
                        </m:r>
                      </m:den>
                    </m:f>
                    <m:r>
                      <a:rPr lang="it-IT" b="0" i="1" smtClean="0">
                        <a:latin typeface="Cambria Math" panose="02040503050406030204" pitchFamily="18" charset="0"/>
                      </a:rPr>
                      <m:t>&gt;1</m:t>
                    </m:r>
                  </m:oMath>
                </a14:m>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847911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965C0B6-954A-491A-82CD-0433C44E7AF3}"/>
              </a:ext>
            </a:extLst>
          </p:cNvPr>
          <p:cNvSpPr>
            <a:spLocks noGrp="1"/>
          </p:cNvSpPr>
          <p:nvPr>
            <p:ph type="title"/>
          </p:nvPr>
        </p:nvSpPr>
        <p:spPr/>
        <p:txBody>
          <a:bodyPr/>
          <a:lstStyle/>
          <a:p>
            <a:r>
              <a:rPr lang="it-IT" dirty="0"/>
              <a:t>Appendice di approfondimento</a:t>
            </a:r>
          </a:p>
        </p:txBody>
      </p:sp>
      <p:sp>
        <p:nvSpPr>
          <p:cNvPr id="6" name="Segnaposto testo 5">
            <a:extLst>
              <a:ext uri="{FF2B5EF4-FFF2-40B4-BE49-F238E27FC236}">
                <a16:creationId xmlns:a16="http://schemas.microsoft.com/office/drawing/2014/main" id="{088C0CB4-D9FD-4B47-BD99-B156199F019E}"/>
              </a:ext>
            </a:extLst>
          </p:cNvPr>
          <p:cNvSpPr>
            <a:spLocks noGrp="1"/>
          </p:cNvSpPr>
          <p:nvPr>
            <p:ph type="body" idx="1"/>
          </p:nvPr>
        </p:nvSpPr>
        <p:spPr/>
        <p:txBody>
          <a:bodyPr/>
          <a:lstStyle/>
          <a:p>
            <a:r>
              <a:rPr lang="it-IT" dirty="0"/>
              <a:t>Il debito pubblico italiano e la sua storia</a:t>
            </a:r>
          </a:p>
        </p:txBody>
      </p:sp>
      <p:sp>
        <p:nvSpPr>
          <p:cNvPr id="4" name="Segnaposto numero diapositiva 3">
            <a:extLst>
              <a:ext uri="{FF2B5EF4-FFF2-40B4-BE49-F238E27FC236}">
                <a16:creationId xmlns:a16="http://schemas.microsoft.com/office/drawing/2014/main" id="{2C6E093A-109E-41F1-A800-AD2D7F8E37FA}"/>
              </a:ext>
            </a:extLst>
          </p:cNvPr>
          <p:cNvSpPr>
            <a:spLocks noGrp="1"/>
          </p:cNvSpPr>
          <p:nvPr>
            <p:ph type="sldNum" sz="quarter" idx="12"/>
          </p:nvPr>
        </p:nvSpPr>
        <p:spPr/>
        <p:txBody>
          <a:bodyPr/>
          <a:lstStyle/>
          <a:p>
            <a:fld id="{C31E2B66-C54D-4FE0-ABB5-06EDA5E25CF3}" type="slidenum">
              <a:rPr lang="en-US" smtClean="0"/>
              <a:t>37</a:t>
            </a:fld>
            <a:endParaRPr lang="en-US"/>
          </a:p>
        </p:txBody>
      </p:sp>
    </p:spTree>
    <p:extLst>
      <p:ext uri="{BB962C8B-B14F-4D97-AF65-F5344CB8AC3E}">
        <p14:creationId xmlns:p14="http://schemas.microsoft.com/office/powerpoint/2010/main" val="55647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grafic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0350"/>
            <a:ext cx="407193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5808663" y="5534025"/>
            <a:ext cx="49323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1" dirty="0"/>
              <a:t>Fonte:</a:t>
            </a:r>
          </a:p>
          <a:p>
            <a:pPr eaLnBrk="1" hangingPunct="1"/>
            <a:r>
              <a:rPr lang="it-IT" altLang="en-US" sz="1600" b="1" dirty="0"/>
              <a:t>Modigliani, Baldassarri, Castiglionesi (1996) </a:t>
            </a:r>
            <a:r>
              <a:rPr lang="it-IT" altLang="en-US" sz="1600" b="1" i="1" dirty="0"/>
              <a:t>Il miracolo possibile, </a:t>
            </a:r>
            <a:r>
              <a:rPr lang="it-IT" altLang="en-US" sz="1600" b="1" dirty="0"/>
              <a:t>Ed. Laterza</a:t>
            </a:r>
          </a:p>
        </p:txBody>
      </p:sp>
      <p:sp>
        <p:nvSpPr>
          <p:cNvPr id="13316" name="Text Box 6"/>
          <p:cNvSpPr txBox="1">
            <a:spLocks noChangeArrowheads="1"/>
          </p:cNvSpPr>
          <p:nvPr/>
        </p:nvSpPr>
        <p:spPr bwMode="auto">
          <a:xfrm>
            <a:off x="5808663" y="1557338"/>
            <a:ext cx="45910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u="sng" dirty="0">
                <a:solidFill>
                  <a:srgbClr val="FF0000"/>
                </a:solidFill>
              </a:rPr>
              <a:t>I deficit pubblici in Italia</a:t>
            </a:r>
            <a:r>
              <a:rPr lang="it-IT" altLang="en-US" dirty="0"/>
              <a:t>: all’inizio degli </a:t>
            </a:r>
          </a:p>
          <a:p>
            <a:pPr eaLnBrk="1" hangingPunct="1"/>
            <a:r>
              <a:rPr lang="it-IT" altLang="en-US" dirty="0"/>
              <a:t>Anni ’80 il deficit italiano elevato (8% del </a:t>
            </a:r>
          </a:p>
          <a:p>
            <a:pPr eaLnBrk="1" hangingPunct="1"/>
            <a:r>
              <a:rPr lang="it-IT" altLang="en-US" dirty="0"/>
              <a:t>PIL) aumenta ulteriormente fino a </a:t>
            </a:r>
          </a:p>
          <a:p>
            <a:pPr eaLnBrk="1" hangingPunct="1"/>
            <a:r>
              <a:rPr lang="it-IT" altLang="en-US" dirty="0"/>
              <a:t>Raggiungere il 12,5%.</a:t>
            </a:r>
          </a:p>
          <a:p>
            <a:pPr eaLnBrk="1" hangingPunct="1"/>
            <a:r>
              <a:rPr lang="it-IT" altLang="en-US" dirty="0"/>
              <a:t>Il “divorzio” tra Tesoro e Banca d’Italia</a:t>
            </a:r>
          </a:p>
          <a:p>
            <a:pPr eaLnBrk="1" hangingPunct="1"/>
            <a:r>
              <a:rPr lang="it-IT" altLang="en-US" dirty="0"/>
              <a:t>del 1981 induce accumulo di debito </a:t>
            </a:r>
          </a:p>
          <a:p>
            <a:pPr eaLnBrk="1" hangingPunct="1"/>
            <a:r>
              <a:rPr lang="it-IT" altLang="en-US" dirty="0"/>
              <a:t>pubblico per l’impossibilità di finanziare</a:t>
            </a:r>
          </a:p>
          <a:p>
            <a:pPr eaLnBrk="1" hangingPunct="1"/>
            <a:r>
              <a:rPr lang="it-IT" altLang="en-US" dirty="0"/>
              <a:t>la spesa pubblica crescente completa-</a:t>
            </a:r>
          </a:p>
          <a:p>
            <a:pPr eaLnBrk="1" hangingPunct="1"/>
            <a:r>
              <a:rPr lang="it-IT" altLang="en-US" dirty="0"/>
              <a:t>mente con tassazione.</a:t>
            </a:r>
          </a:p>
          <a:p>
            <a:pPr eaLnBrk="1" hangingPunct="1"/>
            <a:r>
              <a:rPr lang="it-IT" altLang="en-US" dirty="0"/>
              <a:t>Fino al 1991 il maggior debito deriva </a:t>
            </a:r>
          </a:p>
          <a:p>
            <a:pPr eaLnBrk="1" hangingPunct="1"/>
            <a:r>
              <a:rPr lang="it-IT" altLang="en-US" dirty="0"/>
              <a:t>dalla necessità di pagare una massa </a:t>
            </a:r>
          </a:p>
          <a:p>
            <a:pPr eaLnBrk="1" hangingPunct="1"/>
            <a:r>
              <a:rPr lang="it-IT" altLang="en-US" dirty="0"/>
              <a:t>consistente di interessi sul debito i cui tassi</a:t>
            </a:r>
          </a:p>
          <a:p>
            <a:pPr eaLnBrk="1" hangingPunct="1"/>
            <a:r>
              <a:rPr lang="it-IT" altLang="en-US" dirty="0"/>
              <a:t>di rendimento erano elevati.</a:t>
            </a:r>
          </a:p>
        </p:txBody>
      </p:sp>
      <p:sp>
        <p:nvSpPr>
          <p:cNvPr id="13317" name="Rectangle 7"/>
          <p:cNvSpPr>
            <a:spLocks noChangeArrowheads="1"/>
          </p:cNvSpPr>
          <p:nvPr/>
        </p:nvSpPr>
        <p:spPr bwMode="auto">
          <a:xfrm>
            <a:off x="5519738" y="188913"/>
            <a:ext cx="483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b="1">
                <a:solidFill>
                  <a:schemeClr val="tx2"/>
                </a:solidFill>
              </a:rPr>
              <a:t>Perché il controllo della crescita del debito</a:t>
            </a:r>
          </a:p>
          <a:p>
            <a:pPr eaLnBrk="1" hangingPunct="1"/>
            <a:r>
              <a:rPr lang="it-IT" altLang="en-US" b="1">
                <a:solidFill>
                  <a:schemeClr val="tx2"/>
                </a:solidFill>
              </a:rPr>
              <a:t>non ha funzionato in Italia?</a:t>
            </a:r>
          </a:p>
        </p:txBody>
      </p:sp>
    </p:spTree>
    <p:extLst>
      <p:ext uri="{BB962C8B-B14F-4D97-AF65-F5344CB8AC3E}">
        <p14:creationId xmlns:p14="http://schemas.microsoft.com/office/powerpoint/2010/main" val="3586153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6240463" y="277813"/>
            <a:ext cx="4032250" cy="3511550"/>
          </a:xfrm>
        </p:spPr>
        <p:txBody>
          <a:bodyPr>
            <a:normAutofit fontScale="90000"/>
          </a:bodyPr>
          <a:lstStyle/>
          <a:p>
            <a:pPr eaLnBrk="1" hangingPunct="1"/>
            <a:r>
              <a:rPr lang="it-IT" altLang="en-US" sz="2400" b="1" dirty="0">
                <a:solidFill>
                  <a:schemeClr val="tx1"/>
                </a:solidFill>
              </a:rPr>
              <a:t>L’elevato accumulo di interessi è stato determinato dalla necessità di pagare rendimenti più elevati, data </a:t>
            </a:r>
            <a:r>
              <a:rPr lang="it-IT" altLang="en-US" sz="2400" b="1" dirty="0">
                <a:solidFill>
                  <a:srgbClr val="FF0000"/>
                </a:solidFill>
              </a:rPr>
              <a:t>l’elevata instabilità monetaria </a:t>
            </a:r>
            <a:r>
              <a:rPr lang="it-IT" altLang="en-US" sz="2400" b="1" dirty="0">
                <a:solidFill>
                  <a:schemeClr val="tx1"/>
                </a:solidFill>
              </a:rPr>
              <a:t>del Paese con tassi d’inflazione che all’inizio degli anni ’80 hanno raggiunto e superato il 20%. Il differenziale con la Germania (Graf. 2.1c) mette in luce questa situazione.</a:t>
            </a:r>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60350"/>
            <a:ext cx="4144962"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8"/>
          <p:cNvSpPr>
            <a:spLocks noChangeArrowheads="1"/>
          </p:cNvSpPr>
          <p:nvPr/>
        </p:nvSpPr>
        <p:spPr bwMode="auto">
          <a:xfrm>
            <a:off x="6167438" y="6075918"/>
            <a:ext cx="4716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b="1"/>
              <a:t>Fonte:</a:t>
            </a:r>
          </a:p>
          <a:p>
            <a:pPr eaLnBrk="1" hangingPunct="1"/>
            <a:r>
              <a:rPr lang="it-IT" altLang="en-US" sz="1400" b="1"/>
              <a:t>Modigliani, Baldassarri, Castiglionesi (1996) </a:t>
            </a:r>
            <a:r>
              <a:rPr lang="it-IT" altLang="en-US" sz="1400" b="1" i="1"/>
              <a:t>Il miracolo possibile, </a:t>
            </a:r>
            <a:r>
              <a:rPr lang="it-IT" altLang="en-US" sz="1400" b="1"/>
              <a:t>Ed. Laterza</a:t>
            </a:r>
          </a:p>
        </p:txBody>
      </p:sp>
    </p:spTree>
    <p:extLst>
      <p:ext uri="{BB962C8B-B14F-4D97-AF65-F5344CB8AC3E}">
        <p14:creationId xmlns:p14="http://schemas.microsoft.com/office/powerpoint/2010/main" val="402006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4F55DD-A77E-4FCF-88A8-29764556D698}"/>
              </a:ext>
            </a:extLst>
          </p:cNvPr>
          <p:cNvSpPr>
            <a:spLocks noGrp="1"/>
          </p:cNvSpPr>
          <p:nvPr>
            <p:ph type="title"/>
          </p:nvPr>
        </p:nvSpPr>
        <p:spPr/>
        <p:txBody>
          <a:bodyPr/>
          <a:lstStyle/>
          <a:p>
            <a:r>
              <a:rPr lang="it-IT" dirty="0"/>
              <a:t>La nuova Disciplina di Bilancio</a:t>
            </a:r>
          </a:p>
        </p:txBody>
      </p:sp>
      <p:sp>
        <p:nvSpPr>
          <p:cNvPr id="3" name="Segnaposto contenuto 2">
            <a:extLst>
              <a:ext uri="{FF2B5EF4-FFF2-40B4-BE49-F238E27FC236}">
                <a16:creationId xmlns:a16="http://schemas.microsoft.com/office/drawing/2014/main" id="{0375E949-DABD-4EFF-BC59-982354FE1739}"/>
              </a:ext>
            </a:extLst>
          </p:cNvPr>
          <p:cNvSpPr>
            <a:spLocks noGrp="1"/>
          </p:cNvSpPr>
          <p:nvPr>
            <p:ph idx="1"/>
          </p:nvPr>
        </p:nvSpPr>
        <p:spPr/>
        <p:txBody>
          <a:bodyPr>
            <a:normAutofit fontScale="85000" lnSpcReduction="20000"/>
          </a:bodyPr>
          <a:lstStyle/>
          <a:p>
            <a:r>
              <a:rPr lang="it-IT" dirty="0"/>
              <a:t>La nuova disciplina di bilancio europea è incentrata sulla sostenibilità del debito seguendo la cosiddetta </a:t>
            </a:r>
            <a:r>
              <a:rPr lang="it-IT" b="1" dirty="0" err="1"/>
              <a:t>Debt</a:t>
            </a:r>
            <a:r>
              <a:rPr lang="it-IT" b="1" dirty="0"/>
              <a:t> Sustainability Analysis </a:t>
            </a:r>
            <a:r>
              <a:rPr lang="it-IT" dirty="0"/>
              <a:t>(</a:t>
            </a:r>
            <a:r>
              <a:rPr lang="it-IT" dirty="0">
                <a:solidFill>
                  <a:srgbClr val="FF0000"/>
                </a:solidFill>
              </a:rPr>
              <a:t>DSA</a:t>
            </a:r>
            <a:r>
              <a:rPr lang="it-IT" dirty="0"/>
              <a:t>) stabilita in sede UE che prevede un </a:t>
            </a:r>
            <a:r>
              <a:rPr lang="it-IT" b="1" dirty="0"/>
              <a:t>Piano Strutturale di Bilancio </a:t>
            </a:r>
            <a:r>
              <a:rPr lang="it-IT" dirty="0"/>
              <a:t>su 5 anni. </a:t>
            </a:r>
          </a:p>
          <a:p>
            <a:r>
              <a:rPr lang="it-IT" dirty="0"/>
              <a:t>Gli Stati membri con </a:t>
            </a:r>
            <a:r>
              <a:rPr lang="it-IT" dirty="0">
                <a:solidFill>
                  <a:srgbClr val="FF0000"/>
                </a:solidFill>
              </a:rPr>
              <a:t>deficit eccessivi</a:t>
            </a:r>
            <a:r>
              <a:rPr lang="it-IT" dirty="0"/>
              <a:t> o </a:t>
            </a:r>
            <a:r>
              <a:rPr lang="it-IT" dirty="0">
                <a:solidFill>
                  <a:srgbClr val="FF0000"/>
                </a:solidFill>
              </a:rPr>
              <a:t>elevato debito pubblico </a:t>
            </a:r>
            <a:r>
              <a:rPr lang="it-IT" dirty="0"/>
              <a:t>devono seguire un percorso di aggiustamento che al termine del Piano, o anche oltre se necessario, </a:t>
            </a:r>
            <a:r>
              <a:rPr lang="it-IT" u="sng" dirty="0"/>
              <a:t>li porti su un sentiero di riduzione sostenibile del debito pubblico</a:t>
            </a:r>
            <a:r>
              <a:rPr lang="it-IT" dirty="0"/>
              <a:t>. </a:t>
            </a:r>
          </a:p>
          <a:p>
            <a:r>
              <a:rPr lang="it-IT" dirty="0"/>
              <a:t>La </a:t>
            </a:r>
            <a:r>
              <a:rPr lang="it-IT" dirty="0">
                <a:highlight>
                  <a:srgbClr val="FFFF00"/>
                </a:highlight>
              </a:rPr>
              <a:t>variabile chiave </a:t>
            </a:r>
            <a:r>
              <a:rPr lang="it-IT" dirty="0"/>
              <a:t>della DSA è il </a:t>
            </a:r>
            <a:r>
              <a:rPr lang="it-IT" b="1" dirty="0"/>
              <a:t>saldo primario strutturale</a:t>
            </a:r>
            <a:r>
              <a:rPr lang="it-IT" dirty="0"/>
              <a:t>, ovvero il saldo di bilancio della Pubblica Amministrazione (PA) esclusi i pagamenti per interessi e al netto di effetti ciclici e misure temporanee o una tantum, in rapporto al PIL.</a:t>
            </a:r>
          </a:p>
          <a:p>
            <a:r>
              <a:rPr lang="it-IT" dirty="0"/>
              <a:t>L’obiettivo di saldo primario strutturale è perseguito tramite una </a:t>
            </a:r>
            <a:r>
              <a:rPr lang="it-IT" b="1" dirty="0"/>
              <a:t>regola di spesa netta</a:t>
            </a:r>
            <a:r>
              <a:rPr lang="it-IT" dirty="0"/>
              <a:t> nella logica secondo cui, se le uscite della PA che il Governo è in grado di programmare crescono meno del PIL nominale durante il periodo di aggiustamento, il rapporto tra saldo primario e PIL tenderà a migliorare (</a:t>
            </a:r>
            <a:r>
              <a:rPr lang="it-IT" u="sng" dirty="0"/>
              <a:t>al netto di oscillazioni dovute a fattori esogeni o temporanei ai quali è inopportuno rispondere con misure di bilancio che rischiano di risultare </a:t>
            </a:r>
            <a:r>
              <a:rPr lang="it-IT" u="sng" dirty="0" err="1"/>
              <a:t>procicliche</a:t>
            </a:r>
            <a:r>
              <a:rPr lang="it-IT" dirty="0"/>
              <a:t>). </a:t>
            </a:r>
          </a:p>
        </p:txBody>
      </p:sp>
    </p:spTree>
    <p:extLst>
      <p:ext uri="{BB962C8B-B14F-4D97-AF65-F5344CB8AC3E}">
        <p14:creationId xmlns:p14="http://schemas.microsoft.com/office/powerpoint/2010/main" val="1048838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Dalle vicende italiane del debito al coordinamento europeo</a:t>
            </a:r>
            <a:endParaRPr lang="en-US" dirty="0"/>
          </a:p>
        </p:txBody>
      </p:sp>
      <p:sp>
        <p:nvSpPr>
          <p:cNvPr id="5" name="Segnaposto testo 4"/>
          <p:cNvSpPr>
            <a:spLocks noGrp="1"/>
          </p:cNvSpPr>
          <p:nvPr>
            <p:ph type="body" idx="1"/>
          </p:nvPr>
        </p:nvSpPr>
        <p:spPr/>
        <p:txBody>
          <a:bodyPr/>
          <a:lstStyle/>
          <a:p>
            <a:r>
              <a:rPr lang="it-IT" dirty="0"/>
              <a:t>Lezione XVII</a:t>
            </a:r>
            <a:endParaRPr lang="en-US" dirty="0"/>
          </a:p>
        </p:txBody>
      </p:sp>
      <p:sp>
        <p:nvSpPr>
          <p:cNvPr id="3" name="Segnaposto numero diapositiva 2"/>
          <p:cNvSpPr>
            <a:spLocks noGrp="1"/>
          </p:cNvSpPr>
          <p:nvPr>
            <p:ph type="sldNum" sz="quarter" idx="12"/>
          </p:nvPr>
        </p:nvSpPr>
        <p:spPr/>
        <p:txBody>
          <a:bodyPr/>
          <a:lstStyle/>
          <a:p>
            <a:fld id="{C31E2B66-C54D-4FE0-ABB5-06EDA5E25CF3}" type="slidenum">
              <a:rPr lang="en-US" smtClean="0"/>
              <a:t>40</a:t>
            </a:fld>
            <a:endParaRPr lang="en-US"/>
          </a:p>
        </p:txBody>
      </p:sp>
    </p:spTree>
    <p:extLst>
      <p:ext uri="{BB962C8B-B14F-4D97-AF65-F5344CB8AC3E}">
        <p14:creationId xmlns:p14="http://schemas.microsoft.com/office/powerpoint/2010/main" val="1836871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it-IT" altLang="en-US" sz="2800"/>
              <a:t>Il Tasso d’interesse ufficiale (TUS) e i tassi collegati hanno iniziato a scendere solo dopo il 1992</a:t>
            </a:r>
          </a:p>
        </p:txBody>
      </p:sp>
      <p:pic>
        <p:nvPicPr>
          <p:cNvPr id="15363" name="Picture 5" descr="tas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762" y="1623569"/>
            <a:ext cx="597693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5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it-IT" altLang="en-US" sz="2000"/>
              <a:t>Il debito pubblico aumentava anche perché il PIL non cresceva a sufficienza, poiché era venuta meno la spinta della produzione industriale (grafico) e il settore terziario non era sufficientemente sviluppato.</a:t>
            </a:r>
          </a:p>
        </p:txBody>
      </p:sp>
      <p:pic>
        <p:nvPicPr>
          <p:cNvPr id="16387" name="Picture 5" descr="grafico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484314"/>
            <a:ext cx="57261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985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it-IT" altLang="en-US" sz="3200"/>
              <a:t>Per quanto riguarda la spesa pubblica, invece, l’Italia non differisce molto dal resto d’Europa</a:t>
            </a:r>
          </a:p>
        </p:txBody>
      </p:sp>
      <p:sp>
        <p:nvSpPr>
          <p:cNvPr id="17411" name="Rectangle 6"/>
          <p:cNvSpPr>
            <a:spLocks noChangeArrowheads="1"/>
          </p:cNvSpPr>
          <p:nvPr/>
        </p:nvSpPr>
        <p:spPr bwMode="auto">
          <a:xfrm>
            <a:off x="1524001" y="19441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7412" name="Picture 5" descr="Spesa al netto degli interessi"/>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473" y="1535566"/>
            <a:ext cx="5795963"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a:latin typeface="Verdana" panose="020B0604030504040204" pitchFamily="34" charset="0"/>
                <a:cs typeface="Times New Roman" panose="02020603050405020304" pitchFamily="18" charset="0"/>
              </a:rPr>
              <a:t>Fonte:</a:t>
            </a:r>
            <a:r>
              <a:rPr lang="it-IT" altLang="en-US" sz="1400">
                <a:latin typeface="Verdana" panose="020B0604030504040204" pitchFamily="34" charset="0"/>
                <a:cs typeface="Times New Roman" panose="02020603050405020304" pitchFamily="18" charset="0"/>
              </a:rPr>
              <a:t> </a:t>
            </a:r>
            <a:r>
              <a:rPr lang="it-IT" altLang="en-US" sz="1400" b="1">
                <a:solidFill>
                  <a:srgbClr val="467AA7"/>
                </a:solidFill>
                <a:latin typeface="Verdana" panose="020B0604030504040204" pitchFamily="34" charset="0"/>
                <a:cs typeface="Times New Roman" panose="02020603050405020304" pitchFamily="18" charset="0"/>
                <a:hlinkClick r:id="rId4"/>
              </a:rPr>
              <a:t>Base informativa pubblica della Banca d’Italia</a:t>
            </a:r>
            <a:r>
              <a:rPr lang="it-IT" altLang="en-US" sz="1400"/>
              <a:t> </a:t>
            </a:r>
          </a:p>
        </p:txBody>
      </p:sp>
    </p:spTree>
    <p:extLst>
      <p:ext uri="{BB962C8B-B14F-4D97-AF65-F5344CB8AC3E}">
        <p14:creationId xmlns:p14="http://schemas.microsoft.com/office/powerpoint/2010/main" val="1563546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it-IT" altLang="en-US" sz="3800"/>
              <a:t>Sono le entrate ad essere insufficienti, sia derivanti da imposizione diretta</a:t>
            </a:r>
          </a:p>
        </p:txBody>
      </p:sp>
      <p:pic>
        <p:nvPicPr>
          <p:cNvPr id="18435" name="Picture 5" descr="Entrate in percentuale del P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32" y="1445623"/>
            <a:ext cx="5867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6"/>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latin typeface="Verdana" panose="020B0604030504040204" pitchFamily="34" charset="0"/>
                <a:cs typeface="Times New Roman" panose="02020603050405020304" pitchFamily="18" charset="0"/>
              </a:rPr>
              <a:t>Fonte:</a:t>
            </a:r>
            <a:r>
              <a:rPr lang="it-IT" altLang="en-US" sz="1400" dirty="0">
                <a:latin typeface="Verdana" panose="020B0604030504040204" pitchFamily="34" charset="0"/>
                <a:cs typeface="Times New Roman" panose="02020603050405020304" pitchFamily="18" charset="0"/>
              </a:rPr>
              <a:t> </a:t>
            </a:r>
            <a:r>
              <a:rPr lang="it-IT" altLang="en-US" sz="1400" b="1" dirty="0">
                <a:solidFill>
                  <a:srgbClr val="467AA7"/>
                </a:solidFill>
                <a:latin typeface="Verdana" panose="020B0604030504040204" pitchFamily="34" charset="0"/>
                <a:cs typeface="Times New Roman" panose="02020603050405020304" pitchFamily="18" charset="0"/>
                <a:hlinkClick r:id="rId3"/>
              </a:rPr>
              <a:t>Base informativa pubblica della Banca d’Italia</a:t>
            </a:r>
            <a:r>
              <a:rPr lang="it-IT" altLang="en-US" sz="1400" dirty="0"/>
              <a:t> </a:t>
            </a:r>
          </a:p>
        </p:txBody>
      </p:sp>
    </p:spTree>
    <p:extLst>
      <p:ext uri="{BB962C8B-B14F-4D97-AF65-F5344CB8AC3E}">
        <p14:creationId xmlns:p14="http://schemas.microsoft.com/office/powerpoint/2010/main" val="2167514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64079" y="89080"/>
            <a:ext cx="10515600" cy="1325563"/>
          </a:xfrm>
        </p:spPr>
        <p:txBody>
          <a:bodyPr/>
          <a:lstStyle/>
          <a:p>
            <a:pPr eaLnBrk="1" hangingPunct="1"/>
            <a:r>
              <a:rPr lang="it-IT" altLang="en-US" dirty="0"/>
              <a:t>Che dalle Imposte indirette</a:t>
            </a:r>
          </a:p>
        </p:txBody>
      </p:sp>
      <p:pic>
        <p:nvPicPr>
          <p:cNvPr id="19459" name="Picture 3" descr="Imposte indirette in rapporto al P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71" y="1101726"/>
            <a:ext cx="59769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1703388" y="6308726"/>
            <a:ext cx="586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en-US" i="1"/>
              <a:t>Fonte:</a:t>
            </a:r>
            <a:r>
              <a:rPr lang="it-IT" altLang="en-US"/>
              <a:t> </a:t>
            </a:r>
            <a:r>
              <a:rPr lang="it-IT" altLang="en-US" b="1">
                <a:hlinkClick r:id="rId4"/>
              </a:rPr>
              <a:t>Base informativa pubblica della Banca d’Italia</a:t>
            </a:r>
            <a:endParaRPr lang="it-IT" altLang="en-US" b="1"/>
          </a:p>
        </p:txBody>
      </p:sp>
    </p:spTree>
    <p:extLst>
      <p:ext uri="{BB962C8B-B14F-4D97-AF65-F5344CB8AC3E}">
        <p14:creationId xmlns:p14="http://schemas.microsoft.com/office/powerpoint/2010/main" val="1668124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sz="2800"/>
              <a:t>L’evasione e l’elusione fiscale sono il problema principale che ha accompagnato la riforma fiscale degli anni ’70…</a:t>
            </a:r>
          </a:p>
        </p:txBody>
      </p:sp>
      <p:sp>
        <p:nvSpPr>
          <p:cNvPr id="20483" name="Rectangle 3"/>
          <p:cNvSpPr>
            <a:spLocks noGrp="1" noChangeArrowheads="1"/>
          </p:cNvSpPr>
          <p:nvPr>
            <p:ph type="body" idx="1"/>
          </p:nvPr>
        </p:nvSpPr>
        <p:spPr/>
        <p:txBody>
          <a:bodyPr>
            <a:noAutofit/>
          </a:bodyPr>
          <a:lstStyle/>
          <a:p>
            <a:pPr eaLnBrk="1" hangingPunct="1">
              <a:lnSpc>
                <a:spcPct val="80000"/>
              </a:lnSpc>
            </a:pPr>
            <a:r>
              <a:rPr lang="it-IT" altLang="en-US" sz="2400" dirty="0"/>
              <a:t>A partire dal </a:t>
            </a:r>
            <a:r>
              <a:rPr lang="it-IT" altLang="en-US" sz="2400" dirty="0">
                <a:solidFill>
                  <a:srgbClr val="FF0000"/>
                </a:solidFill>
              </a:rPr>
              <a:t>1981</a:t>
            </a:r>
            <a:r>
              <a:rPr lang="it-IT" altLang="en-US" sz="2400" dirty="0"/>
              <a:t> si creò in Italia una </a:t>
            </a:r>
            <a:r>
              <a:rPr lang="it-IT" altLang="en-US" sz="2400" dirty="0">
                <a:solidFill>
                  <a:srgbClr val="FF0000"/>
                </a:solidFill>
              </a:rPr>
              <a:t>rendita finanziaria enorme</a:t>
            </a:r>
            <a:r>
              <a:rPr lang="it-IT" altLang="en-US" sz="2400" dirty="0"/>
              <a:t>, a lungo totalmente esente da imposizione. Si coniò una nuova espressione (</a:t>
            </a:r>
            <a:r>
              <a:rPr lang="it-IT" altLang="en-US" sz="2400" i="1" dirty="0"/>
              <a:t>BOT </a:t>
            </a:r>
            <a:r>
              <a:rPr lang="it-IT" altLang="en-US" sz="2400" i="1" dirty="0" err="1"/>
              <a:t>people</a:t>
            </a:r>
            <a:r>
              <a:rPr lang="it-IT" altLang="en-US" sz="2400" dirty="0"/>
              <a:t>) al fine di intrattenere l’illusione secondo la quale i titoli di Stato sarebbero stati nelle mani di una miriade di piccoli risparmiatori. </a:t>
            </a:r>
          </a:p>
          <a:p>
            <a:pPr eaLnBrk="1" hangingPunct="1">
              <a:lnSpc>
                <a:spcPct val="80000"/>
              </a:lnSpc>
            </a:pPr>
            <a:r>
              <a:rPr lang="it-IT" altLang="en-US" sz="2400" u="sng" dirty="0"/>
              <a:t>La realtà era ben diversa</a:t>
            </a:r>
            <a:r>
              <a:rPr lang="it-IT" altLang="en-US" sz="2400" dirty="0"/>
              <a:t>: nel </a:t>
            </a:r>
            <a:r>
              <a:rPr lang="it-IT" altLang="en-US" sz="2400" dirty="0">
                <a:solidFill>
                  <a:srgbClr val="FF0000"/>
                </a:solidFill>
              </a:rPr>
              <a:t>1985</a:t>
            </a:r>
            <a:r>
              <a:rPr lang="it-IT" altLang="en-US" sz="2400" dirty="0"/>
              <a:t> oltre il </a:t>
            </a:r>
            <a:r>
              <a:rPr lang="it-IT" altLang="en-US" sz="2400" dirty="0">
                <a:solidFill>
                  <a:srgbClr val="FF0000"/>
                </a:solidFill>
              </a:rPr>
              <a:t>40%</a:t>
            </a:r>
            <a:r>
              <a:rPr lang="it-IT" altLang="en-US" sz="2400" dirty="0"/>
              <a:t> dei titoli in circolazione erano posseduti da </a:t>
            </a:r>
            <a:r>
              <a:rPr lang="it-IT" altLang="en-US" sz="2400" dirty="0">
                <a:solidFill>
                  <a:srgbClr val="FF0000"/>
                </a:solidFill>
              </a:rPr>
              <a:t>banche e istituti di credito</a:t>
            </a:r>
            <a:r>
              <a:rPr lang="it-IT" altLang="en-US" sz="2400" dirty="0"/>
              <a:t>, </a:t>
            </a:r>
          </a:p>
          <a:p>
            <a:pPr eaLnBrk="1" hangingPunct="1">
              <a:lnSpc>
                <a:spcPct val="80000"/>
              </a:lnSpc>
            </a:pPr>
            <a:r>
              <a:rPr lang="it-IT" altLang="en-US" sz="2400" dirty="0"/>
              <a:t>mentre secondo Napoleone </a:t>
            </a:r>
            <a:r>
              <a:rPr lang="it-IT" altLang="en-US" sz="2400" dirty="0" err="1"/>
              <a:t>Colajanni</a:t>
            </a:r>
            <a:r>
              <a:rPr lang="it-IT" altLang="en-US" sz="2400" dirty="0"/>
              <a:t> il 57% degli utili FIAT e il 62% degli utili Olivetti per il 1984 provenivano da interessi su titoli. </a:t>
            </a:r>
            <a:r>
              <a:rPr lang="it-IT" altLang="en-US" sz="2400" dirty="0" err="1"/>
              <a:t>Perchè</a:t>
            </a:r>
            <a:r>
              <a:rPr lang="it-IT" altLang="en-US" sz="2400" dirty="0"/>
              <a:t>? </a:t>
            </a:r>
          </a:p>
          <a:p>
            <a:pPr eaLnBrk="1" hangingPunct="1">
              <a:lnSpc>
                <a:spcPct val="80000"/>
              </a:lnSpc>
            </a:pPr>
            <a:r>
              <a:rPr lang="it-IT" altLang="en-US" sz="2400" dirty="0"/>
              <a:t>L’esenzione fiscale dei titoli di Stato permetteva alle imprese di </a:t>
            </a:r>
            <a:r>
              <a:rPr lang="it-IT" altLang="en-US" sz="2400" b="1" dirty="0"/>
              <a:t>eludere il fisco</a:t>
            </a:r>
            <a:r>
              <a:rPr lang="it-IT" altLang="en-US" sz="2400" dirty="0"/>
              <a:t> in modo alquanto elegante: </a:t>
            </a:r>
          </a:p>
          <a:p>
            <a:pPr eaLnBrk="1" hangingPunct="1">
              <a:lnSpc>
                <a:spcPct val="80000"/>
              </a:lnSpc>
            </a:pPr>
            <a:r>
              <a:rPr lang="it-IT" altLang="en-US" sz="2400" dirty="0"/>
              <a:t>bastava ottenere un prestito da una banca al solo fine di acquistare BOT e CCT e, alla fine dell’anno, si sarebbero potuti iscrivere in bilancio interessi passivi (dovuti al prestito bancario) che andavano a ridurre l’utile imponibile e interessi attivi (dei titoli di Stato) esenti da imposte. </a:t>
            </a:r>
          </a:p>
        </p:txBody>
      </p:sp>
    </p:spTree>
    <p:extLst>
      <p:ext uri="{BB962C8B-B14F-4D97-AF65-F5344CB8AC3E}">
        <p14:creationId xmlns:p14="http://schemas.microsoft.com/office/powerpoint/2010/main" val="3930239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59992" y="314135"/>
            <a:ext cx="9677400" cy="914400"/>
          </a:xfrm>
        </p:spPr>
        <p:txBody>
          <a:bodyPr anchor="ctr">
            <a:noAutofit/>
          </a:bodyPr>
          <a:lstStyle/>
          <a:p>
            <a:pPr eaLnBrk="1" hangingPunct="1"/>
            <a:r>
              <a:rPr lang="it-IT" altLang="en-US" sz="4000" dirty="0"/>
              <a:t>Cause dell’andamento del rapporto B/PIL</a:t>
            </a:r>
          </a:p>
        </p:txBody>
      </p:sp>
      <p:sp>
        <p:nvSpPr>
          <p:cNvPr id="315395" name="Rectangle 3"/>
          <p:cNvSpPr>
            <a:spLocks noGrp="1" noChangeArrowheads="1"/>
          </p:cNvSpPr>
          <p:nvPr>
            <p:ph type="body" idx="4294967295"/>
          </p:nvPr>
        </p:nvSpPr>
        <p:spPr>
          <a:xfrm>
            <a:off x="1346708" y="1575626"/>
            <a:ext cx="10223500" cy="4608512"/>
          </a:xfrm>
        </p:spPr>
        <p:txBody>
          <a:bodyPr>
            <a:normAutofit/>
          </a:bodyPr>
          <a:lstStyle/>
          <a:p>
            <a:pPr eaLnBrk="1" hangingPunct="1">
              <a:buClr>
                <a:srgbClr val="FF9900"/>
              </a:buClr>
              <a:buFont typeface="Wingdings" panose="05000000000000000000" pitchFamily="2" charset="2"/>
              <a:buChar char="q"/>
            </a:pPr>
            <a:r>
              <a:rPr lang="it-IT" altLang="en-US" dirty="0"/>
              <a:t> anni 70 - metà 80: elevati disavanzi primari</a:t>
            </a:r>
          </a:p>
          <a:p>
            <a:pPr eaLnBrk="1" hangingPunct="1">
              <a:buClr>
                <a:srgbClr val="FF9900"/>
              </a:buClr>
              <a:buFont typeface="Wingdings" panose="05000000000000000000" pitchFamily="2" charset="2"/>
              <a:buChar char="q"/>
            </a:pPr>
            <a:r>
              <a:rPr lang="it-IT" altLang="en-US" dirty="0"/>
              <a:t> da seconda metà anni 80 a seconda metà anni 90: divario costo del debito (elevato) e tasso di crescita (basso)</a:t>
            </a:r>
          </a:p>
          <a:p>
            <a:pPr eaLnBrk="1" hangingPunct="1">
              <a:buClr>
                <a:srgbClr val="FF9900"/>
              </a:buClr>
              <a:buFont typeface="Wingdings" panose="05000000000000000000" pitchFamily="2" charset="2"/>
              <a:buChar char="q"/>
            </a:pPr>
            <a:r>
              <a:rPr lang="it-IT" altLang="en-US" dirty="0"/>
              <a:t> gli avanzi primari dal 1992 al 1995 non sono stati sufficienti, dato l’elevato divario tra tassi di interesse e di crescita, a stabilizzare il rapporto </a:t>
            </a:r>
          </a:p>
          <a:p>
            <a:pPr eaLnBrk="1" hangingPunct="1">
              <a:buClr>
                <a:srgbClr val="FF9900"/>
              </a:buClr>
              <a:buFont typeface="Wingdings" panose="05000000000000000000" pitchFamily="2" charset="2"/>
              <a:buChar char="q"/>
            </a:pPr>
            <a:r>
              <a:rPr lang="it-IT" altLang="en-US" dirty="0"/>
              <a:t> il rapporto debito/</a:t>
            </a:r>
            <a:r>
              <a:rPr lang="it-IT" altLang="en-US" dirty="0" err="1"/>
              <a:t>pil</a:t>
            </a:r>
            <a:r>
              <a:rPr lang="it-IT" altLang="en-US" dirty="0"/>
              <a:t> cala solo dal 1995</a:t>
            </a:r>
          </a:p>
          <a:p>
            <a:pPr eaLnBrk="1" hangingPunct="1">
              <a:buClr>
                <a:srgbClr val="FF9900"/>
              </a:buClr>
              <a:buFont typeface="Wingdings" panose="05000000000000000000" pitchFamily="2" charset="2"/>
              <a:buChar char="q"/>
            </a:pPr>
            <a:r>
              <a:rPr lang="it-IT" altLang="en-US" dirty="0"/>
              <a:t> Il rapporto debito/</a:t>
            </a:r>
            <a:r>
              <a:rPr lang="it-IT" altLang="en-US" dirty="0" err="1"/>
              <a:t>pil</a:t>
            </a:r>
            <a:r>
              <a:rPr lang="it-IT" altLang="en-US" dirty="0"/>
              <a:t> è tornato ad aumentare decisamente dal 2009 a causa della crisi mondiale e dal 2020 a causa della crisi pandemica</a:t>
            </a:r>
          </a:p>
        </p:txBody>
      </p:sp>
      <p:sp>
        <p:nvSpPr>
          <p:cNvPr id="21508" name="Line 4"/>
          <p:cNvSpPr>
            <a:spLocks noChangeShapeType="1"/>
          </p:cNvSpPr>
          <p:nvPr/>
        </p:nvSpPr>
        <p:spPr bwMode="auto">
          <a:xfrm>
            <a:off x="1459992" y="1402080"/>
            <a:ext cx="7924800" cy="0"/>
          </a:xfrm>
          <a:prstGeom prst="line">
            <a:avLst/>
          </a:prstGeom>
          <a:noFill/>
          <a:ln w="57150" cmpd="thinThick">
            <a:solidFill>
              <a:srgbClr val="FF9933"/>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6583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wipe(left)">
                                      <p:cBhvr>
                                        <p:cTn id="7" dur="500"/>
                                        <p:tgtEl>
                                          <p:spTgt spid="315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Effect transition="in" filter="wipe(left)">
                                      <p:cBhvr>
                                        <p:cTn id="12" dur="500"/>
                                        <p:tgtEl>
                                          <p:spTgt spid="315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wipe(left)">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5395">
                                            <p:txEl>
                                              <p:pRg st="3" end="3"/>
                                            </p:txEl>
                                          </p:spTgt>
                                        </p:tgtEl>
                                        <p:attrNameLst>
                                          <p:attrName>style.visibility</p:attrName>
                                        </p:attrNameLst>
                                      </p:cBhvr>
                                      <p:to>
                                        <p:strVal val="visible"/>
                                      </p:to>
                                    </p:set>
                                    <p:animEffect transition="in" filter="wipe(left)">
                                      <p:cBhvr>
                                        <p:cTn id="22" dur="500"/>
                                        <p:tgtEl>
                                          <p:spTgt spid="315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5395">
                                            <p:txEl>
                                              <p:pRg st="4" end="4"/>
                                            </p:txEl>
                                          </p:spTgt>
                                        </p:tgtEl>
                                        <p:attrNameLst>
                                          <p:attrName>style.visibility</p:attrName>
                                        </p:attrNameLst>
                                      </p:cBhvr>
                                      <p:to>
                                        <p:strVal val="visible"/>
                                      </p:to>
                                    </p:set>
                                    <p:animEffect transition="in" filter="wipe(left)">
                                      <p:cBhvr>
                                        <p:cTn id="27" dur="500"/>
                                        <p:tgtEl>
                                          <p:spTgt spid="31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0C7AB-28E0-41DF-A69F-6DC32F857ED9}"/>
              </a:ext>
            </a:extLst>
          </p:cNvPr>
          <p:cNvSpPr>
            <a:spLocks noGrp="1"/>
          </p:cNvSpPr>
          <p:nvPr>
            <p:ph type="title"/>
          </p:nvPr>
        </p:nvSpPr>
        <p:spPr/>
        <p:txBody>
          <a:bodyPr/>
          <a:lstStyle/>
          <a:p>
            <a:r>
              <a:rPr lang="it-IT" dirty="0"/>
              <a:t>La spesa pubblica italiana, gli aggregati e  l’indebitamento netto</a:t>
            </a:r>
          </a:p>
        </p:txBody>
      </p:sp>
      <p:sp>
        <p:nvSpPr>
          <p:cNvPr id="4" name="CasellaDiTesto 3">
            <a:extLst>
              <a:ext uri="{FF2B5EF4-FFF2-40B4-BE49-F238E27FC236}">
                <a16:creationId xmlns:a16="http://schemas.microsoft.com/office/drawing/2014/main" id="{1FD882B3-C775-41CB-89C4-698B1D656333}"/>
              </a:ext>
            </a:extLst>
          </p:cNvPr>
          <p:cNvSpPr txBox="1"/>
          <p:nvPr/>
        </p:nvSpPr>
        <p:spPr>
          <a:xfrm>
            <a:off x="1388811" y="4865916"/>
            <a:ext cx="3578839" cy="369332"/>
          </a:xfrm>
          <a:prstGeom prst="rect">
            <a:avLst/>
          </a:prstGeom>
          <a:noFill/>
        </p:spPr>
        <p:txBody>
          <a:bodyPr wrap="square" rtlCol="0">
            <a:spAutoFit/>
          </a:bodyPr>
          <a:lstStyle/>
          <a:p>
            <a:r>
              <a:rPr lang="it-IT" i="1" dirty="0"/>
              <a:t>DEF 2024 – Sezione I, p.54</a:t>
            </a:r>
          </a:p>
        </p:txBody>
      </p:sp>
      <p:pic>
        <p:nvPicPr>
          <p:cNvPr id="6" name="Immagine 5">
            <a:extLst>
              <a:ext uri="{FF2B5EF4-FFF2-40B4-BE49-F238E27FC236}">
                <a16:creationId xmlns:a16="http://schemas.microsoft.com/office/drawing/2014/main" id="{9D3B48B4-553D-4946-BDCB-4FD161660CD5}"/>
              </a:ext>
            </a:extLst>
          </p:cNvPr>
          <p:cNvPicPr>
            <a:picLocks noChangeAspect="1"/>
          </p:cNvPicPr>
          <p:nvPr/>
        </p:nvPicPr>
        <p:blipFill>
          <a:blip r:embed="rId2"/>
          <a:stretch>
            <a:fillRect/>
          </a:stretch>
        </p:blipFill>
        <p:spPr>
          <a:xfrm>
            <a:off x="101390" y="1622752"/>
            <a:ext cx="6153683" cy="3105419"/>
          </a:xfrm>
          <a:prstGeom prst="rect">
            <a:avLst/>
          </a:prstGeom>
        </p:spPr>
      </p:pic>
      <p:pic>
        <p:nvPicPr>
          <p:cNvPr id="7" name="Immagine 6">
            <a:extLst>
              <a:ext uri="{FF2B5EF4-FFF2-40B4-BE49-F238E27FC236}">
                <a16:creationId xmlns:a16="http://schemas.microsoft.com/office/drawing/2014/main" id="{69F03AA6-DA20-454D-92DA-0D4331AA3A93}"/>
              </a:ext>
            </a:extLst>
          </p:cNvPr>
          <p:cNvPicPr>
            <a:picLocks noChangeAspect="1"/>
          </p:cNvPicPr>
          <p:nvPr/>
        </p:nvPicPr>
        <p:blipFill>
          <a:blip r:embed="rId3"/>
          <a:stretch>
            <a:fillRect/>
          </a:stretch>
        </p:blipFill>
        <p:spPr>
          <a:xfrm>
            <a:off x="6161377" y="1637993"/>
            <a:ext cx="5970787" cy="3074936"/>
          </a:xfrm>
          <a:prstGeom prst="rect">
            <a:avLst/>
          </a:prstGeom>
        </p:spPr>
      </p:pic>
      <p:sp>
        <p:nvSpPr>
          <p:cNvPr id="8" name="CasellaDiTesto 7">
            <a:extLst>
              <a:ext uri="{FF2B5EF4-FFF2-40B4-BE49-F238E27FC236}">
                <a16:creationId xmlns:a16="http://schemas.microsoft.com/office/drawing/2014/main" id="{B432845E-3214-4FB8-8C91-5E8885C87B38}"/>
              </a:ext>
            </a:extLst>
          </p:cNvPr>
          <p:cNvSpPr txBox="1"/>
          <p:nvPr/>
        </p:nvSpPr>
        <p:spPr>
          <a:xfrm>
            <a:off x="6649382" y="4850675"/>
            <a:ext cx="3578839" cy="369332"/>
          </a:xfrm>
          <a:prstGeom prst="rect">
            <a:avLst/>
          </a:prstGeom>
          <a:noFill/>
        </p:spPr>
        <p:txBody>
          <a:bodyPr wrap="square" rtlCol="0">
            <a:spAutoFit/>
          </a:bodyPr>
          <a:lstStyle/>
          <a:p>
            <a:r>
              <a:rPr lang="it-IT" i="1" dirty="0"/>
              <a:t>DFP 2025 – Sezione I, p.51</a:t>
            </a:r>
          </a:p>
        </p:txBody>
      </p:sp>
    </p:spTree>
    <p:extLst>
      <p:ext uri="{BB962C8B-B14F-4D97-AF65-F5344CB8AC3E}">
        <p14:creationId xmlns:p14="http://schemas.microsoft.com/office/powerpoint/2010/main" val="132727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5090D6-868F-4573-8B78-295B4279367F}"/>
              </a:ext>
            </a:extLst>
          </p:cNvPr>
          <p:cNvSpPr>
            <a:spLocks noGrp="1"/>
          </p:cNvSpPr>
          <p:nvPr>
            <p:ph type="title"/>
          </p:nvPr>
        </p:nvSpPr>
        <p:spPr/>
        <p:txBody>
          <a:bodyPr/>
          <a:lstStyle/>
          <a:p>
            <a:r>
              <a:rPr lang="it-IT" dirty="0"/>
              <a:t>La regola della spesa netta</a:t>
            </a:r>
          </a:p>
        </p:txBody>
      </p:sp>
      <p:sp>
        <p:nvSpPr>
          <p:cNvPr id="3" name="Segnaposto contenuto 2">
            <a:extLst>
              <a:ext uri="{FF2B5EF4-FFF2-40B4-BE49-F238E27FC236}">
                <a16:creationId xmlns:a16="http://schemas.microsoft.com/office/drawing/2014/main" id="{729CD680-236A-4B79-A715-4C005E5399DA}"/>
              </a:ext>
            </a:extLst>
          </p:cNvPr>
          <p:cNvSpPr>
            <a:spLocks noGrp="1"/>
          </p:cNvSpPr>
          <p:nvPr>
            <p:ph idx="1"/>
          </p:nvPr>
        </p:nvSpPr>
        <p:spPr/>
        <p:txBody>
          <a:bodyPr>
            <a:normAutofit fontScale="85000" lnSpcReduction="20000"/>
          </a:bodyPr>
          <a:lstStyle/>
          <a:p>
            <a:r>
              <a:rPr lang="it-IT" dirty="0"/>
              <a:t>La spesa netta è definita come la spesa primaria (ovvero esclusi gli interessi) meno le componenti cicliche legate all’andamento della disoccupazione, la spesa per programmi dell’Unione interamente finanziati da fondi europei, la spesa nazionale per il co-finanziamento di programmi europei, le misure di bilancio temporanee o una tantum e le variazioni discrezionali dal lato delle entrate.</a:t>
            </a:r>
          </a:p>
          <a:p>
            <a:r>
              <a:rPr lang="it-IT" dirty="0"/>
              <a:t>Le clausole di salvaguardia del braccio preventivo del vecchio PSC rimangono invariate</a:t>
            </a:r>
          </a:p>
          <a:p>
            <a:r>
              <a:rPr lang="it-IT" dirty="0"/>
              <a:t>Nel </a:t>
            </a:r>
            <a:r>
              <a:rPr lang="it-IT" dirty="0">
                <a:solidFill>
                  <a:srgbClr val="FF0000"/>
                </a:solidFill>
              </a:rPr>
              <a:t>braccio correttivo </a:t>
            </a:r>
            <a:r>
              <a:rPr lang="it-IT" dirty="0"/>
              <a:t>resta il vincolo per i Paesi con deficit eccessivi di </a:t>
            </a:r>
            <a:r>
              <a:rPr lang="it-IT" b="1" dirty="0"/>
              <a:t>migliorare il proprio saldo strutturale di almeno 0,5 punti percentuali di PIL all’anno</a:t>
            </a:r>
            <a:r>
              <a:rPr lang="it-IT" dirty="0"/>
              <a:t>. </a:t>
            </a:r>
          </a:p>
          <a:p>
            <a:r>
              <a:rPr lang="it-IT" dirty="0"/>
              <a:t>È opportuno evidenziare che proprio tale previsione ‘ereditata’ dal vecchio PSC si applica al nostro Paese, soggetto a Procedura per disavanzi eccessivi (PDE). </a:t>
            </a:r>
          </a:p>
          <a:p>
            <a:r>
              <a:rPr lang="it-IT" dirty="0"/>
              <a:t>Tuttavia, </a:t>
            </a:r>
            <a:r>
              <a:rPr lang="it-IT" dirty="0">
                <a:highlight>
                  <a:srgbClr val="FFFF00"/>
                </a:highlight>
              </a:rPr>
              <a:t>nei primi tre anni di applicazione delle nuove regole </a:t>
            </a:r>
            <a:r>
              <a:rPr lang="it-IT" dirty="0"/>
              <a:t>la Commissione europea potrà tenere conto dell’eventuale </a:t>
            </a:r>
            <a:r>
              <a:rPr lang="it-IT" u="sng" dirty="0"/>
              <a:t>aumento della spesa per interessi</a:t>
            </a:r>
            <a:r>
              <a:rPr lang="it-IT" dirty="0"/>
              <a:t> per attenuare tale vincolo.</a:t>
            </a:r>
          </a:p>
        </p:txBody>
      </p:sp>
    </p:spTree>
    <p:extLst>
      <p:ext uri="{BB962C8B-B14F-4D97-AF65-F5344CB8AC3E}">
        <p14:creationId xmlns:p14="http://schemas.microsoft.com/office/powerpoint/2010/main" val="206539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B464D-F646-49A2-92D1-56C1110A6465}"/>
              </a:ext>
            </a:extLst>
          </p:cNvPr>
          <p:cNvSpPr>
            <a:spLocks noGrp="1"/>
          </p:cNvSpPr>
          <p:nvPr>
            <p:ph type="title"/>
          </p:nvPr>
        </p:nvSpPr>
        <p:spPr/>
        <p:txBody>
          <a:bodyPr/>
          <a:lstStyle/>
          <a:p>
            <a:r>
              <a:rPr lang="it-IT" dirty="0"/>
              <a:t>Si sta rispettando la regola?  (DFP, p.42)</a:t>
            </a:r>
          </a:p>
        </p:txBody>
      </p:sp>
      <p:sp>
        <p:nvSpPr>
          <p:cNvPr id="3" name="Segnaposto contenuto 2">
            <a:extLst>
              <a:ext uri="{FF2B5EF4-FFF2-40B4-BE49-F238E27FC236}">
                <a16:creationId xmlns:a16="http://schemas.microsoft.com/office/drawing/2014/main" id="{89C9DF1D-0012-43DB-85F1-5CD9BF25AE39}"/>
              </a:ext>
            </a:extLst>
          </p:cNvPr>
          <p:cNvSpPr>
            <a:spLocks noGrp="1"/>
          </p:cNvSpPr>
          <p:nvPr>
            <p:ph idx="1"/>
          </p:nvPr>
        </p:nvSpPr>
        <p:spPr/>
        <p:txBody>
          <a:bodyPr>
            <a:normAutofit fontScale="70000" lnSpcReduction="20000"/>
          </a:bodyPr>
          <a:lstStyle/>
          <a:p>
            <a:r>
              <a:rPr lang="it-IT" dirty="0"/>
              <a:t>Le stime più recenti pubblicate dall’Istat hanno confermato il valore del rapporto deficit/PIL nel 2022 e 2023, rispettivamente all’8,1 e al 7,2 per cento. Rispetto al 2023, il deficit si è più che dimezzato, con una riduzione della sua incidenza sul PIL di 3,8 punti percentuali.</a:t>
            </a:r>
          </a:p>
          <a:p>
            <a:r>
              <a:rPr lang="it-IT" dirty="0"/>
              <a:t>La stima provvisoria per il 2024 si colloca infatti al 3,4 per cento, 0,4 punti percentuali al di sotto dell’ultima previsione programmatica e quasi un punto percentuale inferiore alla previsione tendenziale del DEF 2024. </a:t>
            </a:r>
          </a:p>
          <a:p>
            <a:r>
              <a:rPr lang="it-IT" dirty="0"/>
              <a:t>Il miglioramento dipende, in primo luogo, da un valore nominale del deficit inferiore alle previsioni (di oltre 7 miliardi rispetto al Piano), che è spiegato dalla dinamica delle entrate più positiva delle attese. </a:t>
            </a:r>
          </a:p>
          <a:p>
            <a:r>
              <a:rPr lang="it-IT" dirty="0"/>
              <a:t>Ha inoltre contribuito, dal lato del denominatore, il livello del PIL nominale superiore alle previsioni.</a:t>
            </a:r>
          </a:p>
          <a:p>
            <a:r>
              <a:rPr lang="it-IT" dirty="0"/>
              <a:t> </a:t>
            </a:r>
            <a:r>
              <a:rPr lang="it-IT" dirty="0">
                <a:solidFill>
                  <a:srgbClr val="FF0000"/>
                </a:solidFill>
              </a:rPr>
              <a:t>Il rapporto tra saldo primario e PIL ha mostrato un miglioramento persino superiore, pari a 4,0 punti percentuali, tornando positivo (0,4 per cento del PIL) per la prima volta dall’inizio della pandemia</a:t>
            </a:r>
            <a:r>
              <a:rPr lang="it-IT" dirty="0"/>
              <a:t>. Al contrario, la </a:t>
            </a:r>
            <a:r>
              <a:rPr lang="it-IT" b="1" dirty="0"/>
              <a:t>spesa per interessi </a:t>
            </a:r>
            <a:r>
              <a:rPr lang="it-IT" dirty="0"/>
              <a:t>è aumentata dal 3,7 per cento del PIL del 2023 al 3,9 per cento del PIL del 2024, in linea con le previsioni del Piano. Tale aumento fa seguito alla restrizione monetaria avviata dalla BCE a partire dalla seconda metà del 2022</a:t>
            </a:r>
          </a:p>
          <a:p>
            <a:endParaRPr lang="it-IT" dirty="0"/>
          </a:p>
        </p:txBody>
      </p:sp>
    </p:spTree>
    <p:extLst>
      <p:ext uri="{BB962C8B-B14F-4D97-AF65-F5344CB8AC3E}">
        <p14:creationId xmlns:p14="http://schemas.microsoft.com/office/powerpoint/2010/main" val="338313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3B8AEFC3-D03D-4801-9ACC-FFC0747739B6}"/>
              </a:ext>
            </a:extLst>
          </p:cNvPr>
          <p:cNvPicPr>
            <a:picLocks noChangeAspect="1"/>
          </p:cNvPicPr>
          <p:nvPr/>
        </p:nvPicPr>
        <p:blipFill>
          <a:blip r:embed="rId2"/>
          <a:stretch>
            <a:fillRect/>
          </a:stretch>
        </p:blipFill>
        <p:spPr>
          <a:xfrm>
            <a:off x="573664" y="1247625"/>
            <a:ext cx="7689186" cy="5152244"/>
          </a:xfrm>
          <a:prstGeom prst="rect">
            <a:avLst/>
          </a:prstGeom>
        </p:spPr>
      </p:pic>
      <p:sp>
        <p:nvSpPr>
          <p:cNvPr id="2" name="Titolo 1">
            <a:extLst>
              <a:ext uri="{FF2B5EF4-FFF2-40B4-BE49-F238E27FC236}">
                <a16:creationId xmlns:a16="http://schemas.microsoft.com/office/drawing/2014/main" id="{F7050DEE-7409-417D-A0C3-4886DB2E5BD7}"/>
              </a:ext>
            </a:extLst>
          </p:cNvPr>
          <p:cNvSpPr>
            <a:spLocks noGrp="1"/>
          </p:cNvSpPr>
          <p:nvPr>
            <p:ph type="title"/>
          </p:nvPr>
        </p:nvSpPr>
        <p:spPr/>
        <p:txBody>
          <a:bodyPr/>
          <a:lstStyle/>
          <a:p>
            <a:r>
              <a:rPr lang="it-IT" dirty="0"/>
              <a:t>… e per il 2025 nel DFP (p. 73)</a:t>
            </a:r>
          </a:p>
        </p:txBody>
      </p:sp>
      <p:sp>
        <p:nvSpPr>
          <p:cNvPr id="4" name="Rettangolo 3">
            <a:extLst>
              <a:ext uri="{FF2B5EF4-FFF2-40B4-BE49-F238E27FC236}">
                <a16:creationId xmlns:a16="http://schemas.microsoft.com/office/drawing/2014/main" id="{3B2A10F9-90E7-4811-BC18-2EDC23D1B6AA}"/>
              </a:ext>
            </a:extLst>
          </p:cNvPr>
          <p:cNvSpPr/>
          <p:nvPr/>
        </p:nvSpPr>
        <p:spPr>
          <a:xfrm>
            <a:off x="5786648" y="1868077"/>
            <a:ext cx="1279170" cy="203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sinistra 4">
            <a:extLst>
              <a:ext uri="{FF2B5EF4-FFF2-40B4-BE49-F238E27FC236}">
                <a16:creationId xmlns:a16="http://schemas.microsoft.com/office/drawing/2014/main" id="{1AE4DEFA-8337-4518-B945-446F1DE9F66A}"/>
              </a:ext>
            </a:extLst>
          </p:cNvPr>
          <p:cNvSpPr/>
          <p:nvPr/>
        </p:nvSpPr>
        <p:spPr>
          <a:xfrm>
            <a:off x="8262850" y="1858907"/>
            <a:ext cx="1920241" cy="6048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Rientro dalla PDE</a:t>
            </a:r>
          </a:p>
        </p:txBody>
      </p:sp>
      <p:sp>
        <p:nvSpPr>
          <p:cNvPr id="6" name="Rettangolo 5">
            <a:extLst>
              <a:ext uri="{FF2B5EF4-FFF2-40B4-BE49-F238E27FC236}">
                <a16:creationId xmlns:a16="http://schemas.microsoft.com/office/drawing/2014/main" id="{0F913846-E80C-40F6-8222-C98C98F9B5F2}"/>
              </a:ext>
            </a:extLst>
          </p:cNvPr>
          <p:cNvSpPr/>
          <p:nvPr/>
        </p:nvSpPr>
        <p:spPr>
          <a:xfrm>
            <a:off x="5786648" y="3122024"/>
            <a:ext cx="1362297" cy="203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7" name="Rettangolo 6">
            <a:extLst>
              <a:ext uri="{FF2B5EF4-FFF2-40B4-BE49-F238E27FC236}">
                <a16:creationId xmlns:a16="http://schemas.microsoft.com/office/drawing/2014/main" id="{F3A8A6A2-D9E9-4789-9CF6-3CE7E97D2AD6}"/>
              </a:ext>
            </a:extLst>
          </p:cNvPr>
          <p:cNvSpPr/>
          <p:nvPr/>
        </p:nvSpPr>
        <p:spPr>
          <a:xfrm>
            <a:off x="6012873" y="3572924"/>
            <a:ext cx="288174" cy="596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0D41D6F-BC39-4564-8BC6-5644F8CDAA56}"/>
              </a:ext>
            </a:extLst>
          </p:cNvPr>
          <p:cNvSpPr/>
          <p:nvPr/>
        </p:nvSpPr>
        <p:spPr>
          <a:xfrm>
            <a:off x="5931348" y="4172770"/>
            <a:ext cx="1072896" cy="203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A778BF33-97B6-428C-B1B0-1D506D186A1C}"/>
              </a:ext>
            </a:extLst>
          </p:cNvPr>
          <p:cNvSpPr/>
          <p:nvPr/>
        </p:nvSpPr>
        <p:spPr>
          <a:xfrm>
            <a:off x="5345084" y="5215487"/>
            <a:ext cx="1617597"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2786170-542E-419B-AA8E-4A024AA22492}"/>
              </a:ext>
            </a:extLst>
          </p:cNvPr>
          <p:cNvSpPr/>
          <p:nvPr/>
        </p:nvSpPr>
        <p:spPr>
          <a:xfrm>
            <a:off x="7227916" y="2036618"/>
            <a:ext cx="374073" cy="2493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sinistra 11">
            <a:extLst>
              <a:ext uri="{FF2B5EF4-FFF2-40B4-BE49-F238E27FC236}">
                <a16:creationId xmlns:a16="http://schemas.microsoft.com/office/drawing/2014/main" id="{1387CF75-F1B6-4D0A-B519-36752A9D9D67}"/>
              </a:ext>
            </a:extLst>
          </p:cNvPr>
          <p:cNvSpPr/>
          <p:nvPr/>
        </p:nvSpPr>
        <p:spPr>
          <a:xfrm>
            <a:off x="8262850" y="4900352"/>
            <a:ext cx="2198718" cy="8272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Rientro dalla PDE: +0,6% del PIL</a:t>
            </a:r>
          </a:p>
        </p:txBody>
      </p:sp>
    </p:spTree>
    <p:extLst>
      <p:ext uri="{BB962C8B-B14F-4D97-AF65-F5344CB8AC3E}">
        <p14:creationId xmlns:p14="http://schemas.microsoft.com/office/powerpoint/2010/main" val="30350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7907CD-46C4-4339-A59E-56C4D6C270F6}"/>
              </a:ext>
            </a:extLst>
          </p:cNvPr>
          <p:cNvSpPr>
            <a:spLocks noGrp="1"/>
          </p:cNvSpPr>
          <p:nvPr>
            <p:ph type="title"/>
          </p:nvPr>
        </p:nvSpPr>
        <p:spPr/>
        <p:txBody>
          <a:bodyPr/>
          <a:lstStyle/>
          <a:p>
            <a:endParaRPr lang="it-IT"/>
          </a:p>
        </p:txBody>
      </p:sp>
      <p:pic>
        <p:nvPicPr>
          <p:cNvPr id="3" name="Immagine 2">
            <a:extLst>
              <a:ext uri="{FF2B5EF4-FFF2-40B4-BE49-F238E27FC236}">
                <a16:creationId xmlns:a16="http://schemas.microsoft.com/office/drawing/2014/main" id="{E1435950-7C31-4B88-9855-6830A228D59A}"/>
              </a:ext>
            </a:extLst>
          </p:cNvPr>
          <p:cNvPicPr>
            <a:picLocks noChangeAspect="1"/>
          </p:cNvPicPr>
          <p:nvPr/>
        </p:nvPicPr>
        <p:blipFill>
          <a:blip r:embed="rId2"/>
          <a:stretch>
            <a:fillRect/>
          </a:stretch>
        </p:blipFill>
        <p:spPr>
          <a:xfrm>
            <a:off x="2277687" y="1607892"/>
            <a:ext cx="6833062" cy="4537154"/>
          </a:xfrm>
          <a:prstGeom prst="rect">
            <a:avLst/>
          </a:prstGeom>
        </p:spPr>
      </p:pic>
      <p:sp>
        <p:nvSpPr>
          <p:cNvPr id="4" name="CasellaDiTesto 3">
            <a:extLst>
              <a:ext uri="{FF2B5EF4-FFF2-40B4-BE49-F238E27FC236}">
                <a16:creationId xmlns:a16="http://schemas.microsoft.com/office/drawing/2014/main" id="{B49F299D-3215-41BE-9601-009BB63F6657}"/>
              </a:ext>
            </a:extLst>
          </p:cNvPr>
          <p:cNvSpPr txBox="1"/>
          <p:nvPr/>
        </p:nvSpPr>
        <p:spPr>
          <a:xfrm>
            <a:off x="9792393" y="5727469"/>
            <a:ext cx="1126374" cy="369332"/>
          </a:xfrm>
          <a:prstGeom prst="rect">
            <a:avLst/>
          </a:prstGeom>
          <a:noFill/>
        </p:spPr>
        <p:txBody>
          <a:bodyPr wrap="square" rtlCol="0">
            <a:spAutoFit/>
          </a:bodyPr>
          <a:lstStyle/>
          <a:p>
            <a:r>
              <a:rPr lang="it-IT" dirty="0"/>
              <a:t>DFP, p. 67</a:t>
            </a:r>
          </a:p>
        </p:txBody>
      </p:sp>
    </p:spTree>
    <p:extLst>
      <p:ext uri="{BB962C8B-B14F-4D97-AF65-F5344CB8AC3E}">
        <p14:creationId xmlns:p14="http://schemas.microsoft.com/office/powerpoint/2010/main" val="2586121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0.1|100.1"/>
</p:tagLst>
</file>

<file path=ppt/tags/tag2.xml><?xml version="1.0" encoding="utf-8"?>
<p:tagLst xmlns:a="http://schemas.openxmlformats.org/drawingml/2006/main" xmlns:r="http://schemas.openxmlformats.org/officeDocument/2006/relationships" xmlns:p="http://schemas.openxmlformats.org/presentationml/2006/main">
  <p:tag name="TIMING" val="|30.1|100.1"/>
</p:tagLst>
</file>

<file path=ppt/tags/tag3.xml><?xml version="1.0" encoding="utf-8"?>
<p:tagLst xmlns:a="http://schemas.openxmlformats.org/drawingml/2006/main" xmlns:r="http://schemas.openxmlformats.org/officeDocument/2006/relationships" xmlns:p="http://schemas.openxmlformats.org/presentationml/2006/main">
  <p:tag name="TIMING" val="|30.1|100.1"/>
</p:tagLst>
</file>

<file path=ppt/tags/tag4.xml><?xml version="1.0" encoding="utf-8"?>
<p:tagLst xmlns:a="http://schemas.openxmlformats.org/drawingml/2006/main" xmlns:r="http://schemas.openxmlformats.org/officeDocument/2006/relationships" xmlns:p="http://schemas.openxmlformats.org/presentationml/2006/main">
  <p:tag name="TIMING" val="|30.1|100.1"/>
</p:tagLst>
</file>

<file path=ppt/tags/tag5.xml><?xml version="1.0" encoding="utf-8"?>
<p:tagLst xmlns:a="http://schemas.openxmlformats.org/drawingml/2006/main" xmlns:r="http://schemas.openxmlformats.org/officeDocument/2006/relationships" xmlns:p="http://schemas.openxmlformats.org/presentationml/2006/main">
  <p:tag name="TIMING" val="|30.1|100.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4060</Words>
  <Application>Microsoft Office PowerPoint</Application>
  <PresentationFormat>Widescreen</PresentationFormat>
  <Paragraphs>279</Paragraphs>
  <Slides>47</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47</vt:i4>
      </vt:variant>
    </vt:vector>
  </HeadingPairs>
  <TitlesOfParts>
    <vt:vector size="57" baseType="lpstr">
      <vt:lpstr>Arial</vt:lpstr>
      <vt:lpstr>Calibri</vt:lpstr>
      <vt:lpstr>Calibri Light</vt:lpstr>
      <vt:lpstr>Cambria Math</vt:lpstr>
      <vt:lpstr>jaf-bernina-sans</vt:lpstr>
      <vt:lpstr>Symbol</vt:lpstr>
      <vt:lpstr>Times New Roman</vt:lpstr>
      <vt:lpstr>Verdana</vt:lpstr>
      <vt:lpstr>Wingdings</vt:lpstr>
      <vt:lpstr>Tema di Office</vt:lpstr>
      <vt:lpstr>La regola della spesa e il problema del debito</vt:lpstr>
      <vt:lpstr>Le regole di bilancio</vt:lpstr>
      <vt:lpstr>…un bilancio di «passaggio»</vt:lpstr>
      <vt:lpstr>La nuova Disciplina di Bilancio</vt:lpstr>
      <vt:lpstr>La spesa pubblica italiana, gli aggregati e  l’indebitamento netto</vt:lpstr>
      <vt:lpstr>La regola della spesa netta</vt:lpstr>
      <vt:lpstr>Si sta rispettando la regola?  (DFP, p.42)</vt:lpstr>
      <vt:lpstr>… e per il 2025 nel DFP (p. 73)</vt:lpstr>
      <vt:lpstr>Presentazione standard di PowerPoint</vt:lpstr>
      <vt:lpstr>Quali entrate/spese si escludono?</vt:lpstr>
      <vt:lpstr>L’effetto potenziale sugli investimenti pubblici del PNRR</vt:lpstr>
      <vt:lpstr>… e di nuovo le spese fuori bilancio</vt:lpstr>
      <vt:lpstr>La regola per il debito</vt:lpstr>
      <vt:lpstr>L’andamento di deficit e Debito in rapporto al PIL</vt:lpstr>
      <vt:lpstr>Un confronto tra macro-aree</vt:lpstr>
      <vt:lpstr>Sostenibilità del debito</vt:lpstr>
      <vt:lpstr>Il debito è sempre un problema per un Paese?</vt:lpstr>
      <vt:lpstr>L’informazione sul vincolo di bilancio pubblico</vt:lpstr>
      <vt:lpstr>Vincoli e decisioni di consumo</vt:lpstr>
      <vt:lpstr>Vincoli e decisioni di consumo</vt:lpstr>
      <vt:lpstr>Vincoli e decisioni di consumo a reddito corrente</vt:lpstr>
      <vt:lpstr>Vincoli e decisioni di consumo a reddito permanente</vt:lpstr>
      <vt:lpstr>Com’è composto in media il reddito delle famiglie italiane?</vt:lpstr>
      <vt:lpstr>Equivalenza ricardiana: un riepilogo</vt:lpstr>
      <vt:lpstr>L’orizzonte temporale</vt:lpstr>
      <vt:lpstr>I Limiti del teorema dell’equivalenza ricardiana: cos’è che non funziona nella realtà? </vt:lpstr>
      <vt:lpstr>Riassumendo…</vt:lpstr>
      <vt:lpstr>La sostenibilità del debito: 1) il debito/PIL</vt:lpstr>
      <vt:lpstr>La sostenibilità del debito: 2) da cosa è determinata la variazione del debito/PIL</vt:lpstr>
      <vt:lpstr>Il problema dei tassi di crescita</vt:lpstr>
      <vt:lpstr>Sostenibilità del debito pubblico</vt:lpstr>
      <vt:lpstr>Debito pubblico elevato, perché preoccuparsi? Qual è il limite da non superare?</vt:lpstr>
      <vt:lpstr>I quattro casi possibili di evoluzione del debito: le premesse</vt:lpstr>
      <vt:lpstr>I quattro casi possibili</vt:lpstr>
      <vt:lpstr>Analisi empirica sul debito di Italia, Germania e Grecia. </vt:lpstr>
      <vt:lpstr>Il problema dello spread sui titoli del debito</vt:lpstr>
      <vt:lpstr>Appendice di approfondimento</vt:lpstr>
      <vt:lpstr>Presentazione standard di PowerPoint</vt:lpstr>
      <vt:lpstr>L’elevato accumulo di interessi è stato determinato dalla necessità di pagare rendimenti più elevati, data l’elevata instabilità monetaria del Paese con tassi d’inflazione che all’inizio degli anni ’80 hanno raggiunto e superato il 20%. Il differenziale con la Germania (Graf. 2.1c) mette in luce questa situazione.</vt:lpstr>
      <vt:lpstr>Dalle vicende italiane del debito al coordinamento europeo</vt:lpstr>
      <vt:lpstr>Il Tasso d’interesse ufficiale (TUS) e i tassi collegati hanno iniziato a scendere solo dopo il 1992</vt:lpstr>
      <vt:lpstr>Il debito pubblico aumentava anche perché il PIL non cresceva a sufficienza, poiché era venuta meno la spinta della produzione industriale (grafico) e il settore terziario non era sufficientemente sviluppato.</vt:lpstr>
      <vt:lpstr>Per quanto riguarda la spesa pubblica, invece, l’Italia non differisce molto dal resto d’Europa</vt:lpstr>
      <vt:lpstr>Sono le entrate ad essere insufficienti, sia derivanti da imposizione diretta</vt:lpstr>
      <vt:lpstr>Che dalle Imposte indirette</vt:lpstr>
      <vt:lpstr>L’evasione e l’elusione fiscale sono il problema principale che ha accompagnato la riforma fiscale degli anni ’70…</vt:lpstr>
      <vt:lpstr>Cause dell’andamento del rapporto B/PIL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regola della spesa e il problema del debito</dc:title>
  <dc:creator>CHIES LAURA</dc:creator>
  <cp:lastModifiedBy>CHIES LAURA</cp:lastModifiedBy>
  <cp:revision>11</cp:revision>
  <dcterms:created xsi:type="dcterms:W3CDTF">2025-04-16T03:42:17Z</dcterms:created>
  <dcterms:modified xsi:type="dcterms:W3CDTF">2025-04-16T05:35:38Z</dcterms:modified>
</cp:coreProperties>
</file>