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73" r:id="rId3"/>
    <p:sldId id="274" r:id="rId4"/>
    <p:sldId id="285" r:id="rId5"/>
    <p:sldId id="294" r:id="rId6"/>
    <p:sldId id="295" r:id="rId7"/>
    <p:sldId id="260" r:id="rId8"/>
    <p:sldId id="261" r:id="rId9"/>
    <p:sldId id="256" r:id="rId10"/>
    <p:sldId id="292" r:id="rId11"/>
    <p:sldId id="293" r:id="rId12"/>
    <p:sldId id="291" r:id="rId13"/>
    <p:sldId id="275" r:id="rId14"/>
    <p:sldId id="276" r:id="rId15"/>
    <p:sldId id="290" r:id="rId16"/>
    <p:sldId id="257" r:id="rId17"/>
    <p:sldId id="25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67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ura.chies@deams.units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unctad.org/publication/trade-and-development-report-202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rostat/web/european-pillar-of-social-rights/scoreboard" TargetMode="External"/><Relationship Id="rId2" Type="http://schemas.openxmlformats.org/officeDocument/2006/relationships/hyperlink" Target="https://employment-social-affairs.ec.europa.eu/policies-and-activities/european-pillar-social-rights-building-fairer-and-more-inclusive-european-union/what-are-20-principles-european-pillar-social-rights-easy-read-version_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c.europa.eu/european-social-fund-plus/en/esf-partnership" TargetMode="External"/><Relationship Id="rId4" Type="http://schemas.openxmlformats.org/officeDocument/2006/relationships/hyperlink" Target="https://ec.europa.eu/european-social-fund-plus/en/support-your-country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ige.europa.eu/gender-statistics/dg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2.units.it/course/view.php?id=1520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f.gov.it/approfondimenti/Politiche-di-bilanci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ncaditalia.it/compiti/polmon-garanzie/esito-riesame-strategia-pol-mon/sintesi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66239" y="2012649"/>
            <a:ext cx="9253342" cy="43881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b="1" i="1" dirty="0">
                <a:cs typeface="Times New Roman" pitchFamily="18" charset="0"/>
              </a:rPr>
              <a:t>Prof.ssa Laura Chies</a:t>
            </a:r>
            <a:br>
              <a:rPr lang="it-IT" dirty="0"/>
            </a:br>
            <a:r>
              <a:rPr lang="it-IT" b="1" i="1" dirty="0">
                <a:cs typeface="Times New Roman" pitchFamily="18" charset="0"/>
              </a:rPr>
              <a:t>Email: </a:t>
            </a:r>
            <a:r>
              <a:rPr lang="it-IT" b="1" i="1" dirty="0">
                <a:solidFill>
                  <a:schemeClr val="tx1"/>
                </a:solidFill>
                <a:highlight>
                  <a:srgbClr val="FFFF00"/>
                </a:highlight>
                <a:cs typeface="Times New Roman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laura.chies@deams.units.it</a:t>
            </a:r>
            <a:br>
              <a:rPr lang="it-IT" b="1" i="1" dirty="0">
                <a:cs typeface="Times New Roman" pitchFamily="18" charset="0"/>
              </a:rPr>
            </a:br>
            <a:r>
              <a:rPr lang="it-IT" i="1" dirty="0">
                <a:cs typeface="Times New Roman" pitchFamily="18" charset="0"/>
              </a:rPr>
              <a:t>Telefono 040-558 2517 (studio)</a:t>
            </a:r>
            <a:br>
              <a:rPr lang="it-IT" dirty="0"/>
            </a:br>
            <a:br>
              <a:rPr lang="it-IT" dirty="0"/>
            </a:br>
            <a:r>
              <a:rPr lang="it-IT" b="1" dirty="0">
                <a:solidFill>
                  <a:schemeClr val="tx1"/>
                </a:solidFill>
              </a:rPr>
              <a:t>Orario Lezioni Edificio D (Economia)</a:t>
            </a:r>
            <a:r>
              <a:rPr lang="it-IT" dirty="0">
                <a:solidFill>
                  <a:schemeClr val="tx1"/>
                </a:solidFill>
              </a:rPr>
              <a:t>:</a:t>
            </a:r>
            <a:r>
              <a:rPr lang="it-IT" dirty="0"/>
              <a:t> </a:t>
            </a:r>
          </a:p>
          <a:p>
            <a:r>
              <a:rPr lang="it-IT" dirty="0"/>
              <a:t>		</a:t>
            </a:r>
            <a:endParaRPr lang="it-IT" b="1" dirty="0">
              <a:solidFill>
                <a:schemeClr val="tx1"/>
              </a:solidFill>
            </a:endParaRPr>
          </a:p>
          <a:p>
            <a:r>
              <a:rPr lang="it-IT" dirty="0"/>
              <a:t>			</a:t>
            </a:r>
            <a:br>
              <a:rPr lang="it-IT" dirty="0"/>
            </a:br>
            <a:r>
              <a:rPr lang="it-IT" dirty="0"/>
              <a:t>			</a:t>
            </a:r>
            <a:br>
              <a:rPr lang="it-IT" dirty="0"/>
            </a:br>
            <a:r>
              <a:rPr lang="it-IT" b="1" dirty="0">
                <a:solidFill>
                  <a:schemeClr val="tx1"/>
                </a:solidFill>
              </a:rPr>
              <a:t>Ricevimento</a:t>
            </a:r>
            <a:r>
              <a:rPr lang="it-IT" dirty="0"/>
              <a:t>:  Mercoledì ore 11.00-13.00. </a:t>
            </a:r>
            <a:r>
              <a:rPr lang="it-IT" b="1" dirty="0"/>
              <a:t>Studio 2.20 – Secondo piano Ed. D</a:t>
            </a:r>
            <a:br>
              <a:rPr lang="it-IT" b="1" dirty="0"/>
            </a:br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1D805DC-FBF1-447D-B57F-9B82E7E35EC4}"/>
              </a:ext>
            </a:extLst>
          </p:cNvPr>
          <p:cNvSpPr/>
          <p:nvPr/>
        </p:nvSpPr>
        <p:spPr>
          <a:xfrm>
            <a:off x="2714712" y="1329746"/>
            <a:ext cx="73452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/>
              <a:t>Politica Economica Internazionale</a:t>
            </a:r>
            <a:endParaRPr lang="en-US" sz="3600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512AD6FC-3D81-4BF6-8924-10AEF37397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400257"/>
              </p:ext>
            </p:extLst>
          </p:nvPr>
        </p:nvGraphicFramePr>
        <p:xfrm>
          <a:off x="2071771" y="3688767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3985040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0497684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6626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Mercoledì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Giovedì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Venerdì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977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8.30-10.00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10.15-12.00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9.15-11.00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248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tx1"/>
                          </a:solidFill>
                        </a:rPr>
                        <a:t>Aula 3_A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tx1"/>
                          </a:solidFill>
                        </a:rPr>
                        <a:t>Aula 3_A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1"/>
                          </a:solidFill>
                        </a:rPr>
                        <a:t> Aula T_A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050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22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574E0A-63D8-41F0-B384-C06916D31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Laboratorio sulla </a:t>
            </a:r>
            <a:r>
              <a:rPr lang="it-IT" dirty="0" err="1"/>
              <a:t>slowbalisation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CBCAD09-6152-4D47-99FE-90794C0C78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882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A00F25-5E8F-4F15-A7BF-AC592F1A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Laboratorio in aula: globalizzazione e de-globalizzazione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203411-0A95-41A8-96F3-85426FE6F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Le misure della capacità d’acquisto internazionale: i prezzi, i cambi, gli indici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Lo sviluppo e la povertà: gli indicatori della distribuzione del reddito e le misure della povertà; le politiche distributive tipologie e beni pubblici mondiali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Le misure dell’apertura commerciale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Il cambiamento della struttura economica e le politiche per la crescita alla luce delle scelte strategiche dei governi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La liberalizzazione dei mercati finanziari e le autorità di controllo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Produzione o commercio? Gli IDE e le politiche delle multinazionali</a:t>
            </a:r>
          </a:p>
        </p:txBody>
      </p:sp>
    </p:spTree>
    <p:extLst>
      <p:ext uri="{BB962C8B-B14F-4D97-AF65-F5344CB8AC3E}">
        <p14:creationId xmlns:p14="http://schemas.microsoft.com/office/powerpoint/2010/main" val="918610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F8977D-C0B5-4DC6-A06E-AA22807E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nuovo sistema di equilibri mondiali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35EE4E-F508-47B5-B21A-5264A8201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Dalla globalizzazione alla </a:t>
            </a:r>
            <a:r>
              <a:rPr lang="it-IT" i="1" dirty="0" err="1"/>
              <a:t>slowbalisation</a:t>
            </a:r>
            <a:endParaRPr lang="it-IT" dirty="0"/>
          </a:p>
          <a:p>
            <a:r>
              <a:rPr lang="it-IT" dirty="0"/>
              <a:t>La riflessione delle Nazioni Unite: </a:t>
            </a:r>
            <a:r>
              <a:rPr lang="it-IT" dirty="0">
                <a:hlinkClick r:id="rId2"/>
              </a:rPr>
              <a:t>https://unctad.org/publication/trade-and-development-report-2024</a:t>
            </a:r>
            <a:r>
              <a:rPr lang="it-IT" dirty="0"/>
              <a:t> </a:t>
            </a:r>
          </a:p>
          <a:p>
            <a:r>
              <a:rPr lang="it-IT" dirty="0"/>
              <a:t>Materiali disponibili in </a:t>
            </a:r>
            <a:r>
              <a:rPr lang="it-IT" dirty="0" err="1"/>
              <a:t>Moodle</a:t>
            </a:r>
            <a:endParaRPr lang="it-IT" dirty="0"/>
          </a:p>
          <a:p>
            <a:r>
              <a:rPr lang="it-IT" dirty="0"/>
              <a:t>Temi di analisi e dimostrazioni in aula (studenti, attività di gruppo):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La capacità di acquisto e sua variazione: utilizzo dell’indice «Big Mac» e gli altri indici (PPP, ecc.)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La struttura della povertà nei Paesi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Com’è cambiata l’apertura commerciale dalle amministrazioni Ronald Reagan e Thatcher ad oggi?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Perché oggi i servizi sono così importanti nell’assetto commerciale globale?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Com’è cambiata la circolazione dei capitali e la regolazione dei mercati finanziari?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Le catene globali del valore: andamenti e cambiamenti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7899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79FD14C-A7ED-4AD0-A166-B68065A7E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temi per le testimonianze degli esperti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0DC156-EEEA-413C-98E3-250DC7BEE7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… e per i seminari finali in gruppi</a:t>
            </a:r>
          </a:p>
        </p:txBody>
      </p:sp>
    </p:spTree>
    <p:extLst>
      <p:ext uri="{BB962C8B-B14F-4D97-AF65-F5344CB8AC3E}">
        <p14:creationId xmlns:p14="http://schemas.microsoft.com/office/powerpoint/2010/main" val="3630610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04F9E5-9353-4DD5-BFED-F8D18E83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Next</a:t>
            </a:r>
            <a:r>
              <a:rPr lang="it-IT" dirty="0"/>
              <a:t> Generation EU e Politiche Sociali di Coesione dell’UE: quale raccordo?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C5691F-B967-4A27-A97D-AB28E444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PNRR nazionale nel contesto europeo: «Milestone» e «Target» e confronto con la Politica di Coesione: </a:t>
            </a:r>
            <a:r>
              <a:rPr lang="it-IT" b="1" dirty="0"/>
              <a:t>Il lavoro</a:t>
            </a:r>
          </a:p>
          <a:p>
            <a:r>
              <a:rPr lang="it-IT" dirty="0"/>
              <a:t>TESTIMONIANZA DELLA DOTT.SSA </a:t>
            </a:r>
            <a:r>
              <a:rPr lang="it-IT" dirty="0">
                <a:solidFill>
                  <a:srgbClr val="FF0000"/>
                </a:solidFill>
              </a:rPr>
              <a:t>FRANCESCA PEDRON </a:t>
            </a:r>
            <a:r>
              <a:rPr lang="it-IT" dirty="0"/>
              <a:t>(</a:t>
            </a:r>
            <a:r>
              <a:rPr lang="it-IT" b="1" dirty="0"/>
              <a:t>Osservatorio Regionale sul Mercato del Lavoro e le Politiche del Lavoro FVG</a:t>
            </a:r>
            <a:r>
              <a:rPr lang="it-IT" dirty="0"/>
              <a:t>): «Garanzia di occupabilità dei lavoratori – GOL in FVG» </a:t>
            </a:r>
            <a:r>
              <a:rPr lang="it-IT" dirty="0">
                <a:solidFill>
                  <a:srgbClr val="FF0000"/>
                </a:solidFill>
              </a:rPr>
              <a:t>tbc</a:t>
            </a:r>
          </a:p>
          <a:p>
            <a:r>
              <a:rPr lang="it-IT" b="1" dirty="0">
                <a:solidFill>
                  <a:srgbClr val="00B050"/>
                </a:solidFill>
              </a:rPr>
              <a:t>Seminari: Numero Gruppi di Lavoro</a:t>
            </a:r>
          </a:p>
          <a:p>
            <a:r>
              <a:rPr lang="it-IT" dirty="0"/>
              <a:t>Il Pilastro Europeo per i Diritti Sociali: i </a:t>
            </a:r>
            <a:r>
              <a:rPr lang="it-IT" dirty="0">
                <a:hlinkClick r:id="rId2"/>
              </a:rPr>
              <a:t>20 principi</a:t>
            </a:r>
            <a:endParaRPr lang="it-IT" dirty="0"/>
          </a:p>
          <a:p>
            <a:r>
              <a:rPr lang="it-IT" dirty="0"/>
              <a:t>Scelta di due Paesi a confronto e uso dei dati di analisi contenuti nel «</a:t>
            </a:r>
            <a:r>
              <a:rPr lang="it-IT" dirty="0">
                <a:hlinkClick r:id="rId3"/>
              </a:rPr>
              <a:t>Social </a:t>
            </a:r>
            <a:r>
              <a:rPr lang="it-IT" dirty="0" err="1">
                <a:hlinkClick r:id="rId3"/>
              </a:rPr>
              <a:t>Scoreboard</a:t>
            </a:r>
            <a:r>
              <a:rPr lang="it-IT" dirty="0"/>
              <a:t>» per i 3 principali temi di approfondimento: 1) Pari Opportunità, 2) Condizioni di lavoro eque, 3) Protezione e inclusione sociale  </a:t>
            </a:r>
          </a:p>
          <a:p>
            <a:r>
              <a:rPr lang="it-IT" dirty="0"/>
              <a:t>I </a:t>
            </a:r>
            <a:r>
              <a:rPr lang="it-IT" dirty="0">
                <a:hlinkClick r:id="rId4"/>
              </a:rPr>
              <a:t>fondi dedicati</a:t>
            </a:r>
            <a:r>
              <a:rPr lang="it-IT" dirty="0"/>
              <a:t>, </a:t>
            </a:r>
            <a:r>
              <a:rPr lang="it-IT" dirty="0">
                <a:hlinkClick r:id="rId5"/>
              </a:rPr>
              <a:t>gli obiettivi specifici</a:t>
            </a:r>
            <a:r>
              <a:rPr lang="it-IT" dirty="0"/>
              <a:t>: istruzione,  formazione e lavoro nelle politiche di sostegno UE ai Paesi Membri</a:t>
            </a:r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C74EB8E-FC24-49B1-8247-575ECA4CD1EB}"/>
              </a:ext>
            </a:extLst>
          </p:cNvPr>
          <p:cNvSpPr/>
          <p:nvPr/>
        </p:nvSpPr>
        <p:spPr>
          <a:xfrm>
            <a:off x="827314" y="5438503"/>
            <a:ext cx="3727269" cy="67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Sostituisce il capitolo VIII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852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04F9E5-9353-4DD5-BFED-F8D18E83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strategia UE per la parità di genere: una questione complessa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C5691F-B967-4A27-A97D-AB28E444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PNRR nazionale nel contesto europeo: «Milestone» e «Target» e confronto con la Politica di Coesione: </a:t>
            </a:r>
            <a:r>
              <a:rPr lang="it-IT" b="1" dirty="0"/>
              <a:t>La trasversalità di genere</a:t>
            </a:r>
          </a:p>
          <a:p>
            <a:r>
              <a:rPr lang="it-IT" dirty="0"/>
              <a:t>TESTIMONIANZA DELLA </a:t>
            </a:r>
            <a:r>
              <a:rPr lang="it-IT" dirty="0" err="1"/>
              <a:t>Prof.SSA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SAVERIA CAPELLARI tbc</a:t>
            </a:r>
          </a:p>
          <a:p>
            <a:r>
              <a:rPr lang="it-IT" b="1" dirty="0">
                <a:solidFill>
                  <a:srgbClr val="00B050"/>
                </a:solidFill>
              </a:rPr>
              <a:t>Seminari: Numero Gruppi di Lavoro</a:t>
            </a:r>
          </a:p>
          <a:p>
            <a:r>
              <a:rPr lang="it-IT" dirty="0"/>
              <a:t>Possibili temi di approfondimento: </a:t>
            </a:r>
          </a:p>
          <a:p>
            <a:pPr lvl="1"/>
            <a:r>
              <a:rPr lang="it-IT" dirty="0"/>
              <a:t>Trasparenza retributiva</a:t>
            </a:r>
          </a:p>
          <a:p>
            <a:pPr lvl="1"/>
            <a:r>
              <a:rPr lang="it-IT" dirty="0"/>
              <a:t>Direttiva sull’equilibrio di genere nei Consigli di Amministrazione</a:t>
            </a:r>
          </a:p>
          <a:p>
            <a:r>
              <a:rPr lang="it-IT" dirty="0"/>
              <a:t>Confronto tra coppie di paesi UE sulla base di dati: </a:t>
            </a:r>
            <a:r>
              <a:rPr lang="it-IT" dirty="0">
                <a:hlinkClick r:id="rId2"/>
              </a:rPr>
              <a:t>https://eige.europa.eu/gender-statistics/dgs</a:t>
            </a:r>
            <a:r>
              <a:rPr lang="it-IT" dirty="0"/>
              <a:t>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C74EB8E-FC24-49B1-8247-575ECA4CD1EB}"/>
              </a:ext>
            </a:extLst>
          </p:cNvPr>
          <p:cNvSpPr/>
          <p:nvPr/>
        </p:nvSpPr>
        <p:spPr>
          <a:xfrm>
            <a:off x="827314" y="5438503"/>
            <a:ext cx="3727269" cy="67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Sostituisce il capitolo VIII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3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1114B8-97AE-4720-B6C5-A396159C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/>
              <a:t>Approfondimento di alcuni temi trattati nelle testimonianze in aula e dall’analisi della «</a:t>
            </a:r>
            <a:r>
              <a:rPr lang="it-IT" sz="3600" dirty="0" err="1"/>
              <a:t>slowbalisation</a:t>
            </a:r>
            <a:r>
              <a:rPr lang="it-IT" dirty="0"/>
              <a:t>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611A98-A238-4A24-812C-8489CD815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Obiettivo</a:t>
            </a:r>
            <a:r>
              <a:rPr lang="it-IT" dirty="0"/>
              <a:t>: Analisi dei temi coerenti con quelli approfonditi durante i seminari degli esperti in aula come suggerito</a:t>
            </a:r>
          </a:p>
          <a:p>
            <a:r>
              <a:rPr lang="it-IT" b="1" dirty="0"/>
              <a:t>Risultato</a:t>
            </a:r>
            <a:r>
              <a:rPr lang="it-IT" dirty="0"/>
              <a:t>: </a:t>
            </a:r>
            <a:r>
              <a:rPr lang="it-IT" b="1" dirty="0">
                <a:solidFill>
                  <a:srgbClr val="FF0000"/>
                </a:solidFill>
              </a:rPr>
              <a:t>Report PPT da esporre a fine corso completo di letteratura e sitografia che deve contenere questi punti</a:t>
            </a:r>
          </a:p>
          <a:p>
            <a:pPr lvl="1"/>
            <a:r>
              <a:rPr lang="it-IT" dirty="0"/>
              <a:t>obiettivi strategici individuati dai Paesi (lavoro, istruzione, formazione e parità di genere)</a:t>
            </a:r>
          </a:p>
          <a:p>
            <a:pPr lvl="1"/>
            <a:r>
              <a:rPr lang="it-IT" dirty="0"/>
              <a:t>il tipo di </a:t>
            </a:r>
            <a:r>
              <a:rPr lang="it-IT" dirty="0" err="1"/>
              <a:t>Governance</a:t>
            </a:r>
            <a:r>
              <a:rPr lang="it-IT" dirty="0"/>
              <a:t> necessaria (</a:t>
            </a:r>
            <a:r>
              <a:rPr lang="it-IT" dirty="0" err="1"/>
              <a:t>interna+UE</a:t>
            </a:r>
            <a:r>
              <a:rPr lang="it-IT" dirty="0"/>
              <a:t>), </a:t>
            </a:r>
          </a:p>
          <a:p>
            <a:pPr lvl="1"/>
            <a:r>
              <a:rPr lang="it-IT" dirty="0"/>
              <a:t>il budget dedicato (Fondi </a:t>
            </a:r>
            <a:r>
              <a:rPr lang="it-IT" dirty="0" err="1"/>
              <a:t>nazionali+Fondi</a:t>
            </a:r>
            <a:r>
              <a:rPr lang="it-IT" dirty="0"/>
              <a:t> europei) </a:t>
            </a:r>
          </a:p>
          <a:p>
            <a:pPr lvl="1"/>
            <a:r>
              <a:rPr lang="it-IT" dirty="0"/>
              <a:t>il monitoraggio e la valutazione (indici e indicatori tratti dai diversi </a:t>
            </a:r>
            <a:r>
              <a:rPr lang="it-IT" dirty="0" err="1"/>
              <a:t>scoreboard</a:t>
            </a:r>
            <a:r>
              <a:rPr lang="it-IT" dirty="0"/>
              <a:t>) con elaborazioni proprie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1EC0287-432D-4A55-BE67-9AC0172C73EE}"/>
              </a:ext>
            </a:extLst>
          </p:cNvPr>
          <p:cNvSpPr/>
          <p:nvPr/>
        </p:nvSpPr>
        <p:spPr>
          <a:xfrm>
            <a:off x="888631" y="1682496"/>
            <a:ext cx="36142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SEMINARIO DI FINE CORSO: </a:t>
            </a:r>
            <a:r>
              <a:rPr lang="it-IT" sz="1600" b="1" dirty="0">
                <a:solidFill>
                  <a:schemeClr val="bg1"/>
                </a:solidFill>
              </a:rPr>
              <a:t>metodo</a:t>
            </a:r>
          </a:p>
        </p:txBody>
      </p:sp>
    </p:spTree>
    <p:extLst>
      <p:ext uri="{BB962C8B-B14F-4D97-AF65-F5344CB8AC3E}">
        <p14:creationId xmlns:p14="http://schemas.microsoft.com/office/powerpoint/2010/main" val="3029573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956A16-E694-4263-BBB3-1B41811EE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best practice UE alla prova dei risultati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A4EB64-E678-4A82-A840-65D708F7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Lavori di gruppo o </a:t>
            </a:r>
            <a:r>
              <a:rPr lang="it-IT" sz="2400" i="1" dirty="0" err="1"/>
              <a:t>flipped</a:t>
            </a:r>
            <a:r>
              <a:rPr lang="it-IT" sz="2400" i="1" dirty="0"/>
              <a:t> </a:t>
            </a:r>
            <a:r>
              <a:rPr lang="it-IT" sz="2400" i="1" dirty="0" err="1"/>
              <a:t>classroom</a:t>
            </a:r>
            <a:r>
              <a:rPr lang="it-IT" sz="2400" i="1" dirty="0"/>
              <a:t> (esempi)</a:t>
            </a:r>
            <a:r>
              <a:rPr lang="it-IT" sz="2400" dirty="0"/>
              <a:t>:</a:t>
            </a:r>
          </a:p>
          <a:p>
            <a:pPr lvl="1"/>
            <a:r>
              <a:rPr lang="it-IT" sz="2400" dirty="0"/>
              <a:t>Successi ed insuccessi della «</a:t>
            </a:r>
            <a:r>
              <a:rPr lang="it-IT" sz="2400" dirty="0" err="1"/>
              <a:t>youth</a:t>
            </a:r>
            <a:r>
              <a:rPr lang="it-IT" sz="2400" dirty="0"/>
              <a:t> guarantee» della Commissione Europea: ruolo delle best practice nelle politiche nazionali</a:t>
            </a:r>
          </a:p>
          <a:p>
            <a:pPr lvl="1"/>
            <a:r>
              <a:rPr lang="it-IT" sz="2400" dirty="0"/>
              <a:t>Le esperienze nazionali e la scelta europea delle quote rosa nei collegi di amministrazione delle imprese</a:t>
            </a:r>
          </a:p>
          <a:p>
            <a:pPr lvl="1"/>
            <a:r>
              <a:rPr lang="it-IT" sz="2400" dirty="0"/>
              <a:t> Le riforme del mercato del lavoro dei paesi europei degli anni 2000 dopo 25 anni: stesse politiche, diversi risultati? </a:t>
            </a:r>
          </a:p>
          <a:p>
            <a:pPr marL="914400" lvl="1" indent="-457200">
              <a:buFont typeface="+mj-lt"/>
              <a:buAutoNum type="arabicPeriod"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F8BCCB2-6659-4816-83E6-0E8F69A012DA}"/>
              </a:ext>
            </a:extLst>
          </p:cNvPr>
          <p:cNvSpPr/>
          <p:nvPr/>
        </p:nvSpPr>
        <p:spPr>
          <a:xfrm>
            <a:off x="938590" y="1780419"/>
            <a:ext cx="3367315" cy="309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SUGGERIMENTI</a:t>
            </a:r>
          </a:p>
        </p:txBody>
      </p:sp>
    </p:spTree>
    <p:extLst>
      <p:ext uri="{BB962C8B-B14F-4D97-AF65-F5344CB8AC3E}">
        <p14:creationId xmlns:p14="http://schemas.microsoft.com/office/powerpoint/2010/main" val="254193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Accesso al corso e materiali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materiali del corso sono/saranno disponibili nel sito </a:t>
            </a:r>
            <a:r>
              <a:rPr lang="it-IT" dirty="0" err="1"/>
              <a:t>moodle</a:t>
            </a:r>
            <a:r>
              <a:rPr lang="it-IT" dirty="0"/>
              <a:t> del corso insieme al </a:t>
            </a:r>
            <a:r>
              <a:rPr lang="it-IT" dirty="0">
                <a:solidFill>
                  <a:srgbClr val="FF0000"/>
                </a:solidFill>
              </a:rPr>
              <a:t>programma</a:t>
            </a:r>
            <a:r>
              <a:rPr lang="it-IT" dirty="0"/>
              <a:t> (</a:t>
            </a:r>
            <a:r>
              <a:rPr lang="it-IT" b="1" dirty="0">
                <a:hlinkClick r:id="rId2"/>
              </a:rPr>
              <a:t>077EC - POLITICA ECONOMICA INTERNAZIONALE 2024</a:t>
            </a:r>
            <a:r>
              <a:rPr lang="it-IT" dirty="0"/>
              <a:t>). Per chi non si è ancora iscritto la chiave d’accesso è </a:t>
            </a:r>
            <a:r>
              <a:rPr lang="it-IT" b="1" dirty="0"/>
              <a:t>077EC_25</a:t>
            </a:r>
          </a:p>
          <a:p>
            <a:r>
              <a:rPr lang="it-IT" dirty="0"/>
              <a:t>I </a:t>
            </a:r>
            <a:r>
              <a:rPr lang="it-IT" dirty="0">
                <a:solidFill>
                  <a:srgbClr val="FF0000"/>
                </a:solidFill>
              </a:rPr>
              <a:t>materiali (articoli, riferimenti a pagine web)</a:t>
            </a:r>
            <a:r>
              <a:rPr lang="it-IT" dirty="0"/>
              <a:t> su cui si baseranno le lezioni sono indicati nel programma del corso, il testo di riferimento è principalmente:</a:t>
            </a:r>
          </a:p>
          <a:p>
            <a:pPr lvl="1"/>
            <a:r>
              <a:rPr lang="it-IT" dirty="0" err="1"/>
              <a:t>Bénassy-Quéré</a:t>
            </a:r>
            <a:r>
              <a:rPr lang="it-IT" dirty="0"/>
              <a:t> A. et al (2019). Politica Economica – Teoria e pratica, Il Mulino.</a:t>
            </a:r>
          </a:p>
          <a:p>
            <a:pPr lvl="1"/>
            <a:r>
              <a:rPr lang="it-IT" dirty="0"/>
              <a:t>Altri riferimenti bibliografici: vedi </a:t>
            </a:r>
            <a:r>
              <a:rPr lang="it-IT" dirty="0" err="1"/>
              <a:t>Moodle</a:t>
            </a:r>
            <a:r>
              <a:rPr lang="it-IT" dirty="0"/>
              <a:t> e Programma del corso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8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studenti frequentanti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L’esame per gli studenti che frequentano comprende:</a:t>
            </a:r>
          </a:p>
          <a:p>
            <a:r>
              <a:rPr lang="it-IT" b="1" dirty="0">
                <a:highlight>
                  <a:srgbClr val="FFFF00"/>
                </a:highlight>
              </a:rPr>
              <a:t>Esercizi e problemi con assegnazioni e correzione in aula 1 punto in più sul voto finale</a:t>
            </a:r>
            <a:r>
              <a:rPr lang="it-IT" b="1" dirty="0"/>
              <a:t>: </a:t>
            </a:r>
            <a:r>
              <a:rPr lang="it-IT" dirty="0"/>
              <a:t>formazione dei gruppi di lavoro</a:t>
            </a:r>
            <a:endParaRPr lang="it-IT" b="1" dirty="0"/>
          </a:p>
          <a:p>
            <a:r>
              <a:rPr lang="it-IT" b="1" dirty="0"/>
              <a:t>Parte seminariale </a:t>
            </a:r>
            <a:r>
              <a:rPr lang="it-IT" dirty="0"/>
              <a:t>basata su testimonianze in aula e argomento di approfondimento (30%):</a:t>
            </a:r>
          </a:p>
          <a:p>
            <a:pPr lvl="1"/>
            <a:r>
              <a:rPr lang="it-IT" dirty="0"/>
              <a:t>I. Scelta dell’argomento di approfondimento </a:t>
            </a:r>
          </a:p>
          <a:p>
            <a:pPr lvl="1"/>
            <a:r>
              <a:rPr lang="it-IT" dirty="0"/>
              <a:t>II. Preparazione al seminario: materiale di consultazione per la formulazione di domande di approfondimento al/la relatrice/relatore</a:t>
            </a:r>
          </a:p>
          <a:p>
            <a:pPr lvl="1"/>
            <a:r>
              <a:rPr lang="it-IT" dirty="0"/>
              <a:t>III. Preparazione di un seminario di approfondimento su alcuni aspetti riguardanti le testimonianze d’aula (settimana 21-29 maggio)</a:t>
            </a:r>
          </a:p>
          <a:p>
            <a:pPr lvl="1"/>
            <a:endParaRPr lang="it-IT" dirty="0"/>
          </a:p>
          <a:p>
            <a:r>
              <a:rPr lang="it-IT" b="1" dirty="0"/>
              <a:t>Esame scritto </a:t>
            </a:r>
            <a:r>
              <a:rPr lang="it-IT" dirty="0"/>
              <a:t>(70%)</a:t>
            </a:r>
            <a:endParaRPr lang="it-IT" b="1" dirty="0"/>
          </a:p>
          <a:p>
            <a:pPr lvl="1"/>
            <a:r>
              <a:rPr lang="it-IT" dirty="0"/>
              <a:t>1. </a:t>
            </a:r>
            <a:r>
              <a:rPr lang="it-IT" dirty="0">
                <a:highlight>
                  <a:srgbClr val="FFFF00"/>
                </a:highlight>
              </a:rPr>
              <a:t>Prova scritta: </a:t>
            </a:r>
            <a:r>
              <a:rPr lang="it-IT" b="1" dirty="0"/>
              <a:t>2 maggio </a:t>
            </a:r>
            <a:r>
              <a:rPr lang="it-IT" dirty="0"/>
              <a:t>(parte esercizi +  domande parte politiche di bilancio e monetarie)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988F9E4-C441-4985-969B-7BD37DF92002}"/>
              </a:ext>
            </a:extLst>
          </p:cNvPr>
          <p:cNvSpPr/>
          <p:nvPr/>
        </p:nvSpPr>
        <p:spPr>
          <a:xfrm>
            <a:off x="1385149" y="1776940"/>
            <a:ext cx="23203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Prova d’esame 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C7D15B5-1994-42E7-9E82-98117EC7BA15}"/>
              </a:ext>
            </a:extLst>
          </p:cNvPr>
          <p:cNvSpPr/>
          <p:nvPr/>
        </p:nvSpPr>
        <p:spPr>
          <a:xfrm>
            <a:off x="714103" y="5255622"/>
            <a:ext cx="3949337" cy="1306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it-IT" dirty="0" err="1"/>
              <a:t>Bénassy-Quéré</a:t>
            </a:r>
            <a:r>
              <a:rPr lang="it-IT" dirty="0"/>
              <a:t> A. et al (2019). Politica Economica – Teoria e pratica, Il Mulino: Capitoli I-IV e materiali in </a:t>
            </a:r>
            <a:r>
              <a:rPr lang="it-IT" dirty="0" err="1"/>
              <a:t>Moodle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930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4C42BF-71BB-49E1-822C-E9DA1C46F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studenti </a:t>
            </a:r>
            <a:r>
              <a:rPr lang="it-IT" b="1" dirty="0"/>
              <a:t>non frequentanti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4A43C4-8E9C-4B46-8B5A-85BE37725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Prova scritta «unica», da svolgersi in una delle date degli appelli, articolata in 8 punti, con domande su ciascuna parte del programma e la risoluzione di due esercizi. </a:t>
            </a:r>
            <a:r>
              <a:rPr lang="it-IT" b="1" dirty="0"/>
              <a:t>Durata dell’esame 2 ore</a:t>
            </a:r>
            <a:r>
              <a:rPr lang="it-IT" dirty="0"/>
              <a:t>.</a:t>
            </a:r>
          </a:p>
          <a:p>
            <a:r>
              <a:rPr lang="it-IT" dirty="0"/>
              <a:t>Il superamento della prova scritta permette la successiva verbalizzazione del voto ottenuto.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9E6E33E-F2C7-4B0A-ACA4-348AA4964792}"/>
              </a:ext>
            </a:extLst>
          </p:cNvPr>
          <p:cNvSpPr/>
          <p:nvPr/>
        </p:nvSpPr>
        <p:spPr>
          <a:xfrm>
            <a:off x="1385149" y="1776940"/>
            <a:ext cx="23203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Prova d’esame 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E8728E0-5B6E-4834-95E5-83B396CBD35B}"/>
              </a:ext>
            </a:extLst>
          </p:cNvPr>
          <p:cNvSpPr/>
          <p:nvPr/>
        </p:nvSpPr>
        <p:spPr>
          <a:xfrm>
            <a:off x="714103" y="5255622"/>
            <a:ext cx="3949337" cy="1306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it-IT" dirty="0" err="1"/>
              <a:t>Bénassy-Quéré</a:t>
            </a:r>
            <a:r>
              <a:rPr lang="it-IT" dirty="0"/>
              <a:t> A. et al (2019). Politica Economica – Teoria e pratica, Il Mulino: Capitoli I-V,  e </a:t>
            </a:r>
            <a:r>
              <a:rPr lang="it-IT" dirty="0" err="1"/>
              <a:t>capp</a:t>
            </a:r>
            <a:r>
              <a:rPr lang="it-IT" dirty="0"/>
              <a:t>. VIII e IX +  Materiale </a:t>
            </a:r>
            <a:r>
              <a:rPr lang="it-IT" dirty="0" err="1"/>
              <a:t>Moodle</a:t>
            </a:r>
            <a:r>
              <a:rPr lang="it-IT" dirty="0"/>
              <a:t> su globalizzazione</a:t>
            </a:r>
          </a:p>
        </p:txBody>
      </p:sp>
    </p:spTree>
    <p:extLst>
      <p:ext uri="{BB962C8B-B14F-4D97-AF65-F5344CB8AC3E}">
        <p14:creationId xmlns:p14="http://schemas.microsoft.com/office/powerpoint/2010/main" val="71358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7D1AE4-7D03-4F4F-AD82-B914C35AB5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programma delle lezioni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608AA5-4650-4ED3-8677-B9AC10CDF3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Introduzione, Politica di Bilancio e Politica Monetaria</a:t>
            </a:r>
          </a:p>
        </p:txBody>
      </p:sp>
    </p:spTree>
    <p:extLst>
      <p:ext uri="{BB962C8B-B14F-4D97-AF65-F5344CB8AC3E}">
        <p14:creationId xmlns:p14="http://schemas.microsoft.com/office/powerpoint/2010/main" val="357583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DE5694-E24A-49AF-8F21-AEBEC15D4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Prima Parte</a:t>
            </a:r>
            <a:br>
              <a:rPr lang="it-IT" dirty="0"/>
            </a:br>
            <a:r>
              <a:rPr lang="it-IT" sz="2800" dirty="0"/>
              <a:t>Capitoli I e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EFA3C7-5C71-429A-A65E-DAE678200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INTRODUZIONE</a:t>
            </a:r>
          </a:p>
          <a:p>
            <a:pPr lvl="1"/>
            <a:r>
              <a:rPr lang="it-IT" dirty="0"/>
              <a:t>Quale ruolo ha la Politica Economica?</a:t>
            </a:r>
          </a:p>
          <a:p>
            <a:pPr lvl="1"/>
            <a:r>
              <a:rPr lang="it-IT" dirty="0"/>
              <a:t>Le tre funzioni della Politica Economica</a:t>
            </a:r>
          </a:p>
          <a:p>
            <a:pPr lvl="1"/>
            <a:r>
              <a:rPr lang="it-IT" dirty="0"/>
              <a:t>I criteri decisionali e la valutazione ex-post</a:t>
            </a:r>
          </a:p>
          <a:p>
            <a:r>
              <a:rPr lang="it-IT" dirty="0"/>
              <a:t>I LIMITI DELLA PE IN UN MONDO IMPERFETTO</a:t>
            </a:r>
          </a:p>
          <a:p>
            <a:pPr lvl="1"/>
            <a:r>
              <a:rPr lang="it-IT" dirty="0"/>
              <a:t>I limiti della conoscenza e dei modelli</a:t>
            </a:r>
          </a:p>
          <a:p>
            <a:pPr lvl="1"/>
            <a:r>
              <a:rPr lang="it-IT" dirty="0"/>
              <a:t>Vivere le interdipendenze in ambito internazionale</a:t>
            </a:r>
          </a:p>
        </p:txBody>
      </p:sp>
    </p:spTree>
    <p:extLst>
      <p:ext uri="{BB962C8B-B14F-4D97-AF65-F5344CB8AC3E}">
        <p14:creationId xmlns:p14="http://schemas.microsoft.com/office/powerpoint/2010/main" val="649805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CEADFB-1789-40FE-8775-409777B1F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Politica di Bilancio e i limiti di azione nell’UE</a:t>
            </a:r>
            <a:br>
              <a:rPr lang="it-IT" dirty="0"/>
            </a:br>
            <a:r>
              <a:rPr lang="it-IT" dirty="0"/>
              <a:t>Capitolo III e </a:t>
            </a:r>
            <a:r>
              <a:rPr lang="it-IT" dirty="0" err="1"/>
              <a:t>Moodle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BD7C83-B214-4209-BAC4-08AD8E5E8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 concetti fondamentali</a:t>
            </a:r>
          </a:p>
          <a:p>
            <a:pPr lvl="1"/>
            <a:r>
              <a:rPr lang="it-IT" dirty="0"/>
              <a:t>I meccanismi di trasmissione delle scelte di PE e la divisione dei ruoli istituzionali</a:t>
            </a:r>
          </a:p>
          <a:p>
            <a:pPr lvl="1"/>
            <a:r>
              <a:rPr lang="it-IT" dirty="0"/>
              <a:t>Dalla contabilità nazionale alla politica di bilancio</a:t>
            </a:r>
          </a:p>
          <a:p>
            <a:r>
              <a:rPr lang="it-IT" dirty="0"/>
              <a:t>Gli obiettivi e gli strumenti della politica economica: i livelli nazionali e il livello UE</a:t>
            </a:r>
          </a:p>
          <a:p>
            <a:pPr lvl="1"/>
            <a:r>
              <a:rPr lang="it-IT" dirty="0"/>
              <a:t>I modelli di previsione e i conti pubblici: </a:t>
            </a:r>
            <a:r>
              <a:rPr lang="it-IT" dirty="0">
                <a:hlinkClick r:id="rId2"/>
              </a:rPr>
              <a:t>https://www.mef.gov.it/approfondimenti/Politiche-di-bilancio/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La dimensione internazionale</a:t>
            </a:r>
          </a:p>
          <a:p>
            <a:pPr lvl="1"/>
            <a:r>
              <a:rPr lang="it-IT" dirty="0"/>
              <a:t>Le regole UE e la politica di bilancio</a:t>
            </a:r>
          </a:p>
          <a:p>
            <a:pPr lvl="1"/>
            <a:r>
              <a:rPr lang="it-IT" dirty="0"/>
              <a:t>La spesa pubblica e il debito: i problemi della sostenibilità</a:t>
            </a:r>
          </a:p>
          <a:p>
            <a:pPr lvl="1"/>
            <a:r>
              <a:rPr lang="it-IT" dirty="0"/>
              <a:t>Il debito sovrano e le soluzioni</a:t>
            </a:r>
          </a:p>
          <a:p>
            <a:r>
              <a:rPr lang="it-IT" dirty="0"/>
              <a:t>Esercitazioni in gruppi e soluzioni in aula</a:t>
            </a:r>
          </a:p>
          <a:p>
            <a:pPr lvl="1"/>
            <a:r>
              <a:rPr lang="it-IT" dirty="0"/>
              <a:t>I modelli teorici ed esercizi</a:t>
            </a:r>
          </a:p>
          <a:p>
            <a:pPr lvl="1"/>
            <a:r>
              <a:rPr lang="it-IT" dirty="0"/>
              <a:t>I modelli della Ragioneria Generale dello Stato</a:t>
            </a:r>
          </a:p>
        </p:txBody>
      </p:sp>
    </p:spTree>
    <p:extLst>
      <p:ext uri="{BB962C8B-B14F-4D97-AF65-F5344CB8AC3E}">
        <p14:creationId xmlns:p14="http://schemas.microsoft.com/office/powerpoint/2010/main" val="355203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B53AA9-9AF6-434B-9A76-4DC54276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Politica Monetaria e stabilità finanziaria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94D2EA-1F8D-4A37-8EB7-821EB1FD1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politica monetaria nazionale in prospettiva storica</a:t>
            </a:r>
          </a:p>
          <a:p>
            <a:r>
              <a:rPr lang="it-IT" dirty="0"/>
              <a:t>La politica monetaria dell’area dell’Euro e i suoi obiettivi: </a:t>
            </a:r>
            <a:r>
              <a:rPr lang="it-IT" dirty="0">
                <a:hlinkClick r:id="rId2"/>
              </a:rPr>
              <a:t>https://www.bancaditalia.it/compiti/polmon-garanzie/esito-riesame-strategia-pol-mon/sintesi/index.html</a:t>
            </a:r>
            <a:r>
              <a:rPr lang="it-IT" dirty="0"/>
              <a:t> </a:t>
            </a:r>
          </a:p>
          <a:p>
            <a:r>
              <a:rPr lang="it-IT" dirty="0"/>
              <a:t>Gli strumenti  in situazione normale e le politiche non convenzionali</a:t>
            </a:r>
          </a:p>
          <a:p>
            <a:pPr lvl="1"/>
            <a:r>
              <a:rPr lang="it-IT" dirty="0"/>
              <a:t>I canali di trasmissione della politica monetaria e la loro efficacia</a:t>
            </a:r>
          </a:p>
          <a:p>
            <a:r>
              <a:rPr lang="it-IT" dirty="0"/>
              <a:t>La stabilità finanziaria e i mercati dei capitali</a:t>
            </a:r>
          </a:p>
          <a:p>
            <a:pPr lvl="1"/>
            <a:r>
              <a:rPr lang="it-IT" dirty="0"/>
              <a:t>Regolamentazione e vigilanza bancaria</a:t>
            </a:r>
          </a:p>
          <a:p>
            <a:pPr lvl="1"/>
            <a:r>
              <a:rPr lang="it-IT" dirty="0"/>
              <a:t>Politiche micro e macroprudenziali</a:t>
            </a:r>
          </a:p>
          <a:p>
            <a:pPr lvl="1"/>
            <a:r>
              <a:rPr lang="it-IT" dirty="0"/>
              <a:t>Integrazione finanziaria e mobilità internazionale dei capitali</a:t>
            </a:r>
          </a:p>
        </p:txBody>
      </p:sp>
    </p:spTree>
    <p:extLst>
      <p:ext uri="{BB962C8B-B14F-4D97-AF65-F5344CB8AC3E}">
        <p14:creationId xmlns:p14="http://schemas.microsoft.com/office/powerpoint/2010/main" val="357733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B7C500-CF49-44A3-ADB6-00B61F576E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Seminari e Laboratorio di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1D75F53-7D1A-4E0E-9796-B1DE7EE847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POLITICA ECONOMICA INTERNAZIONALE </a:t>
            </a:r>
          </a:p>
          <a:p>
            <a:r>
              <a:rPr lang="it-IT" u="sng" dirty="0"/>
              <a:t>SOLO PER STUDENTI FREQUENTANTI</a:t>
            </a:r>
          </a:p>
        </p:txBody>
      </p:sp>
    </p:spTree>
    <p:extLst>
      <p:ext uri="{BB962C8B-B14F-4D97-AF65-F5344CB8AC3E}">
        <p14:creationId xmlns:p14="http://schemas.microsoft.com/office/powerpoint/2010/main" val="1311844364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TM16401371[[fn=Atlante]]</Template>
  <TotalTime>26313</TotalTime>
  <Words>1356</Words>
  <Application>Microsoft Office PowerPoint</Application>
  <PresentationFormat>Widescreen</PresentationFormat>
  <Paragraphs>124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Calibri Light</vt:lpstr>
      <vt:lpstr>Rockwell</vt:lpstr>
      <vt:lpstr>Times New Roman</vt:lpstr>
      <vt:lpstr>Wingdings</vt:lpstr>
      <vt:lpstr>Atlante</vt:lpstr>
      <vt:lpstr> </vt:lpstr>
      <vt:lpstr>Accesso al corso e materiali</vt:lpstr>
      <vt:lpstr>studenti frequentanti</vt:lpstr>
      <vt:lpstr>studenti non frequentanti</vt:lpstr>
      <vt:lpstr>Il programma delle lezioni</vt:lpstr>
      <vt:lpstr>Prima Parte Capitoli I e II</vt:lpstr>
      <vt:lpstr>Politica di Bilancio e i limiti di azione nell’UE Capitolo III e Moodle</vt:lpstr>
      <vt:lpstr>Politica Monetaria e stabilità finanziaria</vt:lpstr>
      <vt:lpstr>Seminari e Laboratorio di</vt:lpstr>
      <vt:lpstr>Laboratorio sulla slowbalisation</vt:lpstr>
      <vt:lpstr>Laboratorio in aula: globalizzazione e de-globalizzazione </vt:lpstr>
      <vt:lpstr>Il nuovo sistema di equilibri mondiali</vt:lpstr>
      <vt:lpstr>I temi per le testimonianze degli esperti</vt:lpstr>
      <vt:lpstr>Next Generation EU e Politiche Sociali di Coesione dell’UE: quale raccordo?</vt:lpstr>
      <vt:lpstr>La strategia UE per la parità di genere: una questione complessa</vt:lpstr>
      <vt:lpstr>Approfondimento di alcuni temi trattati nelle testimonianze in aula e dall’analisi della «slowbalisation»</vt:lpstr>
      <vt:lpstr>Le best practice UE alla prova dei risultati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per i seminari di</dc:title>
  <dc:creator>CHIES LAURA</dc:creator>
  <cp:lastModifiedBy>CHIES LAURA</cp:lastModifiedBy>
  <cp:revision>108</cp:revision>
  <dcterms:created xsi:type="dcterms:W3CDTF">2022-02-24T11:39:04Z</dcterms:created>
  <dcterms:modified xsi:type="dcterms:W3CDTF">2025-03-06T15:52:45Z</dcterms:modified>
</cp:coreProperties>
</file>