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97" r:id="rId3"/>
    <p:sldId id="257" r:id="rId4"/>
    <p:sldId id="258" r:id="rId5"/>
    <p:sldId id="259" r:id="rId6"/>
    <p:sldId id="260" r:id="rId7"/>
    <p:sldId id="261" r:id="rId8"/>
    <p:sldId id="262" r:id="rId9"/>
    <p:sldId id="263" r:id="rId10"/>
    <p:sldId id="264" r:id="rId11"/>
    <p:sldId id="265" r:id="rId12"/>
    <p:sldId id="266" r:id="rId13"/>
    <p:sldId id="267" r:id="rId14"/>
    <p:sldId id="270" r:id="rId15"/>
    <p:sldId id="268" r:id="rId16"/>
    <p:sldId id="269" r:id="rId17"/>
    <p:sldId id="271" r:id="rId18"/>
    <p:sldId id="272" r:id="rId19"/>
    <p:sldId id="273" r:id="rId20"/>
    <p:sldId id="274" r:id="rId21"/>
    <p:sldId id="275" r:id="rId22"/>
    <p:sldId id="276" r:id="rId23"/>
    <p:sldId id="277" r:id="rId24"/>
    <p:sldId id="29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1763" autoAdjust="0"/>
  </p:normalViewPr>
  <p:slideViewPr>
    <p:cSldViewPr snapToGrid="0">
      <p:cViewPr varScale="1">
        <p:scale>
          <a:sx n="139" d="100"/>
          <a:sy n="139" d="100"/>
        </p:scale>
        <p:origin x="1194" y="132"/>
      </p:cViewPr>
      <p:guideLst>
        <p:guide orient="horz" pos="2160"/>
        <p:guide pos="3840"/>
      </p:guideLst>
    </p:cSldViewPr>
  </p:slideViewPr>
  <p:outlineViewPr>
    <p:cViewPr>
      <p:scale>
        <a:sx n="33" d="100"/>
        <a:sy n="33" d="100"/>
      </p:scale>
      <p:origin x="0" y="-19949"/>
    </p:cViewPr>
  </p:outlineViewPr>
  <p:notesTextViewPr>
    <p:cViewPr>
      <p:scale>
        <a:sx n="1" d="1"/>
        <a:sy n="1" d="1"/>
      </p:scale>
      <p:origin x="0" y="0"/>
    </p:cViewPr>
  </p:notesTextViewPr>
  <p:sorterViewPr>
    <p:cViewPr>
      <p:scale>
        <a:sx n="100" d="100"/>
        <a:sy n="100" d="100"/>
      </p:scale>
      <p:origin x="0" y="-66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0579E-377D-4FAE-A5E7-F25EACF0C399}" type="datetimeFigureOut">
              <a:rPr lang="it-IT" smtClean="0"/>
              <a:t>05/03/2024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5CA5B-3833-45F4-BA78-FE2AD144AF68}" type="slidenum">
              <a:rPr lang="it-IT" smtClean="0"/>
              <a:t>‹N›</a:t>
            </a:fld>
            <a:endParaRPr lang="it-IT"/>
          </a:p>
        </p:txBody>
      </p:sp>
    </p:spTree>
    <p:extLst>
      <p:ext uri="{BB962C8B-B14F-4D97-AF65-F5344CB8AC3E}">
        <p14:creationId xmlns:p14="http://schemas.microsoft.com/office/powerpoint/2010/main" val="316904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1</a:t>
            </a:fld>
            <a:endParaRPr lang="it-IT"/>
          </a:p>
        </p:txBody>
      </p:sp>
    </p:spTree>
    <p:extLst>
      <p:ext uri="{BB962C8B-B14F-4D97-AF65-F5344CB8AC3E}">
        <p14:creationId xmlns:p14="http://schemas.microsoft.com/office/powerpoint/2010/main" val="268497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37</a:t>
            </a:fld>
            <a:endParaRPr lang="it-IT"/>
          </a:p>
        </p:txBody>
      </p:sp>
    </p:spTree>
    <p:extLst>
      <p:ext uri="{BB962C8B-B14F-4D97-AF65-F5344CB8AC3E}">
        <p14:creationId xmlns:p14="http://schemas.microsoft.com/office/powerpoint/2010/main" val="304347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Giova ricordare che in conseguenza di ciò, restano esclusi dalla normativa di settore anche tutti i punti di emissione che corrispondono ad eventuali sistemi di sicurezza degli impianti quali le fiaccole di emergenza, gli scarichi di emergenza a monte dei filtri (bypass), le valvole di </a:t>
            </a:r>
            <a:r>
              <a:rPr lang="it-IT" sz="1200" kern="1200" dirty="0" err="1">
                <a:solidFill>
                  <a:schemeClr val="tx1"/>
                </a:solidFill>
                <a:effectLst/>
                <a:latin typeface="+mn-lt"/>
                <a:ea typeface="+mn-ea"/>
                <a:cs typeface="+mn-cs"/>
              </a:rPr>
              <a:t>sovrapressione</a:t>
            </a:r>
            <a:r>
              <a:rPr lang="it-IT" sz="1200" kern="1200" dirty="0">
                <a:solidFill>
                  <a:schemeClr val="tx1"/>
                </a:solidFill>
                <a:effectLst/>
                <a:latin typeface="+mn-lt"/>
                <a:ea typeface="+mn-ea"/>
                <a:cs typeface="+mn-cs"/>
              </a:rPr>
              <a:t>, ecc., in quanto destinati ad intervenire in condizioni di anomalo funzionamento dell’impianto se non addirittura di guasto dello stesso.</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41</a:t>
            </a:fld>
            <a:endParaRPr lang="it-IT"/>
          </a:p>
        </p:txBody>
      </p:sp>
    </p:spTree>
    <p:extLst>
      <p:ext uri="{BB962C8B-B14F-4D97-AF65-F5344CB8AC3E}">
        <p14:creationId xmlns:p14="http://schemas.microsoft.com/office/powerpoint/2010/main" val="224650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3</a:t>
            </a:fld>
            <a:endParaRPr lang="it-IT"/>
          </a:p>
        </p:txBody>
      </p:sp>
    </p:spTree>
    <p:extLst>
      <p:ext uri="{BB962C8B-B14F-4D97-AF65-F5344CB8AC3E}">
        <p14:creationId xmlns:p14="http://schemas.microsoft.com/office/powerpoint/2010/main" val="237497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4</a:t>
            </a:fld>
            <a:endParaRPr lang="it-IT"/>
          </a:p>
        </p:txBody>
      </p:sp>
    </p:spTree>
    <p:extLst>
      <p:ext uri="{BB962C8B-B14F-4D97-AF65-F5344CB8AC3E}">
        <p14:creationId xmlns:p14="http://schemas.microsoft.com/office/powerpoint/2010/main" val="199747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definizione sottende ad un’alterazione (percettibile almeno dagli strumenti di misura) dello stato di qualità dell’aria derivante dall’immissione di sostanze – sotto forma di particelle solide, liquide o gassose – che ordinariamente non rientrano tra quelle che la compongono, in termini tali da provocare effetti documentati, o prevedibili, sulla biosfera e sui suoi elementi costitutivi, compresi i manufatti.</a:t>
            </a:r>
          </a:p>
          <a:p>
            <a:r>
              <a:rPr lang="it-IT" sz="1200" kern="1200" dirty="0">
                <a:solidFill>
                  <a:schemeClr val="tx1"/>
                </a:solidFill>
                <a:effectLst/>
                <a:latin typeface="+mn-lt"/>
                <a:ea typeface="+mn-ea"/>
                <a:cs typeface="+mn-cs"/>
              </a:rPr>
              <a:t>Detti effetti non devono necessariamente essere lesivi della salute umana o dei beni materiali, essendo sufficiente la compromissione della qualità dell’ambiente o dei suoi usi legittimi. In tale accezione l’inquinamento da odori molesti rientra a pieno titolo nella definizione di inquinamento atmosferico.</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18</a:t>
            </a:fld>
            <a:endParaRPr lang="it-IT"/>
          </a:p>
        </p:txBody>
      </p:sp>
    </p:spTree>
    <p:extLst>
      <p:ext uri="{BB962C8B-B14F-4D97-AF65-F5344CB8AC3E}">
        <p14:creationId xmlns:p14="http://schemas.microsoft.com/office/powerpoint/2010/main" val="227213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In precedenza si è osservato che il convogliamento di un’emissione implica il confinamento della fonte, il che può comportate seri problemi sia di natura tecnica che economica. Con riferimento al parco carbone di un centrale termoelettrica di medie dimensioni (circa 1 GW), il convogliamento dell’emissione di polveri conseguenti all’erosione eolica, comporta la necessità di realizzare sili di stoccaggio di dimensioni ragguardevoli (circa 100.000 m</a:t>
            </a:r>
            <a:r>
              <a:rPr lang="it-IT" sz="1200" kern="1200" baseline="30000" dirty="0">
                <a:solidFill>
                  <a:schemeClr val="tx1"/>
                </a:solidFill>
                <a:effectLst/>
                <a:latin typeface="+mn-lt"/>
                <a:ea typeface="+mn-ea"/>
                <a:cs typeface="+mn-cs"/>
              </a:rPr>
              <a:t>3</a:t>
            </a:r>
            <a:r>
              <a:rPr lang="it-IT" sz="1200" kern="1200" dirty="0">
                <a:solidFill>
                  <a:schemeClr val="tx1"/>
                </a:solidFill>
                <a:effectLst/>
                <a:latin typeface="+mn-lt"/>
                <a:ea typeface="+mn-ea"/>
                <a:cs typeface="+mn-cs"/>
              </a:rPr>
              <a:t>) che, a fronte di un indiscusso vantaggio ambientale, implica sia problemi di costo che di sicurezza conseguenti alla necessità di prevenire atmosfere potenzialmente esplosive. </a:t>
            </a:r>
          </a:p>
          <a:p>
            <a:r>
              <a:rPr lang="it-IT" sz="1200" kern="1200" dirty="0">
                <a:solidFill>
                  <a:schemeClr val="tx1"/>
                </a:solidFill>
                <a:effectLst/>
                <a:latin typeface="+mn-lt"/>
                <a:ea typeface="+mn-ea"/>
                <a:cs typeface="+mn-cs"/>
              </a:rPr>
              <a:t>La necessità di sintesi tra le diverse e contrastanti esigenze in precedenza richiamate, trova coronamento nell’emanazione da parte del legislatore delle “Migliori tecnologie disponibili” di cui si dirà più oltre.</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25</a:t>
            </a:fld>
            <a:endParaRPr lang="it-IT"/>
          </a:p>
        </p:txBody>
      </p:sp>
    </p:spTree>
    <p:extLst>
      <p:ext uri="{BB962C8B-B14F-4D97-AF65-F5344CB8AC3E}">
        <p14:creationId xmlns:p14="http://schemas.microsoft.com/office/powerpoint/2010/main" val="179056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Il termine “</a:t>
            </a:r>
            <a:r>
              <a:rPr lang="it-IT" sz="1200" i="1" kern="1200" dirty="0">
                <a:solidFill>
                  <a:schemeClr val="tx1"/>
                </a:solidFill>
                <a:effectLst/>
                <a:latin typeface="+mn-lt"/>
                <a:ea typeface="+mn-ea"/>
                <a:cs typeface="+mn-cs"/>
              </a:rPr>
              <a:t>complesso</a:t>
            </a:r>
            <a:r>
              <a:rPr lang="it-IT" sz="1200" kern="1200" dirty="0">
                <a:solidFill>
                  <a:schemeClr val="tx1"/>
                </a:solidFill>
                <a:effectLst/>
                <a:latin typeface="+mn-lt"/>
                <a:ea typeface="+mn-ea"/>
                <a:cs typeface="+mn-cs"/>
              </a:rPr>
              <a:t>” viene in questo contesto usato come sostantivo ad indicare un </a:t>
            </a:r>
            <a:r>
              <a:rPr lang="it-IT" sz="1200" i="1" kern="1200" dirty="0">
                <a:solidFill>
                  <a:schemeClr val="tx1"/>
                </a:solidFill>
                <a:effectLst/>
                <a:latin typeface="+mn-lt"/>
                <a:ea typeface="+mn-ea"/>
                <a:cs typeface="+mn-cs"/>
              </a:rPr>
              <a:t>insieme</a:t>
            </a:r>
            <a:r>
              <a:rPr lang="it-IT" sz="1200" kern="1200" dirty="0">
                <a:solidFill>
                  <a:schemeClr val="tx1"/>
                </a:solidFill>
                <a:effectLst/>
                <a:latin typeface="+mn-lt"/>
                <a:ea typeface="+mn-ea"/>
                <a:cs typeface="+mn-cs"/>
              </a:rPr>
              <a:t> di elementi, non solo dunque </a:t>
            </a:r>
            <a:r>
              <a:rPr lang="it-IT" sz="1200" i="1" kern="1200" dirty="0">
                <a:solidFill>
                  <a:schemeClr val="tx1"/>
                </a:solidFill>
                <a:effectLst/>
                <a:latin typeface="+mn-lt"/>
                <a:ea typeface="+mn-ea"/>
                <a:cs typeface="+mn-cs"/>
              </a:rPr>
              <a:t>impianti</a:t>
            </a:r>
            <a:r>
              <a:rPr lang="it-IT" sz="1200" kern="1200" dirty="0">
                <a:solidFill>
                  <a:schemeClr val="tx1"/>
                </a:solidFill>
                <a:effectLst/>
                <a:latin typeface="+mn-lt"/>
                <a:ea typeface="+mn-ea"/>
                <a:cs typeface="+mn-cs"/>
              </a:rPr>
              <a:t> nell’accezione di cui al punto successivo, ma anche fabbricati, strade, mense, infermerie, depositi di vario tipo, ecc., purché tutti assoggettati al potere decisionale di un unico gestore.</a:t>
            </a:r>
          </a:p>
          <a:p>
            <a:r>
              <a:rPr lang="it-IT" sz="1200" kern="1200" dirty="0">
                <a:solidFill>
                  <a:schemeClr val="tx1"/>
                </a:solidFill>
                <a:effectLst/>
                <a:latin typeface="+mn-lt"/>
                <a:ea typeface="+mn-ea"/>
                <a:cs typeface="+mn-cs"/>
              </a:rPr>
              <a:t>Tali elementi devono essere tutti caratterizzati da </a:t>
            </a:r>
            <a:r>
              <a:rPr lang="it-IT" sz="1200" i="1" kern="1200" dirty="0">
                <a:solidFill>
                  <a:schemeClr val="tx1"/>
                </a:solidFill>
                <a:effectLst/>
                <a:latin typeface="+mn-lt"/>
                <a:ea typeface="+mn-ea"/>
                <a:cs typeface="+mn-cs"/>
              </a:rPr>
              <a:t>unitarietà</a:t>
            </a:r>
            <a:r>
              <a:rPr lang="it-IT" sz="1200" kern="1200" dirty="0">
                <a:solidFill>
                  <a:schemeClr val="tx1"/>
                </a:solidFill>
                <a:effectLst/>
                <a:latin typeface="+mn-lt"/>
                <a:ea typeface="+mn-ea"/>
                <a:cs typeface="+mn-cs"/>
              </a:rPr>
              <a:t> nello svolgimento di un ciclo produttivo nel suo complesso, ciclo produttivo che può quindi assumersi come discriminante nello stabilire se un elemento appartenga o meno all’insieme in esame.</a:t>
            </a:r>
          </a:p>
          <a:p>
            <a:r>
              <a:rPr lang="it-IT" sz="1200" kern="1200" dirty="0">
                <a:solidFill>
                  <a:schemeClr val="tx1"/>
                </a:solidFill>
                <a:effectLst/>
                <a:latin typeface="+mn-lt"/>
                <a:ea typeface="+mn-ea"/>
                <a:cs typeface="+mn-cs"/>
              </a:rPr>
              <a:t>La </a:t>
            </a:r>
            <a:r>
              <a:rPr lang="it-IT" sz="1200" i="1" kern="1200" dirty="0">
                <a:solidFill>
                  <a:schemeClr val="tx1"/>
                </a:solidFill>
                <a:effectLst/>
                <a:latin typeface="+mn-lt"/>
                <a:ea typeface="+mn-ea"/>
                <a:cs typeface="+mn-cs"/>
              </a:rPr>
              <a:t>stabilità</a:t>
            </a:r>
            <a:r>
              <a:rPr lang="it-IT" sz="1200" kern="1200" dirty="0">
                <a:solidFill>
                  <a:schemeClr val="tx1"/>
                </a:solidFill>
                <a:effectLst/>
                <a:latin typeface="+mn-lt"/>
                <a:ea typeface="+mn-ea"/>
                <a:cs typeface="+mn-cs"/>
              </a:rPr>
              <a:t> è da intendersi non in termini “statici”, ossia in relazione al tipo di equilibrio implicato, ma in termini temporali, ossia di un qualcosa destinato a protrarsi nel tempo e con una durata non prestabilita, e quindi in contrapposizione ai </a:t>
            </a:r>
            <a:r>
              <a:rPr lang="it-IT" sz="1200" i="1" kern="1200" dirty="0">
                <a:solidFill>
                  <a:schemeClr val="tx1"/>
                </a:solidFill>
                <a:effectLst/>
                <a:latin typeface="+mn-lt"/>
                <a:ea typeface="+mn-ea"/>
                <a:cs typeface="+mn-cs"/>
              </a:rPr>
              <a:t>cantieri</a:t>
            </a:r>
            <a:r>
              <a:rPr lang="it-IT" sz="1200" kern="1200" dirty="0">
                <a:solidFill>
                  <a:schemeClr val="tx1"/>
                </a:solidFill>
                <a:effectLst/>
                <a:latin typeface="+mn-lt"/>
                <a:ea typeface="+mn-ea"/>
                <a:cs typeface="+mn-cs"/>
              </a:rPr>
              <a:t> (autostradali, edili, destinati alla costruzione di installazioni di varia natura) generalmente caratterizzati da </a:t>
            </a:r>
            <a:r>
              <a:rPr lang="it-IT" sz="1200" i="1" kern="1200" dirty="0">
                <a:solidFill>
                  <a:schemeClr val="tx1"/>
                </a:solidFill>
                <a:effectLst/>
                <a:latin typeface="+mn-lt"/>
                <a:ea typeface="+mn-ea"/>
                <a:cs typeface="+mn-cs"/>
              </a:rPr>
              <a:t>temporaneità</a:t>
            </a:r>
            <a:r>
              <a:rPr lang="it-IT" sz="1200" kern="1200" dirty="0">
                <a:solidFill>
                  <a:schemeClr val="tx1"/>
                </a:solidFill>
                <a:effectLst/>
                <a:latin typeface="+mn-lt"/>
                <a:ea typeface="+mn-ea"/>
                <a:cs typeface="+mn-cs"/>
              </a:rPr>
              <a:t>, di durata spesso determinabile a priori (in base quella prevista dei lavori) e comunque condizionati all’ultimazione dell’opera.</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26</a:t>
            </a:fld>
            <a:endParaRPr lang="it-IT" dirty="0"/>
          </a:p>
        </p:txBody>
      </p:sp>
    </p:spTree>
    <p:extLst>
      <p:ext uri="{BB962C8B-B14F-4D97-AF65-F5344CB8AC3E}">
        <p14:creationId xmlns:p14="http://schemas.microsoft.com/office/powerpoint/2010/main" val="103287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Nell’individuare le caratteristiche essenziali di un impianto, il legislatore evidenzia come requisiti imprescindibili la </a:t>
            </a:r>
            <a:r>
              <a:rPr lang="it-IT" sz="1200" i="1" kern="1200" dirty="0">
                <a:solidFill>
                  <a:schemeClr val="tx1"/>
                </a:solidFill>
                <a:effectLst/>
                <a:latin typeface="+mn-lt"/>
                <a:ea typeface="+mn-ea"/>
                <a:cs typeface="+mn-cs"/>
              </a:rPr>
              <a:t>mobilità</a:t>
            </a:r>
            <a:r>
              <a:rPr lang="it-IT" sz="1200" kern="1200" dirty="0">
                <a:solidFill>
                  <a:schemeClr val="tx1"/>
                </a:solidFill>
                <a:effectLst/>
                <a:latin typeface="+mn-lt"/>
                <a:ea typeface="+mn-ea"/>
                <a:cs typeface="+mn-cs"/>
              </a:rPr>
              <a:t>, la dedizione ad un </a:t>
            </a:r>
            <a:r>
              <a:rPr lang="it-IT" sz="1200" i="1" kern="1200" dirty="0">
                <a:solidFill>
                  <a:schemeClr val="tx1"/>
                </a:solidFill>
                <a:effectLst/>
                <a:latin typeface="+mn-lt"/>
                <a:ea typeface="+mn-ea"/>
                <a:cs typeface="+mn-cs"/>
              </a:rPr>
              <a:t>specifica attività</a:t>
            </a:r>
            <a:r>
              <a:rPr lang="it-IT" sz="1200" kern="1200" dirty="0">
                <a:solidFill>
                  <a:schemeClr val="tx1"/>
                </a:solidFill>
                <a:effectLst/>
                <a:latin typeface="+mn-lt"/>
                <a:ea typeface="+mn-ea"/>
                <a:cs typeface="+mn-cs"/>
              </a:rPr>
              <a:t> e </a:t>
            </a:r>
            <a:r>
              <a:rPr lang="it-IT" sz="1200" i="1" kern="1200" dirty="0">
                <a:solidFill>
                  <a:schemeClr val="tx1"/>
                </a:solidFill>
                <a:effectLst/>
                <a:latin typeface="+mn-lt"/>
                <a:ea typeface="+mn-ea"/>
                <a:cs typeface="+mn-cs"/>
              </a:rPr>
              <a:t>l’autonomia</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Nei riguardi della mobilità si sottolinea come l’impianto deve esserne privo. Non a caso spesso si impiega quale sinonimo di impianto il termine </a:t>
            </a:r>
            <a:r>
              <a:rPr lang="it-IT" sz="1200" i="1" kern="1200" dirty="0">
                <a:solidFill>
                  <a:schemeClr val="tx1"/>
                </a:solidFill>
                <a:effectLst/>
                <a:latin typeface="+mn-lt"/>
                <a:ea typeface="+mn-ea"/>
                <a:cs typeface="+mn-cs"/>
              </a:rPr>
              <a:t>installazione</a:t>
            </a:r>
            <a:r>
              <a:rPr lang="it-IT" sz="1200" kern="1200" dirty="0">
                <a:solidFill>
                  <a:schemeClr val="tx1"/>
                </a:solidFill>
                <a:effectLst/>
                <a:latin typeface="+mn-lt"/>
                <a:ea typeface="+mn-ea"/>
                <a:cs typeface="+mn-cs"/>
              </a:rPr>
              <a:t>, quasi a volerne sottolineare la stabilità. In tale accezione, tutti i dispositivi dotati di mobilità (autonoma, soluzioni su rimorchio, moduli carrabili di diversa natura) non possono ritenersi </a:t>
            </a:r>
            <a:r>
              <a:rPr lang="it-IT" sz="1200" i="1" kern="1200" dirty="0">
                <a:solidFill>
                  <a:schemeClr val="tx1"/>
                </a:solidFill>
                <a:effectLst/>
                <a:latin typeface="+mn-lt"/>
                <a:ea typeface="+mn-ea"/>
                <a:cs typeface="+mn-cs"/>
              </a:rPr>
              <a:t>impianti</a:t>
            </a:r>
            <a:r>
              <a:rPr lang="it-IT" sz="1200" kern="1200" dirty="0">
                <a:solidFill>
                  <a:schemeClr val="tx1"/>
                </a:solidFill>
                <a:effectLst/>
                <a:latin typeface="+mn-lt"/>
                <a:ea typeface="+mn-ea"/>
                <a:cs typeface="+mn-cs"/>
              </a:rPr>
              <a:t> ai sensi della legge in esame.</a:t>
            </a:r>
          </a:p>
          <a:p>
            <a:r>
              <a:rPr lang="it-IT" sz="1200" kern="1200" dirty="0">
                <a:solidFill>
                  <a:schemeClr val="tx1"/>
                </a:solidFill>
                <a:effectLst/>
                <a:latin typeface="+mn-lt"/>
                <a:ea typeface="+mn-ea"/>
                <a:cs typeface="+mn-cs"/>
              </a:rPr>
              <a:t>Quanto all’ attività, se ne sottolinea come aspetto imprescindibile la </a:t>
            </a:r>
            <a:r>
              <a:rPr lang="it-IT" sz="1200" i="1" kern="1200" dirty="0">
                <a:solidFill>
                  <a:schemeClr val="tx1"/>
                </a:solidFill>
                <a:effectLst/>
                <a:latin typeface="+mn-lt"/>
                <a:ea typeface="+mn-ea"/>
                <a:cs typeface="+mn-cs"/>
              </a:rPr>
              <a:t>destinazione specifica</a:t>
            </a:r>
            <a:r>
              <a:rPr lang="it-IT" sz="1200" kern="1200" dirty="0">
                <a:solidFill>
                  <a:schemeClr val="tx1"/>
                </a:solidFill>
                <a:effectLst/>
                <a:latin typeface="+mn-lt"/>
                <a:ea typeface="+mn-ea"/>
                <a:cs typeface="+mn-cs"/>
              </a:rPr>
              <a:t>, ossia il fatto che l’impianto debba essere destinato a fare qualcosa di concreto: un installazione artistica, per quanto ben ancorata al suolo, non può ritenersi un impianto per l’assenza di </a:t>
            </a:r>
            <a:r>
              <a:rPr lang="it-IT" sz="1200" i="1" kern="1200" dirty="0">
                <a:solidFill>
                  <a:schemeClr val="tx1"/>
                </a:solidFill>
                <a:effectLst/>
                <a:latin typeface="+mn-lt"/>
                <a:ea typeface="+mn-ea"/>
                <a:cs typeface="+mn-cs"/>
              </a:rPr>
              <a:t>attività specifica</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Da ultimo, si sottolinea </a:t>
            </a:r>
            <a:r>
              <a:rPr lang="it-IT" sz="1200" i="1" kern="1200" dirty="0">
                <a:solidFill>
                  <a:schemeClr val="tx1"/>
                </a:solidFill>
                <a:effectLst/>
                <a:latin typeface="+mn-lt"/>
                <a:ea typeface="+mn-ea"/>
                <a:cs typeface="+mn-cs"/>
              </a:rPr>
              <a:t>l’autonomia</a:t>
            </a:r>
            <a:r>
              <a:rPr lang="it-IT" sz="1200" kern="1200" dirty="0">
                <a:solidFill>
                  <a:schemeClr val="tx1"/>
                </a:solidFill>
                <a:effectLst/>
                <a:latin typeface="+mn-lt"/>
                <a:ea typeface="+mn-ea"/>
                <a:cs typeface="+mn-cs"/>
              </a:rPr>
              <a:t>. Tale aspetto risulta importante molto spesso per definire i “limiti” dell’impianto e per stabilire se un insieme di attrezzature interconnesse possa considerarsi un </a:t>
            </a:r>
            <a:r>
              <a:rPr lang="it-IT" sz="1200" i="1" kern="1200" dirty="0">
                <a:solidFill>
                  <a:schemeClr val="tx1"/>
                </a:solidFill>
                <a:effectLst/>
                <a:latin typeface="+mn-lt"/>
                <a:ea typeface="+mn-ea"/>
                <a:cs typeface="+mn-cs"/>
              </a:rPr>
              <a:t>impianto</a:t>
            </a:r>
            <a:r>
              <a:rPr lang="it-IT" sz="1200" kern="1200" dirty="0">
                <a:solidFill>
                  <a:schemeClr val="tx1"/>
                </a:solidFill>
                <a:effectLst/>
                <a:latin typeface="+mn-lt"/>
                <a:ea typeface="+mn-ea"/>
                <a:cs typeface="+mn-cs"/>
              </a:rPr>
              <a:t> o debba piuttosto ritenersi un suo sottoinsieme (componente).</a:t>
            </a:r>
          </a:p>
          <a:p>
            <a:r>
              <a:rPr lang="it-IT" sz="1200" kern="1200" dirty="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27</a:t>
            </a:fld>
            <a:endParaRPr lang="it-IT"/>
          </a:p>
        </p:txBody>
      </p:sp>
    </p:spTree>
    <p:extLst>
      <p:ext uri="{BB962C8B-B14F-4D97-AF65-F5344CB8AC3E}">
        <p14:creationId xmlns:p14="http://schemas.microsoft.com/office/powerpoint/2010/main" val="5317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classe dei composti organici volatili, (COV) o VOC (dall’inglese Volatile </a:t>
            </a:r>
            <a:r>
              <a:rPr lang="it-IT" sz="1200" kern="1200" dirty="0" err="1">
                <a:solidFill>
                  <a:schemeClr val="tx1"/>
                </a:solidFill>
                <a:effectLst/>
                <a:latin typeface="+mn-lt"/>
                <a:ea typeface="+mn-ea"/>
                <a:cs typeface="+mn-cs"/>
              </a:rPr>
              <a:t>Organic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Compounds</a:t>
            </a:r>
            <a:r>
              <a:rPr lang="it-IT" sz="1200" kern="1200" dirty="0">
                <a:solidFill>
                  <a:schemeClr val="tx1"/>
                </a:solidFill>
                <a:effectLst/>
                <a:latin typeface="+mn-lt"/>
                <a:ea typeface="+mn-ea"/>
                <a:cs typeface="+mn-cs"/>
              </a:rPr>
              <a:t>), comprende diversi composti chimici formati da molecole dotate di gruppi funzionali diversi, aventi comportamenti fisici e chimici differenti, ma caratterizzati da una certa volatilità, caratteristica, ad esempio, dei comuni solventi organici aprotici apolari, come i diluenti per vernici e benzine.</a:t>
            </a:r>
          </a:p>
          <a:p>
            <a:r>
              <a:rPr lang="it-IT" sz="1200" kern="1200" dirty="0">
                <a:solidFill>
                  <a:schemeClr val="tx1"/>
                </a:solidFill>
                <a:effectLst/>
                <a:latin typeface="+mn-lt"/>
                <a:ea typeface="+mn-ea"/>
                <a:cs typeface="+mn-cs"/>
              </a:rPr>
              <a:t>Tali composti vengono classificati come COV (o VOC in inglese) e comprendono gli idrocarburi (contenenti, come elementi unici, carbonio e idrogeno, e che si dividono in alifatici e aromatici) e i composti contenenti ossigeno, cloro o altri elementi oltre al carbonio e l’idrogeno, come gli aldeidi, gli eteri, gli </a:t>
            </a:r>
            <a:r>
              <a:rPr lang="it-IT" sz="1200" kern="1200" dirty="0" err="1">
                <a:solidFill>
                  <a:schemeClr val="tx1"/>
                </a:solidFill>
                <a:effectLst/>
                <a:latin typeface="+mn-lt"/>
                <a:ea typeface="+mn-ea"/>
                <a:cs typeface="+mn-cs"/>
              </a:rPr>
              <a:t>alcooli</a:t>
            </a:r>
            <a:r>
              <a:rPr lang="it-IT" sz="1200" kern="1200" dirty="0">
                <a:solidFill>
                  <a:schemeClr val="tx1"/>
                </a:solidFill>
                <a:effectLst/>
                <a:latin typeface="+mn-lt"/>
                <a:ea typeface="+mn-ea"/>
                <a:cs typeface="+mn-cs"/>
              </a:rPr>
              <a:t>, gli esteri, i clorofluorocarburi (CFC) ed gli </a:t>
            </a:r>
            <a:r>
              <a:rPr lang="it-IT" sz="1200" kern="1200" dirty="0" err="1">
                <a:solidFill>
                  <a:schemeClr val="tx1"/>
                </a:solidFill>
                <a:effectLst/>
                <a:latin typeface="+mn-lt"/>
                <a:ea typeface="+mn-ea"/>
                <a:cs typeface="+mn-cs"/>
              </a:rPr>
              <a:t>idroclorofluorocarburi</a:t>
            </a:r>
            <a:r>
              <a:rPr lang="it-IT" sz="1200" kern="1200" dirty="0">
                <a:solidFill>
                  <a:schemeClr val="tx1"/>
                </a:solidFill>
                <a:effectLst/>
                <a:latin typeface="+mn-lt"/>
                <a:ea typeface="+mn-ea"/>
                <a:cs typeface="+mn-cs"/>
              </a:rPr>
              <a:t> (HCFC).</a:t>
            </a:r>
          </a:p>
        </p:txBody>
      </p:sp>
      <p:sp>
        <p:nvSpPr>
          <p:cNvPr id="4" name="Segnaposto numero diapositiva 3"/>
          <p:cNvSpPr>
            <a:spLocks noGrp="1"/>
          </p:cNvSpPr>
          <p:nvPr>
            <p:ph type="sldNum" sz="quarter" idx="10"/>
          </p:nvPr>
        </p:nvSpPr>
        <p:spPr/>
        <p:txBody>
          <a:bodyPr/>
          <a:lstStyle/>
          <a:p>
            <a:fld id="{06B5CA5B-3833-45F4-BA78-FE2AD144AF68}" type="slidenum">
              <a:rPr lang="it-IT" smtClean="0"/>
              <a:t>35</a:t>
            </a:fld>
            <a:endParaRPr lang="it-IT"/>
          </a:p>
        </p:txBody>
      </p:sp>
    </p:spTree>
    <p:extLst>
      <p:ext uri="{BB962C8B-B14F-4D97-AF65-F5344CB8AC3E}">
        <p14:creationId xmlns:p14="http://schemas.microsoft.com/office/powerpoint/2010/main" val="248767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Si può dunque affermare che con il termine </a:t>
            </a:r>
            <a:r>
              <a:rPr lang="it-IT" sz="1200" i="1" kern="1200" dirty="0">
                <a:solidFill>
                  <a:schemeClr val="tx1"/>
                </a:solidFill>
                <a:effectLst/>
                <a:latin typeface="+mn-lt"/>
                <a:ea typeface="+mn-ea"/>
                <a:cs typeface="+mn-cs"/>
              </a:rPr>
              <a:t>attività</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di….</a:t>
            </a:r>
            <a:r>
              <a:rPr lang="it-IT" sz="1200" kern="1200" dirty="0">
                <a:solidFill>
                  <a:schemeClr val="tx1"/>
                </a:solidFill>
                <a:effectLst/>
                <a:latin typeface="+mn-lt"/>
                <a:ea typeface="+mn-ea"/>
                <a:cs typeface="+mn-cs"/>
              </a:rPr>
              <a:t>si indichi l’insieme delle operazioni (</a:t>
            </a:r>
            <a:r>
              <a:rPr lang="it-IT" sz="1200" i="1" kern="1200" dirty="0">
                <a:solidFill>
                  <a:schemeClr val="tx1"/>
                </a:solidFill>
                <a:effectLst/>
                <a:latin typeface="+mn-lt"/>
                <a:ea typeface="+mn-ea"/>
                <a:cs typeface="+mn-cs"/>
              </a:rPr>
              <a:t>fasi di un processo</a:t>
            </a:r>
            <a:r>
              <a:rPr lang="it-IT" sz="1200" kern="1200" dirty="0">
                <a:solidFill>
                  <a:schemeClr val="tx1"/>
                </a:solidFill>
                <a:effectLst/>
                <a:latin typeface="+mn-lt"/>
                <a:ea typeface="+mn-ea"/>
                <a:cs typeface="+mn-cs"/>
              </a:rPr>
              <a:t>) finalizzate al conseguimento di un ben preciso obbiettivo (</a:t>
            </a:r>
            <a:r>
              <a:rPr lang="it-IT" sz="1200" i="1" kern="1200" dirty="0">
                <a:solidFill>
                  <a:schemeClr val="tx1"/>
                </a:solidFill>
                <a:effectLst/>
                <a:latin typeface="+mn-lt"/>
                <a:ea typeface="+mn-ea"/>
                <a:cs typeface="+mn-cs"/>
              </a:rPr>
              <a:t>prodotto finito, servizio reso</a:t>
            </a:r>
            <a:r>
              <a:rPr lang="it-IT" sz="1200" kern="1200" dirty="0">
                <a:solidFill>
                  <a:schemeClr val="tx1"/>
                </a:solidFill>
                <a:effectLst/>
                <a:latin typeface="+mn-lt"/>
                <a:ea typeface="+mn-ea"/>
                <a:cs typeface="+mn-cs"/>
              </a:rPr>
              <a:t>). È evidente che in tale accezione l’</a:t>
            </a:r>
            <a:r>
              <a:rPr lang="it-IT" sz="1200" i="1" kern="1200" dirty="0">
                <a:solidFill>
                  <a:schemeClr val="tx1"/>
                </a:solidFill>
                <a:effectLst/>
                <a:latin typeface="+mn-lt"/>
                <a:ea typeface="+mn-ea"/>
                <a:cs typeface="+mn-cs"/>
              </a:rPr>
              <a:t>attività</a:t>
            </a:r>
            <a:r>
              <a:rPr lang="it-IT" sz="1200" kern="1200" dirty="0">
                <a:solidFill>
                  <a:schemeClr val="tx1"/>
                </a:solidFill>
                <a:effectLst/>
                <a:latin typeface="+mn-lt"/>
                <a:ea typeface="+mn-ea"/>
                <a:cs typeface="+mn-cs"/>
              </a:rPr>
              <a:t> è ben distinta dalle </a:t>
            </a:r>
            <a:r>
              <a:rPr lang="it-IT" sz="1200" i="1" kern="1200" dirty="0">
                <a:solidFill>
                  <a:schemeClr val="tx1"/>
                </a:solidFill>
                <a:effectLst/>
                <a:latin typeface="+mn-lt"/>
                <a:ea typeface="+mn-ea"/>
                <a:cs typeface="+mn-cs"/>
              </a:rPr>
              <a:t>fasi del processo</a:t>
            </a:r>
            <a:r>
              <a:rPr lang="it-IT" sz="1200" kern="1200" dirty="0">
                <a:solidFill>
                  <a:schemeClr val="tx1"/>
                </a:solidFill>
                <a:effectLst/>
                <a:latin typeface="+mn-lt"/>
                <a:ea typeface="+mn-ea"/>
                <a:cs typeface="+mn-cs"/>
              </a:rPr>
              <a:t> che la compongono.</a:t>
            </a:r>
          </a:p>
          <a:p>
            <a:r>
              <a:rPr lang="it-IT" sz="1200" kern="1200" dirty="0">
                <a:solidFill>
                  <a:schemeClr val="tx1"/>
                </a:solidFill>
                <a:effectLst/>
                <a:latin typeface="+mn-lt"/>
                <a:ea typeface="+mn-ea"/>
                <a:cs typeface="+mn-cs"/>
              </a:rPr>
              <a:t>Con riferimento </a:t>
            </a:r>
            <a:r>
              <a:rPr lang="it-IT" sz="1200" i="1" kern="1200" dirty="0">
                <a:solidFill>
                  <a:schemeClr val="tx1"/>
                </a:solidFill>
                <a:effectLst/>
                <a:latin typeface="+mn-lt"/>
                <a:ea typeface="+mn-ea"/>
                <a:cs typeface="+mn-cs"/>
              </a:rPr>
              <a:t>all’attività di</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prodizione e trasformazione dei metalli</a:t>
            </a:r>
            <a:r>
              <a:rPr lang="it-IT" sz="1200" kern="1200" dirty="0">
                <a:solidFill>
                  <a:schemeClr val="tx1"/>
                </a:solidFill>
                <a:effectLst/>
                <a:latin typeface="+mn-lt"/>
                <a:ea typeface="+mn-ea"/>
                <a:cs typeface="+mn-cs"/>
              </a:rPr>
              <a:t>, per esempio, risulta pertanto evidente come le fasi o lavorazioni ad essa afferenti non siano solo quelle “metallurgiche” in senso stretto come la fusione del rottame nel forno ad arco o le operazioni di metallurgia secondaria, ma possano rientrarvi a pieno titolo anche quelle di preparazione e rivestimento del prodotto finito, come per esempio il confezionamento di </a:t>
            </a:r>
            <a:r>
              <a:rPr lang="it-IT" sz="1200" i="1" kern="1200" dirty="0">
                <a:solidFill>
                  <a:schemeClr val="tx1"/>
                </a:solidFill>
                <a:effectLst/>
                <a:latin typeface="+mn-lt"/>
                <a:ea typeface="+mn-ea"/>
                <a:cs typeface="+mn-cs"/>
              </a:rPr>
              <a:t>coils</a:t>
            </a:r>
            <a:r>
              <a:rPr lang="it-IT" sz="1200" kern="1200" dirty="0">
                <a:solidFill>
                  <a:schemeClr val="tx1"/>
                </a:solidFill>
                <a:effectLst/>
                <a:latin typeface="+mn-lt"/>
                <a:ea typeface="+mn-ea"/>
                <a:cs typeface="+mn-cs"/>
              </a:rPr>
              <a:t> con </a:t>
            </a:r>
            <a:r>
              <a:rPr lang="it-IT" sz="1200" kern="1200" dirty="0" err="1">
                <a:solidFill>
                  <a:schemeClr val="tx1"/>
                </a:solidFill>
                <a:effectLst/>
                <a:latin typeface="+mn-lt"/>
                <a:ea typeface="+mn-ea"/>
                <a:cs typeface="+mn-cs"/>
              </a:rPr>
              <a:t>regettature</a:t>
            </a:r>
            <a:r>
              <a:rPr lang="it-IT" sz="1200" kern="1200" dirty="0">
                <a:solidFill>
                  <a:schemeClr val="tx1"/>
                </a:solidFill>
                <a:effectLst/>
                <a:latin typeface="+mn-lt"/>
                <a:ea typeface="+mn-ea"/>
                <a:cs typeface="+mn-cs"/>
              </a:rPr>
              <a:t>, selle e quant’altro necessario alla spedizione.</a:t>
            </a:r>
          </a:p>
        </p:txBody>
      </p:sp>
      <p:sp>
        <p:nvSpPr>
          <p:cNvPr id="4" name="Segnaposto numero diapositiva 3"/>
          <p:cNvSpPr>
            <a:spLocks noGrp="1"/>
          </p:cNvSpPr>
          <p:nvPr>
            <p:ph type="sldNum" sz="quarter" idx="10"/>
          </p:nvPr>
        </p:nvSpPr>
        <p:spPr/>
        <p:txBody>
          <a:bodyPr/>
          <a:lstStyle/>
          <a:p>
            <a:fld id="{06B5CA5B-3833-45F4-BA78-FE2AD144AF68}" type="slidenum">
              <a:rPr lang="it-IT" smtClean="0"/>
              <a:t>36</a:t>
            </a:fld>
            <a:endParaRPr lang="it-IT"/>
          </a:p>
        </p:txBody>
      </p:sp>
    </p:spTree>
    <p:extLst>
      <p:ext uri="{BB962C8B-B14F-4D97-AF65-F5344CB8AC3E}">
        <p14:creationId xmlns:p14="http://schemas.microsoft.com/office/powerpoint/2010/main" val="141310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r>
              <a:rPr lang="en-US" dirty="0" err="1"/>
              <a:t>Università</a:t>
            </a:r>
            <a:r>
              <a:rPr lang="en-US" dirty="0"/>
              <a:t> di Trieste – </a:t>
            </a:r>
            <a:r>
              <a:rPr lang="en-US" dirty="0" err="1"/>
              <a:t>Dipartimento</a:t>
            </a:r>
            <a:r>
              <a:rPr lang="en-US" dirty="0"/>
              <a:t> di </a:t>
            </a:r>
            <a:r>
              <a:rPr lang="en-US" dirty="0" err="1"/>
              <a:t>ingegneria</a:t>
            </a:r>
            <a:r>
              <a:rPr lang="en-US" dirty="0"/>
              <a:t> e </a:t>
            </a:r>
            <a:r>
              <a:rPr lang="en-US" dirty="0" err="1"/>
              <a:t>architettura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3/5/2024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legislazione nazionale in materia di emissioni</a:t>
            </a:r>
          </a:p>
        </p:txBody>
      </p:sp>
      <p:sp>
        <p:nvSpPr>
          <p:cNvPr id="3" name="Sottotitolo 2"/>
          <p:cNvSpPr>
            <a:spLocks noGrp="1"/>
          </p:cNvSpPr>
          <p:nvPr>
            <p:ph type="body" idx="1"/>
          </p:nvPr>
        </p:nvSpPr>
        <p:spPr/>
        <p:txBody>
          <a:bodyPr/>
          <a:lstStyle/>
          <a:p>
            <a:r>
              <a:rPr lang="it-IT" dirty="0"/>
              <a:t>Prof. Marco Boscolo</a:t>
            </a:r>
          </a:p>
        </p:txBody>
      </p:sp>
    </p:spTree>
    <p:extLst>
      <p:ext uri="{BB962C8B-B14F-4D97-AF65-F5344CB8AC3E}">
        <p14:creationId xmlns:p14="http://schemas.microsoft.com/office/powerpoint/2010/main" val="171525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Il D.P.R. n°203/1988</a:t>
            </a:r>
          </a:p>
        </p:txBody>
      </p:sp>
      <p:sp>
        <p:nvSpPr>
          <p:cNvPr id="6" name="Segnaposto contenuto 5"/>
          <p:cNvSpPr>
            <a:spLocks noGrp="1"/>
          </p:cNvSpPr>
          <p:nvPr>
            <p:ph idx="1"/>
          </p:nvPr>
        </p:nvSpPr>
        <p:spPr/>
        <p:txBody>
          <a:bodyPr>
            <a:normAutofit/>
          </a:bodyPr>
          <a:lstStyle/>
          <a:p>
            <a:r>
              <a:rPr lang="it-IT" sz="2400" dirty="0"/>
              <a:t>Si istituisce per la prima volta un </a:t>
            </a:r>
            <a:r>
              <a:rPr lang="it-IT" sz="2400" b="1" dirty="0"/>
              <a:t>regime </a:t>
            </a:r>
            <a:r>
              <a:rPr lang="it-IT" sz="2400" b="1" dirty="0" err="1"/>
              <a:t>autorizzatorio</a:t>
            </a:r>
            <a:r>
              <a:rPr lang="it-IT" sz="2400" dirty="0"/>
              <a:t>:</a:t>
            </a:r>
          </a:p>
          <a:p>
            <a:r>
              <a:rPr lang="it-IT" sz="2400" dirty="0"/>
              <a:t>Tutti </a:t>
            </a:r>
            <a:r>
              <a:rPr lang="it-IT" sz="2400" b="1" dirty="0"/>
              <a:t>gli impianti devono essere autorizzati </a:t>
            </a:r>
            <a:r>
              <a:rPr lang="it-IT" sz="2400" dirty="0"/>
              <a:t>all’emissione in atmosfera</a:t>
            </a:r>
          </a:p>
          <a:p>
            <a:r>
              <a:rPr lang="it-IT" sz="2400" dirty="0"/>
              <a:t>L’autorità passa dai Sindaci alle </a:t>
            </a:r>
            <a:r>
              <a:rPr lang="it-IT" sz="2400" b="1" dirty="0"/>
              <a:t>Regioni</a:t>
            </a:r>
            <a:r>
              <a:rPr lang="it-IT" sz="2400" dirty="0"/>
              <a:t> o alle </a:t>
            </a:r>
            <a:r>
              <a:rPr lang="it-IT" sz="2400" b="1" dirty="0"/>
              <a:t>Province</a:t>
            </a:r>
          </a:p>
          <a:p>
            <a:endParaRPr lang="it-IT" sz="2400" b="1" dirty="0"/>
          </a:p>
          <a:p>
            <a:endParaRPr lang="it-IT" sz="2400" b="1" dirty="0"/>
          </a:p>
        </p:txBody>
      </p:sp>
    </p:spTree>
    <p:extLst>
      <p:ext uri="{BB962C8B-B14F-4D97-AF65-F5344CB8AC3E}">
        <p14:creationId xmlns:p14="http://schemas.microsoft.com/office/powerpoint/2010/main" val="12746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D.M. 12 luglio 1990 </a:t>
            </a:r>
            <a:br>
              <a:rPr lang="it-IT" dirty="0"/>
            </a:br>
            <a:r>
              <a:rPr lang="it-IT" dirty="0"/>
              <a:t>"Linee guida per il contenimento delle emissioni inquinanti degli impianti industriali e la fissazione dei valori minimi di emissione"</a:t>
            </a:r>
          </a:p>
        </p:txBody>
      </p:sp>
      <p:sp>
        <p:nvSpPr>
          <p:cNvPr id="3" name="Segnaposto contenuto 2"/>
          <p:cNvSpPr>
            <a:spLocks noGrp="1"/>
          </p:cNvSpPr>
          <p:nvPr>
            <p:ph idx="1"/>
          </p:nvPr>
        </p:nvSpPr>
        <p:spPr>
          <a:xfrm>
            <a:off x="684212" y="685800"/>
            <a:ext cx="9943148" cy="3615267"/>
          </a:xfrm>
        </p:spPr>
        <p:txBody>
          <a:bodyPr>
            <a:normAutofit/>
          </a:bodyPr>
          <a:lstStyle/>
          <a:p>
            <a:r>
              <a:rPr lang="it-IT" dirty="0"/>
              <a:t>Si introduce il concetto di </a:t>
            </a:r>
            <a:r>
              <a:rPr lang="it-IT" b="1" dirty="0"/>
              <a:t>migliore tecnologia disponibile e si</a:t>
            </a:r>
            <a:r>
              <a:rPr lang="it-IT" dirty="0"/>
              <a:t> fissano:</a:t>
            </a:r>
          </a:p>
          <a:p>
            <a:r>
              <a:rPr lang="it-IT" dirty="0"/>
              <a:t>linee guida per il contenimento delle emissioni degli </a:t>
            </a:r>
            <a:r>
              <a:rPr lang="it-IT" b="1" dirty="0"/>
              <a:t>impianti esistenti</a:t>
            </a:r>
            <a:r>
              <a:rPr lang="it-IT" dirty="0"/>
              <a:t>; </a:t>
            </a:r>
          </a:p>
          <a:p>
            <a:r>
              <a:rPr lang="it-IT" dirty="0"/>
              <a:t>i valori di emissione </a:t>
            </a:r>
            <a:r>
              <a:rPr lang="it-IT" b="1" dirty="0"/>
              <a:t>minimi e massimi </a:t>
            </a:r>
            <a:r>
              <a:rPr lang="it-IT" dirty="0"/>
              <a:t>per gli impianti esistenti; </a:t>
            </a:r>
          </a:p>
          <a:p>
            <a:r>
              <a:rPr lang="it-IT" dirty="0"/>
              <a:t>i </a:t>
            </a:r>
            <a:r>
              <a:rPr lang="it-IT" b="1" dirty="0"/>
              <a:t>metodi generali di campionamento</a:t>
            </a:r>
            <a:r>
              <a:rPr lang="it-IT" dirty="0"/>
              <a:t>, analisi e valutazione delle emissioni; </a:t>
            </a:r>
          </a:p>
          <a:p>
            <a:r>
              <a:rPr lang="it-IT" dirty="0"/>
              <a:t>i </a:t>
            </a:r>
            <a:r>
              <a:rPr lang="it-IT" b="1" dirty="0"/>
              <a:t>criteri</a:t>
            </a:r>
            <a:r>
              <a:rPr lang="it-IT" dirty="0"/>
              <a:t> per l’utilizzazione delle tecnologie disponibili </a:t>
            </a:r>
          </a:p>
          <a:p>
            <a:r>
              <a:rPr lang="it-IT" dirty="0"/>
              <a:t>i </a:t>
            </a:r>
            <a:r>
              <a:rPr lang="it-IT" b="1" dirty="0"/>
              <a:t>criteri temporali per l’adeguamento </a:t>
            </a:r>
            <a:r>
              <a:rPr lang="it-IT" dirty="0"/>
              <a:t>progressivo degli impianti esistenti.</a:t>
            </a:r>
          </a:p>
          <a:p>
            <a:endParaRPr lang="it-IT" b="1" dirty="0"/>
          </a:p>
          <a:p>
            <a:endParaRPr lang="it-IT" dirty="0"/>
          </a:p>
        </p:txBody>
      </p:sp>
    </p:spTree>
    <p:extLst>
      <p:ext uri="{BB962C8B-B14F-4D97-AF65-F5344CB8AC3E}">
        <p14:creationId xmlns:p14="http://schemas.microsoft.com/office/powerpoint/2010/main" val="347322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D.M. 12 luglio 1990 </a:t>
            </a:r>
          </a:p>
        </p:txBody>
      </p:sp>
      <p:sp>
        <p:nvSpPr>
          <p:cNvPr id="3" name="Segnaposto contenuto 2"/>
          <p:cNvSpPr>
            <a:spLocks noGrp="1"/>
          </p:cNvSpPr>
          <p:nvPr>
            <p:ph idx="1"/>
          </p:nvPr>
        </p:nvSpPr>
        <p:spPr/>
        <p:txBody>
          <a:bodyPr/>
          <a:lstStyle/>
          <a:p>
            <a:r>
              <a:rPr lang="it-IT" dirty="0"/>
              <a:t>Si fissano i seguenti criteri per le emissioni: </a:t>
            </a:r>
          </a:p>
          <a:p>
            <a:r>
              <a:rPr lang="it-IT" dirty="0"/>
              <a:t>Limiti di concentrazione; </a:t>
            </a:r>
          </a:p>
          <a:p>
            <a:r>
              <a:rPr lang="it-IT" dirty="0"/>
              <a:t>Limite al flusso di massa</a:t>
            </a:r>
          </a:p>
          <a:p>
            <a:r>
              <a:rPr lang="it-IT" dirty="0"/>
              <a:t>Limiti ai fattori di emissione</a:t>
            </a:r>
          </a:p>
        </p:txBody>
      </p:sp>
    </p:spTree>
    <p:extLst>
      <p:ext uri="{BB962C8B-B14F-4D97-AF65-F5344CB8AC3E}">
        <p14:creationId xmlns:p14="http://schemas.microsoft.com/office/powerpoint/2010/main" val="134327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temi degli anni 90</a:t>
            </a:r>
          </a:p>
        </p:txBody>
      </p:sp>
      <p:sp>
        <p:nvSpPr>
          <p:cNvPr id="3" name="Segnaposto contenuto 2"/>
          <p:cNvSpPr>
            <a:spLocks noGrp="1"/>
          </p:cNvSpPr>
          <p:nvPr>
            <p:ph idx="1"/>
          </p:nvPr>
        </p:nvSpPr>
        <p:spPr/>
        <p:txBody>
          <a:bodyPr/>
          <a:lstStyle/>
          <a:p>
            <a:r>
              <a:rPr lang="it-IT" dirty="0"/>
              <a:t>Interventi di contrasto di episodi di inquinamento acuto ed il miglioramento della qualità dell’aria in ambito urbano (IPA, BENZENE, MISURE DI LIMITAZIONE DEL TRAFFICO; </a:t>
            </a:r>
          </a:p>
          <a:p>
            <a:r>
              <a:rPr lang="it-IT" dirty="0"/>
              <a:t>la riduzione del piombo e del benzene nella benzina e il miglioramento della qualità degli altri carburanti per autotrazione (ZOLFO); </a:t>
            </a:r>
          </a:p>
          <a:p>
            <a:r>
              <a:rPr lang="it-IT" dirty="0"/>
              <a:t>il recepimento di diverse direttive comunitarie riguardanti le emissioni degli autoveicoli   e l’inquinamento prodotto dagli impianti d’incenerimento di rifiuti. </a:t>
            </a:r>
          </a:p>
          <a:p>
            <a:endParaRPr lang="it-IT" dirty="0"/>
          </a:p>
        </p:txBody>
      </p:sp>
    </p:spTree>
    <p:extLst>
      <p:ext uri="{BB962C8B-B14F-4D97-AF65-F5344CB8AC3E}">
        <p14:creationId xmlns:p14="http://schemas.microsoft.com/office/powerpoint/2010/main" val="290428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Necessità di integrazione e coordinamento</a:t>
            </a:r>
          </a:p>
        </p:txBody>
      </p:sp>
      <p:sp>
        <p:nvSpPr>
          <p:cNvPr id="3" name="Segnaposto contenuto 2"/>
          <p:cNvSpPr>
            <a:spLocks noGrp="1"/>
          </p:cNvSpPr>
          <p:nvPr>
            <p:ph idx="1"/>
          </p:nvPr>
        </p:nvSpPr>
        <p:spPr>
          <a:xfrm>
            <a:off x="684212" y="685800"/>
            <a:ext cx="9018588" cy="3615267"/>
          </a:xfrm>
        </p:spPr>
        <p:txBody>
          <a:bodyPr>
            <a:noAutofit/>
          </a:bodyPr>
          <a:lstStyle/>
          <a:p>
            <a:r>
              <a:rPr lang="it-IT" sz="2400" i="1" dirty="0"/>
              <a:t>L’attività normativa prodotta fino alla fine degli anni 90 …aveva dato luogo ad un numero di provvedimenti emanati … tale da renderne pressoché impossibile anche la sola elencazione, ed caratterizzata da </a:t>
            </a:r>
            <a:r>
              <a:rPr lang="it-IT" sz="2400" b="1" i="1" dirty="0"/>
              <a:t>sovrapposizioni</a:t>
            </a:r>
            <a:r>
              <a:rPr lang="it-IT" sz="2400" i="1" dirty="0"/>
              <a:t>, </a:t>
            </a:r>
            <a:r>
              <a:rPr lang="it-IT" sz="2400" b="1" i="1" dirty="0"/>
              <a:t>disposizioni contrastanti, norme speciali</a:t>
            </a:r>
            <a:r>
              <a:rPr lang="it-IT" sz="2400" i="1" dirty="0"/>
              <a:t> riferite a particolari fattispecie disseminate su più provvedimenti, da far </a:t>
            </a:r>
            <a:r>
              <a:rPr lang="it-IT" sz="2400" b="1" i="1" dirty="0"/>
              <a:t>venir meno la certezza della loro corretta applicazione</a:t>
            </a:r>
            <a:r>
              <a:rPr lang="it-IT" sz="2400" i="1" dirty="0"/>
              <a:t>, anche da parte di chi si fosse proposto di seguire scrupolosamente le regole.</a:t>
            </a:r>
          </a:p>
          <a:p>
            <a:endParaRPr lang="it-IT" sz="2400" dirty="0"/>
          </a:p>
        </p:txBody>
      </p:sp>
    </p:spTree>
    <p:extLst>
      <p:ext uri="{BB962C8B-B14F-4D97-AF65-F5344CB8AC3E}">
        <p14:creationId xmlns:p14="http://schemas.microsoft.com/office/powerpoint/2010/main" val="315064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6932" y="4812452"/>
            <a:ext cx="8534400" cy="1507067"/>
          </a:xfrm>
        </p:spPr>
        <p:txBody>
          <a:bodyPr/>
          <a:lstStyle/>
          <a:p>
            <a:r>
              <a:rPr lang="it-IT" dirty="0" err="1"/>
              <a:t>D.Lgs</a:t>
            </a:r>
            <a:r>
              <a:rPr lang="it-IT" dirty="0"/>
              <a:t> 152/2006 </a:t>
            </a:r>
          </a:p>
        </p:txBody>
      </p:sp>
      <p:sp>
        <p:nvSpPr>
          <p:cNvPr id="3" name="Segnaposto contenuto 2"/>
          <p:cNvSpPr>
            <a:spLocks noGrp="1"/>
          </p:cNvSpPr>
          <p:nvPr>
            <p:ph idx="1"/>
          </p:nvPr>
        </p:nvSpPr>
        <p:spPr>
          <a:xfrm>
            <a:off x="775652" y="872065"/>
            <a:ext cx="9648508" cy="3615267"/>
          </a:xfrm>
        </p:spPr>
        <p:txBody>
          <a:bodyPr>
            <a:noAutofit/>
          </a:bodyPr>
          <a:lstStyle/>
          <a:p>
            <a:pPr marL="0" lvl="0" indent="0">
              <a:buNone/>
            </a:pPr>
            <a:r>
              <a:rPr lang="it-IT" sz="2400" dirty="0"/>
              <a:t>Sei parti:</a:t>
            </a:r>
          </a:p>
          <a:p>
            <a:pPr marL="457200" lvl="0" indent="-457200">
              <a:buFont typeface="+mj-lt"/>
              <a:buAutoNum type="arabicPeriod"/>
            </a:pPr>
            <a:r>
              <a:rPr lang="it-IT" sz="2400" dirty="0"/>
              <a:t>disposizioni comuni e i principi generali</a:t>
            </a:r>
          </a:p>
          <a:p>
            <a:pPr marL="457200" lvl="0" indent="-457200">
              <a:buFont typeface="+mj-lt"/>
              <a:buAutoNum type="arabicPeriod"/>
            </a:pPr>
            <a:r>
              <a:rPr lang="it-IT" sz="2400" dirty="0"/>
              <a:t>valutazione ambientale strategica, per la valutazione di impatto ambientale e per l’autorizzazione ambientale integrata.</a:t>
            </a:r>
          </a:p>
          <a:p>
            <a:pPr marL="457200" lvl="0" indent="-457200">
              <a:buFont typeface="+mj-lt"/>
              <a:buAutoNum type="arabicPeriod"/>
            </a:pPr>
            <a:r>
              <a:rPr lang="it-IT" sz="2400" dirty="0"/>
              <a:t>difesa del suolo, tutela delle acque e gestione delle risorse idriche.</a:t>
            </a:r>
          </a:p>
          <a:p>
            <a:pPr marL="457200" lvl="0" indent="-457200">
              <a:buFont typeface="+mj-lt"/>
              <a:buAutoNum type="arabicPeriod"/>
            </a:pPr>
            <a:r>
              <a:rPr lang="it-IT" sz="2400" dirty="0"/>
              <a:t>gestione dei rifiuti e la bonifica dei siti inquinati.</a:t>
            </a:r>
          </a:p>
          <a:p>
            <a:pPr marL="457200" lvl="0" indent="-457200">
              <a:buFont typeface="+mj-lt"/>
              <a:buAutoNum type="arabicPeriod"/>
            </a:pPr>
            <a:r>
              <a:rPr lang="it-IT" sz="2400" b="1" dirty="0"/>
              <a:t>tutela dell’aria e riduzione delle emissioni in atmosfera</a:t>
            </a:r>
          </a:p>
          <a:p>
            <a:pPr marL="457200" lvl="0" indent="-457200">
              <a:buFont typeface="+mj-lt"/>
              <a:buAutoNum type="arabicPeriod"/>
            </a:pPr>
            <a:r>
              <a:rPr lang="it-IT" sz="2400" dirty="0"/>
              <a:t>Regolamento della risarcitoria contro i reati ambientali.</a:t>
            </a:r>
          </a:p>
        </p:txBody>
      </p:sp>
    </p:spTree>
    <p:extLst>
      <p:ext uri="{BB962C8B-B14F-4D97-AF65-F5344CB8AC3E}">
        <p14:creationId xmlns:p14="http://schemas.microsoft.com/office/powerpoint/2010/main" val="42754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D.Lgs.</a:t>
            </a:r>
            <a:r>
              <a:rPr lang="it-IT" dirty="0"/>
              <a:t> 152 2006</a:t>
            </a:r>
            <a:br>
              <a:rPr lang="it-IT" dirty="0"/>
            </a:br>
            <a:r>
              <a:rPr lang="it-IT" b="1" dirty="0"/>
              <a:t>parte quinta</a:t>
            </a:r>
          </a:p>
        </p:txBody>
      </p:sp>
      <p:pic>
        <p:nvPicPr>
          <p:cNvPr id="4" name="Segnaposto contenuto 3" descr="D:\Marco Boscolo\Documents\2016\Impianti abbattimento emissioni\Articolazione parte V.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37145" y="640079"/>
            <a:ext cx="7311015" cy="5638799"/>
          </a:xfrm>
          <a:prstGeom prst="rect">
            <a:avLst/>
          </a:prstGeom>
          <a:noFill/>
          <a:ln>
            <a:noFill/>
          </a:ln>
        </p:spPr>
      </p:pic>
    </p:spTree>
    <p:extLst>
      <p:ext uri="{BB962C8B-B14F-4D97-AF65-F5344CB8AC3E}">
        <p14:creationId xmlns:p14="http://schemas.microsoft.com/office/powerpoint/2010/main" val="76777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Titolo I della Parte Quinta del </a:t>
            </a:r>
            <a:r>
              <a:rPr lang="it-IT" dirty="0" err="1"/>
              <a:t>D.Lgs.</a:t>
            </a:r>
            <a:r>
              <a:rPr lang="it-IT" dirty="0"/>
              <a:t> 152/2006</a:t>
            </a:r>
          </a:p>
        </p:txBody>
      </p:sp>
      <p:sp>
        <p:nvSpPr>
          <p:cNvPr id="3" name="Segnaposto contenuto 2"/>
          <p:cNvSpPr>
            <a:spLocks noGrp="1"/>
          </p:cNvSpPr>
          <p:nvPr>
            <p:ph idx="1"/>
          </p:nvPr>
        </p:nvSpPr>
        <p:spPr>
          <a:xfrm>
            <a:off x="684212" y="685800"/>
            <a:ext cx="9496108" cy="3615267"/>
          </a:xfrm>
        </p:spPr>
        <p:txBody>
          <a:bodyPr>
            <a:noAutofit/>
          </a:bodyPr>
          <a:lstStyle/>
          <a:p>
            <a:pPr marL="0" indent="0">
              <a:buNone/>
            </a:pPr>
            <a:r>
              <a:rPr lang="it-IT" sz="2400" dirty="0"/>
              <a:t>si applica a tutti gli impianti che producono emissioni in atmosfera, disciplinandolo il procedimento </a:t>
            </a:r>
            <a:r>
              <a:rPr lang="it-IT" sz="2400" dirty="0" err="1"/>
              <a:t>autorizzatorio</a:t>
            </a:r>
            <a:r>
              <a:rPr lang="it-IT" sz="2400" dirty="0"/>
              <a:t> e stabilendo:</a:t>
            </a:r>
          </a:p>
          <a:p>
            <a:r>
              <a:rPr lang="it-IT" sz="2400" dirty="0"/>
              <a:t>•	I valori di emissione;</a:t>
            </a:r>
          </a:p>
          <a:p>
            <a:r>
              <a:rPr lang="it-IT" sz="2400" dirty="0"/>
              <a:t>•	Le prescrizioni per talune tipologie di impianti</a:t>
            </a:r>
          </a:p>
          <a:p>
            <a:r>
              <a:rPr lang="it-IT" sz="2400" dirty="0"/>
              <a:t>•	I metodi di campionamento e di analisi delle emissioni;</a:t>
            </a:r>
          </a:p>
          <a:p>
            <a:r>
              <a:rPr lang="it-IT" sz="2400" dirty="0"/>
              <a:t>•	I criteri per la valutazione della conformità dei valori misurati ai valori limite.</a:t>
            </a:r>
          </a:p>
          <a:p>
            <a:endParaRPr lang="it-IT" sz="2400" dirty="0"/>
          </a:p>
        </p:txBody>
      </p:sp>
    </p:spTree>
    <p:extLst>
      <p:ext uri="{BB962C8B-B14F-4D97-AF65-F5344CB8AC3E}">
        <p14:creationId xmlns:p14="http://schemas.microsoft.com/office/powerpoint/2010/main" val="206084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Inquinamento atmosferico</a:t>
            </a:r>
          </a:p>
        </p:txBody>
      </p:sp>
      <p:sp>
        <p:nvSpPr>
          <p:cNvPr id="3" name="Segnaposto contenuto 2"/>
          <p:cNvSpPr>
            <a:spLocks noGrp="1"/>
          </p:cNvSpPr>
          <p:nvPr>
            <p:ph idx="1"/>
          </p:nvPr>
        </p:nvSpPr>
        <p:spPr/>
        <p:txBody>
          <a:bodyPr>
            <a:normAutofit/>
          </a:bodyPr>
          <a:lstStyle/>
          <a:p>
            <a:r>
              <a:rPr lang="it-IT" sz="2400" i="1" dirty="0"/>
              <a:t>Ogni </a:t>
            </a:r>
            <a:r>
              <a:rPr lang="it-IT" sz="2400" b="1" i="1" dirty="0"/>
              <a:t>modificazione</a:t>
            </a:r>
            <a:r>
              <a:rPr lang="it-IT" sz="2400" i="1" dirty="0"/>
              <a:t> dell’aria atmosferica, dovuta all’introduzione nella stessa di una o di più sostanze in quantità e con caratteristiche tali da ledere o da costituire un </a:t>
            </a:r>
            <a:r>
              <a:rPr lang="it-IT" sz="2400" b="1" i="1" dirty="0"/>
              <a:t>pericolo</a:t>
            </a:r>
            <a:r>
              <a:rPr lang="it-IT" sz="2400" i="1" dirty="0"/>
              <a:t> per la </a:t>
            </a:r>
            <a:r>
              <a:rPr lang="it-IT" sz="2400" b="1" i="1" dirty="0"/>
              <a:t>salute</a:t>
            </a:r>
            <a:r>
              <a:rPr lang="it-IT" sz="2400" i="1" dirty="0"/>
              <a:t> umana o per la </a:t>
            </a:r>
            <a:r>
              <a:rPr lang="it-IT" sz="2400" b="1" i="1" dirty="0"/>
              <a:t>qualità dell’ambiente </a:t>
            </a:r>
            <a:r>
              <a:rPr lang="it-IT" sz="2400" i="1" dirty="0"/>
              <a:t>oppure tali da ledere i </a:t>
            </a:r>
            <a:r>
              <a:rPr lang="it-IT" sz="2400" b="1" i="1" dirty="0"/>
              <a:t>beni</a:t>
            </a:r>
            <a:r>
              <a:rPr lang="it-IT" sz="2400" i="1" dirty="0"/>
              <a:t> materiali o compromettere gli </a:t>
            </a:r>
            <a:r>
              <a:rPr lang="it-IT" sz="2400" b="1" i="1" dirty="0"/>
              <a:t>usi legittimi </a:t>
            </a:r>
            <a:r>
              <a:rPr lang="it-IT" sz="2400" i="1" dirty="0"/>
              <a:t>dell’ambiente;</a:t>
            </a:r>
          </a:p>
        </p:txBody>
      </p:sp>
    </p:spTree>
    <p:extLst>
      <p:ext uri="{BB962C8B-B14F-4D97-AF65-F5344CB8AC3E}">
        <p14:creationId xmlns:p14="http://schemas.microsoft.com/office/powerpoint/2010/main" val="104521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in atmosfera</a:t>
            </a:r>
          </a:p>
        </p:txBody>
      </p:sp>
      <p:sp>
        <p:nvSpPr>
          <p:cNvPr id="3" name="Segnaposto contenuto 2"/>
          <p:cNvSpPr>
            <a:spLocks noGrp="1"/>
          </p:cNvSpPr>
          <p:nvPr>
            <p:ph idx="1"/>
          </p:nvPr>
        </p:nvSpPr>
        <p:spPr/>
        <p:txBody>
          <a:bodyPr>
            <a:normAutofit/>
          </a:bodyPr>
          <a:lstStyle/>
          <a:p>
            <a:r>
              <a:rPr lang="it-IT" sz="3200" i="1" dirty="0"/>
              <a:t>Qualsiasi sostanza solida, liquida o gassosa introdotta nell’atmosfera che possa causare inquinamento atmosferico e, per le attività di cui all’articolo 275, qualsiasi scarico, diretto o indiretto, di COV nell’ambiente</a:t>
            </a:r>
          </a:p>
        </p:txBody>
      </p:sp>
    </p:spTree>
    <p:extLst>
      <p:ext uri="{BB962C8B-B14F-4D97-AF65-F5344CB8AC3E}">
        <p14:creationId xmlns:p14="http://schemas.microsoft.com/office/powerpoint/2010/main" val="403911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85D7747-6F11-ED70-6033-F19053CCDE43}"/>
              </a:ext>
            </a:extLst>
          </p:cNvPr>
          <p:cNvSpPr>
            <a:spLocks noGrp="1"/>
          </p:cNvSpPr>
          <p:nvPr>
            <p:ph type="title"/>
          </p:nvPr>
        </p:nvSpPr>
        <p:spPr/>
        <p:txBody>
          <a:bodyPr/>
          <a:lstStyle/>
          <a:p>
            <a:r>
              <a:rPr lang="en-US" dirty="0" err="1"/>
              <a:t>presupposti</a:t>
            </a:r>
            <a:endParaRPr lang="it-IT" dirty="0"/>
          </a:p>
        </p:txBody>
      </p:sp>
      <p:sp>
        <p:nvSpPr>
          <p:cNvPr id="6" name="Segnaposto contenuto 5">
            <a:extLst>
              <a:ext uri="{FF2B5EF4-FFF2-40B4-BE49-F238E27FC236}">
                <a16:creationId xmlns:a16="http://schemas.microsoft.com/office/drawing/2014/main" id="{80981E60-6B9D-BC6B-EB22-4426DDE211F0}"/>
              </a:ext>
            </a:extLst>
          </p:cNvPr>
          <p:cNvSpPr>
            <a:spLocks noGrp="1"/>
          </p:cNvSpPr>
          <p:nvPr>
            <p:ph idx="1"/>
          </p:nvPr>
        </p:nvSpPr>
        <p:spPr/>
        <p:txBody>
          <a:bodyPr/>
          <a:lstStyle/>
          <a:p>
            <a:r>
              <a:rPr lang="en-US" dirty="0" err="1"/>
              <a:t>Percezione</a:t>
            </a:r>
            <a:r>
              <a:rPr lang="en-US" dirty="0"/>
              <a:t> </a:t>
            </a:r>
            <a:r>
              <a:rPr lang="en-US" dirty="0" err="1"/>
              <a:t>collettiva</a:t>
            </a:r>
            <a:r>
              <a:rPr lang="en-US" dirty="0"/>
              <a:t> del </a:t>
            </a:r>
            <a:r>
              <a:rPr lang="en-US" dirty="0" err="1"/>
              <a:t>problema</a:t>
            </a:r>
            <a:endParaRPr lang="en-US" dirty="0"/>
          </a:p>
          <a:p>
            <a:r>
              <a:rPr lang="en-US" dirty="0" err="1"/>
              <a:t>Conoscenze</a:t>
            </a:r>
            <a:r>
              <a:rPr lang="en-US" dirty="0"/>
              <a:t> </a:t>
            </a:r>
            <a:r>
              <a:rPr lang="en-US" dirty="0" err="1"/>
              <a:t>scientifiche</a:t>
            </a:r>
            <a:endParaRPr lang="en-US" dirty="0"/>
          </a:p>
          <a:p>
            <a:r>
              <a:rPr lang="en-US" dirty="0"/>
              <a:t>Progresso </a:t>
            </a:r>
            <a:r>
              <a:rPr lang="en-US" dirty="0" err="1"/>
              <a:t>tecnologico</a:t>
            </a:r>
            <a:endParaRPr lang="en-US" dirty="0"/>
          </a:p>
          <a:p>
            <a:r>
              <a:rPr lang="en-US" dirty="0" err="1"/>
              <a:t>Sostenibilità</a:t>
            </a:r>
            <a:r>
              <a:rPr lang="en-US" dirty="0"/>
              <a:t> </a:t>
            </a:r>
            <a:r>
              <a:rPr lang="en-US" dirty="0" err="1"/>
              <a:t>economica</a:t>
            </a:r>
            <a:endParaRPr lang="en-US" dirty="0"/>
          </a:p>
          <a:p>
            <a:pPr marL="0" indent="0">
              <a:buNone/>
            </a:pPr>
            <a:endParaRPr lang="it-IT" dirty="0"/>
          </a:p>
        </p:txBody>
      </p:sp>
    </p:spTree>
    <p:extLst>
      <p:ext uri="{BB962C8B-B14F-4D97-AF65-F5344CB8AC3E}">
        <p14:creationId xmlns:p14="http://schemas.microsoft.com/office/powerpoint/2010/main" val="682546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Emissioni in atmosfera: considerazioni</a:t>
            </a:r>
          </a:p>
        </p:txBody>
      </p:sp>
      <p:sp>
        <p:nvSpPr>
          <p:cNvPr id="3" name="Segnaposto contenuto 2"/>
          <p:cNvSpPr>
            <a:spLocks noGrp="1"/>
          </p:cNvSpPr>
          <p:nvPr>
            <p:ph idx="1"/>
          </p:nvPr>
        </p:nvSpPr>
        <p:spPr/>
        <p:txBody>
          <a:bodyPr>
            <a:normAutofit/>
          </a:bodyPr>
          <a:lstStyle/>
          <a:p>
            <a:r>
              <a:rPr lang="it-IT" b="1" dirty="0"/>
              <a:t>Naturali</a:t>
            </a:r>
            <a:r>
              <a:rPr lang="it-IT" dirty="0"/>
              <a:t>: eruzioni vulcaniche, gli incendi boschivi spontanei; </a:t>
            </a:r>
          </a:p>
          <a:p>
            <a:r>
              <a:rPr lang="it-IT" b="1" dirty="0"/>
              <a:t>Antropiche</a:t>
            </a:r>
            <a:r>
              <a:rPr lang="it-IT" dirty="0"/>
              <a:t>: scarichi dei mezzi di trasporto, impianti industriali, riscaldamento</a:t>
            </a:r>
          </a:p>
          <a:p>
            <a:r>
              <a:rPr lang="it-IT" b="1" dirty="0"/>
              <a:t>Dirette:</a:t>
            </a:r>
            <a:r>
              <a:rPr lang="it-IT" dirty="0"/>
              <a:t> già presenti nella sorgente che le genera (</a:t>
            </a:r>
            <a:r>
              <a:rPr lang="it-IT" b="1" dirty="0"/>
              <a:t>polveri</a:t>
            </a:r>
            <a:r>
              <a:rPr lang="it-IT" dirty="0"/>
              <a:t>, </a:t>
            </a:r>
            <a:r>
              <a:rPr lang="it-IT" b="1" dirty="0"/>
              <a:t>CO</a:t>
            </a:r>
            <a:r>
              <a:rPr lang="it-IT" dirty="0"/>
              <a:t>)</a:t>
            </a:r>
          </a:p>
          <a:p>
            <a:r>
              <a:rPr lang="it-IT" b="1" dirty="0"/>
              <a:t>Indirette:</a:t>
            </a:r>
            <a:r>
              <a:rPr lang="it-IT" dirty="0"/>
              <a:t> derivanti per interazione chimica o fotochimica con l’atmosfera di sostanze emesse da una sorgente (</a:t>
            </a:r>
            <a:r>
              <a:rPr lang="it-IT" b="1" dirty="0"/>
              <a:t>acido solforico </a:t>
            </a:r>
            <a:r>
              <a:rPr lang="it-IT" dirty="0"/>
              <a:t>formatisi in atmosfera a seguito dell’immissione di anidride solforica) </a:t>
            </a:r>
          </a:p>
          <a:p>
            <a:endParaRPr lang="it-IT" dirty="0"/>
          </a:p>
        </p:txBody>
      </p:sp>
    </p:spTree>
    <p:extLst>
      <p:ext uri="{BB962C8B-B14F-4D97-AF65-F5344CB8AC3E}">
        <p14:creationId xmlns:p14="http://schemas.microsoft.com/office/powerpoint/2010/main" val="3125051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Emissioni in atmosfera: classificazione</a:t>
            </a:r>
          </a:p>
        </p:txBody>
      </p:sp>
      <p:sp>
        <p:nvSpPr>
          <p:cNvPr id="3" name="Segnaposto contenuto 2"/>
          <p:cNvSpPr>
            <a:spLocks noGrp="1"/>
          </p:cNvSpPr>
          <p:nvPr>
            <p:ph idx="1"/>
          </p:nvPr>
        </p:nvSpPr>
        <p:spPr/>
        <p:txBody>
          <a:bodyPr>
            <a:noAutofit/>
          </a:bodyPr>
          <a:lstStyle/>
          <a:p>
            <a:pPr lvl="0"/>
            <a:r>
              <a:rPr lang="it-IT" sz="2400" dirty="0"/>
              <a:t>Sorgenti fisse</a:t>
            </a:r>
          </a:p>
          <a:p>
            <a:pPr lvl="1"/>
            <a:r>
              <a:rPr lang="it-IT" sz="2000" dirty="0"/>
              <a:t>Impianti industriali</a:t>
            </a:r>
          </a:p>
          <a:p>
            <a:pPr lvl="2"/>
            <a:r>
              <a:rPr lang="it-IT" sz="1800" dirty="0"/>
              <a:t>Emissioni puntuali (convogliate)</a:t>
            </a:r>
          </a:p>
          <a:p>
            <a:pPr lvl="2"/>
            <a:r>
              <a:rPr lang="it-IT" sz="1800" dirty="0"/>
              <a:t>Emissioni diffuse</a:t>
            </a:r>
          </a:p>
          <a:p>
            <a:pPr lvl="1"/>
            <a:r>
              <a:rPr lang="it-IT" sz="2000" dirty="0"/>
              <a:t>Impianti di riscaldamento</a:t>
            </a:r>
          </a:p>
          <a:p>
            <a:pPr lvl="0"/>
            <a:r>
              <a:rPr lang="it-IT" sz="2400" dirty="0"/>
              <a:t>Sorgenti mobili</a:t>
            </a:r>
          </a:p>
          <a:p>
            <a:pPr lvl="1"/>
            <a:r>
              <a:rPr lang="it-IT" sz="2000" dirty="0"/>
              <a:t>Traffico veicolare</a:t>
            </a:r>
          </a:p>
          <a:p>
            <a:pPr lvl="1"/>
            <a:r>
              <a:rPr lang="it-IT" sz="2000" dirty="0"/>
              <a:t>Macchine operatrici</a:t>
            </a:r>
          </a:p>
          <a:p>
            <a:pPr lvl="1"/>
            <a:r>
              <a:rPr lang="it-IT" sz="2000" dirty="0"/>
              <a:t>Natanti e aeromobili</a:t>
            </a:r>
          </a:p>
          <a:p>
            <a:endParaRPr lang="it-IT" sz="2400" dirty="0"/>
          </a:p>
        </p:txBody>
      </p:sp>
    </p:spTree>
    <p:extLst>
      <p:ext uri="{BB962C8B-B14F-4D97-AF65-F5344CB8AC3E}">
        <p14:creationId xmlns:p14="http://schemas.microsoft.com/office/powerpoint/2010/main" val="189743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convogliata</a:t>
            </a:r>
          </a:p>
        </p:txBody>
      </p:sp>
      <p:sp>
        <p:nvSpPr>
          <p:cNvPr id="3" name="Segnaposto contenuto 2"/>
          <p:cNvSpPr>
            <a:spLocks noGrp="1"/>
          </p:cNvSpPr>
          <p:nvPr>
            <p:ph idx="1"/>
          </p:nvPr>
        </p:nvSpPr>
        <p:spPr/>
        <p:txBody>
          <a:bodyPr>
            <a:normAutofit/>
          </a:bodyPr>
          <a:lstStyle/>
          <a:p>
            <a:r>
              <a:rPr lang="it-IT" sz="2800" b="1" dirty="0"/>
              <a:t>Emissione di un effluente gassoso effettuata attraverso uno o più appositi punti</a:t>
            </a:r>
          </a:p>
          <a:p>
            <a:r>
              <a:rPr lang="it-IT" sz="2400" dirty="0"/>
              <a:t>Il convogliamento, consente di </a:t>
            </a:r>
            <a:r>
              <a:rPr lang="it-IT" sz="2400" b="1" dirty="0"/>
              <a:t>misurare</a:t>
            </a:r>
            <a:r>
              <a:rPr lang="it-IT" sz="2400" dirty="0"/>
              <a:t> l’emissione sia in termini di concentrazione che di flusso di massa (orario, giornaliero, annuo) </a:t>
            </a:r>
          </a:p>
          <a:p>
            <a:r>
              <a:rPr lang="it-IT" sz="2400" dirty="0"/>
              <a:t>Il convogliamento è il presupposto per </a:t>
            </a:r>
            <a:r>
              <a:rPr lang="it-IT" sz="2400" b="1" dirty="0"/>
              <a:t>l’abbattimento</a:t>
            </a:r>
          </a:p>
        </p:txBody>
      </p:sp>
    </p:spTree>
    <p:extLst>
      <p:ext uri="{BB962C8B-B14F-4D97-AF65-F5344CB8AC3E}">
        <p14:creationId xmlns:p14="http://schemas.microsoft.com/office/powerpoint/2010/main" val="365463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diffusa</a:t>
            </a:r>
          </a:p>
        </p:txBody>
      </p:sp>
      <p:sp>
        <p:nvSpPr>
          <p:cNvPr id="3" name="Segnaposto contenuto 2"/>
          <p:cNvSpPr>
            <a:spLocks noGrp="1"/>
          </p:cNvSpPr>
          <p:nvPr>
            <p:ph idx="1"/>
          </p:nvPr>
        </p:nvSpPr>
        <p:spPr>
          <a:xfrm>
            <a:off x="684212" y="685800"/>
            <a:ext cx="9729788" cy="3615267"/>
          </a:xfrm>
        </p:spPr>
        <p:txBody>
          <a:bodyPr>
            <a:noAutofit/>
          </a:bodyPr>
          <a:lstStyle/>
          <a:p>
            <a:r>
              <a:rPr lang="it-IT" sz="2400" b="1" dirty="0"/>
              <a:t>Emissione diversa da quella ricadente nella lettera c</a:t>
            </a:r>
            <a:r>
              <a:rPr lang="it-IT" sz="2400" dirty="0"/>
              <a:t>) ; per le lavorazioni di cui all’articolo 275 le emissioni diffuse includono anche i COV contenuti negli scarichi idrici, nei rifiuti e nei prodotti, fatte salve le diverse indicazioni contenute nella parte III dell’Allegato III alla parte quinta del presente decreto;</a:t>
            </a:r>
          </a:p>
          <a:p>
            <a:r>
              <a:rPr lang="it-IT" sz="2400" dirty="0"/>
              <a:t>Sono diffuse tutte le emissioni che non sono convogliate.</a:t>
            </a:r>
          </a:p>
          <a:p>
            <a:r>
              <a:rPr lang="it-IT" sz="2400" dirty="0"/>
              <a:t>Derivano da perdite degli impianti o dall’esecuzione di particolari operazioni in regime di non confinamento (movimentazione di materiali polverulenti mediante pala meccanica, pitturazioni all’aperto, perdite fughe di fumi per imperfetta tenuta, ecc.)</a:t>
            </a:r>
          </a:p>
        </p:txBody>
      </p:sp>
    </p:spTree>
    <p:extLst>
      <p:ext uri="{BB962C8B-B14F-4D97-AF65-F5344CB8AC3E}">
        <p14:creationId xmlns:p14="http://schemas.microsoft.com/office/powerpoint/2010/main" val="170981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2" y="5342467"/>
            <a:ext cx="8534400" cy="651932"/>
          </a:xfrm>
        </p:spPr>
        <p:txBody>
          <a:bodyPr/>
          <a:lstStyle/>
          <a:p>
            <a:r>
              <a:rPr lang="it-IT" dirty="0"/>
              <a:t>Emissioni diffuse in cokeria</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1588" y="685800"/>
            <a:ext cx="6196012" cy="4647010"/>
          </a:xfrm>
        </p:spPr>
      </p:pic>
    </p:spTree>
    <p:extLst>
      <p:ext uri="{BB962C8B-B14F-4D97-AF65-F5344CB8AC3E}">
        <p14:creationId xmlns:p14="http://schemas.microsoft.com/office/powerpoint/2010/main" val="1125008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tecnicamente convogliabile</a:t>
            </a:r>
          </a:p>
        </p:txBody>
      </p:sp>
      <p:sp>
        <p:nvSpPr>
          <p:cNvPr id="3" name="Segnaposto contenuto 2"/>
          <p:cNvSpPr>
            <a:spLocks noGrp="1"/>
          </p:cNvSpPr>
          <p:nvPr>
            <p:ph idx="1"/>
          </p:nvPr>
        </p:nvSpPr>
        <p:spPr/>
        <p:txBody>
          <a:bodyPr>
            <a:normAutofit/>
          </a:bodyPr>
          <a:lstStyle/>
          <a:p>
            <a:r>
              <a:rPr lang="it-IT" sz="2800" i="1" dirty="0"/>
              <a:t>Emissione diffusa che deve essere convogliata sulla base delle migliori tecniche disponibili o in presenza di situazioni o di zone che richiedono una particolare tutela;</a:t>
            </a:r>
          </a:p>
          <a:p>
            <a:endParaRPr lang="it-IT" sz="2800" dirty="0"/>
          </a:p>
        </p:txBody>
      </p:sp>
    </p:spTree>
    <p:extLst>
      <p:ext uri="{BB962C8B-B14F-4D97-AF65-F5344CB8AC3E}">
        <p14:creationId xmlns:p14="http://schemas.microsoft.com/office/powerpoint/2010/main" val="1806109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Stabilimento</a:t>
            </a:r>
          </a:p>
        </p:txBody>
      </p:sp>
      <p:sp>
        <p:nvSpPr>
          <p:cNvPr id="3" name="Segnaposto contenuto 2"/>
          <p:cNvSpPr>
            <a:spLocks noGrp="1"/>
          </p:cNvSpPr>
          <p:nvPr>
            <p:ph idx="1"/>
          </p:nvPr>
        </p:nvSpPr>
        <p:spPr/>
        <p:txBody>
          <a:bodyPr/>
          <a:lstStyle/>
          <a:p>
            <a:r>
              <a:rPr lang="it-IT" dirty="0"/>
              <a:t>Il complesso </a:t>
            </a:r>
            <a:r>
              <a:rPr lang="it-IT" b="1" dirty="0"/>
              <a:t>unitario</a:t>
            </a:r>
            <a:r>
              <a:rPr lang="it-IT" dirty="0"/>
              <a:t> e </a:t>
            </a:r>
            <a:r>
              <a:rPr lang="it-IT" b="1" dirty="0"/>
              <a:t>stabile</a:t>
            </a:r>
            <a:r>
              <a:rPr lang="it-IT" dirty="0"/>
              <a:t>, che si configura come un complessivo </a:t>
            </a:r>
            <a:r>
              <a:rPr lang="it-IT" b="1" dirty="0"/>
              <a:t>ciclo produttivo</a:t>
            </a:r>
            <a:r>
              <a:rPr lang="it-IT" dirty="0"/>
              <a:t>, sottoposto al potere decisionale di </a:t>
            </a:r>
            <a:r>
              <a:rPr lang="it-IT" b="1" dirty="0"/>
              <a:t>un unico gestore</a:t>
            </a:r>
            <a:r>
              <a:rPr lang="it-IT" dirty="0"/>
              <a:t>, in cui sono presenti </a:t>
            </a:r>
            <a:r>
              <a:rPr lang="it-IT" b="1" dirty="0"/>
              <a:t>uno o più impianti </a:t>
            </a:r>
            <a:r>
              <a:rPr lang="it-IT" dirty="0"/>
              <a:t>o sono effettuate una o più attività che producono emissioni attraverso, per esempio, dispositivi mobili, operazioni manuali, deposizioni e movimentazioni. Si considera stabilimento anche il luogo adibito in modo stabile all’esercizio di una o più attività;</a:t>
            </a:r>
          </a:p>
        </p:txBody>
      </p:sp>
    </p:spTree>
    <p:extLst>
      <p:ext uri="{BB962C8B-B14F-4D97-AF65-F5344CB8AC3E}">
        <p14:creationId xmlns:p14="http://schemas.microsoft.com/office/powerpoint/2010/main" val="315044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Impianto</a:t>
            </a:r>
          </a:p>
        </p:txBody>
      </p:sp>
      <p:sp>
        <p:nvSpPr>
          <p:cNvPr id="3" name="Segnaposto contenuto 2"/>
          <p:cNvSpPr>
            <a:spLocks noGrp="1"/>
          </p:cNvSpPr>
          <p:nvPr>
            <p:ph idx="1"/>
          </p:nvPr>
        </p:nvSpPr>
        <p:spPr/>
        <p:txBody>
          <a:bodyPr/>
          <a:lstStyle/>
          <a:p>
            <a:r>
              <a:rPr lang="it-IT" dirty="0"/>
              <a:t>Il </a:t>
            </a:r>
            <a:r>
              <a:rPr lang="it-IT" b="1" dirty="0"/>
              <a:t>dispositivo</a:t>
            </a:r>
            <a:r>
              <a:rPr lang="it-IT" dirty="0"/>
              <a:t> o il </a:t>
            </a:r>
            <a:r>
              <a:rPr lang="it-IT" b="1" dirty="0"/>
              <a:t>sistema</a:t>
            </a:r>
            <a:r>
              <a:rPr lang="it-IT" dirty="0"/>
              <a:t> o l’insieme di dispositivi o sistemi </a:t>
            </a:r>
            <a:r>
              <a:rPr lang="it-IT" b="1" dirty="0"/>
              <a:t>fisso</a:t>
            </a:r>
            <a:r>
              <a:rPr lang="it-IT" dirty="0"/>
              <a:t> e destinato a svolgere in modo </a:t>
            </a:r>
            <a:r>
              <a:rPr lang="it-IT" b="1" dirty="0"/>
              <a:t>autonomo</a:t>
            </a:r>
            <a:r>
              <a:rPr lang="it-IT" dirty="0"/>
              <a:t> una </a:t>
            </a:r>
            <a:r>
              <a:rPr lang="it-IT" b="1" dirty="0"/>
              <a:t>specifica attività</a:t>
            </a:r>
            <a:r>
              <a:rPr lang="it-IT" dirty="0"/>
              <a:t>, anche nell’ambito di un ciclo più ampio;</a:t>
            </a:r>
          </a:p>
        </p:txBody>
      </p:sp>
    </p:spTree>
    <p:extLst>
      <p:ext uri="{BB962C8B-B14F-4D97-AF65-F5344CB8AC3E}">
        <p14:creationId xmlns:p14="http://schemas.microsoft.com/office/powerpoint/2010/main" val="3324722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Valore limite di emissione</a:t>
            </a:r>
          </a:p>
        </p:txBody>
      </p:sp>
      <p:sp>
        <p:nvSpPr>
          <p:cNvPr id="3" name="Segnaposto contenuto 2"/>
          <p:cNvSpPr>
            <a:spLocks noGrp="1"/>
          </p:cNvSpPr>
          <p:nvPr>
            <p:ph idx="1"/>
          </p:nvPr>
        </p:nvSpPr>
        <p:spPr/>
        <p:txBody>
          <a:bodyPr/>
          <a:lstStyle/>
          <a:p>
            <a:r>
              <a:rPr lang="it-IT" sz="2400" i="1" dirty="0"/>
              <a:t>Il fattore di emissione, la concentrazione, la percentuale o il flusso di massa di sostanze inquinanti nelle emissioni che non devono essere superati. I valori di limite di emissione espressi come concentrazione sono stabiliti con riferimento al funzionamento dell’impianto nelle condizioni di esercizio più gravose e, salvo diversamente disposto dal presente titolo o dall’autorizzazione, si intendono stabiliti come media oraria;</a:t>
            </a:r>
          </a:p>
          <a:p>
            <a:endParaRPr lang="it-IT" dirty="0"/>
          </a:p>
        </p:txBody>
      </p:sp>
    </p:spTree>
    <p:extLst>
      <p:ext uri="{BB962C8B-B14F-4D97-AF65-F5344CB8AC3E}">
        <p14:creationId xmlns:p14="http://schemas.microsoft.com/office/powerpoint/2010/main" val="3407940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Fattore di emissione</a:t>
            </a:r>
          </a:p>
        </p:txBody>
      </p:sp>
      <p:sp>
        <p:nvSpPr>
          <p:cNvPr id="3" name="Segnaposto contenuto 2"/>
          <p:cNvSpPr>
            <a:spLocks noGrp="1"/>
          </p:cNvSpPr>
          <p:nvPr>
            <p:ph idx="1"/>
          </p:nvPr>
        </p:nvSpPr>
        <p:spPr/>
        <p:txBody>
          <a:bodyPr>
            <a:normAutofit/>
          </a:bodyPr>
          <a:lstStyle/>
          <a:p>
            <a:r>
              <a:rPr lang="it-IT" b="1" dirty="0"/>
              <a:t>Fattore di emissione</a:t>
            </a:r>
            <a:r>
              <a:rPr lang="it-IT" dirty="0"/>
              <a:t>: rapporto tra massa di sostanza inquinante emessa e unità di misura specifica di prodotto o di servizio. (ad esempio nell’attività di produzione dell’alluminio, il valore limite di emissione per le polveri è stabilito in 5kg/t di  alluminio prodotto come media giornaliera se all’effluente gassoso dei forni elettrolitici è aggiunta l’aria di ventilazione dei locali di elettrolisi – Comma 23), </a:t>
            </a:r>
            <a:r>
              <a:rPr lang="it-IT" dirty="0" err="1"/>
              <a:t>All.I</a:t>
            </a:r>
            <a:r>
              <a:rPr lang="it-IT" dirty="0"/>
              <a:t> alla parte quinta)•</a:t>
            </a:r>
          </a:p>
        </p:txBody>
      </p:sp>
    </p:spTree>
    <p:extLst>
      <p:ext uri="{BB962C8B-B14F-4D97-AF65-F5344CB8AC3E}">
        <p14:creationId xmlns:p14="http://schemas.microsoft.com/office/powerpoint/2010/main" val="231750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Direttrici generali</a:t>
            </a:r>
          </a:p>
        </p:txBody>
      </p:sp>
      <p:sp>
        <p:nvSpPr>
          <p:cNvPr id="5" name="Segnaposto contenuto 4"/>
          <p:cNvSpPr>
            <a:spLocks noGrp="1"/>
          </p:cNvSpPr>
          <p:nvPr>
            <p:ph idx="1"/>
          </p:nvPr>
        </p:nvSpPr>
        <p:spPr>
          <a:xfrm>
            <a:off x="684212" y="685800"/>
            <a:ext cx="9160828" cy="3615267"/>
          </a:xfrm>
        </p:spPr>
        <p:txBody>
          <a:bodyPr>
            <a:normAutofit fontScale="92500"/>
          </a:bodyPr>
          <a:lstStyle/>
          <a:p>
            <a:r>
              <a:rPr lang="it-IT" dirty="0"/>
              <a:t>1.	limiti specifici alle emissioni:</a:t>
            </a:r>
          </a:p>
          <a:p>
            <a:pPr lvl="1"/>
            <a:r>
              <a:rPr lang="it-IT" dirty="0"/>
              <a:t>a.	</a:t>
            </a:r>
            <a:r>
              <a:rPr lang="it-IT" dirty="0" err="1"/>
              <a:t>Imp</a:t>
            </a:r>
            <a:r>
              <a:rPr lang="it-IT" dirty="0"/>
              <a:t>. industriali, grandi </a:t>
            </a:r>
            <a:r>
              <a:rPr lang="it-IT" dirty="0" err="1"/>
              <a:t>imp</a:t>
            </a:r>
            <a:r>
              <a:rPr lang="it-IT" dirty="0"/>
              <a:t>. di combustione, </a:t>
            </a:r>
            <a:r>
              <a:rPr lang="it-IT" dirty="0" err="1"/>
              <a:t>imp</a:t>
            </a:r>
            <a:r>
              <a:rPr lang="it-IT" dirty="0"/>
              <a:t>. tecnologici e di servizio</a:t>
            </a:r>
          </a:p>
          <a:p>
            <a:pPr lvl="1"/>
            <a:r>
              <a:rPr lang="it-IT" dirty="0"/>
              <a:t>b.	Impianti di riscaldamento domestico</a:t>
            </a:r>
          </a:p>
          <a:p>
            <a:pPr lvl="1"/>
            <a:r>
              <a:rPr lang="it-IT" dirty="0"/>
              <a:t>c.	Autoveicoli altri mezzi di trasporto, macchine operatrici:</a:t>
            </a:r>
          </a:p>
          <a:p>
            <a:r>
              <a:rPr lang="it-IT" dirty="0"/>
              <a:t>2.	Caratteristiche merceologiche dei combustibili, </a:t>
            </a:r>
          </a:p>
          <a:p>
            <a:pPr lvl="1"/>
            <a:r>
              <a:rPr lang="it-IT" dirty="0"/>
              <a:t>a.	per uso industriale </a:t>
            </a:r>
          </a:p>
          <a:p>
            <a:pPr lvl="1"/>
            <a:r>
              <a:rPr lang="it-IT" dirty="0"/>
              <a:t>b.	per usi civili</a:t>
            </a:r>
          </a:p>
          <a:p>
            <a:pPr lvl="1"/>
            <a:r>
              <a:rPr lang="it-IT" dirty="0"/>
              <a:t>c.	Benzine, </a:t>
            </a:r>
          </a:p>
          <a:p>
            <a:pPr lvl="1"/>
            <a:r>
              <a:rPr lang="it-IT" dirty="0"/>
              <a:t>d.	Altri carburanti per autotrazione (biodiesel, alcol, ecc.).</a:t>
            </a:r>
          </a:p>
          <a:p>
            <a:endParaRPr lang="it-IT" dirty="0"/>
          </a:p>
        </p:txBody>
      </p:sp>
    </p:spTree>
    <p:extLst>
      <p:ext uri="{BB962C8B-B14F-4D97-AF65-F5344CB8AC3E}">
        <p14:creationId xmlns:p14="http://schemas.microsoft.com/office/powerpoint/2010/main" val="2316544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concentrazione</a:t>
            </a:r>
          </a:p>
        </p:txBody>
      </p:sp>
      <p:sp>
        <p:nvSpPr>
          <p:cNvPr id="3" name="Segnaposto contenuto 2"/>
          <p:cNvSpPr>
            <a:spLocks noGrp="1"/>
          </p:cNvSpPr>
          <p:nvPr>
            <p:ph idx="1"/>
          </p:nvPr>
        </p:nvSpPr>
        <p:spPr/>
        <p:txBody>
          <a:bodyPr>
            <a:normAutofit/>
          </a:bodyPr>
          <a:lstStyle/>
          <a:p>
            <a:r>
              <a:rPr lang="it-IT" b="1" dirty="0"/>
              <a:t>Concentrazione</a:t>
            </a:r>
            <a:r>
              <a:rPr lang="it-IT" dirty="0"/>
              <a:t>: è il modo più usuale per assegnare un limite di emissione. Esso viene espresso in termini massa per unità di volume di effluente, in genere mg/Nm3; nel caso di cui al punto precedente, qualora non venga aggiunta l’aria di ventilazione, il limite per le polveri è di 30 mg/Nm</a:t>
            </a:r>
            <a:r>
              <a:rPr lang="it-IT" baseline="30000" dirty="0"/>
              <a:t>3</a:t>
            </a:r>
            <a:r>
              <a:rPr lang="it-IT" dirty="0"/>
              <a:t>.•</a:t>
            </a:r>
          </a:p>
          <a:p>
            <a:endParaRPr lang="it-IT" dirty="0"/>
          </a:p>
        </p:txBody>
      </p:sp>
    </p:spTree>
    <p:extLst>
      <p:ext uri="{BB962C8B-B14F-4D97-AF65-F5344CB8AC3E}">
        <p14:creationId xmlns:p14="http://schemas.microsoft.com/office/powerpoint/2010/main" val="2631715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Percentuale</a:t>
            </a:r>
          </a:p>
        </p:txBody>
      </p:sp>
      <p:sp>
        <p:nvSpPr>
          <p:cNvPr id="3" name="Segnaposto contenuto 2"/>
          <p:cNvSpPr>
            <a:spLocks noGrp="1"/>
          </p:cNvSpPr>
          <p:nvPr>
            <p:ph idx="1"/>
          </p:nvPr>
        </p:nvSpPr>
        <p:spPr/>
        <p:txBody>
          <a:bodyPr>
            <a:normAutofit/>
          </a:bodyPr>
          <a:lstStyle/>
          <a:p>
            <a:r>
              <a:rPr lang="it-IT" b="1" dirty="0"/>
              <a:t>Percentuale</a:t>
            </a:r>
            <a:r>
              <a:rPr lang="it-IT" dirty="0"/>
              <a:t>: rapporto tra la massa di sostanza inquinante emessa e la massa della stessa sostanza utilizzata nel processo produttivo, moltiplicato per cento. (Per esempio nell’attività di finitura di autoveicoli con consumo di solvente annuo superiore a 5 t/anno, il limite di emissione diffusa di COV è pari al 25% dell’input di solvente).</a:t>
            </a:r>
          </a:p>
        </p:txBody>
      </p:sp>
    </p:spTree>
    <p:extLst>
      <p:ext uri="{BB962C8B-B14F-4D97-AF65-F5344CB8AC3E}">
        <p14:creationId xmlns:p14="http://schemas.microsoft.com/office/powerpoint/2010/main" val="2439730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Flusso di massa</a:t>
            </a:r>
          </a:p>
        </p:txBody>
      </p:sp>
      <p:sp>
        <p:nvSpPr>
          <p:cNvPr id="3" name="Segnaposto contenuto 2"/>
          <p:cNvSpPr>
            <a:spLocks noGrp="1"/>
          </p:cNvSpPr>
          <p:nvPr>
            <p:ph idx="1"/>
          </p:nvPr>
        </p:nvSpPr>
        <p:spPr/>
        <p:txBody>
          <a:bodyPr/>
          <a:lstStyle/>
          <a:p>
            <a:r>
              <a:rPr lang="it-IT" b="1" dirty="0"/>
              <a:t>Flusso di massa</a:t>
            </a:r>
            <a:r>
              <a:rPr lang="it-IT" dirty="0"/>
              <a:t>: massa di sostanza inquinante emessa per unità di tempo (p.es. t/anno, kg/h)</a:t>
            </a:r>
          </a:p>
          <a:p>
            <a:endParaRPr lang="it-IT" dirty="0"/>
          </a:p>
          <a:p>
            <a:endParaRPr lang="it-IT" dirty="0"/>
          </a:p>
        </p:txBody>
      </p:sp>
    </p:spTree>
    <p:extLst>
      <p:ext uri="{BB962C8B-B14F-4D97-AF65-F5344CB8AC3E}">
        <p14:creationId xmlns:p14="http://schemas.microsoft.com/office/powerpoint/2010/main" val="578379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Soglia di rilevanza</a:t>
            </a:r>
          </a:p>
        </p:txBody>
      </p:sp>
      <p:sp>
        <p:nvSpPr>
          <p:cNvPr id="3" name="Segnaposto contenuto 2"/>
          <p:cNvSpPr>
            <a:spLocks noGrp="1"/>
          </p:cNvSpPr>
          <p:nvPr>
            <p:ph idx="1"/>
          </p:nvPr>
        </p:nvSpPr>
        <p:spPr/>
        <p:txBody>
          <a:bodyPr/>
          <a:lstStyle/>
          <a:p>
            <a:r>
              <a:rPr lang="it-IT" b="1" dirty="0"/>
              <a:t>Soglia di rilevanza</a:t>
            </a:r>
            <a:r>
              <a:rPr lang="it-IT" dirty="0"/>
              <a:t>: flusso di massa per singolo inquinante, misurato a monte di eventuali sistemi di abbattimento e nelle condizioni di esercizio più gravose dell’impianto, al di sotto del quale non si applicano valori limite di emissione (p.es. per gli impianti per la produzione di accumulatori al piombo la soglia di rilevanza per l’applicazione dei limiti di emissioni di polveri è pari a 0,005 kg/h, superata la quale vige il limite di emissione di 0,5 mg/Nm3).</a:t>
            </a:r>
          </a:p>
          <a:p>
            <a:endParaRPr lang="it-IT" dirty="0"/>
          </a:p>
        </p:txBody>
      </p:sp>
    </p:spTree>
    <p:extLst>
      <p:ext uri="{BB962C8B-B14F-4D97-AF65-F5344CB8AC3E}">
        <p14:creationId xmlns:p14="http://schemas.microsoft.com/office/powerpoint/2010/main" val="908628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Migliori tecniche disponibili</a:t>
            </a:r>
          </a:p>
        </p:txBody>
      </p:sp>
      <p:sp>
        <p:nvSpPr>
          <p:cNvPr id="3" name="Segnaposto contenuto 2"/>
          <p:cNvSpPr>
            <a:spLocks noGrp="1"/>
          </p:cNvSpPr>
          <p:nvPr>
            <p:ph idx="1"/>
          </p:nvPr>
        </p:nvSpPr>
        <p:spPr/>
        <p:txBody>
          <a:bodyPr>
            <a:normAutofit fontScale="92500" lnSpcReduction="10000"/>
          </a:bodyPr>
          <a:lstStyle/>
          <a:p>
            <a:r>
              <a:rPr lang="it-IT" dirty="0"/>
              <a:t>La più efficiente ed avanzata fase di sviluppo di attività e relativi metodi di esercizio indicanti l’idoneità </a:t>
            </a:r>
            <a:r>
              <a:rPr lang="it-IT" b="1" dirty="0"/>
              <a:t>pratica</a:t>
            </a:r>
            <a:r>
              <a:rPr lang="it-IT" dirty="0"/>
              <a:t> di determinate tecniche ad </a:t>
            </a:r>
            <a:r>
              <a:rPr lang="it-IT" b="1" dirty="0"/>
              <a:t>evitare</a:t>
            </a:r>
            <a:r>
              <a:rPr lang="it-IT" dirty="0"/>
              <a:t> ovvero, se ciò risulti impossibile, a </a:t>
            </a:r>
            <a:r>
              <a:rPr lang="it-IT" b="1" dirty="0"/>
              <a:t>ridurre </a:t>
            </a:r>
            <a:r>
              <a:rPr lang="it-IT" dirty="0"/>
              <a:t>le emissioni; a tal fine, si intende per:	</a:t>
            </a:r>
          </a:p>
          <a:p>
            <a:r>
              <a:rPr lang="it-IT" dirty="0"/>
              <a:t>1) tecniche: sia le </a:t>
            </a:r>
            <a:r>
              <a:rPr lang="it-IT" b="1" dirty="0"/>
              <a:t>tecniche impiegate</a:t>
            </a:r>
            <a:r>
              <a:rPr lang="it-IT" dirty="0"/>
              <a:t>, sia le modalità di progettazione, </a:t>
            </a:r>
            <a:r>
              <a:rPr lang="it-IT" b="1" dirty="0"/>
              <a:t>costruzione</a:t>
            </a:r>
            <a:r>
              <a:rPr lang="it-IT" dirty="0"/>
              <a:t>, </a:t>
            </a:r>
            <a:r>
              <a:rPr lang="it-IT" b="1" dirty="0"/>
              <a:t>manutenzione</a:t>
            </a:r>
            <a:r>
              <a:rPr lang="it-IT" dirty="0"/>
              <a:t>, </a:t>
            </a:r>
            <a:r>
              <a:rPr lang="it-IT" b="1" dirty="0"/>
              <a:t>esercizio</a:t>
            </a:r>
            <a:r>
              <a:rPr lang="it-IT" dirty="0"/>
              <a:t> e chiusura degli impianti e delle attività;	</a:t>
            </a:r>
          </a:p>
          <a:p>
            <a:r>
              <a:rPr lang="it-IT" dirty="0"/>
              <a:t>2) </a:t>
            </a:r>
            <a:r>
              <a:rPr lang="it-IT" b="1" dirty="0"/>
              <a:t>disponibili</a:t>
            </a:r>
            <a:r>
              <a:rPr lang="it-IT" dirty="0"/>
              <a:t>: le tecniche sviluppate su una scala che ne </a:t>
            </a:r>
            <a:r>
              <a:rPr lang="it-IT" b="1" dirty="0"/>
              <a:t>consenta l’applicazione in condizioni economicamente e tecnicamente valide </a:t>
            </a:r>
            <a:r>
              <a:rPr lang="it-IT" dirty="0"/>
              <a:t>nell’ambito del </a:t>
            </a:r>
            <a:r>
              <a:rPr lang="it-IT" b="1" dirty="0"/>
              <a:t>pertinente comparto industriale</a:t>
            </a:r>
            <a:r>
              <a:rPr lang="it-IT" dirty="0"/>
              <a:t>, prendendo in considerazione i costi e i vantaggi, indipendentemente dal fatto che siano o meno applicate o prodotte in ambito nazionale, purché il gestore possa avervi accesso a </a:t>
            </a:r>
            <a:r>
              <a:rPr lang="it-IT" b="1" dirty="0"/>
              <a:t>condizioni ragionevoli</a:t>
            </a:r>
            <a:r>
              <a:rPr lang="it-IT" dirty="0"/>
              <a:t>;	</a:t>
            </a:r>
          </a:p>
          <a:p>
            <a:r>
              <a:rPr lang="it-IT" dirty="0"/>
              <a:t>3) migliori: le tecniche </a:t>
            </a:r>
            <a:r>
              <a:rPr lang="it-IT" b="1" dirty="0"/>
              <a:t>più efficaci </a:t>
            </a:r>
            <a:r>
              <a:rPr lang="it-IT" dirty="0"/>
              <a:t>per ottenere un </a:t>
            </a:r>
            <a:r>
              <a:rPr lang="it-IT" b="1" dirty="0"/>
              <a:t>elevato livello di protezione </a:t>
            </a:r>
            <a:r>
              <a:rPr lang="it-IT" dirty="0"/>
              <a:t>dell’ambiente nel suo complesso;</a:t>
            </a:r>
          </a:p>
          <a:p>
            <a:endParaRPr lang="it-IT" dirty="0"/>
          </a:p>
        </p:txBody>
      </p:sp>
    </p:spTree>
    <p:extLst>
      <p:ext uri="{BB962C8B-B14F-4D97-AF65-F5344CB8AC3E}">
        <p14:creationId xmlns:p14="http://schemas.microsoft.com/office/powerpoint/2010/main" val="2855208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Composto Organico Colatile (COV)</a:t>
            </a:r>
          </a:p>
        </p:txBody>
      </p:sp>
      <p:sp>
        <p:nvSpPr>
          <p:cNvPr id="3" name="Segnaposto contenuto 2"/>
          <p:cNvSpPr>
            <a:spLocks noGrp="1"/>
          </p:cNvSpPr>
          <p:nvPr>
            <p:ph idx="1"/>
          </p:nvPr>
        </p:nvSpPr>
        <p:spPr/>
        <p:txBody>
          <a:bodyPr/>
          <a:lstStyle/>
          <a:p>
            <a:r>
              <a:rPr lang="it-IT" i="1" dirty="0"/>
              <a:t>Qualsiasi composto organico che abbia a 293,15 K una pressione di vapore di 0,01 </a:t>
            </a:r>
            <a:r>
              <a:rPr lang="it-IT" i="1" dirty="0" err="1"/>
              <a:t>kPa</a:t>
            </a:r>
            <a:r>
              <a:rPr lang="it-IT" i="1" dirty="0"/>
              <a:t> o superiore, oppure che abbia una volatilità corrispondente in condizioni particolari di uso. Ai fini della parte quinta del presente decreto, è considerata come COV la frazione di creosoto che alla temperatura di 293,15 K ha una pressione di vapore superiore a 0,01 </a:t>
            </a:r>
            <a:r>
              <a:rPr lang="it-IT" i="1" dirty="0" err="1"/>
              <a:t>kPa</a:t>
            </a:r>
            <a:r>
              <a:rPr lang="it-IT" i="1" dirty="0"/>
              <a:t>;</a:t>
            </a:r>
          </a:p>
          <a:p>
            <a:endParaRPr lang="it-IT" dirty="0"/>
          </a:p>
        </p:txBody>
      </p:sp>
    </p:spTree>
    <p:extLst>
      <p:ext uri="{BB962C8B-B14F-4D97-AF65-F5344CB8AC3E}">
        <p14:creationId xmlns:p14="http://schemas.microsoft.com/office/powerpoint/2010/main" val="341910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Attività</a:t>
            </a:r>
          </a:p>
        </p:txBody>
      </p:sp>
      <p:sp>
        <p:nvSpPr>
          <p:cNvPr id="3" name="Segnaposto contenuto 2"/>
          <p:cNvSpPr>
            <a:spLocks noGrp="1"/>
          </p:cNvSpPr>
          <p:nvPr>
            <p:ph idx="1"/>
          </p:nvPr>
        </p:nvSpPr>
        <p:spPr>
          <a:xfrm>
            <a:off x="684212" y="990603"/>
            <a:ext cx="8534400" cy="3615267"/>
          </a:xfrm>
        </p:spPr>
        <p:txBody>
          <a:bodyPr>
            <a:noAutofit/>
          </a:bodyPr>
          <a:lstStyle/>
          <a:p>
            <a:r>
              <a:rPr lang="it-IT" sz="2400" dirty="0"/>
              <a:t>“</a:t>
            </a:r>
            <a:r>
              <a:rPr lang="it-IT" sz="2400" b="1" i="1" dirty="0"/>
              <a:t>Lavoro</a:t>
            </a:r>
            <a:r>
              <a:rPr lang="it-IT" sz="2400" i="1" dirty="0"/>
              <a:t>; esplicazione di lavoro, di energia (anche non materiale) da parte di singoli o di gruppi: svolgere a. letteraria, artistica, sportiva, didattica; uomo che ha molteplici a.; a. sociali, assistenziali, culturali, ricreative; dedicarsi a un’a. redditizia; gli introiti della propria a. professionale; la ripresa dell’a. politica, dell’a. parlamentare, dell’a. giudiziaria (degli organi cioè che amministrano la giustizia), ecc.; le a. industriali, commerciali, economiche di una provincia; a. terziarie (v. terziario); a. produttiva, improduttiva, ecc</a:t>
            </a:r>
            <a:r>
              <a:rPr lang="it-IT" sz="2400" dirty="0"/>
              <a:t>.” </a:t>
            </a:r>
          </a:p>
          <a:p>
            <a:r>
              <a:rPr lang="it-IT" sz="2400" dirty="0"/>
              <a:t>La definizione è tratta dal vocabolario Treccani.</a:t>
            </a:r>
          </a:p>
          <a:p>
            <a:endParaRPr lang="it-IT" sz="2400" dirty="0"/>
          </a:p>
        </p:txBody>
      </p:sp>
    </p:spTree>
    <p:extLst>
      <p:ext uri="{BB962C8B-B14F-4D97-AF65-F5344CB8AC3E}">
        <p14:creationId xmlns:p14="http://schemas.microsoft.com/office/powerpoint/2010/main" val="3940456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Regime </a:t>
            </a:r>
            <a:r>
              <a:rPr lang="it-IT" dirty="0" err="1"/>
              <a:t>autorizzatorio</a:t>
            </a:r>
            <a:r>
              <a:rPr lang="it-IT" dirty="0"/>
              <a:t> degli scarichi in atmosfera (art. 269): </a:t>
            </a:r>
          </a:p>
        </p:txBody>
      </p:sp>
      <p:sp>
        <p:nvSpPr>
          <p:cNvPr id="3" name="Segnaposto contenuto 2"/>
          <p:cNvSpPr>
            <a:spLocks noGrp="1"/>
          </p:cNvSpPr>
          <p:nvPr>
            <p:ph idx="1"/>
          </p:nvPr>
        </p:nvSpPr>
        <p:spPr>
          <a:xfrm>
            <a:off x="684211" y="685800"/>
            <a:ext cx="11279189" cy="3615267"/>
          </a:xfrm>
        </p:spPr>
        <p:txBody>
          <a:bodyPr>
            <a:noAutofit/>
          </a:bodyPr>
          <a:lstStyle/>
          <a:p>
            <a:r>
              <a:rPr lang="en-US" sz="2800" i="1" dirty="0"/>
              <a:t>Per </a:t>
            </a:r>
            <a:r>
              <a:rPr lang="en-US" sz="2800" i="1" dirty="0" err="1"/>
              <a:t>tutti</a:t>
            </a:r>
            <a:r>
              <a:rPr lang="en-US" sz="2800" i="1" dirty="0"/>
              <a:t> </a:t>
            </a:r>
            <a:r>
              <a:rPr lang="en-US" sz="2800" i="1" dirty="0" err="1"/>
              <a:t>gli</a:t>
            </a:r>
            <a:r>
              <a:rPr lang="en-US" sz="2800" i="1" dirty="0"/>
              <a:t> </a:t>
            </a:r>
            <a:r>
              <a:rPr lang="en-US" sz="2800" i="1" dirty="0" err="1"/>
              <a:t>stabilimenti</a:t>
            </a:r>
            <a:r>
              <a:rPr lang="en-US" sz="2800" i="1" dirty="0"/>
              <a:t> </a:t>
            </a:r>
            <a:r>
              <a:rPr lang="en-US" sz="2800" i="1" dirty="0" err="1"/>
              <a:t>che</a:t>
            </a:r>
            <a:r>
              <a:rPr lang="en-US" sz="2800" i="1" dirty="0"/>
              <a:t> </a:t>
            </a:r>
            <a:r>
              <a:rPr lang="en-US" sz="2800" i="1" dirty="0" err="1"/>
              <a:t>producono</a:t>
            </a:r>
            <a:r>
              <a:rPr lang="en-US" sz="2800" i="1" dirty="0"/>
              <a:t> emission, </a:t>
            </a:r>
            <a:r>
              <a:rPr lang="en-US" sz="2800" i="1" dirty="0" err="1"/>
              <a:t>deve</a:t>
            </a:r>
            <a:r>
              <a:rPr lang="en-US" sz="2800" i="1" dirty="0"/>
              <a:t> </a:t>
            </a:r>
            <a:r>
              <a:rPr lang="en-US" sz="2800" i="1" dirty="0" err="1"/>
              <a:t>essere</a:t>
            </a:r>
            <a:r>
              <a:rPr lang="en-US" sz="2800" i="1" dirty="0"/>
              <a:t> </a:t>
            </a:r>
            <a:r>
              <a:rPr lang="en-US" sz="2800" i="1" dirty="0" err="1"/>
              <a:t>richiesta</a:t>
            </a:r>
            <a:r>
              <a:rPr lang="en-US" sz="2800" i="1" dirty="0"/>
              <a:t> </a:t>
            </a:r>
            <a:r>
              <a:rPr lang="en-US" sz="2800" i="1" dirty="0" err="1"/>
              <a:t>una</a:t>
            </a:r>
            <a:r>
              <a:rPr lang="en-US" sz="2800" i="1" dirty="0"/>
              <a:t> </a:t>
            </a:r>
            <a:r>
              <a:rPr lang="en-US" sz="2800" i="1" dirty="0" err="1"/>
              <a:t>autorizzazione</a:t>
            </a:r>
            <a:endParaRPr lang="it-IT" sz="2800" i="1" dirty="0"/>
          </a:p>
          <a:p>
            <a:pPr marL="457200" indent="-457200">
              <a:buFont typeface="+mj-lt"/>
              <a:buAutoNum type="arabicPeriod"/>
            </a:pPr>
            <a:r>
              <a:rPr lang="it-IT" sz="2800" dirty="0"/>
              <a:t>domanda (progetto dell’impianto, relazione tecnica)</a:t>
            </a:r>
          </a:p>
          <a:p>
            <a:pPr marL="457200" indent="-457200">
              <a:buFont typeface="+mj-lt"/>
              <a:buAutoNum type="arabicPeriod"/>
            </a:pPr>
            <a:r>
              <a:rPr lang="it-IT" sz="2800" dirty="0"/>
              <a:t>Conferenza dei servizi (Gestore dell’impianto, il Comune, la Provincia, l’Azienda sanitaria, i Vigili del Fuoco, ecc.).</a:t>
            </a:r>
          </a:p>
          <a:p>
            <a:pPr marL="457200" indent="-457200">
              <a:buFont typeface="+mj-lt"/>
              <a:buAutoNum type="arabicPeriod"/>
            </a:pPr>
            <a:r>
              <a:rPr lang="it-IT" sz="2800" dirty="0"/>
              <a:t>Provvedimento autorizzativo:</a:t>
            </a:r>
          </a:p>
          <a:p>
            <a:pPr lvl="1"/>
            <a:r>
              <a:rPr lang="it-IT" sz="2400" dirty="0"/>
              <a:t>emissioni tecnicamente convogliabili (modalità di captazione e convogliamento; valori di emissione, metodi di campionamento e di </a:t>
            </a:r>
            <a:r>
              <a:rPr lang="it-IT" sz="2400" dirty="0" err="1"/>
              <a:t>analisi;I</a:t>
            </a:r>
            <a:r>
              <a:rPr lang="it-IT" sz="2400" dirty="0"/>
              <a:t> criteri di valutazione della conformità dei valori misurati ai valori limite.</a:t>
            </a:r>
          </a:p>
          <a:p>
            <a:pPr lvl="1"/>
            <a:r>
              <a:rPr lang="it-IT" sz="2400" dirty="0"/>
              <a:t>Emissioni diffuse: prescrizioni finalizzate ad assicurarne il contenimento</a:t>
            </a:r>
          </a:p>
          <a:p>
            <a:endParaRPr lang="it-IT" sz="2800" dirty="0"/>
          </a:p>
        </p:txBody>
      </p:sp>
    </p:spTree>
    <p:extLst>
      <p:ext uri="{BB962C8B-B14F-4D97-AF65-F5344CB8AC3E}">
        <p14:creationId xmlns:p14="http://schemas.microsoft.com/office/powerpoint/2010/main" val="2545392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Convogliamento delle emissioni</a:t>
            </a:r>
          </a:p>
        </p:txBody>
      </p:sp>
      <p:sp>
        <p:nvSpPr>
          <p:cNvPr id="3" name="Segnaposto contenuto 2"/>
          <p:cNvSpPr>
            <a:spLocks noGrp="1"/>
          </p:cNvSpPr>
          <p:nvPr>
            <p:ph idx="1"/>
          </p:nvPr>
        </p:nvSpPr>
        <p:spPr>
          <a:xfrm>
            <a:off x="684211" y="685800"/>
            <a:ext cx="10941731" cy="3615267"/>
          </a:xfrm>
        </p:spPr>
        <p:txBody>
          <a:bodyPr>
            <a:normAutofit/>
          </a:bodyPr>
          <a:lstStyle/>
          <a:p>
            <a:r>
              <a:rPr lang="it-IT" dirty="0"/>
              <a:t>Ove </a:t>
            </a:r>
            <a:r>
              <a:rPr lang="it-IT" b="1" dirty="0"/>
              <a:t>tecnicamente possibile</a:t>
            </a:r>
            <a:r>
              <a:rPr lang="it-IT" dirty="0"/>
              <a:t>, le emissioni devono essere </a:t>
            </a:r>
            <a:r>
              <a:rPr lang="it-IT" b="1" dirty="0"/>
              <a:t>convogliate</a:t>
            </a:r>
            <a:r>
              <a:rPr lang="it-IT" dirty="0"/>
              <a:t>.</a:t>
            </a:r>
          </a:p>
          <a:p>
            <a:r>
              <a:rPr lang="it-IT" b="1" dirty="0"/>
              <a:t>Ogni  impianto </a:t>
            </a:r>
            <a:r>
              <a:rPr lang="it-IT" dirty="0"/>
              <a:t>deve avere un </a:t>
            </a:r>
            <a:r>
              <a:rPr lang="it-IT" b="1" dirty="0"/>
              <a:t>unico</a:t>
            </a:r>
            <a:r>
              <a:rPr lang="it-IT" dirty="0"/>
              <a:t> punto di convogliamento</a:t>
            </a:r>
          </a:p>
          <a:p>
            <a:r>
              <a:rPr lang="it-IT" b="1" dirty="0"/>
              <a:t>Può essere autorizzata una pluralità di punti</a:t>
            </a:r>
            <a:r>
              <a:rPr lang="it-IT" dirty="0"/>
              <a:t>: i valori limite espressi come flusso di massa, fattore di emissione e percentuale andranno riferiti al </a:t>
            </a:r>
            <a:r>
              <a:rPr lang="it-IT" b="1" dirty="0"/>
              <a:t>complesso delle emissioni</a:t>
            </a:r>
            <a:r>
              <a:rPr lang="it-IT" dirty="0"/>
              <a:t> ; quelli espressi in termini di </a:t>
            </a:r>
            <a:r>
              <a:rPr lang="it-IT" b="1" dirty="0"/>
              <a:t>concentrazione</a:t>
            </a:r>
            <a:r>
              <a:rPr lang="it-IT" dirty="0"/>
              <a:t> i valori limite dovranno essere rispettati in corrispondenza dei </a:t>
            </a:r>
            <a:r>
              <a:rPr lang="it-IT" b="1" dirty="0"/>
              <a:t>singoli punti di emissione </a:t>
            </a:r>
            <a:r>
              <a:rPr lang="it-IT" dirty="0"/>
              <a:t>autorizzati.</a:t>
            </a:r>
          </a:p>
          <a:p>
            <a:r>
              <a:rPr lang="it-IT" dirty="0"/>
              <a:t>In deroga a tale disposizione, l’autorizzazione può tuttavia prevedere che i valori limite di emissione si riferiscano alla </a:t>
            </a:r>
            <a:r>
              <a:rPr lang="it-IT" b="1" dirty="0"/>
              <a:t>media ponderata </a:t>
            </a:r>
            <a:r>
              <a:rPr lang="it-IT" dirty="0"/>
              <a:t>delle emissioni di sostanze inquinanti uguali.</a:t>
            </a:r>
          </a:p>
          <a:p>
            <a:endParaRPr lang="it-IT" dirty="0"/>
          </a:p>
        </p:txBody>
      </p:sp>
    </p:spTree>
    <p:extLst>
      <p:ext uri="{BB962C8B-B14F-4D97-AF65-F5344CB8AC3E}">
        <p14:creationId xmlns:p14="http://schemas.microsoft.com/office/powerpoint/2010/main" val="1564506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Valori limite di emissione </a:t>
            </a:r>
            <a:r>
              <a:rPr lang="it-IT" b="1" dirty="0"/>
              <a:t>generali</a:t>
            </a:r>
          </a:p>
        </p:txBody>
      </p:sp>
      <p:sp>
        <p:nvSpPr>
          <p:cNvPr id="3" name="Segnaposto contenuto 2"/>
          <p:cNvSpPr>
            <a:spLocks noGrp="1"/>
          </p:cNvSpPr>
          <p:nvPr>
            <p:ph idx="1"/>
          </p:nvPr>
        </p:nvSpPr>
        <p:spPr>
          <a:xfrm>
            <a:off x="684212" y="685800"/>
            <a:ext cx="10212388" cy="3615267"/>
          </a:xfrm>
        </p:spPr>
        <p:txBody>
          <a:bodyPr>
            <a:normAutofit fontScale="85000" lnSpcReduction="10000"/>
          </a:bodyPr>
          <a:lstStyle/>
          <a:p>
            <a:r>
              <a:rPr lang="it-IT" dirty="0"/>
              <a:t>valori limite generali: riferiti a gruppi di inquinanti in base a considerazioni di natura fisica e pericolosità. </a:t>
            </a:r>
          </a:p>
          <a:p>
            <a:r>
              <a:rPr lang="it-IT" dirty="0"/>
              <a:t>6 </a:t>
            </a:r>
            <a:r>
              <a:rPr lang="it-IT" b="1" dirty="0" err="1"/>
              <a:t>macrocategorie</a:t>
            </a:r>
            <a:r>
              <a:rPr lang="it-IT" dirty="0"/>
              <a:t>:</a:t>
            </a:r>
          </a:p>
          <a:p>
            <a:pPr marL="457200" indent="-457200">
              <a:buFont typeface="+mj-lt"/>
              <a:buAutoNum type="arabicPeriod"/>
            </a:pPr>
            <a:r>
              <a:rPr lang="it-IT" dirty="0"/>
              <a:t>Sostanze </a:t>
            </a:r>
            <a:r>
              <a:rPr lang="it-IT" b="1" dirty="0"/>
              <a:t>cancerogene</a:t>
            </a:r>
            <a:r>
              <a:rPr lang="it-IT" dirty="0"/>
              <a:t> e/o teratogene  e/o mutagene;</a:t>
            </a:r>
          </a:p>
          <a:p>
            <a:pPr marL="457200" indent="-457200">
              <a:buFont typeface="+mj-lt"/>
              <a:buAutoNum type="arabicPeriod"/>
            </a:pPr>
            <a:r>
              <a:rPr lang="it-IT" dirty="0"/>
              <a:t>Sostanze di </a:t>
            </a:r>
            <a:r>
              <a:rPr lang="it-IT" b="1" dirty="0"/>
              <a:t>tossicità e cumulabilità </a:t>
            </a:r>
            <a:r>
              <a:rPr lang="it-IT" dirty="0"/>
              <a:t>particolarmente elevata;</a:t>
            </a:r>
          </a:p>
          <a:p>
            <a:pPr marL="457200" indent="-457200">
              <a:buFont typeface="+mj-lt"/>
              <a:buAutoNum type="arabicPeriod"/>
            </a:pPr>
            <a:r>
              <a:rPr lang="it-IT" dirty="0"/>
              <a:t>Sostanze </a:t>
            </a:r>
            <a:r>
              <a:rPr lang="it-IT" b="1" dirty="0"/>
              <a:t>inorganiche in polvere</a:t>
            </a:r>
            <a:r>
              <a:rPr lang="it-IT" dirty="0"/>
              <a:t>;</a:t>
            </a:r>
          </a:p>
          <a:p>
            <a:pPr marL="457200" indent="-457200">
              <a:buFont typeface="+mj-lt"/>
              <a:buAutoNum type="arabicPeriod"/>
            </a:pPr>
            <a:r>
              <a:rPr lang="it-IT" dirty="0"/>
              <a:t>Sostanze </a:t>
            </a:r>
            <a:r>
              <a:rPr lang="it-IT" b="1" dirty="0"/>
              <a:t>inorganiche allo stato di gas e vapore</a:t>
            </a:r>
            <a:r>
              <a:rPr lang="it-IT" dirty="0"/>
              <a:t>;</a:t>
            </a:r>
          </a:p>
          <a:p>
            <a:pPr marL="457200" indent="-457200">
              <a:buFont typeface="+mj-lt"/>
              <a:buAutoNum type="arabicPeriod"/>
            </a:pPr>
            <a:r>
              <a:rPr lang="it-IT" dirty="0"/>
              <a:t>Sostanze </a:t>
            </a:r>
            <a:r>
              <a:rPr lang="it-IT" b="1" dirty="0"/>
              <a:t>organiche sotto forma di gas, vapori o polveri</a:t>
            </a:r>
            <a:r>
              <a:rPr lang="it-IT" dirty="0"/>
              <a:t>;</a:t>
            </a:r>
          </a:p>
          <a:p>
            <a:pPr marL="457200" indent="-457200">
              <a:buFont typeface="+mj-lt"/>
              <a:buAutoNum type="arabicPeriod"/>
            </a:pPr>
            <a:r>
              <a:rPr lang="it-IT" b="1" dirty="0"/>
              <a:t>Polveri totali</a:t>
            </a:r>
            <a:r>
              <a:rPr lang="it-IT" dirty="0"/>
              <a:t>, essendosi attribuito particolare rilievo al quantitativo totale di polveri emesse.</a:t>
            </a:r>
          </a:p>
          <a:p>
            <a:pPr marL="0" indent="0">
              <a:buNone/>
            </a:pPr>
            <a:r>
              <a:rPr lang="it-IT" dirty="0"/>
              <a:t>Per ciascuna </a:t>
            </a:r>
            <a:r>
              <a:rPr lang="it-IT" dirty="0" err="1"/>
              <a:t>macrocategoria</a:t>
            </a:r>
            <a:r>
              <a:rPr lang="it-IT" dirty="0"/>
              <a:t>  si individuano </a:t>
            </a:r>
            <a:r>
              <a:rPr lang="it-IT" b="1" dirty="0"/>
              <a:t>classi omogenee </a:t>
            </a:r>
            <a:r>
              <a:rPr lang="it-IT" dirty="0"/>
              <a:t>di pericolosità delle sostanze, individuando per ciascuna di esse una </a:t>
            </a:r>
            <a:r>
              <a:rPr lang="it-IT" b="1" dirty="0"/>
              <a:t>soglia di rilevanza </a:t>
            </a:r>
            <a:r>
              <a:rPr lang="it-IT" dirty="0"/>
              <a:t>(espressa in flusso di massa) e i relativi limiti. Maggiore è la pericolosità della singola sostanza e minore è il valore limite di emissione. </a:t>
            </a:r>
          </a:p>
          <a:p>
            <a:endParaRPr lang="it-IT" dirty="0"/>
          </a:p>
        </p:txBody>
      </p:sp>
    </p:spTree>
    <p:extLst>
      <p:ext uri="{BB962C8B-B14F-4D97-AF65-F5344CB8AC3E}">
        <p14:creationId xmlns:p14="http://schemas.microsoft.com/office/powerpoint/2010/main" val="160825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Direttrici generali</a:t>
            </a:r>
          </a:p>
        </p:txBody>
      </p:sp>
      <p:sp>
        <p:nvSpPr>
          <p:cNvPr id="3" name="Segnaposto contenuto 2"/>
          <p:cNvSpPr>
            <a:spLocks noGrp="1"/>
          </p:cNvSpPr>
          <p:nvPr>
            <p:ph idx="1"/>
          </p:nvPr>
        </p:nvSpPr>
        <p:spPr/>
        <p:txBody>
          <a:bodyPr>
            <a:noAutofit/>
          </a:bodyPr>
          <a:lstStyle/>
          <a:p>
            <a:r>
              <a:rPr lang="it-IT" sz="1600" dirty="0"/>
              <a:t>3. 	Caratteristiche e degli obiettivi di qualità dell’aria:</a:t>
            </a:r>
          </a:p>
          <a:p>
            <a:pPr lvl="1"/>
            <a:r>
              <a:rPr lang="it-IT" sz="1400" dirty="0"/>
              <a:t>a.	Le concentrazioni di un limitato assortimento di parametri, per i quali si fissano:</a:t>
            </a:r>
          </a:p>
          <a:p>
            <a:pPr lvl="2"/>
            <a:r>
              <a:rPr lang="it-IT" sz="1200" dirty="0"/>
              <a:t>i.	Valori limite</a:t>
            </a:r>
          </a:p>
          <a:p>
            <a:pPr lvl="2"/>
            <a:r>
              <a:rPr lang="it-IT" sz="1200" dirty="0"/>
              <a:t>ii.	Soglie di allarme, </a:t>
            </a:r>
          </a:p>
          <a:p>
            <a:pPr lvl="2"/>
            <a:r>
              <a:rPr lang="it-IT" sz="1200" dirty="0"/>
              <a:t>iii.	Valori obiettivo</a:t>
            </a:r>
          </a:p>
          <a:p>
            <a:pPr lvl="1"/>
            <a:r>
              <a:rPr lang="it-IT" sz="1400" dirty="0"/>
              <a:t>b.	modalità di valutazione della qualità dell’aria;</a:t>
            </a:r>
          </a:p>
          <a:p>
            <a:pPr lvl="1"/>
            <a:r>
              <a:rPr lang="it-IT" sz="1400" dirty="0"/>
              <a:t>c.	I piani di azione </a:t>
            </a:r>
          </a:p>
          <a:p>
            <a:r>
              <a:rPr lang="it-IT" sz="1600" dirty="0"/>
              <a:t>4. 	riduzione dell’uso di determinate sostanze </a:t>
            </a:r>
          </a:p>
          <a:p>
            <a:pPr lvl="1"/>
            <a:r>
              <a:rPr lang="it-IT" sz="1400" dirty="0"/>
              <a:t>a. Sostanze capaci di depauperare lo strato di ozono stratosferico (CFC)</a:t>
            </a:r>
          </a:p>
          <a:p>
            <a:pPr lvl="1"/>
            <a:r>
              <a:rPr lang="it-IT" sz="1400" dirty="0"/>
              <a:t>b.	 Diossine</a:t>
            </a:r>
          </a:p>
          <a:p>
            <a:pPr lvl="1"/>
            <a:r>
              <a:rPr lang="it-IT" sz="1400" dirty="0"/>
              <a:t>c.	 Composti Organici Volatili </a:t>
            </a:r>
          </a:p>
          <a:p>
            <a:r>
              <a:rPr lang="it-IT" sz="1600" dirty="0"/>
              <a:t>5. 	obiettivi generali di riduzione</a:t>
            </a:r>
          </a:p>
        </p:txBody>
      </p:sp>
    </p:spTree>
    <p:extLst>
      <p:ext uri="{BB962C8B-B14F-4D97-AF65-F5344CB8AC3E}">
        <p14:creationId xmlns:p14="http://schemas.microsoft.com/office/powerpoint/2010/main" val="3220602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Valori limite di emissione </a:t>
            </a:r>
            <a:r>
              <a:rPr lang="it-IT" b="1" dirty="0"/>
              <a:t>specifici</a:t>
            </a:r>
            <a:endParaRPr lang="it-IT" dirty="0"/>
          </a:p>
        </p:txBody>
      </p:sp>
      <p:sp>
        <p:nvSpPr>
          <p:cNvPr id="3" name="Segnaposto contenuto 2"/>
          <p:cNvSpPr>
            <a:spLocks noGrp="1"/>
          </p:cNvSpPr>
          <p:nvPr>
            <p:ph idx="1"/>
          </p:nvPr>
        </p:nvSpPr>
        <p:spPr/>
        <p:txBody>
          <a:bodyPr>
            <a:normAutofit/>
          </a:bodyPr>
          <a:lstStyle/>
          <a:p>
            <a:r>
              <a:rPr lang="it-IT" dirty="0"/>
              <a:t>attività energetiche, </a:t>
            </a:r>
          </a:p>
          <a:p>
            <a:r>
              <a:rPr lang="it-IT" dirty="0"/>
              <a:t>produzione e trasformazione dei metalli, </a:t>
            </a:r>
          </a:p>
          <a:p>
            <a:r>
              <a:rPr lang="it-IT" dirty="0"/>
              <a:t>industria chimica, </a:t>
            </a:r>
          </a:p>
          <a:p>
            <a:r>
              <a:rPr lang="it-IT" dirty="0"/>
              <a:t>industria alimentare </a:t>
            </a:r>
          </a:p>
          <a:p>
            <a:r>
              <a:rPr lang="it-IT" dirty="0"/>
              <a:t>raffinerie</a:t>
            </a:r>
          </a:p>
          <a:p>
            <a:r>
              <a:rPr lang="it-IT" dirty="0"/>
              <a:t>grandi impianti di combustione</a:t>
            </a:r>
          </a:p>
          <a:p>
            <a:r>
              <a:rPr lang="it-IT" dirty="0"/>
              <a:t>Impianti con emissioni di COV (art. 275 che recepisce la direttiva 1999/12/CE)</a:t>
            </a:r>
          </a:p>
        </p:txBody>
      </p:sp>
    </p:spTree>
    <p:extLst>
      <p:ext uri="{BB962C8B-B14F-4D97-AF65-F5344CB8AC3E}">
        <p14:creationId xmlns:p14="http://schemas.microsoft.com/office/powerpoint/2010/main" val="4243829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Applicabilità dei limiti</a:t>
            </a:r>
          </a:p>
        </p:txBody>
      </p:sp>
      <p:sp>
        <p:nvSpPr>
          <p:cNvPr id="3" name="Segnaposto contenuto 2"/>
          <p:cNvSpPr>
            <a:spLocks noGrp="1"/>
          </p:cNvSpPr>
          <p:nvPr>
            <p:ph idx="1"/>
          </p:nvPr>
        </p:nvSpPr>
        <p:spPr/>
        <p:txBody>
          <a:bodyPr/>
          <a:lstStyle/>
          <a:p>
            <a:r>
              <a:rPr lang="it-IT" dirty="0"/>
              <a:t>I valori limite di emissione si applicano in ogni caso nei periodi di </a:t>
            </a:r>
            <a:r>
              <a:rPr lang="it-IT" b="1" dirty="0"/>
              <a:t>normale funzionamento</a:t>
            </a:r>
            <a:r>
              <a:rPr lang="it-IT" dirty="0"/>
              <a:t> degli impianti, intesi come i periodi in cui l’impianto è in funzione, con esclusione dei periodi di avviamento e di arresto e dei periodi in cui si verificano guasti tali da non permettere il rispetto dei valori stessi.</a:t>
            </a:r>
          </a:p>
        </p:txBody>
      </p:sp>
    </p:spTree>
    <p:extLst>
      <p:ext uri="{BB962C8B-B14F-4D97-AF65-F5344CB8AC3E}">
        <p14:creationId xmlns:p14="http://schemas.microsoft.com/office/powerpoint/2010/main" val="71096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Disciplina delle immissioni (</a:t>
            </a:r>
            <a:r>
              <a:rPr lang="it-IT" dirty="0" err="1"/>
              <a:t>D.Lgs.</a:t>
            </a:r>
            <a:r>
              <a:rPr lang="it-IT" dirty="0"/>
              <a:t> n.155/2010)</a:t>
            </a:r>
          </a:p>
        </p:txBody>
      </p:sp>
      <p:sp>
        <p:nvSpPr>
          <p:cNvPr id="3" name="Segnaposto contenuto 2"/>
          <p:cNvSpPr>
            <a:spLocks noGrp="1"/>
          </p:cNvSpPr>
          <p:nvPr>
            <p:ph idx="1"/>
          </p:nvPr>
        </p:nvSpPr>
        <p:spPr/>
        <p:txBody>
          <a:bodyPr>
            <a:normAutofit/>
          </a:bodyPr>
          <a:lstStyle/>
          <a:p>
            <a:pPr lvl="0"/>
            <a:r>
              <a:rPr lang="it-IT" b="1" i="1" dirty="0"/>
              <a:t>Valore limite</a:t>
            </a:r>
            <a:r>
              <a:rPr lang="it-IT" dirty="0"/>
              <a:t>: livello fissato al fine di evitare gli effetti dannosi sulla salute umana o sull’ambiente nel suo complesso. </a:t>
            </a:r>
          </a:p>
          <a:p>
            <a:pPr lvl="0"/>
            <a:r>
              <a:rPr lang="it-IT" b="1" i="1" dirty="0"/>
              <a:t>Soglia di allarme</a:t>
            </a:r>
            <a:r>
              <a:rPr lang="it-IT" dirty="0"/>
              <a:t>: livello oltre il quale vi è un rischio per la salute umana in caso di esposizione di breve durata. </a:t>
            </a:r>
          </a:p>
          <a:p>
            <a:pPr lvl="0"/>
            <a:r>
              <a:rPr lang="it-IT" b="1" i="1" dirty="0"/>
              <a:t>Valore bersaglio</a:t>
            </a:r>
            <a:r>
              <a:rPr lang="it-IT" dirty="0"/>
              <a:t>: livello fissato al fine di evitare, a lungo termine, effetti nocivi sulla salute umana e sull’ambiente; deve essere raggiunto entro un dato periodo di tempo. </a:t>
            </a:r>
          </a:p>
          <a:p>
            <a:pPr lvl="0"/>
            <a:r>
              <a:rPr lang="it-IT" b="1" i="1" dirty="0"/>
              <a:t>Soglia di informazione</a:t>
            </a:r>
            <a:r>
              <a:rPr lang="it-IT" dirty="0"/>
              <a:t>: livello oltre il quale vi è un rischio per la salute umana in caso di esposizione di breve durata e raggiunto il quale gli Stati membri devono immediatamente intervenire.</a:t>
            </a:r>
          </a:p>
          <a:p>
            <a:endParaRPr lang="it-IT" dirty="0"/>
          </a:p>
        </p:txBody>
      </p:sp>
    </p:spTree>
    <p:extLst>
      <p:ext uri="{BB962C8B-B14F-4D97-AF65-F5344CB8AC3E}">
        <p14:creationId xmlns:p14="http://schemas.microsoft.com/office/powerpoint/2010/main" val="137948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Il grande smog di Londra (Dicembre 1952)</a:t>
            </a:r>
          </a:p>
        </p:txBody>
      </p:sp>
      <p:sp>
        <p:nvSpPr>
          <p:cNvPr id="6" name="Segnaposto testo 5"/>
          <p:cNvSpPr>
            <a:spLocks noGrp="1"/>
          </p:cNvSpPr>
          <p:nvPr>
            <p:ph type="body" sz="half" idx="2"/>
          </p:nvPr>
        </p:nvSpPr>
        <p:spPr>
          <a:xfrm>
            <a:off x="4550092" y="2540001"/>
            <a:ext cx="3273108" cy="1368214"/>
          </a:xfrm>
        </p:spPr>
        <p:txBody>
          <a:bodyPr/>
          <a:lstStyle/>
          <a:p>
            <a:r>
              <a:rPr lang="it-IT" dirty="0"/>
              <a:t>Giornate gelide</a:t>
            </a:r>
          </a:p>
          <a:p>
            <a:r>
              <a:rPr lang="it-IT" dirty="0"/>
              <a:t>Riscaldamento a carbone</a:t>
            </a:r>
          </a:p>
          <a:p>
            <a:r>
              <a:rPr lang="it-IT" dirty="0"/>
              <a:t>Inversione termica</a:t>
            </a:r>
          </a:p>
          <a:p>
            <a:endParaRPr lang="it-IT" dirty="0"/>
          </a:p>
        </p:txBody>
      </p:sp>
      <p:pic>
        <p:nvPicPr>
          <p:cNvPr id="7" name="Segnaposto immagine 6" descr="C:\Users\Marco Boscolo\AppData\Local\Microsoft\Windows\Temporary Internet Files\Content.IE5\FMAJR9PL\Nelson's_Column_during_the_Great_Smog_of_1952.jpg"/>
          <p:cNvPicPr>
            <a:picLocks noGrp="1"/>
          </p:cNvPicPr>
          <p:nvPr>
            <p:ph type="pic" idx="1"/>
          </p:nvPr>
        </p:nvPicPr>
        <p:blipFill>
          <a:blip r:embed="rId2">
            <a:extLst>
              <a:ext uri="{28A0092B-C50C-407E-A947-70E740481C1C}">
                <a14:useLocalDpi xmlns:a14="http://schemas.microsoft.com/office/drawing/2010/main" val="0"/>
              </a:ext>
            </a:extLst>
          </a:blip>
          <a:srcRect l="16077" r="16077"/>
          <a:stretch>
            <a:fillRect/>
          </a:stretch>
        </p:blipFill>
        <p:spPr bwMode="auto">
          <a:prstGeom prst="rect">
            <a:avLst/>
          </a:prstGeom>
          <a:noFill/>
          <a:ln>
            <a:noFill/>
          </a:ln>
        </p:spPr>
      </p:pic>
      <p:sp>
        <p:nvSpPr>
          <p:cNvPr id="8" name="Segnaposto testo 5"/>
          <p:cNvSpPr txBox="1">
            <a:spLocks/>
          </p:cNvSpPr>
          <p:nvPr/>
        </p:nvSpPr>
        <p:spPr>
          <a:xfrm>
            <a:off x="7732712" y="3608497"/>
            <a:ext cx="3273108" cy="136821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r>
              <a:rPr lang="it-IT" dirty="0"/>
              <a:t>4000 morti in una settimana</a:t>
            </a:r>
          </a:p>
          <a:p>
            <a:r>
              <a:rPr lang="it-IT" dirty="0"/>
              <a:t>8000 in quelle successive</a:t>
            </a:r>
          </a:p>
          <a:p>
            <a:endParaRPr lang="it-IT" dirty="0"/>
          </a:p>
        </p:txBody>
      </p:sp>
      <p:sp>
        <p:nvSpPr>
          <p:cNvPr id="9" name="Segnaposto testo 5"/>
          <p:cNvSpPr txBox="1">
            <a:spLocks/>
          </p:cNvSpPr>
          <p:nvPr/>
        </p:nvSpPr>
        <p:spPr>
          <a:xfrm>
            <a:off x="4908232" y="4626194"/>
            <a:ext cx="6338888" cy="136821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r>
              <a:rPr lang="it-IT" dirty="0"/>
              <a:t>Lo smog entrò facilmente anche dentro gli edifici e concerti, rappresentazioni teatrali e proiezioni cinematografiche furono sospese poiché la scena o lo schermo non erano visibili al pubblico</a:t>
            </a:r>
          </a:p>
        </p:txBody>
      </p:sp>
    </p:spTree>
    <p:extLst>
      <p:ext uri="{BB962C8B-B14F-4D97-AF65-F5344CB8AC3E}">
        <p14:creationId xmlns:p14="http://schemas.microsoft.com/office/powerpoint/2010/main" val="337887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dirty="0"/>
              <a:t>la legge </a:t>
            </a:r>
            <a:r>
              <a:rPr lang="it-IT" b="1" dirty="0"/>
              <a:t>615/1966</a:t>
            </a:r>
            <a:r>
              <a:rPr lang="it-IT" dirty="0"/>
              <a:t> “</a:t>
            </a:r>
            <a:r>
              <a:rPr lang="it-IT" i="1" dirty="0"/>
              <a:t>Provvedimenti contro l’inquinamento atmosferico</a:t>
            </a:r>
            <a:r>
              <a:rPr lang="it-IT" dirty="0"/>
              <a:t>”</a:t>
            </a:r>
          </a:p>
        </p:txBody>
      </p:sp>
      <p:sp>
        <p:nvSpPr>
          <p:cNvPr id="6" name="Segnaposto contenuto 5"/>
          <p:cNvSpPr>
            <a:spLocks noGrp="1"/>
          </p:cNvSpPr>
          <p:nvPr>
            <p:ph idx="1"/>
          </p:nvPr>
        </p:nvSpPr>
        <p:spPr>
          <a:xfrm>
            <a:off x="684212" y="685801"/>
            <a:ext cx="8534400" cy="1285240"/>
          </a:xfrm>
        </p:spPr>
        <p:txBody>
          <a:bodyPr/>
          <a:lstStyle/>
          <a:p>
            <a:r>
              <a:rPr lang="it-IT" dirty="0"/>
              <a:t>emissioni degli impianti di riscaldamento domestico e degli impianti industriali</a:t>
            </a:r>
          </a:p>
          <a:p>
            <a:r>
              <a:rPr lang="it-IT" dirty="0"/>
              <a:t>Scarsa attenzione al traffico veicolare</a:t>
            </a:r>
          </a:p>
        </p:txBody>
      </p:sp>
      <p:sp>
        <p:nvSpPr>
          <p:cNvPr id="7" name="Segnaposto contenuto 5"/>
          <p:cNvSpPr txBox="1">
            <a:spLocks/>
          </p:cNvSpPr>
          <p:nvPr/>
        </p:nvSpPr>
        <p:spPr>
          <a:xfrm>
            <a:off x="2594292" y="2077721"/>
            <a:ext cx="8534400" cy="12852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r"/>
            <a:endParaRPr lang="it-IT" dirty="0"/>
          </a:p>
        </p:txBody>
      </p:sp>
      <p:sp>
        <p:nvSpPr>
          <p:cNvPr id="8" name="Segnaposto contenuto 5"/>
          <p:cNvSpPr txBox="1">
            <a:spLocks/>
          </p:cNvSpPr>
          <p:nvPr/>
        </p:nvSpPr>
        <p:spPr>
          <a:xfrm>
            <a:off x="2939732" y="1971041"/>
            <a:ext cx="8534400" cy="231647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r"/>
            <a:r>
              <a:rPr lang="it-IT" dirty="0"/>
              <a:t>inquinamento atmosferico,</a:t>
            </a:r>
          </a:p>
          <a:p>
            <a:pPr algn="r"/>
            <a:r>
              <a:rPr lang="it-IT" i="1" dirty="0"/>
              <a:t>alterazione delle normali condizioni di </a:t>
            </a:r>
            <a:r>
              <a:rPr lang="it-IT" b="1" i="1" dirty="0"/>
              <a:t>salubrità dell’aria </a:t>
            </a:r>
            <a:r>
              <a:rPr lang="it-IT" i="1" dirty="0"/>
              <a:t>comportante </a:t>
            </a:r>
            <a:r>
              <a:rPr lang="it-IT" b="1" i="1" dirty="0"/>
              <a:t>pregiudizio diretto o indiretto alla salute</a:t>
            </a:r>
            <a:r>
              <a:rPr lang="it-IT" i="1" dirty="0"/>
              <a:t> dei cittadini e </a:t>
            </a:r>
            <a:r>
              <a:rPr lang="it-IT" b="1" i="1" dirty="0"/>
              <a:t>danno ai beni </a:t>
            </a:r>
            <a:r>
              <a:rPr lang="it-IT" i="1" dirty="0"/>
              <a:t>pubblici e privati, causata dell’emissione in atmosfera di “fumi, polveri, gas e odori”, derivanti dall’esercizio “di impianti termici, alimentati con combustibili minerali solidi o liquidi, nonché di impianti industriali e mezzi di trasporto”</a:t>
            </a:r>
            <a:endParaRPr lang="it-IT" dirty="0"/>
          </a:p>
        </p:txBody>
      </p:sp>
    </p:spTree>
    <p:extLst>
      <p:ext uri="{BB962C8B-B14F-4D97-AF65-F5344CB8AC3E}">
        <p14:creationId xmlns:p14="http://schemas.microsoft.com/office/powerpoint/2010/main" val="133243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L.615</a:t>
            </a:r>
            <a:br>
              <a:rPr lang="it-IT" dirty="0"/>
            </a:br>
            <a:r>
              <a:rPr lang="it-IT" dirty="0"/>
              <a:t>stabilimenti industriali ed emissioni</a:t>
            </a:r>
          </a:p>
        </p:txBody>
      </p:sp>
      <p:sp>
        <p:nvSpPr>
          <p:cNvPr id="3" name="Segnaposto contenuto 2"/>
          <p:cNvSpPr>
            <a:spLocks noGrp="1"/>
          </p:cNvSpPr>
          <p:nvPr>
            <p:ph idx="1"/>
          </p:nvPr>
        </p:nvSpPr>
        <p:spPr/>
        <p:txBody>
          <a:bodyPr/>
          <a:lstStyle/>
          <a:p>
            <a:r>
              <a:rPr lang="it-IT" dirty="0"/>
              <a:t>Si devono adottare “impianti, installazioni o dispositivi” tali da contenere e</a:t>
            </a:r>
            <a:r>
              <a:rPr lang="it-IT" b="1" dirty="0"/>
              <a:t>ntro i più ristretti limiti consentiti dal progresso della tecnica</a:t>
            </a:r>
            <a:r>
              <a:rPr lang="it-IT" dirty="0"/>
              <a:t>, “l’emissione di fumi o gas o polveri o esalazioni”</a:t>
            </a:r>
          </a:p>
          <a:p>
            <a:r>
              <a:rPr lang="it-IT" dirty="0"/>
              <a:t>Non su tutto il territorio nazionale ma solo nelle zone più problematiche</a:t>
            </a:r>
          </a:p>
          <a:p>
            <a:r>
              <a:rPr lang="it-IT" dirty="0"/>
              <a:t>Si limitano le emissioni (al camino) solo quando l’aria è inquinata</a:t>
            </a:r>
          </a:p>
        </p:txBody>
      </p:sp>
    </p:spTree>
    <p:extLst>
      <p:ext uri="{BB962C8B-B14F-4D97-AF65-F5344CB8AC3E}">
        <p14:creationId xmlns:p14="http://schemas.microsoft.com/office/powerpoint/2010/main" val="192014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a:t>D.P.C.M. 28 marzo 1983</a:t>
            </a:r>
            <a:br>
              <a:rPr lang="it-IT" sz="2800" dirty="0"/>
            </a:br>
            <a:r>
              <a:rPr lang="it-IT" sz="2800" dirty="0"/>
              <a:t>"</a:t>
            </a:r>
            <a:r>
              <a:rPr lang="it-IT" sz="2800" i="1" dirty="0"/>
              <a:t>Limiti massimi di accettabilità delle concentrazioni e di esposizione relativi ad inquinanti dell’aria nell’ambiente esterno</a:t>
            </a:r>
            <a:r>
              <a:rPr lang="it-IT" sz="2800" dirty="0"/>
              <a:t>"</a:t>
            </a:r>
          </a:p>
        </p:txBody>
      </p:sp>
      <p:sp>
        <p:nvSpPr>
          <p:cNvPr id="3" name="Segnaposto contenuto 2"/>
          <p:cNvSpPr>
            <a:spLocks noGrp="1"/>
          </p:cNvSpPr>
          <p:nvPr>
            <p:ph idx="1"/>
          </p:nvPr>
        </p:nvSpPr>
        <p:spPr/>
        <p:txBody>
          <a:bodyPr/>
          <a:lstStyle/>
          <a:p>
            <a:r>
              <a:rPr lang="it-IT" dirty="0"/>
              <a:t>si introduce il tema della qualità dell’aria</a:t>
            </a:r>
          </a:p>
          <a:p>
            <a:r>
              <a:rPr lang="it-IT" dirty="0"/>
              <a:t>si fissano valori di concentrazione limite per i principali inquinanti</a:t>
            </a:r>
          </a:p>
          <a:p>
            <a:r>
              <a:rPr lang="it-IT" dirty="0"/>
              <a:t>si devono adottare Piani di Risanamento</a:t>
            </a:r>
          </a:p>
          <a:p>
            <a:r>
              <a:rPr lang="it-IT" dirty="0"/>
              <a:t>Si introduce la nozione di "</a:t>
            </a:r>
            <a:r>
              <a:rPr lang="it-IT" i="1" dirty="0"/>
              <a:t>standard di qualità dell’aria</a:t>
            </a:r>
            <a:r>
              <a:rPr lang="it-IT" dirty="0"/>
              <a:t>".</a:t>
            </a:r>
          </a:p>
        </p:txBody>
      </p:sp>
    </p:spTree>
    <p:extLst>
      <p:ext uri="{BB962C8B-B14F-4D97-AF65-F5344CB8AC3E}">
        <p14:creationId xmlns:p14="http://schemas.microsoft.com/office/powerpoint/2010/main" val="342348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Emissioni e immissioni</a:t>
            </a:r>
          </a:p>
        </p:txBody>
      </p:sp>
      <p:pic>
        <p:nvPicPr>
          <p:cNvPr id="7" name="Segnaposto contenuto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9030" y="701067"/>
            <a:ext cx="4455446" cy="3600000"/>
          </a:xfrm>
        </p:spPr>
      </p:pic>
      <p:pic>
        <p:nvPicPr>
          <p:cNvPr id="8" name="Segnaposto contenuto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08663" y="689193"/>
            <a:ext cx="4933950" cy="3607951"/>
          </a:xfrm>
        </p:spPr>
      </p:pic>
    </p:spTree>
    <p:extLst>
      <p:ext uri="{BB962C8B-B14F-4D97-AF65-F5344CB8AC3E}">
        <p14:creationId xmlns:p14="http://schemas.microsoft.com/office/powerpoint/2010/main" val="608076031"/>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609</TotalTime>
  <Words>3710</Words>
  <Application>Microsoft Office PowerPoint</Application>
  <PresentationFormat>Widescreen</PresentationFormat>
  <Paragraphs>210</Paragraphs>
  <Slides>42</Slides>
  <Notes>11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42</vt:i4>
      </vt:variant>
    </vt:vector>
  </HeadingPairs>
  <TitlesOfParts>
    <vt:vector size="46" baseType="lpstr">
      <vt:lpstr>Calibri</vt:lpstr>
      <vt:lpstr>Century Gothic</vt:lpstr>
      <vt:lpstr>Wingdings 3</vt:lpstr>
      <vt:lpstr>Sezione</vt:lpstr>
      <vt:lpstr>La legislazione nazionale in materia di emissioni</vt:lpstr>
      <vt:lpstr>presupposti</vt:lpstr>
      <vt:lpstr>Direttrici generali</vt:lpstr>
      <vt:lpstr>Direttrici generali</vt:lpstr>
      <vt:lpstr>Il grande smog di Londra (Dicembre 1952)</vt:lpstr>
      <vt:lpstr>la legge 615/1966 “Provvedimenti contro l’inquinamento atmosferico”</vt:lpstr>
      <vt:lpstr>L.615 stabilimenti industriali ed emissioni</vt:lpstr>
      <vt:lpstr>D.P.C.M. 28 marzo 1983 "Limiti massimi di accettabilità delle concentrazioni e di esposizione relativi ad inquinanti dell’aria nell’ambiente esterno"</vt:lpstr>
      <vt:lpstr>Emissioni e immissioni</vt:lpstr>
      <vt:lpstr>Il D.P.R. n°203/1988</vt:lpstr>
      <vt:lpstr>D.M. 12 luglio 1990  "Linee guida per il contenimento delle emissioni inquinanti degli impianti industriali e la fissazione dei valori minimi di emissione"</vt:lpstr>
      <vt:lpstr>D.M. 12 luglio 1990 </vt:lpstr>
      <vt:lpstr>I temi degli anni 90</vt:lpstr>
      <vt:lpstr>Necessità di integrazione e coordinamento</vt:lpstr>
      <vt:lpstr>D.Lgs 152/2006 </vt:lpstr>
      <vt:lpstr>D.Lgs. 152 2006 parte quinta</vt:lpstr>
      <vt:lpstr>Il Titolo I della Parte Quinta del D.Lgs. 152/2006</vt:lpstr>
      <vt:lpstr>Inquinamento atmosferico</vt:lpstr>
      <vt:lpstr>Emissione in atmosfera</vt:lpstr>
      <vt:lpstr>Emissioni in atmosfera: considerazioni</vt:lpstr>
      <vt:lpstr>Emissioni in atmosfera: classificazione</vt:lpstr>
      <vt:lpstr>Emissione convogliata</vt:lpstr>
      <vt:lpstr>Emissione diffusa</vt:lpstr>
      <vt:lpstr>Emissioni diffuse in cokeria</vt:lpstr>
      <vt:lpstr>Emissione tecnicamente convogliabile</vt:lpstr>
      <vt:lpstr>Stabilimento</vt:lpstr>
      <vt:lpstr>Impianto</vt:lpstr>
      <vt:lpstr>Valore limite di emissione</vt:lpstr>
      <vt:lpstr>Fattore di emissione</vt:lpstr>
      <vt:lpstr>concentrazione</vt:lpstr>
      <vt:lpstr>Percentuale</vt:lpstr>
      <vt:lpstr>Flusso di massa</vt:lpstr>
      <vt:lpstr>Soglia di rilevanza</vt:lpstr>
      <vt:lpstr>Migliori tecniche disponibili</vt:lpstr>
      <vt:lpstr>Composto Organico Colatile (COV)</vt:lpstr>
      <vt:lpstr>Attività</vt:lpstr>
      <vt:lpstr>Regime autorizzatorio degli scarichi in atmosfera (art. 269): </vt:lpstr>
      <vt:lpstr>Convogliamento delle emissioni</vt:lpstr>
      <vt:lpstr>Valori limite di emissione generali</vt:lpstr>
      <vt:lpstr>Valori limite di emissione specifici</vt:lpstr>
      <vt:lpstr>Applicabilità dei limiti</vt:lpstr>
      <vt:lpstr>Disciplina delle immissioni (D.Lgs. n.155/2010)</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Impianti di abbattimento delle emissioni</dc:title>
  <dc:creator>Marco Boscolo</dc:creator>
  <cp:lastModifiedBy>BOSCOLO MARCO</cp:lastModifiedBy>
  <cp:revision>35</cp:revision>
  <dcterms:created xsi:type="dcterms:W3CDTF">2017-02-17T09:35:53Z</dcterms:created>
  <dcterms:modified xsi:type="dcterms:W3CDTF">2024-03-05T09:46:50Z</dcterms:modified>
</cp:coreProperties>
</file>