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notesMasterIdLst>
    <p:notesMasterId r:id="rId14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Boscolo" initials="MB" lastIdx="1" clrIdx="0">
    <p:extLst>
      <p:ext uri="{19B8F6BF-5375-455C-9EA6-DF929625EA0E}">
        <p15:presenceInfo xmlns:p15="http://schemas.microsoft.com/office/powerpoint/2012/main" userId="d3a939adf0ad95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1763" autoAdjust="0"/>
  </p:normalViewPr>
  <p:slideViewPr>
    <p:cSldViewPr snapToGrid="0">
      <p:cViewPr varScale="1">
        <p:scale>
          <a:sx n="90" d="100"/>
          <a:sy n="90" d="100"/>
        </p:scale>
        <p:origin x="40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10:26:50.61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579E-377D-4FAE-A5E7-F25EACF0C399}" type="datetimeFigureOut">
              <a:rPr lang="it-IT" smtClean="0"/>
              <a:t>13/03/2017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CA5B-3833-45F4-BA78-FE2AD144A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Università di Trieste – Dipartimento di ingegneria e 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Università</a:t>
            </a:r>
            <a:r>
              <a:rPr lang="en-US" dirty="0" smtClean="0"/>
              <a:t> di Trieste – </a:t>
            </a:r>
            <a:r>
              <a:rPr lang="en-US" dirty="0" err="1" smtClean="0"/>
              <a:t>Dipartimento</a:t>
            </a:r>
            <a:r>
              <a:rPr lang="en-US" dirty="0" smtClean="0"/>
              <a:t> di </a:t>
            </a:r>
            <a:r>
              <a:rPr lang="en-US" dirty="0" err="1" smtClean="0"/>
              <a:t>ingegneria</a:t>
            </a:r>
            <a:r>
              <a:rPr lang="en-US" dirty="0" smtClean="0"/>
              <a:t> e </a:t>
            </a:r>
            <a:r>
              <a:rPr lang="en-US" dirty="0" err="1" smtClean="0"/>
              <a:t>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Efflusso e movimento in condotti degli aeriformi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te pag 9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6"/>
          <a:stretch/>
        </p:blipFill>
        <p:spPr bwMode="auto">
          <a:xfrm>
            <a:off x="6617669" y="0"/>
            <a:ext cx="5574332" cy="68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onte pag 9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96"/>
          <a:stretch/>
        </p:blipFill>
        <p:spPr bwMode="auto">
          <a:xfrm>
            <a:off x="0" y="3649133"/>
            <a:ext cx="5659008" cy="301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27001" y="106892"/>
                <a:ext cx="6231466" cy="35422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4800" dirty="0" smtClean="0"/>
                  <a:t>Perdite localizzate: Fattore di perdita di carico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	[</a:t>
                </a:r>
                <a:r>
                  <a:rPr lang="it-IT" dirty="0" err="1"/>
                  <a:t>Pa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8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1" y="106892"/>
                <a:ext cx="6231466" cy="3542241"/>
              </a:xfrm>
              <a:blipFill rotWithShape="0">
                <a:blip r:embed="rId3"/>
                <a:stretch>
                  <a:fillRect l="-4501" t="-5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2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Perdita di carico nella cappa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176933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i="1" dirty="0" smtClean="0"/>
                  <a:t>(</a:t>
                </a:r>
                <a:r>
                  <a:rPr lang="it-IT" i="1" dirty="0" err="1" smtClean="0"/>
                  <a:t>Bernulli</a:t>
                </a:r>
                <a:r>
                  <a:rPr lang="it-IT" i="1" dirty="0" smtClean="0"/>
                  <a:t>)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Scegliendo P</a:t>
                </a:r>
                <a:r>
                  <a:rPr lang="it-IT" i="1" baseline="-25000" dirty="0" smtClean="0"/>
                  <a:t>1</a:t>
                </a:r>
                <a:r>
                  <a:rPr lang="it-IT" i="1" dirty="0" smtClean="0"/>
                  <a:t> distante dalla sezione di ingresso (v</a:t>
                </a:r>
                <a:r>
                  <a:rPr lang="it-IT" i="1" baseline="-25000" dirty="0" smtClean="0"/>
                  <a:t>1</a:t>
                </a:r>
                <a:r>
                  <a:rPr lang="it-IT" i="1" dirty="0" smtClean="0"/>
                  <a:t> =0)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i="1" dirty="0" smtClean="0"/>
              </a:p>
              <a:p>
                <a:pPr marL="0" indent="0">
                  <a:buNone/>
                </a:pPr>
                <a:endParaRPr lang="it-IT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i="1" dirty="0" smtClean="0"/>
              </a:p>
              <a:p>
                <a:pPr marL="0" indent="0">
                  <a:buNone/>
                </a:pPr>
                <a:r>
                  <a:rPr lang="it-IT" i="1" dirty="0" smtClean="0"/>
                  <a:t>J coefficiente di perdita della cappa [-]</a:t>
                </a:r>
              </a:p>
              <a:p>
                <a:pPr marL="0" indent="0">
                  <a:buNone/>
                </a:pPr>
                <a:endParaRPr lang="it-IT" i="1" dirty="0" smtClean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176933" cy="4351338"/>
              </a:xfrm>
              <a:blipFill rotWithShape="0"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3202" y="81385"/>
            <a:ext cx="3823865" cy="2712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03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Teorema di </a:t>
            </a:r>
            <a:r>
              <a:rPr lang="it-IT" dirty="0"/>
              <a:t>T</a:t>
            </a:r>
            <a:r>
              <a:rPr lang="it-IT" dirty="0" smtClean="0"/>
              <a:t>orricelli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Per i </a:t>
                </a:r>
                <a:r>
                  <a:rPr lang="it-IT" b="1" dirty="0" smtClean="0"/>
                  <a:t>liquidi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Per gli aeriformi ove si possa trascurare la comprimibilità (</a:t>
                </a:r>
                <a:r>
                  <a:rPr lang="it-IT" dirty="0" smtClean="0">
                    <a:sym typeface="Symbol" panose="05050102010706020507" pitchFamily="18" charset="2"/>
                  </a:rPr>
                  <a:t>p piccola)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2 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r>
                  <a:rPr lang="it-IT" dirty="0">
                    <a:sym typeface="Symbol" panose="05050102010706020507" pitchFamily="18" charset="2"/>
                  </a:rPr>
                  <a:t></a:t>
                </a:r>
                <a:r>
                  <a:rPr lang="it-IT" dirty="0" smtClean="0">
                    <a:sym typeface="Symbol" panose="05050102010706020507" pitchFamily="18" charset="2"/>
                  </a:rPr>
                  <a:t>p	[</a:t>
                </a:r>
                <a:r>
                  <a:rPr lang="it-IT" dirty="0" err="1" smtClean="0">
                    <a:sym typeface="Symbol" panose="05050102010706020507" pitchFamily="18" charset="2"/>
                  </a:rPr>
                  <a:t>Pa</a:t>
                </a:r>
                <a:r>
                  <a:rPr lang="it-IT" dirty="0" smtClean="0">
                    <a:sym typeface="Symbol" panose="05050102010706020507" pitchFamily="18" charset="2"/>
                  </a:rPr>
                  <a:t>]</a:t>
                </a:r>
              </a:p>
              <a:p>
                <a:pPr marL="0" indent="0">
                  <a:buNone/>
                </a:pPr>
                <a:r>
                  <a:rPr lang="it-IT" dirty="0" smtClean="0">
                    <a:sym typeface="Symbol" panose="05050102010706020507" pitchFamily="18" charset="2"/>
                  </a:rPr>
                  <a:t>	[kg/m</a:t>
                </a:r>
                <a:r>
                  <a:rPr lang="it-IT" baseline="30000" dirty="0" smtClean="0">
                    <a:sym typeface="Symbol" panose="05050102010706020507" pitchFamily="18" charset="2"/>
                  </a:rPr>
                  <a:t>3</a:t>
                </a:r>
                <a:r>
                  <a:rPr lang="it-IT" dirty="0" smtClean="0">
                    <a:sym typeface="Symbol" panose="05050102010706020507" pitchFamily="18" charset="2"/>
                  </a:rPr>
                  <a:t>]</a:t>
                </a:r>
                <a:endParaRPr lang="it-IT" dirty="0"/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471" t="-3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egnaposto contenuto 5" descr="TorricellisLaw.sv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92" y="858440"/>
            <a:ext cx="2649008" cy="228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 rotWithShape="1"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4103" y="3456647"/>
            <a:ext cx="3317029" cy="2542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reccia a destra 8"/>
          <p:cNvSpPr/>
          <p:nvPr/>
        </p:nvSpPr>
        <p:spPr>
          <a:xfrm rot="1728600">
            <a:off x="4478865" y="5027766"/>
            <a:ext cx="1803400" cy="677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449938" y="5402908"/>
                <a:ext cx="2997200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𝐶</m:t>
                      </m:r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800" i="0">
                              <a:latin typeface="Cambria Math" panose="02040503050406030204" pitchFamily="18" charset="0"/>
                            </a:rPr>
                            <m:t>2 </m:t>
                          </m:r>
                          <m:f>
                            <m:f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38" y="5402908"/>
                <a:ext cx="2997200" cy="136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0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Equazione di continuità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𝑐𝑜𝑠𝑡𝑎𝑛𝑡𝑒</m:t>
                      </m:r>
                    </m:oMath>
                  </m:oMathPara>
                </a14:m>
                <a:endParaRPr lang="it-IT" sz="3600" dirty="0"/>
              </a:p>
              <a:p>
                <a:pPr marL="0" lvl="0" indent="0">
                  <a:buNone/>
                </a:pPr>
                <a:r>
                  <a:rPr lang="it-IT" dirty="0" smtClean="0">
                    <a:sym typeface="Symbol" panose="05050102010706020507" pitchFamily="18" charset="2"/>
                  </a:rPr>
                  <a:t>	</a:t>
                </a:r>
                <a:r>
                  <a:rPr lang="it-IT" dirty="0" smtClean="0"/>
                  <a:t>densità (</a:t>
                </a:r>
                <a:r>
                  <a:rPr lang="it-IT" dirty="0"/>
                  <a:t>kg/m</a:t>
                </a:r>
                <a:r>
                  <a:rPr lang="it-IT" baseline="30000" dirty="0"/>
                  <a:t>3</a:t>
                </a:r>
                <a:r>
                  <a:rPr lang="it-IT" dirty="0" smtClean="0"/>
                  <a:t>); 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A	area di una sezione normale qualunque del condotto (m</a:t>
                </a:r>
                <a:r>
                  <a:rPr lang="it-IT" baseline="30000" dirty="0"/>
                  <a:t>2</a:t>
                </a:r>
                <a:r>
                  <a:rPr lang="it-IT" dirty="0"/>
                  <a:t>); </a:t>
                </a:r>
              </a:p>
              <a:p>
                <a:pPr marL="0" indent="0">
                  <a:buNone/>
                </a:pPr>
                <a:r>
                  <a:rPr lang="it-IT" dirty="0"/>
                  <a:t>v	velocità media del fluido (m/s);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Teorema di </a:t>
            </a:r>
            <a:r>
              <a:rPr lang="it-IT" dirty="0" err="1"/>
              <a:t>B</a:t>
            </a:r>
            <a:r>
              <a:rPr lang="it-IT" dirty="0" err="1" smtClean="0"/>
              <a:t>ernulli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8906933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t-IT" i="1" dirty="0" smtClean="0"/>
                  <a:t>Moto </a:t>
                </a:r>
                <a:r>
                  <a:rPr lang="it-IT" b="1" i="1" dirty="0" smtClean="0"/>
                  <a:t>stazionario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Fluido </a:t>
                </a:r>
                <a:r>
                  <a:rPr lang="it-IT" b="1" i="1" dirty="0" smtClean="0"/>
                  <a:t>incomprimibile</a:t>
                </a:r>
              </a:p>
              <a:p>
                <a:pPr marL="0" indent="0">
                  <a:buNone/>
                </a:pPr>
                <a:r>
                  <a:rPr lang="it-IT" b="1" i="1" dirty="0" smtClean="0"/>
                  <a:t>Assenza di fenomeni dissipativi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𝑔𝑧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lvl="0" indent="0">
                  <a:buNone/>
                </a:pPr>
                <a:r>
                  <a:rPr lang="it-IT" dirty="0" smtClean="0">
                    <a:sym typeface="Symbol" panose="05050102010706020507" pitchFamily="18" charset="2"/>
                  </a:rPr>
                  <a:t>	</a:t>
                </a:r>
                <a:r>
                  <a:rPr lang="it-IT" dirty="0" smtClean="0"/>
                  <a:t>densità del fluido [kg/m</a:t>
                </a:r>
                <a:r>
                  <a:rPr lang="it-IT" baseline="30000" dirty="0" smtClean="0"/>
                  <a:t>3</a:t>
                </a:r>
                <a:r>
                  <a:rPr lang="it-IT" dirty="0" smtClean="0"/>
                  <a:t>]</a:t>
                </a:r>
              </a:p>
              <a:p>
                <a:pPr marL="0" indent="0">
                  <a:buNone/>
                </a:pPr>
                <a:r>
                  <a:rPr lang="it-IT" dirty="0" smtClean="0"/>
                  <a:t>v</a:t>
                </a:r>
                <a:r>
                  <a:rPr lang="it-IT" dirty="0"/>
                  <a:t>	velocità del fluido lungo una linea di flusso [m/s]</a:t>
                </a:r>
              </a:p>
              <a:p>
                <a:pPr marL="0" indent="0">
                  <a:buNone/>
                </a:pPr>
                <a:r>
                  <a:rPr lang="it-IT" dirty="0"/>
                  <a:t>g 	accelerazione di gravità [m·s</a:t>
                </a:r>
                <a:r>
                  <a:rPr lang="it-IT" baseline="30000" dirty="0"/>
                  <a:t>-2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r>
                  <a:rPr lang="it-IT" dirty="0"/>
                  <a:t>h 	quota potenziale media della </a:t>
                </a:r>
                <a:r>
                  <a:rPr lang="it-IT" dirty="0" smtClean="0"/>
                  <a:t>sezione [m]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p 	pressione statica lungo la linea di </a:t>
                </a:r>
                <a:r>
                  <a:rPr lang="it-IT" dirty="0" smtClean="0"/>
                  <a:t>flusso [</a:t>
                </a:r>
                <a:r>
                  <a:rPr lang="it-IT" dirty="0" err="1" smtClean="0"/>
                  <a:t>Pa</a:t>
                </a:r>
                <a:r>
                  <a:rPr lang="it-IT" dirty="0" smtClean="0"/>
                  <a:t>]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8906933" cy="4351338"/>
              </a:xfrm>
              <a:blipFill rotWithShape="0">
                <a:blip r:embed="rId2"/>
                <a:stretch>
                  <a:fillRect l="-1163" t="-3501" b="-35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4600" y="-266435"/>
            <a:ext cx="4317999" cy="3914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7591"/>
          </a:xfrm>
        </p:spPr>
        <p:txBody>
          <a:bodyPr/>
          <a:lstStyle/>
          <a:p>
            <a:r>
              <a:rPr lang="it-IT" dirty="0"/>
              <a:t>Teorema di </a:t>
            </a:r>
            <a:r>
              <a:rPr lang="it-IT" dirty="0" err="1" smtClean="0"/>
              <a:t>Bernulli</a:t>
            </a:r>
            <a:r>
              <a:rPr lang="it-IT" dirty="0" smtClean="0"/>
              <a:t>: fluidi reali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2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Per fluidi reali (e quindi in presenza di fenomeni dissipativi) </a:t>
                </a:r>
              </a:p>
              <a:p>
                <a:pPr marL="0" indent="0">
                  <a:buNone/>
                </a:pPr>
                <a:r>
                  <a:rPr lang="it-IT" dirty="0" smtClean="0"/>
                  <a:t>trascurando </a:t>
                </a:r>
                <a:r>
                  <a:rPr lang="it-IT" dirty="0"/>
                  <a:t>il termine </a:t>
                </a:r>
                <a:r>
                  <a:rPr lang="it-IT" i="1" dirty="0">
                    <a:sym typeface="Symbol" panose="05050102010706020507" pitchFamily="18" charset="2"/>
                  </a:rPr>
                  <a:t></a:t>
                </a:r>
                <a:r>
                  <a:rPr lang="it-IT" i="1" dirty="0" err="1"/>
                  <a:t>gz</a:t>
                </a:r>
                <a:r>
                  <a:rPr lang="it-IT" dirty="0"/>
                  <a:t> </a:t>
                </a:r>
                <a:r>
                  <a:rPr lang="it-IT" dirty="0" smtClean="0"/>
                  <a:t>(aeriformi)</a:t>
                </a: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Avendo indicato con </a:t>
                </a:r>
                <a:r>
                  <a:rPr lang="it-IT" i="1" dirty="0"/>
                  <a:t>w</a:t>
                </a:r>
                <a:r>
                  <a:rPr lang="it-IT" dirty="0"/>
                  <a:t> </a:t>
                </a:r>
                <a:r>
                  <a:rPr lang="it-IT" i="1" dirty="0"/>
                  <a:t>la perdita di carico</a:t>
                </a:r>
                <a:r>
                  <a:rPr lang="it-IT" dirty="0"/>
                  <a:t> [</a:t>
                </a:r>
                <a:r>
                  <a:rPr lang="it-IT" dirty="0" err="1"/>
                  <a:t>Pa</a:t>
                </a:r>
                <a:r>
                  <a:rPr lang="it-IT" dirty="0"/>
                  <a:t>].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Segnaposto contenut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2775"/>
              </a:xfrm>
              <a:blipFill rotWithShape="0">
                <a:blip r:embed="rId2"/>
                <a:stretch>
                  <a:fillRect l="-1217" t="-30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2048933" y="511333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Pressione totale [</a:t>
            </a:r>
            <a:r>
              <a:rPr lang="it-IT" dirty="0" err="1" smtClean="0"/>
              <a:t>Pa</a:t>
            </a:r>
            <a:r>
              <a:rPr lang="it-IT" dirty="0" smtClean="0"/>
              <a:t>]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87333" y="5689600"/>
            <a:ext cx="28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Pressione statica [</a:t>
            </a:r>
            <a:r>
              <a:rPr lang="it-IT" dirty="0" err="1" smtClean="0"/>
              <a:t>Pa</a:t>
            </a:r>
            <a:r>
              <a:rPr lang="it-IT" dirty="0" smtClean="0"/>
              <a:t>]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17533" y="6145707"/>
            <a:ext cx="275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Pressione cinetica [</a:t>
            </a:r>
            <a:r>
              <a:rPr lang="it-IT" dirty="0" err="1" smtClean="0"/>
              <a:t>Pa</a:t>
            </a:r>
            <a:r>
              <a:rPr lang="it-IT" dirty="0" smtClean="0"/>
              <a:t>]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 rot="19627240">
            <a:off x="4275666" y="4716680"/>
            <a:ext cx="812800" cy="319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0800000">
            <a:off x="5799667" y="4864046"/>
            <a:ext cx="296333" cy="783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rot="16200000">
            <a:off x="6371554" y="5460127"/>
            <a:ext cx="1099573" cy="27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/>
          <p:nvPr/>
        </p:nvPicPr>
        <p:blipFill rotWithShape="1">
          <a:blip r:embed="rId3" cstate="print">
            <a:clrChange>
              <a:clrFrom>
                <a:srgbClr val="FFFAFC"/>
              </a:clrFrom>
              <a:clrTo>
                <a:srgbClr val="FF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2499" y="3234815"/>
            <a:ext cx="4707467" cy="2910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64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Perdite di carico continue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13553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legge </a:t>
                </a:r>
                <a:r>
                  <a:rPr lang="it-IT" dirty="0"/>
                  <a:t>di </a:t>
                </a:r>
                <a:r>
                  <a:rPr lang="it-IT" dirty="0" err="1"/>
                  <a:t>Fanning-Darcy</a:t>
                </a:r>
                <a:r>
                  <a:rPr lang="it-IT" dirty="0"/>
                  <a:t> </a:t>
                </a:r>
                <a:r>
                  <a:rPr lang="it-IT" dirty="0" smtClean="0"/>
                  <a:t>[</a:t>
                </a:r>
                <a:r>
                  <a:rPr lang="it-IT" dirty="0" err="1" smtClean="0"/>
                  <a:t>Pa</a:t>
                </a:r>
                <a:r>
                  <a:rPr lang="it-IT" dirty="0" smtClean="0"/>
                  <a:t>]</a:t>
                </a:r>
                <a:endParaRPr lang="it-I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pPr marL="541338" indent="-541338">
                  <a:buNone/>
                </a:pPr>
                <a:r>
                  <a:rPr lang="it-IT" dirty="0" smtClean="0"/>
                  <a:t>v </a:t>
                </a:r>
                <a:r>
                  <a:rPr lang="it-IT" dirty="0"/>
                  <a:t>	velocità media del fluido [m/s]; </a:t>
                </a:r>
              </a:p>
              <a:p>
                <a:pPr marL="541338" indent="-541338">
                  <a:buNone/>
                </a:pPr>
                <a:r>
                  <a:rPr lang="it-IT" dirty="0"/>
                  <a:t>L 	lunghezza del condotto [m]; </a:t>
                </a:r>
              </a:p>
              <a:p>
                <a:pPr marL="541338" indent="-541338">
                  <a:buNone/>
                </a:pPr>
                <a:r>
                  <a:rPr lang="it-IT" dirty="0"/>
                  <a:t>D 	diametro (costante) di condotto a sezione circolare ovvero diametro medio di condotto a sezione non circolare [m].</a:t>
                </a:r>
              </a:p>
              <a:p>
                <a:pPr marL="541338" lvl="0" indent="-541338">
                  <a:buNone/>
                </a:pPr>
                <a:r>
                  <a:rPr lang="it-IT" dirty="0" smtClean="0">
                    <a:sym typeface="Symbol" panose="05050102010706020507" pitchFamily="18" charset="2"/>
                  </a:rPr>
                  <a:t>	</a:t>
                </a:r>
                <a:r>
                  <a:rPr lang="it-IT" dirty="0" smtClean="0"/>
                  <a:t>densità </a:t>
                </a:r>
                <a:r>
                  <a:rPr lang="it-IT" dirty="0"/>
                  <a:t>dell’aria [kg/m</a:t>
                </a:r>
                <a:r>
                  <a:rPr lang="it-IT" baseline="30000" dirty="0"/>
                  <a:t>3</a:t>
                </a:r>
                <a:r>
                  <a:rPr lang="it-IT" dirty="0" smtClean="0"/>
                  <a:t>]</a:t>
                </a:r>
              </a:p>
              <a:p>
                <a:pPr marL="541338" lvl="0" indent="-541338">
                  <a:buNone/>
                </a:pPr>
                <a:r>
                  <a:rPr lang="it-IT" dirty="0" smtClean="0">
                    <a:sym typeface="Symbol" panose="05050102010706020507" pitchFamily="18" charset="2"/>
                  </a:rPr>
                  <a:t>	Coefficiente di attrito [-]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135533" cy="4351338"/>
              </a:xfrm>
              <a:blipFill rotWithShape="0">
                <a:blip r:embed="rId2"/>
                <a:stretch>
                  <a:fillRect l="-1402" t="-2241" r="-2069" b="-4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72858"/>
              </p:ext>
            </p:extLst>
          </p:nvPr>
        </p:nvGraphicFramePr>
        <p:xfrm>
          <a:off x="9973733" y="365125"/>
          <a:ext cx="1853565" cy="330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750"/>
                <a:gridCol w="932815"/>
              </a:tblGrid>
              <a:tr h="2921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Diametro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del condotto 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Coefficiente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di attrito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60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it-IT" sz="1000">
                          <a:effectLst/>
                        </a:rPr>
                        <a:t>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06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0,075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0,0215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0,100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0,0205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44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0,125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0,0191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0,150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0,0182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44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0,175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0,0175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0,200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0,0168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0,225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0,0161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44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0,250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0,0160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0,275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0,0158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0,300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0,0155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44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0,350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0,0150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39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0,400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0,0145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19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0,450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0,0140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0,500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0,0137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0,625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0,0131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0,750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0,0127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44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0,875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0,0123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38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1,000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0,0118 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973733" y="3877733"/>
            <a:ext cx="2048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Valori di </a:t>
            </a:r>
            <a:r>
              <a:rPr lang="it-IT" dirty="0" smtClean="0">
                <a:sym typeface="Symbol" panose="05050102010706020507" pitchFamily="18" charset="2"/>
              </a:rPr>
              <a:t> per condotte circolari, in lamiera zincata e velocità normali </a:t>
            </a:r>
            <a:r>
              <a:rPr lang="it-IT" dirty="0"/>
              <a:t>(15÷20 m/s)</a:t>
            </a:r>
          </a:p>
        </p:txBody>
      </p:sp>
    </p:spTree>
    <p:extLst>
      <p:ext uri="{BB962C8B-B14F-4D97-AF65-F5344CB8AC3E}">
        <p14:creationId xmlns:p14="http://schemas.microsoft.com/office/powerpoint/2010/main" val="322552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2323" cy="1325563"/>
          </a:xfrm>
        </p:spPr>
        <p:txBody>
          <a:bodyPr/>
          <a:lstStyle/>
          <a:p>
            <a:r>
              <a:rPr lang="it-IT" dirty="0" smtClean="0"/>
              <a:t>Perdite continue [kg/m</a:t>
            </a:r>
            <a:r>
              <a:rPr lang="it-IT" baseline="30000" dirty="0" smtClean="0"/>
              <a:t>2</a:t>
            </a:r>
            <a:r>
              <a:rPr lang="it-IT" dirty="0" smtClean="0"/>
              <a:t>]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812323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=8,12∙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0.852</m:t>
                          </m:r>
                        </m:sup>
                      </m:sSubSup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1,924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dirty="0" smtClean="0"/>
              </a:p>
              <a:p>
                <a:pPr marL="449263" indent="-449263">
                  <a:buNone/>
                </a:pPr>
                <a:r>
                  <a:rPr lang="it-IT" dirty="0"/>
                  <a:t>v 	velocità </a:t>
                </a:r>
                <a:r>
                  <a:rPr lang="it-IT" dirty="0" smtClean="0"/>
                  <a:t>[</a:t>
                </a:r>
                <a:r>
                  <a:rPr lang="it-IT" dirty="0"/>
                  <a:t>m/s]; </a:t>
                </a:r>
              </a:p>
              <a:p>
                <a:pPr marL="449263" indent="-449263">
                  <a:buNone/>
                </a:pPr>
                <a:r>
                  <a:rPr lang="it-IT" dirty="0"/>
                  <a:t>L 	lunghezza </a:t>
                </a:r>
                <a:r>
                  <a:rPr lang="it-IT" dirty="0" smtClean="0"/>
                  <a:t>[</a:t>
                </a:r>
                <a:r>
                  <a:rPr lang="it-IT" dirty="0"/>
                  <a:t>m]; </a:t>
                </a:r>
              </a:p>
              <a:p>
                <a:pPr marL="449263" indent="-449263">
                  <a:buNone/>
                </a:pPr>
                <a:r>
                  <a:rPr lang="it-IT" dirty="0"/>
                  <a:t>D 	diametro (costante) di condotto a sezione circolare ovvero diametro medio di condotto a sezione non circolare (D = 2 ab/(</a:t>
                </a:r>
                <a:r>
                  <a:rPr lang="it-IT" dirty="0" err="1"/>
                  <a:t>a+b</a:t>
                </a:r>
                <a:r>
                  <a:rPr lang="it-IT" dirty="0" smtClean="0"/>
                  <a:t>)) </a:t>
                </a:r>
                <a:r>
                  <a:rPr lang="it-IT" dirty="0"/>
                  <a:t>in [m].</a:t>
                </a:r>
              </a:p>
              <a:p>
                <a:pPr marL="449263" lvl="0" indent="-449263">
                  <a:buNone/>
                </a:pPr>
                <a:r>
                  <a:rPr lang="it-IT" dirty="0" smtClean="0">
                    <a:sym typeface="Symbol" panose="05050102010706020507" pitchFamily="18" charset="2"/>
                  </a:rPr>
                  <a:t>	</a:t>
                </a:r>
                <a:r>
                  <a:rPr lang="it-IT" dirty="0" smtClean="0"/>
                  <a:t>densità </a:t>
                </a:r>
                <a:r>
                  <a:rPr lang="it-IT" dirty="0"/>
                  <a:t>dell’aria [kg/m</a:t>
                </a:r>
                <a:r>
                  <a:rPr lang="it-IT" baseline="30000" dirty="0"/>
                  <a:t>3</a:t>
                </a:r>
                <a:r>
                  <a:rPr lang="it-IT" dirty="0"/>
                  <a:t>]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812323" cy="4351338"/>
              </a:xfrm>
              <a:blipFill rotWithShape="0">
                <a:blip r:embed="rId2"/>
                <a:stretch>
                  <a:fillRect l="-2281" b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/>
          <p:nvPr/>
        </p:nvPicPr>
        <p:blipFill>
          <a:blip r:embed="rId3">
            <a:clrChange>
              <a:clrFrom>
                <a:srgbClr val="EFE9EB"/>
              </a:clrFrom>
              <a:clrTo>
                <a:srgbClr val="EFE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64" y="-78317"/>
            <a:ext cx="6684433" cy="6936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6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:\Marco Boscolo\Documents\2016\Impianti abbattimento emissioni\Monte\Monte pag 43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252133" y="-1943098"/>
            <a:ext cx="6671737" cy="10778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77735" y="220132"/>
            <a:ext cx="456353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Valore della pressione cinetica per movimento dell’aria nei condotti in funzione della velocità e della densità dell’aria (10</a:t>
            </a:r>
            <a:r>
              <a:rPr lang="it-IT" sz="2400" baseline="30000" dirty="0"/>
              <a:t>5</a:t>
            </a:r>
            <a:r>
              <a:rPr lang="it-IT" sz="2400" dirty="0"/>
              <a:t> </a:t>
            </a:r>
            <a:r>
              <a:rPr lang="it-IT" sz="2400" dirty="0" err="1"/>
              <a:t>Pa</a:t>
            </a:r>
            <a:r>
              <a:rPr lang="it-IT" sz="2400" dirty="0"/>
              <a:t> e al 60% UR) [kg/m</a:t>
            </a:r>
            <a:r>
              <a:rPr lang="it-IT" sz="2400" baseline="30000" dirty="0"/>
              <a:t>2</a:t>
            </a:r>
            <a:r>
              <a:rPr lang="it-IT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718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5134" y="407458"/>
            <a:ext cx="4715933" cy="3190875"/>
          </a:xfrm>
        </p:spPr>
        <p:txBody>
          <a:bodyPr>
            <a:normAutofit/>
          </a:bodyPr>
          <a:lstStyle/>
          <a:p>
            <a:r>
              <a:rPr lang="it-IT" dirty="0" smtClean="0"/>
              <a:t>Perdite di carico localizzate: lunghezze equivalenti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4172" r="6869" b="6264"/>
          <a:stretch/>
        </p:blipFill>
        <p:spPr bwMode="auto">
          <a:xfrm>
            <a:off x="7052733" y="-1"/>
            <a:ext cx="5046134" cy="6671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0521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209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1_Tema di Office</vt:lpstr>
      <vt:lpstr>Efflusso e movimento in condotti degli aeriformi</vt:lpstr>
      <vt:lpstr>Teorema di Torricelli</vt:lpstr>
      <vt:lpstr>Equazione di continuità</vt:lpstr>
      <vt:lpstr>Teorema di Bernulli</vt:lpstr>
      <vt:lpstr>Teorema di Bernulli: fluidi reali </vt:lpstr>
      <vt:lpstr>Perdite di carico continue</vt:lpstr>
      <vt:lpstr>Perdite continue [kg/m2]</vt:lpstr>
      <vt:lpstr>Presentazione standard di PowerPoint</vt:lpstr>
      <vt:lpstr>Perdite di carico localizzate: lunghezze equivalenti</vt:lpstr>
      <vt:lpstr>Presentazione standard di PowerPoint</vt:lpstr>
      <vt:lpstr>Perdita di carico nella cappa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di abbattimento delle emissioni</dc:title>
  <dc:creator>Marco Boscolo</dc:creator>
  <cp:lastModifiedBy>Marco Boscolo</cp:lastModifiedBy>
  <cp:revision>107</cp:revision>
  <dcterms:created xsi:type="dcterms:W3CDTF">2017-02-17T09:35:53Z</dcterms:created>
  <dcterms:modified xsi:type="dcterms:W3CDTF">2017-03-13T14:58:48Z</dcterms:modified>
</cp:coreProperties>
</file>