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2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66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6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8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9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5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8BC3-3450-4BDC-9DF8-0B8D1CCA95F0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5A06-619C-418A-9E2E-A8842D6C6C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9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Impianti nelle strutture sanitarie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Presentazione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Finalità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conoscere</a:t>
            </a:r>
            <a:r>
              <a:rPr lang="it-IT" dirty="0" smtClean="0"/>
              <a:t> i principali componenti degli impianti meccanici presenti in ambito ospedaliero </a:t>
            </a:r>
          </a:p>
          <a:p>
            <a:r>
              <a:rPr lang="it-IT" b="1" dirty="0" smtClean="0"/>
              <a:t>comprendere</a:t>
            </a:r>
            <a:r>
              <a:rPr lang="it-IT" dirty="0" smtClean="0"/>
              <a:t> le problematiche di funzionamento</a:t>
            </a:r>
          </a:p>
          <a:p>
            <a:r>
              <a:rPr lang="it-IT" b="1" dirty="0"/>
              <a:t>acquisire un linguaggio </a:t>
            </a:r>
            <a:r>
              <a:rPr lang="it-IT" dirty="0" smtClean="0"/>
              <a:t>per esporre </a:t>
            </a:r>
            <a:r>
              <a:rPr lang="it-IT" dirty="0"/>
              <a:t>e discutere con </a:t>
            </a:r>
            <a:r>
              <a:rPr lang="it-IT" dirty="0" smtClean="0"/>
              <a:t>efficacia i </a:t>
            </a:r>
            <a:r>
              <a:rPr lang="it-IT" dirty="0"/>
              <a:t>problemi </a:t>
            </a:r>
            <a:r>
              <a:rPr lang="it-IT" dirty="0" smtClean="0"/>
              <a:t>nel </a:t>
            </a:r>
            <a:r>
              <a:rPr lang="it-IT" dirty="0"/>
              <a:t>campo dell’impiantistica meccanica in ambito ospedaliero.</a:t>
            </a:r>
          </a:p>
        </p:txBody>
      </p:sp>
    </p:spTree>
    <p:extLst>
      <p:ext uri="{BB962C8B-B14F-4D97-AF65-F5344CB8AC3E}">
        <p14:creationId xmlns:p14="http://schemas.microsoft.com/office/powerpoint/2010/main" val="1907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/>
              <a:t>I SERVIZI TECNOLOGICI IN AMBITO OSPEDALIERO</a:t>
            </a:r>
            <a:r>
              <a:rPr lang="it-IT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MONTAGGIO </a:t>
            </a:r>
            <a:r>
              <a:rPr lang="it-IT" b="1" dirty="0"/>
              <a:t>E PROTEZIONE DELLE TUBAZIONI</a:t>
            </a:r>
            <a:r>
              <a:rPr lang="it-IT" dirty="0"/>
              <a:t>: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RETI </a:t>
            </a:r>
            <a:r>
              <a:rPr lang="it-IT" b="1" dirty="0"/>
              <a:t>DI DISTRIBUZIONE </a:t>
            </a:r>
            <a:r>
              <a:rPr lang="it-IT" b="1" dirty="0" smtClean="0"/>
              <a:t>DELL’ACQUA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IMPIANTI </a:t>
            </a:r>
            <a:r>
              <a:rPr lang="it-IT" b="1" dirty="0"/>
              <a:t>DI ESTINZIONE </a:t>
            </a:r>
            <a:r>
              <a:rPr lang="it-IT" b="1" dirty="0" smtClean="0"/>
              <a:t>INCENDIO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IMPIANTI TERMICI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RETI </a:t>
            </a:r>
            <a:r>
              <a:rPr lang="it-IT" b="1" dirty="0"/>
              <a:t>DI DISTRIBUZIONE DEL </a:t>
            </a:r>
            <a:r>
              <a:rPr lang="it-IT" b="1" dirty="0" smtClean="0"/>
              <a:t>CALORE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IMPIANTI </a:t>
            </a:r>
            <a:r>
              <a:rPr lang="it-IT" b="1" dirty="0"/>
              <a:t>E APPARECCHIATURE PER LA </a:t>
            </a:r>
            <a:r>
              <a:rPr lang="it-IT" b="1" dirty="0" smtClean="0"/>
              <a:t>CLIMATIZZAZIONE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IMPIANTI </a:t>
            </a:r>
            <a:r>
              <a:rPr lang="it-IT" b="1" dirty="0"/>
              <a:t>GAS </a:t>
            </a:r>
            <a:r>
              <a:rPr lang="it-IT" b="1" dirty="0" smtClean="0"/>
              <a:t>MEDICINALI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VENTILAZIONE </a:t>
            </a:r>
            <a:r>
              <a:rPr lang="it-IT" b="1" dirty="0"/>
              <a:t>DELLE CUCINE </a:t>
            </a:r>
            <a:r>
              <a:rPr lang="it-IT" b="1" dirty="0" smtClean="0"/>
              <a:t>INDUSTRIALI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1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d’esame</a:t>
            </a:r>
            <a:r>
              <a:rPr lang="en-US" dirty="0" smtClean="0"/>
              <a:t> e </a:t>
            </a:r>
            <a:r>
              <a:rPr lang="en-US" dirty="0" err="1" smtClean="0"/>
              <a:t>testi</a:t>
            </a:r>
            <a:r>
              <a:rPr lang="en-US" dirty="0" smtClean="0"/>
              <a:t> </a:t>
            </a:r>
            <a:r>
              <a:rPr lang="en-US" dirty="0" err="1" smtClean="0"/>
              <a:t>consigliati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3988" indent="-2693988">
              <a:buNone/>
            </a:pPr>
            <a:r>
              <a:rPr lang="en-US" b="1" dirty="0" err="1" smtClean="0"/>
              <a:t>Appelli</a:t>
            </a:r>
            <a:r>
              <a:rPr lang="en-US" dirty="0" smtClean="0"/>
              <a:t>:</a:t>
            </a:r>
          </a:p>
          <a:p>
            <a:pPr marL="2693988" indent="-2693988">
              <a:buNone/>
              <a:tabLst>
                <a:tab pos="2328863" algn="l"/>
              </a:tabLst>
            </a:pPr>
            <a:r>
              <a:rPr lang="en-US" b="1" dirty="0" err="1"/>
              <a:t>Testo</a:t>
            </a:r>
            <a:r>
              <a:rPr lang="en-US" b="1" dirty="0"/>
              <a:t> </a:t>
            </a:r>
            <a:r>
              <a:rPr lang="en-US" b="1" dirty="0" err="1"/>
              <a:t>consigliato</a:t>
            </a:r>
            <a:r>
              <a:rPr lang="en-US" dirty="0" smtClean="0"/>
              <a:t>:	</a:t>
            </a:r>
            <a:r>
              <a:rPr lang="it-IT" dirty="0" smtClean="0"/>
              <a:t>Marco </a:t>
            </a:r>
            <a:r>
              <a:rPr lang="it-IT" dirty="0"/>
              <a:t>Boscolo: “Dispense del corso di Impianti nelle strutture sanitarie”</a:t>
            </a:r>
            <a:r>
              <a:rPr lang="en-US" dirty="0"/>
              <a:t> (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moodle</a:t>
            </a:r>
            <a:r>
              <a:rPr lang="en-US" dirty="0"/>
              <a:t>)</a:t>
            </a:r>
          </a:p>
          <a:p>
            <a:pPr marL="2693988" indent="-2693988">
              <a:buNone/>
            </a:pPr>
            <a:r>
              <a:rPr lang="en-US" b="1" dirty="0" err="1"/>
              <a:t>Ricevimento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appuntamento</a:t>
            </a:r>
            <a:endParaRPr lang="en-US" dirty="0" smtClean="0"/>
          </a:p>
          <a:p>
            <a:pPr marL="2693988" indent="-2693988">
              <a:buNone/>
            </a:pPr>
            <a:r>
              <a:rPr lang="en-US" b="1" dirty="0" err="1" smtClean="0"/>
              <a:t>Visite</a:t>
            </a:r>
            <a:r>
              <a:rPr lang="en-US" b="1" dirty="0" smtClean="0"/>
              <a:t> </a:t>
            </a:r>
            <a:r>
              <a:rPr lang="en-US" b="1" dirty="0" err="1" smtClean="0"/>
              <a:t>tecniche</a:t>
            </a:r>
            <a:r>
              <a:rPr lang="en-US" dirty="0" smtClean="0"/>
              <a:t>	</a:t>
            </a:r>
            <a:r>
              <a:rPr lang="en-US" dirty="0" err="1" smtClean="0"/>
              <a:t>presso</a:t>
            </a:r>
            <a:r>
              <a:rPr lang="en-US" dirty="0" smtClean="0"/>
              <a:t> </a:t>
            </a:r>
            <a:r>
              <a:rPr lang="en-US" dirty="0" err="1" smtClean="0"/>
              <a:t>l’ospedale</a:t>
            </a:r>
            <a:r>
              <a:rPr lang="en-US" dirty="0" smtClean="0"/>
              <a:t> di </a:t>
            </a:r>
            <a:r>
              <a:rPr lang="en-US" dirty="0" err="1" smtClean="0"/>
              <a:t>Cattinara</a:t>
            </a:r>
            <a:r>
              <a:rPr lang="en-US" dirty="0" smtClean="0"/>
              <a:t> a fine </a:t>
            </a:r>
            <a:r>
              <a:rPr lang="en-US" dirty="0" err="1" smtClean="0"/>
              <a:t>corso</a:t>
            </a: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impianti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Tecnologici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servizio</a:t>
            </a:r>
            <a:endParaRPr lang="it-IT" dirty="0"/>
          </a:p>
        </p:txBody>
      </p:sp>
      <p:pic>
        <p:nvPicPr>
          <p:cNvPr id="1028" name="Picture 4" descr="Diagramma di processo della colata continua - ifm-electron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29181"/>
            <a:ext cx="5157787" cy="34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fficienza degli impianti ad aria compressa: alcuni consigli | Fiamgrou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21992"/>
            <a:ext cx="5183188" cy="28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ospedalieri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Climatizzazione</a:t>
            </a:r>
          </a:p>
          <a:p>
            <a:pPr lvl="0"/>
            <a:r>
              <a:rPr lang="it-IT" dirty="0"/>
              <a:t>Distribuzione di acqua igienico sanitaria</a:t>
            </a:r>
          </a:p>
          <a:p>
            <a:pPr lvl="0"/>
            <a:r>
              <a:rPr lang="it-IT" dirty="0"/>
              <a:t>Prevenzione incendi</a:t>
            </a:r>
          </a:p>
          <a:p>
            <a:pPr lvl="0"/>
            <a:r>
              <a:rPr lang="it-IT" dirty="0"/>
              <a:t>Sterilizzazione</a:t>
            </a:r>
          </a:p>
          <a:p>
            <a:pPr lvl="0"/>
            <a:r>
              <a:rPr lang="it-IT" dirty="0"/>
              <a:t>Distribuzione dei gas medicali</a:t>
            </a:r>
          </a:p>
          <a:p>
            <a:pPr lvl="0"/>
            <a:r>
              <a:rPr lang="it-IT" dirty="0"/>
              <a:t>Distribuzione dell’energia elettrica</a:t>
            </a:r>
          </a:p>
          <a:p>
            <a:pPr lvl="0"/>
            <a:r>
              <a:rPr lang="it-IT" dirty="0"/>
              <a:t>Fornitura di energia elettrica in modalità non interrompibile per le utenze privilegiate</a:t>
            </a:r>
          </a:p>
          <a:p>
            <a:pPr lvl="0"/>
            <a:r>
              <a:rPr lang="it-IT" dirty="0"/>
              <a:t>Ascensori e </a:t>
            </a:r>
            <a:r>
              <a:rPr lang="it-IT" dirty="0" err="1"/>
              <a:t>motacarichi</a:t>
            </a:r>
            <a:endParaRPr lang="it-IT" dirty="0"/>
          </a:p>
          <a:p>
            <a:pPr lvl="0"/>
            <a:r>
              <a:rPr lang="it-IT" dirty="0"/>
              <a:t>Ristorazione</a:t>
            </a:r>
          </a:p>
          <a:p>
            <a:pPr lvl="0"/>
            <a:r>
              <a:rPr lang="it-IT" dirty="0"/>
              <a:t>Lavanderia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comprensori</a:t>
            </a:r>
            <a:r>
              <a:rPr lang="en-US" dirty="0" smtClean="0"/>
              <a:t> </a:t>
            </a:r>
            <a:r>
              <a:rPr lang="en-US" dirty="0" err="1" smtClean="0"/>
              <a:t>ospedalieri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51" y="1825625"/>
            <a:ext cx="826809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7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Problematiche</a:t>
            </a:r>
            <a:r>
              <a:rPr lang="en-US" dirty="0" smtClean="0"/>
              <a:t> e </a:t>
            </a:r>
            <a:r>
              <a:rPr lang="en-US" dirty="0" err="1" smtClean="0"/>
              <a:t>soluzioni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Centralizzazione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endParaRPr lang="en-US" dirty="0" smtClean="0"/>
          </a:p>
          <a:p>
            <a:r>
              <a:rPr lang="en-US" dirty="0" err="1" smtClean="0"/>
              <a:t>Estensione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endParaRPr lang="en-US" dirty="0" smtClean="0"/>
          </a:p>
          <a:p>
            <a:r>
              <a:rPr lang="en-US" dirty="0" err="1" smtClean="0"/>
              <a:t>Vibrazioni</a:t>
            </a:r>
            <a:r>
              <a:rPr lang="en-US" dirty="0" smtClean="0"/>
              <a:t> e </a:t>
            </a:r>
            <a:r>
              <a:rPr lang="en-US" dirty="0" err="1" smtClean="0"/>
              <a:t>Rumore</a:t>
            </a:r>
            <a:endParaRPr lang="en-US" dirty="0" smtClean="0"/>
          </a:p>
          <a:p>
            <a:r>
              <a:rPr lang="en-US" dirty="0" err="1" smtClean="0"/>
              <a:t>Prevenzione</a:t>
            </a:r>
            <a:r>
              <a:rPr lang="en-US" dirty="0" smtClean="0"/>
              <a:t> </a:t>
            </a:r>
            <a:r>
              <a:rPr lang="en-US" dirty="0" err="1" smtClean="0"/>
              <a:t>incendi</a:t>
            </a:r>
            <a:endParaRPr lang="en-US" dirty="0" smtClean="0"/>
          </a:p>
          <a:p>
            <a:r>
              <a:rPr lang="en-US" dirty="0" err="1" smtClean="0"/>
              <a:t>Adeguatezza</a:t>
            </a:r>
            <a:r>
              <a:rPr lang="en-US" dirty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accessi</a:t>
            </a:r>
            <a:r>
              <a:rPr lang="en-US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9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Impianti nelle strutture sanitarie</vt:lpstr>
      <vt:lpstr>Finalità del corso</vt:lpstr>
      <vt:lpstr>Programma del corso</vt:lpstr>
      <vt:lpstr>Modalità d’esame e testi consigliati</vt:lpstr>
      <vt:lpstr>Tipi di impianti</vt:lpstr>
      <vt:lpstr>Servizi ospedalieri</vt:lpstr>
      <vt:lpstr>I comprensori ospedalieri</vt:lpstr>
      <vt:lpstr>Problematiche e soluzioni comuni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nelle strutture sanitarie</dc:title>
  <dc:creator>Marco Boscolo</dc:creator>
  <cp:lastModifiedBy>Marco Boscolo</cp:lastModifiedBy>
  <cp:revision>10</cp:revision>
  <dcterms:created xsi:type="dcterms:W3CDTF">2023-02-13T09:40:56Z</dcterms:created>
  <dcterms:modified xsi:type="dcterms:W3CDTF">2023-03-01T13:41:12Z</dcterms:modified>
</cp:coreProperties>
</file>