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4894" autoAdjust="0"/>
    <p:restoredTop sz="86414" autoAdjust="0"/>
  </p:normalViewPr>
  <p:slideViewPr>
    <p:cSldViewPr>
      <p:cViewPr varScale="1">
        <p:scale>
          <a:sx n="156" d="100"/>
          <a:sy n="156" d="100"/>
        </p:scale>
        <p:origin x="268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5232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2BC3027-D8AB-4260-868A-F8AD63A03E7C}" type="datetimeFigureOut">
              <a:rPr lang="it-IT"/>
              <a:pPr>
                <a:defRPr/>
              </a:pPr>
              <a:t>27/02/2023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832B30-20B2-48B4-820A-EB075E50FF5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A8CC28A-8B4F-4E42-9570-A00748F5597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CC28A-8B4F-4E42-9570-A00748F55976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93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7F382-3A29-4E62-B4EC-D01A2984FC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687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31910-C5F3-4E6F-9B84-2B97D6C201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39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017EE-F924-44CF-AD7E-D9631C850A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278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000D5-FB4F-4ED1-A5C9-6D47CE598A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054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CC0E-F2D0-4816-B87A-CB18D55E04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024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56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C7F54-58CB-496D-A675-157A282B63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784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8E850-214A-476E-BDB8-04673EA2E2A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392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54995-CC07-4D71-8A82-73116D0BD66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561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422E3-C84B-4C4C-BD3E-C615963415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875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B2853-B6F2-462E-9B2A-86C9377465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003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096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t-IT">
              <a:cs typeface="+mn-cs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fld id="{011B18AF-E744-4523-A494-3B444C7C349A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85800" y="63246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1400" i="1" dirty="0" smtClean="0">
                <a:cs typeface="+mn-cs"/>
              </a:rPr>
              <a:t>Impianti nelle strutture sanitarie</a:t>
            </a:r>
            <a:endParaRPr lang="it-IT" sz="1400" i="1" dirty="0">
              <a:cs typeface="+mn-cs"/>
            </a:endParaRPr>
          </a:p>
        </p:txBody>
      </p:sp>
      <p:pic>
        <p:nvPicPr>
          <p:cNvPr id="9" name="Immagine 8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47015"/>
            <a:ext cx="2878088" cy="4387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A1978DD-6F91-4C02-B510-E7B153FC9227}" type="slidenum">
              <a:rPr lang="it-IT" altLang="it-IT" sz="1400">
                <a:solidFill>
                  <a:schemeClr val="hlink"/>
                </a:solidFill>
                <a:latin typeface="Arial" panose="020B0604020202020204" pitchFamily="34" charset="0"/>
              </a:rPr>
              <a:pPr/>
              <a:t>1</a:t>
            </a:fld>
            <a:endParaRPr lang="it-IT" altLang="it-IT" sz="14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43250"/>
            <a:ext cx="5000625" cy="1143000"/>
          </a:xfrm>
          <a:solidFill>
            <a:schemeClr val="bg1">
              <a:alpha val="85097"/>
            </a:schemeClr>
          </a:solidFill>
        </p:spPr>
        <p:txBody>
          <a:bodyPr/>
          <a:lstStyle/>
          <a:p>
            <a:r>
              <a:rPr lang="it-IT" altLang="it-IT" dirty="0" smtClean="0">
                <a:solidFill>
                  <a:schemeClr val="tx1"/>
                </a:solidFill>
              </a:rPr>
              <a:t>Impianti di estinzione incendio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25" y="4500563"/>
            <a:ext cx="6400800" cy="5715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r>
              <a:rPr lang="it-IT" altLang="it-IT" sz="2400" smtClean="0"/>
              <a:t>Prof. Ing. Marco Boscolo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Classificazione dei fuochi 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094" y="1741170"/>
            <a:ext cx="6115812" cy="398526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10</a:t>
            </a:fld>
            <a:endParaRPr lang="it-IT" altLang="it-IT"/>
          </a:p>
        </p:txBody>
      </p:sp>
      <p:pic>
        <p:nvPicPr>
          <p:cNvPr id="1029" name="Immagin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magin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magin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magin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magin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3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3742184" cy="533400"/>
          </a:xfrm>
        </p:spPr>
        <p:txBody>
          <a:bodyPr/>
          <a:lstStyle/>
          <a:p>
            <a:r>
              <a:rPr lang="en-US" b="1" dirty="0" err="1" smtClean="0"/>
              <a:t>Estintore</a:t>
            </a:r>
            <a:r>
              <a:rPr lang="en-US" b="1" dirty="0" smtClean="0"/>
              <a:t> a </a:t>
            </a:r>
            <a:r>
              <a:rPr lang="en-US" b="1" dirty="0" err="1" smtClean="0"/>
              <a:t>polvere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11</a:t>
            </a:fld>
            <a:endParaRPr lang="it-IT" altLang="it-IT"/>
          </a:p>
        </p:txBody>
      </p:sp>
      <p:pic>
        <p:nvPicPr>
          <p:cNvPr id="5" name="Segnaposto contenuto 4" descr="spaccato estintore lep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370486" cy="588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www.shoplarredatheta.com/wp-content/uploads/2020/12/estintore-nc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6521" r="29163" b="6121"/>
          <a:stretch/>
        </p:blipFill>
        <p:spPr bwMode="auto">
          <a:xfrm>
            <a:off x="1043608" y="1408793"/>
            <a:ext cx="2632697" cy="44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9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Segnalazione </a:t>
            </a:r>
            <a:r>
              <a:rPr lang="it-IT" b="1" dirty="0"/>
              <a:t>degli incendi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tempestiva segnalazione di un principio di incendio </a:t>
            </a:r>
            <a:r>
              <a:rPr lang="it-IT" dirty="0" smtClean="0"/>
              <a:t>serve a:</a:t>
            </a:r>
          </a:p>
          <a:p>
            <a:pPr lvl="1"/>
            <a:r>
              <a:rPr lang="it-IT" dirty="0" smtClean="0"/>
              <a:t>consentire </a:t>
            </a:r>
            <a:r>
              <a:rPr lang="it-IT" dirty="0"/>
              <a:t>la pronta </a:t>
            </a:r>
            <a:r>
              <a:rPr lang="it-IT" b="1" dirty="0"/>
              <a:t>evacuazione</a:t>
            </a:r>
            <a:r>
              <a:rPr lang="it-IT" dirty="0"/>
              <a:t> in condizioni di sicurezza </a:t>
            </a:r>
            <a:endParaRPr lang="it-IT" dirty="0" smtClean="0"/>
          </a:p>
          <a:p>
            <a:pPr lvl="1"/>
            <a:r>
              <a:rPr lang="it-IT" b="1" dirty="0" smtClean="0"/>
              <a:t>anticipare </a:t>
            </a:r>
            <a:r>
              <a:rPr lang="it-IT" b="1" dirty="0"/>
              <a:t>l’intervento </a:t>
            </a:r>
            <a:r>
              <a:rPr lang="it-IT" dirty="0"/>
              <a:t>e </a:t>
            </a:r>
            <a:r>
              <a:rPr lang="it-IT" dirty="0" smtClean="0"/>
              <a:t>limitare </a:t>
            </a:r>
            <a:r>
              <a:rPr lang="it-IT" dirty="0"/>
              <a:t>i </a:t>
            </a:r>
            <a:r>
              <a:rPr lang="it-IT" dirty="0" smtClean="0"/>
              <a:t>danni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453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Rivelatori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Tipi:</a:t>
            </a:r>
            <a:endParaRPr lang="it-IT" dirty="0" smtClean="0"/>
          </a:p>
          <a:p>
            <a:pPr lvl="1"/>
            <a:r>
              <a:rPr lang="it-IT" dirty="0" smtClean="0"/>
              <a:t>Di temperatura </a:t>
            </a:r>
            <a:r>
              <a:rPr lang="it-IT" dirty="0"/>
              <a:t>e di </a:t>
            </a:r>
            <a:r>
              <a:rPr lang="it-IT" dirty="0" smtClean="0"/>
              <a:t>calore</a:t>
            </a:r>
            <a:endParaRPr lang="it-IT" dirty="0"/>
          </a:p>
          <a:p>
            <a:pPr lvl="1"/>
            <a:r>
              <a:rPr lang="it-IT" dirty="0" smtClean="0"/>
              <a:t>Di fiamma</a:t>
            </a:r>
            <a:endParaRPr lang="it-IT" dirty="0"/>
          </a:p>
          <a:p>
            <a:pPr lvl="1"/>
            <a:r>
              <a:rPr lang="it-IT" dirty="0" smtClean="0"/>
              <a:t>Di fumo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rivelatore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scelto</a:t>
            </a:r>
            <a:r>
              <a:rPr lang="en-US" dirty="0" smtClean="0"/>
              <a:t> in </a:t>
            </a:r>
            <a:r>
              <a:rPr lang="en-US" dirty="0" err="1" smtClean="0"/>
              <a:t>virtù</a:t>
            </a:r>
            <a:r>
              <a:rPr lang="en-US" dirty="0" smtClean="0"/>
              <a:t> del </a:t>
            </a:r>
            <a:r>
              <a:rPr lang="en-US" dirty="0" err="1" smtClean="0"/>
              <a:t>tipo</a:t>
            </a:r>
            <a:r>
              <a:rPr lang="en-US" dirty="0" smtClean="0"/>
              <a:t> di </a:t>
            </a:r>
            <a:r>
              <a:rPr lang="en-US" dirty="0" err="1" smtClean="0"/>
              <a:t>focolare</a:t>
            </a:r>
            <a:r>
              <a:rPr lang="en-US" dirty="0" smtClean="0"/>
              <a:t> </a:t>
            </a:r>
            <a:r>
              <a:rPr lang="en-US" dirty="0" err="1" smtClean="0"/>
              <a:t>atteso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falso</a:t>
            </a:r>
            <a:r>
              <a:rPr lang="en-US" dirty="0" smtClean="0"/>
              <a:t> </a:t>
            </a:r>
            <a:r>
              <a:rPr lang="en-US" dirty="0" err="1" smtClean="0"/>
              <a:t>allarme</a:t>
            </a:r>
            <a:r>
              <a:rPr lang="en-US" dirty="0" smtClean="0"/>
              <a:t> è un </a:t>
            </a:r>
            <a:r>
              <a:rPr lang="en-US" dirty="0" err="1" smtClean="0"/>
              <a:t>grosso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endParaRPr lang="en-US" dirty="0" smtClean="0"/>
          </a:p>
          <a:p>
            <a:r>
              <a:rPr lang="en-US" dirty="0" err="1" smtClean="0"/>
              <a:t>Spesso</a:t>
            </a:r>
            <a:r>
              <a:rPr lang="en-US" dirty="0" smtClean="0"/>
              <a:t> ci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rincipi</a:t>
            </a:r>
            <a:r>
              <a:rPr lang="en-US" dirty="0" smtClean="0"/>
              <a:t> di </a:t>
            </a:r>
            <a:r>
              <a:rPr lang="en-US" dirty="0" err="1" smtClean="0"/>
              <a:t>rivelazione</a:t>
            </a:r>
            <a:r>
              <a:rPr lang="en-US" dirty="0" smtClean="0"/>
              <a:t> </a:t>
            </a:r>
            <a:r>
              <a:rPr lang="en-US" smtClean="0"/>
              <a:t>diversi</a:t>
            </a:r>
            <a:endParaRPr lang="en-US" dirty="0" smtClean="0"/>
          </a:p>
          <a:p>
            <a:pPr marL="0" lv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963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Impianti ad idranti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000" dirty="0"/>
              <a:t>La rete deve essere in genere </a:t>
            </a:r>
            <a:r>
              <a:rPr lang="it-IT" sz="3000" b="1" dirty="0"/>
              <a:t>autonoma</a:t>
            </a:r>
            <a:r>
              <a:rPr lang="it-IT" sz="3000" dirty="0"/>
              <a:t> e </a:t>
            </a:r>
            <a:r>
              <a:rPr lang="it-IT" sz="3000" b="1" dirty="0"/>
              <a:t>distinta</a:t>
            </a:r>
            <a:r>
              <a:rPr lang="it-IT" sz="3000" dirty="0"/>
              <a:t> da quella per l’acqua uso igienico sanitario</a:t>
            </a:r>
          </a:p>
          <a:p>
            <a:r>
              <a:rPr lang="it-IT" sz="3000" dirty="0"/>
              <a:t>Solo in casi particolari e verosimilmente abbastanza rari la fonte di alimentazione può essere l’acquedotto (deve essere garantita una portata ed una pressione adeguata)</a:t>
            </a:r>
          </a:p>
          <a:p>
            <a:r>
              <a:rPr lang="it-IT" sz="3000" dirty="0"/>
              <a:t>In genere si si ricorre ad una </a:t>
            </a:r>
            <a:r>
              <a:rPr lang="it-IT" sz="3000" b="1" dirty="0"/>
              <a:t>vasca di accumulo </a:t>
            </a:r>
            <a:r>
              <a:rPr lang="it-IT" sz="3000" dirty="0"/>
              <a:t>di capacità adeguata (centinaia di m</a:t>
            </a:r>
            <a:r>
              <a:rPr lang="it-IT" sz="3000" baseline="30000" dirty="0"/>
              <a:t>3</a:t>
            </a:r>
            <a:r>
              <a:rPr lang="it-IT" sz="3000" dirty="0"/>
              <a:t>)</a:t>
            </a:r>
          </a:p>
          <a:p>
            <a:endParaRPr lang="it-IT" sz="3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002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72" y="548680"/>
            <a:ext cx="6455628" cy="55429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2878088" cy="1946920"/>
          </a:xfrm>
        </p:spPr>
        <p:txBody>
          <a:bodyPr/>
          <a:lstStyle/>
          <a:p>
            <a:r>
              <a:rPr lang="it-IT" dirty="0"/>
              <a:t>Rete antincendio promiscua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1374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Vasca antincendio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16</a:t>
            </a:fld>
            <a:endParaRPr lang="it-IT" altLang="it-IT"/>
          </a:p>
        </p:txBody>
      </p:sp>
      <p:pic>
        <p:nvPicPr>
          <p:cNvPr id="5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84784"/>
            <a:ext cx="90000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69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Gruppo di pressurizzazione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17</a:t>
            </a:fld>
            <a:endParaRPr lang="it-IT" altLang="it-IT"/>
          </a:p>
        </p:txBody>
      </p:sp>
      <p:pic>
        <p:nvPicPr>
          <p:cNvPr id="5" name="Segnaposto contenuto 6" descr="Gruppi Antincendio con pompe centrifughe orizzontali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181600" cy="38682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contenuto 5"/>
          <p:cNvSpPr txBox="1">
            <a:spLocks/>
          </p:cNvSpPr>
          <p:nvPr/>
        </p:nvSpPr>
        <p:spPr>
          <a:xfrm>
            <a:off x="6172200" y="1825625"/>
            <a:ext cx="2576264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400" kern="0" dirty="0" smtClean="0"/>
              <a:t>Pompe centrifughe</a:t>
            </a:r>
          </a:p>
          <a:p>
            <a:r>
              <a:rPr lang="it-IT" sz="2400" kern="0" dirty="0" smtClean="0"/>
              <a:t>Ridondanza totale</a:t>
            </a:r>
          </a:p>
          <a:p>
            <a:r>
              <a:rPr lang="it-IT" sz="2400" kern="0" dirty="0" smtClean="0"/>
              <a:t>Diversificazione delle fonti di alimentazione</a:t>
            </a:r>
            <a:endParaRPr lang="it-IT" sz="2400" kern="0" dirty="0"/>
          </a:p>
        </p:txBody>
      </p:sp>
    </p:spTree>
    <p:extLst>
      <p:ext uri="{BB962C8B-B14F-4D97-AF65-F5344CB8AC3E}">
        <p14:creationId xmlns:p14="http://schemas.microsoft.com/office/powerpoint/2010/main" val="88217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85800" y="762000"/>
            <a:ext cx="2806080" cy="533400"/>
          </a:xfrm>
        </p:spPr>
        <p:txBody>
          <a:bodyPr/>
          <a:lstStyle/>
          <a:p>
            <a:r>
              <a:rPr lang="it-IT" dirty="0"/>
              <a:t>Tipo di rete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18</a:t>
            </a:fld>
            <a:endParaRPr lang="it-IT" altLang="it-IT"/>
          </a:p>
        </p:txBody>
      </p:sp>
      <p:pic>
        <p:nvPicPr>
          <p:cNvPr id="6" name="Segnaposto contenuto 6" descr="C:\Users\5184\OneDrive\Impianti nelle strutture ospedaliere\rete antincendio esterna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6464" r="34412" b="23896"/>
          <a:stretch/>
        </p:blipFill>
        <p:spPr bwMode="auto">
          <a:xfrm>
            <a:off x="539552" y="762000"/>
            <a:ext cx="8125154" cy="50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577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19</a:t>
            </a:fld>
            <a:endParaRPr lang="it-IT" altLang="it-IT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41" y="1340768"/>
            <a:ext cx="7200000" cy="43733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83568" y="1111250"/>
            <a:ext cx="2221632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it-IT" kern="0" dirty="0" smtClean="0"/>
              <a:t>Idrante UNI70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18884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</a:t>
            </a:r>
            <a:r>
              <a:rPr lang="it-IT" b="1" dirty="0" smtClean="0"/>
              <a:t>biettivi della </a:t>
            </a:r>
            <a:r>
              <a:rPr lang="it-IT" b="1" dirty="0"/>
              <a:t>prevenzione incendi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Prevenire</a:t>
            </a:r>
            <a:r>
              <a:rPr lang="it-IT" dirty="0" smtClean="0"/>
              <a:t> l’incendio</a:t>
            </a:r>
            <a:endParaRPr lang="it-IT" dirty="0"/>
          </a:p>
          <a:p>
            <a:r>
              <a:rPr lang="it-IT" b="1" dirty="0" smtClean="0"/>
              <a:t>Contenerne</a:t>
            </a:r>
            <a:r>
              <a:rPr lang="it-IT" dirty="0" smtClean="0"/>
              <a:t> </a:t>
            </a:r>
            <a:r>
              <a:rPr lang="it-IT" dirty="0"/>
              <a:t>lo sviluppo </a:t>
            </a:r>
            <a:endParaRPr lang="it-IT" dirty="0" smtClean="0"/>
          </a:p>
          <a:p>
            <a:r>
              <a:rPr lang="it-IT" dirty="0" smtClean="0"/>
              <a:t>Consentire l’ </a:t>
            </a:r>
            <a:r>
              <a:rPr lang="it-IT" b="1" dirty="0"/>
              <a:t>esodo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smtClean="0"/>
              <a:t>Approntare </a:t>
            </a:r>
            <a:r>
              <a:rPr lang="it-IT" b="1" dirty="0" smtClean="0"/>
              <a:t>mezzi</a:t>
            </a:r>
            <a:r>
              <a:rPr lang="it-IT" dirty="0" smtClean="0"/>
              <a:t> </a:t>
            </a:r>
            <a:r>
              <a:rPr lang="it-IT" dirty="0"/>
              <a:t>di </a:t>
            </a:r>
            <a:r>
              <a:rPr lang="it-IT" dirty="0" smtClean="0"/>
              <a:t>estinzione</a:t>
            </a:r>
            <a:endParaRPr lang="it-IT" dirty="0"/>
          </a:p>
          <a:p>
            <a:r>
              <a:rPr lang="it-IT" b="1" dirty="0" smtClean="0"/>
              <a:t>Segnalare</a:t>
            </a:r>
            <a:r>
              <a:rPr lang="it-IT" dirty="0" smtClean="0"/>
              <a:t> </a:t>
            </a:r>
            <a:r>
              <a:rPr lang="it-IT" dirty="0"/>
              <a:t>tempestivamente </a:t>
            </a:r>
            <a:r>
              <a:rPr lang="it-IT" dirty="0" smtClean="0"/>
              <a:t>l’avvenuto innesco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94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54995-CC07-4D71-8A82-73116D0BD66C}" type="slidenum">
              <a:rPr lang="it-IT" altLang="it-IT" smtClean="0"/>
              <a:pPr/>
              <a:t>20</a:t>
            </a:fld>
            <a:endParaRPr lang="it-IT" alt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908720"/>
            <a:ext cx="252028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it-IT" kern="0" dirty="0" err="1" smtClean="0"/>
              <a:t>Superidrante</a:t>
            </a:r>
            <a:r>
              <a:rPr lang="it-IT" kern="0" dirty="0" smtClean="0"/>
              <a:t> UNI 125</a:t>
            </a:r>
            <a:endParaRPr lang="it-IT" kern="0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6113415" cy="54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932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54995-CC07-4D71-8A82-73116D0BD66C}" type="slidenum">
              <a:rPr lang="it-IT" altLang="it-IT" smtClean="0"/>
              <a:pPr/>
              <a:t>21</a:t>
            </a:fld>
            <a:endParaRPr lang="it-IT" altLang="it-IT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395536" y="836712"/>
            <a:ext cx="1861592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it-IT" kern="0" dirty="0" smtClean="0"/>
              <a:t>Idrante UNI45</a:t>
            </a:r>
            <a:endParaRPr lang="it-IT" kern="0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>
            <a:clrChange>
              <a:clrFrom>
                <a:srgbClr val="F1EDD4"/>
              </a:clrFrom>
              <a:clrTo>
                <a:srgbClr val="F1ED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28" y="841635"/>
            <a:ext cx="6182544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90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 degli idranti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54995-CC07-4D71-8A82-73116D0BD66C}" type="slidenum">
              <a:rPr lang="it-IT" altLang="it-IT" smtClean="0"/>
              <a:pPr/>
              <a:t>22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690688"/>
            <a:ext cx="8280000" cy="34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22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Impianti a pioggia (sprinkler)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23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8035" r="13342" b="4990"/>
          <a:stretch/>
        </p:blipFill>
        <p:spPr>
          <a:xfrm>
            <a:off x="827584" y="2060849"/>
            <a:ext cx="7920000" cy="329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7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di rete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24</a:t>
            </a:fld>
            <a:endParaRPr lang="it-IT" altLang="it-IT"/>
          </a:p>
        </p:txBody>
      </p:sp>
      <p:pic>
        <p:nvPicPr>
          <p:cNvPr id="5" name="Picture 2" descr="匠造启新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7" y="1484784"/>
            <a:ext cx="815058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81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Impianti a </a:t>
            </a:r>
            <a:r>
              <a:rPr lang="it-IT" dirty="0" smtClean="0"/>
              <a:t>sprinkler: tipologie e caratteristiche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25</a:t>
            </a:fld>
            <a:endParaRPr lang="it-IT" altLang="it-IT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38200" y="1825625"/>
            <a:ext cx="7550224" cy="40516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800" kern="0" dirty="0" smtClean="0"/>
              <a:t>tipi di impianto:</a:t>
            </a:r>
          </a:p>
          <a:p>
            <a:pPr lvl="1"/>
            <a:r>
              <a:rPr lang="it-IT" sz="2400" kern="0" dirty="0" smtClean="0"/>
              <a:t>"a </a:t>
            </a:r>
            <a:r>
              <a:rPr lang="it-IT" sz="2400" b="1" kern="0" dirty="0" smtClean="0"/>
              <a:t>umido</a:t>
            </a:r>
            <a:r>
              <a:rPr lang="it-IT" sz="2400" kern="0" dirty="0" smtClean="0"/>
              <a:t>" (tubi sempre pieni di acqua in pressione, problemi di gelo)</a:t>
            </a:r>
          </a:p>
          <a:p>
            <a:pPr lvl="1"/>
            <a:r>
              <a:rPr lang="it-IT" sz="2400" kern="0" dirty="0" smtClean="0"/>
              <a:t>"</a:t>
            </a:r>
            <a:r>
              <a:rPr lang="it-IT" sz="2400" b="1" kern="0" dirty="0" smtClean="0"/>
              <a:t>a secco</a:t>
            </a:r>
            <a:r>
              <a:rPr lang="it-IT" sz="2400" kern="0" dirty="0" smtClean="0"/>
              <a:t>", (tubi contenenti aria compressa, ritardo di intervento)</a:t>
            </a:r>
          </a:p>
          <a:p>
            <a:r>
              <a:rPr lang="it-IT" sz="2800" kern="0" dirty="0" smtClean="0"/>
              <a:t>Ogni sprinkler può proteggere una zona di 7÷12 m</a:t>
            </a:r>
            <a:r>
              <a:rPr lang="it-IT" sz="2800" kern="0" baseline="30000" dirty="0" smtClean="0"/>
              <a:t>2</a:t>
            </a:r>
          </a:p>
          <a:p>
            <a:r>
              <a:rPr lang="it-IT" sz="2800" kern="0" dirty="0" smtClean="0"/>
              <a:t>In base al colore del bulbo indica la temperatura di intervento</a:t>
            </a:r>
          </a:p>
          <a:p>
            <a:pPr marL="0" indent="0">
              <a:buFontTx/>
              <a:buNone/>
            </a:pPr>
            <a:endParaRPr lang="it-IT" sz="2800" kern="0" dirty="0" smtClean="0"/>
          </a:p>
          <a:p>
            <a:endParaRPr lang="it-IT" sz="2800" kern="0" dirty="0"/>
          </a:p>
        </p:txBody>
      </p:sp>
    </p:spTree>
    <p:extLst>
      <p:ext uri="{BB962C8B-B14F-4D97-AF65-F5344CB8AC3E}">
        <p14:creationId xmlns:p14="http://schemas.microsoft.com/office/powerpoint/2010/main" val="109348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Impianti a </a:t>
            </a:r>
            <a:r>
              <a:rPr lang="it-IT" dirty="0" smtClean="0"/>
              <a:t>sprinkler: vantaggi e svantaggi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26</a:t>
            </a:fld>
            <a:endParaRPr lang="it-IT" altLang="it-IT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39552" y="1340768"/>
            <a:ext cx="7632848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800" kern="0" dirty="0" smtClean="0"/>
              <a:t>Vantaggi</a:t>
            </a:r>
          </a:p>
          <a:p>
            <a:pPr lvl="1"/>
            <a:r>
              <a:rPr lang="it-IT" sz="2400" b="1" kern="0" dirty="0" smtClean="0"/>
              <a:t>Rapidità</a:t>
            </a:r>
            <a:r>
              <a:rPr lang="it-IT" sz="2400" kern="0" dirty="0" smtClean="0"/>
              <a:t> di intervento</a:t>
            </a:r>
          </a:p>
          <a:p>
            <a:pPr lvl="1"/>
            <a:r>
              <a:rPr lang="it-IT" sz="2400" kern="0" dirty="0" smtClean="0"/>
              <a:t>Intervento </a:t>
            </a:r>
            <a:r>
              <a:rPr lang="it-IT" sz="2400" b="1" kern="0" dirty="0" smtClean="0"/>
              <a:t>automatico</a:t>
            </a:r>
          </a:p>
          <a:p>
            <a:pPr lvl="1"/>
            <a:r>
              <a:rPr lang="it-IT" sz="2400" kern="0" dirty="0" smtClean="0"/>
              <a:t>Intervengono «</a:t>
            </a:r>
            <a:r>
              <a:rPr lang="it-IT" sz="2400" b="1" kern="0" dirty="0" smtClean="0"/>
              <a:t>puntualmente</a:t>
            </a:r>
            <a:r>
              <a:rPr lang="it-IT" sz="2400" kern="0" dirty="0" smtClean="0"/>
              <a:t>» nel punto di sviluppo</a:t>
            </a:r>
          </a:p>
          <a:p>
            <a:pPr lvl="1"/>
            <a:r>
              <a:rPr lang="it-IT" sz="2400" kern="0" dirty="0" smtClean="0"/>
              <a:t>Non necessitano di impianti di rivelazione</a:t>
            </a:r>
          </a:p>
          <a:p>
            <a:r>
              <a:rPr lang="it-IT" sz="2800" kern="0" dirty="0" smtClean="0"/>
              <a:t>Svantaggi</a:t>
            </a:r>
          </a:p>
          <a:p>
            <a:pPr lvl="1"/>
            <a:r>
              <a:rPr lang="it-IT" sz="2400" kern="0" dirty="0" smtClean="0"/>
              <a:t>Non permettono di intervenire «in manuale»</a:t>
            </a:r>
          </a:p>
          <a:p>
            <a:pPr lvl="1"/>
            <a:r>
              <a:rPr lang="it-IT" sz="2400" kern="0" dirty="0" smtClean="0"/>
              <a:t>Danno luogo ad un vero e proprio diluvio che può interessare (e rovinare) anche aree non attaccate dall’incendio</a:t>
            </a:r>
            <a:endParaRPr lang="it-IT" sz="2400" kern="0" dirty="0"/>
          </a:p>
        </p:txBody>
      </p:sp>
    </p:spTree>
    <p:extLst>
      <p:ext uri="{BB962C8B-B14F-4D97-AF65-F5344CB8AC3E}">
        <p14:creationId xmlns:p14="http://schemas.microsoft.com/office/powerpoint/2010/main" val="1185269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Impianti a nebulizzatori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27</a:t>
            </a:fld>
            <a:endParaRPr lang="it-IT" altLang="it-IT"/>
          </a:p>
        </p:txBody>
      </p:sp>
      <p:pic>
        <p:nvPicPr>
          <p:cNvPr id="5" name="Segnaposto contenuto 5" descr="Impianti Watermist – Castagna Anticend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600000" cy="3332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contenuto 4"/>
          <p:cNvSpPr txBox="1">
            <a:spLocks/>
          </p:cNvSpPr>
          <p:nvPr/>
        </p:nvSpPr>
        <p:spPr>
          <a:xfrm>
            <a:off x="4283968" y="1590113"/>
            <a:ext cx="4610486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400" kern="0" dirty="0" smtClean="0"/>
              <a:t>Erogatori sempre aperti</a:t>
            </a:r>
          </a:p>
          <a:p>
            <a:r>
              <a:rPr lang="it-IT" sz="2400" kern="0" dirty="0" smtClean="0"/>
              <a:t>Suddividono (frazionano) l'acqua in piccolissime gocce</a:t>
            </a:r>
          </a:p>
          <a:p>
            <a:r>
              <a:rPr lang="it-IT" sz="2400" kern="0" dirty="0" smtClean="0"/>
              <a:t>Distribuzione uniforme</a:t>
            </a:r>
          </a:p>
          <a:p>
            <a:r>
              <a:rPr lang="it-IT" sz="2400" kern="0" dirty="0" smtClean="0"/>
              <a:t>Getto a ombrello</a:t>
            </a:r>
          </a:p>
          <a:p>
            <a:r>
              <a:rPr lang="it-IT" sz="2400" kern="0" dirty="0" smtClean="0"/>
              <a:t>Pressioni molto più elevate che negli sprinkler</a:t>
            </a:r>
          </a:p>
          <a:p>
            <a:r>
              <a:rPr lang="it-IT" sz="2400" kern="0" dirty="0" smtClean="0"/>
              <a:t>Tubi molto più piccoli</a:t>
            </a:r>
          </a:p>
          <a:p>
            <a:r>
              <a:rPr lang="en-US" sz="2400" kern="0" dirty="0" err="1" smtClean="0"/>
              <a:t>Intervento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generalizzato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sulla</a:t>
            </a:r>
            <a:r>
              <a:rPr lang="en-US" sz="2400" kern="0" dirty="0" smtClean="0"/>
              <a:t> zona</a:t>
            </a:r>
            <a:endParaRPr lang="it-IT" sz="2400" kern="0" dirty="0" smtClean="0"/>
          </a:p>
          <a:p>
            <a:endParaRPr lang="it-IT" sz="2400" kern="0" dirty="0"/>
          </a:p>
        </p:txBody>
      </p:sp>
    </p:spTree>
    <p:extLst>
      <p:ext uri="{BB962C8B-B14F-4D97-AF65-F5344CB8AC3E}">
        <p14:creationId xmlns:p14="http://schemas.microsoft.com/office/powerpoint/2010/main" val="2002666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Impianti a CO</a:t>
            </a:r>
            <a:r>
              <a:rPr lang="it-IT" baseline="-25000" dirty="0"/>
              <a:t>2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28</a:t>
            </a:fld>
            <a:endParaRPr lang="it-IT" altLang="it-IT"/>
          </a:p>
        </p:txBody>
      </p:sp>
      <p:pic>
        <p:nvPicPr>
          <p:cNvPr id="4" name="Segnaposto contenuto 6" descr="Sistemi a CO2 | Bettati Antincendi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4131997" cy="30989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contenuto 3"/>
          <p:cNvSpPr txBox="1">
            <a:spLocks/>
          </p:cNvSpPr>
          <p:nvPr/>
        </p:nvSpPr>
        <p:spPr>
          <a:xfrm>
            <a:off x="5362228" y="1596231"/>
            <a:ext cx="3296344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400" kern="0" dirty="0" smtClean="0"/>
              <a:t>Funzionano per </a:t>
            </a:r>
            <a:r>
              <a:rPr lang="it-IT" sz="2400" b="1" kern="0" dirty="0" smtClean="0"/>
              <a:t>saturazione</a:t>
            </a:r>
          </a:p>
          <a:p>
            <a:r>
              <a:rPr lang="it-IT" sz="2400" kern="0" dirty="0" smtClean="0"/>
              <a:t>I locali devono essere </a:t>
            </a:r>
            <a:r>
              <a:rPr lang="it-IT" sz="2400" b="1" kern="0" dirty="0" smtClean="0"/>
              <a:t>chiusi</a:t>
            </a:r>
          </a:p>
          <a:p>
            <a:r>
              <a:rPr lang="it-IT" sz="2400" kern="0" dirty="0" smtClean="0"/>
              <a:t>L’intervento presuppone il preventivo </a:t>
            </a:r>
            <a:r>
              <a:rPr lang="it-IT" sz="2400" b="1" kern="0" dirty="0" smtClean="0"/>
              <a:t>abbandono dei locali</a:t>
            </a:r>
          </a:p>
          <a:p>
            <a:r>
              <a:rPr lang="it-IT" sz="2400" kern="0" dirty="0" smtClean="0"/>
              <a:t>L’intervento e </a:t>
            </a:r>
            <a:r>
              <a:rPr lang="it-IT" sz="2400" b="1" kern="0" dirty="0" smtClean="0"/>
              <a:t>manuale</a:t>
            </a:r>
          </a:p>
          <a:p>
            <a:endParaRPr lang="it-IT" sz="2400" kern="0" dirty="0"/>
          </a:p>
        </p:txBody>
      </p:sp>
    </p:spTree>
    <p:extLst>
      <p:ext uri="{BB962C8B-B14F-4D97-AF65-F5344CB8AC3E}">
        <p14:creationId xmlns:p14="http://schemas.microsoft.com/office/powerpoint/2010/main" val="140847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triangolo del fuoco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3</a:t>
            </a:fld>
            <a:endParaRPr lang="it-IT" altLang="it-IT"/>
          </a:p>
        </p:txBody>
      </p:sp>
      <p:pic>
        <p:nvPicPr>
          <p:cNvPr id="5" name="Segnaposto contenuto 4" descr="Il triangolo del fuoco o triangolo della combustio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66987"/>
            <a:ext cx="2667000" cy="233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5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Compartimentazione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suddivisione</a:t>
            </a:r>
            <a:r>
              <a:rPr lang="it-IT" dirty="0" smtClean="0"/>
              <a:t> </a:t>
            </a:r>
            <a:r>
              <a:rPr lang="it-IT" dirty="0"/>
              <a:t>del fabbricato in volumi (</a:t>
            </a:r>
            <a:r>
              <a:rPr lang="it-IT" i="1" dirty="0"/>
              <a:t>comparti</a:t>
            </a:r>
            <a:r>
              <a:rPr lang="it-IT" dirty="0"/>
              <a:t>) entro i quali l’incendio </a:t>
            </a:r>
            <a:r>
              <a:rPr lang="it-IT" dirty="0" smtClean="0"/>
              <a:t>può </a:t>
            </a:r>
            <a:r>
              <a:rPr lang="it-IT" dirty="0"/>
              <a:t>essere confinato per un determinato </a:t>
            </a:r>
            <a:r>
              <a:rPr lang="it-IT" dirty="0" err="1" smtClean="0"/>
              <a:t>tempoPer</a:t>
            </a:r>
            <a:r>
              <a:rPr lang="it-IT" dirty="0" smtClean="0"/>
              <a:t> gli ospedali </a:t>
            </a:r>
            <a:r>
              <a:rPr lang="it-IT" dirty="0"/>
              <a:t>i comparti </a:t>
            </a:r>
            <a:r>
              <a:rPr lang="it-IT" dirty="0" smtClean="0"/>
              <a:t>non possono avere più di un livello</a:t>
            </a:r>
          </a:p>
          <a:p>
            <a:r>
              <a:rPr lang="it-IT" dirty="0" smtClean="0"/>
              <a:t>hanno «</a:t>
            </a:r>
            <a:r>
              <a:rPr lang="it-IT" b="1" dirty="0" smtClean="0"/>
              <a:t>metratura» limitata</a:t>
            </a:r>
            <a:r>
              <a:rPr lang="it-IT" dirty="0"/>
              <a:t>, </a:t>
            </a:r>
            <a:r>
              <a:rPr lang="it-IT" dirty="0" smtClean="0"/>
              <a:t>a seconda della </a:t>
            </a:r>
            <a:r>
              <a:rPr lang="it-IT" dirty="0"/>
              <a:t>destinazione d’uso </a:t>
            </a:r>
            <a:r>
              <a:rPr lang="it-IT" dirty="0" smtClean="0"/>
              <a:t>dei </a:t>
            </a:r>
            <a:r>
              <a:rPr lang="it-IT" dirty="0" err="1" smtClean="0"/>
              <a:t>local</a:t>
            </a:r>
            <a:r>
              <a:rPr lang="it-IT" dirty="0" smtClean="0"/>
              <a:t> </a:t>
            </a:r>
            <a:r>
              <a:rPr lang="it-IT" dirty="0"/>
              <a:t>(sale di degenza, impianti di produzione calore, laboratori di analisi e ricerca, depositi</a:t>
            </a:r>
            <a:r>
              <a:rPr lang="it-IT" dirty="0" smtClean="0"/>
              <a:t>, </a:t>
            </a:r>
            <a:r>
              <a:rPr lang="it-IT" dirty="0"/>
              <a:t>ecc.).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43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Resistenza</a:t>
            </a:r>
            <a:r>
              <a:rPr lang="en-US" b="1" dirty="0" smtClean="0"/>
              <a:t> al </a:t>
            </a:r>
            <a:r>
              <a:rPr lang="en-US" b="1" dirty="0" err="1" smtClean="0"/>
              <a:t>fuoco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capacità di un elemento di conservare, per un periodo di tempo stabilito, la richiesta stabilità (R) e/o tenuta (E) e/o isolamento termico (I) al fuoco </a:t>
            </a:r>
            <a:endParaRPr lang="it-IT" dirty="0" smtClean="0"/>
          </a:p>
          <a:p>
            <a:pPr marL="0" indent="0" algn="ctr">
              <a:buNone/>
            </a:pP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75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Esempio</a:t>
            </a:r>
            <a:r>
              <a:rPr lang="en-US" b="1" dirty="0" smtClean="0"/>
              <a:t>: </a:t>
            </a:r>
            <a:r>
              <a:rPr lang="en-US" b="1" dirty="0" err="1" smtClean="0"/>
              <a:t>parete</a:t>
            </a:r>
            <a:r>
              <a:rPr lang="en-US" b="1" dirty="0" smtClean="0"/>
              <a:t> REI 120</a:t>
            </a:r>
            <a:endParaRPr lang="it-IT" b="1" dirty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Per </a:t>
            </a:r>
            <a:r>
              <a:rPr lang="en-US" b="1" dirty="0" smtClean="0"/>
              <a:t>due ore </a:t>
            </a:r>
            <a:r>
              <a:rPr lang="en-US" dirty="0" err="1" smtClean="0"/>
              <a:t>risulta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R</a:t>
            </a:r>
            <a:r>
              <a:rPr lang="en-US" dirty="0" smtClean="0"/>
              <a:t>=stabile</a:t>
            </a:r>
          </a:p>
          <a:p>
            <a:r>
              <a:rPr lang="en-US" b="1" dirty="0" smtClean="0"/>
              <a:t>E</a:t>
            </a:r>
            <a:r>
              <a:rPr lang="en-US" dirty="0" smtClean="0"/>
              <a:t>=</a:t>
            </a:r>
            <a:r>
              <a:rPr lang="en-US" dirty="0" err="1" smtClean="0"/>
              <a:t>impermeabile</a:t>
            </a:r>
            <a:r>
              <a:rPr lang="en-US" dirty="0"/>
              <a:t> </a:t>
            </a:r>
            <a:r>
              <a:rPr lang="en-US" dirty="0" smtClean="0"/>
              <a:t>(non è </a:t>
            </a:r>
            <a:r>
              <a:rPr lang="en-US" dirty="0" err="1" smtClean="0"/>
              <a:t>attraversata</a:t>
            </a:r>
            <a:r>
              <a:rPr lang="en-US" dirty="0" smtClean="0"/>
              <a:t> da </a:t>
            </a:r>
            <a:r>
              <a:rPr lang="en-US" dirty="0" err="1" smtClean="0"/>
              <a:t>fumi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isolata</a:t>
            </a:r>
            <a:r>
              <a:rPr lang="en-US" dirty="0" smtClean="0"/>
              <a:t> (la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lato</a:t>
            </a:r>
            <a:r>
              <a:rPr lang="en-US" dirty="0" smtClean="0"/>
              <a:t> non </a:t>
            </a:r>
            <a:r>
              <a:rPr lang="en-US" dirty="0" err="1" smtClean="0"/>
              <a:t>esposto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fiamma</a:t>
            </a:r>
            <a:r>
              <a:rPr lang="en-US" dirty="0" smtClean="0"/>
              <a:t> è </a:t>
            </a:r>
            <a:r>
              <a:rPr lang="en-US" dirty="0" err="1" smtClean="0"/>
              <a:t>inferiore</a:t>
            </a:r>
            <a:r>
              <a:rPr lang="en-US" dirty="0" smtClean="0"/>
              <a:t> a 90°C)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2AC000D5-FB4F-4ED1-A5C9-6D47CE598A4D}" type="slidenum">
              <a:rPr lang="it-IT" altLang="it-IT" smtClean="0"/>
              <a:pPr/>
              <a:t>6</a:t>
            </a:fld>
            <a:endParaRPr lang="it-IT" altLang="it-IT"/>
          </a:p>
        </p:txBody>
      </p:sp>
      <p:pic>
        <p:nvPicPr>
          <p:cNvPr id="11" name="Segnaposto contenuto 10" descr="Le tramezze POROTON® - Comportamento al fuoco | Consorzio POROTON® Italia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38538"/>
            <a:ext cx="3810000" cy="1590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5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Requisiti</a:t>
            </a:r>
            <a:r>
              <a:rPr lang="en-US" b="1" dirty="0" smtClean="0"/>
              <a:t> </a:t>
            </a:r>
            <a:r>
              <a:rPr lang="en-US" b="1" dirty="0" err="1" smtClean="0"/>
              <a:t>delle</a:t>
            </a:r>
            <a:r>
              <a:rPr lang="en-US" b="1" dirty="0" smtClean="0"/>
              <a:t> vie di </a:t>
            </a:r>
            <a:r>
              <a:rPr lang="en-US" b="1" dirty="0" err="1" smtClean="0"/>
              <a:t>fuga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Sicurezza</a:t>
            </a:r>
            <a:r>
              <a:rPr lang="en-US" dirty="0" smtClean="0"/>
              <a:t> (</a:t>
            </a:r>
            <a:r>
              <a:rPr lang="en-US" dirty="0" err="1" smtClean="0"/>
              <a:t>inclinazione</a:t>
            </a:r>
            <a:r>
              <a:rPr lang="en-US" dirty="0" smtClean="0"/>
              <a:t> </a:t>
            </a:r>
            <a:r>
              <a:rPr lang="en-US" dirty="0" err="1" smtClean="0"/>
              <a:t>limitata</a:t>
            </a:r>
            <a:r>
              <a:rPr lang="en-US" dirty="0" smtClean="0"/>
              <a:t>, </a:t>
            </a:r>
            <a:r>
              <a:rPr lang="en-US" dirty="0" err="1" smtClean="0"/>
              <a:t>mancorrente</a:t>
            </a:r>
            <a:r>
              <a:rPr lang="en-US" dirty="0" smtClean="0"/>
              <a:t>, </a:t>
            </a:r>
            <a:r>
              <a:rPr lang="en-US" dirty="0" err="1" smtClean="0"/>
              <a:t>parapetto</a:t>
            </a:r>
            <a:r>
              <a:rPr lang="en-US" dirty="0" smtClean="0"/>
              <a:t>, </a:t>
            </a:r>
            <a:r>
              <a:rPr lang="en-US" dirty="0" err="1" smtClean="0"/>
              <a:t>pedane</a:t>
            </a:r>
            <a:r>
              <a:rPr lang="en-US" dirty="0" smtClean="0"/>
              <a:t>, </a:t>
            </a:r>
            <a:r>
              <a:rPr lang="en-US" dirty="0" err="1" smtClean="0"/>
              <a:t>ecc</a:t>
            </a:r>
            <a:r>
              <a:rPr lang="en-US" dirty="0" smtClean="0"/>
              <a:t>.)</a:t>
            </a:r>
          </a:p>
          <a:p>
            <a:r>
              <a:rPr lang="en-US" dirty="0" err="1" smtClean="0"/>
              <a:t>Larghezza</a:t>
            </a:r>
            <a:r>
              <a:rPr lang="en-US" dirty="0" smtClean="0"/>
              <a:t> </a:t>
            </a:r>
            <a:r>
              <a:rPr lang="en-US" dirty="0" err="1" smtClean="0"/>
              <a:t>adeguata</a:t>
            </a:r>
            <a:endParaRPr lang="en-US" dirty="0" smtClean="0"/>
          </a:p>
          <a:p>
            <a:r>
              <a:rPr lang="en-US" dirty="0" err="1" smtClean="0"/>
              <a:t>Protezione</a:t>
            </a:r>
            <a:r>
              <a:rPr lang="en-US" dirty="0" smtClean="0"/>
              <a:t> dal </a:t>
            </a:r>
            <a:r>
              <a:rPr lang="en-US" dirty="0" err="1" smtClean="0"/>
              <a:t>fumo</a:t>
            </a:r>
            <a:endParaRPr lang="en-US" dirty="0" smtClean="0"/>
          </a:p>
          <a:p>
            <a:endParaRPr lang="en-US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71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Modalità</a:t>
            </a:r>
            <a:r>
              <a:rPr lang="en-US" b="1" dirty="0" smtClean="0"/>
              <a:t> di </a:t>
            </a:r>
            <a:r>
              <a:rPr lang="en-US" b="1" dirty="0" err="1" smtClean="0"/>
              <a:t>estinzione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Raffreddamento</a:t>
            </a:r>
            <a:r>
              <a:rPr lang="it-IT" dirty="0" smtClean="0"/>
              <a:t>: abbassamento della temperatura </a:t>
            </a:r>
            <a:r>
              <a:rPr lang="it-IT" dirty="0"/>
              <a:t>delle superfici </a:t>
            </a:r>
            <a:r>
              <a:rPr lang="it-IT" dirty="0" smtClean="0"/>
              <a:t>esposte sotto </a:t>
            </a:r>
            <a:r>
              <a:rPr lang="it-IT" dirty="0"/>
              <a:t>il punto di accensione </a:t>
            </a:r>
            <a:endParaRPr lang="it-IT" dirty="0" smtClean="0"/>
          </a:p>
          <a:p>
            <a:r>
              <a:rPr lang="it-IT" b="1" dirty="0" smtClean="0"/>
              <a:t>Soffocamento</a:t>
            </a:r>
            <a:r>
              <a:rPr lang="it-IT" dirty="0" smtClean="0"/>
              <a:t>: riduzione della concentrazione </a:t>
            </a:r>
            <a:r>
              <a:rPr lang="it-IT" dirty="0"/>
              <a:t>di </a:t>
            </a:r>
            <a:r>
              <a:rPr lang="it-IT" dirty="0" smtClean="0"/>
              <a:t>ossigeno</a:t>
            </a:r>
          </a:p>
          <a:p>
            <a:r>
              <a:rPr lang="it-IT" b="1" dirty="0"/>
              <a:t>I</a:t>
            </a:r>
            <a:r>
              <a:rPr lang="it-IT" b="1" dirty="0" smtClean="0"/>
              <a:t>nibizione</a:t>
            </a:r>
            <a:r>
              <a:rPr lang="it-IT" dirty="0" smtClean="0"/>
              <a:t> </a:t>
            </a:r>
            <a:r>
              <a:rPr lang="it-IT" dirty="0"/>
              <a:t>a mezzo di sostanze inibitrici (polveri), che aumentano l’energia di attivazione ostacolando il propagarsi </a:t>
            </a:r>
            <a:r>
              <a:rPr lang="it-IT" dirty="0" smtClean="0"/>
              <a:t>dell’ ossidazione.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369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err="1" smtClean="0"/>
              <a:t>Agenti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estinguenti</a:t>
            </a:r>
            <a:r>
              <a:rPr lang="en-US" sz="3500" b="1" dirty="0" smtClean="0"/>
              <a:t> e </a:t>
            </a:r>
            <a:r>
              <a:rPr lang="en-US" sz="3500" b="1" dirty="0" err="1" smtClean="0"/>
              <a:t>modalità</a:t>
            </a:r>
            <a:r>
              <a:rPr lang="en-US" sz="3500" b="1" dirty="0" smtClean="0"/>
              <a:t> di </a:t>
            </a:r>
            <a:r>
              <a:rPr lang="en-US" sz="3500" b="1" dirty="0" err="1" smtClean="0"/>
              <a:t>estinzione</a:t>
            </a:r>
            <a:endParaRPr lang="it-IT" sz="35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422525" algn="l"/>
              </a:tabLst>
            </a:pPr>
            <a:r>
              <a:rPr lang="it-IT" dirty="0" smtClean="0"/>
              <a:t>Acqua: 	raffreddamento</a:t>
            </a:r>
            <a:endParaRPr lang="it-IT" dirty="0"/>
          </a:p>
          <a:p>
            <a:pPr>
              <a:tabLst>
                <a:tab pos="2422525" algn="l"/>
              </a:tabLst>
            </a:pPr>
            <a:r>
              <a:rPr lang="it-IT" dirty="0" smtClean="0"/>
              <a:t>Schiuma: 	soffocamento e raffreddamento</a:t>
            </a:r>
            <a:endParaRPr lang="it-IT" dirty="0"/>
          </a:p>
          <a:p>
            <a:pPr>
              <a:tabLst>
                <a:tab pos="2422525" algn="l"/>
              </a:tabLst>
            </a:pPr>
            <a:r>
              <a:rPr lang="it-IT" dirty="0" smtClean="0"/>
              <a:t>Polveri	inibizione</a:t>
            </a:r>
            <a:endParaRPr lang="it-IT" dirty="0"/>
          </a:p>
          <a:p>
            <a:pPr>
              <a:tabLst>
                <a:tab pos="2422525" algn="l"/>
              </a:tabLst>
            </a:pPr>
            <a:r>
              <a:rPr lang="it-IT" dirty="0" smtClean="0"/>
              <a:t>CO</a:t>
            </a:r>
            <a:r>
              <a:rPr lang="it-IT" baseline="-25000" dirty="0" smtClean="0"/>
              <a:t>2</a:t>
            </a:r>
            <a:r>
              <a:rPr lang="it-IT" dirty="0" smtClean="0"/>
              <a:t>	soffocamento e raffreddamento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6835717"/>
      </p:ext>
    </p:extLst>
  </p:cSld>
  <p:clrMapOvr>
    <a:masterClrMapping/>
  </p:clrMapOvr>
</p:sld>
</file>

<file path=ppt/theme/theme1.xml><?xml version="1.0" encoding="utf-8"?>
<a:theme xmlns:a="http://schemas.openxmlformats.org/drawingml/2006/main" name="Lezione universitaria">
  <a:themeElements>
    <a:clrScheme name="Lezione universitar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e universitaria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e universitar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universitar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Office\Modelli\Presentazioni\Lezione universitaria.pot</Template>
  <TotalTime>5067</TotalTime>
  <Words>636</Words>
  <Application>Microsoft Office PowerPoint</Application>
  <PresentationFormat>Presentazione su schermo (4:3)</PresentationFormat>
  <Paragraphs>119</Paragraphs>
  <Slides>28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Arial Narrow</vt:lpstr>
      <vt:lpstr>Times New Roman</vt:lpstr>
      <vt:lpstr>Lezione universitaria</vt:lpstr>
      <vt:lpstr>Impianti di estinzione incendio</vt:lpstr>
      <vt:lpstr>Obiettivi della prevenzione incendi </vt:lpstr>
      <vt:lpstr>Il triangolo del fuoco</vt:lpstr>
      <vt:lpstr>Compartimentazione</vt:lpstr>
      <vt:lpstr>Resistenza al fuoco</vt:lpstr>
      <vt:lpstr>Esempio: parete REI 120</vt:lpstr>
      <vt:lpstr>Requisiti delle vie di fuga</vt:lpstr>
      <vt:lpstr>Modalità di estinzione</vt:lpstr>
      <vt:lpstr>Agenti estinguenti e modalità di estinzione</vt:lpstr>
      <vt:lpstr>Classificazione dei fuochi </vt:lpstr>
      <vt:lpstr>Estintore a polvere</vt:lpstr>
      <vt:lpstr>Segnalazione degli incendi</vt:lpstr>
      <vt:lpstr>Rivelatori</vt:lpstr>
      <vt:lpstr>Impianti ad idranti</vt:lpstr>
      <vt:lpstr>Rete antincendio promiscua </vt:lpstr>
      <vt:lpstr>Vasca antincendio</vt:lpstr>
      <vt:lpstr>Gruppo di pressurizzazione</vt:lpstr>
      <vt:lpstr>Tipo di rete</vt:lpstr>
      <vt:lpstr>Presentazione standard di PowerPoint</vt:lpstr>
      <vt:lpstr>Presentazione standard di PowerPoint</vt:lpstr>
      <vt:lpstr>Presentazione standard di PowerPoint</vt:lpstr>
      <vt:lpstr>Caratteristiche degli idranti</vt:lpstr>
      <vt:lpstr>Impianti a pioggia (sprinkler)</vt:lpstr>
      <vt:lpstr>Esempio di rete</vt:lpstr>
      <vt:lpstr>Impianti a sprinkler: tipologie e caratteristiche</vt:lpstr>
      <vt:lpstr>Impianti a sprinkler: vantaggi e svantaggi</vt:lpstr>
      <vt:lpstr>Impianti a nebulizzatori</vt:lpstr>
      <vt:lpstr>Impianti a CO2</vt:lpstr>
    </vt:vector>
  </TitlesOfParts>
  <Company>Univ. Trieste - Dip. Energetica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Inquinamento da rumore</dc:title>
  <dc:creator>Marco Boscolo</dc:creator>
  <cp:lastModifiedBy>Marco Boscolo</cp:lastModifiedBy>
  <cp:revision>538</cp:revision>
  <cp:lastPrinted>1999-03-15T13:20:17Z</cp:lastPrinted>
  <dcterms:created xsi:type="dcterms:W3CDTF">1999-03-03T14:00:02Z</dcterms:created>
  <dcterms:modified xsi:type="dcterms:W3CDTF">2023-02-27T09:56:22Z</dcterms:modified>
</cp:coreProperties>
</file>