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641" r:id="rId2"/>
    <p:sldId id="299" r:id="rId3"/>
    <p:sldId id="300" r:id="rId4"/>
    <p:sldId id="301" r:id="rId5"/>
    <p:sldId id="297" r:id="rId6"/>
    <p:sldId id="646" r:id="rId7"/>
    <p:sldId id="645" r:id="rId8"/>
    <p:sldId id="303" r:id="rId9"/>
    <p:sldId id="305" r:id="rId10"/>
    <p:sldId id="298" r:id="rId11"/>
    <p:sldId id="262" r:id="rId12"/>
    <p:sldId id="291" r:id="rId13"/>
    <p:sldId id="647" r:id="rId14"/>
    <p:sldId id="643" r:id="rId15"/>
  </p:sldIdLst>
  <p:sldSz cx="9144000" cy="6858000" type="screen4x3"/>
  <p:notesSz cx="7010400" cy="92964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FDB940"/>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44C109-FA80-8F43-AF30-C6466086261E}" v="106" dt="2025-02-26T11:03:23.515"/>
  </p1510:revLst>
</p1510:revInfo>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82" autoAdjust="0"/>
    <p:restoredTop sz="96164" autoAdjust="0"/>
  </p:normalViewPr>
  <p:slideViewPr>
    <p:cSldViewPr>
      <p:cViewPr varScale="1">
        <p:scale>
          <a:sx n="122" d="100"/>
          <a:sy n="122" d="100"/>
        </p:scale>
        <p:origin x="1920" y="200"/>
      </p:cViewPr>
      <p:guideLst>
        <p:guide orient="horz" pos="2160"/>
        <p:guide pos="2880"/>
      </p:guideLst>
    </p:cSldViewPr>
  </p:slideViewPr>
  <p:outlineViewPr>
    <p:cViewPr>
      <p:scale>
        <a:sx n="33" d="100"/>
        <a:sy n="33" d="100"/>
      </p:scale>
      <p:origin x="0" y="-22224"/>
    </p:cViewPr>
  </p:outlineViewPr>
  <p:notesTextViewPr>
    <p:cViewPr>
      <p:scale>
        <a:sx n="1" d="1"/>
        <a:sy n="1" d="1"/>
      </p:scale>
      <p:origin x="0" y="0"/>
    </p:cViewPr>
  </p:notesTextViewPr>
  <p:sorterViewPr>
    <p:cViewPr>
      <p:scale>
        <a:sx n="100" d="100"/>
        <a:sy n="100" d="100"/>
      </p:scale>
      <p:origin x="0" y="-1848"/>
    </p:cViewPr>
  </p:sorterViewPr>
  <p:notesViewPr>
    <p:cSldViewPr>
      <p:cViewPr varScale="1">
        <p:scale>
          <a:sx n="55" d="100"/>
          <a:sy n="55" d="100"/>
        </p:scale>
        <p:origin x="-2256"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RTOLUZZI GUIDO" userId="d8ca844e-dd48-48b7-a8dd-412de02c8a34" providerId="ADAL" clId="{6D44C109-FA80-8F43-AF30-C6466086261E}"/>
    <pc:docChg chg="undo custSel addSld delSld modSld">
      <pc:chgData name="BORTOLUZZI GUIDO" userId="d8ca844e-dd48-48b7-a8dd-412de02c8a34" providerId="ADAL" clId="{6D44C109-FA80-8F43-AF30-C6466086261E}" dt="2025-02-26T11:03:30.274" v="396" actId="20577"/>
      <pc:docMkLst>
        <pc:docMk/>
      </pc:docMkLst>
      <pc:sldChg chg="addSp delSp modSp mod">
        <pc:chgData name="BORTOLUZZI GUIDO" userId="d8ca844e-dd48-48b7-a8dd-412de02c8a34" providerId="ADAL" clId="{6D44C109-FA80-8F43-AF30-C6466086261E}" dt="2025-02-25T08:30:08.870" v="236"/>
        <pc:sldMkLst>
          <pc:docMk/>
          <pc:sldMk cId="1855813449" sldId="291"/>
        </pc:sldMkLst>
        <pc:picChg chg="del mod">
          <ac:chgData name="BORTOLUZZI GUIDO" userId="d8ca844e-dd48-48b7-a8dd-412de02c8a34" providerId="ADAL" clId="{6D44C109-FA80-8F43-AF30-C6466086261E}" dt="2025-02-25T08:29:27.475" v="235" actId="478"/>
          <ac:picMkLst>
            <pc:docMk/>
            <pc:sldMk cId="1855813449" sldId="291"/>
            <ac:picMk id="3" creationId="{70E89D62-54CF-5E6C-048E-A0C61A6CB1A2}"/>
          </ac:picMkLst>
        </pc:picChg>
        <pc:picChg chg="add mod">
          <ac:chgData name="BORTOLUZZI GUIDO" userId="d8ca844e-dd48-48b7-a8dd-412de02c8a34" providerId="ADAL" clId="{6D44C109-FA80-8F43-AF30-C6466086261E}" dt="2025-02-25T08:30:08.870" v="236"/>
          <ac:picMkLst>
            <pc:docMk/>
            <pc:sldMk cId="1855813449" sldId="291"/>
            <ac:picMk id="4" creationId="{D4800AC1-9671-8599-864B-26FFBFB6473F}"/>
          </ac:picMkLst>
        </pc:picChg>
      </pc:sldChg>
      <pc:sldChg chg="modSp mod">
        <pc:chgData name="BORTOLUZZI GUIDO" userId="d8ca844e-dd48-48b7-a8dd-412de02c8a34" providerId="ADAL" clId="{6D44C109-FA80-8F43-AF30-C6466086261E}" dt="2025-02-18T10:14:59.464" v="72" actId="20577"/>
        <pc:sldMkLst>
          <pc:docMk/>
          <pc:sldMk cId="1763496857" sldId="303"/>
        </pc:sldMkLst>
        <pc:spChg chg="mod">
          <ac:chgData name="BORTOLUZZI GUIDO" userId="d8ca844e-dd48-48b7-a8dd-412de02c8a34" providerId="ADAL" clId="{6D44C109-FA80-8F43-AF30-C6466086261E}" dt="2025-02-18T10:14:59.464" v="72" actId="20577"/>
          <ac:spMkLst>
            <pc:docMk/>
            <pc:sldMk cId="1763496857" sldId="303"/>
            <ac:spMk id="5" creationId="{E1A2D756-27E7-144F-AB50-E2578B3B83FE}"/>
          </ac:spMkLst>
        </pc:spChg>
      </pc:sldChg>
      <pc:sldChg chg="modSp mod">
        <pc:chgData name="BORTOLUZZI GUIDO" userId="d8ca844e-dd48-48b7-a8dd-412de02c8a34" providerId="ADAL" clId="{6D44C109-FA80-8F43-AF30-C6466086261E}" dt="2025-02-25T08:29:16.035" v="233" actId="20577"/>
        <pc:sldMkLst>
          <pc:docMk/>
          <pc:sldMk cId="638345846" sldId="305"/>
        </pc:sldMkLst>
        <pc:spChg chg="mod">
          <ac:chgData name="BORTOLUZZI GUIDO" userId="d8ca844e-dd48-48b7-a8dd-412de02c8a34" providerId="ADAL" clId="{6D44C109-FA80-8F43-AF30-C6466086261E}" dt="2025-02-25T08:29:16.035" v="233" actId="20577"/>
          <ac:spMkLst>
            <pc:docMk/>
            <pc:sldMk cId="638345846" sldId="305"/>
            <ac:spMk id="3" creationId="{27BB2691-2B3C-2547-AEEB-821963F302B9}"/>
          </ac:spMkLst>
        </pc:spChg>
      </pc:sldChg>
      <pc:sldChg chg="modSp mod">
        <pc:chgData name="BORTOLUZZI GUIDO" userId="d8ca844e-dd48-48b7-a8dd-412de02c8a34" providerId="ADAL" clId="{6D44C109-FA80-8F43-AF30-C6466086261E}" dt="2025-02-26T09:29:03.745" v="253" actId="207"/>
        <pc:sldMkLst>
          <pc:docMk/>
          <pc:sldMk cId="1598483901" sldId="641"/>
        </pc:sldMkLst>
        <pc:spChg chg="mod">
          <ac:chgData name="BORTOLUZZI GUIDO" userId="d8ca844e-dd48-48b7-a8dd-412de02c8a34" providerId="ADAL" clId="{6D44C109-FA80-8F43-AF30-C6466086261E}" dt="2025-02-17T13:48:08.375" v="4" actId="20577"/>
          <ac:spMkLst>
            <pc:docMk/>
            <pc:sldMk cId="1598483901" sldId="641"/>
            <ac:spMk id="3" creationId="{00000000-0000-0000-0000-000000000000}"/>
          </ac:spMkLst>
        </pc:spChg>
        <pc:spChg chg="mod">
          <ac:chgData name="BORTOLUZZI GUIDO" userId="d8ca844e-dd48-48b7-a8dd-412de02c8a34" providerId="ADAL" clId="{6D44C109-FA80-8F43-AF30-C6466086261E}" dt="2025-02-26T09:29:03.745" v="253" actId="207"/>
          <ac:spMkLst>
            <pc:docMk/>
            <pc:sldMk cId="1598483901" sldId="641"/>
            <ac:spMk id="4" creationId="{00000000-0000-0000-0000-000000000000}"/>
          </ac:spMkLst>
        </pc:spChg>
      </pc:sldChg>
      <pc:sldChg chg="addSp delSp modSp mod">
        <pc:chgData name="BORTOLUZZI GUIDO" userId="d8ca844e-dd48-48b7-a8dd-412de02c8a34" providerId="ADAL" clId="{6D44C109-FA80-8F43-AF30-C6466086261E}" dt="2025-02-26T11:01:30.576" v="372" actId="1037"/>
        <pc:sldMkLst>
          <pc:docMk/>
          <pc:sldMk cId="3283350873" sldId="645"/>
        </pc:sldMkLst>
        <pc:spChg chg="mod">
          <ac:chgData name="BORTOLUZZI GUIDO" userId="d8ca844e-dd48-48b7-a8dd-412de02c8a34" providerId="ADAL" clId="{6D44C109-FA80-8F43-AF30-C6466086261E}" dt="2025-02-17T15:45:33.916" v="42" actId="14100"/>
          <ac:spMkLst>
            <pc:docMk/>
            <pc:sldMk cId="3283350873" sldId="645"/>
            <ac:spMk id="2" creationId="{41C8BC61-399A-B348-85F0-4DB2A937A1A1}"/>
          </ac:spMkLst>
        </pc:spChg>
        <pc:spChg chg="add del mod">
          <ac:chgData name="BORTOLUZZI GUIDO" userId="d8ca844e-dd48-48b7-a8dd-412de02c8a34" providerId="ADAL" clId="{6D44C109-FA80-8F43-AF30-C6466086261E}" dt="2025-02-25T08:20:16.327" v="180" actId="478"/>
          <ac:spMkLst>
            <pc:docMk/>
            <pc:sldMk cId="3283350873" sldId="645"/>
            <ac:spMk id="3" creationId="{AEE20F63-18EA-CDD1-B350-5120F7E5BD2E}"/>
          </ac:spMkLst>
        </pc:spChg>
        <pc:spChg chg="add mod">
          <ac:chgData name="BORTOLUZZI GUIDO" userId="d8ca844e-dd48-48b7-a8dd-412de02c8a34" providerId="ADAL" clId="{6D44C109-FA80-8F43-AF30-C6466086261E}" dt="2025-02-26T11:01:30.576" v="372" actId="1037"/>
          <ac:spMkLst>
            <pc:docMk/>
            <pc:sldMk cId="3283350873" sldId="645"/>
            <ac:spMk id="3" creationId="{E4B7C607-743A-C0DB-E2EB-882E53AE65DB}"/>
          </ac:spMkLst>
        </pc:spChg>
        <pc:spChg chg="mod">
          <ac:chgData name="BORTOLUZZI GUIDO" userId="d8ca844e-dd48-48b7-a8dd-412de02c8a34" providerId="ADAL" clId="{6D44C109-FA80-8F43-AF30-C6466086261E}" dt="2025-02-26T11:01:30.576" v="372" actId="1037"/>
          <ac:spMkLst>
            <pc:docMk/>
            <pc:sldMk cId="3283350873" sldId="645"/>
            <ac:spMk id="5" creationId="{2DCA9F0F-9ADD-3D49-A471-F9D9583DB2E8}"/>
          </ac:spMkLst>
        </pc:spChg>
        <pc:spChg chg="mod">
          <ac:chgData name="BORTOLUZZI GUIDO" userId="d8ca844e-dd48-48b7-a8dd-412de02c8a34" providerId="ADAL" clId="{6D44C109-FA80-8F43-AF30-C6466086261E}" dt="2025-02-26T11:01:30.576" v="372" actId="1037"/>
          <ac:spMkLst>
            <pc:docMk/>
            <pc:sldMk cId="3283350873" sldId="645"/>
            <ac:spMk id="7" creationId="{079BCB59-C09D-B045-A193-4AAC9250DD4F}"/>
          </ac:spMkLst>
        </pc:spChg>
        <pc:spChg chg="add mod">
          <ac:chgData name="BORTOLUZZI GUIDO" userId="d8ca844e-dd48-48b7-a8dd-412de02c8a34" providerId="ADAL" clId="{6D44C109-FA80-8F43-AF30-C6466086261E}" dt="2025-02-26T11:01:30.576" v="372" actId="1037"/>
          <ac:spMkLst>
            <pc:docMk/>
            <pc:sldMk cId="3283350873" sldId="645"/>
            <ac:spMk id="8" creationId="{66F68FFF-7DF7-26FC-E4A8-A18E7A67107C}"/>
          </ac:spMkLst>
        </pc:spChg>
        <pc:spChg chg="mod">
          <ac:chgData name="BORTOLUZZI GUIDO" userId="d8ca844e-dd48-48b7-a8dd-412de02c8a34" providerId="ADAL" clId="{6D44C109-FA80-8F43-AF30-C6466086261E}" dt="2025-02-26T11:01:30.576" v="372" actId="1037"/>
          <ac:spMkLst>
            <pc:docMk/>
            <pc:sldMk cId="3283350873" sldId="645"/>
            <ac:spMk id="9" creationId="{2F36FB47-7D49-4141-A097-6D98D545AE5A}"/>
          </ac:spMkLst>
        </pc:spChg>
        <pc:picChg chg="mod">
          <ac:chgData name="BORTOLUZZI GUIDO" userId="d8ca844e-dd48-48b7-a8dd-412de02c8a34" providerId="ADAL" clId="{6D44C109-FA80-8F43-AF30-C6466086261E}" dt="2025-02-26T11:01:30.576" v="372" actId="1037"/>
          <ac:picMkLst>
            <pc:docMk/>
            <pc:sldMk cId="3283350873" sldId="645"/>
            <ac:picMk id="4" creationId="{AF59E8CD-493C-D740-8641-A59868BFF80A}"/>
          </ac:picMkLst>
        </pc:picChg>
        <pc:picChg chg="mod">
          <ac:chgData name="BORTOLUZZI GUIDO" userId="d8ca844e-dd48-48b7-a8dd-412de02c8a34" providerId="ADAL" clId="{6D44C109-FA80-8F43-AF30-C6466086261E}" dt="2025-02-26T11:01:30.576" v="372" actId="1037"/>
          <ac:picMkLst>
            <pc:docMk/>
            <pc:sldMk cId="3283350873" sldId="645"/>
            <ac:picMk id="6" creationId="{1D3A5E00-1543-184B-9CAB-BE5B76F1B1C9}"/>
          </ac:picMkLst>
        </pc:picChg>
        <pc:picChg chg="add mod">
          <ac:chgData name="BORTOLUZZI GUIDO" userId="d8ca844e-dd48-48b7-a8dd-412de02c8a34" providerId="ADAL" clId="{6D44C109-FA80-8F43-AF30-C6466086261E}" dt="2025-02-26T11:01:30.576" v="372" actId="1037"/>
          <ac:picMkLst>
            <pc:docMk/>
            <pc:sldMk cId="3283350873" sldId="645"/>
            <ac:picMk id="10" creationId="{4D0E0F11-FAAD-C0C6-2912-0F1775FA862C}"/>
          </ac:picMkLst>
        </pc:picChg>
        <pc:picChg chg="add mod">
          <ac:chgData name="BORTOLUZZI GUIDO" userId="d8ca844e-dd48-48b7-a8dd-412de02c8a34" providerId="ADAL" clId="{6D44C109-FA80-8F43-AF30-C6466086261E}" dt="2025-02-26T11:01:30.576" v="372" actId="1037"/>
          <ac:picMkLst>
            <pc:docMk/>
            <pc:sldMk cId="3283350873" sldId="645"/>
            <ac:picMk id="1026" creationId="{AF223447-DE98-5003-FA4E-9AE0BC697EC4}"/>
          </ac:picMkLst>
        </pc:picChg>
        <pc:picChg chg="mod">
          <ac:chgData name="BORTOLUZZI GUIDO" userId="d8ca844e-dd48-48b7-a8dd-412de02c8a34" providerId="ADAL" clId="{6D44C109-FA80-8F43-AF30-C6466086261E}" dt="2025-02-26T11:01:30.576" v="372" actId="1037"/>
          <ac:picMkLst>
            <pc:docMk/>
            <pc:sldMk cId="3283350873" sldId="645"/>
            <ac:picMk id="2050" creationId="{99D6B907-7F0C-87A2-27B0-C43A4B150D70}"/>
          </ac:picMkLst>
        </pc:picChg>
      </pc:sldChg>
      <pc:sldChg chg="addSp delSp modSp mod">
        <pc:chgData name="BORTOLUZZI GUIDO" userId="d8ca844e-dd48-48b7-a8dd-412de02c8a34" providerId="ADAL" clId="{6D44C109-FA80-8F43-AF30-C6466086261E}" dt="2025-02-26T11:03:30.274" v="396" actId="20577"/>
        <pc:sldMkLst>
          <pc:docMk/>
          <pc:sldMk cId="2134251557" sldId="646"/>
        </pc:sldMkLst>
        <pc:spChg chg="add mod">
          <ac:chgData name="BORTOLUZZI GUIDO" userId="d8ca844e-dd48-48b7-a8dd-412de02c8a34" providerId="ADAL" clId="{6D44C109-FA80-8F43-AF30-C6466086261E}" dt="2025-02-26T11:03:30.274" v="396" actId="20577"/>
          <ac:spMkLst>
            <pc:docMk/>
            <pc:sldMk cId="2134251557" sldId="646"/>
            <ac:spMk id="3" creationId="{8FE5B86C-9BB0-9F8B-B8EF-A82D45A76C79}"/>
          </ac:spMkLst>
        </pc:spChg>
        <pc:spChg chg="del mod">
          <ac:chgData name="BORTOLUZZI GUIDO" userId="d8ca844e-dd48-48b7-a8dd-412de02c8a34" providerId="ADAL" clId="{6D44C109-FA80-8F43-AF30-C6466086261E}" dt="2025-02-26T11:01:45.831" v="373" actId="478"/>
          <ac:spMkLst>
            <pc:docMk/>
            <pc:sldMk cId="2134251557" sldId="646"/>
            <ac:spMk id="4" creationId="{E18B1B20-A7DF-1E40-8F96-2DE5A5992ABB}"/>
          </ac:spMkLst>
        </pc:spChg>
        <pc:spChg chg="add mod">
          <ac:chgData name="BORTOLUZZI GUIDO" userId="d8ca844e-dd48-48b7-a8dd-412de02c8a34" providerId="ADAL" clId="{6D44C109-FA80-8F43-AF30-C6466086261E}" dt="2025-02-17T15:43:42.163" v="32" actId="1076"/>
          <ac:spMkLst>
            <pc:docMk/>
            <pc:sldMk cId="2134251557" sldId="646"/>
            <ac:spMk id="6" creationId="{EEA05404-E79D-10F8-A946-0FCC90920EBC}"/>
          </ac:spMkLst>
        </pc:spChg>
        <pc:spChg chg="add mod">
          <ac:chgData name="BORTOLUZZI GUIDO" userId="d8ca844e-dd48-48b7-a8dd-412de02c8a34" providerId="ADAL" clId="{6D44C109-FA80-8F43-AF30-C6466086261E}" dt="2025-02-17T15:44:00.389" v="36" actId="1076"/>
          <ac:spMkLst>
            <pc:docMk/>
            <pc:sldMk cId="2134251557" sldId="646"/>
            <ac:spMk id="10" creationId="{0AF116C9-2362-96E0-8122-65AB95A4565C}"/>
          </ac:spMkLst>
        </pc:spChg>
        <pc:spChg chg="mod">
          <ac:chgData name="BORTOLUZZI GUIDO" userId="d8ca844e-dd48-48b7-a8dd-412de02c8a34" providerId="ADAL" clId="{6D44C109-FA80-8F43-AF30-C6466086261E}" dt="2025-02-17T15:43:55.403" v="35" actId="1076"/>
          <ac:spMkLst>
            <pc:docMk/>
            <pc:sldMk cId="2134251557" sldId="646"/>
            <ac:spMk id="11" creationId="{15D93389-2461-EE4A-A62D-0E4C77654950}"/>
          </ac:spMkLst>
        </pc:spChg>
        <pc:spChg chg="mod">
          <ac:chgData name="BORTOLUZZI GUIDO" userId="d8ca844e-dd48-48b7-a8dd-412de02c8a34" providerId="ADAL" clId="{6D44C109-FA80-8F43-AF30-C6466086261E}" dt="2025-02-17T15:44:09.544" v="38" actId="1076"/>
          <ac:spMkLst>
            <pc:docMk/>
            <pc:sldMk cId="2134251557" sldId="646"/>
            <ac:spMk id="13" creationId="{1037336C-2680-BB47-9005-1849B346323F}"/>
          </ac:spMkLst>
        </pc:spChg>
        <pc:spChg chg="mod">
          <ac:chgData name="BORTOLUZZI GUIDO" userId="d8ca844e-dd48-48b7-a8dd-412de02c8a34" providerId="ADAL" clId="{6D44C109-FA80-8F43-AF30-C6466086261E}" dt="2025-02-17T15:43:46.701" v="33" actId="1076"/>
          <ac:spMkLst>
            <pc:docMk/>
            <pc:sldMk cId="2134251557" sldId="646"/>
            <ac:spMk id="16" creationId="{99C9B8ED-396C-E94C-9224-2263096636EF}"/>
          </ac:spMkLst>
        </pc:spChg>
        <pc:picChg chg="add mod">
          <ac:chgData name="BORTOLUZZI GUIDO" userId="d8ca844e-dd48-48b7-a8dd-412de02c8a34" providerId="ADAL" clId="{6D44C109-FA80-8F43-AF30-C6466086261E}" dt="2025-02-17T15:43:38.816" v="31" actId="1076"/>
          <ac:picMkLst>
            <pc:docMk/>
            <pc:sldMk cId="2134251557" sldId="646"/>
            <ac:picMk id="5" creationId="{29791E94-2170-2C77-0A1C-47B9C0434C3B}"/>
          </ac:picMkLst>
        </pc:picChg>
        <pc:picChg chg="add mod">
          <ac:chgData name="BORTOLUZZI GUIDO" userId="d8ca844e-dd48-48b7-a8dd-412de02c8a34" providerId="ADAL" clId="{6D44C109-FA80-8F43-AF30-C6466086261E}" dt="2025-02-17T15:43:38.816" v="31" actId="1076"/>
          <ac:picMkLst>
            <pc:docMk/>
            <pc:sldMk cId="2134251557" sldId="646"/>
            <ac:picMk id="7" creationId="{1553AB42-3515-A5B3-E797-98E9D4799401}"/>
          </ac:picMkLst>
        </pc:picChg>
        <pc:picChg chg="add mod">
          <ac:chgData name="BORTOLUZZI GUIDO" userId="d8ca844e-dd48-48b7-a8dd-412de02c8a34" providerId="ADAL" clId="{6D44C109-FA80-8F43-AF30-C6466086261E}" dt="2025-02-17T15:44:00.389" v="36" actId="1076"/>
          <ac:picMkLst>
            <pc:docMk/>
            <pc:sldMk cId="2134251557" sldId="646"/>
            <ac:picMk id="9" creationId="{F301B005-14C4-C1D2-30F5-175782E7F8FB}"/>
          </ac:picMkLst>
        </pc:picChg>
        <pc:picChg chg="add del mod">
          <ac:chgData name="BORTOLUZZI GUIDO" userId="d8ca844e-dd48-48b7-a8dd-412de02c8a34" providerId="ADAL" clId="{6D44C109-FA80-8F43-AF30-C6466086261E}" dt="2025-02-26T11:01:45.831" v="373" actId="478"/>
          <ac:picMkLst>
            <pc:docMk/>
            <pc:sldMk cId="2134251557" sldId="646"/>
            <ac:picMk id="12" creationId="{86BA19D3-642C-B2E1-A027-F36A8C727180}"/>
          </ac:picMkLst>
        </pc:picChg>
        <pc:picChg chg="del mod">
          <ac:chgData name="BORTOLUZZI GUIDO" userId="d8ca844e-dd48-48b7-a8dd-412de02c8a34" providerId="ADAL" clId="{6D44C109-FA80-8F43-AF30-C6466086261E}" dt="2025-02-26T11:01:45.831" v="373" actId="478"/>
          <ac:picMkLst>
            <pc:docMk/>
            <pc:sldMk cId="2134251557" sldId="646"/>
            <ac:picMk id="1030" creationId="{ACF535ED-ACE4-2D45-B927-E3664E768BAC}"/>
          </ac:picMkLst>
        </pc:picChg>
        <pc:picChg chg="mod">
          <ac:chgData name="BORTOLUZZI GUIDO" userId="d8ca844e-dd48-48b7-a8dd-412de02c8a34" providerId="ADAL" clId="{6D44C109-FA80-8F43-AF30-C6466086261E}" dt="2025-02-17T15:43:55.403" v="35" actId="1076"/>
          <ac:picMkLst>
            <pc:docMk/>
            <pc:sldMk cId="2134251557" sldId="646"/>
            <ac:picMk id="1032" creationId="{0DFAF95E-56AB-D043-A6BF-69E059C5BD8C}"/>
          </ac:picMkLst>
        </pc:picChg>
        <pc:picChg chg="mod">
          <ac:chgData name="BORTOLUZZI GUIDO" userId="d8ca844e-dd48-48b7-a8dd-412de02c8a34" providerId="ADAL" clId="{6D44C109-FA80-8F43-AF30-C6466086261E}" dt="2025-02-17T15:44:09.544" v="38" actId="1076"/>
          <ac:picMkLst>
            <pc:docMk/>
            <pc:sldMk cId="2134251557" sldId="646"/>
            <ac:picMk id="1034" creationId="{87592D3D-9634-6946-9BEE-AAC3D7B5FD83}"/>
          </ac:picMkLst>
        </pc:picChg>
        <pc:picChg chg="mod">
          <ac:chgData name="BORTOLUZZI GUIDO" userId="d8ca844e-dd48-48b7-a8dd-412de02c8a34" providerId="ADAL" clId="{6D44C109-FA80-8F43-AF30-C6466086261E}" dt="2025-02-17T15:42:23.592" v="17" actId="1076"/>
          <ac:picMkLst>
            <pc:docMk/>
            <pc:sldMk cId="2134251557" sldId="646"/>
            <ac:picMk id="1036" creationId="{8D86CC6F-391F-8640-9CAE-7181F378C3F5}"/>
          </ac:picMkLst>
        </pc:picChg>
        <pc:picChg chg="add mod">
          <ac:chgData name="BORTOLUZZI GUIDO" userId="d8ca844e-dd48-48b7-a8dd-412de02c8a34" providerId="ADAL" clId="{6D44C109-FA80-8F43-AF30-C6466086261E}" dt="2025-02-26T11:02:42.719" v="376" actId="1076"/>
          <ac:picMkLst>
            <pc:docMk/>
            <pc:sldMk cId="2134251557" sldId="646"/>
            <ac:picMk id="2050" creationId="{3D1DAE61-55BE-5120-1EAC-F58324C1126B}"/>
          </ac:picMkLst>
        </pc:picChg>
        <pc:picChg chg="add mod">
          <ac:chgData name="BORTOLUZZI GUIDO" userId="d8ca844e-dd48-48b7-a8dd-412de02c8a34" providerId="ADAL" clId="{6D44C109-FA80-8F43-AF30-C6466086261E}" dt="2025-02-26T11:03:20.071" v="379" actId="1076"/>
          <ac:picMkLst>
            <pc:docMk/>
            <pc:sldMk cId="2134251557" sldId="646"/>
            <ac:picMk id="2052" creationId="{90F903B0-DB4C-2EC6-7BAF-ACBA2DA34135}"/>
          </ac:picMkLst>
        </pc:picChg>
        <pc:picChg chg="mod">
          <ac:chgData name="BORTOLUZZI GUIDO" userId="d8ca844e-dd48-48b7-a8dd-412de02c8a34" providerId="ADAL" clId="{6D44C109-FA80-8F43-AF30-C6466086261E}" dt="2025-02-17T15:43:46.701" v="33" actId="1076"/>
          <ac:picMkLst>
            <pc:docMk/>
            <pc:sldMk cId="2134251557" sldId="646"/>
            <ac:picMk id="2056" creationId="{0A573E3B-3D81-7735-5670-E81926F4EF80}"/>
          </ac:picMkLst>
        </pc:picChg>
        <pc:picChg chg="mod">
          <ac:chgData name="BORTOLUZZI GUIDO" userId="d8ca844e-dd48-48b7-a8dd-412de02c8a34" providerId="ADAL" clId="{6D44C109-FA80-8F43-AF30-C6466086261E}" dt="2025-02-17T15:44:17" v="39" actId="1076"/>
          <ac:picMkLst>
            <pc:docMk/>
            <pc:sldMk cId="2134251557" sldId="646"/>
            <ac:picMk id="2058" creationId="{0EF0D3CD-AE3E-659C-8691-17EDB067EDD4}"/>
          </ac:picMkLst>
        </pc:picChg>
        <pc:picChg chg="mod">
          <ac:chgData name="BORTOLUZZI GUIDO" userId="d8ca844e-dd48-48b7-a8dd-412de02c8a34" providerId="ADAL" clId="{6D44C109-FA80-8F43-AF30-C6466086261E}" dt="2025-02-17T15:43:55.403" v="35" actId="1076"/>
          <ac:picMkLst>
            <pc:docMk/>
            <pc:sldMk cId="2134251557" sldId="646"/>
            <ac:picMk id="2060" creationId="{CFDF2AFB-1D5D-AB83-BEBA-ABF3D499B941}"/>
          </ac:picMkLst>
        </pc:picChg>
      </pc:sldChg>
      <pc:sldChg chg="delSp del">
        <pc:chgData name="BORTOLUZZI GUIDO" userId="d8ca844e-dd48-48b7-a8dd-412de02c8a34" providerId="ADAL" clId="{6D44C109-FA80-8F43-AF30-C6466086261E}" dt="2025-02-17T15:44:36.526" v="40" actId="2696"/>
        <pc:sldMkLst>
          <pc:docMk/>
          <pc:sldMk cId="1788438687" sldId="647"/>
        </pc:sldMkLst>
      </pc:sldChg>
      <pc:sldChg chg="addSp delSp modSp new mod">
        <pc:chgData name="BORTOLUZZI GUIDO" userId="d8ca844e-dd48-48b7-a8dd-412de02c8a34" providerId="ADAL" clId="{6D44C109-FA80-8F43-AF30-C6466086261E}" dt="2025-02-20T10:23:42.053" v="177" actId="20577"/>
        <pc:sldMkLst>
          <pc:docMk/>
          <pc:sldMk cId="1833664466" sldId="647"/>
        </pc:sldMkLst>
        <pc:spChg chg="mod">
          <ac:chgData name="BORTOLUZZI GUIDO" userId="d8ca844e-dd48-48b7-a8dd-412de02c8a34" providerId="ADAL" clId="{6D44C109-FA80-8F43-AF30-C6466086261E}" dt="2025-02-20T10:23:42.053" v="177" actId="20577"/>
          <ac:spMkLst>
            <pc:docMk/>
            <pc:sldMk cId="1833664466" sldId="647"/>
            <ac:spMk id="2" creationId="{A684C186-38CE-9291-7116-D3383EB62450}"/>
          </ac:spMkLst>
        </pc:spChg>
        <pc:spChg chg="add mod">
          <ac:chgData name="BORTOLUZZI GUIDO" userId="d8ca844e-dd48-48b7-a8dd-412de02c8a34" providerId="ADAL" clId="{6D44C109-FA80-8F43-AF30-C6466086261E}" dt="2025-02-20T10:23:18.086" v="167" actId="1076"/>
          <ac:spMkLst>
            <pc:docMk/>
            <pc:sldMk cId="1833664466" sldId="647"/>
            <ac:spMk id="5" creationId="{129D6A25-8100-0B35-3414-FEB5F913C544}"/>
          </ac:spMkLst>
        </pc:spChg>
        <pc:picChg chg="add mod">
          <ac:chgData name="BORTOLUZZI GUIDO" userId="d8ca844e-dd48-48b7-a8dd-412de02c8a34" providerId="ADAL" clId="{6D44C109-FA80-8F43-AF30-C6466086261E}" dt="2025-02-20T10:23:21.458" v="169" actId="1076"/>
          <ac:picMkLst>
            <pc:docMk/>
            <pc:sldMk cId="1833664466" sldId="647"/>
            <ac:picMk id="1026" creationId="{2CE7F279-F03A-7014-BB9C-A6E9C07CFDD8}"/>
          </ac:picMkLst>
        </pc:picChg>
        <pc:picChg chg="add mod">
          <ac:chgData name="BORTOLUZZI GUIDO" userId="d8ca844e-dd48-48b7-a8dd-412de02c8a34" providerId="ADAL" clId="{6D44C109-FA80-8F43-AF30-C6466086261E}" dt="2025-02-20T10:23:19.746" v="168" actId="1076"/>
          <ac:picMkLst>
            <pc:docMk/>
            <pc:sldMk cId="1833664466" sldId="647"/>
            <ac:picMk id="1028" creationId="{65FE126C-0F82-7999-49C8-DACDF428A991}"/>
          </ac:picMkLst>
        </pc:picChg>
      </pc:sldChg>
      <pc:sldChg chg="del">
        <pc:chgData name="BORTOLUZZI GUIDO" userId="d8ca844e-dd48-48b7-a8dd-412de02c8a34" providerId="ADAL" clId="{6D44C109-FA80-8F43-AF30-C6466086261E}" dt="2025-02-18T10:15:44.473" v="73" actId="2696"/>
        <pc:sldMkLst>
          <pc:docMk/>
          <pc:sldMk cId="2435590980" sldId="649"/>
        </pc:sldMkLst>
      </pc:sldChg>
      <pc:sldChg chg="del">
        <pc:chgData name="BORTOLUZZI GUIDO" userId="d8ca844e-dd48-48b7-a8dd-412de02c8a34" providerId="ADAL" clId="{6D44C109-FA80-8F43-AF30-C6466086261E}" dt="2025-02-18T10:15:48.041" v="74" actId="2696"/>
        <pc:sldMkLst>
          <pc:docMk/>
          <pc:sldMk cId="1022448358" sldId="650"/>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8D8D874E-E9D5-433B-A149-BDF6BFDD40A8}" type="datetimeFigureOut">
              <a:rPr lang="en-US" smtClean="0"/>
              <a:pPr/>
              <a:t>2/25/25</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A051F04-9E25-42C3-8BC5-EC2E8469D95E}" type="datetimeFigureOut">
              <a:rPr lang="en-US" smtClean="0"/>
              <a:pPr/>
              <a:t>2/25/25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IN" dirty="0"/>
              <a:t>If this PowerPoint presentation contains mathematical equations, you may need to check that your computer has the following installed:</a:t>
            </a:r>
          </a:p>
          <a:p>
            <a:pPr defTabSz="931774">
              <a:defRPr/>
            </a:pPr>
            <a:r>
              <a:rPr lang="en-IN" dirty="0"/>
              <a:t>1) MathType Plugin</a:t>
            </a:r>
          </a:p>
          <a:p>
            <a:pPr defTabSz="931774">
              <a:defRPr/>
            </a:pPr>
            <a:r>
              <a:rPr lang="en-IN" dirty="0"/>
              <a:t>2) Math Player (free versions available)</a:t>
            </a:r>
          </a:p>
          <a:p>
            <a:pPr defTabSz="931774">
              <a:defRPr/>
            </a:pPr>
            <a:r>
              <a:rPr lang="en-IN" dirty="0"/>
              <a:t>3) NVDA Reader (free versions available)</a:t>
            </a:r>
            <a:endParaRPr 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1014026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A9DF6EFB-3F44-496C-A842-1E0B3D3B975A}" type="datetimeFigureOut">
              <a:rPr lang="en-US" smtClean="0"/>
              <a:pPr/>
              <a:t>2/25/25</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4" name="Date Placeholder 13"/>
          <p:cNvSpPr>
            <a:spLocks noGrp="1"/>
          </p:cNvSpPr>
          <p:nvPr>
            <p:ph type="dt" sz="half" idx="10"/>
          </p:nvPr>
        </p:nvSpPr>
        <p:spPr/>
        <p:txBody>
          <a:bodyPr/>
          <a:lstStyle/>
          <a:p>
            <a:fld id="{A9DF6EFB-3F44-496C-A842-1E0B3D3B975A}" type="datetimeFigureOut">
              <a:rPr lang="en-US" smtClean="0"/>
              <a:pPr/>
              <a:t>2/25/25</a:t>
            </a:fld>
            <a:endParaRPr lang="en-US" dirty="0"/>
          </a:p>
        </p:txBody>
      </p:sp>
      <p:sp>
        <p:nvSpPr>
          <p:cNvPr id="15" name="Slide Number Placeholder 14"/>
          <p:cNvSpPr>
            <a:spLocks noGrp="1"/>
          </p:cNvSpPr>
          <p:nvPr>
            <p:ph type="sldNum" sz="quarter" idx="11"/>
          </p:nvPr>
        </p:nvSpPr>
        <p:spPr/>
        <p:txBody>
          <a:bodyPr/>
          <a:lstStyle/>
          <a:p>
            <a:fld id="{200B2350-5261-4F5C-9DF5-EF0D264FC8D2}" type="slidenum">
              <a:rPr lang="en-US" smtClean="0"/>
              <a:pPr/>
              <a:t>‹#›</a:t>
            </a:fld>
            <a:endParaRPr lang="en-US" dirty="0"/>
          </a:p>
        </p:txBody>
      </p:sp>
      <p:sp>
        <p:nvSpPr>
          <p:cNvPr id="16" name="Footer Placeholder 15"/>
          <p:cNvSpPr>
            <a:spLocks noGrp="1"/>
          </p:cNvSpPr>
          <p:nvPr>
            <p:ph type="ftr" sz="quarter" idx="12"/>
          </p:nvPr>
        </p:nvSpPr>
        <p:spPr>
          <a:xfrm>
            <a:off x="93969" y="6172200"/>
            <a:ext cx="8595360" cy="235463"/>
          </a:xfrm>
          <a:prstGeom prst="rect">
            <a:avLst/>
          </a:prstGeom>
        </p:spPr>
        <p:txBody>
          <a:bodyPr/>
          <a:lstStyle/>
          <a:p>
            <a:endParaRPr lang="en-US" dirty="0"/>
          </a:p>
        </p:txBody>
      </p:sp>
    </p:spTree>
    <p:extLst>
      <p:ext uri="{BB962C8B-B14F-4D97-AF65-F5344CB8AC3E}">
        <p14:creationId xmlns:p14="http://schemas.microsoft.com/office/powerpoint/2010/main" val="3754704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a:prstGeom prst="rect">
            <a:avLst/>
          </a:prstGeo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2/25/25</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a:prstGeom prst="rect">
            <a:avLst/>
          </a:prstGeo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2/25/25</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5800" y="6434394"/>
            <a:ext cx="918000" cy="279915"/>
          </a:xfrm>
          <a:prstGeom prst="rect">
            <a:avLst/>
          </a:prstGeom>
        </p:spPr>
      </p:pic>
      <p:sp>
        <p:nvSpPr>
          <p:cNvPr id="11" name="TextBox 10"/>
          <p:cNvSpPr txBox="1"/>
          <p:nvPr userDrawn="1"/>
        </p:nvSpPr>
        <p:spPr>
          <a:xfrm>
            <a:off x="2743200" y="6438054"/>
            <a:ext cx="60960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2016, 2012, 2010 Pearson Education, Inc. All Rights Reserved.</a:t>
            </a:r>
          </a:p>
        </p:txBody>
      </p:sp>
    </p:spTree>
    <p:extLst>
      <p:ext uri="{BB962C8B-B14F-4D97-AF65-F5344CB8AC3E}">
        <p14:creationId xmlns:p14="http://schemas.microsoft.com/office/powerpoint/2010/main" val="37111366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1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4" name="Date Placeholder 3"/>
          <p:cNvSpPr>
            <a:spLocks noGrp="1"/>
          </p:cNvSpPr>
          <p:nvPr>
            <p:ph type="dt" sz="half" idx="11"/>
          </p:nvPr>
        </p:nvSpPr>
        <p:spPr/>
        <p:txBody>
          <a:bodyPr/>
          <a:lstStyle/>
          <a:p>
            <a:fld id="{A9DF6EFB-3F44-496C-A842-1E0B3D3B975A}" type="datetimeFigureOut">
              <a:rPr lang="en-US" smtClean="0"/>
              <a:pPr/>
              <a:t>2/25/25</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525875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Tree>
    <p:extLst>
      <p:ext uri="{BB962C8B-B14F-4D97-AF65-F5344CB8AC3E}">
        <p14:creationId xmlns:p14="http://schemas.microsoft.com/office/powerpoint/2010/main" val="2981062836"/>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Date Placeholder 3"/>
          <p:cNvSpPr>
            <a:spLocks noGrp="1"/>
          </p:cNvSpPr>
          <p:nvPr>
            <p:ph type="dt" sz="half" idx="11"/>
          </p:nvPr>
        </p:nvSpPr>
        <p:spPr/>
        <p:txBody>
          <a:bodyPr/>
          <a:lstStyle/>
          <a:p>
            <a:fld id="{A9DF6EFB-3F44-496C-A842-1E0B3D3B975A}" type="datetimeFigureOut">
              <a:rPr lang="en-US" smtClean="0"/>
              <a:pPr/>
              <a:t>2/25/25</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a:prstGeom prst="rect">
            <a:avLst/>
          </a:prstGeo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2/25/25</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400"/>
            </a:lvl1pPr>
            <a:lvl2pPr>
              <a:buClr>
                <a:srgbClr val="007FA3"/>
              </a:buClr>
              <a:defRPr sz="2400"/>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a:prstGeom prst="rect">
            <a:avLst/>
          </a:prstGeo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2/25/25</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2400"/>
            </a:lvl1pPr>
            <a:lvl2pPr marL="569913" indent="-285750">
              <a:buClr>
                <a:srgbClr val="007FA3"/>
              </a:buClr>
              <a:defRPr sz="2400"/>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116160" y="6421875"/>
            <a:ext cx="8595360" cy="235463"/>
          </a:xfrm>
          <a:prstGeom prst="rect">
            <a:avLst/>
          </a:prstGeom>
        </p:spPr>
        <p:txBody>
          <a:bodyPr/>
          <a:lstStyle/>
          <a:p>
            <a:r>
              <a:rPr lang="en-US" dirty="0"/>
              <a:t>                                                                                                   </a:t>
            </a:r>
          </a:p>
        </p:txBody>
      </p:sp>
      <p:sp>
        <p:nvSpPr>
          <p:cNvPr id="4" name="Date Placeholder 3"/>
          <p:cNvSpPr>
            <a:spLocks noGrp="1"/>
          </p:cNvSpPr>
          <p:nvPr>
            <p:ph type="dt" sz="half" idx="10"/>
          </p:nvPr>
        </p:nvSpPr>
        <p:spPr/>
        <p:txBody>
          <a:bodyPr/>
          <a:lstStyle/>
          <a:p>
            <a:fld id="{A9DF6EFB-3F44-496C-A842-1E0B3D3B975A}" type="datetimeFigureOut">
              <a:rPr lang="en-US" smtClean="0"/>
              <a:pPr/>
              <a:t>2/25/25</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a:prstGeom prst="rect">
            <a:avLst/>
          </a:prstGeo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2/25/25</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
        <p:nvSpPr>
          <p:cNvPr id="13" name="TextBox 12"/>
          <p:cNvSpPr txBox="1"/>
          <p:nvPr userDrawn="1"/>
        </p:nvSpPr>
        <p:spPr>
          <a:xfrm>
            <a:off x="95799" y="6438054"/>
            <a:ext cx="71628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2017, 2015, 2013 Pearson Education, Inc. All Rights Reserved.</a:t>
            </a:r>
          </a:p>
        </p:txBody>
      </p:sp>
    </p:spTree>
    <p:extLst>
      <p:ext uri="{BB962C8B-B14F-4D97-AF65-F5344CB8AC3E}">
        <p14:creationId xmlns:p14="http://schemas.microsoft.com/office/powerpoint/2010/main" val="2203796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7620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2649750"/>
            <a:ext cx="3276600" cy="347641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a:prstGeom prst="rect">
            <a:avLst/>
          </a:prstGeo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2/25/25</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419600" y="2649538"/>
            <a:ext cx="4191000" cy="3476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54799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93969" y="6172200"/>
            <a:ext cx="8595360" cy="235463"/>
          </a:xfrm>
          <a:prstGeom prst="rect">
            <a:avLst/>
          </a:prstGeo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2/25/25</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
        <p:nvSpPr>
          <p:cNvPr id="6" name="Title 7"/>
          <p:cNvSpPr>
            <a:spLocks noGrp="1"/>
          </p:cNvSpPr>
          <p:nvPr>
            <p:ph type="title"/>
          </p:nvPr>
        </p:nvSpPr>
        <p:spPr>
          <a:xfrm>
            <a:off x="457200" y="215372"/>
            <a:ext cx="8229600" cy="1097280"/>
          </a:xfrm>
        </p:spPr>
        <p:txBody>
          <a:bodyPr/>
          <a:lstStyle/>
          <a:p>
            <a:r>
              <a:rPr lang="en-US" dirty="0"/>
              <a:t>Click to edit Master title style</a:t>
            </a:r>
          </a:p>
        </p:txBody>
      </p:sp>
      <p:sp>
        <p:nvSpPr>
          <p:cNvPr id="7" name="Content Placeholder 2"/>
          <p:cNvSpPr>
            <a:spLocks noGrp="1"/>
          </p:cNvSpPr>
          <p:nvPr>
            <p:ph idx="1"/>
          </p:nvPr>
        </p:nvSpPr>
        <p:spPr>
          <a:xfrm>
            <a:off x="457200" y="1600201"/>
            <a:ext cx="8229600" cy="914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p:cNvSpPr>
            <a:spLocks noGrp="1"/>
          </p:cNvSpPr>
          <p:nvPr>
            <p:ph idx="13"/>
          </p:nvPr>
        </p:nvSpPr>
        <p:spPr>
          <a:xfrm>
            <a:off x="457200" y="2667000"/>
            <a:ext cx="3886200" cy="2438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4"/>
          </p:nvPr>
        </p:nvSpPr>
        <p:spPr>
          <a:xfrm>
            <a:off x="4419600" y="2667000"/>
            <a:ext cx="4267200" cy="2438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2/25/25</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61" r:id="rId3"/>
    <p:sldLayoutId id="2147483656" r:id="rId4"/>
    <p:sldLayoutId id="2147483650" r:id="rId5"/>
    <p:sldLayoutId id="2147483659" r:id="rId6"/>
    <p:sldLayoutId id="2147483658" r:id="rId7"/>
    <p:sldLayoutId id="2147483666" r:id="rId8"/>
    <p:sldLayoutId id="2147483662" r:id="rId9"/>
    <p:sldLayoutId id="2147483651" r:id="rId10"/>
    <p:sldLayoutId id="2147483654" r:id="rId11"/>
    <p:sldLayoutId id="2147483655" r:id="rId12"/>
    <p:sldLayoutId id="2147483663" r:id="rId13"/>
  </p:sldLayoutIdLst>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jpe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hyperlink" Target="https://moodle2.units.it/course/view.php?id=7307"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png"/><Relationship Id="rId12" Type="http://schemas.openxmlformats.org/officeDocument/2006/relationships/image" Target="../media/image13.jpeg"/><Relationship Id="rId2" Type="http://schemas.openxmlformats.org/officeDocument/2006/relationships/image" Target="../media/image3.jpeg"/><Relationship Id="rId1" Type="http://schemas.openxmlformats.org/officeDocument/2006/relationships/slideLayout" Target="../slideLayouts/slideLayout5.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jpeg"/><Relationship Id="rId4" Type="http://schemas.openxmlformats.org/officeDocument/2006/relationships/image" Target="../media/image5.jpeg"/><Relationship Id="rId9"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5.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28600"/>
            <a:ext cx="8353718" cy="990600"/>
          </a:xfrm>
        </p:spPr>
        <p:txBody>
          <a:bodyPr anchor="b"/>
          <a:lstStyle/>
          <a:p>
            <a:pPr>
              <a:defRPr/>
            </a:pPr>
            <a:r>
              <a:rPr lang="en-US" sz="3600" dirty="0"/>
              <a:t>Entrepreneurship</a:t>
            </a:r>
          </a:p>
        </p:txBody>
      </p:sp>
      <p:sp>
        <p:nvSpPr>
          <p:cNvPr id="3" name="Text Placeholder 2"/>
          <p:cNvSpPr>
            <a:spLocks noGrp="1"/>
          </p:cNvSpPr>
          <p:nvPr>
            <p:ph type="body" sz="quarter" idx="13"/>
          </p:nvPr>
        </p:nvSpPr>
        <p:spPr>
          <a:xfrm>
            <a:off x="457202" y="1373052"/>
            <a:ext cx="8229598" cy="349068"/>
          </a:xfrm>
        </p:spPr>
        <p:txBody>
          <a:bodyPr/>
          <a:lstStyle/>
          <a:p>
            <a:r>
              <a:rPr lang="en-IN" sz="2400" dirty="0"/>
              <a:t>A.Y. 2024-2025</a:t>
            </a:r>
          </a:p>
          <a:p>
            <a:r>
              <a:rPr lang="en-IN" sz="2400" dirty="0"/>
              <a:t>By Guido Bortoluzzi</a:t>
            </a:r>
          </a:p>
        </p:txBody>
      </p:sp>
      <p:sp>
        <p:nvSpPr>
          <p:cNvPr id="4" name="Text Placeholder 3"/>
          <p:cNvSpPr>
            <a:spLocks noGrp="1"/>
          </p:cNvSpPr>
          <p:nvPr>
            <p:ph type="body" sz="quarter" idx="14"/>
          </p:nvPr>
        </p:nvSpPr>
        <p:spPr>
          <a:xfrm>
            <a:off x="583983" y="2787510"/>
            <a:ext cx="8102817" cy="1282979"/>
          </a:xfrm>
        </p:spPr>
        <p:txBody>
          <a:bodyPr/>
          <a:lstStyle/>
          <a:p>
            <a:pPr algn="r"/>
            <a:r>
              <a:rPr lang="en-IN" sz="3600" b="1" dirty="0"/>
              <a:t>Course Syllabus</a:t>
            </a:r>
          </a:p>
          <a:p>
            <a:pPr algn="r"/>
            <a:r>
              <a:rPr lang="en-IN" sz="3600" b="1" dirty="0"/>
              <a:t>TEAMS CODE: </a:t>
            </a:r>
            <a:r>
              <a:rPr lang="en-IN" sz="3600" b="1" dirty="0">
                <a:solidFill>
                  <a:srgbClr val="FF0000"/>
                </a:solidFill>
              </a:rPr>
              <a:t>7micphz</a:t>
            </a:r>
          </a:p>
        </p:txBody>
      </p:sp>
      <p:pic>
        <p:nvPicPr>
          <p:cNvPr id="1026" name="Picture 2" descr="Università degli studi di Trieste - Abbiamo rinnovato il nostro logo. Il  nuovo segno distintivo, di più immediata visibilità rispetto al precedente,  rappresenta un segno percepibile in tutte le nostre attività, del">
            <a:extLst>
              <a:ext uri="{FF2B5EF4-FFF2-40B4-BE49-F238E27FC236}">
                <a16:creationId xmlns:a16="http://schemas.microsoft.com/office/drawing/2014/main" id="{B48048AD-50AE-E082-F421-8A0674505A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7600" y="5257800"/>
            <a:ext cx="1371600"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8483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Non</a:t>
            </a:r>
            <a:r>
              <a:rPr lang="en-US" dirty="0"/>
              <a:t> attending students: final exam</a:t>
            </a:r>
          </a:p>
        </p:txBody>
      </p:sp>
      <p:sp>
        <p:nvSpPr>
          <p:cNvPr id="9" name="TextBox 8"/>
          <p:cNvSpPr txBox="1"/>
          <p:nvPr/>
        </p:nvSpPr>
        <p:spPr>
          <a:xfrm>
            <a:off x="3657600" y="1676400"/>
            <a:ext cx="5139558" cy="2862322"/>
          </a:xfrm>
          <a:prstGeom prst="rect">
            <a:avLst/>
          </a:prstGeom>
          <a:noFill/>
        </p:spPr>
        <p:txBody>
          <a:bodyPr wrap="square" rtlCol="0">
            <a:spAutoFit/>
          </a:bodyPr>
          <a:lstStyle/>
          <a:p>
            <a:endParaRPr lang="en-US"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Non attending students:</a:t>
            </a:r>
          </a:p>
          <a:p>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Written exam (text-book only); Selected text-book chapters: 1, 2, 3, 6, 8, 9, 10, 14</a:t>
            </a:r>
          </a:p>
          <a:p>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Students in the need of 9 CFU/ECTS will have to study also Part 1 of the book: Osterwalder A., Pigneur Y., Business Model Generation. John Wiley &amp; Sons</a:t>
            </a:r>
          </a:p>
        </p:txBody>
      </p:sp>
      <p:pic>
        <p:nvPicPr>
          <p:cNvPr id="6" name="Picture 5" descr="Front Cover: Entrepreneurship: Successfully Launching New Ventures Sixth Edition by Barringer and Ireland.">
            <a:extLst>
              <a:ext uri="{FF2B5EF4-FFF2-40B4-BE49-F238E27FC236}">
                <a16:creationId xmlns:a16="http://schemas.microsoft.com/office/drawing/2014/main" id="{81593FEC-C9DE-5941-8C2F-F2C3A55D10AA}"/>
              </a:ext>
            </a:extLst>
          </p:cNvPr>
          <p:cNvPicPr>
            <a:picLocks noChangeAspect="1"/>
          </p:cNvPicPr>
          <p:nvPr/>
        </p:nvPicPr>
        <p:blipFill>
          <a:blip r:embed="rId2" cstate="print"/>
          <a:stretch>
            <a:fillRect/>
          </a:stretch>
        </p:blipFill>
        <p:spPr>
          <a:xfrm>
            <a:off x="152400" y="1676400"/>
            <a:ext cx="3253999" cy="4214846"/>
          </a:xfrm>
          <a:prstGeom prst="rect">
            <a:avLst/>
          </a:prstGeom>
        </p:spPr>
      </p:pic>
    </p:spTree>
    <p:extLst>
      <p:ext uri="{BB962C8B-B14F-4D97-AF65-F5344CB8AC3E}">
        <p14:creationId xmlns:p14="http://schemas.microsoft.com/office/powerpoint/2010/main" val="1828489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4859"/>
            <a:ext cx="8229600" cy="990600"/>
          </a:xfrm>
        </p:spPr>
        <p:txBody>
          <a:bodyPr>
            <a:normAutofit/>
          </a:bodyPr>
          <a:lstStyle/>
          <a:p>
            <a:r>
              <a:rPr lang="en-US" dirty="0"/>
              <a:t>FORMING THE GROUPS</a:t>
            </a:r>
          </a:p>
        </p:txBody>
      </p:sp>
      <p:sp>
        <p:nvSpPr>
          <p:cNvPr id="3" name="Content Placeholder 2"/>
          <p:cNvSpPr>
            <a:spLocks noGrp="1"/>
          </p:cNvSpPr>
          <p:nvPr>
            <p:ph idx="1"/>
          </p:nvPr>
        </p:nvSpPr>
        <p:spPr>
          <a:xfrm>
            <a:off x="457200" y="1600200"/>
            <a:ext cx="8229600" cy="3990530"/>
          </a:xfrm>
        </p:spPr>
        <p:txBody>
          <a:bodyPr>
            <a:normAutofit/>
          </a:bodyPr>
          <a:lstStyle/>
          <a:p>
            <a:r>
              <a:rPr lang="en-US" dirty="0"/>
              <a:t>Groups will be formed by 4 – 5 people. </a:t>
            </a:r>
          </a:p>
          <a:p>
            <a:r>
              <a:rPr lang="en-US" dirty="0"/>
              <a:t>They will be mixed (management &amp; engineering &amp; </a:t>
            </a:r>
            <a:r>
              <a:rPr lang="en-US" dirty="0" err="1"/>
              <a:t>erasmus</a:t>
            </a:r>
            <a:r>
              <a:rPr lang="en-US" dirty="0"/>
              <a:t>)</a:t>
            </a:r>
          </a:p>
          <a:p>
            <a:r>
              <a:rPr lang="en-US" dirty="0"/>
              <a:t>Groups will need a NAME and a TEAM LEADER.</a:t>
            </a:r>
          </a:p>
          <a:p>
            <a:r>
              <a:rPr lang="en-US" dirty="0"/>
              <a:t>The TEAM LEADER will send to the lecturer the list of the team-members in a .</a:t>
            </a:r>
            <a:r>
              <a:rPr lang="en-US" dirty="0" err="1"/>
              <a:t>xls</a:t>
            </a:r>
            <a:r>
              <a:rPr lang="en-US" dirty="0"/>
              <a:t> file (the FORMAT is already in MOODLE)</a:t>
            </a:r>
          </a:p>
          <a:p>
            <a:endParaRPr lang="en-US" dirty="0"/>
          </a:p>
        </p:txBody>
      </p:sp>
    </p:spTree>
    <p:extLst>
      <p:ext uri="{BB962C8B-B14F-4D97-AF65-F5344CB8AC3E}">
        <p14:creationId xmlns:p14="http://schemas.microsoft.com/office/powerpoint/2010/main" val="36541729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1097280"/>
          </a:xfrm>
        </p:spPr>
        <p:txBody>
          <a:bodyPr anchor="b">
            <a:normAutofit/>
          </a:bodyPr>
          <a:lstStyle/>
          <a:p>
            <a:r>
              <a:rPr lang="en-US" dirty="0"/>
              <a:t>FORMAT</a:t>
            </a:r>
          </a:p>
        </p:txBody>
      </p:sp>
      <p:pic>
        <p:nvPicPr>
          <p:cNvPr id="4" name="Picture 3">
            <a:extLst>
              <a:ext uri="{FF2B5EF4-FFF2-40B4-BE49-F238E27FC236}">
                <a16:creationId xmlns:a16="http://schemas.microsoft.com/office/drawing/2014/main" id="{D4800AC1-9671-8599-864B-26FFBFB6473F}"/>
              </a:ext>
            </a:extLst>
          </p:cNvPr>
          <p:cNvPicPr>
            <a:picLocks noChangeAspect="1"/>
          </p:cNvPicPr>
          <p:nvPr/>
        </p:nvPicPr>
        <p:blipFill>
          <a:blip r:embed="rId2"/>
          <a:stretch>
            <a:fillRect/>
          </a:stretch>
        </p:blipFill>
        <p:spPr>
          <a:xfrm>
            <a:off x="685800" y="2556999"/>
            <a:ext cx="7772400" cy="1744001"/>
          </a:xfrm>
          <a:prstGeom prst="rect">
            <a:avLst/>
          </a:prstGeom>
        </p:spPr>
      </p:pic>
    </p:spTree>
    <p:extLst>
      <p:ext uri="{BB962C8B-B14F-4D97-AF65-F5344CB8AC3E}">
        <p14:creationId xmlns:p14="http://schemas.microsoft.com/office/powerpoint/2010/main" val="1855813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4C186-38CE-9291-7116-D3383EB62450}"/>
              </a:ext>
            </a:extLst>
          </p:cNvPr>
          <p:cNvSpPr>
            <a:spLocks noGrp="1"/>
          </p:cNvSpPr>
          <p:nvPr>
            <p:ph type="title"/>
          </p:nvPr>
        </p:nvSpPr>
        <p:spPr/>
        <p:txBody>
          <a:bodyPr/>
          <a:lstStyle/>
          <a:p>
            <a:r>
              <a:rPr lang="en-GB" dirty="0"/>
              <a:t>An interesting event for you (in English Language)</a:t>
            </a:r>
          </a:p>
        </p:txBody>
      </p:sp>
      <p:pic>
        <p:nvPicPr>
          <p:cNvPr id="1028" name="Picture 4" descr="MIB School of Management Trieste ...">
            <a:extLst>
              <a:ext uri="{FF2B5EF4-FFF2-40B4-BE49-F238E27FC236}">
                <a16:creationId xmlns:a16="http://schemas.microsoft.com/office/drawing/2014/main" id="{65FE126C-0F82-7999-49C8-DACDF428A9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0" y="1984427"/>
            <a:ext cx="3543300" cy="22987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MIB Trieste School of Management - YouTube">
            <a:extLst>
              <a:ext uri="{FF2B5EF4-FFF2-40B4-BE49-F238E27FC236}">
                <a16:creationId xmlns:a16="http://schemas.microsoft.com/office/drawing/2014/main" id="{2CE7F279-F03A-7014-BB9C-A6E9C07CFD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3725" y="1290881"/>
            <a:ext cx="1428750" cy="14287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129D6A25-8100-0B35-3414-FEB5F913C544}"/>
              </a:ext>
            </a:extLst>
          </p:cNvPr>
          <p:cNvSpPr txBox="1"/>
          <p:nvPr/>
        </p:nvSpPr>
        <p:spPr>
          <a:xfrm>
            <a:off x="609600" y="3133777"/>
            <a:ext cx="8610600" cy="3046988"/>
          </a:xfrm>
          <a:prstGeom prst="rect">
            <a:avLst/>
          </a:prstGeom>
          <a:noFill/>
        </p:spPr>
        <p:txBody>
          <a:bodyPr wrap="square">
            <a:spAutoFit/>
          </a:bodyPr>
          <a:lstStyle/>
          <a:p>
            <a:pPr algn="l" rtl="0"/>
            <a:r>
              <a:rPr lang="en-GB" sz="3200" b="0" i="0" u="none" strike="noStrike" dirty="0">
                <a:solidFill>
                  <a:srgbClr val="000000"/>
                </a:solidFill>
                <a:effectLst/>
                <a:latin typeface="Stencil" pitchFamily="82" charset="77"/>
              </a:rPr>
              <a:t>MARCH 27 – 5PM</a:t>
            </a:r>
          </a:p>
          <a:p>
            <a:pPr algn="l" rtl="0"/>
            <a:endParaRPr lang="en-GB" sz="3200" b="0" i="0" u="none" strike="noStrike" dirty="0">
              <a:solidFill>
                <a:srgbClr val="000000"/>
              </a:solidFill>
              <a:effectLst/>
              <a:latin typeface="Stencil" pitchFamily="82" charset="77"/>
            </a:endParaRPr>
          </a:p>
          <a:p>
            <a:pPr algn="l" rtl="0"/>
            <a:endParaRPr lang="en-GB" sz="3200" b="0" i="0" u="none" strike="noStrike" dirty="0">
              <a:solidFill>
                <a:srgbClr val="000000"/>
              </a:solidFill>
              <a:effectLst/>
              <a:latin typeface="Stencil" pitchFamily="82" charset="77"/>
            </a:endParaRPr>
          </a:p>
          <a:p>
            <a:pPr algn="l" rtl="0"/>
            <a:r>
              <a:rPr lang="en-GB" sz="3200" b="0" i="0" u="none" strike="noStrike" dirty="0">
                <a:solidFill>
                  <a:srgbClr val="000000"/>
                </a:solidFill>
                <a:effectLst/>
                <a:latin typeface="Stencil" pitchFamily="82" charset="77"/>
              </a:rPr>
              <a:t>AI, Computation, Aerospace: an outlook on deep-tech ecosystems, beyond the buzzwords.</a:t>
            </a:r>
            <a:endParaRPr lang="en-GB" sz="3200" dirty="0">
              <a:latin typeface="Stencil" pitchFamily="82" charset="77"/>
            </a:endParaRPr>
          </a:p>
        </p:txBody>
      </p:sp>
    </p:spTree>
    <p:extLst>
      <p:ext uri="{BB962C8B-B14F-4D97-AF65-F5344CB8AC3E}">
        <p14:creationId xmlns:p14="http://schemas.microsoft.com/office/powerpoint/2010/main" val="18336644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0D997-8B86-8F4D-8FC4-D8ABD362B0F6}"/>
              </a:ext>
            </a:extLst>
          </p:cNvPr>
          <p:cNvSpPr>
            <a:spLocks noGrp="1"/>
          </p:cNvSpPr>
          <p:nvPr>
            <p:ph type="title"/>
          </p:nvPr>
        </p:nvSpPr>
        <p:spPr>
          <a:xfrm>
            <a:off x="16933" y="1143000"/>
            <a:ext cx="8229600" cy="1097280"/>
          </a:xfrm>
        </p:spPr>
        <p:txBody>
          <a:bodyPr/>
          <a:lstStyle/>
          <a:p>
            <a:r>
              <a:rPr lang="en-GB" dirty="0"/>
              <a:t>READY TO START (UP) </a:t>
            </a:r>
          </a:p>
        </p:txBody>
      </p:sp>
      <p:pic>
        <p:nvPicPr>
          <p:cNvPr id="2052" name="Picture 4" descr="When do I use a question mark? | English lessons | DK Find Out!">
            <a:extLst>
              <a:ext uri="{FF2B5EF4-FFF2-40B4-BE49-F238E27FC236}">
                <a16:creationId xmlns:a16="http://schemas.microsoft.com/office/drawing/2014/main" id="{00C8DB95-5391-F940-9072-12A97BF0B03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3226" r="22581"/>
          <a:stretch/>
        </p:blipFill>
        <p:spPr bwMode="auto">
          <a:xfrm>
            <a:off x="4953000" y="838200"/>
            <a:ext cx="2133600" cy="207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8692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CFFF92E-B125-DF46-9761-2400E149ACCB}"/>
              </a:ext>
            </a:extLst>
          </p:cNvPr>
          <p:cNvSpPr>
            <a:spLocks noChangeArrowheads="1"/>
          </p:cNvSpPr>
          <p:nvPr/>
        </p:nvSpPr>
        <p:spPr bwMode="auto">
          <a:xfrm>
            <a:off x="171927" y="886475"/>
            <a:ext cx="8575250"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3600" b="1" dirty="0">
                <a:solidFill>
                  <a:srgbClr val="007FA3"/>
                </a:solidFill>
                <a:latin typeface="Times New Roman" panose="02020603050405020304" pitchFamily="18" charset="0"/>
                <a:ea typeface="+mj-ea"/>
                <a:cs typeface="Times New Roman" panose="02020603050405020304" pitchFamily="18" charset="0"/>
              </a:rPr>
              <a:t>Entrepreneurship</a:t>
            </a:r>
            <a:endParaRPr lang="en-GB" altLang="it-IT" sz="3600" b="1" dirty="0">
              <a:solidFill>
                <a:srgbClr val="007FA3"/>
              </a:solidFill>
              <a:latin typeface="Times New Roman" panose="02020603050405020304" pitchFamily="18" charset="0"/>
              <a:ea typeface="+mj-ea"/>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lt-LT" altLang="it-IT" sz="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lt-LT" altLang="it-IT" b="1"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rPr>
              <a:t>Credits</a:t>
            </a:r>
            <a:r>
              <a:rPr kumimoji="0" lang="lt-LT" altLang="it-IT"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a:t>
            </a:r>
            <a:r>
              <a:rPr kumimoji="0" lang="lt-LT" altLang="it-IT"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 6-9 ECTS </a:t>
            </a:r>
            <a:endParaRPr kumimoji="0" lang="lt-LT" altLang="it-IT"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lt-LT" altLang="it-IT"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COURSE INSTRUCTOR – Guido Bortoluzzi</a:t>
            </a:r>
            <a:endParaRPr kumimoji="0" lang="lt-LT" altLang="it-IT"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lt-LT" altLang="it-IT" b="1"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rPr>
              <a:t>Contact</a:t>
            </a:r>
            <a:r>
              <a:rPr kumimoji="0" lang="lt-LT" altLang="it-IT"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a:t>
            </a:r>
            <a:r>
              <a:rPr kumimoji="0" lang="lt-LT" altLang="it-IT"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 </a:t>
            </a:r>
            <a:r>
              <a:rPr kumimoji="0" lang="lt-LT" altLang="it-IT" b="0" i="0" u="sng" strike="noStrike" cap="none" normalizeH="0" baseline="0" dirty="0" err="1">
                <a:ln>
                  <a:noFill/>
                </a:ln>
                <a:solidFill>
                  <a:srgbClr val="0000FF"/>
                </a:solidFill>
                <a:effectLst/>
                <a:latin typeface="Calibri" panose="020F0502020204030204" pitchFamily="34" charset="0"/>
                <a:ea typeface="Times New Roman" panose="02020603050405020304" pitchFamily="18" charset="0"/>
              </a:rPr>
              <a:t>guido.bortoluzzi@deams.units.it</a:t>
            </a:r>
            <a:r>
              <a:rPr kumimoji="0" lang="lt-LT" altLang="it-IT"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 </a:t>
            </a:r>
            <a:endParaRPr kumimoji="0" lang="lt-LT" altLang="it-IT"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lt-LT" altLang="it-IT"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Office </a:t>
            </a:r>
            <a:r>
              <a:rPr kumimoji="0" lang="lt-LT" altLang="it-IT" b="1"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rPr>
              <a:t>hours</a:t>
            </a:r>
            <a:r>
              <a:rPr kumimoji="0" lang="lt-LT" altLang="it-IT"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a:t>
            </a:r>
            <a:r>
              <a:rPr kumimoji="0" lang="lt-LT" altLang="it-IT"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 </a:t>
            </a:r>
            <a:r>
              <a:rPr kumimoji="0" lang="lt-LT" altLang="it-IT" b="0"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rPr>
              <a:t>by</a:t>
            </a:r>
            <a:r>
              <a:rPr kumimoji="0" lang="lt-LT" altLang="it-IT"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 </a:t>
            </a:r>
            <a:r>
              <a:rPr kumimoji="0" lang="lt-LT" altLang="it-IT" b="0"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rPr>
              <a:t>appointment</a:t>
            </a:r>
            <a:endParaRPr kumimoji="0" lang="lt-LT" altLang="it-IT"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it-IT" sz="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it-IT"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Full Professor of Management at the University of Trieste (Italy) and Core Faculty member at MIB Trieste School of Management. Coordinator of the PhD Programme in Circular Economy.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it-IT"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endParaRPr>
          </a:p>
          <a:p>
            <a:pPr defTabSz="914400" eaLnBrk="0" fontAlgn="base" hangingPunct="0">
              <a:spcBef>
                <a:spcPct val="0"/>
              </a:spcBef>
              <a:spcAft>
                <a:spcPct val="0"/>
              </a:spcAft>
            </a:pPr>
            <a:r>
              <a:rPr lang="en-GB" altLang="it-IT" dirty="0">
                <a:solidFill>
                  <a:srgbClr val="000000"/>
                </a:solidFill>
                <a:latin typeface="Calibri" panose="020F0502020204030204" pitchFamily="34" charset="0"/>
                <a:ea typeface="Times New Roman" panose="02020603050405020304" pitchFamily="18" charset="0"/>
              </a:rPr>
              <a:t>Visiting lecturer in several international Universities, including the University of Northern Colorado (Greeley, U.S.) and the ISM University of Economics and Business (Vilnius, LT). My research interests include innovation management, Start-Ups, Business Models; Internationalization Strategy. I have published the results of my research in many scientific journals, including Harvard Business Review (German ed.), </a:t>
            </a:r>
            <a:r>
              <a:rPr lang="en-GB" altLang="it-IT" dirty="0" err="1">
                <a:solidFill>
                  <a:srgbClr val="000000"/>
                </a:solidFill>
                <a:latin typeface="Calibri" panose="020F0502020204030204" pitchFamily="34" charset="0"/>
                <a:ea typeface="Times New Roman" panose="02020603050405020304" pitchFamily="18" charset="0"/>
              </a:rPr>
              <a:t>Technovation</a:t>
            </a:r>
            <a:r>
              <a:rPr lang="en-GB" altLang="it-IT" dirty="0">
                <a:solidFill>
                  <a:srgbClr val="000000"/>
                </a:solidFill>
                <a:latin typeface="Calibri" panose="020F0502020204030204" pitchFamily="34" charset="0"/>
                <a:ea typeface="Times New Roman" panose="02020603050405020304" pitchFamily="18" charset="0"/>
              </a:rPr>
              <a:t>, Journal of Business Research, International Marketing Review, Journal of International Management, Management Decision, European Management Journal., European Journal of Innovation Management, and others.</a:t>
            </a:r>
            <a:endParaRPr kumimoji="0" lang="en-GB" altLang="it-IT"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919363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77D3F-5C62-324F-B292-4ABB27AFE0E1}"/>
              </a:ext>
            </a:extLst>
          </p:cNvPr>
          <p:cNvSpPr>
            <a:spLocks noGrp="1"/>
          </p:cNvSpPr>
          <p:nvPr>
            <p:ph type="title"/>
          </p:nvPr>
        </p:nvSpPr>
        <p:spPr>
          <a:xfrm>
            <a:off x="152400" y="-33867"/>
            <a:ext cx="8229600" cy="1097280"/>
          </a:xfrm>
        </p:spPr>
        <p:txBody>
          <a:bodyPr>
            <a:normAutofit/>
          </a:bodyPr>
          <a:lstStyle/>
          <a:p>
            <a:r>
              <a:rPr lang="en-GB" dirty="0"/>
              <a:t>Course objectives</a:t>
            </a:r>
            <a:endParaRPr lang="it-IT" dirty="0"/>
          </a:p>
        </p:txBody>
      </p:sp>
      <p:sp>
        <p:nvSpPr>
          <p:cNvPr id="3" name="Content Placeholder 2">
            <a:extLst>
              <a:ext uri="{FF2B5EF4-FFF2-40B4-BE49-F238E27FC236}">
                <a16:creationId xmlns:a16="http://schemas.microsoft.com/office/drawing/2014/main" id="{60BB5DE3-1243-624C-B0FF-64F8A8A4EEC1}"/>
              </a:ext>
            </a:extLst>
          </p:cNvPr>
          <p:cNvSpPr>
            <a:spLocks noGrp="1"/>
          </p:cNvSpPr>
          <p:nvPr>
            <p:ph idx="1"/>
          </p:nvPr>
        </p:nvSpPr>
        <p:spPr>
          <a:xfrm>
            <a:off x="152400" y="1371600"/>
            <a:ext cx="8763000" cy="4525963"/>
          </a:xfrm>
        </p:spPr>
        <p:txBody>
          <a:bodyPr/>
          <a:lstStyle/>
          <a:p>
            <a:r>
              <a:rPr lang="en-GB" dirty="0">
                <a:latin typeface="Calibri" panose="020F0502020204030204" pitchFamily="34" charset="0"/>
                <a:cs typeface="Calibri" panose="020F0502020204030204" pitchFamily="34" charset="0"/>
              </a:rPr>
              <a:t>The main aim of the course is to focus on how wannabe entrepreneurs and start-ups should plan, organize and manage activities in order to successfully launch their new ventures</a:t>
            </a:r>
          </a:p>
          <a:p>
            <a:r>
              <a:rPr lang="en-GB" dirty="0">
                <a:latin typeface="Calibri" panose="020F0502020204030204" pitchFamily="34" charset="0"/>
                <a:cs typeface="Calibri" panose="020F0502020204030204" pitchFamily="34" charset="0"/>
              </a:rPr>
              <a:t>After clarifying what entrepreneurship </a:t>
            </a:r>
            <a:r>
              <a:rPr lang="en-GB" i="1" dirty="0">
                <a:latin typeface="Calibri" panose="020F0502020204030204" pitchFamily="34" charset="0"/>
                <a:cs typeface="Calibri" panose="020F0502020204030204" pitchFamily="34" charset="0"/>
              </a:rPr>
              <a:t>is </a:t>
            </a:r>
            <a:r>
              <a:rPr lang="en-GB" dirty="0">
                <a:latin typeface="Calibri" panose="020F0502020204030204" pitchFamily="34" charset="0"/>
                <a:cs typeface="Calibri" panose="020F0502020204030204" pitchFamily="34" charset="0"/>
              </a:rPr>
              <a:t>(Chapter 1), the course will focus on four main topics: </a:t>
            </a:r>
          </a:p>
          <a:p>
            <a:pPr lvl="1"/>
            <a:r>
              <a:rPr lang="en-GB" dirty="0">
                <a:latin typeface="Calibri" panose="020F0502020204030204" pitchFamily="34" charset="0"/>
                <a:cs typeface="Calibri" panose="020F0502020204030204" pitchFamily="34" charset="0"/>
              </a:rPr>
              <a:t>Developing successful business ideas (Chapters 2, 3)</a:t>
            </a:r>
          </a:p>
          <a:p>
            <a:pPr lvl="1"/>
            <a:r>
              <a:rPr lang="en-GB" i="1" dirty="0">
                <a:latin typeface="Calibri" panose="020F0502020204030204" pitchFamily="34" charset="0"/>
                <a:cs typeface="Calibri" panose="020F0502020204030204" pitchFamily="34" charset="0"/>
              </a:rPr>
              <a:t>Developing a consistent business model (Slide on Business Model Canvas)</a:t>
            </a:r>
          </a:p>
          <a:p>
            <a:pPr lvl="1"/>
            <a:r>
              <a:rPr lang="en-GB" dirty="0">
                <a:latin typeface="Calibri" panose="020F0502020204030204" pitchFamily="34" charset="0"/>
                <a:cs typeface="Calibri" panose="020F0502020204030204" pitchFamily="34" charset="0"/>
              </a:rPr>
              <a:t>Writing a business plan (Chapter 6)</a:t>
            </a:r>
          </a:p>
          <a:p>
            <a:pPr lvl="1"/>
            <a:r>
              <a:rPr lang="en-GB" dirty="0">
                <a:latin typeface="Calibri" panose="020F0502020204030204" pitchFamily="34" charset="0"/>
                <a:cs typeface="Calibri" panose="020F0502020204030204" pitchFamily="34" charset="0"/>
              </a:rPr>
              <a:t>Moving from an Idea to an Entrepreneurial firm (Chapters 9, 10, 14)</a:t>
            </a:r>
          </a:p>
        </p:txBody>
      </p:sp>
    </p:spTree>
    <p:extLst>
      <p:ext uri="{BB962C8B-B14F-4D97-AF65-F5344CB8AC3E}">
        <p14:creationId xmlns:p14="http://schemas.microsoft.com/office/powerpoint/2010/main" val="3766489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8BBDA-70FA-244C-9B22-ADF1D4128EAB}"/>
              </a:ext>
            </a:extLst>
          </p:cNvPr>
          <p:cNvSpPr>
            <a:spLocks noGrp="1"/>
          </p:cNvSpPr>
          <p:nvPr>
            <p:ph type="title"/>
          </p:nvPr>
        </p:nvSpPr>
        <p:spPr>
          <a:xfrm>
            <a:off x="228600" y="393875"/>
            <a:ext cx="8229600" cy="370489"/>
          </a:xfrm>
        </p:spPr>
        <p:txBody>
          <a:bodyPr>
            <a:normAutofit fontScale="90000"/>
          </a:bodyPr>
          <a:lstStyle/>
          <a:p>
            <a:r>
              <a:rPr lang="en-GB" dirty="0"/>
              <a:t>Learning outcomes</a:t>
            </a:r>
            <a:endParaRPr lang="it-IT" dirty="0"/>
          </a:p>
        </p:txBody>
      </p:sp>
      <p:graphicFrame>
        <p:nvGraphicFramePr>
          <p:cNvPr id="4" name="Table 3">
            <a:extLst>
              <a:ext uri="{FF2B5EF4-FFF2-40B4-BE49-F238E27FC236}">
                <a16:creationId xmlns:a16="http://schemas.microsoft.com/office/drawing/2014/main" id="{E0D87A53-8955-424D-97FF-2AA5C6FDAA2E}"/>
              </a:ext>
            </a:extLst>
          </p:cNvPr>
          <p:cNvGraphicFramePr>
            <a:graphicFrameLocks noGrp="1"/>
          </p:cNvGraphicFramePr>
          <p:nvPr>
            <p:extLst>
              <p:ext uri="{D42A27DB-BD31-4B8C-83A1-F6EECF244321}">
                <p14:modId xmlns:p14="http://schemas.microsoft.com/office/powerpoint/2010/main" val="4285424802"/>
              </p:ext>
            </p:extLst>
          </p:nvPr>
        </p:nvGraphicFramePr>
        <p:xfrm>
          <a:off x="457200" y="1066800"/>
          <a:ext cx="8229600" cy="5212080"/>
        </p:xfrm>
        <a:graphic>
          <a:graphicData uri="http://schemas.openxmlformats.org/drawingml/2006/table">
            <a:tbl>
              <a:tblPr firstRow="1" firstCol="1" bandRow="1">
                <a:tableStyleId>{5C22544A-7EE6-4342-B048-85BDC9FD1C3A}</a:tableStyleId>
              </a:tblPr>
              <a:tblGrid>
                <a:gridCol w="6553200">
                  <a:extLst>
                    <a:ext uri="{9D8B030D-6E8A-4147-A177-3AD203B41FA5}">
                      <a16:colId xmlns:a16="http://schemas.microsoft.com/office/drawing/2014/main" val="3271259566"/>
                    </a:ext>
                  </a:extLst>
                </a:gridCol>
                <a:gridCol w="1676400">
                  <a:extLst>
                    <a:ext uri="{9D8B030D-6E8A-4147-A177-3AD203B41FA5}">
                      <a16:colId xmlns:a16="http://schemas.microsoft.com/office/drawing/2014/main" val="2893883105"/>
                    </a:ext>
                  </a:extLst>
                </a:gridCol>
              </a:tblGrid>
              <a:tr h="286871">
                <a:tc>
                  <a:txBody>
                    <a:bodyPr/>
                    <a:lstStyle/>
                    <a:p>
                      <a:pPr algn="just">
                        <a:spcAft>
                          <a:spcPts val="0"/>
                        </a:spcAft>
                      </a:pPr>
                      <a:r>
                        <a:rPr lang="en-GB" sz="1600" noProof="0">
                          <a:effectLst/>
                          <a:latin typeface="Calibri" panose="020F0502020204030204" pitchFamily="34" charset="0"/>
                          <a:cs typeface="Calibri" panose="020F0502020204030204" pitchFamily="34" charset="0"/>
                        </a:rPr>
                        <a:t>Course learning outcomes (CLO)</a:t>
                      </a:r>
                      <a:endParaRPr lang="en-GB" sz="1600" noProof="0">
                        <a:effectLst/>
                        <a:latin typeface="Calibri" panose="020F0502020204030204" pitchFamily="34" charset="0"/>
                        <a:ea typeface="Times New Roman" panose="02020603050405020304" pitchFamily="18" charset="0"/>
                        <a:cs typeface="Calibri" panose="020F0502020204030204" pitchFamily="34" charset="0"/>
                      </a:endParaRPr>
                    </a:p>
                  </a:txBody>
                  <a:tcPr marL="58678" marR="58678" marT="0" marB="0"/>
                </a:tc>
                <a:tc>
                  <a:txBody>
                    <a:bodyPr/>
                    <a:lstStyle/>
                    <a:p>
                      <a:pPr algn="just">
                        <a:spcAft>
                          <a:spcPts val="0"/>
                        </a:spcAft>
                      </a:pPr>
                      <a:r>
                        <a:rPr lang="en-GB" sz="1600" noProof="0">
                          <a:effectLst/>
                          <a:latin typeface="Calibri" panose="020F0502020204030204" pitchFamily="34" charset="0"/>
                          <a:cs typeface="Calibri" panose="020F0502020204030204" pitchFamily="34" charset="0"/>
                        </a:rPr>
                        <a:t>Assessment methods</a:t>
                      </a:r>
                      <a:endParaRPr lang="en-GB" sz="1600" noProof="0">
                        <a:effectLst/>
                        <a:latin typeface="Calibri" panose="020F0502020204030204" pitchFamily="34" charset="0"/>
                        <a:ea typeface="Times New Roman" panose="02020603050405020304" pitchFamily="18" charset="0"/>
                        <a:cs typeface="Calibri" panose="020F0502020204030204" pitchFamily="34" charset="0"/>
                      </a:endParaRPr>
                    </a:p>
                  </a:txBody>
                  <a:tcPr marL="58678" marR="58678" marT="0" marB="0"/>
                </a:tc>
                <a:extLst>
                  <a:ext uri="{0D108BD9-81ED-4DB2-BD59-A6C34878D82A}">
                    <a16:rowId xmlns:a16="http://schemas.microsoft.com/office/drawing/2014/main" val="2786120845"/>
                  </a:ext>
                </a:extLst>
              </a:tr>
              <a:tr h="1066800">
                <a:tc>
                  <a:txBody>
                    <a:bodyPr/>
                    <a:lstStyle/>
                    <a:p>
                      <a:pPr>
                        <a:spcAft>
                          <a:spcPts val="0"/>
                        </a:spcAft>
                      </a:pPr>
                      <a:r>
                        <a:rPr lang="en-GB" sz="1600" noProof="0">
                          <a:effectLst/>
                          <a:latin typeface="Calibri" panose="020F0502020204030204" pitchFamily="34" charset="0"/>
                          <a:ea typeface="Times New Roman" panose="02020603050405020304" pitchFamily="18" charset="0"/>
                          <a:cs typeface="Calibri" panose="020F0502020204030204" pitchFamily="34" charset="0"/>
                        </a:rPr>
                        <a:t>CLO1. KNOWLEDGE AND UNDERSTANDING. </a:t>
                      </a:r>
                    </a:p>
                    <a:p>
                      <a:pPr>
                        <a:spcAft>
                          <a:spcPts val="0"/>
                        </a:spcAft>
                      </a:pPr>
                      <a:r>
                        <a:rPr lang="en-GB" sz="1600" noProof="0">
                          <a:effectLst/>
                          <a:latin typeface="Calibri" panose="020F0502020204030204" pitchFamily="34" charset="0"/>
                          <a:ea typeface="Times New Roman" panose="02020603050405020304" pitchFamily="18" charset="0"/>
                          <a:cs typeface="Calibri" panose="020F0502020204030204" pitchFamily="34" charset="0"/>
                        </a:rPr>
                        <a:t>Students will learn the basic concepts of entrepreneurship and business model innovation, by mixing up theory and practice and by being exposed to real cases of successful start-ups.</a:t>
                      </a:r>
                    </a:p>
                  </a:txBody>
                  <a:tcPr marL="58678" marR="58678" marT="0" marB="0"/>
                </a:tc>
                <a:tc>
                  <a:txBody>
                    <a:bodyPr/>
                    <a:lstStyle/>
                    <a:p>
                      <a:pPr>
                        <a:spcAft>
                          <a:spcPts val="0"/>
                        </a:spcAft>
                      </a:pPr>
                      <a:r>
                        <a:rPr lang="en-GB" sz="1600" noProof="0">
                          <a:effectLst/>
                          <a:latin typeface="Calibri" panose="020F0502020204030204" pitchFamily="34" charset="0"/>
                          <a:ea typeface="Times New Roman" panose="02020603050405020304" pitchFamily="18" charset="0"/>
                          <a:cs typeface="Calibri" panose="020F0502020204030204" pitchFamily="34" charset="0"/>
                        </a:rPr>
                        <a:t>EXAM</a:t>
                      </a:r>
                    </a:p>
                  </a:txBody>
                  <a:tcPr marL="58678" marR="58678" marT="0" marB="0"/>
                </a:tc>
                <a:extLst>
                  <a:ext uri="{0D108BD9-81ED-4DB2-BD59-A6C34878D82A}">
                    <a16:rowId xmlns:a16="http://schemas.microsoft.com/office/drawing/2014/main" val="1392991320"/>
                  </a:ext>
                </a:extLst>
              </a:tr>
              <a:tr h="430306">
                <a:tc>
                  <a:txBody>
                    <a:bodyPr/>
                    <a:lstStyle/>
                    <a:p>
                      <a:pPr>
                        <a:spcAft>
                          <a:spcPts val="0"/>
                        </a:spcAft>
                      </a:pPr>
                      <a:r>
                        <a:rPr lang="en-GB" sz="1600" noProof="0">
                          <a:effectLst/>
                          <a:latin typeface="Calibri" panose="020F0502020204030204" pitchFamily="34" charset="0"/>
                          <a:ea typeface="Times New Roman" panose="02020603050405020304" pitchFamily="18" charset="0"/>
                          <a:cs typeface="Calibri" panose="020F0502020204030204" pitchFamily="34" charset="0"/>
                        </a:rPr>
                        <a:t>CLO2. APPLYING KNOWLEDGE AND UNDERSTANDING. </a:t>
                      </a:r>
                    </a:p>
                    <a:p>
                      <a:pPr>
                        <a:spcAft>
                          <a:spcPts val="0"/>
                        </a:spcAft>
                      </a:pPr>
                      <a:r>
                        <a:rPr lang="en-GB" sz="1600" noProof="0">
                          <a:effectLst/>
                          <a:latin typeface="Calibri" panose="020F0502020204030204" pitchFamily="34" charset="0"/>
                          <a:ea typeface="Times New Roman" panose="02020603050405020304" pitchFamily="18" charset="0"/>
                          <a:cs typeface="Calibri" panose="020F0502020204030204" pitchFamily="34" charset="0"/>
                        </a:rPr>
                        <a:t>By the end of the course, students will be able to comprehend and analyze an entrepreneurial process and to understand the main building blocks composing a business model.</a:t>
                      </a:r>
                    </a:p>
                  </a:txBody>
                  <a:tcPr marL="58678" marR="58678" marT="0" marB="0"/>
                </a:tc>
                <a:tc>
                  <a:txBody>
                    <a:bodyPr/>
                    <a:lstStyle/>
                    <a:p>
                      <a:pPr>
                        <a:spcAft>
                          <a:spcPts val="0"/>
                        </a:spcAft>
                      </a:pPr>
                      <a:r>
                        <a:rPr lang="en-GB" sz="1600" noProof="0">
                          <a:effectLst/>
                          <a:latin typeface="Calibri" panose="020F0502020204030204" pitchFamily="34" charset="0"/>
                          <a:ea typeface="Times New Roman" panose="02020603050405020304" pitchFamily="18" charset="0"/>
                          <a:cs typeface="Calibri" panose="020F0502020204030204" pitchFamily="34" charset="0"/>
                        </a:rPr>
                        <a:t>EXAM</a:t>
                      </a:r>
                    </a:p>
                  </a:txBody>
                  <a:tcPr marL="58678" marR="58678" marT="0" marB="0"/>
                </a:tc>
                <a:extLst>
                  <a:ext uri="{0D108BD9-81ED-4DB2-BD59-A6C34878D82A}">
                    <a16:rowId xmlns:a16="http://schemas.microsoft.com/office/drawing/2014/main" val="3243079526"/>
                  </a:ext>
                </a:extLst>
              </a:tr>
              <a:tr h="717176">
                <a:tc>
                  <a:txBody>
                    <a:bodyPr/>
                    <a:lstStyle/>
                    <a:p>
                      <a:pPr>
                        <a:spcAft>
                          <a:spcPts val="0"/>
                        </a:spcAft>
                      </a:pPr>
                      <a:r>
                        <a:rPr lang="en-GB" sz="1600" noProof="0">
                          <a:effectLst/>
                          <a:latin typeface="Calibri" panose="020F0502020204030204" pitchFamily="34" charset="0"/>
                          <a:ea typeface="Times New Roman" panose="02020603050405020304" pitchFamily="18" charset="0"/>
                          <a:cs typeface="Calibri" panose="020F0502020204030204" pitchFamily="34" charset="0"/>
                        </a:rPr>
                        <a:t>CLO3. MAKING JUDGMENTS. </a:t>
                      </a:r>
                    </a:p>
                    <a:p>
                      <a:pPr>
                        <a:spcAft>
                          <a:spcPts val="0"/>
                        </a:spcAft>
                      </a:pPr>
                      <a:r>
                        <a:rPr lang="en-GB" sz="1600" noProof="0">
                          <a:effectLst/>
                          <a:latin typeface="Calibri" panose="020F0502020204030204" pitchFamily="34" charset="0"/>
                          <a:ea typeface="Times New Roman" panose="02020603050405020304" pitchFamily="18" charset="0"/>
                          <a:cs typeface="Calibri" panose="020F0502020204030204" pitchFamily="34" charset="0"/>
                        </a:rPr>
                        <a:t>By the end of the course, students will become sophisticated analyzers of start-up firms able to articulate their own opinions on the consistency of a business model. </a:t>
                      </a:r>
                    </a:p>
                  </a:txBody>
                  <a:tcPr marL="58678" marR="58678" marT="0" marB="0"/>
                </a:tc>
                <a:tc>
                  <a:txBody>
                    <a:bodyPr/>
                    <a:lstStyle/>
                    <a:p>
                      <a:pPr>
                        <a:spcAft>
                          <a:spcPts val="0"/>
                        </a:spcAft>
                      </a:pPr>
                      <a:r>
                        <a:rPr lang="en-GB" sz="1600" noProof="0">
                          <a:effectLst/>
                          <a:latin typeface="Calibri" panose="020F0502020204030204" pitchFamily="34" charset="0"/>
                          <a:ea typeface="Times New Roman" panose="02020603050405020304" pitchFamily="18" charset="0"/>
                          <a:cs typeface="Calibri" panose="020F0502020204030204" pitchFamily="34" charset="0"/>
                        </a:rPr>
                        <a:t>WORK GROUP</a:t>
                      </a:r>
                    </a:p>
                  </a:txBody>
                  <a:tcPr marL="58678" marR="58678" marT="0" marB="0"/>
                </a:tc>
                <a:extLst>
                  <a:ext uri="{0D108BD9-81ED-4DB2-BD59-A6C34878D82A}">
                    <a16:rowId xmlns:a16="http://schemas.microsoft.com/office/drawing/2014/main" val="2235519769"/>
                  </a:ext>
                </a:extLst>
              </a:tr>
              <a:tr h="573741">
                <a:tc>
                  <a:txBody>
                    <a:bodyPr/>
                    <a:lstStyle/>
                    <a:p>
                      <a:pPr>
                        <a:spcAft>
                          <a:spcPts val="0"/>
                        </a:spcAft>
                      </a:pPr>
                      <a:r>
                        <a:rPr lang="en-GB" sz="1600" noProof="0">
                          <a:effectLst/>
                          <a:latin typeface="Calibri" panose="020F0502020204030204" pitchFamily="34" charset="0"/>
                          <a:ea typeface="Times New Roman" panose="02020603050405020304" pitchFamily="18" charset="0"/>
                          <a:cs typeface="Calibri" panose="020F0502020204030204" pitchFamily="34" charset="0"/>
                        </a:rPr>
                        <a:t>CLO4. COMMUNICATION SKILLS. </a:t>
                      </a:r>
                    </a:p>
                    <a:p>
                      <a:pPr>
                        <a:spcAft>
                          <a:spcPts val="0"/>
                        </a:spcAft>
                      </a:pPr>
                      <a:r>
                        <a:rPr lang="en-GB" sz="1600" noProof="0">
                          <a:effectLst/>
                          <a:latin typeface="Calibri" panose="020F0502020204030204" pitchFamily="34" charset="0"/>
                          <a:ea typeface="Times New Roman" panose="02020603050405020304" pitchFamily="18" charset="0"/>
                          <a:cs typeface="Calibri" panose="020F0502020204030204" pitchFamily="34" charset="0"/>
                        </a:rPr>
                        <a:t>By the end of the course, students will be able to describe and criticize a business model and to pitch and entrepreneurial idea of their own.</a:t>
                      </a:r>
                    </a:p>
                  </a:txBody>
                  <a:tcPr marL="58678" marR="58678" marT="0" marB="0"/>
                </a:tc>
                <a:tc>
                  <a:txBody>
                    <a:bodyPr/>
                    <a:lstStyle/>
                    <a:p>
                      <a:pPr>
                        <a:spcAft>
                          <a:spcPts val="0"/>
                        </a:spcAft>
                      </a:pPr>
                      <a:r>
                        <a:rPr lang="en-GB" sz="1600" noProof="0">
                          <a:effectLst/>
                          <a:latin typeface="Calibri" panose="020F0502020204030204" pitchFamily="34" charset="0"/>
                          <a:ea typeface="Times New Roman" panose="02020603050405020304" pitchFamily="18" charset="0"/>
                          <a:cs typeface="Calibri" panose="020F0502020204030204" pitchFamily="34" charset="0"/>
                        </a:rPr>
                        <a:t>WORK GROUP</a:t>
                      </a:r>
                    </a:p>
                  </a:txBody>
                  <a:tcPr marL="58678" marR="58678" marT="0" marB="0"/>
                </a:tc>
                <a:extLst>
                  <a:ext uri="{0D108BD9-81ED-4DB2-BD59-A6C34878D82A}">
                    <a16:rowId xmlns:a16="http://schemas.microsoft.com/office/drawing/2014/main" val="1750648978"/>
                  </a:ext>
                </a:extLst>
              </a:tr>
              <a:tr h="573741">
                <a:tc>
                  <a:txBody>
                    <a:bodyPr/>
                    <a:lstStyle/>
                    <a:p>
                      <a:pPr>
                        <a:spcAft>
                          <a:spcPts val="0"/>
                        </a:spcAft>
                      </a:pPr>
                      <a:r>
                        <a:rPr lang="en-GB" sz="1600" noProof="0">
                          <a:effectLst/>
                          <a:latin typeface="Calibri" panose="020F0502020204030204" pitchFamily="34" charset="0"/>
                          <a:ea typeface="Times New Roman" panose="02020603050405020304" pitchFamily="18" charset="0"/>
                          <a:cs typeface="Calibri" panose="020F0502020204030204" pitchFamily="34" charset="0"/>
                        </a:rPr>
                        <a:t>CLO5. LEARNING SKILLS. </a:t>
                      </a:r>
                    </a:p>
                    <a:p>
                      <a:pPr>
                        <a:spcAft>
                          <a:spcPts val="0"/>
                        </a:spcAft>
                      </a:pPr>
                      <a:r>
                        <a:rPr lang="en-GB" sz="1600" noProof="0">
                          <a:effectLst/>
                          <a:latin typeface="Calibri" panose="020F0502020204030204" pitchFamily="34" charset="0"/>
                          <a:ea typeface="Times New Roman" panose="02020603050405020304" pitchFamily="18" charset="0"/>
                          <a:cs typeface="Calibri" panose="020F0502020204030204" pitchFamily="34" charset="0"/>
                        </a:rPr>
                        <a:t>By the end of the course, students will have developed critical thinking abilities which are essential to the understanding of more complex texts and issues. </a:t>
                      </a:r>
                    </a:p>
                  </a:txBody>
                  <a:tcPr marL="58678" marR="58678" marT="0" marB="0"/>
                </a:tc>
                <a:tc>
                  <a:txBody>
                    <a:bodyPr/>
                    <a:lstStyle/>
                    <a:p>
                      <a:pPr>
                        <a:spcAft>
                          <a:spcPts val="0"/>
                        </a:spcAft>
                      </a:pPr>
                      <a:r>
                        <a:rPr lang="en-GB" sz="1600" noProof="0" dirty="0">
                          <a:effectLst/>
                          <a:latin typeface="Calibri" panose="020F0502020204030204" pitchFamily="34" charset="0"/>
                          <a:ea typeface="Times New Roman" panose="02020603050405020304" pitchFamily="18" charset="0"/>
                          <a:cs typeface="Calibri" panose="020F0502020204030204" pitchFamily="34" charset="0"/>
                        </a:rPr>
                        <a:t>EXAM AND WORK GROUP</a:t>
                      </a:r>
                    </a:p>
                  </a:txBody>
                  <a:tcPr marL="58678" marR="58678" marT="0" marB="0"/>
                </a:tc>
                <a:extLst>
                  <a:ext uri="{0D108BD9-81ED-4DB2-BD59-A6C34878D82A}">
                    <a16:rowId xmlns:a16="http://schemas.microsoft.com/office/drawing/2014/main" val="388852237"/>
                  </a:ext>
                </a:extLst>
              </a:tr>
            </a:tbl>
          </a:graphicData>
        </a:graphic>
      </p:graphicFrame>
    </p:spTree>
    <p:extLst>
      <p:ext uri="{BB962C8B-B14F-4D97-AF65-F5344CB8AC3E}">
        <p14:creationId xmlns:p14="http://schemas.microsoft.com/office/powerpoint/2010/main" val="1508294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 of the course, Moodle structure</a:t>
            </a:r>
          </a:p>
        </p:txBody>
      </p:sp>
      <p:sp>
        <p:nvSpPr>
          <p:cNvPr id="3" name="Content Placeholder 2"/>
          <p:cNvSpPr>
            <a:spLocks noGrp="1"/>
          </p:cNvSpPr>
          <p:nvPr>
            <p:ph idx="1"/>
          </p:nvPr>
        </p:nvSpPr>
        <p:spPr/>
        <p:txBody>
          <a:bodyPr/>
          <a:lstStyle/>
          <a:p>
            <a:r>
              <a:rPr lang="en-GB" dirty="0"/>
              <a:t>You can find it in </a:t>
            </a:r>
            <a:r>
              <a:rPr lang="en-GB" dirty="0">
                <a:hlinkClick r:id="rId2"/>
              </a:rPr>
              <a:t>Moodle</a:t>
            </a:r>
            <a:endParaRPr lang="en-GB" dirty="0"/>
          </a:p>
          <a:p>
            <a:r>
              <a:rPr lang="en-GB" dirty="0"/>
              <a:t>Could be subject to changes according to guests’ availability. All modifications will be communicated through the Moodle platform (but you must be «enrolled» in the course to receive updates. </a:t>
            </a:r>
            <a:r>
              <a:rPr lang="en-GB" b="1" dirty="0"/>
              <a:t>So, do it asap</a:t>
            </a:r>
            <a:r>
              <a:rPr lang="en-GB" dirty="0"/>
              <a:t>). </a:t>
            </a:r>
          </a:p>
          <a:p>
            <a:r>
              <a:rPr lang="en-GB" dirty="0"/>
              <a:t>Feel free to suggest new </a:t>
            </a:r>
            <a:r>
              <a:rPr lang="en-GB" b="1" dirty="0"/>
              <a:t>readings</a:t>
            </a:r>
            <a:r>
              <a:rPr lang="en-GB" dirty="0"/>
              <a:t> to share</a:t>
            </a:r>
          </a:p>
          <a:p>
            <a:r>
              <a:rPr lang="en-GB" dirty="0"/>
              <a:t>Feel free to suggest new </a:t>
            </a:r>
            <a:r>
              <a:rPr lang="en-GB" b="1" dirty="0"/>
              <a:t>guests</a:t>
            </a:r>
            <a:r>
              <a:rPr lang="en-GB" dirty="0"/>
              <a:t> to invite to class</a:t>
            </a:r>
          </a:p>
          <a:p>
            <a:endParaRPr lang="en-GB" dirty="0"/>
          </a:p>
        </p:txBody>
      </p:sp>
    </p:spTree>
    <p:extLst>
      <p:ext uri="{BB962C8B-B14F-4D97-AF65-F5344CB8AC3E}">
        <p14:creationId xmlns:p14="http://schemas.microsoft.com/office/powerpoint/2010/main" val="2348356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6" name="Picture 8" descr="Tommaso Pedicchio (pedicchio) - Profile | Pinterest">
            <a:extLst>
              <a:ext uri="{FF2B5EF4-FFF2-40B4-BE49-F238E27FC236}">
                <a16:creationId xmlns:a16="http://schemas.microsoft.com/office/drawing/2014/main" id="{0A573E3B-3D81-7735-5670-E81926F4EF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7492" y="851729"/>
            <a:ext cx="2146119" cy="214611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2658228A-B9D7-3146-8318-DBBAA68CDF1C}"/>
              </a:ext>
            </a:extLst>
          </p:cNvPr>
          <p:cNvSpPr>
            <a:spLocks noGrp="1"/>
          </p:cNvSpPr>
          <p:nvPr>
            <p:ph type="title"/>
          </p:nvPr>
        </p:nvSpPr>
        <p:spPr>
          <a:xfrm>
            <a:off x="111155" y="0"/>
            <a:ext cx="8138869" cy="573746"/>
          </a:xfrm>
        </p:spPr>
        <p:txBody>
          <a:bodyPr/>
          <a:lstStyle/>
          <a:p>
            <a:r>
              <a:rPr lang="en-GB" dirty="0"/>
              <a:t>Our guests</a:t>
            </a:r>
          </a:p>
        </p:txBody>
      </p:sp>
      <p:pic>
        <p:nvPicPr>
          <p:cNvPr id="1032" name="Picture 8" descr="B Heroes 3 | La startup Vitesy si presenta - YouTube">
            <a:extLst>
              <a:ext uri="{FF2B5EF4-FFF2-40B4-BE49-F238E27FC236}">
                <a16:creationId xmlns:a16="http://schemas.microsoft.com/office/drawing/2014/main" id="{0DFAF95E-56AB-D043-A6BF-69E059C5BD8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4456" t="7407" r="41557" b="13195"/>
          <a:stretch/>
        </p:blipFill>
        <p:spPr bwMode="auto">
          <a:xfrm>
            <a:off x="3755936" y="1154796"/>
            <a:ext cx="1959731" cy="257512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Giovanni Spinelli - CEO and Co-founder - Inflead | LinkedIn">
            <a:extLst>
              <a:ext uri="{FF2B5EF4-FFF2-40B4-BE49-F238E27FC236}">
                <a16:creationId xmlns:a16="http://schemas.microsoft.com/office/drawing/2014/main" id="{87592D3D-9634-6946-9BEE-AAC3D7B5FD8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2655" y="4048534"/>
            <a:ext cx="2540000" cy="25400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15D93389-2461-EE4A-A62D-0E4C77654950}"/>
              </a:ext>
            </a:extLst>
          </p:cNvPr>
          <p:cNvSpPr txBox="1"/>
          <p:nvPr/>
        </p:nvSpPr>
        <p:spPr>
          <a:xfrm>
            <a:off x="4308063" y="761613"/>
            <a:ext cx="1616842" cy="400110"/>
          </a:xfrm>
          <a:prstGeom prst="rect">
            <a:avLst/>
          </a:prstGeom>
          <a:noFill/>
        </p:spPr>
        <p:txBody>
          <a:bodyPr wrap="square" rtlCol="0">
            <a:spAutoFit/>
          </a:bodyPr>
          <a:lstStyle/>
          <a:p>
            <a:r>
              <a:rPr lang="en-GB" sz="2000" dirty="0"/>
              <a:t>Paolo </a:t>
            </a:r>
            <a:r>
              <a:rPr lang="en-GB" sz="2000" dirty="0" err="1"/>
              <a:t>Ganis</a:t>
            </a:r>
            <a:endParaRPr lang="en-GB" sz="2000" dirty="0"/>
          </a:p>
        </p:txBody>
      </p:sp>
      <p:sp>
        <p:nvSpPr>
          <p:cNvPr id="13" name="TextBox 12">
            <a:extLst>
              <a:ext uri="{FF2B5EF4-FFF2-40B4-BE49-F238E27FC236}">
                <a16:creationId xmlns:a16="http://schemas.microsoft.com/office/drawing/2014/main" id="{1037336C-2680-BB47-9005-1849B346323F}"/>
              </a:ext>
            </a:extLst>
          </p:cNvPr>
          <p:cNvSpPr txBox="1"/>
          <p:nvPr/>
        </p:nvSpPr>
        <p:spPr>
          <a:xfrm rot="16200000">
            <a:off x="2424200" y="4969516"/>
            <a:ext cx="2336800" cy="400110"/>
          </a:xfrm>
          <a:prstGeom prst="rect">
            <a:avLst/>
          </a:prstGeom>
          <a:noFill/>
        </p:spPr>
        <p:txBody>
          <a:bodyPr wrap="square" rtlCol="0">
            <a:spAutoFit/>
          </a:bodyPr>
          <a:lstStyle/>
          <a:p>
            <a:r>
              <a:rPr lang="en-GB" sz="2000" dirty="0"/>
              <a:t>Giovanni Spinelli</a:t>
            </a:r>
          </a:p>
        </p:txBody>
      </p:sp>
      <p:pic>
        <p:nvPicPr>
          <p:cNvPr id="1036" name="Picture 12" descr="Inflead - Home">
            <a:extLst>
              <a:ext uri="{FF2B5EF4-FFF2-40B4-BE49-F238E27FC236}">
                <a16:creationId xmlns:a16="http://schemas.microsoft.com/office/drawing/2014/main" id="{8D86CC6F-391F-8640-9CAE-7181F378C3F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56046" y="6428445"/>
            <a:ext cx="2133600" cy="457465"/>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99C9B8ED-396C-E94C-9224-2263096636EF}"/>
              </a:ext>
            </a:extLst>
          </p:cNvPr>
          <p:cNvSpPr txBox="1"/>
          <p:nvPr/>
        </p:nvSpPr>
        <p:spPr>
          <a:xfrm>
            <a:off x="6331517" y="333725"/>
            <a:ext cx="2658068" cy="400110"/>
          </a:xfrm>
          <a:prstGeom prst="rect">
            <a:avLst/>
          </a:prstGeom>
          <a:noFill/>
        </p:spPr>
        <p:txBody>
          <a:bodyPr wrap="square" rtlCol="0">
            <a:spAutoFit/>
          </a:bodyPr>
          <a:lstStyle/>
          <a:p>
            <a:r>
              <a:rPr lang="en-GB" sz="2000" dirty="0"/>
              <a:t>Tommaso </a:t>
            </a:r>
            <a:r>
              <a:rPr lang="en-GB" sz="2000" dirty="0" err="1"/>
              <a:t>Pedicchio</a:t>
            </a:r>
            <a:endParaRPr lang="en-GB" sz="2000" dirty="0"/>
          </a:p>
        </p:txBody>
      </p:sp>
      <p:pic>
        <p:nvPicPr>
          <p:cNvPr id="2058" name="Picture 10" descr="Seri Pervas – Italian Spirits">
            <a:extLst>
              <a:ext uri="{FF2B5EF4-FFF2-40B4-BE49-F238E27FC236}">
                <a16:creationId xmlns:a16="http://schemas.microsoft.com/office/drawing/2014/main" id="{0EF0D3CD-AE3E-659C-8691-17EDB067EDD4}"/>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13063" t="2652" r="14398"/>
          <a:stretch/>
        </p:blipFill>
        <p:spPr bwMode="auto">
          <a:xfrm>
            <a:off x="7905376" y="2613109"/>
            <a:ext cx="1077843" cy="723244"/>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Vitesy - Smart and sustainable air purifiers">
            <a:extLst>
              <a:ext uri="{FF2B5EF4-FFF2-40B4-BE49-F238E27FC236}">
                <a16:creationId xmlns:a16="http://schemas.microsoft.com/office/drawing/2014/main" id="{CFDF2AFB-1D5D-AB83-BEBA-ABF3D499B94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42189" y="3279448"/>
            <a:ext cx="1633707" cy="41750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Ales Pustovrh - Crunchbase Person Profile">
            <a:extLst>
              <a:ext uri="{FF2B5EF4-FFF2-40B4-BE49-F238E27FC236}">
                <a16:creationId xmlns:a16="http://schemas.microsoft.com/office/drawing/2014/main" id="{29791E94-2170-2C77-0A1C-47B9C0434C3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58000" y="3751754"/>
            <a:ext cx="2286000" cy="2286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EEA05404-E79D-10F8-A946-0FCC90920EBC}"/>
              </a:ext>
            </a:extLst>
          </p:cNvPr>
          <p:cNvSpPr txBox="1"/>
          <p:nvPr/>
        </p:nvSpPr>
        <p:spPr>
          <a:xfrm>
            <a:off x="6832600" y="6315737"/>
            <a:ext cx="2336800" cy="400110"/>
          </a:xfrm>
          <a:prstGeom prst="rect">
            <a:avLst/>
          </a:prstGeom>
          <a:noFill/>
        </p:spPr>
        <p:txBody>
          <a:bodyPr wrap="square" rtlCol="0">
            <a:spAutoFit/>
          </a:bodyPr>
          <a:lstStyle/>
          <a:p>
            <a:pPr algn="ctr"/>
            <a:r>
              <a:rPr lang="en-GB" sz="2000" dirty="0" err="1"/>
              <a:t>Aleš</a:t>
            </a:r>
            <a:r>
              <a:rPr lang="en-GB" sz="2000" dirty="0"/>
              <a:t> </a:t>
            </a:r>
            <a:r>
              <a:rPr lang="en-GB" sz="2000" dirty="0" err="1"/>
              <a:t>Pustovrh</a:t>
            </a:r>
            <a:endParaRPr lang="en-GB" sz="2000" dirty="0"/>
          </a:p>
        </p:txBody>
      </p:sp>
      <p:pic>
        <p:nvPicPr>
          <p:cNvPr id="7" name="Picture 4" descr="Aleš Pustovrh&amp;#39;s email &amp;amp; phone | Fil Rouge Capital&amp;#39;s Partner email">
            <a:extLst>
              <a:ext uri="{FF2B5EF4-FFF2-40B4-BE49-F238E27FC236}">
                <a16:creationId xmlns:a16="http://schemas.microsoft.com/office/drawing/2014/main" id="{1553AB42-3515-A5B3-E797-98E9D4799401}"/>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039538" y="5504457"/>
            <a:ext cx="809520" cy="80952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Carlo Asquini - Consigliere delegato - ACBGroup SpA | LinkedIn">
            <a:extLst>
              <a:ext uri="{FF2B5EF4-FFF2-40B4-BE49-F238E27FC236}">
                <a16:creationId xmlns:a16="http://schemas.microsoft.com/office/drawing/2014/main" id="{F301B005-14C4-C1D2-30F5-175782E7F8FB}"/>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22165" y="722967"/>
            <a:ext cx="2128822" cy="2128822"/>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0AF116C9-2362-96E0-8122-65AB95A4565C}"/>
              </a:ext>
            </a:extLst>
          </p:cNvPr>
          <p:cNvSpPr txBox="1"/>
          <p:nvPr/>
        </p:nvSpPr>
        <p:spPr>
          <a:xfrm>
            <a:off x="879660" y="2936243"/>
            <a:ext cx="2336800" cy="400110"/>
          </a:xfrm>
          <a:prstGeom prst="rect">
            <a:avLst/>
          </a:prstGeom>
          <a:noFill/>
        </p:spPr>
        <p:txBody>
          <a:bodyPr wrap="square" rtlCol="0">
            <a:spAutoFit/>
          </a:bodyPr>
          <a:lstStyle/>
          <a:p>
            <a:pPr algn="ctr"/>
            <a:r>
              <a:rPr lang="en-GB" sz="2000" dirty="0"/>
              <a:t>Carlo </a:t>
            </a:r>
            <a:r>
              <a:rPr lang="en-GB" sz="2000" dirty="0" err="1"/>
              <a:t>Asquini</a:t>
            </a:r>
            <a:endParaRPr lang="en-GB" sz="2000" dirty="0"/>
          </a:p>
        </p:txBody>
      </p:sp>
      <p:pic>
        <p:nvPicPr>
          <p:cNvPr id="2050" name="Picture 2" descr="Motion Analytica: Insights from people &amp; things in motion">
            <a:extLst>
              <a:ext uri="{FF2B5EF4-FFF2-40B4-BE49-F238E27FC236}">
                <a16:creationId xmlns:a16="http://schemas.microsoft.com/office/drawing/2014/main" id="{3D1DAE61-55BE-5120-1EAC-F58324C1126B}"/>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81769" y="3521648"/>
            <a:ext cx="1581836" cy="74295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Enrico Bontorin - Head of Operations ...">
            <a:extLst>
              <a:ext uri="{FF2B5EF4-FFF2-40B4-BE49-F238E27FC236}">
                <a16:creationId xmlns:a16="http://schemas.microsoft.com/office/drawing/2014/main" id="{90F903B0-DB4C-2EC6-7BAF-ACBA2DA34135}"/>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910608" y="4449893"/>
            <a:ext cx="1847211" cy="184721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8FE5B86C-9BB0-9F8B-B8EF-A82D45A76C79}"/>
              </a:ext>
            </a:extLst>
          </p:cNvPr>
          <p:cNvSpPr txBox="1"/>
          <p:nvPr/>
        </p:nvSpPr>
        <p:spPr>
          <a:xfrm>
            <a:off x="665813" y="6315737"/>
            <a:ext cx="2336800" cy="400110"/>
          </a:xfrm>
          <a:prstGeom prst="rect">
            <a:avLst/>
          </a:prstGeom>
          <a:noFill/>
        </p:spPr>
        <p:txBody>
          <a:bodyPr wrap="square" rtlCol="0">
            <a:spAutoFit/>
          </a:bodyPr>
          <a:lstStyle/>
          <a:p>
            <a:pPr algn="ctr"/>
            <a:r>
              <a:rPr lang="en-GB" sz="2000" dirty="0"/>
              <a:t>Enrico </a:t>
            </a:r>
            <a:r>
              <a:rPr lang="en-GB" sz="2000" dirty="0" err="1"/>
              <a:t>Bontorin</a:t>
            </a:r>
            <a:endParaRPr lang="en-GB" sz="2000" dirty="0"/>
          </a:p>
        </p:txBody>
      </p:sp>
    </p:spTree>
    <p:extLst>
      <p:ext uri="{BB962C8B-B14F-4D97-AF65-F5344CB8AC3E}">
        <p14:creationId xmlns:p14="http://schemas.microsoft.com/office/powerpoint/2010/main" val="2134251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8BC61-399A-B348-85F0-4DB2A937A1A1}"/>
              </a:ext>
            </a:extLst>
          </p:cNvPr>
          <p:cNvSpPr>
            <a:spLocks noGrp="1"/>
          </p:cNvSpPr>
          <p:nvPr>
            <p:ph type="title"/>
          </p:nvPr>
        </p:nvSpPr>
        <p:spPr>
          <a:xfrm>
            <a:off x="457200" y="215372"/>
            <a:ext cx="8229600" cy="622828"/>
          </a:xfrm>
        </p:spPr>
        <p:txBody>
          <a:bodyPr/>
          <a:lstStyle/>
          <a:p>
            <a:r>
              <a:rPr lang="en-GB" dirty="0"/>
              <a:t>THE CO-LECTURERS OF THIS COURSE</a:t>
            </a:r>
          </a:p>
        </p:txBody>
      </p:sp>
      <p:pic>
        <p:nvPicPr>
          <p:cNvPr id="4" name="Picture 4" descr="Marco Balzano">
            <a:extLst>
              <a:ext uri="{FF2B5EF4-FFF2-40B4-BE49-F238E27FC236}">
                <a16:creationId xmlns:a16="http://schemas.microsoft.com/office/drawing/2014/main" id="{AF59E8CD-493C-D740-8641-A59868BFF8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56370" y="1715489"/>
            <a:ext cx="1507464" cy="150746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2DCA9F0F-9ADD-3D49-A471-F9D9583DB2E8}"/>
              </a:ext>
            </a:extLst>
          </p:cNvPr>
          <p:cNvSpPr txBox="1"/>
          <p:nvPr/>
        </p:nvSpPr>
        <p:spPr>
          <a:xfrm>
            <a:off x="5356369" y="3358121"/>
            <a:ext cx="1507465" cy="1477328"/>
          </a:xfrm>
          <a:prstGeom prst="rect">
            <a:avLst/>
          </a:prstGeom>
          <a:noFill/>
        </p:spPr>
        <p:txBody>
          <a:bodyPr wrap="square" rtlCol="0">
            <a:spAutoFit/>
          </a:bodyPr>
          <a:lstStyle/>
          <a:p>
            <a:pPr algn="ctr"/>
            <a:r>
              <a:rPr lang="en-GB" dirty="0"/>
              <a:t>MARCO</a:t>
            </a:r>
          </a:p>
          <a:p>
            <a:pPr algn="ctr"/>
            <a:r>
              <a:rPr lang="en-GB" dirty="0"/>
              <a:t>BALZANO</a:t>
            </a:r>
          </a:p>
          <a:p>
            <a:pPr algn="ctr"/>
            <a:r>
              <a:rPr lang="en-GB" dirty="0"/>
              <a:t>(Ch.14 entrepreneurial growth)</a:t>
            </a:r>
          </a:p>
        </p:txBody>
      </p:sp>
      <p:pic>
        <p:nvPicPr>
          <p:cNvPr id="6" name="Picture 6" descr="Grazia Garlatti Costa">
            <a:extLst>
              <a:ext uri="{FF2B5EF4-FFF2-40B4-BE49-F238E27FC236}">
                <a16:creationId xmlns:a16="http://schemas.microsoft.com/office/drawing/2014/main" id="{1D3A5E00-1543-184B-9CAB-BE5B76F1B1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56169" y="1670408"/>
            <a:ext cx="1507464" cy="1507464"/>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079BCB59-C09D-B045-A193-4AAC9250DD4F}"/>
              </a:ext>
            </a:extLst>
          </p:cNvPr>
          <p:cNvSpPr txBox="1"/>
          <p:nvPr/>
        </p:nvSpPr>
        <p:spPr>
          <a:xfrm>
            <a:off x="3756169" y="3313040"/>
            <a:ext cx="1507465" cy="2031325"/>
          </a:xfrm>
          <a:prstGeom prst="rect">
            <a:avLst/>
          </a:prstGeom>
          <a:noFill/>
        </p:spPr>
        <p:txBody>
          <a:bodyPr wrap="square" rtlCol="0">
            <a:spAutoFit/>
          </a:bodyPr>
          <a:lstStyle/>
          <a:p>
            <a:pPr algn="ctr"/>
            <a:r>
              <a:rPr lang="en-GB" dirty="0"/>
              <a:t>GRAZIA</a:t>
            </a:r>
          </a:p>
          <a:p>
            <a:pPr algn="ctr"/>
            <a:r>
              <a:rPr lang="en-GB" dirty="0"/>
              <a:t>GARLATTI COSTA</a:t>
            </a:r>
          </a:p>
          <a:p>
            <a:pPr algn="ctr"/>
            <a:r>
              <a:rPr lang="en-GB" dirty="0"/>
              <a:t>(Ch.9 Building the New Venture Team)</a:t>
            </a:r>
          </a:p>
        </p:txBody>
      </p:sp>
      <p:sp>
        <p:nvSpPr>
          <p:cNvPr id="9" name="TextBox 8">
            <a:extLst>
              <a:ext uri="{FF2B5EF4-FFF2-40B4-BE49-F238E27FC236}">
                <a16:creationId xmlns:a16="http://schemas.microsoft.com/office/drawing/2014/main" id="{2F36FB47-7D49-4141-A097-6D98D545AE5A}"/>
              </a:ext>
            </a:extLst>
          </p:cNvPr>
          <p:cNvSpPr txBox="1"/>
          <p:nvPr/>
        </p:nvSpPr>
        <p:spPr>
          <a:xfrm>
            <a:off x="609600" y="3373224"/>
            <a:ext cx="1636577" cy="1477328"/>
          </a:xfrm>
          <a:prstGeom prst="rect">
            <a:avLst/>
          </a:prstGeom>
          <a:noFill/>
        </p:spPr>
        <p:txBody>
          <a:bodyPr wrap="square" rtlCol="0">
            <a:spAutoFit/>
          </a:bodyPr>
          <a:lstStyle/>
          <a:p>
            <a:pPr algn="ctr"/>
            <a:r>
              <a:rPr lang="en-GB" dirty="0"/>
              <a:t>CHIARA MARINELLI</a:t>
            </a:r>
          </a:p>
          <a:p>
            <a:pPr algn="ctr"/>
            <a:r>
              <a:rPr lang="en-GB" dirty="0"/>
              <a:t>(Business Model Canvas)</a:t>
            </a:r>
          </a:p>
        </p:txBody>
      </p:sp>
      <p:pic>
        <p:nvPicPr>
          <p:cNvPr id="2050" name="Picture 2" descr="Chiara MARINELLI | PhD Student | Doctor of Philosophy ...">
            <a:extLst>
              <a:ext uri="{FF2B5EF4-FFF2-40B4-BE49-F238E27FC236}">
                <a16:creationId xmlns:a16="http://schemas.microsoft.com/office/drawing/2014/main" id="{99D6B907-7F0C-87A2-27B0-C43A4B150D7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5886" r="18919"/>
          <a:stretch/>
        </p:blipFill>
        <p:spPr bwMode="auto">
          <a:xfrm>
            <a:off x="806645" y="1670408"/>
            <a:ext cx="1439532" cy="1531524"/>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66F68FFF-7DF7-26FC-E4A8-A18E7A67107C}"/>
              </a:ext>
            </a:extLst>
          </p:cNvPr>
          <p:cNvSpPr txBox="1"/>
          <p:nvPr/>
        </p:nvSpPr>
        <p:spPr>
          <a:xfrm>
            <a:off x="2155969" y="3313039"/>
            <a:ext cx="1507465" cy="2585323"/>
          </a:xfrm>
          <a:prstGeom prst="rect">
            <a:avLst/>
          </a:prstGeom>
          <a:noFill/>
        </p:spPr>
        <p:txBody>
          <a:bodyPr wrap="square" rtlCol="0">
            <a:spAutoFit/>
          </a:bodyPr>
          <a:lstStyle/>
          <a:p>
            <a:pPr algn="ctr"/>
            <a:r>
              <a:rPr lang="en-GB" dirty="0"/>
              <a:t>ELEONORA MASIERO</a:t>
            </a:r>
          </a:p>
          <a:p>
            <a:pPr algn="ctr"/>
            <a:r>
              <a:rPr lang="en-GB" dirty="0"/>
              <a:t>(Ch.8 Assessing a New Venture’s Financial Strength and Viability)</a:t>
            </a:r>
          </a:p>
        </p:txBody>
      </p:sp>
      <p:pic>
        <p:nvPicPr>
          <p:cNvPr id="1026" name="Picture 2" descr="Eleonora Masiero vince il Best 2023 ...">
            <a:extLst>
              <a:ext uri="{FF2B5EF4-FFF2-40B4-BE49-F238E27FC236}">
                <a16:creationId xmlns:a16="http://schemas.microsoft.com/office/drawing/2014/main" id="{AF223447-DE98-5003-FA4E-9AE0BC697EC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35567" t="7144" r="35565" b="32142"/>
          <a:stretch/>
        </p:blipFill>
        <p:spPr bwMode="auto">
          <a:xfrm>
            <a:off x="2376907" y="1693584"/>
            <a:ext cx="1260251" cy="1484288"/>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E4B7C607-743A-C0DB-E2EB-882E53AE65DB}"/>
              </a:ext>
            </a:extLst>
          </p:cNvPr>
          <p:cNvSpPr txBox="1"/>
          <p:nvPr/>
        </p:nvSpPr>
        <p:spPr>
          <a:xfrm>
            <a:off x="6956569" y="3373224"/>
            <a:ext cx="1636577" cy="2031325"/>
          </a:xfrm>
          <a:prstGeom prst="rect">
            <a:avLst/>
          </a:prstGeom>
          <a:noFill/>
        </p:spPr>
        <p:txBody>
          <a:bodyPr wrap="square" rtlCol="0">
            <a:spAutoFit/>
          </a:bodyPr>
          <a:lstStyle/>
          <a:p>
            <a:pPr algn="ctr"/>
            <a:r>
              <a:rPr lang="en-GB" dirty="0"/>
              <a:t>LORENZO </a:t>
            </a:r>
          </a:p>
          <a:p>
            <a:pPr algn="ctr"/>
            <a:r>
              <a:rPr lang="en-GB" dirty="0"/>
              <a:t>LA PORTA</a:t>
            </a:r>
          </a:p>
          <a:p>
            <a:pPr algn="ctr"/>
            <a:r>
              <a:rPr lang="en-GB" dirty="0"/>
              <a:t>(Start Up Studio and the Dictionary of Start-Upping)</a:t>
            </a:r>
          </a:p>
        </p:txBody>
      </p:sp>
      <p:pic>
        <p:nvPicPr>
          <p:cNvPr id="10" name="Picture 2" descr="Lorenzo La Porta - Founder - Bello ...">
            <a:extLst>
              <a:ext uri="{FF2B5EF4-FFF2-40B4-BE49-F238E27FC236}">
                <a16:creationId xmlns:a16="http://schemas.microsoft.com/office/drawing/2014/main" id="{4D0E0F11-FAAD-C0C6-2912-0F1775FA862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0001" r="33965" b="50000"/>
          <a:stretch/>
        </p:blipFill>
        <p:spPr bwMode="auto">
          <a:xfrm>
            <a:off x="6982845" y="1693584"/>
            <a:ext cx="1390982" cy="15108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3350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561DB-7B4F-DA45-95B0-5F8BC289A5AD}"/>
              </a:ext>
            </a:extLst>
          </p:cNvPr>
          <p:cNvSpPr>
            <a:spLocks noGrp="1"/>
          </p:cNvSpPr>
          <p:nvPr>
            <p:ph type="title"/>
          </p:nvPr>
        </p:nvSpPr>
        <p:spPr/>
        <p:txBody>
          <a:bodyPr>
            <a:normAutofit/>
          </a:bodyPr>
          <a:lstStyle/>
          <a:p>
            <a:r>
              <a:rPr lang="en-GB" dirty="0"/>
              <a:t>Individual work, group work and assessment (</a:t>
            </a:r>
            <a:r>
              <a:rPr lang="en-GB" u="sng" dirty="0"/>
              <a:t>attending students only</a:t>
            </a:r>
            <a:r>
              <a:rPr lang="en-GB" dirty="0"/>
              <a:t>)</a:t>
            </a:r>
            <a:endParaRPr lang="it-IT" dirty="0"/>
          </a:p>
        </p:txBody>
      </p:sp>
      <p:graphicFrame>
        <p:nvGraphicFramePr>
          <p:cNvPr id="4" name="Table 3">
            <a:extLst>
              <a:ext uri="{FF2B5EF4-FFF2-40B4-BE49-F238E27FC236}">
                <a16:creationId xmlns:a16="http://schemas.microsoft.com/office/drawing/2014/main" id="{A0847130-C8E9-BE40-B901-2EAF5AE726B9}"/>
              </a:ext>
            </a:extLst>
          </p:cNvPr>
          <p:cNvGraphicFramePr>
            <a:graphicFrameLocks noGrp="1"/>
          </p:cNvGraphicFramePr>
          <p:nvPr>
            <p:extLst>
              <p:ext uri="{D42A27DB-BD31-4B8C-83A1-F6EECF244321}">
                <p14:modId xmlns:p14="http://schemas.microsoft.com/office/powerpoint/2010/main" val="3593739975"/>
              </p:ext>
            </p:extLst>
          </p:nvPr>
        </p:nvGraphicFramePr>
        <p:xfrm>
          <a:off x="1600200" y="1905000"/>
          <a:ext cx="5814508" cy="1418265"/>
        </p:xfrm>
        <a:graphic>
          <a:graphicData uri="http://schemas.openxmlformats.org/drawingml/2006/table">
            <a:tbl>
              <a:tblPr>
                <a:tableStyleId>{5C22544A-7EE6-4342-B048-85BDC9FD1C3A}</a:tableStyleId>
              </a:tblPr>
              <a:tblGrid>
                <a:gridCol w="4351281">
                  <a:extLst>
                    <a:ext uri="{9D8B030D-6E8A-4147-A177-3AD203B41FA5}">
                      <a16:colId xmlns:a16="http://schemas.microsoft.com/office/drawing/2014/main" val="1650414254"/>
                    </a:ext>
                  </a:extLst>
                </a:gridCol>
                <a:gridCol w="1463227">
                  <a:extLst>
                    <a:ext uri="{9D8B030D-6E8A-4147-A177-3AD203B41FA5}">
                      <a16:colId xmlns:a16="http://schemas.microsoft.com/office/drawing/2014/main" val="1843416384"/>
                    </a:ext>
                  </a:extLst>
                </a:gridCol>
              </a:tblGrid>
              <a:tr h="355869">
                <a:tc>
                  <a:txBody>
                    <a:bodyPr/>
                    <a:lstStyle/>
                    <a:p>
                      <a:pPr>
                        <a:spcAft>
                          <a:spcPts val="0"/>
                        </a:spcAft>
                      </a:pPr>
                      <a:r>
                        <a:rPr lang="it-IT" sz="24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6 CFU</a:t>
                      </a:r>
                    </a:p>
                  </a:txBody>
                  <a:tcPr marL="68580" marR="68580" marT="0" marB="0" anchor="ctr">
                    <a:solidFill>
                      <a:schemeClr val="accent1"/>
                    </a:solidFill>
                  </a:tcPr>
                </a:tc>
                <a:tc>
                  <a:txBody>
                    <a:bodyPr/>
                    <a:lstStyle/>
                    <a:p>
                      <a:pPr algn="ctr">
                        <a:spcAft>
                          <a:spcPts val="0"/>
                        </a:spcAft>
                      </a:pPr>
                      <a:r>
                        <a:rPr lang="en-GB" sz="2400" dirty="0">
                          <a:solidFill>
                            <a:schemeClr val="bg1"/>
                          </a:solidFill>
                          <a:effectLst/>
                          <a:latin typeface="Calibri" panose="020F0502020204030204" pitchFamily="34" charset="0"/>
                          <a:cs typeface="Calibri" panose="020F0502020204030204" pitchFamily="34" charset="0"/>
                        </a:rPr>
                        <a:t>WEIGHT</a:t>
                      </a:r>
                      <a:endParaRPr lang="it-IT" sz="2400" dirty="0">
                        <a:solidFill>
                          <a:schemeClr val="bg1"/>
                        </a:solidFill>
                        <a:effectLst/>
                        <a:latin typeface="Calibri" panose="020F0502020204030204" pitchFamily="34" charset="0"/>
                        <a:cs typeface="Calibri" panose="020F0502020204030204" pitchFamily="34" charset="0"/>
                      </a:endParaRPr>
                    </a:p>
                    <a:p>
                      <a:pPr algn="ctr">
                        <a:spcAft>
                          <a:spcPts val="0"/>
                        </a:spcAft>
                      </a:pPr>
                      <a:r>
                        <a:rPr lang="en-GB" sz="1200" dirty="0">
                          <a:solidFill>
                            <a:schemeClr val="bg1"/>
                          </a:solidFill>
                          <a:effectLst/>
                          <a:latin typeface="Calibri" panose="020F0502020204030204" pitchFamily="34" charset="0"/>
                          <a:cs typeface="Calibri" panose="020F0502020204030204" pitchFamily="34" charset="0"/>
                        </a:rPr>
                        <a:t>ON FINAL GRADE</a:t>
                      </a:r>
                      <a:endParaRPr lang="it-IT" sz="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solidFill>
                      <a:schemeClr val="accent1"/>
                    </a:solidFill>
                  </a:tcPr>
                </a:tc>
                <a:extLst>
                  <a:ext uri="{0D108BD9-81ED-4DB2-BD59-A6C34878D82A}">
                    <a16:rowId xmlns:a16="http://schemas.microsoft.com/office/drawing/2014/main" val="3918771542"/>
                  </a:ext>
                </a:extLst>
              </a:tr>
              <a:tr h="389791">
                <a:tc>
                  <a:txBody>
                    <a:bodyPr/>
                    <a:lstStyle/>
                    <a:p>
                      <a:pPr>
                        <a:spcAft>
                          <a:spcPts val="0"/>
                        </a:spcAft>
                      </a:pPr>
                      <a:r>
                        <a:rPr lang="en-GB" sz="2400" dirty="0">
                          <a:effectLst/>
                          <a:latin typeface="Calibri" panose="020F0502020204030204" pitchFamily="34" charset="0"/>
                          <a:cs typeface="Calibri" panose="020F0502020204030204" pitchFamily="34" charset="0"/>
                        </a:rPr>
                        <a:t>Group Work</a:t>
                      </a:r>
                      <a:endParaRPr lang="it-IT"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spcAft>
                          <a:spcPts val="0"/>
                        </a:spcAft>
                      </a:pPr>
                      <a:r>
                        <a:rPr lang="en-GB" sz="2400" dirty="0">
                          <a:effectLst/>
                          <a:latin typeface="Calibri" panose="020F0502020204030204" pitchFamily="34" charset="0"/>
                          <a:cs typeface="Calibri" panose="020F0502020204030204" pitchFamily="34" charset="0"/>
                        </a:rPr>
                        <a:t>30%</a:t>
                      </a:r>
                      <a:endParaRPr lang="it-IT"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2224089835"/>
                  </a:ext>
                </a:extLst>
              </a:tr>
              <a:tr h="479834">
                <a:tc>
                  <a:txBody>
                    <a:bodyPr/>
                    <a:lstStyle/>
                    <a:p>
                      <a:pPr>
                        <a:spcAft>
                          <a:spcPts val="0"/>
                        </a:spcAft>
                      </a:pPr>
                      <a:r>
                        <a:rPr lang="en-GB" sz="2400" dirty="0">
                          <a:effectLst/>
                          <a:latin typeface="Calibri" panose="020F0502020204030204" pitchFamily="34" charset="0"/>
                          <a:cs typeface="Calibri" panose="020F0502020204030204" pitchFamily="34" charset="0"/>
                        </a:rPr>
                        <a:t>Final (Written) Exam</a:t>
                      </a:r>
                      <a:endParaRPr lang="it-IT"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spcAft>
                          <a:spcPts val="0"/>
                        </a:spcAft>
                      </a:pPr>
                      <a:r>
                        <a:rPr lang="en-GB" sz="2400" dirty="0">
                          <a:effectLst/>
                          <a:latin typeface="Calibri" panose="020F0502020204030204" pitchFamily="34" charset="0"/>
                          <a:cs typeface="Calibri" panose="020F0502020204030204" pitchFamily="34" charset="0"/>
                        </a:rPr>
                        <a:t>70%</a:t>
                      </a:r>
                      <a:endParaRPr lang="it-IT"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526281374"/>
                  </a:ext>
                </a:extLst>
              </a:tr>
            </a:tbl>
          </a:graphicData>
        </a:graphic>
      </p:graphicFrame>
      <p:sp>
        <p:nvSpPr>
          <p:cNvPr id="5" name="Rectangle 4">
            <a:extLst>
              <a:ext uri="{FF2B5EF4-FFF2-40B4-BE49-F238E27FC236}">
                <a16:creationId xmlns:a16="http://schemas.microsoft.com/office/drawing/2014/main" id="{E1A2D756-27E7-144F-AB50-E2578B3B83FE}"/>
              </a:ext>
            </a:extLst>
          </p:cNvPr>
          <p:cNvSpPr/>
          <p:nvPr/>
        </p:nvSpPr>
        <p:spPr>
          <a:xfrm>
            <a:off x="383628" y="5276751"/>
            <a:ext cx="8376744" cy="1200329"/>
          </a:xfrm>
          <a:prstGeom prst="rect">
            <a:avLst/>
          </a:prstGeom>
        </p:spPr>
        <p:txBody>
          <a:bodyPr wrap="square">
            <a:spAutoFit/>
          </a:bodyPr>
          <a:lstStyle/>
          <a:p>
            <a:pPr algn="ctr">
              <a:spcAft>
                <a:spcPts val="0"/>
              </a:spcAft>
            </a:pPr>
            <a:endParaRPr lang="en-GB" b="1" dirty="0">
              <a:latin typeface="Calibri" panose="020F0502020204030204" pitchFamily="34" charset="0"/>
              <a:ea typeface="Times New Roman" panose="02020603050405020304" pitchFamily="18" charset="0"/>
            </a:endParaRPr>
          </a:p>
          <a:p>
            <a:pPr algn="ctr">
              <a:spcAft>
                <a:spcPts val="0"/>
              </a:spcAft>
            </a:pPr>
            <a:r>
              <a:rPr lang="en-GB" b="1" dirty="0">
                <a:latin typeface="Calibri" panose="020F0502020204030204" pitchFamily="34" charset="0"/>
                <a:ea typeface="Times New Roman" panose="02020603050405020304" pitchFamily="18" charset="0"/>
              </a:rPr>
              <a:t>The lecturer will provide up to 3 points to those students that will </a:t>
            </a:r>
            <a:r>
              <a:rPr lang="en-US" b="1" dirty="0">
                <a:latin typeface="Calibri" panose="020F0502020204030204" pitchFamily="34" charset="0"/>
                <a:ea typeface="Times New Roman" panose="02020603050405020304" pitchFamily="18" charset="0"/>
              </a:rPr>
              <a:t>contribute to the success of the course with REGULAR attendance AND ACTIVE participation to class discussions and group activities</a:t>
            </a:r>
            <a:endParaRPr lang="it-IT" sz="2000" b="1" dirty="0">
              <a:effectLst/>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78B993DB-E8F2-224A-B10B-41904EC37D50}"/>
              </a:ext>
            </a:extLst>
          </p:cNvPr>
          <p:cNvGraphicFramePr>
            <a:graphicFrameLocks noGrp="1"/>
          </p:cNvGraphicFramePr>
          <p:nvPr>
            <p:extLst>
              <p:ext uri="{D42A27DB-BD31-4B8C-83A1-F6EECF244321}">
                <p14:modId xmlns:p14="http://schemas.microsoft.com/office/powerpoint/2010/main" val="1217598441"/>
              </p:ext>
            </p:extLst>
          </p:nvPr>
        </p:nvGraphicFramePr>
        <p:xfrm>
          <a:off x="914400" y="3581400"/>
          <a:ext cx="6500308" cy="1418265"/>
        </p:xfrm>
        <a:graphic>
          <a:graphicData uri="http://schemas.openxmlformats.org/drawingml/2006/table">
            <a:tbl>
              <a:tblPr>
                <a:tableStyleId>{5C22544A-7EE6-4342-B048-85BDC9FD1C3A}</a:tableStyleId>
              </a:tblPr>
              <a:tblGrid>
                <a:gridCol w="5029200">
                  <a:extLst>
                    <a:ext uri="{9D8B030D-6E8A-4147-A177-3AD203B41FA5}">
                      <a16:colId xmlns:a16="http://schemas.microsoft.com/office/drawing/2014/main" val="1650414254"/>
                    </a:ext>
                  </a:extLst>
                </a:gridCol>
                <a:gridCol w="1471108">
                  <a:extLst>
                    <a:ext uri="{9D8B030D-6E8A-4147-A177-3AD203B41FA5}">
                      <a16:colId xmlns:a16="http://schemas.microsoft.com/office/drawing/2014/main" val="1843416384"/>
                    </a:ext>
                  </a:extLst>
                </a:gridCol>
              </a:tblGrid>
              <a:tr h="355869">
                <a:tc>
                  <a:txBody>
                    <a:bodyPr/>
                    <a:lstStyle/>
                    <a:p>
                      <a:pPr>
                        <a:spcAft>
                          <a:spcPts val="0"/>
                        </a:spcAft>
                      </a:pPr>
                      <a:r>
                        <a:rPr lang="it-IT" sz="24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9 CFU</a:t>
                      </a:r>
                    </a:p>
                  </a:txBody>
                  <a:tcPr marL="68580" marR="68580" marT="0" marB="0" anchor="ctr">
                    <a:solidFill>
                      <a:schemeClr val="accent1"/>
                    </a:solidFill>
                  </a:tcPr>
                </a:tc>
                <a:tc>
                  <a:txBody>
                    <a:bodyPr/>
                    <a:lstStyle/>
                    <a:p>
                      <a:pPr algn="ctr">
                        <a:spcAft>
                          <a:spcPts val="0"/>
                        </a:spcAft>
                      </a:pPr>
                      <a:r>
                        <a:rPr lang="en-GB" sz="2400" dirty="0">
                          <a:solidFill>
                            <a:schemeClr val="bg1"/>
                          </a:solidFill>
                          <a:effectLst/>
                          <a:latin typeface="Calibri" panose="020F0502020204030204" pitchFamily="34" charset="0"/>
                          <a:cs typeface="Calibri" panose="020F0502020204030204" pitchFamily="34" charset="0"/>
                        </a:rPr>
                        <a:t>WEIGHT</a:t>
                      </a:r>
                      <a:endParaRPr lang="it-IT" sz="2400" dirty="0">
                        <a:solidFill>
                          <a:schemeClr val="bg1"/>
                        </a:solidFill>
                        <a:effectLst/>
                        <a:latin typeface="Calibri" panose="020F0502020204030204" pitchFamily="34" charset="0"/>
                        <a:cs typeface="Calibri" panose="020F0502020204030204" pitchFamily="34" charset="0"/>
                      </a:endParaRPr>
                    </a:p>
                    <a:p>
                      <a:pPr algn="ctr">
                        <a:spcAft>
                          <a:spcPts val="0"/>
                        </a:spcAft>
                      </a:pPr>
                      <a:r>
                        <a:rPr lang="en-GB" sz="1200" dirty="0">
                          <a:solidFill>
                            <a:schemeClr val="bg1"/>
                          </a:solidFill>
                          <a:effectLst/>
                          <a:latin typeface="Calibri" panose="020F0502020204030204" pitchFamily="34" charset="0"/>
                          <a:cs typeface="Calibri" panose="020F0502020204030204" pitchFamily="34" charset="0"/>
                        </a:rPr>
                        <a:t>ON FINAL GRADE</a:t>
                      </a:r>
                      <a:endParaRPr lang="it-IT" sz="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solidFill>
                      <a:schemeClr val="accent1"/>
                    </a:solidFill>
                  </a:tcPr>
                </a:tc>
                <a:extLst>
                  <a:ext uri="{0D108BD9-81ED-4DB2-BD59-A6C34878D82A}">
                    <a16:rowId xmlns:a16="http://schemas.microsoft.com/office/drawing/2014/main" val="3918771542"/>
                  </a:ext>
                </a:extLst>
              </a:tr>
              <a:tr h="389791">
                <a:tc>
                  <a:txBody>
                    <a:bodyPr/>
                    <a:lstStyle/>
                    <a:p>
                      <a:pPr>
                        <a:spcAft>
                          <a:spcPts val="0"/>
                        </a:spcAft>
                      </a:pPr>
                      <a:r>
                        <a:rPr lang="en-GB" sz="2400" dirty="0">
                          <a:effectLst/>
                          <a:latin typeface="Calibri" panose="020F0502020204030204" pitchFamily="34" charset="0"/>
                          <a:cs typeface="Calibri" panose="020F0502020204030204" pitchFamily="34" charset="0"/>
                        </a:rPr>
                        <a:t>Group Work</a:t>
                      </a:r>
                      <a:endParaRPr lang="it-IT"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spcAft>
                          <a:spcPts val="0"/>
                        </a:spcAft>
                      </a:pPr>
                      <a:r>
                        <a:rPr lang="en-GB" sz="2400" dirty="0">
                          <a:effectLst/>
                          <a:latin typeface="Calibri" panose="020F0502020204030204" pitchFamily="34" charset="0"/>
                          <a:cs typeface="Calibri" panose="020F0502020204030204" pitchFamily="34" charset="0"/>
                        </a:rPr>
                        <a:t>30%</a:t>
                      </a:r>
                      <a:endParaRPr lang="it-IT"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2224089835"/>
                  </a:ext>
                </a:extLst>
              </a:tr>
              <a:tr h="479834">
                <a:tc>
                  <a:txBody>
                    <a:bodyPr/>
                    <a:lstStyle/>
                    <a:p>
                      <a:pPr>
                        <a:spcAft>
                          <a:spcPts val="0"/>
                        </a:spcAft>
                      </a:pPr>
                      <a:r>
                        <a:rPr lang="en-GB" sz="2400" dirty="0">
                          <a:effectLst/>
                          <a:latin typeface="Calibri" panose="020F0502020204030204" pitchFamily="34" charset="0"/>
                          <a:cs typeface="Calibri" panose="020F0502020204030204" pitchFamily="34" charset="0"/>
                        </a:rPr>
                        <a:t>Final (Written) Exam (“long” version)</a:t>
                      </a:r>
                      <a:endParaRPr lang="it-IT" sz="2400" b="1" u="sng"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spcAft>
                          <a:spcPts val="0"/>
                        </a:spcAft>
                      </a:pPr>
                      <a:r>
                        <a:rPr lang="en-GB" sz="2400" dirty="0">
                          <a:effectLst/>
                          <a:latin typeface="Calibri" panose="020F0502020204030204" pitchFamily="34" charset="0"/>
                          <a:cs typeface="Calibri" panose="020F0502020204030204" pitchFamily="34" charset="0"/>
                        </a:rPr>
                        <a:t>70%</a:t>
                      </a:r>
                      <a:endParaRPr lang="it-IT"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526281374"/>
                  </a:ext>
                </a:extLst>
              </a:tr>
            </a:tbl>
          </a:graphicData>
        </a:graphic>
      </p:graphicFrame>
    </p:spTree>
    <p:extLst>
      <p:ext uri="{BB962C8B-B14F-4D97-AF65-F5344CB8AC3E}">
        <p14:creationId xmlns:p14="http://schemas.microsoft.com/office/powerpoint/2010/main" val="1763496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47D8D-0E96-E34B-9A94-FBE6183AA600}"/>
              </a:ext>
            </a:extLst>
          </p:cNvPr>
          <p:cNvSpPr>
            <a:spLocks noGrp="1"/>
          </p:cNvSpPr>
          <p:nvPr>
            <p:ph type="title"/>
          </p:nvPr>
        </p:nvSpPr>
        <p:spPr>
          <a:xfrm>
            <a:off x="457200" y="215372"/>
            <a:ext cx="8229600" cy="699028"/>
          </a:xfrm>
        </p:spPr>
        <p:txBody>
          <a:bodyPr/>
          <a:lstStyle/>
          <a:p>
            <a:r>
              <a:rPr lang="en-US" dirty="0"/>
              <a:t>Attending students: final exam</a:t>
            </a:r>
            <a:endParaRPr lang="en-GB" dirty="0"/>
          </a:p>
        </p:txBody>
      </p:sp>
      <p:sp>
        <p:nvSpPr>
          <p:cNvPr id="3" name="Content Placeholder 2">
            <a:extLst>
              <a:ext uri="{FF2B5EF4-FFF2-40B4-BE49-F238E27FC236}">
                <a16:creationId xmlns:a16="http://schemas.microsoft.com/office/drawing/2014/main" id="{27BB2691-2B3C-2547-AEEB-821963F302B9}"/>
              </a:ext>
            </a:extLst>
          </p:cNvPr>
          <p:cNvSpPr>
            <a:spLocks noGrp="1"/>
          </p:cNvSpPr>
          <p:nvPr>
            <p:ph idx="1"/>
          </p:nvPr>
        </p:nvSpPr>
        <p:spPr>
          <a:xfrm>
            <a:off x="457200" y="1219200"/>
            <a:ext cx="8229600" cy="4800600"/>
          </a:xfrm>
        </p:spPr>
        <p:txBody>
          <a:bodyPr>
            <a:normAutofit/>
          </a:bodyPr>
          <a:lstStyle/>
          <a:p>
            <a:pPr marL="0" lvl="0" indent="0">
              <a:buNone/>
            </a:pPr>
            <a:r>
              <a:rPr lang="en-GB" sz="2600" dirty="0">
                <a:solidFill>
                  <a:schemeClr val="tx2"/>
                </a:solidFill>
              </a:rPr>
              <a:t>Final Exam (attending students only*)</a:t>
            </a:r>
            <a:endParaRPr lang="it-IT" sz="2600" dirty="0">
              <a:solidFill>
                <a:schemeClr val="tx2"/>
              </a:solidFill>
            </a:endParaRPr>
          </a:p>
          <a:p>
            <a:pPr marL="0" indent="0">
              <a:buNone/>
            </a:pPr>
            <a:endParaRPr lang="it-IT" sz="900" dirty="0"/>
          </a:p>
          <a:p>
            <a:pPr marL="0" indent="0">
              <a:buNone/>
            </a:pPr>
            <a:r>
              <a:rPr lang="en-GB" dirty="0"/>
              <a:t>A mix of multiple-choice and open questions. Study material:</a:t>
            </a:r>
          </a:p>
          <a:p>
            <a:pPr>
              <a:buFontTx/>
              <a:buChar char="-"/>
            </a:pPr>
            <a:r>
              <a:rPr lang="en-GB" dirty="0"/>
              <a:t>Notes &amp; Slides (mostly)</a:t>
            </a:r>
          </a:p>
          <a:p>
            <a:pPr>
              <a:buFontTx/>
              <a:buChar char="-"/>
            </a:pPr>
            <a:r>
              <a:rPr lang="en-GB" dirty="0"/>
              <a:t>The “longer” part (9 ECTS) is related to the BM Canvas</a:t>
            </a:r>
          </a:p>
          <a:p>
            <a:pPr marL="0" indent="0">
              <a:buNone/>
            </a:pPr>
            <a:endParaRPr lang="en-GB" sz="2600" dirty="0"/>
          </a:p>
          <a:p>
            <a:pPr marL="0" indent="0">
              <a:buNone/>
            </a:pPr>
            <a:endParaRPr lang="en-GB" sz="1800" dirty="0"/>
          </a:p>
          <a:p>
            <a:pPr marL="0" indent="0">
              <a:buNone/>
            </a:pPr>
            <a:r>
              <a:rPr lang="en-GB" sz="1800" dirty="0"/>
              <a:t>*Students belonging to a group are considered “attending” per definition. However, it is possible to lose the status of “attending” student in case of poor participation to groups activities</a:t>
            </a:r>
          </a:p>
        </p:txBody>
      </p:sp>
    </p:spTree>
    <p:extLst>
      <p:ext uri="{BB962C8B-B14F-4D97-AF65-F5344CB8AC3E}">
        <p14:creationId xmlns:p14="http://schemas.microsoft.com/office/powerpoint/2010/main" val="6383458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5e831c70f683cb9bd632fb9eb2bf5bbc057237"/>
</p:tagLst>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13042</TotalTime>
  <Words>983</Words>
  <Application>Microsoft Macintosh PowerPoint</Application>
  <PresentationFormat>On-screen Show (4:3)</PresentationFormat>
  <Paragraphs>116</Paragraphs>
  <Slides>14</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ＭＳ Ｐゴシック</vt:lpstr>
      <vt:lpstr>Arial</vt:lpstr>
      <vt:lpstr>Calibri</vt:lpstr>
      <vt:lpstr>Stencil</vt:lpstr>
      <vt:lpstr>Times New Roman</vt:lpstr>
      <vt:lpstr>Verdana</vt:lpstr>
      <vt:lpstr>Wingdings</vt:lpstr>
      <vt:lpstr>508 Lecture</vt:lpstr>
      <vt:lpstr>Entrepreneurship</vt:lpstr>
      <vt:lpstr>PowerPoint Presentation</vt:lpstr>
      <vt:lpstr>Course objectives</vt:lpstr>
      <vt:lpstr>Learning outcomes</vt:lpstr>
      <vt:lpstr>Schedule of the course, Moodle structure</vt:lpstr>
      <vt:lpstr>Our guests</vt:lpstr>
      <vt:lpstr>THE CO-LECTURERS OF THIS COURSE</vt:lpstr>
      <vt:lpstr>Individual work, group work and assessment (attending students only)</vt:lpstr>
      <vt:lpstr>Attending students: final exam</vt:lpstr>
      <vt:lpstr>Non attending students: final exam</vt:lpstr>
      <vt:lpstr>FORMING THE GROUPS</vt:lpstr>
      <vt:lpstr>FORMAT</vt:lpstr>
      <vt:lpstr>An interesting event for you (in English Language)</vt:lpstr>
      <vt:lpstr>READY TO START (UP) </vt:lpstr>
    </vt:vector>
  </TitlesOfParts>
  <Company>SPi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Entrepreneurship: Successfully Launching New Ventures, Fifth Edition</dc:title>
  <dc:subject>Business</dc:subject>
  <dc:creator>Barringer/Ireland</dc:creator>
  <cp:keywords>Entrepreneurship</cp:keywords>
  <cp:lastModifiedBy>Guido Bortoluzzi</cp:lastModifiedBy>
  <cp:revision>1104</cp:revision>
  <cp:lastPrinted>2025-02-18T11:36:05Z</cp:lastPrinted>
  <dcterms:created xsi:type="dcterms:W3CDTF">2014-07-14T20:04:21Z</dcterms:created>
  <dcterms:modified xsi:type="dcterms:W3CDTF">2025-02-26T11:03:33Z</dcterms:modified>
</cp:coreProperties>
</file>