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1" r:id="rId2"/>
    <p:sldId id="256" r:id="rId3"/>
    <p:sldId id="257" r:id="rId4"/>
    <p:sldId id="299" r:id="rId5"/>
    <p:sldId id="282" r:id="rId6"/>
    <p:sldId id="283" r:id="rId7"/>
    <p:sldId id="284" r:id="rId8"/>
    <p:sldId id="285" r:id="rId9"/>
    <p:sldId id="286" r:id="rId10"/>
    <p:sldId id="288" r:id="rId11"/>
    <p:sldId id="314" r:id="rId12"/>
    <p:sldId id="289" r:id="rId13"/>
    <p:sldId id="290" r:id="rId14"/>
    <p:sldId id="300" r:id="rId15"/>
    <p:sldId id="294" r:id="rId16"/>
    <p:sldId id="301" r:id="rId17"/>
    <p:sldId id="296" r:id="rId18"/>
    <p:sldId id="302" r:id="rId19"/>
    <p:sldId id="291" r:id="rId20"/>
    <p:sldId id="303" r:id="rId21"/>
    <p:sldId id="293" r:id="rId22"/>
    <p:sldId id="304" r:id="rId23"/>
    <p:sldId id="305" r:id="rId24"/>
    <p:sldId id="306" r:id="rId25"/>
    <p:sldId id="307" r:id="rId26"/>
    <p:sldId id="317" r:id="rId27"/>
    <p:sldId id="309" r:id="rId28"/>
    <p:sldId id="315" r:id="rId29"/>
    <p:sldId id="310" r:id="rId30"/>
    <p:sldId id="311" r:id="rId31"/>
    <p:sldId id="312" r:id="rId32"/>
    <p:sldId id="316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92C7C-8561-4C07-89E7-A04B2C588BE0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DFC6-850E-405B-8753-4CC6B96448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75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76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2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66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92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09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35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10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DFC6-850E-405B-8753-4CC6B964485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4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67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06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25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91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68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80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01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1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77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71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4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0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69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D973-0406-46ED-9657-28A2170A9722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C4C28C-373E-443B-9946-C20093181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4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4600" dirty="0" smtClean="0"/>
              <a:t>ANALISI DEI DATI DI DIFFRAZIONE DA CRISTALLO SINGOLO</a:t>
            </a:r>
            <a:endParaRPr lang="it-IT" sz="4600" dirty="0"/>
          </a:p>
        </p:txBody>
      </p:sp>
    </p:spTree>
    <p:extLst>
      <p:ext uri="{BB962C8B-B14F-4D97-AF65-F5344CB8AC3E}">
        <p14:creationId xmlns:p14="http://schemas.microsoft.com/office/powerpoint/2010/main" val="2580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INTEGRAZIONE</a:t>
            </a:r>
            <a:endParaRPr lang="it-IT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3"/>
          <a:stretch/>
        </p:blipFill>
        <p:spPr>
          <a:xfrm>
            <a:off x="307247" y="774514"/>
            <a:ext cx="8579578" cy="6054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325" y="2524125"/>
            <a:ext cx="1066800" cy="417195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3895724" y="2524125"/>
            <a:ext cx="990601" cy="417195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1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342900"/>
            <a:ext cx="5826719" cy="859961"/>
          </a:xfrm>
        </p:spPr>
        <p:txBody>
          <a:bodyPr/>
          <a:lstStyle/>
          <a:p>
            <a:pPr algn="ctr"/>
            <a:r>
              <a:rPr lang="it-IT" sz="3600" dirty="0" smtClean="0"/>
              <a:t>DETERMINAZIONE DEL GRUPPO SPAZIALE</a:t>
            </a:r>
            <a:endParaRPr lang="it-IT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6745" y="1202861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ANALISI DELLE ASSENZE SISTEMATICHE</a:t>
            </a:r>
            <a:endParaRPr lang="it-IT" sz="2600" dirty="0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482850" y="26352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5893621" y="2150005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4445821" y="3350155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892175" y="2420938"/>
            <a:ext cx="3143250" cy="285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22325" y="4057650"/>
            <a:ext cx="3200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3460750" y="2428875"/>
            <a:ext cx="644525" cy="1677988"/>
            <a:chOff x="4480" y="2848"/>
            <a:chExt cx="406" cy="448"/>
          </a:xfrm>
        </p:grpSpPr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5189458" flipH="1">
              <a:off x="4567" y="276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 rot="-5189458">
              <a:off x="4571" y="298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2032000" y="33464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5912671" y="3064405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5347521" y="3337455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rot="-5400000">
            <a:off x="2000250" y="3244850"/>
            <a:ext cx="666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266950" y="2933700"/>
            <a:ext cx="762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711200" y="4334293"/>
            <a:ext cx="4899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/>
              <a:t>Riflessi di piani posti ortogonalmente rispetto ad una traslazione di ½ di ordine </a:t>
            </a:r>
            <a:r>
              <a:rPr lang="it-IT" altLang="it-IT" sz="2400" dirty="0"/>
              <a:t>dispari hanno intensità nulla: es. 0k0 con k=2n+1 in P2</a:t>
            </a:r>
            <a:r>
              <a:rPr lang="it-IT" altLang="it-IT" sz="2400" baseline="-25000" dirty="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939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003"/>
            <a:ext cx="9144000" cy="4579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5100" y="3086101"/>
            <a:ext cx="1247775" cy="4572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342900"/>
            <a:ext cx="5826719" cy="859961"/>
          </a:xfrm>
        </p:spPr>
        <p:txBody>
          <a:bodyPr/>
          <a:lstStyle/>
          <a:p>
            <a:pPr algn="ctr"/>
            <a:r>
              <a:rPr lang="it-IT" sz="3600" dirty="0" smtClean="0"/>
              <a:t>DETERMINAZIONE DEL GRUPPO SPAZIALE</a:t>
            </a:r>
            <a:endParaRPr lang="it-IT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6745" y="1202861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ANALISI DELLE ASSENZE SISTEMATICHE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622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Assenze sistematiche</a:t>
            </a:r>
            <a:endParaRPr lang="it-IT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" y="859961"/>
            <a:ext cx="7179401" cy="5732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799" y="2009775"/>
            <a:ext cx="159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0k0: </a:t>
            </a:r>
            <a:r>
              <a:rPr lang="it-IT" dirty="0">
                <a:solidFill>
                  <a:srgbClr val="00B050"/>
                </a:solidFill>
              </a:rPr>
              <a:t>k</a:t>
            </a:r>
            <a:r>
              <a:rPr lang="it-IT" dirty="0" smtClean="0">
                <a:solidFill>
                  <a:srgbClr val="00B050"/>
                </a:solidFill>
              </a:rPr>
              <a:t> pari!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</a:rPr>
              <a:t>Asse screw 2</a:t>
            </a:r>
            <a:r>
              <a:rPr lang="it-IT" baseline="-25000" dirty="0" smtClean="0">
                <a:solidFill>
                  <a:srgbClr val="00B050"/>
                </a:solidFill>
              </a:rPr>
              <a:t>1</a:t>
            </a:r>
            <a:r>
              <a:rPr lang="it-IT" dirty="0" smtClean="0">
                <a:solidFill>
                  <a:srgbClr val="00B050"/>
                </a:solidFill>
              </a:rPr>
              <a:t> lungo </a:t>
            </a:r>
            <a:r>
              <a:rPr lang="it-IT" i="1" dirty="0" smtClean="0">
                <a:solidFill>
                  <a:srgbClr val="00B050"/>
                </a:solidFill>
              </a:rPr>
              <a:t>b</a:t>
            </a:r>
            <a:endParaRPr lang="it-IT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003"/>
            <a:ext cx="9144000" cy="4579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3079166"/>
            <a:ext cx="1247775" cy="483184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342900"/>
            <a:ext cx="5826719" cy="859961"/>
          </a:xfrm>
        </p:spPr>
        <p:txBody>
          <a:bodyPr/>
          <a:lstStyle/>
          <a:p>
            <a:pPr algn="ctr"/>
            <a:r>
              <a:rPr lang="it-IT" sz="3600" dirty="0" smtClean="0"/>
              <a:t>DETERMINAZIONE DEL GRUPPO SPAZIALE</a:t>
            </a:r>
            <a:endParaRPr lang="it-IT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6745" y="1202861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ANALISI DELLE ASSENZE SISTEMATICHE</a:t>
            </a:r>
            <a:endParaRPr lang="it-IT" sz="2600" dirty="0"/>
          </a:p>
        </p:txBody>
      </p:sp>
      <p:sp>
        <p:nvSpPr>
          <p:cNvPr id="3" name="Rectangle 2"/>
          <p:cNvSpPr/>
          <p:nvPr/>
        </p:nvSpPr>
        <p:spPr>
          <a:xfrm>
            <a:off x="2695575" y="3743325"/>
            <a:ext cx="6334125" cy="209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724150" y="4143375"/>
            <a:ext cx="6334125" cy="209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2724150" y="4543425"/>
            <a:ext cx="6334125" cy="209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695574" y="4931184"/>
            <a:ext cx="6334125" cy="14124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2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Assenze sistematiche</a:t>
            </a:r>
            <a:endParaRPr lang="it-IT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" y="859961"/>
            <a:ext cx="7179401" cy="573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4851" y="1971675"/>
            <a:ext cx="159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h0l: l pari!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</a:rPr>
              <a:t>Piano glide c</a:t>
            </a:r>
          </a:p>
        </p:txBody>
      </p:sp>
    </p:spTree>
    <p:extLst>
      <p:ext uri="{BB962C8B-B14F-4D97-AF65-F5344CB8AC3E}">
        <p14:creationId xmlns:p14="http://schemas.microsoft.com/office/powerpoint/2010/main" val="27106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003"/>
            <a:ext cx="9144000" cy="4579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57" y="3051887"/>
            <a:ext cx="1247775" cy="483184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342900"/>
            <a:ext cx="5826719" cy="859961"/>
          </a:xfrm>
        </p:spPr>
        <p:txBody>
          <a:bodyPr/>
          <a:lstStyle/>
          <a:p>
            <a:pPr algn="ctr"/>
            <a:r>
              <a:rPr lang="it-IT" sz="3600" dirty="0" smtClean="0"/>
              <a:t>DETERMINAZIONE DEL GRUPPO SPAZIALE</a:t>
            </a:r>
            <a:endParaRPr lang="it-IT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6745" y="1202861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ANALISI DELLE ASSENZE SISTEMATICHE</a:t>
            </a:r>
            <a:endParaRPr lang="it-IT" sz="2600" dirty="0"/>
          </a:p>
        </p:txBody>
      </p:sp>
      <p:sp>
        <p:nvSpPr>
          <p:cNvPr id="8" name="Rectangle 7"/>
          <p:cNvSpPr/>
          <p:nvPr/>
        </p:nvSpPr>
        <p:spPr>
          <a:xfrm>
            <a:off x="1430632" y="4543425"/>
            <a:ext cx="7627643" cy="2504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421107" y="5505450"/>
            <a:ext cx="7627643" cy="2504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Assenze sistematiche</a:t>
            </a:r>
            <a:endParaRPr lang="it-IT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" y="859961"/>
            <a:ext cx="7179401" cy="573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775" y="2143125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h</a:t>
            </a:r>
            <a:r>
              <a:rPr lang="it-IT" dirty="0" smtClean="0">
                <a:solidFill>
                  <a:srgbClr val="00B050"/>
                </a:solidFill>
              </a:rPr>
              <a:t>k0: tutti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003"/>
            <a:ext cx="9144000" cy="45799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342900"/>
            <a:ext cx="5826719" cy="859961"/>
          </a:xfrm>
        </p:spPr>
        <p:txBody>
          <a:bodyPr/>
          <a:lstStyle/>
          <a:p>
            <a:pPr algn="ctr"/>
            <a:r>
              <a:rPr lang="it-IT" sz="3600" dirty="0" smtClean="0"/>
              <a:t>DETERMINAZIONE DEL GRUPPO SPAZIALE</a:t>
            </a:r>
            <a:endParaRPr lang="it-IT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6745" y="1202861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ANALISI DELLE ASSENZE SISTEMATICHE</a:t>
            </a:r>
            <a:endParaRPr lang="it-IT" sz="2600" dirty="0"/>
          </a:p>
        </p:txBody>
      </p:sp>
      <p:sp>
        <p:nvSpPr>
          <p:cNvPr id="8" name="Rectangle 7"/>
          <p:cNvSpPr/>
          <p:nvPr/>
        </p:nvSpPr>
        <p:spPr>
          <a:xfrm>
            <a:off x="1430632" y="4543425"/>
            <a:ext cx="7627643" cy="2504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79" y="-38100"/>
            <a:ext cx="1446066" cy="6869181"/>
          </a:xfrm>
        </p:spPr>
        <p:txBody>
          <a:bodyPr vert="wordArtVert"/>
          <a:lstStyle/>
          <a:p>
            <a:pPr algn="ctr"/>
            <a:r>
              <a:rPr lang="it-IT" sz="4200" dirty="0" smtClean="0"/>
              <a:t>SCALATURA &amp; MERGING</a:t>
            </a:r>
            <a:endParaRPr lang="it-IT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45" y="0"/>
            <a:ext cx="71564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20" y="657224"/>
            <a:ext cx="5826719" cy="688511"/>
          </a:xfrm>
        </p:spPr>
        <p:txBody>
          <a:bodyPr/>
          <a:lstStyle/>
          <a:p>
            <a:pPr algn="ctr"/>
            <a:r>
              <a:rPr lang="it-IT" sz="4600" dirty="0" smtClean="0"/>
              <a:t>RIDUZIONE DEI DATI</a:t>
            </a:r>
            <a:endParaRPr lang="it-IT"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752600"/>
            <a:ext cx="70008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AutoNum type="arabicPeriod"/>
            </a:pPr>
            <a:r>
              <a:rPr lang="it-IT" sz="3000" dirty="0" smtClean="0">
                <a:solidFill>
                  <a:schemeClr val="accent1">
                    <a:lumMod val="75000"/>
                  </a:schemeClr>
                </a:solidFill>
              </a:rPr>
              <a:t>Indicizzazione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it-IT" sz="3000" dirty="0" smtClean="0">
                <a:solidFill>
                  <a:schemeClr val="accent1">
                    <a:lumMod val="75000"/>
                  </a:schemeClr>
                </a:solidFill>
              </a:rPr>
              <a:t>Integrazione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it-IT" sz="3000" dirty="0" smtClean="0">
                <a:solidFill>
                  <a:schemeClr val="accent1">
                    <a:lumMod val="75000"/>
                  </a:schemeClr>
                </a:solidFill>
              </a:rPr>
              <a:t>Scalatura e merging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it-IT" sz="3000" dirty="0" smtClean="0">
                <a:solidFill>
                  <a:schemeClr val="accent1">
                    <a:lumMod val="75000"/>
                  </a:schemeClr>
                </a:solidFill>
              </a:rPr>
              <a:t>Risoluzione del problema della fase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it-IT" sz="3000" dirty="0" smtClean="0">
                <a:solidFill>
                  <a:schemeClr val="accent1">
                    <a:lumMod val="75000"/>
                  </a:schemeClr>
                </a:solidFill>
              </a:rPr>
              <a:t>Affinamento</a:t>
            </a:r>
            <a:endParaRPr lang="it-IT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79" y="-38100"/>
            <a:ext cx="1446066" cy="6869181"/>
          </a:xfrm>
        </p:spPr>
        <p:txBody>
          <a:bodyPr vert="wordArtVert"/>
          <a:lstStyle/>
          <a:p>
            <a:pPr algn="ctr"/>
            <a:r>
              <a:rPr lang="it-IT" sz="4200" dirty="0" smtClean="0"/>
              <a:t>SCALATURA &amp; MERGING</a:t>
            </a:r>
            <a:endParaRPr lang="it-IT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" b="9693"/>
          <a:stretch/>
        </p:blipFill>
        <p:spPr>
          <a:xfrm>
            <a:off x="2139945" y="0"/>
            <a:ext cx="702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95" y="1087642"/>
            <a:ext cx="4324055" cy="859961"/>
          </a:xfrm>
        </p:spPr>
        <p:txBody>
          <a:bodyPr/>
          <a:lstStyle/>
          <a:p>
            <a:pPr algn="ctr"/>
            <a:r>
              <a:rPr lang="it-IT" sz="3800" dirty="0" smtClean="0"/>
              <a:t>RISOLUZIONE DEL PROBLEMA DELLA FASE</a:t>
            </a:r>
            <a:endParaRPr lang="it-IT" sz="38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92245" y="1940849"/>
            <a:ext cx="3578917" cy="10968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600" dirty="0" smtClean="0"/>
              <a:t>METODO PATTERSON </a:t>
            </a:r>
          </a:p>
          <a:p>
            <a:pPr algn="ctr">
              <a:spcBef>
                <a:spcPts val="0"/>
              </a:spcBef>
            </a:pPr>
            <a:r>
              <a:rPr lang="it-IT" sz="2600" dirty="0" smtClean="0"/>
              <a:t>DELL’ATOMO PESANTE</a:t>
            </a:r>
            <a:endParaRPr lang="it-IT" sz="2600" dirty="0"/>
          </a:p>
        </p:txBody>
      </p:sp>
      <p:sp>
        <p:nvSpPr>
          <p:cNvPr id="38" name="Text Box 1067"/>
          <p:cNvSpPr txBox="1">
            <a:spLocks noChangeArrowheads="1"/>
          </p:cNvSpPr>
          <p:nvPr/>
        </p:nvSpPr>
        <p:spPr bwMode="auto">
          <a:xfrm>
            <a:off x="682719" y="3155191"/>
            <a:ext cx="6357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Times" panose="02020603050405020304" pitchFamily="18" charset="0"/>
              </a:rPr>
              <a:t>P(xyz) = 1/V </a:t>
            </a:r>
            <a:r>
              <a:rPr lang="en-US" altLang="it-IT" dirty="0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h</a:t>
            </a:r>
            <a:r>
              <a:rPr lang="en-US" altLang="it-IT" dirty="0" err="1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k</a:t>
            </a:r>
            <a:r>
              <a:rPr lang="en-US" altLang="it-IT" dirty="0" err="1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l</a:t>
            </a:r>
            <a:r>
              <a:rPr lang="en-US" altLang="it-IT" sz="2400" baseline="-25000" dirty="0">
                <a:latin typeface="Times" panose="02020603050405020304" pitchFamily="18" charset="0"/>
              </a:rPr>
              <a:t> </a:t>
            </a:r>
            <a:r>
              <a:rPr lang="en-US" altLang="it-IT" sz="2400" dirty="0">
                <a:latin typeface="Times" panose="02020603050405020304" pitchFamily="18" charset="0"/>
              </a:rPr>
              <a:t>I(</a:t>
            </a:r>
            <a:r>
              <a:rPr lang="en-US" altLang="it-IT" sz="2400" dirty="0" err="1">
                <a:latin typeface="Times" panose="02020603050405020304" pitchFamily="18" charset="0"/>
              </a:rPr>
              <a:t>hkl</a:t>
            </a:r>
            <a:r>
              <a:rPr lang="en-US" altLang="it-IT" sz="2400" dirty="0">
                <a:latin typeface="Times" panose="02020603050405020304" pitchFamily="18" charset="0"/>
              </a:rPr>
              <a:t>) </a:t>
            </a:r>
            <a:r>
              <a:rPr lang="en-US" altLang="it-IT" sz="2400" dirty="0" err="1">
                <a:latin typeface="Times" panose="02020603050405020304" pitchFamily="18" charset="0"/>
              </a:rPr>
              <a:t>exp</a:t>
            </a:r>
            <a:r>
              <a:rPr lang="en-US" altLang="it-IT" sz="2400" dirty="0">
                <a:latin typeface="Times" panose="02020603050405020304" pitchFamily="18" charset="0"/>
              </a:rPr>
              <a:t>(-2</a:t>
            </a:r>
            <a:r>
              <a:rPr lang="en-US" altLang="it-IT" sz="2400" dirty="0">
                <a:latin typeface="Symbol" panose="05050102010706020507" pitchFamily="18" charset="2"/>
              </a:rPr>
              <a:t>p</a:t>
            </a:r>
            <a:r>
              <a:rPr lang="en-US" altLang="it-IT" sz="2400" dirty="0">
                <a:latin typeface="Times" panose="02020603050405020304" pitchFamily="18" charset="0"/>
              </a:rPr>
              <a:t>i(</a:t>
            </a:r>
            <a:r>
              <a:rPr lang="en-US" altLang="it-IT" sz="2400" dirty="0" err="1">
                <a:latin typeface="Times" panose="02020603050405020304" pitchFamily="18" charset="0"/>
              </a:rPr>
              <a:t>hx+ky+lz</a:t>
            </a:r>
            <a:r>
              <a:rPr lang="en-US" altLang="it-IT" sz="2400" dirty="0">
                <a:latin typeface="Times" panose="02020603050405020304" pitchFamily="18" charset="0"/>
              </a:rPr>
              <a:t>)</a:t>
            </a:r>
          </a:p>
        </p:txBody>
      </p:sp>
      <p:grpSp>
        <p:nvGrpSpPr>
          <p:cNvPr id="39" name="Group 1027"/>
          <p:cNvGrpSpPr>
            <a:grpSpLocks/>
          </p:cNvGrpSpPr>
          <p:nvPr/>
        </p:nvGrpSpPr>
        <p:grpSpPr bwMode="auto">
          <a:xfrm>
            <a:off x="692245" y="3709228"/>
            <a:ext cx="1752600" cy="2514600"/>
            <a:chOff x="528" y="2544"/>
            <a:chExt cx="1104" cy="1584"/>
          </a:xfrm>
        </p:grpSpPr>
        <p:sp>
          <p:nvSpPr>
            <p:cNvPr id="40" name="Line 1028"/>
            <p:cNvSpPr>
              <a:spLocks noChangeShapeType="1"/>
            </p:cNvSpPr>
            <p:nvPr/>
          </p:nvSpPr>
          <p:spPr bwMode="auto">
            <a:xfrm>
              <a:off x="528" y="307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Line 1029"/>
            <p:cNvSpPr>
              <a:spLocks noChangeShapeType="1"/>
            </p:cNvSpPr>
            <p:nvPr/>
          </p:nvSpPr>
          <p:spPr bwMode="auto">
            <a:xfrm>
              <a:off x="528" y="412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Oval 1030"/>
            <p:cNvSpPr>
              <a:spLocks noChangeArrowheads="1"/>
            </p:cNvSpPr>
            <p:nvPr/>
          </p:nvSpPr>
          <p:spPr bwMode="auto">
            <a:xfrm>
              <a:off x="81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3" name="Oval 1031"/>
            <p:cNvSpPr>
              <a:spLocks noChangeArrowheads="1"/>
            </p:cNvSpPr>
            <p:nvPr/>
          </p:nvSpPr>
          <p:spPr bwMode="auto">
            <a:xfrm>
              <a:off x="1200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4" name="Oval 1032"/>
            <p:cNvSpPr>
              <a:spLocks noChangeArrowheads="1"/>
            </p:cNvSpPr>
            <p:nvPr/>
          </p:nvSpPr>
          <p:spPr bwMode="auto">
            <a:xfrm>
              <a:off x="1152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5" name="Text Box 1033"/>
            <p:cNvSpPr txBox="1">
              <a:spLocks noChangeArrowheads="1"/>
            </p:cNvSpPr>
            <p:nvPr/>
          </p:nvSpPr>
          <p:spPr bwMode="auto">
            <a:xfrm>
              <a:off x="710" y="3302"/>
              <a:ext cx="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A</a:t>
              </a:r>
            </a:p>
          </p:txBody>
        </p:sp>
        <p:sp>
          <p:nvSpPr>
            <p:cNvPr id="46" name="Text Box 1034"/>
            <p:cNvSpPr txBox="1">
              <a:spLocks noChangeArrowheads="1"/>
            </p:cNvSpPr>
            <p:nvPr/>
          </p:nvSpPr>
          <p:spPr bwMode="auto">
            <a:xfrm>
              <a:off x="1190" y="2966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B</a:t>
              </a:r>
            </a:p>
          </p:txBody>
        </p:sp>
        <p:sp>
          <p:nvSpPr>
            <p:cNvPr id="47" name="Text Box 1035"/>
            <p:cNvSpPr txBox="1">
              <a:spLocks noChangeArrowheads="1"/>
            </p:cNvSpPr>
            <p:nvPr/>
          </p:nvSpPr>
          <p:spPr bwMode="auto">
            <a:xfrm>
              <a:off x="1286" y="349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C</a:t>
              </a:r>
            </a:p>
          </p:txBody>
        </p:sp>
        <p:sp>
          <p:nvSpPr>
            <p:cNvPr id="48" name="Text Box 1036"/>
            <p:cNvSpPr txBox="1">
              <a:spLocks noChangeArrowheads="1"/>
            </p:cNvSpPr>
            <p:nvPr/>
          </p:nvSpPr>
          <p:spPr bwMode="auto">
            <a:xfrm>
              <a:off x="528" y="2544"/>
              <a:ext cx="9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 dirty="0">
                  <a:latin typeface="Times" panose="02020603050405020304" pitchFamily="18" charset="0"/>
                </a:rPr>
                <a:t>“</a:t>
              </a:r>
              <a:r>
                <a:rPr lang="en-GB" altLang="it-IT" sz="2400" dirty="0" err="1">
                  <a:latin typeface="Times" panose="02020603050405020304" pitchFamily="18" charset="0"/>
                </a:rPr>
                <a:t>Struttura</a:t>
              </a:r>
              <a:r>
                <a:rPr lang="en-GB" altLang="it-IT" sz="2400" dirty="0">
                  <a:latin typeface="Times" panose="02020603050405020304" pitchFamily="18" charset="0"/>
                </a:rPr>
                <a:t>”</a:t>
              </a:r>
            </a:p>
          </p:txBody>
        </p:sp>
        <p:sp>
          <p:nvSpPr>
            <p:cNvPr id="49" name="Line 1037"/>
            <p:cNvSpPr>
              <a:spLocks noChangeShapeType="1"/>
            </p:cNvSpPr>
            <p:nvPr/>
          </p:nvSpPr>
          <p:spPr bwMode="auto">
            <a:xfrm flipV="1">
              <a:off x="832" y="3200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Line 1038"/>
            <p:cNvSpPr>
              <a:spLocks noChangeShapeType="1"/>
            </p:cNvSpPr>
            <p:nvPr/>
          </p:nvSpPr>
          <p:spPr bwMode="auto">
            <a:xfrm flipH="1" flipV="1">
              <a:off x="1176" y="3184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Line 1039"/>
            <p:cNvSpPr>
              <a:spLocks noChangeShapeType="1"/>
            </p:cNvSpPr>
            <p:nvPr/>
          </p:nvSpPr>
          <p:spPr bwMode="auto">
            <a:xfrm flipH="1" flipV="1">
              <a:off x="832" y="3592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2" name="Text Box 1060"/>
          <p:cNvSpPr txBox="1">
            <a:spLocks noChangeArrowheads="1"/>
          </p:cNvSpPr>
          <p:nvPr/>
        </p:nvSpPr>
        <p:spPr bwMode="auto">
          <a:xfrm>
            <a:off x="2436907" y="6093653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X</a:t>
            </a:r>
          </a:p>
        </p:txBody>
      </p:sp>
      <p:sp>
        <p:nvSpPr>
          <p:cNvPr id="53" name="Text Box 1061"/>
          <p:cNvSpPr txBox="1">
            <a:spLocks noChangeArrowheads="1"/>
          </p:cNvSpPr>
          <p:nvPr/>
        </p:nvSpPr>
        <p:spPr bwMode="auto">
          <a:xfrm>
            <a:off x="538257" y="4264853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Y</a:t>
            </a:r>
          </a:p>
        </p:txBody>
      </p:sp>
      <p:grpSp>
        <p:nvGrpSpPr>
          <p:cNvPr id="54" name="Group 1040"/>
          <p:cNvGrpSpPr>
            <a:grpSpLocks/>
          </p:cNvGrpSpPr>
          <p:nvPr/>
        </p:nvGrpSpPr>
        <p:grpSpPr bwMode="auto">
          <a:xfrm>
            <a:off x="3621181" y="3709228"/>
            <a:ext cx="2667000" cy="2759075"/>
            <a:chOff x="2976" y="2582"/>
            <a:chExt cx="1680" cy="1738"/>
          </a:xfrm>
        </p:grpSpPr>
        <p:sp>
          <p:nvSpPr>
            <p:cNvPr id="55" name="Line 1041"/>
            <p:cNvSpPr>
              <a:spLocks noChangeShapeType="1"/>
            </p:cNvSpPr>
            <p:nvPr/>
          </p:nvSpPr>
          <p:spPr bwMode="auto">
            <a:xfrm>
              <a:off x="3840" y="288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Line 1042"/>
            <p:cNvSpPr>
              <a:spLocks noChangeShapeType="1"/>
            </p:cNvSpPr>
            <p:nvPr/>
          </p:nvSpPr>
          <p:spPr bwMode="auto">
            <a:xfrm>
              <a:off x="2976" y="360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Line 1043"/>
            <p:cNvSpPr>
              <a:spLocks noChangeShapeType="1"/>
            </p:cNvSpPr>
            <p:nvPr/>
          </p:nvSpPr>
          <p:spPr bwMode="auto">
            <a:xfrm flipH="1" flipV="1">
              <a:off x="3784" y="3048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Line 1044"/>
            <p:cNvSpPr>
              <a:spLocks noChangeShapeType="1"/>
            </p:cNvSpPr>
            <p:nvPr/>
          </p:nvSpPr>
          <p:spPr bwMode="auto">
            <a:xfrm flipH="1" flipV="1">
              <a:off x="3840" y="3600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Line 1045"/>
            <p:cNvSpPr>
              <a:spLocks noChangeShapeType="1"/>
            </p:cNvSpPr>
            <p:nvPr/>
          </p:nvSpPr>
          <p:spPr bwMode="auto">
            <a:xfrm flipV="1">
              <a:off x="3856" y="3216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Line 1046"/>
            <p:cNvSpPr>
              <a:spLocks noChangeShapeType="1"/>
            </p:cNvSpPr>
            <p:nvPr/>
          </p:nvSpPr>
          <p:spPr bwMode="auto">
            <a:xfrm flipV="1">
              <a:off x="3488" y="3600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Line 1047"/>
            <p:cNvSpPr>
              <a:spLocks noChangeShapeType="1"/>
            </p:cNvSpPr>
            <p:nvPr/>
          </p:nvSpPr>
          <p:spPr bwMode="auto">
            <a:xfrm flipH="1" flipV="1">
              <a:off x="3840" y="3608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Line 1048"/>
            <p:cNvSpPr>
              <a:spLocks noChangeShapeType="1"/>
            </p:cNvSpPr>
            <p:nvPr/>
          </p:nvSpPr>
          <p:spPr bwMode="auto">
            <a:xfrm flipH="1" flipV="1">
              <a:off x="3440" y="3472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Oval 1049"/>
            <p:cNvSpPr>
              <a:spLocks noChangeArrowheads="1"/>
            </p:cNvSpPr>
            <p:nvPr/>
          </p:nvSpPr>
          <p:spPr bwMode="auto">
            <a:xfrm>
              <a:off x="3408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" name="Oval 1050"/>
            <p:cNvSpPr>
              <a:spLocks noChangeArrowheads="1"/>
            </p:cNvSpPr>
            <p:nvPr/>
          </p:nvSpPr>
          <p:spPr bwMode="auto">
            <a:xfrm>
              <a:off x="4136" y="31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5" name="Oval 1051"/>
            <p:cNvSpPr>
              <a:spLocks noChangeArrowheads="1"/>
            </p:cNvSpPr>
            <p:nvPr/>
          </p:nvSpPr>
          <p:spPr bwMode="auto">
            <a:xfrm>
              <a:off x="4200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6" name="Oval 1052"/>
            <p:cNvSpPr>
              <a:spLocks noChangeArrowheads="1"/>
            </p:cNvSpPr>
            <p:nvPr/>
          </p:nvSpPr>
          <p:spPr bwMode="auto">
            <a:xfrm>
              <a:off x="3720" y="30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" name="Oval 1053"/>
            <p:cNvSpPr>
              <a:spLocks noChangeArrowheads="1"/>
            </p:cNvSpPr>
            <p:nvPr/>
          </p:nvSpPr>
          <p:spPr bwMode="auto">
            <a:xfrm>
              <a:off x="3848" y="40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8" name="Oval 1054"/>
            <p:cNvSpPr>
              <a:spLocks noChangeArrowheads="1"/>
            </p:cNvSpPr>
            <p:nvPr/>
          </p:nvSpPr>
          <p:spPr bwMode="auto">
            <a:xfrm>
              <a:off x="342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" name="Oval 1055"/>
            <p:cNvSpPr>
              <a:spLocks noChangeArrowheads="1"/>
            </p:cNvSpPr>
            <p:nvPr/>
          </p:nvSpPr>
          <p:spPr bwMode="auto">
            <a:xfrm>
              <a:off x="3744" y="350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" name="Text Box 1056"/>
            <p:cNvSpPr txBox="1">
              <a:spLocks noChangeArrowheads="1"/>
            </p:cNvSpPr>
            <p:nvPr/>
          </p:nvSpPr>
          <p:spPr bwMode="auto">
            <a:xfrm>
              <a:off x="3254" y="2582"/>
              <a:ext cx="9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“Patterson”</a:t>
              </a:r>
            </a:p>
          </p:txBody>
        </p:sp>
      </p:grpSp>
      <p:sp>
        <p:nvSpPr>
          <p:cNvPr id="71" name="Text Box 1062"/>
          <p:cNvSpPr txBox="1">
            <a:spLocks noChangeArrowheads="1"/>
          </p:cNvSpPr>
          <p:nvPr/>
        </p:nvSpPr>
        <p:spPr bwMode="auto">
          <a:xfrm>
            <a:off x="6280244" y="5103053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U</a:t>
            </a:r>
          </a:p>
        </p:txBody>
      </p:sp>
      <p:sp>
        <p:nvSpPr>
          <p:cNvPr id="72" name="Text Box 1063"/>
          <p:cNvSpPr txBox="1">
            <a:spLocks noChangeArrowheads="1"/>
          </p:cNvSpPr>
          <p:nvPr/>
        </p:nvSpPr>
        <p:spPr bwMode="auto">
          <a:xfrm>
            <a:off x="4653056" y="404577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 dirty="0">
                <a:latin typeface="Times" panose="02020603050405020304" pitchFamily="18" charset="0"/>
              </a:rPr>
              <a:t>V</a:t>
            </a: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866869" y="6354004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chemeClr val="accent1"/>
                </a:solidFill>
                <a:latin typeface="Times" panose="02020603050405020304" pitchFamily="18" charset="0"/>
              </a:rPr>
              <a:t>N </a:t>
            </a:r>
            <a:r>
              <a:rPr lang="en-GB" altLang="it-IT" sz="2400" dirty="0" err="1">
                <a:solidFill>
                  <a:schemeClr val="accent1"/>
                </a:solidFill>
                <a:latin typeface="Times" panose="02020603050405020304" pitchFamily="18" charset="0"/>
              </a:rPr>
              <a:t>atomi</a:t>
            </a:r>
            <a:endParaRPr lang="en-GB" altLang="it-IT" sz="2400" dirty="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sp>
        <p:nvSpPr>
          <p:cNvPr id="74" name="Text Box 1058"/>
          <p:cNvSpPr txBox="1">
            <a:spLocks noChangeArrowheads="1"/>
          </p:cNvSpPr>
          <p:nvPr/>
        </p:nvSpPr>
        <p:spPr bwMode="auto">
          <a:xfrm>
            <a:off x="3410043" y="6392102"/>
            <a:ext cx="349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chemeClr val="accent1"/>
                </a:solidFill>
                <a:latin typeface="Times" panose="02020603050405020304" pitchFamily="18" charset="0"/>
              </a:rPr>
              <a:t>N(N-1) </a:t>
            </a:r>
            <a:r>
              <a:rPr lang="en-GB" altLang="it-IT" sz="2400" dirty="0" err="1">
                <a:solidFill>
                  <a:schemeClr val="accent1"/>
                </a:solidFill>
                <a:latin typeface="Times" panose="02020603050405020304" pitchFamily="18" charset="0"/>
              </a:rPr>
              <a:t>vettori</a:t>
            </a:r>
            <a:r>
              <a:rPr lang="en-GB" altLang="it-IT" sz="2400" dirty="0">
                <a:solidFill>
                  <a:schemeClr val="accent1"/>
                </a:solidFill>
                <a:latin typeface="Times" panose="02020603050405020304" pitchFamily="18" charset="0"/>
              </a:rPr>
              <a:t> </a:t>
            </a:r>
            <a:r>
              <a:rPr lang="en-GB" altLang="it-IT" sz="2400" dirty="0" err="1">
                <a:solidFill>
                  <a:schemeClr val="accent1"/>
                </a:solidFill>
                <a:latin typeface="Times" panose="02020603050405020304" pitchFamily="18" charset="0"/>
              </a:rPr>
              <a:t>interatomici</a:t>
            </a:r>
            <a:endParaRPr lang="en-GB" altLang="it-IT" sz="2400" dirty="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3181" y="1024239"/>
            <a:ext cx="2754312" cy="2057400"/>
            <a:chOff x="5767388" y="1096963"/>
            <a:chExt cx="2754312" cy="2057400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7215188" y="1096963"/>
              <a:ext cx="1905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5767388" y="2297113"/>
              <a:ext cx="2686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V="1">
              <a:off x="7234238" y="2011363"/>
              <a:ext cx="571500" cy="28575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V="1">
              <a:off x="7780338" y="1858963"/>
              <a:ext cx="98425" cy="1524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V="1">
              <a:off x="7878763" y="1795463"/>
              <a:ext cx="171450" cy="8255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8040688" y="1631950"/>
              <a:ext cx="19050" cy="17145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 flipV="1">
              <a:off x="8059738" y="1566863"/>
              <a:ext cx="171450" cy="8255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 flipV="1">
              <a:off x="8215313" y="1554163"/>
              <a:ext cx="161925" cy="1111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V="1">
              <a:off x="8377238" y="1400175"/>
              <a:ext cx="49212" cy="163513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V="1">
              <a:off x="8429625" y="1273175"/>
              <a:ext cx="92075" cy="127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7215188" y="1273175"/>
              <a:ext cx="1306512" cy="1023938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795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4361252" y="638176"/>
            <a:ext cx="4782748" cy="45243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1"/>
            <a:ext cx="5826719" cy="628650"/>
          </a:xfrm>
        </p:spPr>
        <p:txBody>
          <a:bodyPr/>
          <a:lstStyle/>
          <a:p>
            <a:pPr algn="ctr"/>
            <a:r>
              <a:rPr lang="it-IT" sz="3600" dirty="0" smtClean="0"/>
              <a:t>Patterson teorica</a:t>
            </a:r>
            <a:endParaRPr lang="it-IT" sz="3600" dirty="0"/>
          </a:p>
        </p:txBody>
      </p:sp>
      <p:sp>
        <p:nvSpPr>
          <p:cNvPr id="8" name="Rectangle 7"/>
          <p:cNvSpPr/>
          <p:nvPr/>
        </p:nvSpPr>
        <p:spPr>
          <a:xfrm>
            <a:off x="4361253" y="1943100"/>
            <a:ext cx="3182547" cy="2667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/>
          <a:stretch/>
        </p:blipFill>
        <p:spPr>
          <a:xfrm>
            <a:off x="-9525" y="638175"/>
            <a:ext cx="4370779" cy="45243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1470" y="5880101"/>
            <a:ext cx="5826719" cy="477775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Posizioni equivalenti per simmetria del gruppo spaziale P2</a:t>
            </a:r>
            <a:r>
              <a:rPr lang="it-IT" sz="2600" baseline="-25000" dirty="0" smtClean="0"/>
              <a:t>1</a:t>
            </a:r>
            <a:r>
              <a:rPr lang="it-IT" sz="2600" dirty="0" smtClean="0"/>
              <a:t>/c</a:t>
            </a:r>
            <a:endParaRPr lang="it-IT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8603" y="5045870"/>
            <a:ext cx="7965295" cy="862011"/>
            <a:chOff x="619419" y="2720978"/>
            <a:chExt cx="7965295" cy="8620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49" y="2722565"/>
              <a:ext cx="7946837" cy="860424"/>
            </a:xfrm>
            <a:prstGeom prst="rect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19419" y="2720978"/>
              <a:ext cx="7965295" cy="8604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880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30648"/>
              </p:ext>
            </p:extLst>
          </p:nvPr>
        </p:nvGraphicFramePr>
        <p:xfrm>
          <a:off x="104774" y="1562895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35547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688820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86567"/>
              </p:ext>
            </p:extLst>
          </p:nvPr>
        </p:nvGraphicFramePr>
        <p:xfrm>
          <a:off x="104774" y="1561309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35547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688820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83329"/>
              </p:ext>
            </p:extLst>
          </p:nvPr>
        </p:nvGraphicFramePr>
        <p:xfrm>
          <a:off x="104774" y="1561309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35547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688820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½, -2z+½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78758"/>
              </p:ext>
            </p:extLst>
          </p:nvPr>
        </p:nvGraphicFramePr>
        <p:xfrm>
          <a:off x="104774" y="1561309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35547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688820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½, -2z+½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2y,</a:t>
                      </a:r>
                      <a:r>
                        <a:rPr lang="it-IT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-2y,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</a:t>
                      </a:r>
                      <a:r>
                        <a:rPr lang="it-IT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-2y,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5" y="1"/>
            <a:ext cx="5826719" cy="628650"/>
          </a:xfrm>
        </p:spPr>
        <p:txBody>
          <a:bodyPr/>
          <a:lstStyle/>
          <a:p>
            <a:pPr algn="ctr"/>
            <a:r>
              <a:rPr lang="it-IT" sz="3600" dirty="0" smtClean="0"/>
              <a:t>Patterson teorica</a:t>
            </a:r>
            <a:endParaRPr lang="it-IT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7585" y="628651"/>
            <a:ext cx="7965295" cy="862011"/>
            <a:chOff x="619419" y="2720978"/>
            <a:chExt cx="7965295" cy="8620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49" y="2722565"/>
              <a:ext cx="7946837" cy="860424"/>
            </a:xfrm>
            <a:prstGeom prst="rect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19419" y="2720978"/>
              <a:ext cx="7965295" cy="8604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6114259"/>
                <a:ext cx="5143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Vettore interatomico: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it-IT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114259"/>
                <a:ext cx="5143500" cy="707886"/>
              </a:xfrm>
              <a:prstGeom prst="rect">
                <a:avLst/>
              </a:prstGeom>
              <a:blipFill>
                <a:blip r:embed="rId4"/>
                <a:stretch>
                  <a:fillRect l="-1305" t="-6034" b="-86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78665" y="164387"/>
            <a:ext cx="5826719" cy="628650"/>
          </a:xfrm>
        </p:spPr>
        <p:txBody>
          <a:bodyPr/>
          <a:lstStyle/>
          <a:p>
            <a:pPr algn="ctr"/>
            <a:r>
              <a:rPr lang="it-IT" sz="3600" dirty="0" smtClean="0"/>
              <a:t>Patterson sperimentale</a:t>
            </a:r>
            <a:endParaRPr lang="it-IT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" y="957423"/>
            <a:ext cx="8813800" cy="5474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0924" y="2614773"/>
            <a:ext cx="2305051" cy="2381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8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31517"/>
              </p:ext>
            </p:extLst>
          </p:nvPr>
        </p:nvGraphicFramePr>
        <p:xfrm>
          <a:off x="104774" y="1562895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00108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724259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½, -2z+½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2y,</a:t>
                      </a:r>
                      <a:r>
                        <a:rPr lang="it-IT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-2y,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</a:t>
                      </a:r>
                      <a:r>
                        <a:rPr lang="it-IT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-2y,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512" y="380999"/>
            <a:ext cx="307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0.0000  0.1712  0.5000</a:t>
            </a:r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1828800" y="5172079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3610266" y="4305304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5372100" y="3382965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7115323" y="2484442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4076700" y="489464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2y+½=0.1712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700" y="787679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y=0.8356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8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78665" y="164387"/>
            <a:ext cx="5826719" cy="628650"/>
          </a:xfrm>
        </p:spPr>
        <p:txBody>
          <a:bodyPr/>
          <a:lstStyle/>
          <a:p>
            <a:pPr algn="ctr"/>
            <a:r>
              <a:rPr lang="it-IT" sz="3600" dirty="0" smtClean="0"/>
              <a:t>Patterson sperimentale</a:t>
            </a:r>
            <a:endParaRPr lang="it-IT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" y="957423"/>
            <a:ext cx="8813800" cy="5474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0924" y="2614773"/>
            <a:ext cx="2305051" cy="2381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400923" y="2852898"/>
            <a:ext cx="2305051" cy="2381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8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4" y="1562895"/>
          <a:ext cx="881091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84">
                  <a:extLst>
                    <a:ext uri="{9D8B030D-6E8A-4147-A177-3AD203B41FA5}">
                      <a16:colId xmlns:a16="http://schemas.microsoft.com/office/drawing/2014/main" val="296392815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1999862275"/>
                    </a:ext>
                  </a:extLst>
                </a:gridCol>
                <a:gridCol w="1800108">
                  <a:extLst>
                    <a:ext uri="{9D8B030D-6E8A-4147-A177-3AD203B41FA5}">
                      <a16:colId xmlns:a16="http://schemas.microsoft.com/office/drawing/2014/main" val="3402695868"/>
                    </a:ext>
                  </a:extLst>
                </a:gridCol>
                <a:gridCol w="1724259">
                  <a:extLst>
                    <a:ext uri="{9D8B030D-6E8A-4147-A177-3AD203B41FA5}">
                      <a16:colId xmlns:a16="http://schemas.microsoft.com/office/drawing/2014/main" val="3881422621"/>
                    </a:ext>
                  </a:extLst>
                </a:gridCol>
                <a:gridCol w="1762184">
                  <a:extLst>
                    <a:ext uri="{9D8B030D-6E8A-4147-A177-3AD203B41FA5}">
                      <a16:colId xmlns:a16="http://schemas.microsoft.com/office/drawing/2014/main" val="87131155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Vettori interatomici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  <a:endParaRPr lang="it-IT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9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y,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7464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y+½, -z+½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½, -2z+½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2y+½,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2y,</a:t>
                      </a:r>
                      <a:r>
                        <a:rPr lang="it-IT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173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-x, -y, -z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-2y, -2z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</a:t>
                      </a:r>
                      <a:r>
                        <a:rPr lang="it-IT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-2z+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713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x, -y+½, z+½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-2y+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-2y, 2z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2x, </a:t>
                      </a:r>
                      <a:r>
                        <a:rPr lang="it-I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½, 2z+½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0, 0, 0</a:t>
                      </a:r>
                      <a:endParaRPr lang="it-IT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630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512" y="380999"/>
            <a:ext cx="307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0.2183  0.3284  0.6142</a:t>
            </a:r>
            <a:endParaRPr lang="it-IT" dirty="0"/>
          </a:p>
        </p:txBody>
      </p:sp>
      <p:sp>
        <p:nvSpPr>
          <p:cNvPr id="13" name="Oval 12"/>
          <p:cNvSpPr/>
          <p:nvPr/>
        </p:nvSpPr>
        <p:spPr>
          <a:xfrm>
            <a:off x="1828800" y="4285463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5367774" y="2457852"/>
            <a:ext cx="1833708" cy="86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662508" y="690139"/>
            <a:ext cx="319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-2y=-1.6712=-0.6712=0.3288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8088" y="340139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y=0.8356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508" y="1052089"/>
            <a:ext cx="319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x=0.3908	z=0.1929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2508" y="380999"/>
            <a:ext cx="1258813" cy="309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3662507" y="1112281"/>
            <a:ext cx="2995147" cy="309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8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/>
      <p:bldP spid="10" grpId="0"/>
      <p:bldP spid="3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30570" y="257176"/>
            <a:ext cx="6079829" cy="628650"/>
          </a:xfrm>
        </p:spPr>
        <p:txBody>
          <a:bodyPr/>
          <a:lstStyle/>
          <a:p>
            <a:pPr algn="ctr"/>
            <a:r>
              <a:rPr lang="it-IT" sz="3600" dirty="0" smtClean="0"/>
              <a:t>Mappa di densità elettronica</a:t>
            </a:r>
            <a:endParaRPr lang="it-IT" sz="36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1325" y="1077912"/>
            <a:ext cx="75580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SINTESI DI FOURIER :         F  </a:t>
            </a:r>
            <a:r>
              <a:rPr lang="it-IT" altLang="it-IT" sz="2400" b="1" dirty="0">
                <a:sym typeface="Symbol" panose="05050102010706020507" pitchFamily="18" charset="2"/>
              </a:rPr>
              <a:t></a:t>
            </a:r>
            <a:r>
              <a:rPr lang="it-IT" altLang="it-IT" sz="2400" b="1" dirty="0"/>
              <a:t>  </a:t>
            </a:r>
            <a:r>
              <a:rPr lang="it-IT" altLang="it-IT" sz="2400" b="1" dirty="0">
                <a:sym typeface="Symbol" panose="05050102010706020507" pitchFamily="18" charset="2"/>
              </a:rPr>
              <a:t></a:t>
            </a:r>
            <a:r>
              <a:rPr lang="it-IT" altLang="it-IT" sz="24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ym typeface="Symbol" panose="05050102010706020507" pitchFamily="18" charset="2"/>
              </a:rPr>
              <a:t></a:t>
            </a:r>
            <a:r>
              <a:rPr lang="it-IT" altLang="it-IT" sz="2400" dirty="0">
                <a:sym typeface="Symbol" panose="05050102010706020507" pitchFamily="18" charset="2"/>
              </a:rPr>
              <a:t>(xyz)</a:t>
            </a:r>
            <a:r>
              <a:rPr lang="it-IT" altLang="it-IT" sz="2400" b="1" dirty="0">
                <a:sym typeface="Symbol" panose="05050102010706020507" pitchFamily="18" charset="2"/>
              </a:rPr>
              <a:t> = </a:t>
            </a:r>
            <a:r>
              <a:rPr lang="it-IT" altLang="it-IT" sz="2400" dirty="0">
                <a:sym typeface="Symbol" panose="05050102010706020507" pitchFamily="18" charset="2"/>
              </a:rPr>
              <a:t>(1/V</a:t>
            </a:r>
            <a:r>
              <a:rPr lang="it-IT" altLang="it-IT" sz="2400" b="1" dirty="0">
                <a:sym typeface="Symbol" panose="05050102010706020507" pitchFamily="18" charset="2"/>
              </a:rPr>
              <a:t>)</a:t>
            </a:r>
            <a:r>
              <a:rPr lang="it-IT" altLang="it-IT" sz="2400" b="1" i="1" dirty="0">
                <a:sym typeface="Symbol" panose="05050102010706020507" pitchFamily="18" charset="2"/>
              </a:rPr>
              <a:t>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h</a:t>
            </a:r>
            <a:r>
              <a:rPr lang="it-IT" altLang="it-IT" sz="2400" b="1" i="1" dirty="0">
                <a:sym typeface="Symbol" panose="05050102010706020507" pitchFamily="18" charset="2"/>
              </a:rPr>
              <a:t> 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k</a:t>
            </a:r>
            <a:r>
              <a:rPr lang="it-IT" altLang="it-IT" sz="2400" b="1" i="1" dirty="0">
                <a:sym typeface="Symbol" panose="05050102010706020507" pitchFamily="18" charset="2"/>
              </a:rPr>
              <a:t> 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l </a:t>
            </a:r>
            <a:r>
              <a:rPr lang="it-IT" altLang="it-IT" sz="2400" b="1" dirty="0">
                <a:sym typeface="Symbol" panose="05050102010706020507" pitchFamily="18" charset="2"/>
              </a:rPr>
              <a:t>|</a:t>
            </a:r>
            <a:r>
              <a:rPr lang="it-IT" altLang="it-IT" sz="2400" dirty="0">
                <a:sym typeface="Symbol" panose="05050102010706020507" pitchFamily="18" charset="2"/>
              </a:rPr>
              <a:t>F(</a:t>
            </a:r>
            <a:r>
              <a:rPr lang="it-IT" altLang="it-IT" sz="2400" u="sng" dirty="0">
                <a:sym typeface="Symbol" panose="05050102010706020507" pitchFamily="18" charset="2"/>
              </a:rPr>
              <a:t>hkl</a:t>
            </a:r>
            <a:r>
              <a:rPr lang="it-IT" altLang="it-IT" sz="2400" dirty="0">
                <a:sym typeface="Symbol" panose="05050102010706020507" pitchFamily="18" charset="2"/>
              </a:rPr>
              <a:t>)</a:t>
            </a:r>
            <a:r>
              <a:rPr lang="it-IT" altLang="it-IT" sz="2400" b="1" dirty="0">
                <a:sym typeface="Symbol" panose="05050102010706020507" pitchFamily="18" charset="2"/>
              </a:rPr>
              <a:t>|</a:t>
            </a:r>
            <a:r>
              <a:rPr lang="it-IT" altLang="it-IT" sz="2400" dirty="0">
                <a:sym typeface="Symbol" panose="05050102010706020507" pitchFamily="18" charset="2"/>
              </a:rPr>
              <a:t>exp[-2</a:t>
            </a:r>
            <a:r>
              <a:rPr lang="it-IT" altLang="it-IT" sz="24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it-IT" altLang="it-IT" sz="2400" dirty="0">
                <a:sym typeface="Symbol" panose="05050102010706020507" pitchFamily="18" charset="2"/>
              </a:rPr>
              <a:t>i(hx+ky+lz)-</a:t>
            </a:r>
            <a:r>
              <a:rPr lang="it-IT" altLang="it-IT" sz="2400" dirty="0">
                <a:latin typeface="Symbol" panose="05050102010706020507" pitchFamily="18" charset="2"/>
                <a:sym typeface="Symbol" panose="05050102010706020507" pitchFamily="18" charset="2"/>
              </a:rPr>
              <a:t>a(</a:t>
            </a:r>
            <a:r>
              <a:rPr lang="it-IT" altLang="it-IT" sz="2400" dirty="0">
                <a:sym typeface="Symbol" panose="05050102010706020507" pitchFamily="18" charset="2"/>
              </a:rPr>
              <a:t>hkl)]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3421856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421855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 rot="5400000">
            <a:off x="3960812" y="2809083"/>
            <a:ext cx="457200" cy="2381250"/>
          </a:xfrm>
          <a:prstGeom prst="upDown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85344" y="4376740"/>
            <a:ext cx="1670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err="1">
                <a:latin typeface="Times" panose="02020603050405020304" pitchFamily="18" charset="0"/>
              </a:rPr>
              <a:t>Trasformata</a:t>
            </a:r>
            <a:endParaRPr lang="en-GB" altLang="it-IT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di Fourier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it-IT" sz="2400" dirty="0">
              <a:latin typeface="Times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60974" y="2795985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DIRETTO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1325" y="2794000"/>
            <a:ext cx="304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RECIPROCO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983955" y="5557837"/>
            <a:ext cx="334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DENSITA’ ELETTRONICA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7163" y="5557837"/>
            <a:ext cx="332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FATTORI DI STRUTTURA</a:t>
            </a:r>
          </a:p>
        </p:txBody>
      </p:sp>
      <p:sp>
        <p:nvSpPr>
          <p:cNvPr id="19" name="Text Box 1057"/>
          <p:cNvSpPr txBox="1">
            <a:spLocks noChangeArrowheads="1"/>
          </p:cNvSpPr>
          <p:nvPr/>
        </p:nvSpPr>
        <p:spPr bwMode="auto">
          <a:xfrm>
            <a:off x="390564" y="5906690"/>
            <a:ext cx="2663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smtClean="0">
                <a:solidFill>
                  <a:schemeClr val="accent2"/>
                </a:solidFill>
                <a:latin typeface="Times" panose="02020603050405020304" pitchFamily="18" charset="0"/>
              </a:rPr>
              <a:t>Modulo: </a:t>
            </a:r>
            <a:r>
              <a:rPr lang="en-GB" altLang="it-IT" sz="2400" dirty="0" err="1" smtClean="0">
                <a:solidFill>
                  <a:schemeClr val="accent2"/>
                </a:solidFill>
                <a:latin typeface="Times" panose="02020603050405020304" pitchFamily="18" charset="0"/>
              </a:rPr>
              <a:t>diffrazione</a:t>
            </a:r>
            <a:endParaRPr lang="en-GB" altLang="it-IT" sz="2400" dirty="0" smtClean="0">
              <a:solidFill>
                <a:schemeClr val="accent2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err="1" smtClean="0">
                <a:solidFill>
                  <a:schemeClr val="accent2"/>
                </a:solidFill>
                <a:latin typeface="Times" panose="02020603050405020304" pitchFamily="18" charset="0"/>
              </a:rPr>
              <a:t>Fase</a:t>
            </a:r>
            <a:r>
              <a:rPr lang="en-GB" altLang="it-IT" sz="2400" dirty="0" smtClean="0">
                <a:solidFill>
                  <a:schemeClr val="accent2"/>
                </a:solidFill>
                <a:latin typeface="Times" panose="02020603050405020304" pitchFamily="18" charset="0"/>
              </a:rPr>
              <a:t>: </a:t>
            </a:r>
            <a:r>
              <a:rPr lang="en-GB" altLang="it-IT" sz="2400" dirty="0" err="1" smtClean="0">
                <a:solidFill>
                  <a:schemeClr val="accent2"/>
                </a:solidFill>
                <a:latin typeface="Times" panose="02020603050405020304" pitchFamily="18" charset="0"/>
              </a:rPr>
              <a:t>atomo</a:t>
            </a:r>
            <a:r>
              <a:rPr lang="en-GB" altLang="it-IT" sz="2400" dirty="0" smtClean="0">
                <a:solidFill>
                  <a:schemeClr val="accent2"/>
                </a:solidFill>
                <a:latin typeface="Times" panose="02020603050405020304" pitchFamily="18" charset="0"/>
              </a:rPr>
              <a:t> </a:t>
            </a:r>
            <a:r>
              <a:rPr lang="en-GB" altLang="it-IT" sz="2400" dirty="0" err="1" smtClean="0">
                <a:solidFill>
                  <a:schemeClr val="accent2"/>
                </a:solidFill>
                <a:latin typeface="Times" panose="02020603050405020304" pitchFamily="18" charset="0"/>
              </a:rPr>
              <a:t>pesante</a:t>
            </a:r>
            <a:endParaRPr lang="en-GB" altLang="it-IT" sz="240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6746" y="695326"/>
            <a:ext cx="2784180" cy="628650"/>
          </a:xfrm>
        </p:spPr>
        <p:txBody>
          <a:bodyPr/>
          <a:lstStyle/>
          <a:p>
            <a:pPr algn="ctr"/>
            <a:r>
              <a:rPr lang="it-IT" sz="3600" dirty="0" smtClean="0"/>
              <a:t>Costruzione del modello</a:t>
            </a:r>
            <a:endParaRPr lang="it-IT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"/>
            <a:ext cx="5461000" cy="3041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3000" y="2266950"/>
            <a:ext cx="3159125" cy="25717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43150" y="4238624"/>
            <a:ext cx="3533775" cy="231457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288461"/>
            <a:ext cx="7156450" cy="6210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33900" y="1303412"/>
                <a:ext cx="33766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720 immagini di diffrazione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=0.5°</m:t>
                      </m:r>
                    </m:oMath>
                  </m:oMathPara>
                </a14:m>
                <a:endParaRPr lang="it-IT" b="0" dirty="0" smtClean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algn="r"/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Lunghezza d’onda = 0.700 Å (radiazione di sincrotrone)</a:t>
                </a:r>
              </a:p>
              <a:p>
                <a:pPr algn="r"/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Distanza dal detector = 85 mm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1303412"/>
                <a:ext cx="3376613" cy="1477328"/>
              </a:xfrm>
              <a:prstGeom prst="rect">
                <a:avLst/>
              </a:prstGeom>
              <a:blipFill>
                <a:blip r:embed="rId3"/>
                <a:stretch>
                  <a:fillRect l="-361" t="-2893" r="-3430" b="-5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1549" y="1375116"/>
            <a:ext cx="334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Campione: Complesso di Europio e fenantroline con eventuali controioni e/o solvente coordinato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6720" y="180976"/>
            <a:ext cx="6136979" cy="628650"/>
          </a:xfrm>
        </p:spPr>
        <p:txBody>
          <a:bodyPr/>
          <a:lstStyle/>
          <a:p>
            <a:pPr algn="ctr"/>
            <a:r>
              <a:rPr lang="it-IT" sz="3600" dirty="0" smtClean="0"/>
              <a:t>Costruzione del modello</a:t>
            </a:r>
            <a:endParaRPr lang="it-IT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04876"/>
            <a:ext cx="57531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25"/>
            <a:ext cx="9144000" cy="514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76426" y="1990725"/>
            <a:ext cx="1352550" cy="1371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3109" y="85726"/>
            <a:ext cx="613697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 smtClean="0"/>
              <a:t>Affinamento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251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3109" y="85726"/>
            <a:ext cx="613697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 smtClean="0"/>
              <a:t>Affinamento</a:t>
            </a:r>
            <a:endParaRPr lang="it-IT" sz="3600" dirty="0"/>
          </a:p>
        </p:txBody>
      </p:sp>
      <p:sp>
        <p:nvSpPr>
          <p:cNvPr id="6" name="Text Box 1050"/>
          <p:cNvSpPr txBox="1">
            <a:spLocks noChangeArrowheads="1"/>
          </p:cNvSpPr>
          <p:nvPr/>
        </p:nvSpPr>
        <p:spPr bwMode="auto">
          <a:xfrm>
            <a:off x="2352675" y="822325"/>
            <a:ext cx="3157538" cy="615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 </a:t>
            </a:r>
            <a:endParaRPr lang="en-GB" altLang="it-IT" sz="10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cs typeface="Times New Roman" panose="02020603050405020304" pitchFamily="18" charset="0"/>
              </a:rPr>
              <a:t>MODELLO DI PARTENZA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it-IT" altLang="it-IT" sz="14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9" name="Group 1073"/>
          <p:cNvGrpSpPr>
            <a:grpSpLocks/>
          </p:cNvGrpSpPr>
          <p:nvPr/>
        </p:nvGrpSpPr>
        <p:grpSpPr bwMode="auto">
          <a:xfrm>
            <a:off x="1458913" y="2562225"/>
            <a:ext cx="4995862" cy="784225"/>
            <a:chOff x="919" y="1464"/>
            <a:chExt cx="3147" cy="494"/>
          </a:xfrm>
        </p:grpSpPr>
        <p:sp>
          <p:nvSpPr>
            <p:cNvPr id="10" name="Text Box 1049"/>
            <p:cNvSpPr txBox="1">
              <a:spLocks noChangeArrowheads="1"/>
            </p:cNvSpPr>
            <p:nvPr/>
          </p:nvSpPr>
          <p:spPr bwMode="auto">
            <a:xfrm>
              <a:off x="919" y="1613"/>
              <a:ext cx="3147" cy="34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CALCOLO DEI FATTORI DI STRUTTURA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(Fasi)</a:t>
              </a:r>
              <a:endParaRPr lang="en-GB" altLang="it-IT" sz="2400"/>
            </a:p>
          </p:txBody>
        </p:sp>
        <p:sp>
          <p:nvSpPr>
            <p:cNvPr id="11" name="Line 1061"/>
            <p:cNvSpPr>
              <a:spLocks noChangeShapeType="1"/>
            </p:cNvSpPr>
            <p:nvPr/>
          </p:nvSpPr>
          <p:spPr bwMode="auto">
            <a:xfrm>
              <a:off x="2478" y="1464"/>
              <a:ext cx="0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074"/>
          <p:cNvGrpSpPr>
            <a:grpSpLocks/>
          </p:cNvGrpSpPr>
          <p:nvPr/>
        </p:nvGrpSpPr>
        <p:grpSpPr bwMode="auto">
          <a:xfrm>
            <a:off x="1789113" y="3348038"/>
            <a:ext cx="4445000" cy="1069975"/>
            <a:chOff x="1127" y="1959"/>
            <a:chExt cx="2800" cy="674"/>
          </a:xfrm>
        </p:grpSpPr>
        <p:sp>
          <p:nvSpPr>
            <p:cNvPr id="13" name="Text Box 1047"/>
            <p:cNvSpPr txBox="1">
              <a:spLocks noChangeArrowheads="1"/>
            </p:cNvSpPr>
            <p:nvPr/>
          </p:nvSpPr>
          <p:spPr bwMode="auto">
            <a:xfrm>
              <a:off x="1127" y="2157"/>
              <a:ext cx="2800" cy="4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Calcolo delle mappe di densità elettronica </a:t>
              </a:r>
              <a:endParaRPr lang="en-GB" altLang="it-IT" sz="1000"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</a:t>
              </a: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; 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2|F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|-|F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 </a:t>
              </a: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; </a:t>
              </a:r>
              <a:r>
                <a:rPr lang="it-IT" altLang="it-IT" sz="1600" b="1">
                  <a:solidFill>
                    <a:srgbClr val="FF00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|-|F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 </a:t>
              </a:r>
              <a:endParaRPr lang="en-GB" altLang="it-IT" sz="100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1600" b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4" name="Line 1053"/>
            <p:cNvSpPr>
              <a:spLocks noChangeShapeType="1"/>
            </p:cNvSpPr>
            <p:nvPr/>
          </p:nvSpPr>
          <p:spPr bwMode="auto">
            <a:xfrm>
              <a:off x="2492" y="1959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075"/>
          <p:cNvGrpSpPr>
            <a:grpSpLocks/>
          </p:cNvGrpSpPr>
          <p:nvPr/>
        </p:nvGrpSpPr>
        <p:grpSpPr bwMode="auto">
          <a:xfrm>
            <a:off x="2408238" y="4432300"/>
            <a:ext cx="2901950" cy="1008063"/>
            <a:chOff x="1517" y="2642"/>
            <a:chExt cx="1828" cy="635"/>
          </a:xfrm>
        </p:grpSpPr>
        <p:sp>
          <p:nvSpPr>
            <p:cNvPr id="16" name="Text Box 1051"/>
            <p:cNvSpPr txBox="1">
              <a:spLocks noChangeArrowheads="1"/>
            </p:cNvSpPr>
            <p:nvPr/>
          </p:nvSpPr>
          <p:spPr bwMode="auto">
            <a:xfrm>
              <a:off x="1517" y="2882"/>
              <a:ext cx="1828" cy="3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cs typeface="Times New Roman" panose="02020603050405020304" pitchFamily="18" charset="0"/>
                </a:rPr>
                <a:t>Localizzazione degli atomi nelle mappe 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2|F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|-|F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c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</a:t>
              </a:r>
              <a:endParaRPr lang="en-GB" altLang="it-IT" sz="16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2400"/>
            </a:p>
          </p:txBody>
        </p:sp>
        <p:sp>
          <p:nvSpPr>
            <p:cNvPr id="17" name="Line 1060"/>
            <p:cNvSpPr>
              <a:spLocks noChangeShapeType="1"/>
            </p:cNvSpPr>
            <p:nvPr/>
          </p:nvSpPr>
          <p:spPr bwMode="auto">
            <a:xfrm>
              <a:off x="2519" y="2642"/>
              <a:ext cx="0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071"/>
          <p:cNvGrpSpPr>
            <a:grpSpLocks/>
          </p:cNvGrpSpPr>
          <p:nvPr/>
        </p:nvGrpSpPr>
        <p:grpSpPr bwMode="auto">
          <a:xfrm>
            <a:off x="5370513" y="2062163"/>
            <a:ext cx="1700212" cy="3082925"/>
            <a:chOff x="3383" y="1149"/>
            <a:chExt cx="1071" cy="1942"/>
          </a:xfrm>
        </p:grpSpPr>
        <p:sp>
          <p:nvSpPr>
            <p:cNvPr id="19" name="Line 1059"/>
            <p:cNvSpPr>
              <a:spLocks noChangeShapeType="1"/>
            </p:cNvSpPr>
            <p:nvPr/>
          </p:nvSpPr>
          <p:spPr bwMode="auto">
            <a:xfrm>
              <a:off x="3383" y="3078"/>
              <a:ext cx="10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058"/>
            <p:cNvSpPr>
              <a:spLocks noChangeShapeType="1"/>
            </p:cNvSpPr>
            <p:nvPr/>
          </p:nvSpPr>
          <p:spPr bwMode="auto">
            <a:xfrm flipH="1" flipV="1">
              <a:off x="4454" y="1149"/>
              <a:ext cx="0" cy="1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057"/>
            <p:cNvSpPr>
              <a:spLocks noChangeShapeType="1"/>
            </p:cNvSpPr>
            <p:nvPr/>
          </p:nvSpPr>
          <p:spPr bwMode="auto">
            <a:xfrm flipH="1">
              <a:off x="3443" y="1149"/>
              <a:ext cx="10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3" name="Group 1072"/>
          <p:cNvGrpSpPr>
            <a:grpSpLocks/>
          </p:cNvGrpSpPr>
          <p:nvPr/>
        </p:nvGrpSpPr>
        <p:grpSpPr bwMode="auto">
          <a:xfrm>
            <a:off x="990600" y="1435100"/>
            <a:ext cx="4441825" cy="1106488"/>
            <a:chOff x="624" y="754"/>
            <a:chExt cx="2798" cy="697"/>
          </a:xfrm>
        </p:grpSpPr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1517" y="927"/>
              <a:ext cx="1905" cy="52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ALCUNI CICLI DI AFFINAMENTO PER RENDERE MINIMI GLI SCARTI TRA </a:t>
              </a:r>
              <a:r>
                <a:rPr lang="it-IT" altLang="it-IT" sz="1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I</a:t>
              </a:r>
              <a:r>
                <a:rPr lang="it-IT" altLang="it-IT" sz="12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lang="it-IT" altLang="it-IT" sz="1200" b="1" baseline="-30000">
                  <a:solidFill>
                    <a:srgbClr val="800000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E </a:t>
              </a:r>
              <a:r>
                <a:rPr lang="it-IT" altLang="it-IT" sz="1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I</a:t>
              </a:r>
              <a:r>
                <a:rPr lang="it-IT" altLang="it-IT" sz="12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C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 O TRA 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altLang="it-IT" sz="12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2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 E 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altLang="it-IT" sz="12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2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Modificando xyz e B degli atomi</a:t>
              </a:r>
              <a:endParaRPr lang="en-GB" altLang="it-IT" sz="100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1200" b="1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5" name="Line 1052"/>
            <p:cNvSpPr>
              <a:spLocks noChangeShapeType="1"/>
            </p:cNvSpPr>
            <p:nvPr/>
          </p:nvSpPr>
          <p:spPr bwMode="auto">
            <a:xfrm>
              <a:off x="2458" y="754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1067"/>
            <p:cNvSpPr txBox="1">
              <a:spLocks noChangeArrowheads="1"/>
            </p:cNvSpPr>
            <p:nvPr/>
          </p:nvSpPr>
          <p:spPr bwMode="auto">
            <a:xfrm>
              <a:off x="624" y="1026"/>
              <a:ext cx="7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it-IT" altLang="it-IT" sz="1600"/>
            </a:p>
          </p:txBody>
        </p:sp>
      </p:grpSp>
      <p:grpSp>
        <p:nvGrpSpPr>
          <p:cNvPr id="27" name="Group 1076"/>
          <p:cNvGrpSpPr>
            <a:grpSpLocks/>
          </p:cNvGrpSpPr>
          <p:nvPr/>
        </p:nvGrpSpPr>
        <p:grpSpPr bwMode="auto">
          <a:xfrm>
            <a:off x="546100" y="4094163"/>
            <a:ext cx="7797800" cy="2676525"/>
            <a:chOff x="344" y="2429"/>
            <a:chExt cx="4912" cy="1686"/>
          </a:xfrm>
        </p:grpSpPr>
        <p:sp>
          <p:nvSpPr>
            <p:cNvPr id="28" name="Text Box 1062"/>
            <p:cNvSpPr txBox="1">
              <a:spLocks noChangeArrowheads="1"/>
            </p:cNvSpPr>
            <p:nvPr/>
          </p:nvSpPr>
          <p:spPr bwMode="auto">
            <a:xfrm>
              <a:off x="1782" y="3639"/>
              <a:ext cx="1320" cy="4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cs typeface="Times New Roman" panose="02020603050405020304" pitchFamily="18" charset="0"/>
                </a:rPr>
                <a:t>FINE AFFINAMENTO</a:t>
              </a:r>
              <a:endParaRPr lang="en-GB" altLang="it-IT" sz="10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2400"/>
            </a:p>
          </p:txBody>
        </p:sp>
        <p:grpSp>
          <p:nvGrpSpPr>
            <p:cNvPr id="29" name="Group 1070"/>
            <p:cNvGrpSpPr>
              <a:grpSpLocks/>
            </p:cNvGrpSpPr>
            <p:nvPr/>
          </p:nvGrpSpPr>
          <p:grpSpPr bwMode="auto">
            <a:xfrm>
              <a:off x="344" y="2429"/>
              <a:ext cx="1391" cy="1419"/>
              <a:chOff x="344" y="2429"/>
              <a:chExt cx="1391" cy="1419"/>
            </a:xfrm>
          </p:grpSpPr>
          <p:sp>
            <p:nvSpPr>
              <p:cNvPr id="32" name="Line 1056"/>
              <p:cNvSpPr>
                <a:spLocks noChangeShapeType="1"/>
              </p:cNvSpPr>
              <p:nvPr/>
            </p:nvSpPr>
            <p:spPr bwMode="auto">
              <a:xfrm flipH="1">
                <a:off x="344" y="2429"/>
                <a:ext cx="7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auto">
              <a:xfrm>
                <a:off x="349" y="2430"/>
                <a:ext cx="1" cy="14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1054"/>
              <p:cNvSpPr>
                <a:spLocks noChangeShapeType="1"/>
              </p:cNvSpPr>
              <p:nvPr/>
            </p:nvSpPr>
            <p:spPr bwMode="auto">
              <a:xfrm>
                <a:off x="356" y="3848"/>
                <a:ext cx="13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aphicFrame>
          <p:nvGraphicFramePr>
            <p:cNvPr id="30" name="Object 1068"/>
            <p:cNvGraphicFramePr>
              <a:graphicFrameLocks noChangeAspect="1"/>
            </p:cNvGraphicFramePr>
            <p:nvPr/>
          </p:nvGraphicFramePr>
          <p:xfrm>
            <a:off x="3234" y="3630"/>
            <a:ext cx="1100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Microsoft Equation 3.0" r:id="rId4" imgW="1536700" imgH="571500" progId="Equation.3">
                    <p:embed/>
                  </p:oleObj>
                </mc:Choice>
                <mc:Fallback>
                  <p:oleObj name="Microsoft Equation 3.0" r:id="rId4" imgW="1536700" imgH="571500" progId="Equation.3">
                    <p:embed/>
                    <p:pic>
                      <p:nvPicPr>
                        <p:cNvPr id="70668" name="Object 10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3630"/>
                          <a:ext cx="1100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1069"/>
            <p:cNvSpPr txBox="1">
              <a:spLocks noChangeArrowheads="1"/>
            </p:cNvSpPr>
            <p:nvPr/>
          </p:nvSpPr>
          <p:spPr bwMode="auto">
            <a:xfrm>
              <a:off x="4566" y="3714"/>
              <a:ext cx="6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/>
            </a:p>
          </p:txBody>
        </p:sp>
      </p:grpSp>
    </p:spTree>
    <p:extLst>
      <p:ext uri="{BB962C8B-B14F-4D97-AF65-F5344CB8AC3E}">
        <p14:creationId xmlns:p14="http://schemas.microsoft.com/office/powerpoint/2010/main" val="26103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90"/>
            <a:ext cx="9144000" cy="62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INDICIZZAZIONE</a:t>
            </a:r>
            <a:endParaRPr lang="it-IT" sz="4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859961"/>
            <a:ext cx="6273800" cy="54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INDICIZZAZIONE</a:t>
            </a:r>
            <a:endParaRPr lang="it-IT" sz="4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4" y="859961"/>
            <a:ext cx="8607423" cy="5894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8" y="1719922"/>
            <a:ext cx="3822700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INDICIZZAZIONE</a:t>
            </a:r>
            <a:endParaRPr lang="it-IT" sz="4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859961"/>
            <a:ext cx="6445249" cy="5593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224" y="1963908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Totali</a:t>
            </a:r>
          </a:p>
          <a:p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Parziali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Sovrapposti</a:t>
            </a:r>
          </a:p>
          <a:p>
            <a:r>
              <a:rPr lang="it-IT" dirty="0" smtClean="0">
                <a:solidFill>
                  <a:srgbClr val="92D050"/>
                </a:solidFill>
              </a:rPr>
              <a:t>Azimutali</a:t>
            </a:r>
          </a:p>
        </p:txBody>
      </p:sp>
    </p:spTree>
    <p:extLst>
      <p:ext uri="{BB962C8B-B14F-4D97-AF65-F5344CB8AC3E}">
        <p14:creationId xmlns:p14="http://schemas.microsoft.com/office/powerpoint/2010/main" val="13041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85725"/>
            <a:ext cx="7353299" cy="515229"/>
          </a:xfrm>
        </p:spPr>
        <p:txBody>
          <a:bodyPr/>
          <a:lstStyle/>
          <a:p>
            <a:pPr algn="ctr"/>
            <a:r>
              <a:rPr lang="it-IT" sz="2600" dirty="0" smtClean="0"/>
              <a:t>OTTIMIZZAZIONE DEI PARAMETRI DI CELLA</a:t>
            </a:r>
            <a:endParaRPr lang="it-IT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" y="600954"/>
            <a:ext cx="8872188" cy="60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70" y="0"/>
            <a:ext cx="5826719" cy="859961"/>
          </a:xfrm>
        </p:spPr>
        <p:txBody>
          <a:bodyPr/>
          <a:lstStyle/>
          <a:p>
            <a:pPr algn="ctr"/>
            <a:r>
              <a:rPr lang="it-IT" sz="4600" dirty="0" smtClean="0"/>
              <a:t>INTEGRAZIONE</a:t>
            </a:r>
            <a:endParaRPr lang="it-IT" sz="4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4" y="889981"/>
            <a:ext cx="8607423" cy="58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1297</TotalTime>
  <Words>1068</Words>
  <Application>Microsoft Office PowerPoint</Application>
  <PresentationFormat>On-screen Show (4:3)</PresentationFormat>
  <Paragraphs>221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</vt:lpstr>
      <vt:lpstr>Times New Roman</vt:lpstr>
      <vt:lpstr>Trebuchet MS</vt:lpstr>
      <vt:lpstr>Wingdings 3</vt:lpstr>
      <vt:lpstr>Facet</vt:lpstr>
      <vt:lpstr>Microsoft Equation 3.0</vt:lpstr>
      <vt:lpstr>ANALISI DEI DATI DI DIFFRAZIONE DA CRISTALLO SINGOLO</vt:lpstr>
      <vt:lpstr>RIDUZIONE DEI DATI</vt:lpstr>
      <vt:lpstr>PowerPoint Presentation</vt:lpstr>
      <vt:lpstr>PowerPoint Presentation</vt:lpstr>
      <vt:lpstr>INDICIZZAZIONE</vt:lpstr>
      <vt:lpstr>INDICIZZAZIONE</vt:lpstr>
      <vt:lpstr>INDICIZZAZIONE</vt:lpstr>
      <vt:lpstr>OTTIMIZZAZIONE DEI PARAMETRI DI CELLA</vt:lpstr>
      <vt:lpstr>INTEGRAZIONE</vt:lpstr>
      <vt:lpstr>INTEGRAZIONE</vt:lpstr>
      <vt:lpstr>DETERMINAZIONE DEL GRUPPO SPAZIALE</vt:lpstr>
      <vt:lpstr>DETERMINAZIONE DEL GRUPPO SPAZIALE</vt:lpstr>
      <vt:lpstr>Assenze sistematiche</vt:lpstr>
      <vt:lpstr>DETERMINAZIONE DEL GRUPPO SPAZIALE</vt:lpstr>
      <vt:lpstr>Assenze sistematiche</vt:lpstr>
      <vt:lpstr>DETERMINAZIONE DEL GRUPPO SPAZIALE</vt:lpstr>
      <vt:lpstr>Assenze sistematiche</vt:lpstr>
      <vt:lpstr>DETERMINAZIONE DEL GRUPPO SPAZIALE</vt:lpstr>
      <vt:lpstr>SCALATURA &amp; MERGING</vt:lpstr>
      <vt:lpstr>SCALATURA &amp; MERGING</vt:lpstr>
      <vt:lpstr>RISOLUZIONE DEL PROBLEMA DELLA FASE</vt:lpstr>
      <vt:lpstr>Patterson teorica</vt:lpstr>
      <vt:lpstr>Patterson teorica</vt:lpstr>
      <vt:lpstr>Patterson sperimentale</vt:lpstr>
      <vt:lpstr>PowerPoint Presentation</vt:lpstr>
      <vt:lpstr>Patterson sperimentale</vt:lpstr>
      <vt:lpstr>PowerPoint Presentation</vt:lpstr>
      <vt:lpstr>Mappa di densità elettronica</vt:lpstr>
      <vt:lpstr>Costruzione del modello</vt:lpstr>
      <vt:lpstr>Costruzione del modello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CRISTALLIZZAZIONE</dc:title>
  <dc:creator>rita de zorzi</dc:creator>
  <cp:lastModifiedBy>rita de zorzi</cp:lastModifiedBy>
  <cp:revision>54</cp:revision>
  <dcterms:created xsi:type="dcterms:W3CDTF">2020-05-11T04:35:54Z</dcterms:created>
  <dcterms:modified xsi:type="dcterms:W3CDTF">2020-05-15T05:40:53Z</dcterms:modified>
</cp:coreProperties>
</file>