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8295-7128-4ABF-8658-9AE5F3DB5E58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6D5F-EA7C-4AB3-A56A-177AB5F93D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A7A56-E2A9-4825-B6F7-69D6FA281865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4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1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34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50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97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17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FD47-D4D4-41D2-9915-18FC050470F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6E09-CBB4-4A23-A921-D43EFD5F13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7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p.uni-erlangen.de/methoden/stmtutor/bilder/anidmode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28600"/>
            <a:ext cx="8458200" cy="609600"/>
          </a:xfrm>
        </p:spPr>
        <p:txBody>
          <a:bodyPr/>
          <a:lstStyle/>
          <a:p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Microscopia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scansione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tunnel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030413" y="1447800"/>
            <a:ext cx="5080000" cy="3733800"/>
            <a:chOff x="5472" y="5280"/>
            <a:chExt cx="3200" cy="2352"/>
          </a:xfrm>
        </p:grpSpPr>
        <p:pic>
          <p:nvPicPr>
            <p:cNvPr id="3076" name="Picture 4" descr=" tunn2.GIF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" y="5280"/>
              <a:ext cx="2720" cy="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7688" y="5664"/>
              <a:ext cx="6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Comic Sans MS" pitchFamily="66" charset="0"/>
                </a:rPr>
                <a:t>Punta</a:t>
              </a:r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5472" y="6336"/>
              <a:ext cx="1728" cy="768"/>
              <a:chOff x="3072" y="6336"/>
              <a:chExt cx="1728" cy="768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>
                <a:off x="3072" y="6336"/>
                <a:ext cx="1728" cy="768"/>
              </a:xfrm>
              <a:prstGeom prst="irregularSeal1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3360" y="6528"/>
                <a:ext cx="116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smtClean="0">
                    <a:solidFill>
                      <a:srgbClr val="FFFFFF"/>
                    </a:solidFill>
                    <a:latin typeface="Comic Sans MS" pitchFamily="66" charset="0"/>
                  </a:rPr>
                  <a:t>CORRENTE</a:t>
                </a:r>
              </a:p>
            </p:txBody>
          </p:sp>
        </p:grp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1481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COS’È?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0813" y="55626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asperità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piccolissime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corrente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cambia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intensità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800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Theoretical basis of tunnel effect – Bardeen Approach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41325" y="79851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Examples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</p:txBody>
      </p:sp>
      <p:pic>
        <p:nvPicPr>
          <p:cNvPr id="22532" name="Picture 4" descr="C:\Documents and Settings\Utente\Documenti\Immagini\sic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7640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Documents and Settings\Utente\Documenti\Immagini\sicu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67640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88" y="30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88" y="30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838200" y="4419600"/>
                <a:ext cx="3352800" cy="82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Imaging the </a:t>
                </a: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occupied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states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 of</a:t>
                </a:r>
                <a:b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SiC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altLang="it-IT" b="0" i="1" smtClean="0">
                        <a:solidFill>
                          <a:srgbClr val="000000"/>
                        </a:solidFill>
                        <a:latin typeface="Cambria Math"/>
                      </a:rPr>
                      <m:t>000</m:t>
                    </m:r>
                    <m:acc>
                      <m:accPr>
                        <m:chr m:val="̅"/>
                        <m:ctrlPr>
                          <a:rPr lang="it-IT" alt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it-IT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) 3x3</a:t>
                </a:r>
              </a:p>
            </p:txBody>
          </p:sp>
        </mc:Choice>
        <mc:Fallback xmlns="">
          <p:sp>
            <p:nvSpPr>
              <p:cNvPr id="2253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419600"/>
                <a:ext cx="3352800" cy="822325"/>
              </a:xfrm>
              <a:prstGeom prst="rect">
                <a:avLst/>
              </a:prstGeom>
              <a:blipFill rotWithShape="1">
                <a:blip r:embed="rId4"/>
                <a:stretch>
                  <a:fillRect l="-1636" b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4724400" y="4419600"/>
                <a:ext cx="3581400" cy="82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Imaging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 the </a:t>
                </a: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unoccupied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states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 of</a:t>
                </a:r>
                <a:b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it-IT" altLang="it-IT" dirty="0" err="1" smtClean="0">
                    <a:solidFill>
                      <a:srgbClr val="000000"/>
                    </a:solidFill>
                    <a:latin typeface="Arial" pitchFamily="34" charset="0"/>
                  </a:rPr>
                  <a:t>SiC</a:t>
                </a:r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altLang="it-IT" i="1">
                        <a:solidFill>
                          <a:srgbClr val="000000"/>
                        </a:solidFill>
                        <a:latin typeface="Cambria Math"/>
                      </a:rPr>
                      <m:t>000</m:t>
                    </m:r>
                    <m:acc>
                      <m:accPr>
                        <m:chr m:val="̅"/>
                        <m:ctrlPr>
                          <a:rPr lang="it-IT" alt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it-IT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it-IT" altLang="it-IT" dirty="0" smtClean="0">
                    <a:solidFill>
                      <a:srgbClr val="000000"/>
                    </a:solidFill>
                    <a:latin typeface="Arial" pitchFamily="34" charset="0"/>
                  </a:rPr>
                  <a:t>) 3x3</a:t>
                </a:r>
              </a:p>
            </p:txBody>
          </p:sp>
        </mc:Choice>
        <mc:Fallback xmlns="">
          <p:sp>
            <p:nvSpPr>
              <p:cNvPr id="2254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419600"/>
                <a:ext cx="3581400" cy="822325"/>
              </a:xfrm>
              <a:prstGeom prst="rect">
                <a:avLst/>
              </a:prstGeom>
              <a:blipFill rotWithShape="1">
                <a:blip r:embed="rId5"/>
                <a:stretch>
                  <a:fillRect l="-1361" r="-170" b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Lateral resolution</a:t>
            </a:r>
          </a:p>
        </p:txBody>
      </p:sp>
      <p:pic>
        <p:nvPicPr>
          <p:cNvPr id="23555" name="Picture 3" descr="C:\Documents and Settings\Utente\Documenti\Immagini\resol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0538"/>
            <a:ext cx="3303588" cy="32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86200" y="2370138"/>
            <a:ext cx="51816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Calculations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experiments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showed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there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often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it-IT" altLang="it-IT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it-IT" altLang="it-IT" baseline="-30000" dirty="0" smtClean="0">
                <a:solidFill>
                  <a:srgbClr val="FF0000"/>
                </a:solidFill>
                <a:latin typeface="Arial" pitchFamily="34" charset="0"/>
              </a:rPr>
              <a:t>z</a:t>
            </a:r>
            <a:r>
              <a:rPr lang="it-IT" altLang="it-IT" baseline="300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FF0000"/>
                </a:solidFill>
                <a:latin typeface="Arial" pitchFamily="34" charset="0"/>
              </a:rPr>
              <a:t>like</a:t>
            </a:r>
            <a:r>
              <a:rPr lang="it-IT" altLang="it-IT" dirty="0" smtClean="0">
                <a:solidFill>
                  <a:srgbClr val="FF0000"/>
                </a:solidFill>
                <a:latin typeface="Arial" pitchFamily="34" charset="0"/>
              </a:rPr>
              <a:t> state </a:t>
            </a:r>
            <a:r>
              <a:rPr lang="it-IT" altLang="it-IT" dirty="0" err="1" smtClean="0">
                <a:solidFill>
                  <a:srgbClr val="FF0000"/>
                </a:solidFill>
                <a:latin typeface="Arial" pitchFamily="34" charset="0"/>
              </a:rPr>
              <a:t>near</a:t>
            </a:r>
            <a:r>
              <a:rPr lang="it-IT" altLang="it-IT" dirty="0" smtClean="0">
                <a:solidFill>
                  <a:srgbClr val="FF0000"/>
                </a:solidFill>
                <a:latin typeface="Arial" pitchFamily="34" charset="0"/>
              </a:rPr>
              <a:t> the Fermi </a:t>
            </a:r>
            <a:r>
              <a:rPr lang="it-IT" altLang="it-IT" dirty="0" err="1" smtClean="0">
                <a:solidFill>
                  <a:srgbClr val="FF0000"/>
                </a:solidFill>
                <a:latin typeface="Arial" pitchFamily="34" charset="0"/>
              </a:rPr>
              <a:t>edge</a:t>
            </a:r>
            <a:r>
              <a:rPr lang="it-IT" altLang="it-IT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present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apex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atom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which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also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predominantely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contributes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to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tunneling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understood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state (and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also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p</a:t>
            </a:r>
            <a:r>
              <a:rPr lang="it-IT" altLang="it-IT" baseline="-30000" dirty="0" smtClean="0">
                <a:solidFill>
                  <a:srgbClr val="000000"/>
                </a:solidFill>
                <a:latin typeface="Arial" pitchFamily="34" charset="0"/>
              </a:rPr>
              <a:t>z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like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state)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advantageous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for a «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sharp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»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5125" y="928688"/>
            <a:ext cx="781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possible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to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obtain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b="1" dirty="0" smtClean="0">
                <a:solidFill>
                  <a:srgbClr val="000000"/>
                </a:solidFill>
                <a:latin typeface="Arial" pitchFamily="34" charset="0"/>
              </a:rPr>
              <a:t>ATOMIC RESOLUTION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surfaces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investigated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3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Temp\STM\stm01.jpg"/>
          <p:cNvPicPr>
            <a:picLocks noChangeAspect="1" noChangeArrowheads="1"/>
          </p:cNvPicPr>
          <p:nvPr/>
        </p:nvPicPr>
        <p:blipFill>
          <a:blip r:embed="rId2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10313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365125" y="268288"/>
            <a:ext cx="717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Schematic rappresentation of an STM apparatus</a:t>
            </a:r>
          </a:p>
        </p:txBody>
      </p:sp>
    </p:spTree>
    <p:extLst>
      <p:ext uri="{BB962C8B-B14F-4D97-AF65-F5344CB8AC3E}">
        <p14:creationId xmlns:p14="http://schemas.microsoft.com/office/powerpoint/2010/main" val="7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29" descr="C:\Documents and Settings\Utente\Documenti\Immagini\aniimo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9838"/>
            <a:ext cx="31527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Modes of operation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76200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1. </a:t>
            </a:r>
            <a:r>
              <a:rPr lang="it-IT" altLang="it-IT" sz="2400" b="1" dirty="0" err="1" smtClean="0">
                <a:solidFill>
                  <a:srgbClr val="0000FF"/>
                </a:solidFill>
                <a:latin typeface="Arial" pitchFamily="34" charset="0"/>
              </a:rPr>
              <a:t>Constant</a:t>
            </a: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0000FF"/>
                </a:solidFill>
                <a:latin typeface="Arial" pitchFamily="34" charset="0"/>
              </a:rPr>
              <a:t>Current</a:t>
            </a: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 Mode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1300163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By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using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feedback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loop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vertically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adjusted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such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way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always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stays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constant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kind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topographic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image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generated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by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recording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position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1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029200" y="1143000"/>
            <a:ext cx="34290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029200" y="3886200"/>
            <a:ext cx="34290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Modes of operation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76200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1. </a:t>
            </a:r>
            <a:r>
              <a:rPr lang="it-IT" altLang="it-IT" sz="2400" b="1" dirty="0" err="1" smtClean="0">
                <a:solidFill>
                  <a:srgbClr val="0000FF"/>
                </a:solidFill>
                <a:latin typeface="Arial" pitchFamily="34" charset="0"/>
              </a:rPr>
              <a:t>Constant</a:t>
            </a: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0000FF"/>
                </a:solidFill>
                <a:latin typeface="Arial" pitchFamily="34" charset="0"/>
              </a:rPr>
              <a:t>Current</a:t>
            </a:r>
            <a:r>
              <a:rPr lang="it-IT" altLang="it-IT" sz="2400" b="1" dirty="0" smtClean="0">
                <a:solidFill>
                  <a:srgbClr val="0000FF"/>
                </a:solidFill>
                <a:latin typeface="Arial" pitchFamily="34" charset="0"/>
              </a:rPr>
              <a:t> Mode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1300163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By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using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feedback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loop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vertically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adjusted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such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way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always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stays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constant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kind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topographic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image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generated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by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recording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position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3617913"/>
            <a:ext cx="383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it-IT" altLang="it-IT" sz="2400" b="1" smtClean="0">
                <a:solidFill>
                  <a:srgbClr val="0000FF"/>
                </a:solidFill>
                <a:latin typeface="Arial" pitchFamily="34" charset="0"/>
              </a:rPr>
              <a:t>2. Constant Height Mode </a:t>
            </a:r>
          </a:p>
        </p:txBody>
      </p:sp>
      <p:pic>
        <p:nvPicPr>
          <p:cNvPr id="25606" name="Picture 6" descr="C:\Documents and Settings\Utente\Documenti\Immagini\anidmod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84625"/>
            <a:ext cx="315277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28600" y="4157663"/>
            <a:ext cx="4648200" cy="1752600"/>
            <a:chOff x="0" y="0"/>
            <a:chExt cx="4589" cy="288"/>
          </a:xfrm>
        </p:grpSpPr>
        <p:sp>
          <p:nvSpPr>
            <p:cNvPr id="25608" name="Rectangle 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In this mode the vertical position of the tip is not changed. The current as a function of lateral position represents the surface image. This mode is only appropriate for atomically flat surfaces as otherwise a tip crash would be inevitable. </a:t>
              </a:r>
            </a:p>
          </p:txBody>
        </p:sp>
      </p:grpSp>
      <p:pic>
        <p:nvPicPr>
          <p:cNvPr id="25610" name="Picture 10" descr="D:\File nuovi\STM\Presentazioni\aniimod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8250"/>
            <a:ext cx="315277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2413" y="228600"/>
            <a:ext cx="6152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È FATTO LO STRUMENTO?</a:t>
            </a:r>
          </a:p>
        </p:txBody>
      </p:sp>
      <p:pic>
        <p:nvPicPr>
          <p:cNvPr id="8195" name="Picture 3" descr="overview.JPG                                                   0004F506Mac-stm2                       B3E1B0E9: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28800"/>
            <a:ext cx="36861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ma Omicron.jpg                                             00000039Mac-stm2                       B3E1B0E9: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990600"/>
            <a:ext cx="42100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4784725" y="3276600"/>
            <a:ext cx="3521075" cy="3429000"/>
            <a:chOff x="3014" y="2064"/>
            <a:chExt cx="2218" cy="2160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3014" y="2064"/>
              <a:ext cx="2218" cy="21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3050" y="2104"/>
              <a:ext cx="2147" cy="2120"/>
              <a:chOff x="3050" y="2104"/>
              <a:chExt cx="2147" cy="2120"/>
            </a:xfrm>
          </p:grpSpPr>
          <p:pic>
            <p:nvPicPr>
              <p:cNvPr id="8197" name="Picture 5" descr=" punta.jpg                                                      00000039Mac-stm2                       B3E1B0E9: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2104"/>
                <a:ext cx="2147" cy="1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206" name="Group 14"/>
              <p:cNvGrpSpPr>
                <a:grpSpLocks/>
              </p:cNvGrpSpPr>
              <p:nvPr/>
            </p:nvGrpSpPr>
            <p:grpSpPr bwMode="auto">
              <a:xfrm>
                <a:off x="3366" y="3792"/>
                <a:ext cx="1434" cy="432"/>
                <a:chOff x="3366" y="3792"/>
                <a:chExt cx="1434" cy="432"/>
              </a:xfrm>
            </p:grpSpPr>
            <p:grpSp>
              <p:nvGrpSpPr>
                <p:cNvPr id="8199" name="Group 7"/>
                <p:cNvGrpSpPr>
                  <a:grpSpLocks/>
                </p:cNvGrpSpPr>
                <p:nvPr/>
              </p:nvGrpSpPr>
              <p:grpSpPr bwMode="auto">
                <a:xfrm rot="2522">
                  <a:off x="3366" y="3792"/>
                  <a:ext cx="1434" cy="129"/>
                  <a:chOff x="13596" y="25175"/>
                  <a:chExt cx="1434" cy="129"/>
                </a:xfrm>
              </p:grpSpPr>
              <p:sp>
                <p:nvSpPr>
                  <p:cNvPr id="8200" name="Line 8"/>
                  <p:cNvSpPr>
                    <a:spLocks noChangeShapeType="1"/>
                  </p:cNvSpPr>
                  <p:nvPr/>
                </p:nvSpPr>
                <p:spPr bwMode="auto">
                  <a:xfrm rot="-281617">
                    <a:off x="13606" y="25184"/>
                    <a:ext cx="1406" cy="11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01" name="Line 9"/>
                  <p:cNvSpPr>
                    <a:spLocks noChangeShapeType="1"/>
                  </p:cNvSpPr>
                  <p:nvPr/>
                </p:nvSpPr>
                <p:spPr bwMode="auto">
                  <a:xfrm rot="21318383" flipH="1">
                    <a:off x="13596" y="25175"/>
                    <a:ext cx="4" cy="1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02" name="Line 10"/>
                  <p:cNvSpPr>
                    <a:spLocks noChangeShapeType="1"/>
                  </p:cNvSpPr>
                  <p:nvPr/>
                </p:nvSpPr>
                <p:spPr bwMode="auto">
                  <a:xfrm rot="21318383" flipH="1">
                    <a:off x="15025" y="25175"/>
                    <a:ext cx="5" cy="1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82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90" y="3898"/>
                  <a:ext cx="87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0.38 mm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345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H3_12_300.jpg                                                 00000039Mac-stm2                       B3E1B0E9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223963"/>
            <a:ext cx="432276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914400" y="609600"/>
            <a:ext cx="2743200" cy="2667000"/>
            <a:chOff x="816" y="1008"/>
            <a:chExt cx="1728" cy="1680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16" y="1008"/>
              <a:ext cx="1728" cy="1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pic>
          <p:nvPicPr>
            <p:cNvPr id="6147" name="Picture 3" descr="NH3mod_6cm.jpg                                                 00000039Mac-stm2                       B3E1B0E9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1130"/>
              <a:ext cx="1475" cy="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NH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 (111)</a:t>
            </a:r>
          </a:p>
        </p:txBody>
      </p:sp>
      <p:pic>
        <p:nvPicPr>
          <p:cNvPr id="6151" name="Picture 7" descr="C:\Documents and Settings\fornasiero\Desktop\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667000" cy="16176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111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291" y="152400"/>
            <a:ext cx="4876800" cy="685800"/>
          </a:xfrm>
        </p:spPr>
        <p:txBody>
          <a:bodyPr/>
          <a:lstStyle/>
          <a:p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Applicazioni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catalisi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9836" y="990600"/>
            <a:ext cx="821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intermedia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rodio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143005" y="1828800"/>
            <a:ext cx="2198688" cy="2035175"/>
            <a:chOff x="12768" y="6144"/>
            <a:chExt cx="1385" cy="1282"/>
          </a:xfrm>
        </p:grpSpPr>
        <p:pic>
          <p:nvPicPr>
            <p:cNvPr id="9221" name="Picture 5" descr=" test2.jpg                                                      00000039Mac-stm2                       B3E1B0E9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" y="6144"/>
              <a:ext cx="1373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3632" y="7271"/>
              <a:ext cx="52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en-GB" alt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30 nm</a:t>
              </a:r>
              <a:r>
                <a:rPr lang="en-GB" altLang="en-US" sz="1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2</a:t>
              </a:r>
              <a:endParaRPr lang="en-GB" alt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23" name="Picture 7" descr="&#10;(10x2).jpg                                                     0009249FMac-stm2                       B3E1B0E9: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077913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4" name="Group 8"/>
          <p:cNvGrpSpPr>
            <a:grpSpLocks noChangeAspect="1"/>
          </p:cNvGrpSpPr>
          <p:nvPr/>
        </p:nvGrpSpPr>
        <p:grpSpPr bwMode="auto">
          <a:xfrm>
            <a:off x="3094039" y="4648200"/>
            <a:ext cx="1433652" cy="1539254"/>
            <a:chOff x="2179" y="2640"/>
            <a:chExt cx="1003" cy="1078"/>
          </a:xfrm>
        </p:grpSpPr>
        <p:grpSp>
          <p:nvGrpSpPr>
            <p:cNvPr id="9225" name="Group 9"/>
            <p:cNvGrpSpPr>
              <a:grpSpLocks noChangeAspect="1"/>
            </p:cNvGrpSpPr>
            <p:nvPr/>
          </p:nvGrpSpPr>
          <p:grpSpPr bwMode="auto">
            <a:xfrm>
              <a:off x="2179" y="2640"/>
              <a:ext cx="941" cy="927"/>
              <a:chOff x="1152" y="624"/>
              <a:chExt cx="1566" cy="1542"/>
            </a:xfrm>
          </p:grpSpPr>
          <p:pic>
            <p:nvPicPr>
              <p:cNvPr id="9226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87"/>
              <a:stretch>
                <a:fillRect/>
              </a:stretch>
            </p:blipFill>
            <p:spPr bwMode="auto">
              <a:xfrm>
                <a:off x="1152" y="624"/>
                <a:ext cx="1566" cy="1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7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1773" y="831"/>
                <a:ext cx="172" cy="120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8" name="Text Box 12"/>
            <p:cNvSpPr txBox="1">
              <a:spLocks noChangeAspect="1" noChangeArrowheads="1"/>
            </p:cNvSpPr>
            <p:nvPr/>
          </p:nvSpPr>
          <p:spPr bwMode="auto">
            <a:xfrm>
              <a:off x="2688" y="3546"/>
              <a:ext cx="4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53 Å</a:t>
              </a:r>
              <a:r>
                <a:rPr lang="en-US" altLang="en-US" sz="1000" baseline="30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2</a:t>
              </a:r>
              <a:endParaRPr lang="en-US" altLang="en-US" sz="1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5103813" y="4267201"/>
            <a:ext cx="2690813" cy="1943101"/>
            <a:chOff x="573" y="2160"/>
            <a:chExt cx="1695" cy="1224"/>
          </a:xfrm>
        </p:grpSpPr>
        <p:pic>
          <p:nvPicPr>
            <p:cNvPr id="923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440"/>
              <a:ext cx="15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1" name="Text Box 15"/>
            <p:cNvSpPr txBox="1">
              <a:spLocks noChangeAspect="1" noChangeArrowheads="1"/>
            </p:cNvSpPr>
            <p:nvPr/>
          </p:nvSpPr>
          <p:spPr bwMode="auto">
            <a:xfrm>
              <a:off x="924" y="3229"/>
              <a:ext cx="94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Distanza lungo il profilo</a:t>
              </a:r>
            </a:p>
          </p:txBody>
        </p:sp>
        <p:sp>
          <p:nvSpPr>
            <p:cNvPr id="9232" name="Text Box 16"/>
            <p:cNvSpPr txBox="1">
              <a:spLocks noChangeAspect="1" noChangeArrowheads="1"/>
            </p:cNvSpPr>
            <p:nvPr/>
          </p:nvSpPr>
          <p:spPr bwMode="auto">
            <a:xfrm rot="16212180">
              <a:off x="461" y="2702"/>
              <a:ext cx="38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Altezza</a:t>
              </a:r>
              <a:endPara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286" y="2373"/>
              <a:ext cx="0" cy="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H="1">
              <a:off x="1394" y="2373"/>
              <a:ext cx="0" cy="1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1290" y="2349"/>
              <a:ext cx="104" cy="48"/>
              <a:chOff x="4212" y="2712"/>
              <a:chExt cx="104" cy="48"/>
            </a:xfrm>
          </p:grpSpPr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>
                <a:off x="4212" y="273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7" name="Line 21"/>
              <p:cNvSpPr>
                <a:spLocks noChangeShapeType="1"/>
              </p:cNvSpPr>
              <p:nvPr/>
            </p:nvSpPr>
            <p:spPr bwMode="auto">
              <a:xfrm>
                <a:off x="4212" y="2712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>
                <a:off x="4316" y="2712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828" y="2160"/>
              <a:ext cx="85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 Å invece di 2.7 Å</a:t>
              </a:r>
              <a:endPara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07504" y="6271236"/>
            <a:ext cx="354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 (110) saturata con O </a:t>
            </a:r>
          </a:p>
        </p:txBody>
      </p:sp>
    </p:spTree>
    <p:extLst>
      <p:ext uri="{BB962C8B-B14F-4D97-AF65-F5344CB8AC3E}">
        <p14:creationId xmlns:p14="http://schemas.microsoft.com/office/powerpoint/2010/main" val="5401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6147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L’STM COME UNA VIDEOCAMERA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79375" y="1162050"/>
            <a:ext cx="929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Catalizzatore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ricoperto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esposto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314325" y="2381250"/>
            <a:ext cx="2124075" cy="2227263"/>
            <a:chOff x="43" y="1500"/>
            <a:chExt cx="1338" cy="1403"/>
          </a:xfrm>
        </p:grpSpPr>
        <p:sp>
          <p:nvSpPr>
            <p:cNvPr id="10256" name="Text Box 16"/>
            <p:cNvSpPr txBox="1">
              <a:spLocks noChangeAspect="1" noChangeArrowheads="1"/>
            </p:cNvSpPr>
            <p:nvPr/>
          </p:nvSpPr>
          <p:spPr bwMode="auto">
            <a:xfrm>
              <a:off x="322" y="2670"/>
              <a:ext cx="10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  <a:latin typeface="Comic Sans MS" pitchFamily="66" charset="0"/>
                </a:rPr>
                <a:t>Superficie iniziale</a:t>
              </a:r>
            </a:p>
          </p:txBody>
        </p:sp>
        <p:grpSp>
          <p:nvGrpSpPr>
            <p:cNvPr id="10267" name="Group 27"/>
            <p:cNvGrpSpPr>
              <a:grpSpLocks/>
            </p:cNvGrpSpPr>
            <p:nvPr/>
          </p:nvGrpSpPr>
          <p:grpSpPr bwMode="auto">
            <a:xfrm>
              <a:off x="43" y="1635"/>
              <a:ext cx="1137" cy="1268"/>
              <a:chOff x="43" y="1635"/>
              <a:chExt cx="1137" cy="1268"/>
            </a:xfrm>
          </p:grpSpPr>
          <p:pic>
            <p:nvPicPr>
              <p:cNvPr id="10250" name="Picture 10" descr=" rem_0.jpg                                                      00000039Mac-stm2                       B3E1B0E9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" y="1635"/>
                <a:ext cx="989" cy="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pic>
            <p:nvPicPr>
              <p:cNvPr id="10261" name="Picture 21" descr="&#10;(10x2).jpg                                                     000930C4Mac-stm2                       B3E1B0E9: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2152"/>
                <a:ext cx="332" cy="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62" name="Text Box 22"/>
            <p:cNvSpPr txBox="1">
              <a:spLocks noChangeAspect="1" noChangeArrowheads="1"/>
            </p:cNvSpPr>
            <p:nvPr/>
          </p:nvSpPr>
          <p:spPr bwMode="auto">
            <a:xfrm>
              <a:off x="252" y="1500"/>
              <a:ext cx="49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  <a:latin typeface="Comic Sans MS" pitchFamily="66" charset="0"/>
                </a:rPr>
                <a:t>15</a:t>
              </a:r>
              <a:r>
                <a:rPr lang="en-GB" altLang="en-US" sz="1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15 nm</a:t>
              </a:r>
              <a:r>
                <a:rPr lang="en-GB" altLang="en-US" sz="1000" baseline="30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2</a:t>
              </a:r>
              <a:endParaRPr lang="en-GB" altLang="en-US" sz="10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281" name="Group 41"/>
          <p:cNvGrpSpPr>
            <a:grpSpLocks/>
          </p:cNvGrpSpPr>
          <p:nvPr/>
        </p:nvGrpSpPr>
        <p:grpSpPr bwMode="auto">
          <a:xfrm>
            <a:off x="1143000" y="1828800"/>
            <a:ext cx="3505200" cy="3570288"/>
            <a:chOff x="720" y="1152"/>
            <a:chExt cx="2208" cy="2249"/>
          </a:xfrm>
        </p:grpSpPr>
        <p:grpSp>
          <p:nvGrpSpPr>
            <p:cNvPr id="10266" name="Group 26"/>
            <p:cNvGrpSpPr>
              <a:grpSpLocks/>
            </p:cNvGrpSpPr>
            <p:nvPr/>
          </p:nvGrpSpPr>
          <p:grpSpPr bwMode="auto">
            <a:xfrm>
              <a:off x="1557" y="1152"/>
              <a:ext cx="1371" cy="1773"/>
              <a:chOff x="1440" y="1152"/>
              <a:chExt cx="1371" cy="1773"/>
            </a:xfrm>
          </p:grpSpPr>
          <p:grpSp>
            <p:nvGrpSpPr>
              <p:cNvPr id="10251" name="Group 11"/>
              <p:cNvGrpSpPr>
                <a:grpSpLocks noChangeAspect="1"/>
              </p:cNvGrpSpPr>
              <p:nvPr/>
            </p:nvGrpSpPr>
            <p:grpSpPr bwMode="auto">
              <a:xfrm>
                <a:off x="1589" y="1152"/>
                <a:ext cx="1222" cy="1473"/>
                <a:chOff x="1518" y="764"/>
                <a:chExt cx="1680" cy="2024"/>
              </a:xfrm>
            </p:grpSpPr>
            <p:grpSp>
              <p:nvGrpSpPr>
                <p:cNvPr id="10252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1518" y="1428"/>
                  <a:ext cx="1362" cy="1360"/>
                  <a:chOff x="2081" y="1776"/>
                  <a:chExt cx="1599" cy="1597"/>
                </a:xfrm>
              </p:grpSpPr>
              <p:pic>
                <p:nvPicPr>
                  <p:cNvPr id="10253" name="Picture 13" descr=" rem_1.jpg                                                      00000039Mac-stm2                       B3E1B0E9: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1" y="1776"/>
                    <a:ext cx="1597" cy="159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</a:extLst>
                </p:spPr>
              </p:pic>
              <p:sp>
                <p:nvSpPr>
                  <p:cNvPr id="1025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2084" y="1878"/>
                    <a:ext cx="1596" cy="994"/>
                  </a:xfrm>
                  <a:custGeom>
                    <a:avLst/>
                    <a:gdLst>
                      <a:gd name="T0" fmla="*/ 0 w 1596"/>
                      <a:gd name="T1" fmla="*/ 749 h 1001"/>
                      <a:gd name="T2" fmla="*/ 32 w 1596"/>
                      <a:gd name="T3" fmla="*/ 737 h 1001"/>
                      <a:gd name="T4" fmla="*/ 56 w 1596"/>
                      <a:gd name="T5" fmla="*/ 713 h 1001"/>
                      <a:gd name="T6" fmla="*/ 72 w 1596"/>
                      <a:gd name="T7" fmla="*/ 693 h 1001"/>
                      <a:gd name="T8" fmla="*/ 92 w 1596"/>
                      <a:gd name="T9" fmla="*/ 653 h 1001"/>
                      <a:gd name="T10" fmla="*/ 116 w 1596"/>
                      <a:gd name="T11" fmla="*/ 569 h 1001"/>
                      <a:gd name="T12" fmla="*/ 140 w 1596"/>
                      <a:gd name="T13" fmla="*/ 405 h 1001"/>
                      <a:gd name="T14" fmla="*/ 168 w 1596"/>
                      <a:gd name="T15" fmla="*/ 465 h 1001"/>
                      <a:gd name="T16" fmla="*/ 172 w 1596"/>
                      <a:gd name="T17" fmla="*/ 701 h 1001"/>
                      <a:gd name="T18" fmla="*/ 188 w 1596"/>
                      <a:gd name="T19" fmla="*/ 785 h 1001"/>
                      <a:gd name="T20" fmla="*/ 328 w 1596"/>
                      <a:gd name="T21" fmla="*/ 1001 h 1001"/>
                      <a:gd name="T22" fmla="*/ 376 w 1596"/>
                      <a:gd name="T23" fmla="*/ 989 h 1001"/>
                      <a:gd name="T24" fmla="*/ 404 w 1596"/>
                      <a:gd name="T25" fmla="*/ 953 h 1001"/>
                      <a:gd name="T26" fmla="*/ 476 w 1596"/>
                      <a:gd name="T27" fmla="*/ 893 h 1001"/>
                      <a:gd name="T28" fmla="*/ 496 w 1596"/>
                      <a:gd name="T29" fmla="*/ 857 h 1001"/>
                      <a:gd name="T30" fmla="*/ 504 w 1596"/>
                      <a:gd name="T31" fmla="*/ 833 h 1001"/>
                      <a:gd name="T32" fmla="*/ 536 w 1596"/>
                      <a:gd name="T33" fmla="*/ 649 h 1001"/>
                      <a:gd name="T34" fmla="*/ 564 w 1596"/>
                      <a:gd name="T35" fmla="*/ 689 h 1001"/>
                      <a:gd name="T36" fmla="*/ 632 w 1596"/>
                      <a:gd name="T37" fmla="*/ 833 h 1001"/>
                      <a:gd name="T38" fmla="*/ 708 w 1596"/>
                      <a:gd name="T39" fmla="*/ 797 h 1001"/>
                      <a:gd name="T40" fmla="*/ 696 w 1596"/>
                      <a:gd name="T41" fmla="*/ 673 h 1001"/>
                      <a:gd name="T42" fmla="*/ 736 w 1596"/>
                      <a:gd name="T43" fmla="*/ 553 h 1001"/>
                      <a:gd name="T44" fmla="*/ 800 w 1596"/>
                      <a:gd name="T45" fmla="*/ 545 h 1001"/>
                      <a:gd name="T46" fmla="*/ 852 w 1596"/>
                      <a:gd name="T47" fmla="*/ 561 h 1001"/>
                      <a:gd name="T48" fmla="*/ 884 w 1596"/>
                      <a:gd name="T49" fmla="*/ 649 h 1001"/>
                      <a:gd name="T50" fmla="*/ 892 w 1596"/>
                      <a:gd name="T51" fmla="*/ 661 h 1001"/>
                      <a:gd name="T52" fmla="*/ 916 w 1596"/>
                      <a:gd name="T53" fmla="*/ 669 h 1001"/>
                      <a:gd name="T54" fmla="*/ 952 w 1596"/>
                      <a:gd name="T55" fmla="*/ 689 h 1001"/>
                      <a:gd name="T56" fmla="*/ 988 w 1596"/>
                      <a:gd name="T57" fmla="*/ 673 h 1001"/>
                      <a:gd name="T58" fmla="*/ 1040 w 1596"/>
                      <a:gd name="T59" fmla="*/ 633 h 1001"/>
                      <a:gd name="T60" fmla="*/ 1060 w 1596"/>
                      <a:gd name="T61" fmla="*/ 613 h 1001"/>
                      <a:gd name="T62" fmla="*/ 1068 w 1596"/>
                      <a:gd name="T63" fmla="*/ 589 h 1001"/>
                      <a:gd name="T64" fmla="*/ 1068 w 1596"/>
                      <a:gd name="T65" fmla="*/ 565 h 1001"/>
                      <a:gd name="T66" fmla="*/ 1084 w 1596"/>
                      <a:gd name="T67" fmla="*/ 525 h 1001"/>
                      <a:gd name="T68" fmla="*/ 1104 w 1596"/>
                      <a:gd name="T69" fmla="*/ 485 h 1001"/>
                      <a:gd name="T70" fmla="*/ 1120 w 1596"/>
                      <a:gd name="T71" fmla="*/ 469 h 1001"/>
                      <a:gd name="T72" fmla="*/ 1160 w 1596"/>
                      <a:gd name="T73" fmla="*/ 433 h 1001"/>
                      <a:gd name="T74" fmla="*/ 1172 w 1596"/>
                      <a:gd name="T75" fmla="*/ 421 h 1001"/>
                      <a:gd name="T76" fmla="*/ 1184 w 1596"/>
                      <a:gd name="T77" fmla="*/ 405 h 1001"/>
                      <a:gd name="T78" fmla="*/ 1192 w 1596"/>
                      <a:gd name="T79" fmla="*/ 389 h 1001"/>
                      <a:gd name="T80" fmla="*/ 1248 w 1596"/>
                      <a:gd name="T81" fmla="*/ 341 h 1001"/>
                      <a:gd name="T82" fmla="*/ 1292 w 1596"/>
                      <a:gd name="T83" fmla="*/ 297 h 1001"/>
                      <a:gd name="T84" fmla="*/ 1308 w 1596"/>
                      <a:gd name="T85" fmla="*/ 261 h 1001"/>
                      <a:gd name="T86" fmla="*/ 1292 w 1596"/>
                      <a:gd name="T87" fmla="*/ 281 h 1001"/>
                      <a:gd name="T88" fmla="*/ 1304 w 1596"/>
                      <a:gd name="T89" fmla="*/ 281 h 1001"/>
                      <a:gd name="T90" fmla="*/ 1312 w 1596"/>
                      <a:gd name="T91" fmla="*/ 237 h 1001"/>
                      <a:gd name="T92" fmla="*/ 1320 w 1596"/>
                      <a:gd name="T93" fmla="*/ 201 h 1001"/>
                      <a:gd name="T94" fmla="*/ 1320 w 1596"/>
                      <a:gd name="T95" fmla="*/ 109 h 1001"/>
                      <a:gd name="T96" fmla="*/ 1320 w 1596"/>
                      <a:gd name="T97" fmla="*/ 89 h 1001"/>
                      <a:gd name="T98" fmla="*/ 1328 w 1596"/>
                      <a:gd name="T99" fmla="*/ 57 h 1001"/>
                      <a:gd name="T100" fmla="*/ 1376 w 1596"/>
                      <a:gd name="T101" fmla="*/ 13 h 1001"/>
                      <a:gd name="T102" fmla="*/ 1444 w 1596"/>
                      <a:gd name="T103" fmla="*/ 9 h 1001"/>
                      <a:gd name="T104" fmla="*/ 1488 w 1596"/>
                      <a:gd name="T105" fmla="*/ 25 h 1001"/>
                      <a:gd name="T106" fmla="*/ 1496 w 1596"/>
                      <a:gd name="T107" fmla="*/ 97 h 1001"/>
                      <a:gd name="T108" fmla="*/ 1500 w 1596"/>
                      <a:gd name="T109" fmla="*/ 109 h 1001"/>
                      <a:gd name="T110" fmla="*/ 1488 w 1596"/>
                      <a:gd name="T111" fmla="*/ 229 h 1001"/>
                      <a:gd name="T112" fmla="*/ 1528 w 1596"/>
                      <a:gd name="T113" fmla="*/ 385 h 1001"/>
                      <a:gd name="T114" fmla="*/ 1572 w 1596"/>
                      <a:gd name="T115" fmla="*/ 417 h 1001"/>
                      <a:gd name="T116" fmla="*/ 1596 w 1596"/>
                      <a:gd name="T117" fmla="*/ 433 h 1001"/>
                      <a:gd name="T118" fmla="*/ 1588 w 1596"/>
                      <a:gd name="T119" fmla="*/ 421 h 1001"/>
                      <a:gd name="connsiteX0" fmla="*/ 0 w 10000"/>
                      <a:gd name="connsiteY0" fmla="*/ 7416 h 9933"/>
                      <a:gd name="connsiteX1" fmla="*/ 201 w 10000"/>
                      <a:gd name="connsiteY1" fmla="*/ 7296 h 9933"/>
                      <a:gd name="connsiteX2" fmla="*/ 351 w 10000"/>
                      <a:gd name="connsiteY2" fmla="*/ 7056 h 9933"/>
                      <a:gd name="connsiteX3" fmla="*/ 451 w 10000"/>
                      <a:gd name="connsiteY3" fmla="*/ 6856 h 9933"/>
                      <a:gd name="connsiteX4" fmla="*/ 576 w 10000"/>
                      <a:gd name="connsiteY4" fmla="*/ 6456 h 9933"/>
                      <a:gd name="connsiteX5" fmla="*/ 727 w 10000"/>
                      <a:gd name="connsiteY5" fmla="*/ 5617 h 9933"/>
                      <a:gd name="connsiteX6" fmla="*/ 877 w 10000"/>
                      <a:gd name="connsiteY6" fmla="*/ 3979 h 9933"/>
                      <a:gd name="connsiteX7" fmla="*/ 1053 w 10000"/>
                      <a:gd name="connsiteY7" fmla="*/ 4578 h 9933"/>
                      <a:gd name="connsiteX8" fmla="*/ 1078 w 10000"/>
                      <a:gd name="connsiteY8" fmla="*/ 6936 h 9933"/>
                      <a:gd name="connsiteX9" fmla="*/ 1178 w 10000"/>
                      <a:gd name="connsiteY9" fmla="*/ 7775 h 9933"/>
                      <a:gd name="connsiteX10" fmla="*/ 2055 w 10000"/>
                      <a:gd name="connsiteY10" fmla="*/ 9933 h 9933"/>
                      <a:gd name="connsiteX11" fmla="*/ 2356 w 10000"/>
                      <a:gd name="connsiteY11" fmla="*/ 9813 h 9933"/>
                      <a:gd name="connsiteX12" fmla="*/ 2531 w 10000"/>
                      <a:gd name="connsiteY12" fmla="*/ 9453 h 9933"/>
                      <a:gd name="connsiteX13" fmla="*/ 2982 w 10000"/>
                      <a:gd name="connsiteY13" fmla="*/ 8854 h 9933"/>
                      <a:gd name="connsiteX14" fmla="*/ 3108 w 10000"/>
                      <a:gd name="connsiteY14" fmla="*/ 8494 h 9933"/>
                      <a:gd name="connsiteX15" fmla="*/ 3158 w 10000"/>
                      <a:gd name="connsiteY15" fmla="*/ 8255 h 9933"/>
                      <a:gd name="connsiteX16" fmla="*/ 3358 w 10000"/>
                      <a:gd name="connsiteY16" fmla="*/ 6417 h 9933"/>
                      <a:gd name="connsiteX17" fmla="*/ 3534 w 10000"/>
                      <a:gd name="connsiteY17" fmla="*/ 6816 h 9933"/>
                      <a:gd name="connsiteX18" fmla="*/ 3960 w 10000"/>
                      <a:gd name="connsiteY18" fmla="*/ 8255 h 9933"/>
                      <a:gd name="connsiteX19" fmla="*/ 4436 w 10000"/>
                      <a:gd name="connsiteY19" fmla="*/ 7895 h 9933"/>
                      <a:gd name="connsiteX20" fmla="*/ 4361 w 10000"/>
                      <a:gd name="connsiteY20" fmla="*/ 6656 h 9933"/>
                      <a:gd name="connsiteX21" fmla="*/ 4612 w 10000"/>
                      <a:gd name="connsiteY21" fmla="*/ 5457 h 9933"/>
                      <a:gd name="connsiteX22" fmla="*/ 5013 w 10000"/>
                      <a:gd name="connsiteY22" fmla="*/ 5378 h 9933"/>
                      <a:gd name="connsiteX23" fmla="*/ 5338 w 10000"/>
                      <a:gd name="connsiteY23" fmla="*/ 5537 h 9933"/>
                      <a:gd name="connsiteX24" fmla="*/ 5539 w 10000"/>
                      <a:gd name="connsiteY24" fmla="*/ 6417 h 9933"/>
                      <a:gd name="connsiteX25" fmla="*/ 5589 w 10000"/>
                      <a:gd name="connsiteY25" fmla="*/ 6536 h 9933"/>
                      <a:gd name="connsiteX26" fmla="*/ 5739 w 10000"/>
                      <a:gd name="connsiteY26" fmla="*/ 6616 h 9933"/>
                      <a:gd name="connsiteX27" fmla="*/ 5965 w 10000"/>
                      <a:gd name="connsiteY27" fmla="*/ 6816 h 9933"/>
                      <a:gd name="connsiteX28" fmla="*/ 6190 w 10000"/>
                      <a:gd name="connsiteY28" fmla="*/ 6656 h 9933"/>
                      <a:gd name="connsiteX29" fmla="*/ 6516 w 10000"/>
                      <a:gd name="connsiteY29" fmla="*/ 6257 h 9933"/>
                      <a:gd name="connsiteX30" fmla="*/ 6642 w 10000"/>
                      <a:gd name="connsiteY30" fmla="*/ 6057 h 9933"/>
                      <a:gd name="connsiteX31" fmla="*/ 6692 w 10000"/>
                      <a:gd name="connsiteY31" fmla="*/ 5817 h 9933"/>
                      <a:gd name="connsiteX32" fmla="*/ 6692 w 10000"/>
                      <a:gd name="connsiteY32" fmla="*/ 5577 h 9933"/>
                      <a:gd name="connsiteX33" fmla="*/ 6792 w 10000"/>
                      <a:gd name="connsiteY33" fmla="*/ 5178 h 9933"/>
                      <a:gd name="connsiteX34" fmla="*/ 6917 w 10000"/>
                      <a:gd name="connsiteY34" fmla="*/ 4778 h 9933"/>
                      <a:gd name="connsiteX35" fmla="*/ 7018 w 10000"/>
                      <a:gd name="connsiteY35" fmla="*/ 4618 h 9933"/>
                      <a:gd name="connsiteX36" fmla="*/ 7268 w 10000"/>
                      <a:gd name="connsiteY36" fmla="*/ 4259 h 9933"/>
                      <a:gd name="connsiteX37" fmla="*/ 7343 w 10000"/>
                      <a:gd name="connsiteY37" fmla="*/ 4139 h 9933"/>
                      <a:gd name="connsiteX38" fmla="*/ 7419 w 10000"/>
                      <a:gd name="connsiteY38" fmla="*/ 3979 h 9933"/>
                      <a:gd name="connsiteX39" fmla="*/ 7469 w 10000"/>
                      <a:gd name="connsiteY39" fmla="*/ 3819 h 9933"/>
                      <a:gd name="connsiteX40" fmla="*/ 7820 w 10000"/>
                      <a:gd name="connsiteY40" fmla="*/ 3340 h 9933"/>
                      <a:gd name="connsiteX41" fmla="*/ 8095 w 10000"/>
                      <a:gd name="connsiteY41" fmla="*/ 2900 h 9933"/>
                      <a:gd name="connsiteX42" fmla="*/ 8195 w 10000"/>
                      <a:gd name="connsiteY42" fmla="*/ 2540 h 9933"/>
                      <a:gd name="connsiteX43" fmla="*/ 8095 w 10000"/>
                      <a:gd name="connsiteY43" fmla="*/ 2740 h 9933"/>
                      <a:gd name="connsiteX44" fmla="*/ 8170 w 10000"/>
                      <a:gd name="connsiteY44" fmla="*/ 2740 h 9933"/>
                      <a:gd name="connsiteX45" fmla="*/ 8221 w 10000"/>
                      <a:gd name="connsiteY45" fmla="*/ 2301 h 9933"/>
                      <a:gd name="connsiteX46" fmla="*/ 8271 w 10000"/>
                      <a:gd name="connsiteY46" fmla="*/ 1941 h 9933"/>
                      <a:gd name="connsiteX47" fmla="*/ 8271 w 10000"/>
                      <a:gd name="connsiteY47" fmla="*/ 1022 h 9933"/>
                      <a:gd name="connsiteX48" fmla="*/ 8271 w 10000"/>
                      <a:gd name="connsiteY48" fmla="*/ 822 h 9933"/>
                      <a:gd name="connsiteX49" fmla="*/ 8321 w 10000"/>
                      <a:gd name="connsiteY49" fmla="*/ 502 h 9933"/>
                      <a:gd name="connsiteX50" fmla="*/ 8622 w 10000"/>
                      <a:gd name="connsiteY50" fmla="*/ 63 h 9933"/>
                      <a:gd name="connsiteX51" fmla="*/ 9048 w 10000"/>
                      <a:gd name="connsiteY51" fmla="*/ 23 h 9933"/>
                      <a:gd name="connsiteX52" fmla="*/ 9323 w 10000"/>
                      <a:gd name="connsiteY52" fmla="*/ 183 h 9933"/>
                      <a:gd name="connsiteX53" fmla="*/ 9373 w 10000"/>
                      <a:gd name="connsiteY53" fmla="*/ 902 h 9933"/>
                      <a:gd name="connsiteX54" fmla="*/ 9398 w 10000"/>
                      <a:gd name="connsiteY54" fmla="*/ 1022 h 9933"/>
                      <a:gd name="connsiteX55" fmla="*/ 9323 w 10000"/>
                      <a:gd name="connsiteY55" fmla="*/ 2221 h 9933"/>
                      <a:gd name="connsiteX56" fmla="*/ 9574 w 10000"/>
                      <a:gd name="connsiteY56" fmla="*/ 3779 h 9933"/>
                      <a:gd name="connsiteX57" fmla="*/ 9850 w 10000"/>
                      <a:gd name="connsiteY57" fmla="*/ 4099 h 9933"/>
                      <a:gd name="connsiteX58" fmla="*/ 10000 w 10000"/>
                      <a:gd name="connsiteY58" fmla="*/ 4259 h 9933"/>
                      <a:gd name="connsiteX59" fmla="*/ 9950 w 10000"/>
                      <a:gd name="connsiteY59" fmla="*/ 4139 h 9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000" h="9933">
                        <a:moveTo>
                          <a:pt x="0" y="7416"/>
                        </a:moveTo>
                        <a:cubicBezTo>
                          <a:pt x="100" y="7376"/>
                          <a:pt x="125" y="7396"/>
                          <a:pt x="201" y="7296"/>
                        </a:cubicBezTo>
                        <a:lnTo>
                          <a:pt x="351" y="7056"/>
                        </a:lnTo>
                        <a:cubicBezTo>
                          <a:pt x="414" y="6746"/>
                          <a:pt x="320" y="7106"/>
                          <a:pt x="451" y="6856"/>
                        </a:cubicBezTo>
                        <a:cubicBezTo>
                          <a:pt x="489" y="6766"/>
                          <a:pt x="545" y="6556"/>
                          <a:pt x="576" y="6456"/>
                        </a:cubicBezTo>
                        <a:cubicBezTo>
                          <a:pt x="645" y="6197"/>
                          <a:pt x="683" y="5887"/>
                          <a:pt x="727" y="5617"/>
                        </a:cubicBezTo>
                        <a:cubicBezTo>
                          <a:pt x="727" y="5447"/>
                          <a:pt x="633" y="4229"/>
                          <a:pt x="877" y="3979"/>
                        </a:cubicBezTo>
                        <a:cubicBezTo>
                          <a:pt x="1009" y="4049"/>
                          <a:pt x="1021" y="4359"/>
                          <a:pt x="1053" y="4578"/>
                        </a:cubicBezTo>
                        <a:cubicBezTo>
                          <a:pt x="1059" y="5358"/>
                          <a:pt x="1059" y="6147"/>
                          <a:pt x="1078" y="6936"/>
                        </a:cubicBezTo>
                        <a:cubicBezTo>
                          <a:pt x="1078" y="7196"/>
                          <a:pt x="1147" y="7505"/>
                          <a:pt x="1178" y="7775"/>
                        </a:cubicBezTo>
                        <a:cubicBezTo>
                          <a:pt x="1272" y="8634"/>
                          <a:pt x="1416" y="9723"/>
                          <a:pt x="2055" y="9933"/>
                        </a:cubicBezTo>
                        <a:cubicBezTo>
                          <a:pt x="2155" y="9893"/>
                          <a:pt x="2256" y="9863"/>
                          <a:pt x="2356" y="9813"/>
                        </a:cubicBezTo>
                        <a:cubicBezTo>
                          <a:pt x="2419" y="9703"/>
                          <a:pt x="2450" y="9533"/>
                          <a:pt x="2531" y="9453"/>
                        </a:cubicBezTo>
                        <a:cubicBezTo>
                          <a:pt x="2675" y="9294"/>
                          <a:pt x="2882" y="9084"/>
                          <a:pt x="2982" y="8854"/>
                        </a:cubicBezTo>
                        <a:cubicBezTo>
                          <a:pt x="3026" y="8744"/>
                          <a:pt x="3070" y="8604"/>
                          <a:pt x="3108" y="8494"/>
                        </a:cubicBezTo>
                        <a:cubicBezTo>
                          <a:pt x="3127" y="8415"/>
                          <a:pt x="3158" y="8255"/>
                          <a:pt x="3158" y="8255"/>
                        </a:cubicBezTo>
                        <a:cubicBezTo>
                          <a:pt x="3170" y="7895"/>
                          <a:pt x="3120" y="6656"/>
                          <a:pt x="3358" y="6417"/>
                        </a:cubicBezTo>
                        <a:cubicBezTo>
                          <a:pt x="3409" y="6466"/>
                          <a:pt x="3584" y="6616"/>
                          <a:pt x="3534" y="6816"/>
                        </a:cubicBezTo>
                        <a:cubicBezTo>
                          <a:pt x="3716" y="7256"/>
                          <a:pt x="3716" y="7865"/>
                          <a:pt x="3960" y="8255"/>
                        </a:cubicBezTo>
                        <a:cubicBezTo>
                          <a:pt x="4267" y="8205"/>
                          <a:pt x="4361" y="8335"/>
                          <a:pt x="4436" y="7895"/>
                        </a:cubicBezTo>
                        <a:cubicBezTo>
                          <a:pt x="4417" y="7445"/>
                          <a:pt x="4392" y="7086"/>
                          <a:pt x="4361" y="6656"/>
                        </a:cubicBezTo>
                        <a:cubicBezTo>
                          <a:pt x="4373" y="6247"/>
                          <a:pt x="4311" y="5607"/>
                          <a:pt x="4612" y="5457"/>
                        </a:cubicBezTo>
                        <a:cubicBezTo>
                          <a:pt x="4643" y="5467"/>
                          <a:pt x="4963" y="5328"/>
                          <a:pt x="5013" y="5378"/>
                        </a:cubicBezTo>
                        <a:cubicBezTo>
                          <a:pt x="5063" y="5428"/>
                          <a:pt x="5338" y="5537"/>
                          <a:pt x="5338" y="5537"/>
                        </a:cubicBezTo>
                        <a:cubicBezTo>
                          <a:pt x="5401" y="5697"/>
                          <a:pt x="5439" y="6307"/>
                          <a:pt x="5539" y="6417"/>
                        </a:cubicBezTo>
                        <a:cubicBezTo>
                          <a:pt x="5551" y="6456"/>
                          <a:pt x="5558" y="6506"/>
                          <a:pt x="5589" y="6536"/>
                        </a:cubicBezTo>
                        <a:cubicBezTo>
                          <a:pt x="5633" y="6576"/>
                          <a:pt x="5689" y="6566"/>
                          <a:pt x="5739" y="6616"/>
                        </a:cubicBezTo>
                        <a:cubicBezTo>
                          <a:pt x="5909" y="6796"/>
                          <a:pt x="5827" y="6736"/>
                          <a:pt x="5965" y="6816"/>
                        </a:cubicBezTo>
                        <a:cubicBezTo>
                          <a:pt x="6140" y="6716"/>
                          <a:pt x="6065" y="6776"/>
                          <a:pt x="6190" y="6656"/>
                        </a:cubicBezTo>
                        <a:cubicBezTo>
                          <a:pt x="6303" y="6367"/>
                          <a:pt x="6291" y="6337"/>
                          <a:pt x="6516" y="6257"/>
                        </a:cubicBezTo>
                        <a:cubicBezTo>
                          <a:pt x="6579" y="6177"/>
                          <a:pt x="6604" y="6177"/>
                          <a:pt x="6642" y="6057"/>
                        </a:cubicBezTo>
                        <a:cubicBezTo>
                          <a:pt x="6660" y="5977"/>
                          <a:pt x="6692" y="5817"/>
                          <a:pt x="6692" y="5817"/>
                        </a:cubicBezTo>
                        <a:cubicBezTo>
                          <a:pt x="6623" y="5497"/>
                          <a:pt x="6692" y="5897"/>
                          <a:pt x="6692" y="5577"/>
                        </a:cubicBezTo>
                        <a:cubicBezTo>
                          <a:pt x="6692" y="5447"/>
                          <a:pt x="6805" y="5298"/>
                          <a:pt x="6792" y="5178"/>
                        </a:cubicBezTo>
                        <a:cubicBezTo>
                          <a:pt x="6823" y="5038"/>
                          <a:pt x="6880" y="4868"/>
                          <a:pt x="6917" y="4778"/>
                        </a:cubicBezTo>
                        <a:cubicBezTo>
                          <a:pt x="6949" y="4678"/>
                          <a:pt x="6955" y="4698"/>
                          <a:pt x="7018" y="4618"/>
                        </a:cubicBezTo>
                        <a:cubicBezTo>
                          <a:pt x="7086" y="4558"/>
                          <a:pt x="7199" y="4329"/>
                          <a:pt x="7268" y="4259"/>
                        </a:cubicBezTo>
                        <a:cubicBezTo>
                          <a:pt x="7318" y="4199"/>
                          <a:pt x="7299" y="4199"/>
                          <a:pt x="7343" y="4139"/>
                        </a:cubicBezTo>
                        <a:cubicBezTo>
                          <a:pt x="7368" y="4099"/>
                          <a:pt x="7387" y="4009"/>
                          <a:pt x="7419" y="3979"/>
                        </a:cubicBezTo>
                        <a:cubicBezTo>
                          <a:pt x="7462" y="3919"/>
                          <a:pt x="7469" y="3819"/>
                          <a:pt x="7469" y="3819"/>
                        </a:cubicBezTo>
                        <a:cubicBezTo>
                          <a:pt x="7556" y="3599"/>
                          <a:pt x="7663" y="3420"/>
                          <a:pt x="7820" y="3340"/>
                        </a:cubicBezTo>
                        <a:cubicBezTo>
                          <a:pt x="8001" y="3410"/>
                          <a:pt x="7901" y="2860"/>
                          <a:pt x="8095" y="2900"/>
                        </a:cubicBezTo>
                        <a:cubicBezTo>
                          <a:pt x="8095" y="2900"/>
                          <a:pt x="8195" y="2640"/>
                          <a:pt x="8195" y="2540"/>
                        </a:cubicBezTo>
                        <a:cubicBezTo>
                          <a:pt x="8271" y="2460"/>
                          <a:pt x="8114" y="2780"/>
                          <a:pt x="8095" y="2740"/>
                        </a:cubicBezTo>
                        <a:cubicBezTo>
                          <a:pt x="8058" y="2660"/>
                          <a:pt x="8095" y="2620"/>
                          <a:pt x="8170" y="2740"/>
                        </a:cubicBezTo>
                        <a:cubicBezTo>
                          <a:pt x="8064" y="2490"/>
                          <a:pt x="8277" y="2570"/>
                          <a:pt x="8221" y="2301"/>
                        </a:cubicBezTo>
                        <a:cubicBezTo>
                          <a:pt x="8227" y="2171"/>
                          <a:pt x="8258" y="2151"/>
                          <a:pt x="8271" y="1941"/>
                        </a:cubicBezTo>
                        <a:cubicBezTo>
                          <a:pt x="8277" y="1721"/>
                          <a:pt x="8271" y="1202"/>
                          <a:pt x="8271" y="1022"/>
                        </a:cubicBezTo>
                        <a:cubicBezTo>
                          <a:pt x="8289" y="932"/>
                          <a:pt x="8239" y="892"/>
                          <a:pt x="8271" y="822"/>
                        </a:cubicBezTo>
                        <a:cubicBezTo>
                          <a:pt x="8296" y="732"/>
                          <a:pt x="8321" y="502"/>
                          <a:pt x="8321" y="502"/>
                        </a:cubicBezTo>
                        <a:cubicBezTo>
                          <a:pt x="8352" y="283"/>
                          <a:pt x="8490" y="123"/>
                          <a:pt x="8622" y="63"/>
                        </a:cubicBezTo>
                        <a:cubicBezTo>
                          <a:pt x="8778" y="143"/>
                          <a:pt x="8885" y="-67"/>
                          <a:pt x="9048" y="23"/>
                        </a:cubicBezTo>
                        <a:cubicBezTo>
                          <a:pt x="9129" y="63"/>
                          <a:pt x="9323" y="183"/>
                          <a:pt x="9323" y="183"/>
                        </a:cubicBezTo>
                        <a:cubicBezTo>
                          <a:pt x="9398" y="373"/>
                          <a:pt x="9311" y="612"/>
                          <a:pt x="9373" y="902"/>
                        </a:cubicBezTo>
                        <a:cubicBezTo>
                          <a:pt x="9380" y="942"/>
                          <a:pt x="9398" y="1022"/>
                          <a:pt x="9398" y="1022"/>
                        </a:cubicBezTo>
                        <a:cubicBezTo>
                          <a:pt x="9361" y="1402"/>
                          <a:pt x="9380" y="1831"/>
                          <a:pt x="9323" y="2221"/>
                        </a:cubicBezTo>
                        <a:cubicBezTo>
                          <a:pt x="9336" y="2720"/>
                          <a:pt x="9261" y="3449"/>
                          <a:pt x="9574" y="3779"/>
                        </a:cubicBezTo>
                        <a:cubicBezTo>
                          <a:pt x="9643" y="3949"/>
                          <a:pt x="9737" y="3999"/>
                          <a:pt x="9850" y="4099"/>
                        </a:cubicBezTo>
                        <a:cubicBezTo>
                          <a:pt x="9900" y="4139"/>
                          <a:pt x="10000" y="4259"/>
                          <a:pt x="10000" y="4259"/>
                        </a:cubicBezTo>
                        <a:cubicBezTo>
                          <a:pt x="9981" y="4219"/>
                          <a:pt x="9950" y="4139"/>
                          <a:pt x="9950" y="4139"/>
                        </a:cubicBezTo>
                      </a:path>
                    </a:pathLst>
                  </a:custGeom>
                  <a:noFill/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CC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10255" name="Picture 15" descr="rem_1_dett.jpg                                                 00000039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1" y="764"/>
                  <a:ext cx="637" cy="7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</a:extLst>
              </p:spPr>
            </p:pic>
          </p:grpSp>
          <p:sp>
            <p:nvSpPr>
              <p:cNvPr id="10257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920" y="2670"/>
                <a:ext cx="79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Comic Sans MS" pitchFamily="66" charset="0"/>
                  </a:rPr>
                  <a:t>I step: l’onda</a:t>
                </a:r>
              </a:p>
            </p:txBody>
          </p:sp>
          <p:pic>
            <p:nvPicPr>
              <p:cNvPr id="10258" name="Picture 18" descr=" Istep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155"/>
                <a:ext cx="332" cy="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78" name="Group 38"/>
            <p:cNvGrpSpPr>
              <a:grpSpLocks/>
            </p:cNvGrpSpPr>
            <p:nvPr/>
          </p:nvGrpSpPr>
          <p:grpSpPr bwMode="auto">
            <a:xfrm>
              <a:off x="720" y="3168"/>
              <a:ext cx="1412" cy="233"/>
              <a:chOff x="720" y="3168"/>
              <a:chExt cx="1412" cy="233"/>
            </a:xfrm>
          </p:grpSpPr>
          <p:sp>
            <p:nvSpPr>
              <p:cNvPr id="10272" name="Line 32"/>
              <p:cNvSpPr>
                <a:spLocks noChangeAspect="1" noChangeShapeType="1"/>
              </p:cNvSpPr>
              <p:nvPr/>
            </p:nvSpPr>
            <p:spPr bwMode="auto">
              <a:xfrm>
                <a:off x="720" y="3168"/>
                <a:ext cx="141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3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274" y="3168"/>
                <a:ext cx="4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Comic Sans MS" pitchFamily="66" charset="0"/>
                  </a:rPr>
                  <a:t>1 min</a:t>
                </a:r>
              </a:p>
            </p:txBody>
          </p:sp>
        </p:grpSp>
      </p:grpSp>
      <p:grpSp>
        <p:nvGrpSpPr>
          <p:cNvPr id="10282" name="Group 42"/>
          <p:cNvGrpSpPr>
            <a:grpSpLocks/>
          </p:cNvGrpSpPr>
          <p:nvPr/>
        </p:nvGrpSpPr>
        <p:grpSpPr bwMode="auto">
          <a:xfrm>
            <a:off x="3486150" y="2595563"/>
            <a:ext cx="3660775" cy="2803525"/>
            <a:chOff x="2196" y="1635"/>
            <a:chExt cx="2306" cy="1766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3024" y="1635"/>
              <a:ext cx="1478" cy="1365"/>
              <a:chOff x="3082" y="1635"/>
              <a:chExt cx="1478" cy="1365"/>
            </a:xfrm>
          </p:grpSpPr>
          <p:sp>
            <p:nvSpPr>
              <p:cNvPr id="1024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504" y="2670"/>
                <a:ext cx="105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Comic Sans MS" pitchFamily="66" charset="0"/>
                  </a:rPr>
                  <a:t>II step: la reazione continua</a:t>
                </a:r>
              </a:p>
            </p:txBody>
          </p:sp>
          <p:grpSp>
            <p:nvGrpSpPr>
              <p:cNvPr id="10263" name="Group 23"/>
              <p:cNvGrpSpPr>
                <a:grpSpLocks/>
              </p:cNvGrpSpPr>
              <p:nvPr/>
            </p:nvGrpSpPr>
            <p:grpSpPr bwMode="auto">
              <a:xfrm>
                <a:off x="3082" y="1635"/>
                <a:ext cx="1129" cy="1278"/>
                <a:chOff x="3082" y="1635"/>
                <a:chExt cx="1129" cy="1278"/>
              </a:xfrm>
            </p:grpSpPr>
            <p:pic>
              <p:nvPicPr>
                <p:cNvPr id="10246" name="Picture 6" descr=" rem_2.jpg                                                      00000039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2" y="1635"/>
                  <a:ext cx="989" cy="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</a:extLst>
              </p:spPr>
            </p:pic>
            <p:pic>
              <p:nvPicPr>
                <p:cNvPr id="10259" name="Picture 19" descr="&#10;IIstep.jpg                                                     0009249F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2" y="2162"/>
                  <a:ext cx="332" cy="7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79" name="Group 39"/>
            <p:cNvGrpSpPr>
              <a:grpSpLocks/>
            </p:cNvGrpSpPr>
            <p:nvPr/>
          </p:nvGrpSpPr>
          <p:grpSpPr bwMode="auto">
            <a:xfrm>
              <a:off x="2196" y="3168"/>
              <a:ext cx="1412" cy="233"/>
              <a:chOff x="2196" y="3168"/>
              <a:chExt cx="1412" cy="233"/>
            </a:xfrm>
          </p:grpSpPr>
          <p:sp>
            <p:nvSpPr>
              <p:cNvPr id="10270" name="Line 30"/>
              <p:cNvSpPr>
                <a:spLocks noChangeAspect="1" noChangeShapeType="1"/>
              </p:cNvSpPr>
              <p:nvPr/>
            </p:nvSpPr>
            <p:spPr bwMode="auto">
              <a:xfrm>
                <a:off x="2196" y="3168"/>
                <a:ext cx="141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4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2745" y="3168"/>
                <a:ext cx="4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Comic Sans MS" pitchFamily="66" charset="0"/>
                  </a:rPr>
                  <a:t>3 min</a:t>
                </a:r>
              </a:p>
            </p:txBody>
          </p:sp>
        </p:grpSp>
      </p:grpSp>
      <p:grpSp>
        <p:nvGrpSpPr>
          <p:cNvPr id="10283" name="Group 43"/>
          <p:cNvGrpSpPr>
            <a:grpSpLocks/>
          </p:cNvGrpSpPr>
          <p:nvPr/>
        </p:nvGrpSpPr>
        <p:grpSpPr bwMode="auto">
          <a:xfrm>
            <a:off x="5829300" y="2595563"/>
            <a:ext cx="3224213" cy="2803525"/>
            <a:chOff x="3672" y="1635"/>
            <a:chExt cx="2031" cy="1766"/>
          </a:xfrm>
        </p:grpSpPr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4416" y="1635"/>
              <a:ext cx="1287" cy="1278"/>
              <a:chOff x="4549" y="1635"/>
              <a:chExt cx="1287" cy="1278"/>
            </a:xfrm>
          </p:grpSpPr>
          <p:pic>
            <p:nvPicPr>
              <p:cNvPr id="10247" name="Picture 7" descr=" rem_3.jpg                                                      00000039Mac-stm2                       B3E1B0E9: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" y="1635"/>
                <a:ext cx="990" cy="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sp>
            <p:nvSpPr>
              <p:cNvPr id="10249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848" y="2670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Comic Sans MS" pitchFamily="66" charset="0"/>
                  </a:rPr>
                  <a:t>Superficie pulita</a:t>
                </a:r>
              </a:p>
            </p:txBody>
          </p:sp>
          <p:pic>
            <p:nvPicPr>
              <p:cNvPr id="10260" name="Picture 20" descr="(10x2)clean.jpg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9" y="2162"/>
                <a:ext cx="332" cy="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3672" y="3168"/>
              <a:ext cx="1412" cy="233"/>
              <a:chOff x="3672" y="3168"/>
              <a:chExt cx="1412" cy="233"/>
            </a:xfrm>
          </p:grpSpPr>
          <p:sp>
            <p:nvSpPr>
              <p:cNvPr id="10271" name="Line 31"/>
              <p:cNvSpPr>
                <a:spLocks noChangeAspect="1" noChangeShapeType="1"/>
              </p:cNvSpPr>
              <p:nvPr/>
            </p:nvSpPr>
            <p:spPr bwMode="auto">
              <a:xfrm>
                <a:off x="3672" y="3168"/>
                <a:ext cx="141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4205" y="3168"/>
                <a:ext cx="5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Comic Sans MS" pitchFamily="66" charset="0"/>
                  </a:rPr>
                  <a:t>11 min</a:t>
                </a:r>
              </a:p>
            </p:txBody>
          </p:sp>
        </p:grpSp>
      </p:grp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1905000" y="5791200"/>
            <a:ext cx="569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Un’onda chimica spazza il catalizzatore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107504" y="6271236"/>
            <a:ext cx="354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 (110) saturata con O </a:t>
            </a:r>
          </a:p>
        </p:txBody>
      </p:sp>
    </p:spTree>
    <p:extLst>
      <p:ext uri="{BB962C8B-B14F-4D97-AF65-F5344CB8AC3E}">
        <p14:creationId xmlns:p14="http://schemas.microsoft.com/office/powerpoint/2010/main" val="11224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rich_et_al_PRL [Qualità e dimensione_ Alta]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3668" y="440668"/>
            <a:ext cx="5976664" cy="59766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6271236"/>
            <a:ext cx="354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 (110) saturata con O </a:t>
            </a:r>
          </a:p>
        </p:txBody>
      </p:sp>
    </p:spTree>
    <p:extLst>
      <p:ext uri="{BB962C8B-B14F-4D97-AF65-F5344CB8AC3E}">
        <p14:creationId xmlns:p14="http://schemas.microsoft.com/office/powerpoint/2010/main" val="31733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0450" y="1241425"/>
            <a:ext cx="2736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SI USA?</a:t>
            </a:r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4876800" y="355600"/>
            <a:ext cx="2895600" cy="2514600"/>
            <a:chOff x="3152" y="224"/>
            <a:chExt cx="1824" cy="158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152" y="224"/>
              <a:ext cx="1824" cy="15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pic>
          <p:nvPicPr>
            <p:cNvPr id="4099" name="Picture 3" descr="scan.GIF                                                       00000039Mac-stm2                       B3E1B0E9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1714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990600" y="3124200"/>
            <a:ext cx="7169150" cy="3135313"/>
            <a:chOff x="624" y="1968"/>
            <a:chExt cx="4516" cy="1975"/>
          </a:xfrm>
        </p:grpSpPr>
        <p:sp>
          <p:nvSpPr>
            <p:cNvPr id="4106" name="Rectangle 10"/>
            <p:cNvSpPr>
              <a:spLocks noChangeAspect="1" noChangeArrowheads="1"/>
            </p:cNvSpPr>
            <p:nvPr/>
          </p:nvSpPr>
          <p:spPr bwMode="auto">
            <a:xfrm>
              <a:off x="624" y="1968"/>
              <a:ext cx="4464" cy="1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pic>
          <p:nvPicPr>
            <p:cNvPr id="4107" name="Picture 11" descr="prof.GIF                                                       00000039Mac-stm2                       B3E1B0E9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1968"/>
              <a:ext cx="3851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" name="Text Box 12"/>
            <p:cNvSpPr txBox="1">
              <a:spLocks noChangeAspect="1" noChangeArrowheads="1"/>
            </p:cNvSpPr>
            <p:nvPr/>
          </p:nvSpPr>
          <p:spPr bwMode="auto">
            <a:xfrm>
              <a:off x="3738" y="2191"/>
              <a:ext cx="140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Percorso seguito dalla punta</a:t>
              </a:r>
            </a:p>
          </p:txBody>
        </p:sp>
        <p:sp>
          <p:nvSpPr>
            <p:cNvPr id="4109" name="Line 13"/>
            <p:cNvSpPr>
              <a:spLocks noChangeAspect="1" noChangeShapeType="1"/>
            </p:cNvSpPr>
            <p:nvPr/>
          </p:nvSpPr>
          <p:spPr bwMode="auto">
            <a:xfrm>
              <a:off x="4167" y="2696"/>
              <a:ext cx="105" cy="2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533400" y="1636713"/>
            <a:ext cx="1711325" cy="2293937"/>
            <a:chOff x="490" y="1031"/>
            <a:chExt cx="1078" cy="1445"/>
          </a:xfrm>
        </p:grpSpPr>
        <p:sp>
          <p:nvSpPr>
            <p:cNvPr id="13320" name="Text Box 8"/>
            <p:cNvSpPr txBox="1">
              <a:spLocks noChangeAspect="1" noChangeArrowheads="1"/>
            </p:cNvSpPr>
            <p:nvPr/>
          </p:nvSpPr>
          <p:spPr bwMode="auto">
            <a:xfrm>
              <a:off x="573" y="2282"/>
              <a:ext cx="99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Superficie iniziale</a:t>
              </a:r>
              <a:endPara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>
              <a:off x="490" y="1031"/>
              <a:ext cx="998" cy="1139"/>
              <a:chOff x="490" y="1031"/>
              <a:chExt cx="998" cy="1139"/>
            </a:xfrm>
          </p:grpSpPr>
          <p:pic>
            <p:nvPicPr>
              <p:cNvPr id="13316" name="Picture 4" descr=" 2x1_i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1178"/>
                <a:ext cx="993" cy="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sp>
            <p:nvSpPr>
              <p:cNvPr id="13321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90" y="1031"/>
                <a:ext cx="52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GB" altLang="en-US" sz="1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50 nm</a:t>
                </a:r>
                <a:r>
                  <a:rPr lang="en-GB" altLang="en-US" sz="1000" baseline="30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2</a:t>
                </a:r>
                <a:endParaRPr lang="en-GB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1371600" y="1870075"/>
            <a:ext cx="3187701" cy="2813050"/>
            <a:chOff x="950" y="1178"/>
            <a:chExt cx="2008" cy="1772"/>
          </a:xfrm>
        </p:grpSpPr>
        <p:grpSp>
          <p:nvGrpSpPr>
            <p:cNvPr id="13351" name="Group 39"/>
            <p:cNvGrpSpPr>
              <a:grpSpLocks/>
            </p:cNvGrpSpPr>
            <p:nvPr/>
          </p:nvGrpSpPr>
          <p:grpSpPr bwMode="auto">
            <a:xfrm>
              <a:off x="1789" y="1178"/>
              <a:ext cx="1169" cy="1298"/>
              <a:chOff x="1789" y="1178"/>
              <a:chExt cx="1169" cy="1298"/>
            </a:xfrm>
          </p:grpSpPr>
          <p:pic>
            <p:nvPicPr>
              <p:cNvPr id="13317" name="Picture 5" descr=" 2x1_c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9" y="1178"/>
                <a:ext cx="995" cy="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sp>
            <p:nvSpPr>
              <p:cNvPr id="13322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920" y="2282"/>
                <a:ext cx="103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Coppie di ossigeni</a:t>
                </a:r>
                <a:endParaRPr lang="en-US" alt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50" name="Group 38"/>
            <p:cNvGrpSpPr>
              <a:grpSpLocks/>
            </p:cNvGrpSpPr>
            <p:nvPr/>
          </p:nvGrpSpPr>
          <p:grpSpPr bwMode="auto">
            <a:xfrm>
              <a:off x="950" y="2716"/>
              <a:ext cx="1258" cy="234"/>
              <a:chOff x="921" y="2620"/>
              <a:chExt cx="1258" cy="234"/>
            </a:xfrm>
          </p:grpSpPr>
          <p:sp>
            <p:nvSpPr>
              <p:cNvPr id="13326" name="Line 14"/>
              <p:cNvSpPr>
                <a:spLocks noChangeAspect="1" noChangeShapeType="1"/>
              </p:cNvSpPr>
              <p:nvPr/>
            </p:nvSpPr>
            <p:spPr bwMode="auto">
              <a:xfrm>
                <a:off x="921" y="2620"/>
                <a:ext cx="125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9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410" y="2621"/>
                <a:ext cx="4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min</a:t>
                </a:r>
              </a:p>
            </p:txBody>
          </p: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3657600" y="1871663"/>
            <a:ext cx="3065463" cy="2816225"/>
            <a:chOff x="2295" y="1179"/>
            <a:chExt cx="1931" cy="1774"/>
          </a:xfrm>
        </p:grpSpPr>
        <p:grpSp>
          <p:nvGrpSpPr>
            <p:cNvPr id="13348" name="Group 36"/>
            <p:cNvGrpSpPr>
              <a:grpSpLocks/>
            </p:cNvGrpSpPr>
            <p:nvPr/>
          </p:nvGrpSpPr>
          <p:grpSpPr bwMode="auto">
            <a:xfrm>
              <a:off x="3072" y="1179"/>
              <a:ext cx="1154" cy="1295"/>
              <a:chOff x="3072" y="1179"/>
              <a:chExt cx="1154" cy="1295"/>
            </a:xfrm>
          </p:grpSpPr>
          <p:pic>
            <p:nvPicPr>
              <p:cNvPr id="13318" name="Picture 6" descr="&#10;2x1_OH.jpg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179"/>
                <a:ext cx="993" cy="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sp>
            <p:nvSpPr>
              <p:cNvPr id="13323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168" y="2282"/>
                <a:ext cx="10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Specie intermedia</a:t>
                </a:r>
                <a:endParaRPr lang="en-US" alt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39" name="Group 27"/>
            <p:cNvGrpSpPr>
              <a:grpSpLocks noChangeAspect="1"/>
            </p:cNvGrpSpPr>
            <p:nvPr/>
          </p:nvGrpSpPr>
          <p:grpSpPr bwMode="auto">
            <a:xfrm>
              <a:off x="2295" y="2719"/>
              <a:ext cx="1257" cy="234"/>
              <a:chOff x="2034" y="2620"/>
              <a:chExt cx="1391" cy="284"/>
            </a:xfrm>
          </p:grpSpPr>
          <p:sp>
            <p:nvSpPr>
              <p:cNvPr id="13327" name="Line 15"/>
              <p:cNvSpPr>
                <a:spLocks noChangeAspect="1" noChangeShapeType="1"/>
              </p:cNvSpPr>
              <p:nvPr/>
            </p:nvSpPr>
            <p:spPr bwMode="auto">
              <a:xfrm>
                <a:off x="2034" y="2620"/>
                <a:ext cx="1391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621"/>
                <a:ext cx="529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min</a:t>
                </a:r>
              </a:p>
            </p:txBody>
          </p:sp>
        </p:grp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6019800" y="1871663"/>
            <a:ext cx="2933700" cy="2816225"/>
            <a:chOff x="3638" y="1179"/>
            <a:chExt cx="1848" cy="1774"/>
          </a:xfrm>
        </p:grpSpPr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4337" y="1179"/>
              <a:ext cx="1149" cy="1295"/>
              <a:chOff x="4337" y="1179"/>
              <a:chExt cx="1149" cy="1295"/>
            </a:xfrm>
          </p:grpSpPr>
          <p:pic>
            <p:nvPicPr>
              <p:cNvPr id="13319" name="Picture 7" descr=" 2x1_f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7" y="1179"/>
                <a:ext cx="991" cy="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  <p:sp>
            <p:nvSpPr>
              <p:cNvPr id="13324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800" y="2282"/>
                <a:ext cx="6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Fase finale</a:t>
                </a:r>
                <a:endParaRPr lang="en-US" alt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40" name="Group 28"/>
            <p:cNvGrpSpPr>
              <a:grpSpLocks noChangeAspect="1"/>
            </p:cNvGrpSpPr>
            <p:nvPr/>
          </p:nvGrpSpPr>
          <p:grpSpPr bwMode="auto">
            <a:xfrm>
              <a:off x="3638" y="2719"/>
              <a:ext cx="1258" cy="234"/>
              <a:chOff x="3457" y="2620"/>
              <a:chExt cx="1391" cy="284"/>
            </a:xfrm>
          </p:grpSpPr>
          <p:sp>
            <p:nvSpPr>
              <p:cNvPr id="13328" name="Line 16"/>
              <p:cNvSpPr>
                <a:spLocks noChangeAspect="1" noChangeShapeType="1"/>
              </p:cNvSpPr>
              <p:nvPr/>
            </p:nvSpPr>
            <p:spPr bwMode="auto">
              <a:xfrm>
                <a:off x="3457" y="2620"/>
                <a:ext cx="1391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1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3995" y="2621"/>
                <a:ext cx="528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min</a:t>
                </a:r>
              </a:p>
            </p:txBody>
          </p:sp>
        </p:grpSp>
      </p:grp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2071688" y="5257800"/>
            <a:ext cx="4636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formano dei prodotti intermedi</a:t>
            </a:r>
          </a:p>
        </p:txBody>
      </p:sp>
    </p:spTree>
    <p:extLst>
      <p:ext uri="{BB962C8B-B14F-4D97-AF65-F5344CB8AC3E}">
        <p14:creationId xmlns:p14="http://schemas.microsoft.com/office/powerpoint/2010/main" val="619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533400" y="1633538"/>
            <a:ext cx="1982788" cy="2471737"/>
            <a:chOff x="121" y="1127"/>
            <a:chExt cx="1249" cy="1557"/>
          </a:xfrm>
        </p:grpSpPr>
        <p:grpSp>
          <p:nvGrpSpPr>
            <p:cNvPr id="14341" name="Group 5"/>
            <p:cNvGrpSpPr>
              <a:grpSpLocks noChangeAspect="1"/>
            </p:cNvGrpSpPr>
            <p:nvPr/>
          </p:nvGrpSpPr>
          <p:grpSpPr bwMode="auto">
            <a:xfrm>
              <a:off x="121" y="1273"/>
              <a:ext cx="1249" cy="1309"/>
              <a:chOff x="1527" y="14852"/>
              <a:chExt cx="1696" cy="1778"/>
            </a:xfrm>
          </p:grpSpPr>
          <p:pic>
            <p:nvPicPr>
              <p:cNvPr id="14342" name="Picture 6" descr=" dec_i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" y="14852"/>
                <a:ext cx="1361" cy="1365"/>
              </a:xfrm>
              <a:prstGeom prst="rect">
                <a:avLst/>
              </a:prstGeom>
              <a:solidFill>
                <a:srgbClr val="FFFFCC"/>
              </a:solidFill>
            </p:spPr>
          </p:pic>
          <p:pic>
            <p:nvPicPr>
              <p:cNvPr id="14343" name="Picture 7" descr="(2x2)p2mg.tiff                                                 000514F2mac-stm1                       ABA78158: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008"/>
                <a:ext cx="679" cy="622"/>
              </a:xfrm>
              <a:prstGeom prst="rect">
                <a:avLst/>
              </a:prstGeom>
              <a:solidFill>
                <a:srgbClr val="FFFFCC"/>
              </a:solidFill>
            </p:spPr>
          </p:pic>
        </p:grpSp>
        <p:sp>
          <p:nvSpPr>
            <p:cNvPr id="14350" name="Text Box 14"/>
            <p:cNvSpPr txBox="1">
              <a:spLocks noChangeAspect="1" noChangeArrowheads="1"/>
            </p:cNvSpPr>
            <p:nvPr/>
          </p:nvSpPr>
          <p:spPr bwMode="auto">
            <a:xfrm>
              <a:off x="192" y="2354"/>
              <a:ext cx="6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Superficie iniziale</a:t>
              </a:r>
            </a:p>
          </p:txBody>
        </p:sp>
        <p:sp>
          <p:nvSpPr>
            <p:cNvPr id="14351" name="Text Box 15"/>
            <p:cNvSpPr txBox="1">
              <a:spLocks noChangeAspect="1" noChangeArrowheads="1"/>
            </p:cNvSpPr>
            <p:nvPr/>
          </p:nvSpPr>
          <p:spPr bwMode="auto">
            <a:xfrm>
              <a:off x="128" y="1127"/>
              <a:ext cx="52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GB" altLang="en-US" sz="1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60 nm</a:t>
              </a:r>
              <a:r>
                <a:rPr lang="en-GB" altLang="en-US" sz="1000" baseline="30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2</a:t>
              </a:r>
              <a:endParaRPr lang="en-GB" altLang="en-US" sz="1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1239838" y="1870075"/>
            <a:ext cx="3103562" cy="2941638"/>
            <a:chOff x="781" y="952"/>
            <a:chExt cx="1955" cy="1853"/>
          </a:xfrm>
        </p:grpSpPr>
        <p:grpSp>
          <p:nvGrpSpPr>
            <p:cNvPr id="14356" name="Group 20"/>
            <p:cNvGrpSpPr>
              <a:grpSpLocks/>
            </p:cNvGrpSpPr>
            <p:nvPr/>
          </p:nvGrpSpPr>
          <p:grpSpPr bwMode="auto">
            <a:xfrm>
              <a:off x="1734" y="952"/>
              <a:ext cx="1002" cy="1272"/>
              <a:chOff x="1688" y="1276"/>
              <a:chExt cx="1002" cy="1272"/>
            </a:xfrm>
          </p:grpSpPr>
          <p:pic>
            <p:nvPicPr>
              <p:cNvPr id="14340" name="Picture 4" descr=" dec_r.jpg                                                      0009249FMac-stm2                       B3E1B0E9: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" y="1276"/>
                <a:ext cx="1002" cy="999"/>
              </a:xfrm>
              <a:prstGeom prst="rect">
                <a:avLst/>
              </a:prstGeom>
              <a:solidFill>
                <a:srgbClr val="FFFFCC"/>
              </a:solidFill>
            </p:spPr>
          </p:pic>
          <p:sp>
            <p:nvSpPr>
              <p:cNvPr id="14352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066" y="2354"/>
                <a:ext cx="59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Reazione</a:t>
                </a:r>
              </a:p>
            </p:txBody>
          </p:sp>
        </p:grp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781" y="2572"/>
              <a:ext cx="1414" cy="233"/>
              <a:chOff x="781" y="2572"/>
              <a:chExt cx="1414" cy="233"/>
            </a:xfrm>
          </p:grpSpPr>
          <p:sp>
            <p:nvSpPr>
              <p:cNvPr id="14361" name="Line 25"/>
              <p:cNvSpPr>
                <a:spLocks noChangeAspect="1" noChangeShapeType="1"/>
              </p:cNvSpPr>
              <p:nvPr/>
            </p:nvSpPr>
            <p:spPr bwMode="auto">
              <a:xfrm>
                <a:off x="781" y="2573"/>
                <a:ext cx="141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1329" y="2572"/>
                <a:ext cx="4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min</a:t>
                </a:r>
              </a:p>
            </p:txBody>
          </p:sp>
        </p:grpSp>
      </p:grp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3535363" y="1870075"/>
            <a:ext cx="3246437" cy="2943225"/>
            <a:chOff x="2227" y="952"/>
            <a:chExt cx="2045" cy="1854"/>
          </a:xfrm>
        </p:grpSpPr>
        <p:grpSp>
          <p:nvGrpSpPr>
            <p:cNvPr id="14357" name="Group 21"/>
            <p:cNvGrpSpPr>
              <a:grpSpLocks/>
            </p:cNvGrpSpPr>
            <p:nvPr/>
          </p:nvGrpSpPr>
          <p:grpSpPr bwMode="auto">
            <a:xfrm>
              <a:off x="3046" y="952"/>
              <a:ext cx="1226" cy="1408"/>
              <a:chOff x="3179" y="1276"/>
              <a:chExt cx="1226" cy="1408"/>
            </a:xfrm>
          </p:grpSpPr>
          <p:grpSp>
            <p:nvGrpSpPr>
              <p:cNvPr id="14344" name="Group 8"/>
              <p:cNvGrpSpPr>
                <a:grpSpLocks noChangeAspect="1"/>
              </p:cNvGrpSpPr>
              <p:nvPr/>
            </p:nvGrpSpPr>
            <p:grpSpPr bwMode="auto">
              <a:xfrm>
                <a:off x="3179" y="1276"/>
                <a:ext cx="1226" cy="1286"/>
                <a:chOff x="5679" y="14856"/>
                <a:chExt cx="1665" cy="1747"/>
              </a:xfrm>
            </p:grpSpPr>
            <p:pic>
              <p:nvPicPr>
                <p:cNvPr id="14345" name="Picture 9" descr=" dec_c.jpg                                                      0009249F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9" y="14856"/>
                  <a:ext cx="1361" cy="1357"/>
                </a:xfrm>
                <a:prstGeom prst="rect">
                  <a:avLst/>
                </a:prstGeom>
                <a:solidFill>
                  <a:srgbClr val="FFFFCC"/>
                </a:solidFill>
              </p:spPr>
            </p:pic>
            <p:pic>
              <p:nvPicPr>
                <p:cNvPr id="14346" name="Picture 10" descr=" (1x2).jpg                                                      0009249F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" y="16035"/>
                  <a:ext cx="626" cy="568"/>
                </a:xfrm>
                <a:prstGeom prst="rect">
                  <a:avLst/>
                </a:prstGeom>
                <a:solidFill>
                  <a:srgbClr val="FFFFCC"/>
                </a:solidFill>
              </p:spPr>
            </p:pic>
          </p:grpSp>
          <p:sp>
            <p:nvSpPr>
              <p:cNvPr id="143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64" y="2354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Superficie pulita</a:t>
                </a:r>
              </a:p>
            </p:txBody>
          </p:sp>
        </p:grpSp>
        <p:grpSp>
          <p:nvGrpSpPr>
            <p:cNvPr id="14368" name="Group 32"/>
            <p:cNvGrpSpPr>
              <a:grpSpLocks/>
            </p:cNvGrpSpPr>
            <p:nvPr/>
          </p:nvGrpSpPr>
          <p:grpSpPr bwMode="auto">
            <a:xfrm>
              <a:off x="2227" y="2573"/>
              <a:ext cx="1415" cy="233"/>
              <a:chOff x="2227" y="2573"/>
              <a:chExt cx="1415" cy="233"/>
            </a:xfrm>
          </p:grpSpPr>
          <p:sp>
            <p:nvSpPr>
              <p:cNvPr id="14362" name="Line 26"/>
              <p:cNvSpPr>
                <a:spLocks noChangeAspect="1" noChangeShapeType="1"/>
              </p:cNvSpPr>
              <p:nvPr/>
            </p:nvSpPr>
            <p:spPr bwMode="auto">
              <a:xfrm>
                <a:off x="2227" y="2573"/>
                <a:ext cx="1415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754" y="2573"/>
                <a:ext cx="5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min</a:t>
                </a:r>
              </a:p>
            </p:txBody>
          </p:sp>
        </p:grpSp>
      </p:grpSp>
      <p:grpSp>
        <p:nvGrpSpPr>
          <p:cNvPr id="14372" name="Group 36"/>
          <p:cNvGrpSpPr>
            <a:grpSpLocks/>
          </p:cNvGrpSpPr>
          <p:nvPr/>
        </p:nvGrpSpPr>
        <p:grpSpPr bwMode="auto">
          <a:xfrm>
            <a:off x="5832475" y="1870075"/>
            <a:ext cx="3159125" cy="2944813"/>
            <a:chOff x="3674" y="950"/>
            <a:chExt cx="1990" cy="1855"/>
          </a:xfrm>
        </p:grpSpPr>
        <p:grpSp>
          <p:nvGrpSpPr>
            <p:cNvPr id="14358" name="Group 22"/>
            <p:cNvGrpSpPr>
              <a:grpSpLocks/>
            </p:cNvGrpSpPr>
            <p:nvPr/>
          </p:nvGrpSpPr>
          <p:grpSpPr bwMode="auto">
            <a:xfrm>
              <a:off x="4422" y="950"/>
              <a:ext cx="1242" cy="1410"/>
              <a:chOff x="4699" y="1274"/>
              <a:chExt cx="1242" cy="1410"/>
            </a:xfrm>
          </p:grpSpPr>
          <p:grpSp>
            <p:nvGrpSpPr>
              <p:cNvPr id="14347" name="Group 11"/>
              <p:cNvGrpSpPr>
                <a:grpSpLocks noChangeAspect="1"/>
              </p:cNvGrpSpPr>
              <p:nvPr/>
            </p:nvGrpSpPr>
            <p:grpSpPr bwMode="auto">
              <a:xfrm>
                <a:off x="4699" y="1274"/>
                <a:ext cx="1242" cy="1306"/>
                <a:chOff x="7743" y="14854"/>
                <a:chExt cx="1687" cy="1773"/>
              </a:xfrm>
            </p:grpSpPr>
            <p:pic>
              <p:nvPicPr>
                <p:cNvPr id="14348" name="Picture 12" descr=" dec_f.jpg                                                      0009249FMac-stm2                       B3E1B0E9: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3" y="14854"/>
                  <a:ext cx="1361" cy="1361"/>
                </a:xfrm>
                <a:prstGeom prst="rect">
                  <a:avLst/>
                </a:prstGeom>
                <a:solidFill>
                  <a:srgbClr val="FFFFCC"/>
                </a:solidFill>
              </p:spPr>
            </p:pic>
            <p:pic>
              <p:nvPicPr>
                <p:cNvPr id="14349" name="Picture 13" descr="Mac-stm2:STM:structural models:TIFF:Rh(110):(1x1) .T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52" y="16010"/>
                  <a:ext cx="678" cy="617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752" y="2354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Superficie finale</a:t>
                </a:r>
              </a:p>
            </p:txBody>
          </p:sp>
        </p:grpSp>
        <p:grpSp>
          <p:nvGrpSpPr>
            <p:cNvPr id="14369" name="Group 33"/>
            <p:cNvGrpSpPr>
              <a:grpSpLocks/>
            </p:cNvGrpSpPr>
            <p:nvPr/>
          </p:nvGrpSpPr>
          <p:grpSpPr bwMode="auto">
            <a:xfrm>
              <a:off x="3674" y="2572"/>
              <a:ext cx="1414" cy="233"/>
              <a:chOff x="3674" y="2572"/>
              <a:chExt cx="1414" cy="233"/>
            </a:xfrm>
          </p:grpSpPr>
          <p:sp>
            <p:nvSpPr>
              <p:cNvPr id="14363" name="Line 27"/>
              <p:cNvSpPr>
                <a:spLocks noChangeAspect="1" noChangeShapeType="1"/>
              </p:cNvSpPr>
              <p:nvPr/>
            </p:nvSpPr>
            <p:spPr bwMode="auto">
              <a:xfrm>
                <a:off x="3674" y="2573"/>
                <a:ext cx="141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4121" y="2572"/>
                <a:ext cx="78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2h 39 min</a:t>
                </a:r>
              </a:p>
            </p:txBody>
          </p:sp>
        </p:grpSp>
      </p:grp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1846263" y="5257800"/>
            <a:ext cx="5168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atomi di superficie si riarrangiano</a:t>
            </a:r>
          </a:p>
        </p:txBody>
      </p:sp>
    </p:spTree>
    <p:extLst>
      <p:ext uri="{BB962C8B-B14F-4D97-AF65-F5344CB8AC3E}">
        <p14:creationId xmlns:p14="http://schemas.microsoft.com/office/powerpoint/2010/main" val="33415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75" y="228600"/>
            <a:ext cx="5356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L’STM PER MISURE STATICHE</a:t>
            </a:r>
          </a:p>
        </p:txBody>
      </p: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4800600" y="1524000"/>
            <a:ext cx="3581400" cy="2185988"/>
            <a:chOff x="3024" y="960"/>
            <a:chExt cx="2256" cy="1377"/>
          </a:xfrm>
        </p:grpSpPr>
        <p:pic>
          <p:nvPicPr>
            <p:cNvPr id="15366" name="Picture 6" descr="NO.jpg   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60"/>
              <a:ext cx="1361" cy="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7" name="Picture 7" descr=" NOmod.jpg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393"/>
              <a:ext cx="816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4577" y="984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685800" y="1524000"/>
            <a:ext cx="3657600" cy="2160588"/>
            <a:chOff x="432" y="960"/>
            <a:chExt cx="2304" cy="1361"/>
          </a:xfrm>
        </p:grpSpPr>
        <p:pic>
          <p:nvPicPr>
            <p:cNvPr id="15365" name="Picture 5" descr=" NH3IL.jpg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960"/>
              <a:ext cx="1361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681" y="975"/>
              <a:ext cx="4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altLang="en-US" sz="2400" baseline="-25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70" name="Picture 10" descr=" layer.jpg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92"/>
              <a:ext cx="816" cy="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533400" y="4038600"/>
            <a:ext cx="8101013" cy="2520950"/>
            <a:chOff x="336" y="2544"/>
            <a:chExt cx="5103" cy="1588"/>
          </a:xfrm>
        </p:grpSpPr>
        <p:pic>
          <p:nvPicPr>
            <p:cNvPr id="15372" name="Picture 12" descr=" compl.jpg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84"/>
              <a:ext cx="1361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13" descr="complmod      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3051"/>
              <a:ext cx="841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14" descr="compl_sing.jpg   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868"/>
              <a:ext cx="1359" cy="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5" name="Picture 15" descr="compl_singmod.jpg                                              0009249FMac-stm2                       B3E1B0E9: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051"/>
              <a:ext cx="1181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2368" y="2544"/>
              <a:ext cx="10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altLang="en-US" sz="24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NO</a:t>
              </a:r>
            </a:p>
          </p:txBody>
        </p:sp>
      </p:grp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73050" y="838200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Ammoniaca (NH</a:t>
            </a:r>
            <a:r>
              <a:rPr lang="en-US" altLang="en-US" sz="2400" baseline="-25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monossido di azoto (NO) sul platino (Pt)</a:t>
            </a:r>
          </a:p>
        </p:txBody>
      </p:sp>
    </p:spTree>
    <p:extLst>
      <p:ext uri="{BB962C8B-B14F-4D97-AF65-F5344CB8AC3E}">
        <p14:creationId xmlns:p14="http://schemas.microsoft.com/office/powerpoint/2010/main" val="817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12725" y="192088"/>
            <a:ext cx="316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Example: CeO</a:t>
            </a:r>
            <a:r>
              <a:rPr lang="it-IT" altLang="it-IT" sz="2400" b="1" baseline="-2500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 (111)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506538"/>
            <a:ext cx="304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of the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crystal</a:t>
            </a:r>
            <a:endParaRPr lang="it-IT" altLang="it-IT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300163" y="2030413"/>
            <a:ext cx="4527550" cy="4527550"/>
            <a:chOff x="463" y="923"/>
            <a:chExt cx="3208" cy="3208"/>
          </a:xfrm>
        </p:grpSpPr>
        <p:pic>
          <p:nvPicPr>
            <p:cNvPr id="26629" name="Picture 5" descr="D:\File nuovi\STM\Immagini\20030917\M030917_002_038_NS_IMM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923"/>
              <a:ext cx="3208" cy="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607" y="3744"/>
              <a:ext cx="1680" cy="3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smtClean="0">
                  <a:solidFill>
                    <a:srgbClr val="000000"/>
                  </a:solidFill>
                  <a:latin typeface="Arial" pitchFamily="34" charset="0"/>
                </a:rPr>
                <a:t>200nm x 200nm</a:t>
              </a:r>
            </a:p>
          </p:txBody>
        </p:sp>
      </p:grp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29400" y="4572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Flat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3546475" y="4159250"/>
            <a:ext cx="3082925" cy="641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576763" y="4876800"/>
            <a:ext cx="2052637" cy="452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48400" y="20351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Terraces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2286000" y="2325688"/>
            <a:ext cx="3962400" cy="587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867400" y="5068888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Large enough for topographical study of the surface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12725" y="666750"/>
            <a:ext cx="8016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Crystal of CeO</a:t>
            </a:r>
            <a:r>
              <a:rPr lang="it-IT" altLang="it-IT" sz="2400" baseline="-2500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 provided by Commercial Crystal Inc., grown with (111) orientation</a:t>
            </a:r>
          </a:p>
        </p:txBody>
      </p:sp>
    </p:spTree>
    <p:extLst>
      <p:ext uri="{BB962C8B-B14F-4D97-AF65-F5344CB8AC3E}">
        <p14:creationId xmlns:p14="http://schemas.microsoft.com/office/powerpoint/2010/main" val="445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2725" y="192088"/>
            <a:ext cx="316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Example: CeO</a:t>
            </a:r>
            <a:r>
              <a:rPr lang="it-IT" altLang="it-IT" sz="2400" b="1" baseline="-2500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 (111)</a:t>
            </a:r>
          </a:p>
        </p:txBody>
      </p:sp>
      <p:pic>
        <p:nvPicPr>
          <p:cNvPr id="27651" name="Picture 3" descr="D:\File nuovi\STM\Presentazioni\CeO2-111 space filling model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465513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905500" y="981075"/>
            <a:ext cx="2297113" cy="2678113"/>
            <a:chOff x="2184" y="1050"/>
            <a:chExt cx="1447" cy="1687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2184" y="1476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2436" y="1335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2679" y="1194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2931" y="1050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3174" y="1191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2928" y="1335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2430" y="1050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2433" y="1617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2688" y="1761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2" name="Oval 14"/>
            <p:cNvSpPr>
              <a:spLocks noChangeArrowheads="1"/>
            </p:cNvSpPr>
            <p:nvPr/>
          </p:nvSpPr>
          <p:spPr bwMode="auto">
            <a:xfrm>
              <a:off x="2688" y="1473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928" y="1617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3168" y="1761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3423" y="1617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6" name="Oval 18"/>
            <p:cNvSpPr>
              <a:spLocks noChangeArrowheads="1"/>
            </p:cNvSpPr>
            <p:nvPr/>
          </p:nvSpPr>
          <p:spPr bwMode="auto">
            <a:xfrm>
              <a:off x="3177" y="1476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3177" y="2043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8" name="Oval 20"/>
            <p:cNvSpPr>
              <a:spLocks noChangeArrowheads="1"/>
            </p:cNvSpPr>
            <p:nvPr/>
          </p:nvSpPr>
          <p:spPr bwMode="auto">
            <a:xfrm>
              <a:off x="2925" y="2184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69" name="Oval 21"/>
            <p:cNvSpPr>
              <a:spLocks noChangeArrowheads="1"/>
            </p:cNvSpPr>
            <p:nvPr/>
          </p:nvSpPr>
          <p:spPr bwMode="auto">
            <a:xfrm>
              <a:off x="2928" y="1902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2679" y="2043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1" name="Oval 23"/>
            <p:cNvSpPr>
              <a:spLocks noChangeArrowheads="1"/>
            </p:cNvSpPr>
            <p:nvPr/>
          </p:nvSpPr>
          <p:spPr bwMode="auto">
            <a:xfrm>
              <a:off x="2433" y="2187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2436" y="1905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2184" y="1758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4" name="Oval 26"/>
            <p:cNvSpPr>
              <a:spLocks noChangeArrowheads="1"/>
            </p:cNvSpPr>
            <p:nvPr/>
          </p:nvSpPr>
          <p:spPr bwMode="auto">
            <a:xfrm>
              <a:off x="2928" y="2529"/>
              <a:ext cx="207" cy="207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5" name="Oval 27"/>
            <p:cNvSpPr>
              <a:spLocks noChangeAspect="1" noChangeArrowheads="1"/>
            </p:cNvSpPr>
            <p:nvPr/>
          </p:nvSpPr>
          <p:spPr bwMode="auto">
            <a:xfrm>
              <a:off x="2431" y="2531"/>
              <a:ext cx="206" cy="206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6" name="Arc 28"/>
            <p:cNvSpPr>
              <a:spLocks noChangeAspect="1"/>
            </p:cNvSpPr>
            <p:nvPr/>
          </p:nvSpPr>
          <p:spPr bwMode="auto">
            <a:xfrm rot="-10932095">
              <a:off x="2186" y="2525"/>
              <a:ext cx="210" cy="21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087 w 43200"/>
                <a:gd name="T1" fmla="*/ 715 h 43200"/>
                <a:gd name="T2" fmla="*/ 4 w 43200"/>
                <a:gd name="T3" fmla="*/ 2119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6087" y="715"/>
                  </a:moveTo>
                  <a:cubicBezTo>
                    <a:pt x="17886" y="240"/>
                    <a:pt x="1973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64"/>
                    <a:pt x="1" y="21328"/>
                    <a:pt x="3" y="21192"/>
                  </a:cubicBezTo>
                </a:path>
                <a:path w="43200" h="43200" stroke="0" extrusionOk="0">
                  <a:moveTo>
                    <a:pt x="16087" y="715"/>
                  </a:moveTo>
                  <a:cubicBezTo>
                    <a:pt x="17886" y="240"/>
                    <a:pt x="1973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64"/>
                    <a:pt x="1" y="21328"/>
                    <a:pt x="3" y="211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7" name="Arc 29"/>
            <p:cNvSpPr>
              <a:spLocks noChangeAspect="1"/>
            </p:cNvSpPr>
            <p:nvPr/>
          </p:nvSpPr>
          <p:spPr bwMode="auto">
            <a:xfrm rot="-10932095">
              <a:off x="2675" y="2529"/>
              <a:ext cx="210" cy="116"/>
            </a:xfrm>
            <a:custGeom>
              <a:avLst/>
              <a:gdLst>
                <a:gd name="G0" fmla="+- 21600 0 0"/>
                <a:gd name="G1" fmla="+- 2305 0 0"/>
                <a:gd name="G2" fmla="+- 21600 0 0"/>
                <a:gd name="T0" fmla="*/ 43077 w 43200"/>
                <a:gd name="T1" fmla="*/ 0 h 23905"/>
                <a:gd name="T2" fmla="*/ 4 w 43200"/>
                <a:gd name="T3" fmla="*/ 1898 h 23905"/>
                <a:gd name="T4" fmla="*/ 21600 w 43200"/>
                <a:gd name="T5" fmla="*/ 2305 h 2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905" fill="none" extrusionOk="0">
                  <a:moveTo>
                    <a:pt x="43076" y="0"/>
                  </a:moveTo>
                  <a:cubicBezTo>
                    <a:pt x="43158" y="765"/>
                    <a:pt x="43200" y="1535"/>
                    <a:pt x="43200" y="2305"/>
                  </a:cubicBezTo>
                  <a:cubicBezTo>
                    <a:pt x="43200" y="14234"/>
                    <a:pt x="33529" y="23905"/>
                    <a:pt x="21600" y="23905"/>
                  </a:cubicBezTo>
                  <a:cubicBezTo>
                    <a:pt x="9670" y="23905"/>
                    <a:pt x="0" y="14234"/>
                    <a:pt x="0" y="2305"/>
                  </a:cubicBezTo>
                  <a:cubicBezTo>
                    <a:pt x="-1" y="2169"/>
                    <a:pt x="1" y="2033"/>
                    <a:pt x="3" y="1897"/>
                  </a:cubicBezTo>
                </a:path>
                <a:path w="43200" h="23905" stroke="0" extrusionOk="0">
                  <a:moveTo>
                    <a:pt x="43076" y="0"/>
                  </a:moveTo>
                  <a:cubicBezTo>
                    <a:pt x="43158" y="765"/>
                    <a:pt x="43200" y="1535"/>
                    <a:pt x="43200" y="2305"/>
                  </a:cubicBezTo>
                  <a:cubicBezTo>
                    <a:pt x="43200" y="14234"/>
                    <a:pt x="33529" y="23905"/>
                    <a:pt x="21600" y="23905"/>
                  </a:cubicBezTo>
                  <a:cubicBezTo>
                    <a:pt x="9670" y="23905"/>
                    <a:pt x="0" y="14234"/>
                    <a:pt x="0" y="2305"/>
                  </a:cubicBezTo>
                  <a:cubicBezTo>
                    <a:pt x="-1" y="2169"/>
                    <a:pt x="1" y="2033"/>
                    <a:pt x="3" y="1897"/>
                  </a:cubicBezTo>
                  <a:lnTo>
                    <a:pt x="21600" y="2305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8" name="Arc 30"/>
            <p:cNvSpPr>
              <a:spLocks noChangeAspect="1"/>
            </p:cNvSpPr>
            <p:nvPr/>
          </p:nvSpPr>
          <p:spPr bwMode="auto">
            <a:xfrm rot="-10932095">
              <a:off x="3171" y="2529"/>
              <a:ext cx="210" cy="208"/>
            </a:xfrm>
            <a:custGeom>
              <a:avLst/>
              <a:gdLst>
                <a:gd name="G0" fmla="+- 21600 0 0"/>
                <a:gd name="G1" fmla="+- 21385 0 0"/>
                <a:gd name="G2" fmla="+- 21600 0 0"/>
                <a:gd name="T0" fmla="*/ 43077 w 43200"/>
                <a:gd name="T1" fmla="*/ 19080 h 42985"/>
                <a:gd name="T2" fmla="*/ 18563 w 43200"/>
                <a:gd name="T3" fmla="*/ 0 h 42985"/>
                <a:gd name="T4" fmla="*/ 21600 w 43200"/>
                <a:gd name="T5" fmla="*/ 21385 h 4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85" fill="none" extrusionOk="0">
                  <a:moveTo>
                    <a:pt x="43076" y="19080"/>
                  </a:moveTo>
                  <a:cubicBezTo>
                    <a:pt x="43158" y="19845"/>
                    <a:pt x="43200" y="20615"/>
                    <a:pt x="43200" y="21385"/>
                  </a:cubicBezTo>
                  <a:cubicBezTo>
                    <a:pt x="43200" y="33314"/>
                    <a:pt x="33529" y="42985"/>
                    <a:pt x="21600" y="42985"/>
                  </a:cubicBezTo>
                  <a:cubicBezTo>
                    <a:pt x="9670" y="42985"/>
                    <a:pt x="0" y="33314"/>
                    <a:pt x="0" y="21385"/>
                  </a:cubicBezTo>
                  <a:cubicBezTo>
                    <a:pt x="-1" y="10628"/>
                    <a:pt x="7913" y="1511"/>
                    <a:pt x="18562" y="-1"/>
                  </a:cubicBezTo>
                </a:path>
                <a:path w="43200" h="42985" stroke="0" extrusionOk="0">
                  <a:moveTo>
                    <a:pt x="43076" y="19080"/>
                  </a:moveTo>
                  <a:cubicBezTo>
                    <a:pt x="43158" y="19845"/>
                    <a:pt x="43200" y="20615"/>
                    <a:pt x="43200" y="21385"/>
                  </a:cubicBezTo>
                  <a:cubicBezTo>
                    <a:pt x="43200" y="33314"/>
                    <a:pt x="33529" y="42985"/>
                    <a:pt x="21600" y="42985"/>
                  </a:cubicBezTo>
                  <a:cubicBezTo>
                    <a:pt x="9670" y="42985"/>
                    <a:pt x="0" y="33314"/>
                    <a:pt x="0" y="21385"/>
                  </a:cubicBezTo>
                  <a:cubicBezTo>
                    <a:pt x="-1" y="10628"/>
                    <a:pt x="7913" y="1511"/>
                    <a:pt x="18562" y="-1"/>
                  </a:cubicBezTo>
                  <a:lnTo>
                    <a:pt x="21600" y="21385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79" name="Arc 31"/>
            <p:cNvSpPr>
              <a:spLocks noChangeAspect="1"/>
            </p:cNvSpPr>
            <p:nvPr/>
          </p:nvSpPr>
          <p:spPr bwMode="auto">
            <a:xfrm rot="-10932095">
              <a:off x="3421" y="2528"/>
              <a:ext cx="210" cy="209"/>
            </a:xfrm>
            <a:custGeom>
              <a:avLst/>
              <a:gdLst>
                <a:gd name="G0" fmla="+- 21600 0 0"/>
                <a:gd name="G1" fmla="+- 21539 0 0"/>
                <a:gd name="G2" fmla="+- 21600 0 0"/>
                <a:gd name="T0" fmla="*/ 43077 w 43200"/>
                <a:gd name="T1" fmla="*/ 19234 h 43139"/>
                <a:gd name="T2" fmla="*/ 19983 w 43200"/>
                <a:gd name="T3" fmla="*/ 0 h 43139"/>
                <a:gd name="T4" fmla="*/ 21600 w 43200"/>
                <a:gd name="T5" fmla="*/ 21539 h 4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39" fill="none" extrusionOk="0">
                  <a:moveTo>
                    <a:pt x="43076" y="19234"/>
                  </a:moveTo>
                  <a:cubicBezTo>
                    <a:pt x="43158" y="19999"/>
                    <a:pt x="43200" y="20769"/>
                    <a:pt x="43200" y="21539"/>
                  </a:cubicBezTo>
                  <a:cubicBezTo>
                    <a:pt x="43200" y="33468"/>
                    <a:pt x="33529" y="43139"/>
                    <a:pt x="21600" y="43139"/>
                  </a:cubicBezTo>
                  <a:cubicBezTo>
                    <a:pt x="9670" y="43139"/>
                    <a:pt x="0" y="33468"/>
                    <a:pt x="0" y="21539"/>
                  </a:cubicBezTo>
                  <a:cubicBezTo>
                    <a:pt x="-1" y="10236"/>
                    <a:pt x="8712" y="845"/>
                    <a:pt x="19982" y="-1"/>
                  </a:cubicBezTo>
                </a:path>
                <a:path w="43200" h="43139" stroke="0" extrusionOk="0">
                  <a:moveTo>
                    <a:pt x="43076" y="19234"/>
                  </a:moveTo>
                  <a:cubicBezTo>
                    <a:pt x="43158" y="19999"/>
                    <a:pt x="43200" y="20769"/>
                    <a:pt x="43200" y="21539"/>
                  </a:cubicBezTo>
                  <a:cubicBezTo>
                    <a:pt x="43200" y="33468"/>
                    <a:pt x="33529" y="43139"/>
                    <a:pt x="21600" y="43139"/>
                  </a:cubicBezTo>
                  <a:cubicBezTo>
                    <a:pt x="9670" y="43139"/>
                    <a:pt x="0" y="33468"/>
                    <a:pt x="0" y="21539"/>
                  </a:cubicBezTo>
                  <a:cubicBezTo>
                    <a:pt x="-1" y="10236"/>
                    <a:pt x="8712" y="845"/>
                    <a:pt x="19982" y="-1"/>
                  </a:cubicBezTo>
                  <a:lnTo>
                    <a:pt x="21600" y="21539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0" name="Freeform 32"/>
            <p:cNvSpPr>
              <a:spLocks noChangeAspect="1"/>
            </p:cNvSpPr>
            <p:nvPr/>
          </p:nvSpPr>
          <p:spPr bwMode="auto">
            <a:xfrm>
              <a:off x="2805" y="2723"/>
              <a:ext cx="7" cy="2"/>
            </a:xfrm>
            <a:custGeom>
              <a:avLst/>
              <a:gdLst>
                <a:gd name="T0" fmla="*/ 0 w 80"/>
                <a:gd name="T1" fmla="*/ 21 h 24"/>
                <a:gd name="T2" fmla="*/ 48 w 80"/>
                <a:gd name="T3" fmla="*/ 21 h 24"/>
                <a:gd name="T4" fmla="*/ 80 w 8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4">
                  <a:moveTo>
                    <a:pt x="0" y="21"/>
                  </a:moveTo>
                  <a:cubicBezTo>
                    <a:pt x="17" y="22"/>
                    <a:pt x="35" y="24"/>
                    <a:pt x="48" y="21"/>
                  </a:cubicBezTo>
                  <a:cubicBezTo>
                    <a:pt x="61" y="18"/>
                    <a:pt x="75" y="3"/>
                    <a:pt x="8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6950075" y="2252663"/>
            <a:ext cx="468313" cy="696912"/>
            <a:chOff x="4330" y="1995"/>
            <a:chExt cx="295" cy="439"/>
          </a:xfrm>
        </p:grpSpPr>
        <p:sp>
          <p:nvSpPr>
            <p:cNvPr id="27682" name="Line 34"/>
            <p:cNvSpPr>
              <a:spLocks noChangeAspect="1" noChangeShapeType="1"/>
            </p:cNvSpPr>
            <p:nvPr/>
          </p:nvSpPr>
          <p:spPr bwMode="auto">
            <a:xfrm>
              <a:off x="4352" y="2139"/>
              <a:ext cx="1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Line 35"/>
            <p:cNvSpPr>
              <a:spLocks noChangeAspect="1" noChangeShapeType="1"/>
            </p:cNvSpPr>
            <p:nvPr/>
          </p:nvSpPr>
          <p:spPr bwMode="auto">
            <a:xfrm>
              <a:off x="4601" y="1995"/>
              <a:ext cx="1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Line 36"/>
            <p:cNvSpPr>
              <a:spLocks noChangeAspect="1" noChangeShapeType="1"/>
            </p:cNvSpPr>
            <p:nvPr/>
          </p:nvSpPr>
          <p:spPr bwMode="auto">
            <a:xfrm rot="3600000">
              <a:off x="4477" y="2210"/>
              <a:ext cx="1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5" name="Line 37"/>
            <p:cNvSpPr>
              <a:spLocks noChangeAspect="1" noChangeShapeType="1"/>
            </p:cNvSpPr>
            <p:nvPr/>
          </p:nvSpPr>
          <p:spPr bwMode="auto">
            <a:xfrm rot="3600000">
              <a:off x="4477" y="1919"/>
              <a:ext cx="1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686" name="Line 38"/>
          <p:cNvSpPr>
            <a:spLocks noChangeShapeType="1"/>
          </p:cNvSpPr>
          <p:nvPr/>
        </p:nvSpPr>
        <p:spPr bwMode="auto">
          <a:xfrm flipH="1" flipV="1">
            <a:off x="7432675" y="2489200"/>
            <a:ext cx="565150" cy="24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1524000" y="42672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10nm x 5 nm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5638800" y="4648200"/>
            <a:ext cx="3286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M.A. Henderson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i="1" smtClean="0">
                <a:solidFill>
                  <a:srgbClr val="000000"/>
                </a:solidFill>
                <a:latin typeface="Arial" pitchFamily="34" charset="0"/>
              </a:rPr>
              <a:t>Surface Science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526 (1-2)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, 1-18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(2003)</a:t>
            </a:r>
          </a:p>
        </p:txBody>
      </p:sp>
      <p:pic>
        <p:nvPicPr>
          <p:cNvPr id="27689" name="Picture 41" descr="D:\File nuovi\STM\Immagini\20030924\JPG\MV_001_101_NS_IMM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5"/>
          <a:stretch>
            <a:fillRect/>
          </a:stretch>
        </p:blipFill>
        <p:spPr bwMode="auto">
          <a:xfrm>
            <a:off x="304800" y="1246188"/>
            <a:ext cx="4572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6426200" y="1814513"/>
            <a:ext cx="468313" cy="696912"/>
            <a:chOff x="4330" y="1995"/>
            <a:chExt cx="295" cy="439"/>
          </a:xfrm>
        </p:grpSpPr>
        <p:sp>
          <p:nvSpPr>
            <p:cNvPr id="27691" name="Line 43"/>
            <p:cNvSpPr>
              <a:spLocks noChangeAspect="1" noChangeShapeType="1"/>
            </p:cNvSpPr>
            <p:nvPr/>
          </p:nvSpPr>
          <p:spPr bwMode="auto">
            <a:xfrm>
              <a:off x="4352" y="2139"/>
              <a:ext cx="1" cy="29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92" name="Line 44"/>
            <p:cNvSpPr>
              <a:spLocks noChangeAspect="1" noChangeShapeType="1"/>
            </p:cNvSpPr>
            <p:nvPr/>
          </p:nvSpPr>
          <p:spPr bwMode="auto">
            <a:xfrm>
              <a:off x="4601" y="1995"/>
              <a:ext cx="1" cy="29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93" name="Line 45"/>
            <p:cNvSpPr>
              <a:spLocks noChangeAspect="1" noChangeShapeType="1"/>
            </p:cNvSpPr>
            <p:nvPr/>
          </p:nvSpPr>
          <p:spPr bwMode="auto">
            <a:xfrm rot="3600000">
              <a:off x="4477" y="2210"/>
              <a:ext cx="1" cy="29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94" name="Line 46"/>
            <p:cNvSpPr>
              <a:spLocks noChangeAspect="1" noChangeShapeType="1"/>
            </p:cNvSpPr>
            <p:nvPr/>
          </p:nvSpPr>
          <p:spPr bwMode="auto">
            <a:xfrm rot="3600000">
              <a:off x="4477" y="1919"/>
              <a:ext cx="1" cy="29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288925" y="7254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Cleaned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endParaRPr lang="it-IT" altLang="it-IT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136525" y="5602288"/>
            <a:ext cx="8855075" cy="11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The main contribution to the STM image contrast originates from the oxygen 2p states.</a:t>
            </a:r>
          </a:p>
          <a:p>
            <a:pPr algn="r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H. N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remberg et al. </a:t>
            </a:r>
            <a:r>
              <a:rPr lang="it-IT" altLang="it-IT" sz="1400" i="1" smtClean="0">
                <a:solidFill>
                  <a:srgbClr val="000000"/>
                </a:solidFill>
                <a:latin typeface="Arial" pitchFamily="34" charset="0"/>
              </a:rPr>
              <a:t>Physical Review Letters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79 (21)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, 4222-4225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(1997)</a:t>
            </a:r>
          </a:p>
        </p:txBody>
      </p:sp>
    </p:spTree>
    <p:extLst>
      <p:ext uri="{BB962C8B-B14F-4D97-AF65-F5344CB8AC3E}">
        <p14:creationId xmlns:p14="http://schemas.microsoft.com/office/powerpoint/2010/main" val="4257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12725" y="192088"/>
            <a:ext cx="316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Example: CeO</a:t>
            </a:r>
            <a:r>
              <a:rPr lang="it-IT" altLang="it-IT" sz="2400" b="1" baseline="-2500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 (111)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85800" y="838200"/>
            <a:ext cx="5092700" cy="5092700"/>
            <a:chOff x="432" y="528"/>
            <a:chExt cx="3208" cy="3208"/>
          </a:xfrm>
        </p:grpSpPr>
        <p:pic>
          <p:nvPicPr>
            <p:cNvPr id="28676" name="Picture 4" descr="D:\File nuovi\STM\Immagini\20030924\JPG\MV_001_101_NS_IMM0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528"/>
              <a:ext cx="3208" cy="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576" y="3360"/>
              <a:ext cx="128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smtClean="0">
                  <a:solidFill>
                    <a:srgbClr val="000000"/>
                  </a:solidFill>
                  <a:latin typeface="Arial" pitchFamily="34" charset="0"/>
                </a:rPr>
                <a:t>20nm x 20nm</a:t>
              </a:r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867400" y="1563688"/>
            <a:ext cx="3048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After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cleaning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sputtering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with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Ar</a:t>
            </a:r>
            <a:r>
              <a:rPr lang="it-IT" altLang="it-IT" sz="2400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+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annealing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in O</a:t>
            </a:r>
            <a:r>
              <a:rPr lang="it-IT" altLang="it-IT" sz="2400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up to 1000°C</a:t>
            </a:r>
            <a:endParaRPr lang="it-IT" altLang="it-IT" sz="2400" baseline="30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209800" y="1447800"/>
            <a:ext cx="5092700" cy="5092700"/>
            <a:chOff x="1392" y="912"/>
            <a:chExt cx="3208" cy="3208"/>
          </a:xfrm>
        </p:grpSpPr>
        <p:pic>
          <p:nvPicPr>
            <p:cNvPr id="29699" name="Picture 3" descr="D:\File nuovi\STM\Immagini\20030924\JPG\MV_001_101_NS_IMM07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208" cy="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488" y="3744"/>
              <a:ext cx="128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smtClean="0">
                  <a:solidFill>
                    <a:srgbClr val="000000"/>
                  </a:solidFill>
                  <a:latin typeface="Arial" pitchFamily="34" charset="0"/>
                </a:rPr>
                <a:t>20nm x 20nm</a:t>
              </a:r>
            </a:p>
          </p:txBody>
        </p:sp>
      </p:grp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2725" y="192088"/>
            <a:ext cx="316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Example: CeO</a:t>
            </a:r>
            <a:r>
              <a:rPr lang="it-IT" altLang="it-IT" sz="2400" b="1" baseline="-2500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 (111)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2725" y="762000"/>
            <a:ext cx="428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After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3h H</a:t>
            </a:r>
            <a:r>
              <a:rPr lang="it-IT" altLang="it-IT" sz="2400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1x10</a:t>
            </a:r>
            <a:r>
              <a:rPr lang="it-IT" altLang="it-IT" sz="2400" baseline="30000" dirty="0" smtClean="0">
                <a:solidFill>
                  <a:srgbClr val="000000"/>
                </a:solidFill>
                <a:latin typeface="Arial" pitchFamily="34" charset="0"/>
              </a:rPr>
              <a:t>-8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mbar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400°C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4060825" y="1066800"/>
            <a:ext cx="2035175" cy="1258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56325" y="649288"/>
            <a:ext cx="223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Single vacancy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1781175" y="2976563"/>
            <a:ext cx="639763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1779588" y="2971800"/>
            <a:ext cx="2411412" cy="45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09638" y="3025775"/>
            <a:ext cx="1023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defect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65675" y="1095375"/>
            <a:ext cx="1797050" cy="2630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6270625" y="1114425"/>
            <a:ext cx="625475" cy="3249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2725" y="192088"/>
            <a:ext cx="316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Example: CeO</a:t>
            </a:r>
            <a:r>
              <a:rPr lang="it-IT" altLang="it-IT" sz="2400" b="1" baseline="-25000" smtClean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 (111)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2725" y="762000"/>
            <a:ext cx="428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After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3h H</a:t>
            </a:r>
            <a:r>
              <a:rPr lang="it-IT" altLang="it-IT" sz="2400" baseline="-25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1x10</a:t>
            </a:r>
            <a:r>
              <a:rPr lang="it-IT" altLang="it-IT" sz="2400" baseline="30000" dirty="0" smtClean="0">
                <a:solidFill>
                  <a:srgbClr val="000000"/>
                </a:solidFill>
                <a:latin typeface="Arial" pitchFamily="34" charset="0"/>
              </a:rPr>
              <a:t>-8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mbar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400°C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3657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Oxygen atoms around the vacancies are brighter.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562600" y="2401888"/>
            <a:ext cx="3581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Oxygen vacancies corrisponds to a Ce</a:t>
            </a:r>
            <a:r>
              <a:rPr lang="it-IT" altLang="it-IT" sz="2400" baseline="30000" smtClean="0">
                <a:solidFill>
                  <a:srgbClr val="000000"/>
                </a:solidFill>
                <a:latin typeface="Arial" pitchFamily="34" charset="0"/>
              </a:rPr>
              <a:t>III</a:t>
            </a: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 in the first sub-layer.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62600" y="3827463"/>
            <a:ext cx="3581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For the explanation of the enhanced brightness of oxygen atoms one has to consider the possibility of a small charge transfer from vacancies to these oxygen atoms.</a:t>
            </a: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228600" y="1295400"/>
            <a:ext cx="5092700" cy="5092700"/>
            <a:chOff x="144" y="816"/>
            <a:chExt cx="3208" cy="3208"/>
          </a:xfrm>
        </p:grpSpPr>
        <p:pic>
          <p:nvPicPr>
            <p:cNvPr id="30728" name="Picture 8" descr="D:\File nuovi\STM\Immagini\20030924\JPG\MV_001_101_NS_IMM08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3208" cy="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968" y="3648"/>
              <a:ext cx="128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smtClean="0">
                  <a:solidFill>
                    <a:srgbClr val="000000"/>
                  </a:solidFill>
                  <a:latin typeface="Arial" pitchFamily="34" charset="0"/>
                </a:rPr>
                <a:t>20nm x 20nm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4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Difetti superficiali su CeO</a:t>
            </a:r>
            <a:r>
              <a:rPr lang="it-IT" altLang="it-IT" sz="2800" b="1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 (111)</a:t>
            </a:r>
            <a:endParaRPr lang="it-IT" altLang="it-IT" sz="2800" b="1" baseline="-250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2400" y="6400800"/>
            <a:ext cx="883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F. Esch, S. Fabris, L. Zhou, T. Montini, C. Africh, P. Fornasiero, G. Comelli, R. Rosei </a:t>
            </a:r>
            <a:r>
              <a:rPr lang="en-US" altLang="it-IT" sz="1400" i="1" u="sng"/>
              <a:t>Science</a:t>
            </a:r>
            <a:r>
              <a:rPr lang="en-US" altLang="it-IT" sz="1400"/>
              <a:t> </a:t>
            </a:r>
            <a:r>
              <a:rPr lang="en-US" altLang="it-IT" sz="1400" b="1"/>
              <a:t>309</a:t>
            </a:r>
            <a:r>
              <a:rPr lang="en-US" altLang="it-IT" sz="1400"/>
              <a:t> (2005), 752</a:t>
            </a:r>
          </a:p>
        </p:txBody>
      </p:sp>
      <p:pic>
        <p:nvPicPr>
          <p:cNvPr id="74756" name="Picture 4" descr="D:\Dati_Tiziano\Tesi dottorato\Cap. STM\Fig. 4.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427355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876925" y="914400"/>
            <a:ext cx="273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Annealing a 900°C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1653" y="1787525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851653" y="3886200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17128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30575" y="228600"/>
            <a:ext cx="2499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VEDO?</a:t>
            </a:r>
          </a:p>
        </p:txBody>
      </p:sp>
      <p:pic>
        <p:nvPicPr>
          <p:cNvPr id="5123" name="Picture 3" descr="Ptori_12_300.jpg                                               00000039Mac-stm2                       B3E1B0E9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6825"/>
            <a:ext cx="4322763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502275" y="1371600"/>
            <a:ext cx="2743200" cy="266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4" name="Picture 4" descr="Pt(111).gif                                                    00000039Mac-stm2                       B3E1B0E9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538288"/>
            <a:ext cx="2400300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66476" y="4495800"/>
            <a:ext cx="30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(111) di Pt</a:t>
            </a:r>
          </a:p>
        </p:txBody>
      </p:sp>
    </p:spTree>
    <p:extLst>
      <p:ext uri="{BB962C8B-B14F-4D97-AF65-F5344CB8AC3E}">
        <p14:creationId xmlns:p14="http://schemas.microsoft.com/office/powerpoint/2010/main" val="15168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Difetti singoli su CeO</a:t>
            </a:r>
            <a:r>
              <a:rPr lang="it-IT" altLang="it-IT" sz="2800" b="1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 (111)</a:t>
            </a:r>
            <a:endParaRPr lang="it-IT" altLang="it-IT" sz="2800" b="1" baseline="-250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58371" name="Picture 3" descr="Figure 2 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77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2400" y="6400800"/>
            <a:ext cx="883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F. Esch, S. Fabris, L. Zhou, T. Montini, C. Africh, P. Fornasiero, G. Comelli, R. Rosei </a:t>
            </a:r>
            <a:r>
              <a:rPr lang="en-US" altLang="it-IT" sz="1400" i="1" u="sng"/>
              <a:t>Science</a:t>
            </a:r>
            <a:r>
              <a:rPr lang="en-US" altLang="it-IT" sz="1400"/>
              <a:t> </a:t>
            </a:r>
            <a:r>
              <a:rPr lang="en-US" altLang="it-IT" sz="1400" b="1"/>
              <a:t>309</a:t>
            </a:r>
            <a:r>
              <a:rPr lang="en-US" altLang="it-IT" sz="1400"/>
              <a:t> (2005), 752</a:t>
            </a:r>
          </a:p>
        </p:txBody>
      </p:sp>
    </p:spTree>
    <p:extLst>
      <p:ext uri="{BB962C8B-B14F-4D97-AF65-F5344CB8AC3E}">
        <p14:creationId xmlns:p14="http://schemas.microsoft.com/office/powerpoint/2010/main" val="41708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Difetti multipli sotto superficiali su CeO</a:t>
            </a:r>
            <a:r>
              <a:rPr lang="it-IT" altLang="it-IT" sz="2800" b="1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it-IT" altLang="it-IT" sz="2800" b="1">
                <a:solidFill>
                  <a:srgbClr val="0000FF"/>
                </a:solidFill>
                <a:latin typeface="Arial" pitchFamily="34" charset="0"/>
              </a:rPr>
              <a:t> (111)</a:t>
            </a:r>
            <a:endParaRPr lang="it-IT" altLang="it-IT" sz="2800" b="1" baseline="-250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59395" name="Picture 3" descr="Figure 3 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6482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3581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/>
              <a:t>Difetti superficiali di CeO</a:t>
            </a:r>
            <a:r>
              <a:rPr lang="en-US" altLang="it-IT" sz="2000" baseline="-25000"/>
              <a:t>2</a:t>
            </a:r>
            <a:r>
              <a:rPr lang="en-US" altLang="it-IT" sz="2000"/>
              <a:t>:</a:t>
            </a:r>
          </a:p>
          <a:p>
            <a:r>
              <a:rPr lang="en-US" altLang="it-IT" sz="2000"/>
              <a:t>Siti di attivazione di piccole molecole</a:t>
            </a:r>
          </a:p>
          <a:p>
            <a:pPr>
              <a:spcBef>
                <a:spcPct val="50000"/>
              </a:spcBef>
            </a:pPr>
            <a:endParaRPr lang="en-US" altLang="it-IT" sz="2000"/>
          </a:p>
          <a:p>
            <a:pPr>
              <a:spcBef>
                <a:spcPct val="50000"/>
              </a:spcBef>
            </a:pPr>
            <a:r>
              <a:rPr lang="en-US" altLang="it-IT" sz="2000"/>
              <a:t>Stabilizzazione di cluster di Au attraverso interazione con difetti superficiali / sotto superficiali</a:t>
            </a:r>
            <a:endParaRPr lang="it-IT" altLang="it-IT" sz="200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52400" y="6400800"/>
            <a:ext cx="883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F. Esch, S. Fabris, L. Zhou, T. Montini, C. Africh, P. Fornasiero, G. Comelli, R. Rosei </a:t>
            </a:r>
            <a:r>
              <a:rPr lang="en-US" altLang="it-IT" sz="1400" i="1" u="sng"/>
              <a:t>Science</a:t>
            </a:r>
            <a:r>
              <a:rPr lang="en-US" altLang="it-IT" sz="1400"/>
              <a:t> </a:t>
            </a:r>
            <a:r>
              <a:rPr lang="en-US" altLang="it-IT" sz="1400" b="1"/>
              <a:t>309</a:t>
            </a:r>
            <a:r>
              <a:rPr lang="en-US" altLang="it-IT" sz="1400"/>
              <a:t> (2005), 752</a:t>
            </a:r>
          </a:p>
        </p:txBody>
      </p:sp>
    </p:spTree>
    <p:extLst>
      <p:ext uri="{BB962C8B-B14F-4D97-AF65-F5344CB8AC3E}">
        <p14:creationId xmlns:p14="http://schemas.microsoft.com/office/powerpoint/2010/main" val="41174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3063" y="228600"/>
            <a:ext cx="876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800" b="1" dirty="0" smtClean="0">
                <a:solidFill>
                  <a:srgbClr val="FF0000"/>
                </a:solidFill>
                <a:latin typeface="Arial" pitchFamily="34" charset="0"/>
              </a:rPr>
              <a:t>STM</a:t>
            </a:r>
            <a:r>
              <a:rPr lang="it-IT" altLang="it-IT" sz="3200" b="1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it-IT" altLang="it-IT" sz="32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altLang="it-IT" sz="4800" b="1" dirty="0" smtClean="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it-IT" altLang="it-IT" sz="3600" dirty="0" smtClean="0">
                <a:solidFill>
                  <a:srgbClr val="000000"/>
                </a:solidFill>
                <a:latin typeface="Arial" pitchFamily="34" charset="0"/>
              </a:rPr>
              <a:t>canning</a:t>
            </a:r>
            <a:r>
              <a:rPr lang="it-IT" altLang="it-IT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altLang="it-IT" sz="4800" b="1" dirty="0" err="1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it-IT" altLang="it-IT" sz="3600" dirty="0" err="1" smtClean="0">
                <a:solidFill>
                  <a:srgbClr val="000000"/>
                </a:solidFill>
                <a:latin typeface="Arial" pitchFamily="34" charset="0"/>
              </a:rPr>
              <a:t>unneling</a:t>
            </a:r>
            <a:r>
              <a:rPr lang="it-IT" altLang="it-IT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altLang="it-IT" sz="4800" b="1" dirty="0" err="1" smtClean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lang="it-IT" altLang="it-IT" sz="3600" dirty="0" err="1" smtClean="0">
                <a:solidFill>
                  <a:srgbClr val="000000"/>
                </a:solidFill>
                <a:latin typeface="Arial" pitchFamily="34" charset="0"/>
              </a:rPr>
              <a:t>icroscopy</a:t>
            </a:r>
            <a:endParaRPr lang="it-IT" altLang="it-IT" sz="3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3063" y="1474788"/>
            <a:ext cx="8321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Developed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by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Binning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Rohrer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at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the IBM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Zürich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research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laboratory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in the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early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1982 (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Noble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  <a:latin typeface="Arial" pitchFamily="34" charset="0"/>
              </a:rPr>
              <a:t>Prize</a:t>
            </a:r>
            <a:r>
              <a:rPr lang="it-IT" altLang="it-IT" sz="2400" dirty="0" smtClean="0">
                <a:solidFill>
                  <a:srgbClr val="000000"/>
                </a:solidFill>
                <a:latin typeface="Arial" pitchFamily="34" charset="0"/>
              </a:rPr>
              <a:t> in 1986)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73063" y="2719388"/>
            <a:ext cx="83978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Based on a </a:t>
            </a:r>
            <a:r>
              <a:rPr lang="it-IT" altLang="it-IT" sz="2400" i="1" smtClean="0">
                <a:solidFill>
                  <a:srgbClr val="000000"/>
                </a:solidFill>
                <a:latin typeface="Arial" pitchFamily="34" charset="0"/>
              </a:rPr>
              <a:t>new concept</a:t>
            </a: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To examine a surface at very close range (near field) with a scanning probe, the position of which can be perfectly controlled in three dimensions to within ± 0.1 nm. The signal generated on each point by the interaction between the probe and the surface atoms is translated electronically into an image of the surface.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3063" y="5791200"/>
            <a:ext cx="727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  <a:latin typeface="Arial" pitchFamily="34" charset="0"/>
              </a:rPr>
              <a:t>Technique for “topografical” investigation of surfaces</a:t>
            </a:r>
          </a:p>
        </p:txBody>
      </p:sp>
    </p:spTree>
    <p:extLst>
      <p:ext uri="{BB962C8B-B14F-4D97-AF65-F5344CB8AC3E}">
        <p14:creationId xmlns:p14="http://schemas.microsoft.com/office/powerpoint/2010/main" val="40841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90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Principle of the technique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5125" y="801688"/>
            <a:ext cx="83216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“The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principle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of STM in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straightforward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It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consists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essentially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in scanning a metal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over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at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constant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tunnel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.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displacements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of the metal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given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by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voltage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applied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to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piezodrives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then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yield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topographic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picture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of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.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very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high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resolution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of STM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rests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on the strong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dependence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of the tunnel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on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distance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between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two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electrodes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, i.e., the metal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and the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scanned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00"/>
                </a:solidFill>
                <a:latin typeface="Arial" pitchFamily="34" charset="0"/>
              </a:rPr>
              <a:t>surface</a:t>
            </a:r>
            <a:r>
              <a:rPr lang="it-IT" altLang="it-IT" sz="2000" dirty="0" smtClean="0">
                <a:solidFill>
                  <a:srgbClr val="000000"/>
                </a:solidFill>
                <a:latin typeface="Arial" pitchFamily="34" charset="0"/>
              </a:rPr>
              <a:t>.”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2897188"/>
            <a:ext cx="437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G. Binning et al. </a:t>
            </a:r>
            <a:r>
              <a:rPr lang="it-IT" altLang="it-IT" sz="1400" i="1" smtClean="0">
                <a:solidFill>
                  <a:srgbClr val="000000"/>
                </a:solidFill>
                <a:latin typeface="Arial" pitchFamily="34" charset="0"/>
              </a:rPr>
              <a:t>Phys. Rev. Lett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49 (1)</a:t>
            </a:r>
            <a:r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t>, 57-61 </a:t>
            </a:r>
            <a:r>
              <a:rPr lang="it-IT" altLang="it-IT" sz="1400" b="1" smtClean="0">
                <a:solidFill>
                  <a:srgbClr val="000000"/>
                </a:solidFill>
                <a:latin typeface="Arial" pitchFamily="34" charset="0"/>
              </a:rPr>
              <a:t>(1982)</a:t>
            </a:r>
            <a:endParaRPr lang="it-IT" altLang="it-IT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437" name="Picture 5" descr="D:\Temp\STM\CONT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005263"/>
            <a:ext cx="2208213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:\Temp\STM\tunne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02088"/>
            <a:ext cx="222091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008313" y="3452813"/>
            <a:ext cx="1235075" cy="3316287"/>
            <a:chOff x="1493" y="2160"/>
            <a:chExt cx="778" cy="2089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493" y="3961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err="1" smtClean="0">
                  <a:solidFill>
                    <a:srgbClr val="000000"/>
                  </a:solidFill>
                  <a:latin typeface="Arial" pitchFamily="34" charset="0"/>
                </a:rPr>
                <a:t>Surface</a:t>
              </a:r>
              <a:endParaRPr lang="it-IT" altLang="it-IT" sz="24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691" y="2160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dirty="0" err="1" smtClean="0">
                  <a:solidFill>
                    <a:srgbClr val="000000"/>
                  </a:solidFill>
                  <a:latin typeface="Arial" pitchFamily="34" charset="0"/>
                </a:rPr>
                <a:t>Tip</a:t>
              </a:r>
              <a:endParaRPr lang="it-IT" altLang="it-IT" sz="24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2216150" y="4102100"/>
            <a:ext cx="2362200" cy="1954213"/>
            <a:chOff x="1396" y="2584"/>
            <a:chExt cx="1488" cy="1231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V="1">
              <a:off x="1396" y="2584"/>
              <a:ext cx="1488" cy="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1396" y="3223"/>
              <a:ext cx="1488" cy="5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411788" y="4611691"/>
            <a:ext cx="3021012" cy="830263"/>
            <a:chOff x="3409" y="2905"/>
            <a:chExt cx="1903" cy="523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3409" y="3168"/>
              <a:ext cx="110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FF"/>
                </a:solidFill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4548" y="2905"/>
              <a:ext cx="764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FF"/>
                  </a:solidFill>
                  <a:latin typeface="Arial" pitchFamily="34" charset="0"/>
                </a:rPr>
                <a:t>Tunnel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smtClean="0">
                  <a:solidFill>
                    <a:srgbClr val="0000FF"/>
                  </a:solidFill>
                  <a:latin typeface="Arial" pitchFamily="34" charset="0"/>
                </a:rPr>
                <a:t>Current</a:t>
              </a:r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4422775" y="4606925"/>
            <a:ext cx="473075" cy="787400"/>
            <a:chOff x="2786" y="2902"/>
            <a:chExt cx="298" cy="496"/>
          </a:xfrm>
        </p:grpSpPr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3084" y="2982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 rot="-5400000">
              <a:off x="2654" y="3034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b="1" smtClean="0">
                  <a:solidFill>
                    <a:srgbClr val="FF0000"/>
                  </a:solidFill>
                  <a:latin typeface="Arial" pitchFamily="34" charset="0"/>
                </a:rPr>
                <a:t>&lt;1nm</a:t>
              </a:r>
            </a:p>
          </p:txBody>
        </p:sp>
      </p:grp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2286000" y="3810000"/>
            <a:ext cx="11430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3962400" y="5791200"/>
            <a:ext cx="11430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878263" y="3787775"/>
            <a:ext cx="11430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2209800" y="5791200"/>
            <a:ext cx="11430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Tunnel effect</a:t>
            </a:r>
          </a:p>
        </p:txBody>
      </p:sp>
      <p:pic>
        <p:nvPicPr>
          <p:cNvPr id="19459" name="Picture 3" descr="D:\Temp\STM\kag10601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38200"/>
            <a:ext cx="508158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Temp\STM\kag10602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508158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10200" y="1050925"/>
            <a:ext cx="3733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In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classical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physics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, an electron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cannot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penetrate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into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or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across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potential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barrier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if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its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energy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smaller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potential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b="1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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within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barrier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998913"/>
            <a:ext cx="3810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The quantum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mechanics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treatment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predicts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an electron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have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 finite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probability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to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exist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behind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potential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barrier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called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Arial" pitchFamily="34" charset="0"/>
              </a:rPr>
              <a:t>TUNNEL EFFECT</a:t>
            </a:r>
            <a:endParaRPr lang="it-IT" altLang="it-IT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Theoretical basis of tunnel effect</a:t>
            </a:r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304800" y="1036638"/>
            <a:ext cx="8382000" cy="1239837"/>
            <a:chOff x="192" y="653"/>
            <a:chExt cx="5280" cy="781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92" y="653"/>
              <a:ext cx="52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A quantum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mechanic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treatment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predicts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an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exponential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decaying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solution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for the electron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wave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function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in the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barrier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. For a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rectangular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barrier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of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width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d: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544" y="1203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where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115616" y="1880894"/>
                <a:ext cx="2361223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(0)</m:t>
                          </m:r>
                        </m:sub>
                      </m:sSub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kd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80894"/>
                <a:ext cx="2361223" cy="5221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139102" y="1693182"/>
                <a:ext cx="2570575" cy="89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k</m:t>
                      </m:r>
                      <m: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d>
                                <m:dPr>
                                  <m:ctrlPr>
                                    <a:rPr lang="it-IT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02" y="1693182"/>
                <a:ext cx="2570575" cy="8976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3140968"/>
            <a:ext cx="4706937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063844" y="5135107"/>
                <a:ext cx="2372252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(0)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kd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44" y="5135107"/>
                <a:ext cx="2372252" cy="5966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Theoretical basis of tunnel effect</a:t>
            </a:r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304800" y="1036638"/>
            <a:ext cx="8610600" cy="4116387"/>
            <a:chOff x="192" y="653"/>
            <a:chExt cx="5424" cy="2593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92" y="653"/>
              <a:ext cx="52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A quantum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mechanic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treatment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predicts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an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exponential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decaying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solution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for the electron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wave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function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in the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barrier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. For a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rectangular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barrier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of </a:t>
              </a:r>
              <a:r>
                <a:rPr lang="it-IT" altLang="it-IT" dirty="0" err="1" smtClean="0">
                  <a:solidFill>
                    <a:srgbClr val="000000"/>
                  </a:solidFill>
                  <a:latin typeface="Arial" pitchFamily="34" charset="0"/>
                </a:rPr>
                <a:t>width</a:t>
              </a:r>
              <a:r>
                <a:rPr lang="it-IT" altLang="it-IT" dirty="0" smtClean="0">
                  <a:solidFill>
                    <a:srgbClr val="000000"/>
                  </a:solidFill>
                  <a:latin typeface="Arial" pitchFamily="34" charset="0"/>
                </a:rPr>
                <a:t> d: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544" y="1203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where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92" y="1632"/>
              <a:ext cx="4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The probability of finding an electron behind the barrier of the width d is:</a:t>
              </a: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192" y="2496"/>
              <a:ext cx="542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When a little bias potenzial V is applied between 2 electrodes (sample and tip, in this case), the tunneling of electrons results in a tunneling current I.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The tunneling current is proportional to propability of electrons to tunnel through the barrier:</a:t>
              </a:r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876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  <a:latin typeface="Arial" pitchFamily="34" charset="0"/>
              </a:rPr>
              <a:t>It is necessary that the tip is very close to the surface to have a measureable current!</a:t>
            </a:r>
          </a:p>
        </p:txBody>
      </p: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4484688" y="5133975"/>
            <a:ext cx="2823616" cy="536575"/>
            <a:chOff x="2825" y="3234"/>
            <a:chExt cx="1519" cy="338"/>
          </a:xfrm>
        </p:grpSpPr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flipH="1">
              <a:off x="3336" y="3403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2825" y="3234"/>
              <a:ext cx="469" cy="3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115616" y="1880894"/>
                <a:ext cx="2361223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(0)</m:t>
                          </m:r>
                        </m:sub>
                      </m:sSub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kd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80894"/>
                <a:ext cx="2361223" cy="5221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139102" y="1693182"/>
                <a:ext cx="2570575" cy="89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k</m:t>
                      </m:r>
                      <m: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d>
                                <m:dPr>
                                  <m:ctrlPr>
                                    <a:rPr lang="it-IT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02" y="1693182"/>
                <a:ext cx="2570575" cy="8976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2347854" y="3140968"/>
                <a:ext cx="4187941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d</m:t>
                              </m:r>
                              <m:r>
                                <a:rPr lang="it-IT" sz="24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it-IT" sz="240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(0)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m:rPr>
                              <m:sty m:val="p"/>
                            </m:rPr>
                            <a:rPr lang="it-IT" sz="24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kd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54" y="3140968"/>
                <a:ext cx="4187941" cy="596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800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smtClean="0">
                <a:solidFill>
                  <a:srgbClr val="FF0000"/>
                </a:solidFill>
                <a:latin typeface="Arial" pitchFamily="34" charset="0"/>
              </a:rPr>
              <a:t>Theoretical basis of tunnel effect – Bardeen Approach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3914775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In case of a negative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potential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on the sample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occupied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states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generate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whereas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in case of a positive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bias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unoccupied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states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the sample are of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importance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should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finally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be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mentioned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that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probability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tunneling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larger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for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electrons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which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are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close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to the fermi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edge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due to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lower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barrier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72200" y="1716088"/>
            <a:ext cx="2778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current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is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given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by a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combination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local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densities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states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 of the sample and the </a:t>
            </a:r>
            <a:r>
              <a:rPr lang="it-IT" altLang="it-IT" dirty="0" err="1" smtClean="0">
                <a:solidFill>
                  <a:srgbClr val="000000"/>
                </a:solidFill>
                <a:latin typeface="Arial" pitchFamily="34" charset="0"/>
              </a:rPr>
              <a:t>tip</a:t>
            </a:r>
            <a:r>
              <a:rPr lang="it-IT" altLang="it-IT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049528"/>
            <a:ext cx="6035040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1483</Words>
  <Application>Microsoft Office PowerPoint</Application>
  <PresentationFormat>Presentazione su schermo (4:3)</PresentationFormat>
  <Paragraphs>156</Paragraphs>
  <Slides>31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Comic Sans MS</vt:lpstr>
      <vt:lpstr>Symbol</vt:lpstr>
      <vt:lpstr>Tema di Office</vt:lpstr>
      <vt:lpstr>Microscopia a scansione ad effetto tunnel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Applicazioni alla catalisi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Difetti singoli su CeO2 (111)</vt:lpstr>
      <vt:lpstr>Difetti multipli sotto superficiali su CeO2 (111)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Microscopia a scansione ad effetto tunnel</dc:title>
  <dc:creator>Tiziano Montini</dc:creator>
  <cp:lastModifiedBy>Tiziano Montini</cp:lastModifiedBy>
  <cp:revision>2</cp:revision>
  <dcterms:created xsi:type="dcterms:W3CDTF">2022-03-07T11:01:40Z</dcterms:created>
  <dcterms:modified xsi:type="dcterms:W3CDTF">2022-03-07T11:05:11Z</dcterms:modified>
</cp:coreProperties>
</file>