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74" r:id="rId4"/>
    <p:sldId id="259" r:id="rId5"/>
    <p:sldId id="268" r:id="rId6"/>
    <p:sldId id="269" r:id="rId7"/>
    <p:sldId id="260" r:id="rId8"/>
    <p:sldId id="266" r:id="rId9"/>
    <p:sldId id="261" r:id="rId10"/>
    <p:sldId id="262" r:id="rId11"/>
    <p:sldId id="263" r:id="rId12"/>
    <p:sldId id="264" r:id="rId13"/>
    <p:sldId id="267" r:id="rId14"/>
    <p:sldId id="265" r:id="rId15"/>
    <p:sldId id="275" r:id="rId16"/>
    <p:sldId id="270" r:id="rId17"/>
    <p:sldId id="272" r:id="rId18"/>
    <p:sldId id="273" r:id="rId19"/>
    <p:sldId id="271" r:id="rId20"/>
    <p:sldId id="276" r:id="rId21"/>
    <p:sldId id="277" r:id="rId22"/>
    <p:sldId id="278" r:id="rId23"/>
    <p:sldId id="282" r:id="rId24"/>
    <p:sldId id="279" r:id="rId25"/>
    <p:sldId id="280" r:id="rId26"/>
    <p:sldId id="283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9675" autoAdjust="0"/>
  </p:normalViewPr>
  <p:slideViewPr>
    <p:cSldViewPr>
      <p:cViewPr varScale="1">
        <p:scale>
          <a:sx n="78" d="100"/>
          <a:sy n="78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6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F1B7-AB09-48F6-A5C2-95AD57AF5AE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89D6A-7B82-4E93-9902-B050EAD6EA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resa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Resa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se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aggiunta</a:t>
            </a:r>
            <a:r>
              <a:rPr lang="en-US" baseline="0" dirty="0" smtClean="0"/>
              <a:t> H2O e/o CO2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accordo</a:t>
            </a:r>
            <a:r>
              <a:rPr lang="en-US" dirty="0" smtClean="0"/>
              <a:t> </a:t>
            </a:r>
            <a:r>
              <a:rPr lang="en-US" dirty="0" err="1" smtClean="0"/>
              <a:t>assoluto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quale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</a:t>
            </a:r>
            <a:r>
              <a:rPr lang="en-US" dirty="0" err="1" smtClean="0"/>
              <a:t>funzionamento</a:t>
            </a:r>
            <a:r>
              <a:rPr lang="en-US" dirty="0" smtClean="0"/>
              <a:t> del </a:t>
            </a:r>
            <a:r>
              <a:rPr lang="en-US" dirty="0" err="1" smtClean="0"/>
              <a:t>catalizzatore</a:t>
            </a:r>
            <a:r>
              <a:rPr lang="en-US" dirty="0" smtClean="0"/>
              <a:t>. TPR, TPD, IR etc. </a:t>
            </a:r>
            <a:r>
              <a:rPr lang="en-US" dirty="0" err="1" smtClean="0"/>
              <a:t>suggeriscono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89D6A-7B82-4E93-9902-B050EAD6EA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8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Co, Ni, Fe, </a:t>
            </a:r>
            <a:r>
              <a:rPr lang="en-US" dirty="0" err="1" smtClean="0"/>
              <a:t>Pd</a:t>
            </a:r>
            <a:r>
              <a:rPr lang="en-US" dirty="0" smtClean="0"/>
              <a:t>, Ru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 non è in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dissociare</a:t>
            </a:r>
            <a:r>
              <a:rPr lang="en-US" dirty="0" smtClean="0"/>
              <a:t> H2: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formazione</a:t>
            </a:r>
            <a:r>
              <a:rPr lang="en-US" baseline="0" dirty="0" smtClean="0"/>
              <a:t> di H è </a:t>
            </a:r>
            <a:r>
              <a:rPr lang="en-US" baseline="0" dirty="0" err="1" smtClean="0"/>
              <a:t>fondamentale</a:t>
            </a:r>
            <a:r>
              <a:rPr lang="en-US" baseline="0" dirty="0" smtClean="0"/>
              <a:t> per la </a:t>
            </a:r>
            <a:r>
              <a:rPr lang="en-US" baseline="0" dirty="0" err="1" smtClean="0"/>
              <a:t>produzione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idrocarburi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2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 = </a:t>
            </a:r>
            <a:r>
              <a:rPr lang="en-US" dirty="0" err="1" smtClean="0"/>
              <a:t>frammento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alchilico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Pn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prodotto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kp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indipendenti</a:t>
            </a:r>
            <a:r>
              <a:rPr lang="en-US" baseline="0" dirty="0" smtClean="0"/>
              <a:t> da 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 = </a:t>
            </a:r>
            <a:r>
              <a:rPr lang="en-US" dirty="0" err="1" smtClean="0"/>
              <a:t>frammento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alchilico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Pn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prodotto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kp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indipendenti</a:t>
            </a:r>
            <a:r>
              <a:rPr lang="en-US" baseline="0" smtClean="0"/>
              <a:t> da n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adsorbe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dissocia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H2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adsorbe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dissocia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 </a:t>
            </a:r>
            <a:r>
              <a:rPr lang="en-US" baseline="0" dirty="0" err="1" smtClean="0"/>
              <a:t>adsorbito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rimosso</a:t>
            </a:r>
            <a:r>
              <a:rPr lang="en-US" baseline="0" dirty="0" smtClean="0"/>
              <a:t> come H2O o CO2, </a:t>
            </a:r>
            <a:r>
              <a:rPr lang="en-US" baseline="0" dirty="0" err="1" smtClean="0"/>
              <a:t>liberando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siti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adsorbimento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altro</a:t>
            </a:r>
            <a:r>
              <a:rPr lang="en-US" baseline="0" dirty="0" smtClean="0"/>
              <a:t> CO.</a:t>
            </a:r>
          </a:p>
          <a:p>
            <a:r>
              <a:rPr lang="en-US" baseline="0" dirty="0" err="1" smtClean="0"/>
              <a:t>CHx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polimerizzano</a:t>
            </a:r>
            <a:r>
              <a:rPr lang="en-US" baseline="0" dirty="0" smtClean="0"/>
              <a:t> per dare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prodotti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4EBC-895F-4403-9053-AC63ED9990D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DF67-2B6E-45D4-ACA9-CAA94BE4406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45862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Important industrial processes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23882"/>
              </p:ext>
            </p:extLst>
          </p:nvPr>
        </p:nvGraphicFramePr>
        <p:xfrm>
          <a:off x="251520" y="764704"/>
          <a:ext cx="8712968" cy="53680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Products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Reforming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 (H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+CO+CO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 from HC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Water Gas Shift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purification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Haber-</a:t>
                      </a:r>
                      <a:r>
                        <a:rPr lang="en-US" baseline="0" dirty="0" smtClean="0"/>
                        <a:t> Bosch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Ammonia synthesis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Fisher-</a:t>
                      </a:r>
                      <a:r>
                        <a:rPr lang="en-US" dirty="0" err="1" smtClean="0"/>
                        <a:t>Tropsch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Synthetic fuel from 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Methanol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Methanol from 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dirty="0" smtClean="0"/>
                        <a:t>-gas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MTO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Olefins</a:t>
                      </a:r>
                      <a:r>
                        <a:rPr lang="en-US" baseline="0" dirty="0" smtClean="0"/>
                        <a:t> from methanol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HDS &amp; HDN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 purification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Fuel upgrading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Hydrocacking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 upgrading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627">
                <a:tc>
                  <a:txBody>
                    <a:bodyPr/>
                    <a:lstStyle/>
                    <a:p>
                      <a:r>
                        <a:rPr lang="en-US" dirty="0" smtClean="0"/>
                        <a:t>TWC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Exhaust</a:t>
                      </a:r>
                      <a:r>
                        <a:rPr lang="en-US" baseline="0" dirty="0" smtClean="0"/>
                        <a:t> purification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8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200000" cy="24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3"/>
            <a:ext cx="7200000" cy="2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33759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reaction proceeds through the atomic route and formation of N</a:t>
            </a:r>
            <a:r>
              <a:rPr lang="en-US" b="1" baseline="-25000" dirty="0" smtClean="0">
                <a:solidFill>
                  <a:srgbClr val="0000FF"/>
                </a:solidFill>
              </a:rPr>
              <a:t>(ad)</a:t>
            </a:r>
            <a:r>
              <a:rPr lang="en-US" b="1" dirty="0" smtClean="0">
                <a:solidFill>
                  <a:srgbClr val="0000FF"/>
                </a:solidFill>
              </a:rPr>
              <a:t> in the rate determining step.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8" y="2276872"/>
            <a:ext cx="7200000" cy="39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59219" y="3645024"/>
            <a:ext cx="258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Potential energy diagram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5601497" y="491096"/>
            <a:ext cx="156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Reaction steps</a:t>
            </a:r>
            <a:endParaRPr lang="en-US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5579632" y="883802"/>
            <a:ext cx="2880000" cy="2118621"/>
            <a:chOff x="373671" y="1276508"/>
            <a:chExt cx="2880000" cy="211862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71" y="1276508"/>
              <a:ext cx="2880000" cy="2118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1967253" y="2996952"/>
              <a:ext cx="576064" cy="336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2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2" y="3861048"/>
            <a:ext cx="7200000" cy="26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03483" y="836712"/>
            <a:ext cx="115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Effect of K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68836" y="4963934"/>
            <a:ext cx="408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increases the sticking coefficient for N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1" y="3647383"/>
            <a:ext cx="4211335" cy="294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3483" y="836712"/>
            <a:ext cx="115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Effect of K</a:t>
            </a:r>
            <a:endParaRPr lang="en-US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06417" y="970746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favor N</a:t>
            </a:r>
            <a:r>
              <a:rPr lang="en-US" baseline="-25000" dirty="0" smtClean="0"/>
              <a:t>2</a:t>
            </a:r>
            <a:r>
              <a:rPr lang="en-US" dirty="0" smtClean="0"/>
              <a:t> dissociation, back-donation must be promoted.</a:t>
            </a: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1521" y="2284512"/>
            <a:ext cx="3096343" cy="10668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1133848" y="2284512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dirty="0">
                <a:latin typeface="Times New Roman" pitchFamily="18" charset="0"/>
              </a:rPr>
              <a:t>K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1628242" y="836712"/>
            <a:ext cx="1066800" cy="2057400"/>
            <a:chOff x="1813298" y="836712"/>
            <a:chExt cx="1066800" cy="2057400"/>
          </a:xfrm>
        </p:grpSpPr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2003798" y="2284512"/>
              <a:ext cx="685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it-IT" dirty="0">
                  <a:latin typeface="Times New Roman" pitchFamily="18" charset="0"/>
                </a:rPr>
                <a:t>Fe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2346698" y="1903512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079998" y="152251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079998" y="83671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2270498" y="1293912"/>
              <a:ext cx="152400" cy="304800"/>
              <a:chOff x="2232721" y="1293912"/>
              <a:chExt cx="152400" cy="304800"/>
            </a:xfrm>
          </p:grpSpPr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22327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23851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2308921" y="1293912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uppo 7"/>
            <p:cNvGrpSpPr/>
            <p:nvPr/>
          </p:nvGrpSpPr>
          <p:grpSpPr>
            <a:xfrm>
              <a:off x="1813298" y="1522512"/>
              <a:ext cx="1066800" cy="838200"/>
              <a:chOff x="1849016" y="1522512"/>
              <a:chExt cx="1066800" cy="838200"/>
            </a:xfrm>
          </p:grpSpPr>
          <p:sp>
            <p:nvSpPr>
              <p:cNvPr id="19" name="Freeform 29"/>
              <p:cNvSpPr>
                <a:spLocks/>
              </p:cNvSpPr>
              <p:nvPr/>
            </p:nvSpPr>
            <p:spPr bwMode="auto">
              <a:xfrm>
                <a:off x="1849016" y="1522512"/>
                <a:ext cx="304800" cy="838200"/>
              </a:xfrm>
              <a:custGeom>
                <a:avLst/>
                <a:gdLst>
                  <a:gd name="T0" fmla="*/ 392 w 440"/>
                  <a:gd name="T1" fmla="*/ 960 h 960"/>
                  <a:gd name="T2" fmla="*/ 8 w 440"/>
                  <a:gd name="T3" fmla="*/ 432 h 960"/>
                  <a:gd name="T4" fmla="*/ 440 w 440"/>
                  <a:gd name="T5" fmla="*/ 0 h 960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960"/>
                  <a:gd name="T11" fmla="*/ 440 w 440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960">
                    <a:moveTo>
                      <a:pt x="392" y="960"/>
                    </a:moveTo>
                    <a:cubicBezTo>
                      <a:pt x="196" y="776"/>
                      <a:pt x="0" y="592"/>
                      <a:pt x="8" y="432"/>
                    </a:cubicBezTo>
                    <a:cubicBezTo>
                      <a:pt x="16" y="272"/>
                      <a:pt x="368" y="72"/>
                      <a:pt x="44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30"/>
              <p:cNvSpPr>
                <a:spLocks/>
              </p:cNvSpPr>
              <p:nvPr/>
            </p:nvSpPr>
            <p:spPr bwMode="auto">
              <a:xfrm flipH="1">
                <a:off x="2611016" y="1522512"/>
                <a:ext cx="304800" cy="838200"/>
              </a:xfrm>
              <a:custGeom>
                <a:avLst/>
                <a:gdLst>
                  <a:gd name="T0" fmla="*/ 392 w 440"/>
                  <a:gd name="T1" fmla="*/ 960 h 960"/>
                  <a:gd name="T2" fmla="*/ 8 w 440"/>
                  <a:gd name="T3" fmla="*/ 432 h 960"/>
                  <a:gd name="T4" fmla="*/ 440 w 440"/>
                  <a:gd name="T5" fmla="*/ 0 h 960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960"/>
                  <a:gd name="T11" fmla="*/ 440 w 440"/>
                  <a:gd name="T12" fmla="*/ 960 h 9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960">
                    <a:moveTo>
                      <a:pt x="392" y="960"/>
                    </a:moveTo>
                    <a:cubicBezTo>
                      <a:pt x="196" y="776"/>
                      <a:pt x="0" y="592"/>
                      <a:pt x="8" y="432"/>
                    </a:cubicBezTo>
                    <a:cubicBezTo>
                      <a:pt x="16" y="272"/>
                      <a:pt x="368" y="72"/>
                      <a:pt x="44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uppo 23"/>
          <p:cNvGrpSpPr/>
          <p:nvPr/>
        </p:nvGrpSpPr>
        <p:grpSpPr>
          <a:xfrm>
            <a:off x="4199260" y="1941612"/>
            <a:ext cx="4876800" cy="2497873"/>
            <a:chOff x="2987824" y="3257550"/>
            <a:chExt cx="6248400" cy="320040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5020434" y="4480560"/>
              <a:ext cx="6096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6493024" y="3790950"/>
              <a:ext cx="762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416824" y="5086350"/>
              <a:ext cx="762000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7331224" y="3562350"/>
              <a:ext cx="1905000" cy="160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800" b="1" dirty="0">
                  <a:solidFill>
                    <a:srgbClr val="FF0000"/>
                  </a:solidFill>
                  <a:latin typeface="Times New Roman" pitchFamily="18" charset="0"/>
                </a:rPr>
                <a:t>Promoter (K)</a:t>
              </a: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800" b="1" dirty="0">
                  <a:solidFill>
                    <a:srgbClr val="00B050"/>
                  </a:solidFill>
                  <a:latin typeface="Times New Roman" pitchFamily="18" charset="0"/>
                </a:rPr>
                <a:t>Poison</a:t>
              </a:r>
              <a:endParaRPr lang="en-GB" altLang="it-IT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V="1">
              <a:off x="6797824" y="32575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5731024" y="3867150"/>
              <a:ext cx="762000" cy="533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5654824" y="4552950"/>
              <a:ext cx="609600" cy="4572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3445024" y="3714750"/>
              <a:ext cx="762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3445024" y="4933950"/>
              <a:ext cx="7620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987824" y="3409950"/>
              <a:ext cx="1371600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800">
                  <a:latin typeface="Symbol" pitchFamily="18" charset="2"/>
                </a:rPr>
                <a:t>p</a:t>
              </a:r>
              <a:r>
                <a:rPr lang="en-GB" altLang="it-IT" sz="1800">
                  <a:latin typeface="Times New Roman" pitchFamily="18" charset="0"/>
                </a:rPr>
                <a:t>*</a:t>
              </a:r>
            </a:p>
            <a:p>
              <a:pPr>
                <a:spcBef>
                  <a:spcPct val="50000"/>
                </a:spcBef>
              </a:pPr>
              <a:endParaRPr lang="en-GB" altLang="it-IT" sz="1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 sz="1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>
                  <a:latin typeface="Symbol" pitchFamily="18" charset="2"/>
                </a:rPr>
                <a:t>s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3673624" y="44767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902224" y="455295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H="1" flipV="1">
              <a:off x="4359424" y="3714750"/>
              <a:ext cx="6096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368824" y="600075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>
                  <a:latin typeface="Times New Roman" pitchFamily="18" charset="0"/>
                </a:rPr>
                <a:t>N</a:t>
              </a:r>
              <a:r>
                <a:rPr lang="en-GB" altLang="it-IT" baseline="-25000">
                  <a:latin typeface="Times New Roman" pitchFamily="18" charset="0"/>
                </a:rPr>
                <a:t>2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4788024" y="600075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it-IT" dirty="0">
                  <a:latin typeface="Times New Roman" pitchFamily="18" charset="0"/>
                </a:rPr>
                <a:t>Fe</a:t>
              </a:r>
            </a:p>
          </p:txBody>
        </p:sp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5020434" y="3257550"/>
              <a:ext cx="609600" cy="2518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15978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REA2GS\Desktop\PFD ammo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304925"/>
            <a:ext cx="8748464" cy="398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Plant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00600" y="1066800"/>
            <a:ext cx="3733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altLang="it-IT" sz="1600" dirty="0">
              <a:latin typeface="Times New Roman" pitchFamily="18" charset="0"/>
            </a:endParaRPr>
          </a:p>
          <a:p>
            <a:r>
              <a:rPr lang="en-GB" altLang="it-IT" sz="1800" dirty="0">
                <a:latin typeface="Times New Roman" pitchFamily="18" charset="0"/>
              </a:rPr>
              <a:t>The catalyst beds in a reactor for production of 1500 t NH</a:t>
            </a:r>
            <a:r>
              <a:rPr lang="en-GB" altLang="it-IT" sz="1800" baseline="-25000" dirty="0">
                <a:latin typeface="Times New Roman" pitchFamily="18" charset="0"/>
              </a:rPr>
              <a:t>3</a:t>
            </a:r>
            <a:r>
              <a:rPr lang="en-GB" altLang="it-IT" sz="1800" dirty="0">
                <a:latin typeface="Times New Roman" pitchFamily="18" charset="0"/>
              </a:rPr>
              <a:t>/day are, in round numbers, 100 m</a:t>
            </a:r>
            <a:r>
              <a:rPr lang="en-GB" altLang="it-IT" sz="1800" baseline="30000" dirty="0">
                <a:latin typeface="Times New Roman" pitchFamily="18" charset="0"/>
              </a:rPr>
              <a:t>3</a:t>
            </a:r>
            <a:r>
              <a:rPr lang="en-GB" altLang="it-IT" sz="1800" dirty="0">
                <a:latin typeface="Times New Roman" pitchFamily="18" charset="0"/>
              </a:rPr>
              <a:t> and contain 250 t of catalyst.</a:t>
            </a:r>
            <a:r>
              <a:rPr lang="en-GB" altLang="it-IT" sz="1600" dirty="0">
                <a:latin typeface="Times New Roman" pitchFamily="18" charset="0"/>
              </a:rPr>
              <a:t> </a:t>
            </a:r>
          </a:p>
        </p:txBody>
      </p:sp>
      <p:pic>
        <p:nvPicPr>
          <p:cNvPr id="3" name="Picture 4" descr="pm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484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30F6E-BF66-4D88-AB37-C1ADA2C9C73C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81965" y="1143000"/>
            <a:ext cx="7980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it-IT" sz="1600">
                <a:latin typeface="Times New Roman" pitchFamily="18" charset="0"/>
              </a:rPr>
              <a:t>The reactor may contain 2 catalyst beds and 2 internal heat exchangers inside a pressure shell: </a:t>
            </a:r>
          </a:p>
          <a:p>
            <a:pPr algn="ctr"/>
            <a:endParaRPr lang="en-GB" altLang="it-IT" sz="1600">
              <a:latin typeface="Times New Roman" pitchFamily="18" charset="0"/>
            </a:endParaRPr>
          </a:p>
        </p:txBody>
      </p:sp>
      <p:pic>
        <p:nvPicPr>
          <p:cNvPr id="26629" name="Picture 4" descr="react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rea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reacto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 descr="react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130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6400800" y="51054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>
                <a:latin typeface="Times New Roman" pitchFamily="18" charset="0"/>
              </a:rPr>
              <a:t>Lower heat</a:t>
            </a:r>
          </a:p>
          <a:p>
            <a:r>
              <a:rPr lang="en-GB" altLang="it-IT" sz="1400">
                <a:latin typeface="Times New Roman" pitchFamily="18" charset="0"/>
              </a:rPr>
              <a:t>exchanger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2895600" y="51054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>
                <a:latin typeface="Times New Roman" pitchFamily="18" charset="0"/>
              </a:rPr>
              <a:t>Upper heat</a:t>
            </a:r>
          </a:p>
          <a:p>
            <a:r>
              <a:rPr lang="en-GB" altLang="it-IT" sz="1400">
                <a:latin typeface="Times New Roman" pitchFamily="18" charset="0"/>
              </a:rPr>
              <a:t> exchanger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>
                <a:latin typeface="Times New Roman" pitchFamily="18" charset="0"/>
              </a:rPr>
              <a:t>First bed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4572000" y="5181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>
                <a:latin typeface="Times New Roman" pitchFamily="18" charset="0"/>
              </a:rPr>
              <a:t>Second bed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2A93-353A-48E3-9D70-90C3117C5992}" type="slidenum">
              <a:rPr lang="it-IT"/>
              <a:pPr>
                <a:defRPr/>
              </a:pPr>
              <a:t>18</a:t>
            </a:fld>
            <a:endParaRPr lang="it-IT"/>
          </a:p>
        </p:txBody>
      </p:sp>
      <p:pic>
        <p:nvPicPr>
          <p:cNvPr id="27652" name="Picture 3" descr="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3124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o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617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 b="1">
                <a:latin typeface="Times New Roman" pitchFamily="18" charset="0"/>
              </a:rPr>
              <a:t>A: </a:t>
            </a:r>
            <a:r>
              <a:rPr lang="en-GB" altLang="it-IT" sz="1400">
                <a:latin typeface="Times New Roman" pitchFamily="18" charset="0"/>
              </a:rPr>
              <a:t>The main flow (</a:t>
            </a:r>
            <a:r>
              <a:rPr lang="en-GB" altLang="it-IT" sz="1400">
                <a:solidFill>
                  <a:srgbClr val="3399FF"/>
                </a:solidFill>
                <a:latin typeface="Times New Roman" pitchFamily="18" charset="0"/>
              </a:rPr>
              <a:t>pale blue</a:t>
            </a:r>
            <a:r>
              <a:rPr lang="en-GB" altLang="it-IT" sz="1400">
                <a:latin typeface="Times New Roman" pitchFamily="18" charset="0"/>
              </a:rPr>
              <a:t>) first flows along the pressure shell and cools it. The gas is then heated in the lower heat exchanger and quench gas (</a:t>
            </a:r>
            <a:r>
              <a:rPr lang="en-GB" altLang="it-IT" sz="1400">
                <a:solidFill>
                  <a:srgbClr val="33CC33"/>
                </a:solidFill>
                <a:latin typeface="Times New Roman" pitchFamily="18" charset="0"/>
              </a:rPr>
              <a:t>green</a:t>
            </a:r>
            <a:r>
              <a:rPr lang="en-GB" altLang="it-IT" sz="1400">
                <a:latin typeface="Times New Roman" pitchFamily="18" charset="0"/>
              </a:rPr>
              <a:t>) is added.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52400" y="4038600"/>
            <a:ext cx="6096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B:</a:t>
            </a:r>
            <a:r>
              <a:rPr lang="en-GB" altLang="it-IT" sz="1400">
                <a:latin typeface="Times New Roman" pitchFamily="18" charset="0"/>
              </a:rPr>
              <a:t> In the first bed, both the temperature and the concentration increases. At the outlet from the first bed, the state of the gas is very near equilibrium  (</a:t>
            </a:r>
            <a:r>
              <a:rPr lang="en-GB" altLang="it-IT" sz="1400">
                <a:solidFill>
                  <a:srgbClr val="FF0000"/>
                </a:solidFill>
                <a:latin typeface="Times New Roman" pitchFamily="18" charset="0"/>
              </a:rPr>
              <a:t>red curve</a:t>
            </a:r>
            <a:r>
              <a:rPr lang="en-GB" altLang="it-IT" sz="1400">
                <a:latin typeface="Times New Roman" pitchFamily="18" charset="0"/>
              </a:rPr>
              <a:t>).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624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400" b="1">
                <a:latin typeface="Times New Roman" pitchFamily="18" charset="0"/>
              </a:rPr>
              <a:t>C:</a:t>
            </a:r>
            <a:r>
              <a:rPr lang="en-GB" altLang="it-IT" sz="1400">
                <a:latin typeface="Times New Roman" pitchFamily="18" charset="0"/>
              </a:rPr>
              <a:t> The gas is cooled in the upper heat exchanger and the third inlet gas stream (</a:t>
            </a:r>
            <a:r>
              <a:rPr lang="en-GB" altLang="it-IT" sz="1400">
                <a:solidFill>
                  <a:srgbClr val="0000FF"/>
                </a:solidFill>
                <a:latin typeface="Times New Roman" pitchFamily="18" charset="0"/>
              </a:rPr>
              <a:t>dark blue</a:t>
            </a:r>
            <a:r>
              <a:rPr lang="en-GB" altLang="it-IT" sz="1400">
                <a:latin typeface="Times New Roman" pitchFamily="18" charset="0"/>
              </a:rPr>
              <a:t>) is added. This inlet stream was preheated in the upper heat exchanger.</a:t>
            </a:r>
            <a:r>
              <a:rPr lang="en-GB" altLang="it-IT">
                <a:latin typeface="Times New Roman" pitchFamily="18" charset="0"/>
              </a:rPr>
              <a:t> </a:t>
            </a:r>
          </a:p>
        </p:txBody>
      </p:sp>
      <p:pic>
        <p:nvPicPr>
          <p:cNvPr id="27657" name="Picture 8" descr="di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1619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152400" y="54102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D</a:t>
            </a:r>
            <a:r>
              <a:rPr lang="en-GB" altLang="it-IT" sz="1400">
                <a:latin typeface="Times New Roman" pitchFamily="18" charset="0"/>
              </a:rPr>
              <a:t>:In the second bed, both the temperature and the concentration increases.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152400" y="5791200"/>
            <a:ext cx="5181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it-IT" sz="1400" b="1">
                <a:latin typeface="Times New Roman" pitchFamily="18" charset="0"/>
              </a:rPr>
              <a:t>E:</a:t>
            </a:r>
            <a:r>
              <a:rPr lang="en-GB" altLang="it-IT" sz="1400">
                <a:latin typeface="Times New Roman" pitchFamily="18" charset="0"/>
              </a:rPr>
              <a:t> The gas is cooled in the lower heat exchanger and leaves the reactor as the outlet stream (</a:t>
            </a:r>
            <a:r>
              <a:rPr lang="en-GB" altLang="it-IT" sz="140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altLang="it-IT" sz="1400">
                <a:latin typeface="Times New Roman" pitchFamily="18" charset="0"/>
              </a:rPr>
              <a:t>).</a:t>
            </a:r>
            <a:endParaRPr lang="en-GB" altLang="it-IT">
              <a:latin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2400" dirty="0" smtClean="0">
                <a:solidFill>
                  <a:srgbClr val="0000FF"/>
                </a:solidFill>
              </a:rPr>
              <a:t>Reactor for Ammonia Synthesis</a:t>
            </a:r>
            <a:endParaRPr lang="en-GB" alt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88640"/>
            <a:ext cx="411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Methanol from </a:t>
            </a:r>
            <a:r>
              <a:rPr lang="en-US" sz="3200" b="1" dirty="0" err="1" smtClean="0">
                <a:solidFill>
                  <a:srgbClr val="FF0000"/>
                </a:solidFill>
              </a:rPr>
              <a:t>syn</a:t>
            </a:r>
            <a:r>
              <a:rPr lang="en-US" sz="3200" b="1" dirty="0" smtClean="0">
                <a:solidFill>
                  <a:srgbClr val="FF0000"/>
                </a:solidFill>
              </a:rPr>
              <a:t>-gas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4307" y="16581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Syn</a:t>
            </a:r>
            <a:r>
              <a:rPr lang="en-US" sz="2400" dirty="0" smtClean="0"/>
              <a:t>-gas</a:t>
            </a:r>
            <a:endParaRPr lang="en-US" sz="2400" dirty="0"/>
          </a:p>
        </p:txBody>
      </p:sp>
      <p:sp>
        <p:nvSpPr>
          <p:cNvPr id="5" name="Parentesi graffa aperta 4"/>
          <p:cNvSpPr/>
          <p:nvPr/>
        </p:nvSpPr>
        <p:spPr>
          <a:xfrm>
            <a:off x="1763688" y="869529"/>
            <a:ext cx="264170" cy="1937246"/>
          </a:xfrm>
          <a:prstGeom prst="leftBrace">
            <a:avLst>
              <a:gd name="adj1" fmla="val 7318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o 8"/>
          <p:cNvGrpSpPr/>
          <p:nvPr/>
        </p:nvGrpSpPr>
        <p:grpSpPr>
          <a:xfrm>
            <a:off x="2051721" y="978124"/>
            <a:ext cx="1152128" cy="1828651"/>
            <a:chOff x="2195737" y="1098327"/>
            <a:chExt cx="1152128" cy="1828651"/>
          </a:xfrm>
        </p:grpSpPr>
        <p:sp>
          <p:nvSpPr>
            <p:cNvPr id="6" name="CasellaDiTesto 5"/>
            <p:cNvSpPr txBox="1"/>
            <p:nvPr/>
          </p:nvSpPr>
          <p:spPr>
            <a:xfrm>
              <a:off x="2195737" y="1098327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</a:t>
              </a:r>
              <a:endParaRPr lang="en-US" sz="24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195737" y="155098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195737" y="200364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195737" y="2465313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baseline="-25000" dirty="0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3793815" y="1658112"/>
            <a:ext cx="1040670" cy="46166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CH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OH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40152" y="920023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HCHO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940152" y="1414885"/>
            <a:ext cx="140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CH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dirty="0" smtClean="0">
                <a:solidFill>
                  <a:prstClr val="black"/>
                </a:solidFill>
              </a:rPr>
              <a:t>COOH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940152" y="1909747"/>
            <a:ext cx="2711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Fuels (</a:t>
            </a:r>
            <a:r>
              <a:rPr lang="en-US" sz="2400" smtClean="0">
                <a:solidFill>
                  <a:prstClr val="black"/>
                </a:solidFill>
              </a:rPr>
              <a:t>MTO Process)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940152" y="2404609"/>
            <a:ext cx="232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Additives (MTBE)</a:t>
            </a:r>
            <a:endParaRPr lang="en-US" sz="2400" baseline="-25000" dirty="0">
              <a:solidFill>
                <a:prstClr val="black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2904568" y="1800147"/>
            <a:ext cx="648072" cy="177593"/>
          </a:xfrm>
          <a:prstGeom prst="rightArrow">
            <a:avLst>
              <a:gd name="adj1" fmla="val 50000"/>
              <a:gd name="adj2" fmla="val 1411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/>
          <p:cNvSpPr/>
          <p:nvPr/>
        </p:nvSpPr>
        <p:spPr>
          <a:xfrm>
            <a:off x="5075660" y="1800147"/>
            <a:ext cx="648072" cy="177593"/>
          </a:xfrm>
          <a:prstGeom prst="rightArrow">
            <a:avLst>
              <a:gd name="adj1" fmla="val 50000"/>
              <a:gd name="adj2" fmla="val 1411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3380799"/>
            <a:ext cx="400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Catalyst: Cu/</a:t>
            </a:r>
            <a:r>
              <a:rPr lang="en-US" sz="3200" dirty="0" err="1" smtClean="0">
                <a:solidFill>
                  <a:srgbClr val="0000FF"/>
                </a:solidFill>
              </a:rPr>
              <a:t>ZnO</a:t>
            </a:r>
            <a:r>
              <a:rPr lang="en-US" sz="3200" dirty="0" smtClean="0">
                <a:solidFill>
                  <a:srgbClr val="0000FF"/>
                </a:solidFill>
              </a:rPr>
              <a:t>/Al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O</a:t>
            </a:r>
            <a:r>
              <a:rPr lang="en-US" sz="3200" baseline="-25000" dirty="0" smtClean="0">
                <a:solidFill>
                  <a:srgbClr val="0000FF"/>
                </a:solidFill>
              </a:rPr>
              <a:t>3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83568" y="4460919"/>
            <a:ext cx="2265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 = 250 – 300 °C</a:t>
            </a:r>
          </a:p>
          <a:p>
            <a:r>
              <a:rPr lang="en-US" sz="2400" dirty="0" smtClean="0"/>
              <a:t>P = 50 – 100 </a:t>
            </a:r>
            <a:r>
              <a:rPr lang="en-US" sz="2400" dirty="0" err="1" smtClean="0"/>
              <a:t>atm</a:t>
            </a:r>
            <a:endParaRPr lang="en-US" sz="2400" dirty="0" smtClean="0"/>
          </a:p>
          <a:p>
            <a:r>
              <a:rPr lang="en-US" sz="2400" dirty="0" smtClean="0"/>
              <a:t>Efficiency = 99%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0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" y="836712"/>
            <a:ext cx="9103940" cy="7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0688" y="1700807"/>
            <a:ext cx="3400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Haber-Bosch process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 = 450°C, P = 100-300bar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89" b="44088"/>
          <a:stretch/>
        </p:blipFill>
        <p:spPr bwMode="auto">
          <a:xfrm>
            <a:off x="1208036" y="2548448"/>
            <a:ext cx="61658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890661" y="3737010"/>
            <a:ext cx="4800600" cy="2667000"/>
            <a:chOff x="1890661" y="3737010"/>
            <a:chExt cx="4800600" cy="2667000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424061" y="6099210"/>
              <a:ext cx="297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2424061" y="388941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329061" y="6099210"/>
              <a:ext cx="2362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400">
                  <a:latin typeface="Times New Roman" pitchFamily="18" charset="0"/>
                </a:rPr>
                <a:t>Pressure 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890661" y="3965610"/>
              <a:ext cx="685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400">
                  <a:latin typeface="Times New Roman" pitchFamily="18" charset="0"/>
                </a:rPr>
                <a:t>X</a:t>
              </a:r>
              <a:r>
                <a:rPr lang="en-GB" altLang="it-IT" sz="1400" baseline="-25000">
                  <a:latin typeface="Times New Roman" pitchFamily="18" charset="0"/>
                </a:rPr>
                <a:t>NH</a:t>
              </a:r>
              <a:r>
                <a:rPr lang="en-GB" altLang="it-IT" sz="1400" baseline="-35000">
                  <a:latin typeface="Times New Roman" pitchFamily="18" charset="0"/>
                </a:rPr>
                <a:t>3</a:t>
              </a:r>
              <a:endParaRPr lang="en-GB" altLang="it-IT">
                <a:latin typeface="Times New Roman" pitchFamily="18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881260" y="465137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881260" y="395287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843808" y="4293801"/>
              <a:ext cx="2286081" cy="1295439"/>
            </a:xfrm>
            <a:custGeom>
              <a:avLst/>
              <a:gdLst>
                <a:gd name="T0" fmla="*/ 0 w 1568"/>
                <a:gd name="T1" fmla="*/ 856 h 856"/>
                <a:gd name="T2" fmla="*/ 720 w 1568"/>
                <a:gd name="T3" fmla="*/ 280 h 856"/>
                <a:gd name="T4" fmla="*/ 1440 w 1568"/>
                <a:gd name="T5" fmla="*/ 40 h 856"/>
                <a:gd name="T6" fmla="*/ 1488 w 1568"/>
                <a:gd name="T7" fmla="*/ 40 h 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8"/>
                <a:gd name="T13" fmla="*/ 0 h 856"/>
                <a:gd name="T14" fmla="*/ 1568 w 1568"/>
                <a:gd name="T15" fmla="*/ 856 h 856"/>
                <a:gd name="connsiteX0" fmla="*/ 0 w 9184"/>
                <a:gd name="connsiteY0" fmla="*/ 9533 h 9533"/>
                <a:gd name="connsiteX1" fmla="*/ 4592 w 9184"/>
                <a:gd name="connsiteY1" fmla="*/ 2804 h 9533"/>
                <a:gd name="connsiteX2" fmla="*/ 9184 w 9184"/>
                <a:gd name="connsiteY2" fmla="*/ 0 h 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4" h="9533">
                  <a:moveTo>
                    <a:pt x="0" y="9533"/>
                  </a:moveTo>
                  <a:cubicBezTo>
                    <a:pt x="1531" y="6963"/>
                    <a:pt x="3061" y="4393"/>
                    <a:pt x="4592" y="2804"/>
                  </a:cubicBezTo>
                  <a:cubicBezTo>
                    <a:pt x="6122" y="1215"/>
                    <a:pt x="8367" y="468"/>
                    <a:pt x="9184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5395861" y="3737010"/>
              <a:ext cx="1295400" cy="161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009900"/>
                  </a:solidFill>
                  <a:latin typeface="Times New Roman" pitchFamily="18" charset="0"/>
                </a:rPr>
                <a:t>T = 300 °C</a:t>
              </a:r>
              <a:endParaRPr lang="en-GB" altLang="it-IT" sz="1600" b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FF0000"/>
                  </a:solidFill>
                  <a:latin typeface="Times New Roman" pitchFamily="18" charset="0"/>
                </a:rPr>
                <a:t>T = 400 °C</a:t>
              </a:r>
              <a:endParaRPr lang="en-GB" altLang="it-IT" sz="1600" b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it-IT" sz="1600" b="1">
                  <a:solidFill>
                    <a:srgbClr val="0000FF"/>
                  </a:solidFill>
                  <a:latin typeface="Times New Roman" pitchFamily="18" charset="0"/>
                </a:rPr>
                <a:t>T = 500 °C</a:t>
              </a:r>
              <a:endParaRPr lang="en-GB" altLang="it-IT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altLang="it-IT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2348880"/>
            <a:ext cx="3600000" cy="4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3369"/>
            <a:ext cx="4439592" cy="4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188640"/>
            <a:ext cx="411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Methanol from </a:t>
            </a:r>
            <a:r>
              <a:rPr lang="en-US" sz="3200" b="1" dirty="0" err="1" smtClean="0">
                <a:solidFill>
                  <a:srgbClr val="FF0000"/>
                </a:solidFill>
              </a:rPr>
              <a:t>syn</a:t>
            </a:r>
            <a:r>
              <a:rPr lang="en-US" sz="3200" b="1" dirty="0" smtClean="0">
                <a:solidFill>
                  <a:srgbClr val="FF0000"/>
                </a:solidFill>
              </a:rPr>
              <a:t>-gas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1111" y="1625429"/>
            <a:ext cx="3600000" cy="44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arentesi graffa chiusa 1"/>
          <p:cNvSpPr/>
          <p:nvPr/>
        </p:nvSpPr>
        <p:spPr>
          <a:xfrm>
            <a:off x="4932040" y="773415"/>
            <a:ext cx="216024" cy="2017974"/>
          </a:xfrm>
          <a:prstGeom prst="rightBrace">
            <a:avLst>
              <a:gd name="adj1" fmla="val 7485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85" y="4941168"/>
            <a:ext cx="5652228" cy="121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148064" y="1597736"/>
            <a:ext cx="346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does methanol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3707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 is not dissociated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018464"/>
            <a:ext cx="7200000" cy="244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683984" y="1844824"/>
            <a:ext cx="3636826" cy="1849705"/>
            <a:chOff x="467544" y="1196752"/>
            <a:chExt cx="3636826" cy="184970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6752"/>
              <a:ext cx="3600000" cy="1326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70" y="2503074"/>
              <a:ext cx="3456000" cy="54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32" y="1886393"/>
            <a:ext cx="3744000" cy="13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03436" y="980728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13</a:t>
            </a:r>
            <a:r>
              <a:rPr lang="en-US" sz="2800" dirty="0" smtClean="0"/>
              <a:t>C</a:t>
            </a:r>
            <a:r>
              <a:rPr lang="en-US" sz="2800" baseline="30000" dirty="0" smtClean="0"/>
              <a:t>16</a:t>
            </a:r>
            <a:r>
              <a:rPr lang="en-US" sz="2800" dirty="0" smtClean="0"/>
              <a:t>O + 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C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O + 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980728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OH</a:t>
            </a:r>
            <a:endParaRPr lang="en-US" sz="2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765145" y="1242338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6213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Role of CO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: main source of CH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OH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200000" cy="62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02072" y="1943254"/>
            <a:ext cx="9750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CO</a:t>
            </a:r>
          </a:p>
          <a:p>
            <a:pPr algn="r"/>
            <a:r>
              <a:rPr lang="en-US" sz="2800" baseline="30000" dirty="0" smtClean="0"/>
              <a:t>14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</a:p>
          <a:p>
            <a:pPr algn="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78725" y="2414753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14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OH</a:t>
            </a:r>
            <a:endParaRPr lang="en-US" sz="2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172239" y="2676363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539552" y="3573016"/>
            <a:ext cx="4393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amounts of 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CO is negligible.</a:t>
            </a:r>
            <a:endParaRPr lang="en-US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3" y="47251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Methanol is produced from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no scrambling with CO takes place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2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757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state of copper in the working catalyst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269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Auger / XPS / UV-vis</a:t>
            </a:r>
            <a:endParaRPr lang="en-US" sz="24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3203848" y="1215757"/>
            <a:ext cx="111132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788024" y="980728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Cu(I)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628800"/>
            <a:ext cx="7200000" cy="351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55172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…. Characterization techniques are employed under conditions far from the real working conditions of the catalyst.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8" y="1442393"/>
            <a:ext cx="5400000" cy="27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188640"/>
            <a:ext cx="757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state of copper in the working catalyst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980728"/>
            <a:ext cx="110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Later….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600000" cy="5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51520" y="49499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surface of Cu in real-life catalyst is in a dynamic state, in which the most part of Cu(0) with partially oxidized Cu(I) formed by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ads</a:t>
            </a:r>
            <a:r>
              <a:rPr lang="en-US" dirty="0" smtClean="0"/>
              <a:t> and </a:t>
            </a:r>
            <a:r>
              <a:rPr lang="en-US" dirty="0" err="1" smtClean="0"/>
              <a:t>OH</a:t>
            </a:r>
            <a:r>
              <a:rPr lang="en-US" baseline="-25000" dirty="0" err="1" smtClean="0"/>
              <a:t>ads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4677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role of </a:t>
            </a:r>
            <a:r>
              <a:rPr lang="en-US" sz="3200" b="1" dirty="0" err="1" smtClean="0">
                <a:solidFill>
                  <a:srgbClr val="FF0000"/>
                </a:solidFill>
              </a:rPr>
              <a:t>ZnO</a:t>
            </a:r>
            <a:r>
              <a:rPr lang="en-US" sz="3200" b="1" dirty="0" smtClean="0">
                <a:solidFill>
                  <a:srgbClr val="FF0000"/>
                </a:solidFill>
              </a:rPr>
              <a:t> and Al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3078" y="9087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Al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O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 increases surface area of the catalyst.</a:t>
            </a:r>
            <a:endParaRPr lang="en-US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3078" y="18448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ZnO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increases surface area and dispersion of Cu(0) species involved in the rate determining step and stops any </a:t>
            </a:r>
            <a:r>
              <a:rPr lang="en-US" sz="2400" dirty="0" err="1" smtClean="0"/>
              <a:t>sulphur</a:t>
            </a:r>
            <a:r>
              <a:rPr lang="en-US" sz="2400" dirty="0" smtClean="0"/>
              <a:t> impurity, increase longevity of the catalyst.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7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7044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Views on the mechanism of the reaction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400000" cy="379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8" y="908720"/>
            <a:ext cx="5400000" cy="19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2134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reactor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64076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3078" y="908720"/>
            <a:ext cx="47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Methanol synthesis is exothermic</a:t>
            </a:r>
            <a:endParaRPr lang="en-US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078" y="1700808"/>
            <a:ext cx="47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Equilibrium favored by high pressure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4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15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836712"/>
            <a:ext cx="88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</a:t>
            </a:r>
            <a:r>
              <a:rPr lang="en-US" dirty="0" smtClean="0"/>
              <a:t>-gas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836712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Hydrocarbons</a:t>
            </a:r>
            <a:endParaRPr lang="en-US" dirty="0"/>
          </a:p>
        </p:txBody>
      </p:sp>
      <p:sp>
        <p:nvSpPr>
          <p:cNvPr id="5" name="Freccia a destra 4"/>
          <p:cNvSpPr/>
          <p:nvPr/>
        </p:nvSpPr>
        <p:spPr>
          <a:xfrm>
            <a:off x="1776281" y="929045"/>
            <a:ext cx="1296144" cy="184666"/>
          </a:xfrm>
          <a:prstGeom prst="rightArrow">
            <a:avLst>
              <a:gd name="adj1" fmla="val 50000"/>
              <a:gd name="adj2" fmla="val 1970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65124" y="1484784"/>
            <a:ext cx="723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Germany: World War II</a:t>
            </a:r>
          </a:p>
          <a:p>
            <a:r>
              <a:rPr lang="en-US" dirty="0" smtClean="0"/>
              <a:t>USA: 1950s</a:t>
            </a:r>
          </a:p>
          <a:p>
            <a:r>
              <a:rPr lang="en-US" dirty="0" smtClean="0"/>
              <a:t>South Africa: SASOL I (1)955) &amp; SASOL II (1980)</a:t>
            </a:r>
          </a:p>
          <a:p>
            <a:r>
              <a:rPr lang="en-US" dirty="0" smtClean="0"/>
              <a:t>	       South African Synthetic Oil Ltd.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395536" y="3124418"/>
            <a:ext cx="5393223" cy="2304256"/>
            <a:chOff x="365124" y="3573016"/>
            <a:chExt cx="5393223" cy="23042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4" y="3573016"/>
              <a:ext cx="5393223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4716016" y="3573016"/>
              <a:ext cx="36004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5178476" y="3861047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 exothermic reactions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15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/>
          <a:stretch/>
        </p:blipFill>
        <p:spPr bwMode="auto">
          <a:xfrm>
            <a:off x="611560" y="1844824"/>
            <a:ext cx="4708773" cy="130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560" y="9807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can be considered as a </a:t>
            </a:r>
            <a:r>
              <a:rPr lang="en-US" dirty="0" err="1" smtClean="0"/>
              <a:t>polymerazion</a:t>
            </a:r>
            <a:r>
              <a:rPr lang="en-US" dirty="0" smtClean="0"/>
              <a:t> of –CH</a:t>
            </a:r>
            <a:r>
              <a:rPr lang="en-US" baseline="-25000" dirty="0" smtClean="0"/>
              <a:t>2</a:t>
            </a:r>
            <a:r>
              <a:rPr lang="en-US" dirty="0" smtClean="0"/>
              <a:t>– units, even if they are not present initially.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9" y="3305511"/>
            <a:ext cx="5523587" cy="322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059654" y="3933056"/>
                <a:ext cx="3121496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</m:e>
                      </m:d>
                      <m:r>
                        <a:rPr lang="it-IT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A</m:t>
                      </m:r>
                      <m:r>
                        <a:rPr lang="it-IT" sz="28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Bi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54" y="3933056"/>
                <a:ext cx="3121496" cy="8244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" y="836712"/>
            <a:ext cx="9103940" cy="7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869291" y="1712367"/>
            <a:ext cx="3405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Catalysts: BASF-S6-10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Fe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 + Al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+ </a:t>
            </a:r>
            <a:r>
              <a:rPr lang="en-US" sz="2400" dirty="0" err="1" smtClean="0">
                <a:solidFill>
                  <a:srgbClr val="0000FF"/>
                </a:solidFill>
              </a:rPr>
              <a:t>CaO</a:t>
            </a:r>
            <a:r>
              <a:rPr lang="en-US" sz="2400" dirty="0" smtClean="0">
                <a:solidFill>
                  <a:srgbClr val="0000FF"/>
                </a:solidFill>
              </a:rPr>
              <a:t> + K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2" y="4392259"/>
            <a:ext cx="45148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035588" y="4911551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/>
              <a:t> = 0.50 - 0.67</a:t>
            </a:r>
            <a:endParaRPr lang="en-US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6067" y="2836185"/>
            <a:ext cx="8691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 reaction conditions, </a:t>
            </a:r>
            <a:r>
              <a:rPr lang="en-US" sz="2400" b="1" dirty="0" smtClean="0">
                <a:solidFill>
                  <a:srgbClr val="FF0000"/>
                </a:solidFill>
              </a:rPr>
              <a:t>Fe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is reduced to Fe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</a:t>
            </a:r>
            <a:r>
              <a:rPr lang="en-US" sz="2400" dirty="0" err="1" smtClean="0"/>
              <a:t>CaO</a:t>
            </a:r>
            <a:r>
              <a:rPr lang="en-US" sz="2400" dirty="0" smtClean="0"/>
              <a:t> have a structural effect, maintaining the surface area.</a:t>
            </a:r>
          </a:p>
          <a:p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has an electronic effect lowering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att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6211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suggested mechanisms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1782"/>
            <a:ext cx="4320000" cy="36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3" y="4584402"/>
            <a:ext cx="4320000" cy="19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751075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Hydroxymethylene</a:t>
            </a:r>
            <a:r>
              <a:rPr lang="en-US" dirty="0" smtClean="0">
                <a:solidFill>
                  <a:srgbClr val="0000FF"/>
                </a:solidFill>
              </a:rPr>
              <a:t> intermediate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29067" y="4215070"/>
            <a:ext cx="24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 insertion mechanism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6211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suggested mechanisms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1782"/>
            <a:ext cx="4320000" cy="36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3" y="4584402"/>
            <a:ext cx="4320000" cy="19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751075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Hydroxymethylene</a:t>
            </a:r>
            <a:r>
              <a:rPr lang="en-US" dirty="0" smtClean="0">
                <a:solidFill>
                  <a:srgbClr val="0000FF"/>
                </a:solidFill>
              </a:rPr>
              <a:t> intermediate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29067" y="4215070"/>
            <a:ext cx="24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 insertion mechanism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508104" y="5445224"/>
            <a:ext cx="1296144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5508104" y="5445224"/>
            <a:ext cx="1296144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467544" y="2132856"/>
            <a:ext cx="1610376" cy="1633811"/>
            <a:chOff x="803615" y="2299245"/>
            <a:chExt cx="1296144" cy="792088"/>
          </a:xfrm>
        </p:grpSpPr>
        <p:cxnSp>
          <p:nvCxnSpPr>
            <p:cNvPr id="9" name="Connettore 1 8"/>
            <p:cNvCxnSpPr/>
            <p:nvPr/>
          </p:nvCxnSpPr>
          <p:spPr>
            <a:xfrm>
              <a:off x="803615" y="2299245"/>
              <a:ext cx="1296144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H="1">
              <a:off x="803615" y="2299245"/>
              <a:ext cx="1296144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sellaDiTesto 4"/>
          <p:cNvSpPr txBox="1"/>
          <p:nvPr/>
        </p:nvSpPr>
        <p:spPr>
          <a:xfrm>
            <a:off x="5508104" y="262659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Never detected by experimental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836712"/>
            <a:ext cx="8455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the metals that promotes FT synthesis also dissociates CO easily to its elemental components. In FT process, it is later converted into </a:t>
            </a:r>
            <a:r>
              <a:rPr lang="en-US" sz="2000" dirty="0" err="1" smtClean="0"/>
              <a:t>CH</a:t>
            </a:r>
            <a:r>
              <a:rPr lang="en-US" sz="2000" baseline="-25000" dirty="0" err="1" smtClean="0"/>
              <a:t>ads</a:t>
            </a:r>
            <a:r>
              <a:rPr lang="en-US" sz="2000" dirty="0" smtClean="0"/>
              <a:t> and CH</a:t>
            </a:r>
            <a:r>
              <a:rPr lang="en-US" sz="2000" baseline="-25000" dirty="0" smtClean="0"/>
              <a:t>2ads</a:t>
            </a:r>
            <a:r>
              <a:rPr lang="en-US" sz="2000" dirty="0" smtClean="0"/>
              <a:t> (confirmed by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NMR and HREELS).</a:t>
            </a:r>
            <a:endParaRPr lang="en-US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5125" y="2150894"/>
            <a:ext cx="5259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Mechanicistic</a:t>
            </a:r>
            <a:r>
              <a:rPr lang="en-US" sz="20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125" y="3429000"/>
            <a:ext cx="255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in inter gas flow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24928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forms adsorbed CH</a:t>
            </a:r>
            <a:r>
              <a:rPr lang="en-US" baseline="-25000" dirty="0" smtClean="0"/>
              <a:t>2</a:t>
            </a:r>
            <a:r>
              <a:rPr lang="en-US" dirty="0" smtClean="0"/>
              <a:t> immediately when in contact with metal surface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60198"/>
            <a:ext cx="5400000" cy="12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855939" y="5445224"/>
            <a:ext cx="2943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Dimerization &amp; desorption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 polymerization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6000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872000" y="1988840"/>
            <a:ext cx="5400000" cy="4355229"/>
            <a:chOff x="1948200" y="1988840"/>
            <a:chExt cx="5400000" cy="435522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61" b="12978"/>
            <a:stretch/>
          </p:blipFill>
          <p:spPr bwMode="auto">
            <a:xfrm>
              <a:off x="2916460" y="1988840"/>
              <a:ext cx="3463480" cy="3657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20"/>
            <a:stretch/>
          </p:blipFill>
          <p:spPr bwMode="auto">
            <a:xfrm>
              <a:off x="1948200" y="5823750"/>
              <a:ext cx="5400000" cy="52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75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6000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28" y="2132856"/>
            <a:ext cx="163446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2" y="5732856"/>
            <a:ext cx="3600000" cy="6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80" y="1988840"/>
            <a:ext cx="5400000" cy="31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51125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6" y="2492896"/>
            <a:ext cx="481683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25" y="4005064"/>
            <a:ext cx="5400000" cy="157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765899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Schultz – Flory distribution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/>
          <a:stretch/>
        </p:blipFill>
        <p:spPr bwMode="auto">
          <a:xfrm>
            <a:off x="5618443" y="4365104"/>
            <a:ext cx="1720015" cy="5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0"/>
          <a:stretch/>
        </p:blipFill>
        <p:spPr bwMode="auto">
          <a:xfrm>
            <a:off x="2195736" y="4365104"/>
            <a:ext cx="1878126" cy="5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00000" cy="223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74457" y="4962507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Propagation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88578" y="4962507"/>
            <a:ext cx="2379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Termination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-hydride elimination + terminal reduction)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765899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Schultz – Flory distribution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899592" y="1340768"/>
                <a:ext cx="1828065" cy="906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1828065" cy="906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365125" y="2528625"/>
            <a:ext cx="572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distribution of products concentrations is governed by: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612516" y="3179797"/>
                <a:ext cx="2155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</a:rPr>
                          <m:t>𝐶𝑝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  <m:r>
                          <a:rPr lang="it-IT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=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</a:rPr>
                          <m:t>𝐶𝑝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16" y="3179797"/>
                <a:ext cx="215571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66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365125" y="3923302"/>
                <a:ext cx="8383339" cy="66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succession of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steps will occur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. The chance to obtain the product P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or, in other words,</a:t>
                </a:r>
                <a:endParaRPr lang="en-US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3923302"/>
                <a:ext cx="8383339" cy="664156"/>
              </a:xfrm>
              <a:prstGeom prst="rect">
                <a:avLst/>
              </a:prstGeom>
              <a:blipFill rotWithShape="1">
                <a:blip r:embed="rId5"/>
                <a:stretch>
                  <a:fillRect l="-655" t="-3670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899592" y="4869299"/>
                <a:ext cx="1567609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69299"/>
                <a:ext cx="1567609" cy="7199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690374" y="4869299"/>
                <a:ext cx="3490775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</m:e>
                      </m:d>
                      <m:r>
                        <a:rPr lang="it-IT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r>
                        <a:rPr lang="it-IT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K</m:t>
                      </m:r>
                      <m:r>
                        <a:rPr lang="it-IT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i</m:t>
                      </m:r>
                      <m:r>
                        <a:rPr lang="it-IT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74" y="4869299"/>
                <a:ext cx="3490775" cy="7199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0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836713"/>
            <a:ext cx="7200000" cy="23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3371768"/>
            <a:ext cx="5400000" cy="279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961446"/>
            <a:ext cx="7200000" cy="493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724054"/>
            <a:ext cx="35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Surface composition of the catalyst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96752"/>
            <a:ext cx="7200000" cy="210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72000" y="2492895"/>
            <a:ext cx="7488432" cy="81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700808"/>
            <a:ext cx="5400000" cy="45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5125" y="908720"/>
            <a:ext cx="852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real mechanism is more complicated, considering that a complex mixture of products is obtained, comprising alkanes, alkenes, alcohols and aldehydes.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catalyst composition must be tuned to manipulate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blipFill rotWithShape="1">
                <a:blip r:embed="rId2"/>
                <a:stretch>
                  <a:fillRect l="-864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: long C chains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short C Chains</a:t>
                </a:r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blipFill rotWithShape="1">
                <a:blip r:embed="rId3"/>
                <a:stretch>
                  <a:fillRect l="-635" b="-7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365125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6" name="Rettangolo 5"/>
          <p:cNvSpPr/>
          <p:nvPr/>
        </p:nvSpPr>
        <p:spPr>
          <a:xfrm>
            <a:off x="1445245" y="3036581"/>
            <a:ext cx="21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 err="1"/>
              <a:t>CuO</a:t>
            </a:r>
            <a:r>
              <a:rPr lang="en-US" dirty="0"/>
              <a:t> + K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9168" y="2715832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SASOL Process: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89328" y="3828669"/>
            <a:ext cx="205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Fe </a:t>
            </a:r>
            <a:r>
              <a:rPr lang="en-US" dirty="0"/>
              <a:t>+ </a:t>
            </a:r>
            <a:r>
              <a:rPr lang="en-US" dirty="0" smtClean="0"/>
              <a:t>Cu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O +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06427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2715832"/>
            <a:ext cx="22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Oxygenated synthesis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22211" y="3036581"/>
            <a:ext cx="18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Rh-based material</a:t>
            </a:r>
            <a:endParaRPr lang="en-US" baseline="-25000" dirty="0"/>
          </a:p>
        </p:txBody>
      </p:sp>
      <p:sp>
        <p:nvSpPr>
          <p:cNvPr id="12" name="Rettangolo 11"/>
          <p:cNvSpPr/>
          <p:nvPr/>
        </p:nvSpPr>
        <p:spPr>
          <a:xfrm>
            <a:off x="6022211" y="3644003"/>
            <a:ext cx="294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products: Alcohols, mainly ethanol</a:t>
            </a:r>
            <a:endParaRPr lang="en-US" baseline="-25000" dirty="0"/>
          </a:p>
        </p:txBody>
      </p:sp>
      <p:sp>
        <p:nvSpPr>
          <p:cNvPr id="14" name="Freccia in giù 13"/>
          <p:cNvSpPr/>
          <p:nvPr/>
        </p:nvSpPr>
        <p:spPr>
          <a:xfrm>
            <a:off x="2119270" y="3425728"/>
            <a:ext cx="792088" cy="3831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65125" y="4509120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 for FT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6605" y="5373216"/>
            <a:ext cx="165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Promoter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85383" y="4509120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Stabilizer for texture</a:t>
            </a:r>
            <a:endParaRPr lang="en-US" dirty="0"/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1348086" y="4198001"/>
            <a:ext cx="337873" cy="31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1786958" y="4189493"/>
            <a:ext cx="337874" cy="1183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181682" y="4137805"/>
            <a:ext cx="742246" cy="3713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656221" y="4198275"/>
            <a:ext cx="619635" cy="1174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971149" y="537321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????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catalyst composition must be tuned to manipulate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blipFill rotWithShape="1">
                <a:blip r:embed="rId2"/>
                <a:stretch>
                  <a:fillRect l="-864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: long C chains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short C Chains</a:t>
                </a:r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blipFill rotWithShape="1">
                <a:blip r:embed="rId3"/>
                <a:stretch>
                  <a:fillRect l="-635" b="-7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365125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6" name="Rettangolo 5"/>
          <p:cNvSpPr/>
          <p:nvPr/>
        </p:nvSpPr>
        <p:spPr>
          <a:xfrm>
            <a:off x="1445245" y="3036581"/>
            <a:ext cx="21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 err="1"/>
              <a:t>CuO</a:t>
            </a:r>
            <a:r>
              <a:rPr lang="en-US" dirty="0"/>
              <a:t> + K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9168" y="2715832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SASOL Process: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89328" y="3828669"/>
            <a:ext cx="205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Fe </a:t>
            </a:r>
            <a:r>
              <a:rPr lang="en-US" dirty="0"/>
              <a:t>+ </a:t>
            </a:r>
            <a:r>
              <a:rPr lang="en-US" dirty="0" smtClean="0"/>
              <a:t>Cu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O +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06427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2715832"/>
            <a:ext cx="22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Oxygenated synthesis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22211" y="3036581"/>
            <a:ext cx="18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Rh-based material</a:t>
            </a:r>
            <a:endParaRPr lang="en-US" baseline="-25000" dirty="0"/>
          </a:p>
        </p:txBody>
      </p:sp>
      <p:sp>
        <p:nvSpPr>
          <p:cNvPr id="12" name="Rettangolo 11"/>
          <p:cNvSpPr/>
          <p:nvPr/>
        </p:nvSpPr>
        <p:spPr>
          <a:xfrm>
            <a:off x="6022211" y="3644003"/>
            <a:ext cx="294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products: Alcohols, mainly ethanol</a:t>
            </a:r>
            <a:endParaRPr lang="en-US" baseline="-25000" dirty="0"/>
          </a:p>
        </p:txBody>
      </p:sp>
      <p:sp>
        <p:nvSpPr>
          <p:cNvPr id="14" name="Freccia in giù 13"/>
          <p:cNvSpPr/>
          <p:nvPr/>
        </p:nvSpPr>
        <p:spPr>
          <a:xfrm>
            <a:off x="2119270" y="3425728"/>
            <a:ext cx="792088" cy="3831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65125" y="4509120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 for FT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6605" y="5373216"/>
            <a:ext cx="165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Promoter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85383" y="4509120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Stabilizer for texture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699792" y="5373216"/>
            <a:ext cx="29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Promoter for CO dissociation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1348086" y="4198001"/>
            <a:ext cx="337873" cy="31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1786958" y="4189493"/>
            <a:ext cx="337874" cy="1183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181682" y="4137805"/>
            <a:ext cx="742246" cy="3713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656221" y="4198275"/>
            <a:ext cx="619635" cy="1174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4741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SASOL I &amp; II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7" y="1001547"/>
            <a:ext cx="3600000" cy="44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5"/>
            <a:ext cx="3600000" cy="293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9395" y="5406796"/>
            <a:ext cx="5152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Fixed bed reactor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220-350°C, 30bar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 space velocity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Products: C1-C35 (waxes 45%, diesel &amp; gasoline 32%)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72055" y="2023554"/>
            <a:ext cx="2741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Fluidized bed reactor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320-360°C, 25bar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High space </a:t>
            </a:r>
            <a:r>
              <a:rPr lang="en-US" dirty="0">
                <a:solidFill>
                  <a:srgbClr val="0000FF"/>
                </a:solidFill>
              </a:rPr>
              <a:t>velocity</a:t>
            </a:r>
          </a:p>
          <a:p>
            <a:r>
              <a:rPr lang="en-US" dirty="0">
                <a:solidFill>
                  <a:srgbClr val="0000FF"/>
                </a:solidFill>
              </a:rPr>
              <a:t>Products: </a:t>
            </a:r>
            <a:r>
              <a:rPr lang="en-US" dirty="0" smtClean="0">
                <a:solidFill>
                  <a:srgbClr val="0000FF"/>
                </a:solidFill>
              </a:rPr>
              <a:t>C5-C11 (gasoline)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28184" y="627099"/>
            <a:ext cx="270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FEED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43%, CO 43%, CH</a:t>
            </a:r>
            <a:r>
              <a:rPr lang="en-US" baseline="-25000" dirty="0" smtClean="0"/>
              <a:t>4</a:t>
            </a:r>
            <a:r>
              <a:rPr lang="en-US" dirty="0" smtClean="0"/>
              <a:t> 12%, CO</a:t>
            </a:r>
            <a:r>
              <a:rPr lang="en-US" baseline="-25000" dirty="0" smtClean="0"/>
              <a:t>2</a:t>
            </a:r>
            <a:r>
              <a:rPr lang="en-US" dirty="0" smtClean="0"/>
              <a:t> 1%, N</a:t>
            </a:r>
            <a:r>
              <a:rPr lang="en-US" baseline="-25000" dirty="0" smtClean="0"/>
              <a:t>2</a:t>
            </a:r>
            <a:r>
              <a:rPr lang="en-US" dirty="0" smtClean="0"/>
              <a:t>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724054"/>
            <a:ext cx="353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Surface composition of the catalyst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96752"/>
            <a:ext cx="7200000" cy="210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41" y="3292707"/>
            <a:ext cx="6783318" cy="356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5703"/>
            <a:ext cx="4824536" cy="42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99993" y="5061625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Extreme stability of the catalyst</a:t>
            </a:r>
          </a:p>
          <a:p>
            <a:r>
              <a:rPr lang="en-US" dirty="0" smtClean="0"/>
              <a:t>At the operative temperature, the catalyst is in a “quasi liquid” form, allowing constant regeneration of the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724054"/>
            <a:ext cx="280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or molecular route?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74124" y="1222945"/>
            <a:ext cx="3141672" cy="5260343"/>
            <a:chOff x="5508104" y="1222945"/>
            <a:chExt cx="3141672" cy="52603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268760"/>
              <a:ext cx="3141672" cy="5214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228184" y="327569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789961" y="350100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320979" y="350100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572375" y="2555612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643801" y="1711841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632852" y="1222945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b</a:t>
              </a:r>
              <a:endParaRPr lang="en-US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3288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18" y="1329348"/>
            <a:ext cx="4410297" cy="11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724054"/>
            <a:ext cx="280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or molecular route?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29" y="1916832"/>
            <a:ext cx="5622943" cy="336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3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170329"/>
            <a:ext cx="308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800" b="1" dirty="0" smtClean="0">
                <a:solidFill>
                  <a:srgbClr val="FF0000"/>
                </a:solidFill>
                <a:latin typeface="+mj-lt"/>
              </a:rPr>
              <a:t>Ammonia synthesis</a:t>
            </a:r>
            <a:endParaRPr lang="en-GB" alt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31409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Molecular route:</a:t>
            </a:r>
          </a:p>
          <a:p>
            <a:r>
              <a:rPr lang="en-US" dirty="0" smtClean="0"/>
              <a:t>the surface would necessarily be saturated with N</a:t>
            </a:r>
            <a:r>
              <a:rPr lang="en-US" baseline="-25000" dirty="0" smtClean="0"/>
              <a:t>(ad)</a:t>
            </a:r>
            <a:r>
              <a:rPr lang="en-US" dirty="0" smtClean="0"/>
              <a:t> under steady-state conditions, since there would exist no channel through which this species could be removed.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39262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Atomic route:</a:t>
            </a:r>
          </a:p>
          <a:p>
            <a:r>
              <a:rPr lang="en-US" dirty="0" smtClean="0"/>
              <a:t>The steady-state concentration of N</a:t>
            </a:r>
            <a:r>
              <a:rPr lang="en-US" baseline="-25000" dirty="0" smtClean="0"/>
              <a:t>(ad)</a:t>
            </a:r>
            <a:r>
              <a:rPr lang="en-US" dirty="0" smtClean="0"/>
              <a:t> is: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6719"/>
            <a:ext cx="4320000" cy="87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47511"/>
            <a:ext cx="2160000" cy="70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6264831"/>
            <a:ext cx="377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(ad)</a:t>
            </a:r>
            <a:r>
              <a:rPr lang="en-US" dirty="0"/>
              <a:t> </a:t>
            </a:r>
            <a:r>
              <a:rPr lang="en-US" dirty="0" smtClean="0"/>
              <a:t>should decrease as p</a:t>
            </a:r>
            <a:r>
              <a:rPr lang="en-US" baseline="-25000" dirty="0" smtClean="0"/>
              <a:t>H2</a:t>
            </a:r>
            <a:r>
              <a:rPr lang="en-US" dirty="0" smtClean="0"/>
              <a:t> increases.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8" y="693549"/>
            <a:ext cx="3888432" cy="22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770268" y="1944473"/>
            <a:ext cx="379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measure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(ad)</a:t>
            </a:r>
            <a:endParaRPr 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1562</Words>
  <Application>Microsoft Office PowerPoint</Application>
  <PresentationFormat>Presentazione su schermo (4:3)</PresentationFormat>
  <Paragraphs>265</Paragraphs>
  <Slides>43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montini</dc:creator>
  <cp:lastModifiedBy>Tiziano Montini</cp:lastModifiedBy>
  <cp:revision>35</cp:revision>
  <dcterms:created xsi:type="dcterms:W3CDTF">2019-03-24T18:00:24Z</dcterms:created>
  <dcterms:modified xsi:type="dcterms:W3CDTF">2021-04-15T11:55:45Z</dcterms:modified>
</cp:coreProperties>
</file>