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7"/>
  </p:notesMasterIdLst>
  <p:sldIdLst>
    <p:sldId id="333" r:id="rId2"/>
    <p:sldId id="334" r:id="rId3"/>
    <p:sldId id="335" r:id="rId4"/>
    <p:sldId id="336" r:id="rId5"/>
    <p:sldId id="262" r:id="rId6"/>
    <p:sldId id="266" r:id="rId7"/>
    <p:sldId id="267" r:id="rId8"/>
    <p:sldId id="268" r:id="rId9"/>
    <p:sldId id="269" r:id="rId10"/>
    <p:sldId id="270" r:id="rId11"/>
    <p:sldId id="256" r:id="rId12"/>
    <p:sldId id="257" r:id="rId13"/>
    <p:sldId id="327" r:id="rId14"/>
    <p:sldId id="258" r:id="rId15"/>
    <p:sldId id="259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60" r:id="rId24"/>
    <p:sldId id="261" r:id="rId25"/>
    <p:sldId id="321" r:id="rId26"/>
    <p:sldId id="322" r:id="rId27"/>
    <p:sldId id="323" r:id="rId28"/>
    <p:sldId id="325" r:id="rId29"/>
    <p:sldId id="326" r:id="rId30"/>
    <p:sldId id="274" r:id="rId31"/>
    <p:sldId id="278" r:id="rId32"/>
    <p:sldId id="280" r:id="rId33"/>
    <p:sldId id="281" r:id="rId34"/>
    <p:sldId id="282" r:id="rId35"/>
    <p:sldId id="283" r:id="rId36"/>
    <p:sldId id="284" r:id="rId37"/>
    <p:sldId id="320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286" r:id="rId50"/>
    <p:sldId id="287" r:id="rId51"/>
    <p:sldId id="306" r:id="rId52"/>
    <p:sldId id="307" r:id="rId53"/>
    <p:sldId id="308" r:id="rId54"/>
    <p:sldId id="309" r:id="rId55"/>
    <p:sldId id="310" r:id="rId56"/>
    <p:sldId id="311" r:id="rId57"/>
    <p:sldId id="301" r:id="rId58"/>
    <p:sldId id="302" r:id="rId59"/>
    <p:sldId id="303" r:id="rId60"/>
    <p:sldId id="305" r:id="rId61"/>
    <p:sldId id="328" r:id="rId62"/>
    <p:sldId id="329" r:id="rId63"/>
    <p:sldId id="330" r:id="rId64"/>
    <p:sldId id="331" r:id="rId65"/>
    <p:sldId id="332" r:id="rId66"/>
  </p:sldIdLst>
  <p:sldSz cx="9144000" cy="6858000" type="screen4x3"/>
  <p:notesSz cx="6797675" cy="987425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990099"/>
    <a:srgbClr val="FF3300"/>
    <a:srgbClr val="009900"/>
    <a:srgbClr val="33CC33"/>
    <a:srgbClr val="CC66FF"/>
    <a:srgbClr val="FF99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20070-398A-44C3-9240-C2D798568782}" v="116" dt="2024-05-09T11:24:05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2988" autoAdjust="0"/>
  </p:normalViewPr>
  <p:slideViewPr>
    <p:cSldViewPr>
      <p:cViewPr>
        <p:scale>
          <a:sx n="100" d="100"/>
          <a:sy n="100" d="100"/>
        </p:scale>
        <p:origin x="1608" y="2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15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99E20070-398A-44C3-9240-C2D798568782}"/>
    <pc:docChg chg="undo custSel addSld delSld modSld">
      <pc:chgData name="MONTINI TIZIANO" userId="8a953226-e843-44c4-90e9-85dbe80cb75b" providerId="ADAL" clId="{99E20070-398A-44C3-9240-C2D798568782}" dt="2024-05-09T11:24:06.751" v="161" actId="1076"/>
      <pc:docMkLst>
        <pc:docMk/>
      </pc:docMkLst>
      <pc:sldChg chg="addSp delSp modSp mod">
        <pc:chgData name="MONTINI TIZIANO" userId="8a953226-e843-44c4-90e9-85dbe80cb75b" providerId="ADAL" clId="{99E20070-398A-44C3-9240-C2D798568782}" dt="2024-05-09T11:24:06.751" v="161" actId="1076"/>
        <pc:sldMkLst>
          <pc:docMk/>
          <pc:sldMk cId="0" sldId="256"/>
        </pc:sldMkLst>
        <pc:spChg chg="mod">
          <ac:chgData name="MONTINI TIZIANO" userId="8a953226-e843-44c4-90e9-85dbe80cb75b" providerId="ADAL" clId="{99E20070-398A-44C3-9240-C2D798568782}" dt="2024-05-09T11:24:05.282" v="160" actId="1076"/>
          <ac:spMkLst>
            <pc:docMk/>
            <pc:sldMk cId="0" sldId="256"/>
            <ac:spMk id="4098" creationId="{00000000-0000-0000-0000-000000000000}"/>
          </ac:spMkLst>
        </pc:spChg>
        <pc:spChg chg="del">
          <ac:chgData name="MONTINI TIZIANO" userId="8a953226-e843-44c4-90e9-85dbe80cb75b" providerId="ADAL" clId="{99E20070-398A-44C3-9240-C2D798568782}" dt="2024-05-09T11:23:56.816" v="156" actId="478"/>
          <ac:spMkLst>
            <pc:docMk/>
            <pc:sldMk cId="0" sldId="256"/>
            <ac:spMk id="4112" creationId="{00000000-0000-0000-0000-000000000000}"/>
          </ac:spMkLst>
        </pc:spChg>
        <pc:picChg chg="add mod">
          <ac:chgData name="MONTINI TIZIANO" userId="8a953226-e843-44c4-90e9-85dbe80cb75b" providerId="ADAL" clId="{99E20070-398A-44C3-9240-C2D798568782}" dt="2024-05-09T11:24:06.751" v="161" actId="1076"/>
          <ac:picMkLst>
            <pc:docMk/>
            <pc:sldMk cId="0" sldId="256"/>
            <ac:picMk id="2" creationId="{01983106-7469-DDB3-F528-F05874D5B849}"/>
          </ac:picMkLst>
        </pc:picChg>
        <pc:picChg chg="del">
          <ac:chgData name="MONTINI TIZIANO" userId="8a953226-e843-44c4-90e9-85dbe80cb75b" providerId="ADAL" clId="{99E20070-398A-44C3-9240-C2D798568782}" dt="2024-05-09T11:23:53.013" v="152" actId="478"/>
          <ac:picMkLst>
            <pc:docMk/>
            <pc:sldMk cId="0" sldId="256"/>
            <ac:picMk id="4114" creationId="{00000000-0000-0000-0000-000000000000}"/>
          </ac:picMkLst>
        </pc:picChg>
        <pc:cxnChg chg="del">
          <ac:chgData name="MONTINI TIZIANO" userId="8a953226-e843-44c4-90e9-85dbe80cb75b" providerId="ADAL" clId="{99E20070-398A-44C3-9240-C2D798568782}" dt="2024-05-09T11:23:58.736" v="157" actId="478"/>
          <ac:cxnSpMkLst>
            <pc:docMk/>
            <pc:sldMk cId="0" sldId="256"/>
            <ac:cxnSpMk id="9" creationId="{00000000-0000-0000-0000-000000000000}"/>
          </ac:cxnSpMkLst>
        </pc:cxnChg>
        <pc:cxnChg chg="del">
          <ac:chgData name="MONTINI TIZIANO" userId="8a953226-e843-44c4-90e9-85dbe80cb75b" providerId="ADAL" clId="{99E20070-398A-44C3-9240-C2D798568782}" dt="2024-05-09T11:23:55.226" v="154" actId="478"/>
          <ac:cxnSpMkLst>
            <pc:docMk/>
            <pc:sldMk cId="0" sldId="256"/>
            <ac:cxnSpMk id="19" creationId="{00000000-0000-0000-0000-000000000000}"/>
          </ac:cxnSpMkLst>
        </pc:cxnChg>
        <pc:cxnChg chg="del">
          <ac:chgData name="MONTINI TIZIANO" userId="8a953226-e843-44c4-90e9-85dbe80cb75b" providerId="ADAL" clId="{99E20070-398A-44C3-9240-C2D798568782}" dt="2024-05-09T11:23:54.140" v="153" actId="478"/>
          <ac:cxnSpMkLst>
            <pc:docMk/>
            <pc:sldMk cId="0" sldId="256"/>
            <ac:cxnSpMk id="21" creationId="{00000000-0000-0000-0000-000000000000}"/>
          </ac:cxnSpMkLst>
        </pc:cxnChg>
        <pc:cxnChg chg="del">
          <ac:chgData name="MONTINI TIZIANO" userId="8a953226-e843-44c4-90e9-85dbe80cb75b" providerId="ADAL" clId="{99E20070-398A-44C3-9240-C2D798568782}" dt="2024-05-09T11:23:55.894" v="155" actId="478"/>
          <ac:cxnSpMkLst>
            <pc:docMk/>
            <pc:sldMk cId="0" sldId="256"/>
            <ac:cxnSpMk id="26" creationId="{00000000-0000-0000-0000-000000000000}"/>
          </ac:cxnSpMkLst>
        </pc:cxnChg>
      </pc:sldChg>
      <pc:sldChg chg="addSp delSp modSp mod">
        <pc:chgData name="MONTINI TIZIANO" userId="8a953226-e843-44c4-90e9-85dbe80cb75b" providerId="ADAL" clId="{99E20070-398A-44C3-9240-C2D798568782}" dt="2024-05-09T11:22:49.380" v="144" actId="1076"/>
        <pc:sldMkLst>
          <pc:docMk/>
          <pc:sldMk cId="0" sldId="259"/>
        </pc:sldMkLst>
        <pc:spChg chg="mod">
          <ac:chgData name="MONTINI TIZIANO" userId="8a953226-e843-44c4-90e9-85dbe80cb75b" providerId="ADAL" clId="{99E20070-398A-44C3-9240-C2D798568782}" dt="2024-05-09T11:22:49.083" v="143" actId="1076"/>
          <ac:spMkLst>
            <pc:docMk/>
            <pc:sldMk cId="0" sldId="259"/>
            <ac:spMk id="161802" creationId="{00000000-0000-0000-0000-000000000000}"/>
          </ac:spMkLst>
        </pc:spChg>
        <pc:picChg chg="add del">
          <ac:chgData name="MONTINI TIZIANO" userId="8a953226-e843-44c4-90e9-85dbe80cb75b" providerId="ADAL" clId="{99E20070-398A-44C3-9240-C2D798568782}" dt="2024-05-09T11:22:48.549" v="142" actId="478"/>
          <ac:picMkLst>
            <pc:docMk/>
            <pc:sldMk cId="0" sldId="259"/>
            <ac:picMk id="2" creationId="{7447A32A-A60D-19B0-EC7C-78E9971CDD16}"/>
          </ac:picMkLst>
        </pc:picChg>
        <pc:picChg chg="mod">
          <ac:chgData name="MONTINI TIZIANO" userId="8a953226-e843-44c4-90e9-85dbe80cb75b" providerId="ADAL" clId="{99E20070-398A-44C3-9240-C2D798568782}" dt="2024-05-09T11:22:49.380" v="144" actId="1076"/>
          <ac:picMkLst>
            <pc:docMk/>
            <pc:sldMk cId="0" sldId="259"/>
            <ac:picMk id="161797" creationId="{00000000-0000-0000-0000-000000000000}"/>
          </ac:picMkLst>
        </pc:picChg>
      </pc:sldChg>
      <pc:sldChg chg="addSp delSp modSp add mod modTransition setBg modAnim">
        <pc:chgData name="MONTINI TIZIANO" userId="8a953226-e843-44c4-90e9-85dbe80cb75b" providerId="ADAL" clId="{99E20070-398A-44C3-9240-C2D798568782}" dt="2024-05-09T11:20:56.140" v="116" actId="1076"/>
        <pc:sldMkLst>
          <pc:docMk/>
          <pc:sldMk cId="0" sldId="262"/>
        </pc:sldMkLst>
        <pc:spChg chg="add mod">
          <ac:chgData name="MONTINI TIZIANO" userId="8a953226-e843-44c4-90e9-85dbe80cb75b" providerId="ADAL" clId="{99E20070-398A-44C3-9240-C2D798568782}" dt="2024-05-09T11:20:52.568" v="115" actId="122"/>
          <ac:spMkLst>
            <pc:docMk/>
            <pc:sldMk cId="0" sldId="262"/>
            <ac:spMk id="4" creationId="{2D23E1C1-8099-52F9-C4AD-863F988C2681}"/>
          </ac:spMkLst>
        </pc:spChg>
        <pc:spChg chg="add mod">
          <ac:chgData name="MONTINI TIZIANO" userId="8a953226-e843-44c4-90e9-85dbe80cb75b" providerId="ADAL" clId="{99E20070-398A-44C3-9240-C2D798568782}" dt="2024-05-09T11:20:52.568" v="115" actId="122"/>
          <ac:spMkLst>
            <pc:docMk/>
            <pc:sldMk cId="0" sldId="262"/>
            <ac:spMk id="5" creationId="{C68801AB-B2AD-2659-3902-F279F21EF80A}"/>
          </ac:spMkLst>
        </pc:spChg>
        <pc:spChg chg="add mod">
          <ac:chgData name="MONTINI TIZIANO" userId="8a953226-e843-44c4-90e9-85dbe80cb75b" providerId="ADAL" clId="{99E20070-398A-44C3-9240-C2D798568782}" dt="2024-05-09T11:20:52.568" v="115" actId="122"/>
          <ac:spMkLst>
            <pc:docMk/>
            <pc:sldMk cId="0" sldId="262"/>
            <ac:spMk id="7" creationId="{B40B3495-0803-1294-D6E1-DE876563DC8A}"/>
          </ac:spMkLst>
        </pc:spChg>
        <pc:spChg chg="mod ord">
          <ac:chgData name="MONTINI TIZIANO" userId="8a953226-e843-44c4-90e9-85dbe80cb75b" providerId="ADAL" clId="{99E20070-398A-44C3-9240-C2D798568782}" dt="2024-05-09T11:18:04.306" v="34" actId="26606"/>
          <ac:spMkLst>
            <pc:docMk/>
            <pc:sldMk cId="0" sldId="262"/>
            <ac:spMk id="8194" creationId="{3BF34156-23D0-668F-C519-F41B2E1C1154}"/>
          </ac:spMkLst>
        </pc:spChg>
        <pc:spChg chg="add del">
          <ac:chgData name="MONTINI TIZIANO" userId="8a953226-e843-44c4-90e9-85dbe80cb75b" providerId="ADAL" clId="{99E20070-398A-44C3-9240-C2D798568782}" dt="2024-05-09T11:18:01.294" v="32" actId="26606"/>
          <ac:spMkLst>
            <pc:docMk/>
            <pc:sldMk cId="0" sldId="262"/>
            <ac:spMk id="8196" creationId="{007891EC-4501-44ED-A8C8-B11B6DB767AB}"/>
          </ac:spMkLst>
        </pc:spChg>
        <pc:spChg chg="add del">
          <ac:chgData name="MONTINI TIZIANO" userId="8a953226-e843-44c4-90e9-85dbe80cb75b" providerId="ADAL" clId="{99E20070-398A-44C3-9240-C2D798568782}" dt="2024-05-09T11:18:01.294" v="32" actId="26606"/>
          <ac:spMkLst>
            <pc:docMk/>
            <pc:sldMk cId="0" sldId="262"/>
            <ac:spMk id="8199" creationId="{C1DD1A8A-57D5-4A81-AD04-532B043C5611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00" creationId="{5415A8CA-916E-79C7-197D-19BB540EF2D7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01" creationId="{A62FA6AB-C18E-1CFE-74C6-147F40B13F3C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02" creationId="{ADB3CA0B-9830-825C-97A9-24A7CD7BD520}"/>
          </ac:spMkLst>
        </pc:spChg>
        <pc:spChg chg="add del">
          <ac:chgData name="MONTINI TIZIANO" userId="8a953226-e843-44c4-90e9-85dbe80cb75b" providerId="ADAL" clId="{99E20070-398A-44C3-9240-C2D798568782}" dt="2024-05-09T11:18:04.306" v="34" actId="26606"/>
          <ac:spMkLst>
            <pc:docMk/>
            <pc:sldMk cId="0" sldId="262"/>
            <ac:spMk id="8204" creationId="{37C89E4B-3C9F-44B9-8B86-D9E3D112D8EC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05" creationId="{D1DE9771-F2E1-308F-989F-356691132781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11" creationId="{B0470FE9-6D5B-33A5-BC9A-DF397C567E84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14" creationId="{3727502B-3C05-1B25-6F99-A0FEEE937EBB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15" creationId="{C2D31600-BE40-7D89-AAA8-354B51D79937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16" creationId="{8A4BC4E5-BA0C-82DA-8950-5EAB30B99CCE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17" creationId="{D4CAD251-6055-F638-688E-0B8117DEECB1}"/>
          </ac:spMkLst>
        </pc:spChg>
        <pc:spChg chg="del">
          <ac:chgData name="MONTINI TIZIANO" userId="8a953226-e843-44c4-90e9-85dbe80cb75b" providerId="ADAL" clId="{99E20070-398A-44C3-9240-C2D798568782}" dt="2024-05-09T11:15:06.837" v="28" actId="478"/>
          <ac:spMkLst>
            <pc:docMk/>
            <pc:sldMk cId="0" sldId="262"/>
            <ac:spMk id="8218" creationId="{8D1569B2-EB18-5ABB-D232-3F667379EC38}"/>
          </ac:spMkLst>
        </pc:spChg>
        <pc:grpChg chg="del">
          <ac:chgData name="MONTINI TIZIANO" userId="8a953226-e843-44c4-90e9-85dbe80cb75b" providerId="ADAL" clId="{99E20070-398A-44C3-9240-C2D798568782}" dt="2024-05-09T11:15:06.837" v="28" actId="478"/>
          <ac:grpSpMkLst>
            <pc:docMk/>
            <pc:sldMk cId="0" sldId="262"/>
            <ac:grpSpMk id="8208" creationId="{F4A48C33-4024-6B3F-08DA-1B75E45D4376}"/>
          </ac:grpSpMkLst>
        </pc:grpChg>
        <pc:grpChg chg="del">
          <ac:chgData name="MONTINI TIZIANO" userId="8a953226-e843-44c4-90e9-85dbe80cb75b" providerId="ADAL" clId="{99E20070-398A-44C3-9240-C2D798568782}" dt="2024-05-09T11:15:06.837" v="28" actId="478"/>
          <ac:grpSpMkLst>
            <pc:docMk/>
            <pc:sldMk cId="0" sldId="262"/>
            <ac:grpSpMk id="8219" creationId="{69D3D449-6034-7135-2EFB-6BF6F13F3024}"/>
          </ac:grpSpMkLst>
        </pc:grpChg>
        <pc:picChg chg="add mod modCrop">
          <ac:chgData name="MONTINI TIZIANO" userId="8a953226-e843-44c4-90e9-85dbe80cb75b" providerId="ADAL" clId="{99E20070-398A-44C3-9240-C2D798568782}" dt="2024-05-09T11:19:29.142" v="55" actId="1076"/>
          <ac:picMkLst>
            <pc:docMk/>
            <pc:sldMk cId="0" sldId="262"/>
            <ac:picMk id="2" creationId="{2B775984-3D94-2872-8C94-739724D58835}"/>
          </ac:picMkLst>
        </pc:picChg>
        <pc:picChg chg="add mod modCrop">
          <ac:chgData name="MONTINI TIZIANO" userId="8a953226-e843-44c4-90e9-85dbe80cb75b" providerId="ADAL" clId="{99E20070-398A-44C3-9240-C2D798568782}" dt="2024-05-09T11:20:56.140" v="116" actId="1076"/>
          <ac:picMkLst>
            <pc:docMk/>
            <pc:sldMk cId="0" sldId="262"/>
            <ac:picMk id="3" creationId="{D8FDA739-0405-DB86-5453-6928E2DABC5C}"/>
          </ac:picMkLst>
        </pc:picChg>
        <pc:picChg chg="add mod modCrop">
          <ac:chgData name="MONTINI TIZIANO" userId="8a953226-e843-44c4-90e9-85dbe80cb75b" providerId="ADAL" clId="{99E20070-398A-44C3-9240-C2D798568782}" dt="2024-05-09T11:20:39.417" v="98" actId="207"/>
          <ac:picMkLst>
            <pc:docMk/>
            <pc:sldMk cId="0" sldId="262"/>
            <ac:picMk id="6" creationId="{CE51CCA6-23B9-FDC8-4B0C-A66991393598}"/>
          </ac:picMkLst>
        </pc:picChg>
        <pc:cxnChg chg="add del">
          <ac:chgData name="MONTINI TIZIANO" userId="8a953226-e843-44c4-90e9-85dbe80cb75b" providerId="ADAL" clId="{99E20070-398A-44C3-9240-C2D798568782}" dt="2024-05-09T11:18:04.306" v="34" actId="26606"/>
          <ac:cxnSpMkLst>
            <pc:docMk/>
            <pc:sldMk cId="0" sldId="262"/>
            <ac:cxnSpMk id="8203" creationId="{D891E407-403B-4764-86C9-33A56D3BCAA3}"/>
          </ac:cxnSpMkLst>
        </pc:cxnChg>
        <pc:cxnChg chg="add del">
          <ac:chgData name="MONTINI TIZIANO" userId="8a953226-e843-44c4-90e9-85dbe80cb75b" providerId="ADAL" clId="{99E20070-398A-44C3-9240-C2D798568782}" dt="2024-05-09T11:18:04.306" v="34" actId="26606"/>
          <ac:cxnSpMkLst>
            <pc:docMk/>
            <pc:sldMk cId="0" sldId="262"/>
            <ac:cxnSpMk id="8206" creationId="{AA2EAA10-076F-46BD-8F0F-B9A2FB77A85C}"/>
          </ac:cxnSpMkLst>
        </pc:cxnChg>
      </pc:sldChg>
      <pc:sldChg chg="add del modTransition">
        <pc:chgData name="MONTINI TIZIANO" userId="8a953226-e843-44c4-90e9-85dbe80cb75b" providerId="ADAL" clId="{99E20070-398A-44C3-9240-C2D798568782}" dt="2024-05-09T11:14:44.608" v="27" actId="47"/>
        <pc:sldMkLst>
          <pc:docMk/>
          <pc:sldMk cId="0" sldId="263"/>
        </pc:sldMkLst>
      </pc:sldChg>
      <pc:sldChg chg="add del modTransition">
        <pc:chgData name="MONTINI TIZIANO" userId="8a953226-e843-44c4-90e9-85dbe80cb75b" providerId="ADAL" clId="{99E20070-398A-44C3-9240-C2D798568782}" dt="2024-05-09T11:14:44.608" v="27" actId="47"/>
        <pc:sldMkLst>
          <pc:docMk/>
          <pc:sldMk cId="0" sldId="264"/>
        </pc:sldMkLst>
      </pc:sldChg>
      <pc:sldChg chg="add del modTransition">
        <pc:chgData name="MONTINI TIZIANO" userId="8a953226-e843-44c4-90e9-85dbe80cb75b" providerId="ADAL" clId="{99E20070-398A-44C3-9240-C2D798568782}" dt="2024-05-09T11:14:44.608" v="27" actId="47"/>
        <pc:sldMkLst>
          <pc:docMk/>
          <pc:sldMk cId="0" sldId="265"/>
        </pc:sldMkLst>
      </pc:sldChg>
      <pc:sldChg chg="modSp add modTransition">
        <pc:chgData name="MONTINI TIZIANO" userId="8a953226-e843-44c4-90e9-85dbe80cb75b" providerId="ADAL" clId="{99E20070-398A-44C3-9240-C2D798568782}" dt="2024-05-09T11:21:21.886" v="119" actId="207"/>
        <pc:sldMkLst>
          <pc:docMk/>
          <pc:sldMk cId="0" sldId="266"/>
        </pc:sldMkLst>
        <pc:spChg chg="mod">
          <ac:chgData name="MONTINI TIZIANO" userId="8a953226-e843-44c4-90e9-85dbe80cb75b" providerId="ADAL" clId="{99E20070-398A-44C3-9240-C2D798568782}" dt="2024-05-09T11:21:21.886" v="119" actId="207"/>
          <ac:spMkLst>
            <pc:docMk/>
            <pc:sldMk cId="0" sldId="266"/>
            <ac:spMk id="12291" creationId="{F2E880FD-3224-713C-3BB4-2139C914849A}"/>
          </ac:spMkLst>
        </pc:spChg>
      </pc:sldChg>
      <pc:sldChg chg="add modTransition">
        <pc:chgData name="MONTINI TIZIANO" userId="8a953226-e843-44c4-90e9-85dbe80cb75b" providerId="ADAL" clId="{99E20070-398A-44C3-9240-C2D798568782}" dt="2024-05-09T11:11:23.968" v="0"/>
        <pc:sldMkLst>
          <pc:docMk/>
          <pc:sldMk cId="0" sldId="267"/>
        </pc:sldMkLst>
      </pc:sldChg>
      <pc:sldChg chg="modSp add modTransition">
        <pc:chgData name="MONTINI TIZIANO" userId="8a953226-e843-44c4-90e9-85dbe80cb75b" providerId="ADAL" clId="{99E20070-398A-44C3-9240-C2D798568782}" dt="2024-05-09T11:21:16.632" v="118" actId="207"/>
        <pc:sldMkLst>
          <pc:docMk/>
          <pc:sldMk cId="0" sldId="268"/>
        </pc:sldMkLst>
        <pc:spChg chg="mod">
          <ac:chgData name="MONTINI TIZIANO" userId="8a953226-e843-44c4-90e9-85dbe80cb75b" providerId="ADAL" clId="{99E20070-398A-44C3-9240-C2D798568782}" dt="2024-05-09T11:21:16.632" v="118" actId="207"/>
          <ac:spMkLst>
            <pc:docMk/>
            <pc:sldMk cId="0" sldId="268"/>
            <ac:spMk id="14339" creationId="{C070D3FA-73AE-63E0-057D-851125155A84}"/>
          </ac:spMkLst>
        </pc:spChg>
      </pc:sldChg>
      <pc:sldChg chg="modSp add modTransition">
        <pc:chgData name="MONTINI TIZIANO" userId="8a953226-e843-44c4-90e9-85dbe80cb75b" providerId="ADAL" clId="{99E20070-398A-44C3-9240-C2D798568782}" dt="2024-05-09T11:21:13.090" v="117" actId="207"/>
        <pc:sldMkLst>
          <pc:docMk/>
          <pc:sldMk cId="0" sldId="269"/>
        </pc:sldMkLst>
        <pc:spChg chg="mod">
          <ac:chgData name="MONTINI TIZIANO" userId="8a953226-e843-44c4-90e9-85dbe80cb75b" providerId="ADAL" clId="{99E20070-398A-44C3-9240-C2D798568782}" dt="2024-05-09T11:21:13.090" v="117" actId="207"/>
          <ac:spMkLst>
            <pc:docMk/>
            <pc:sldMk cId="0" sldId="269"/>
            <ac:spMk id="15363" creationId="{2E75E08A-A778-4B0D-AA76-021BBB4415F6}"/>
          </ac:spMkLst>
        </pc:spChg>
      </pc:sldChg>
      <pc:sldChg chg="add modTransition">
        <pc:chgData name="MONTINI TIZIANO" userId="8a953226-e843-44c4-90e9-85dbe80cb75b" providerId="ADAL" clId="{99E20070-398A-44C3-9240-C2D798568782}" dt="2024-05-09T11:11:23.968" v="0"/>
        <pc:sldMkLst>
          <pc:docMk/>
          <pc:sldMk cId="0" sldId="270"/>
        </pc:sldMkLst>
      </pc:sldChg>
      <pc:sldChg chg="modSp add mod modTransition">
        <pc:chgData name="MONTINI TIZIANO" userId="8a953226-e843-44c4-90e9-85dbe80cb75b" providerId="ADAL" clId="{99E20070-398A-44C3-9240-C2D798568782}" dt="2024-05-09T11:21:52.081" v="137" actId="20577"/>
        <pc:sldMkLst>
          <pc:docMk/>
          <pc:sldMk cId="0" sldId="333"/>
        </pc:sldMkLst>
        <pc:spChg chg="mod">
          <ac:chgData name="MONTINI TIZIANO" userId="8a953226-e843-44c4-90e9-85dbe80cb75b" providerId="ADAL" clId="{99E20070-398A-44C3-9240-C2D798568782}" dt="2024-05-09T11:21:47.821" v="127" actId="207"/>
          <ac:spMkLst>
            <pc:docMk/>
            <pc:sldMk cId="0" sldId="333"/>
            <ac:spMk id="3075" creationId="{818F1FB1-67B0-B886-3255-7680A0D55B83}"/>
          </ac:spMkLst>
        </pc:spChg>
        <pc:spChg chg="mod">
          <ac:chgData name="MONTINI TIZIANO" userId="8a953226-e843-44c4-90e9-85dbe80cb75b" providerId="ADAL" clId="{99E20070-398A-44C3-9240-C2D798568782}" dt="2024-05-09T11:21:52.081" v="137" actId="20577"/>
          <ac:spMkLst>
            <pc:docMk/>
            <pc:sldMk cId="0" sldId="333"/>
            <ac:spMk id="5126" creationId="{CBE1A0F3-14C3-2A0F-2AE5-CA6DD4C88221}"/>
          </ac:spMkLst>
        </pc:spChg>
      </pc:sldChg>
      <pc:sldChg chg="modSp add modTransition">
        <pc:chgData name="MONTINI TIZIANO" userId="8a953226-e843-44c4-90e9-85dbe80cb75b" providerId="ADAL" clId="{99E20070-398A-44C3-9240-C2D798568782}" dt="2024-05-09T11:21:39.963" v="124" actId="207"/>
        <pc:sldMkLst>
          <pc:docMk/>
          <pc:sldMk cId="0" sldId="334"/>
        </pc:sldMkLst>
        <pc:spChg chg="mod">
          <ac:chgData name="MONTINI TIZIANO" userId="8a953226-e843-44c4-90e9-85dbe80cb75b" providerId="ADAL" clId="{99E20070-398A-44C3-9240-C2D798568782}" dt="2024-05-09T11:21:37.417" v="123" actId="207"/>
          <ac:spMkLst>
            <pc:docMk/>
            <pc:sldMk cId="0" sldId="334"/>
            <ac:spMk id="3075" creationId="{8C44F6BF-7034-B937-6213-C39BCED7C811}"/>
          </ac:spMkLst>
        </pc:spChg>
        <pc:spChg chg="mod">
          <ac:chgData name="MONTINI TIZIANO" userId="8a953226-e843-44c4-90e9-85dbe80cb75b" providerId="ADAL" clId="{99E20070-398A-44C3-9240-C2D798568782}" dt="2024-05-09T11:21:39.963" v="124" actId="207"/>
          <ac:spMkLst>
            <pc:docMk/>
            <pc:sldMk cId="0" sldId="334"/>
            <ac:spMk id="3078" creationId="{E62EF805-79D9-B79E-6E58-98DBB1F033D6}"/>
          </ac:spMkLst>
        </pc:spChg>
      </pc:sldChg>
      <pc:sldChg chg="modSp add modTransition">
        <pc:chgData name="MONTINI TIZIANO" userId="8a953226-e843-44c4-90e9-85dbe80cb75b" providerId="ADAL" clId="{99E20070-398A-44C3-9240-C2D798568782}" dt="2024-05-09T11:21:33.713" v="122" actId="207"/>
        <pc:sldMkLst>
          <pc:docMk/>
          <pc:sldMk cId="0" sldId="335"/>
        </pc:sldMkLst>
        <pc:spChg chg="mod">
          <ac:chgData name="MONTINI TIZIANO" userId="8a953226-e843-44c4-90e9-85dbe80cb75b" providerId="ADAL" clId="{99E20070-398A-44C3-9240-C2D798568782}" dt="2024-05-09T11:21:33.713" v="122" actId="207"/>
          <ac:spMkLst>
            <pc:docMk/>
            <pc:sldMk cId="0" sldId="335"/>
            <ac:spMk id="4106" creationId="{F65EC2A9-7E6E-5677-7DE0-FAB9A07A199C}"/>
          </ac:spMkLst>
        </pc:spChg>
      </pc:sldChg>
      <pc:sldChg chg="modSp add modTransition">
        <pc:chgData name="MONTINI TIZIANO" userId="8a953226-e843-44c4-90e9-85dbe80cb75b" providerId="ADAL" clId="{99E20070-398A-44C3-9240-C2D798568782}" dt="2024-05-09T11:21:29.324" v="121" actId="207"/>
        <pc:sldMkLst>
          <pc:docMk/>
          <pc:sldMk cId="0" sldId="336"/>
        </pc:sldMkLst>
        <pc:spChg chg="mod">
          <ac:chgData name="MONTINI TIZIANO" userId="8a953226-e843-44c4-90e9-85dbe80cb75b" providerId="ADAL" clId="{99E20070-398A-44C3-9240-C2D798568782}" dt="2024-05-09T11:21:27.189" v="120" actId="207"/>
          <ac:spMkLst>
            <pc:docMk/>
            <pc:sldMk cId="0" sldId="336"/>
            <ac:spMk id="6147" creationId="{AE3B0B6F-E387-C02E-F12E-89DBDB455457}"/>
          </ac:spMkLst>
        </pc:spChg>
        <pc:spChg chg="mod">
          <ac:chgData name="MONTINI TIZIANO" userId="8a953226-e843-44c4-90e9-85dbe80cb75b" providerId="ADAL" clId="{99E20070-398A-44C3-9240-C2D798568782}" dt="2024-05-09T11:21:29.324" v="121" actId="207"/>
          <ac:spMkLst>
            <pc:docMk/>
            <pc:sldMk cId="0" sldId="336"/>
            <ac:spMk id="6150" creationId="{639EC58E-8B11-3B8E-D7E2-EC2677F144A2}"/>
          </ac:spMkLst>
        </pc:spChg>
      </pc:sldChg>
      <pc:sldChg chg="delSp modSp add del mod">
        <pc:chgData name="MONTINI TIZIANO" userId="8a953226-e843-44c4-90e9-85dbe80cb75b" providerId="ADAL" clId="{99E20070-398A-44C3-9240-C2D798568782}" dt="2024-05-09T11:23:51.354" v="151" actId="47"/>
        <pc:sldMkLst>
          <pc:docMk/>
          <pc:sldMk cId="1036689523" sldId="337"/>
        </pc:sldMkLst>
        <pc:spChg chg="del">
          <ac:chgData name="MONTINI TIZIANO" userId="8a953226-e843-44c4-90e9-85dbe80cb75b" providerId="ADAL" clId="{99E20070-398A-44C3-9240-C2D798568782}" dt="2024-05-09T11:23:49.815" v="150" actId="478"/>
          <ac:spMkLst>
            <pc:docMk/>
            <pc:sldMk cId="1036689523" sldId="337"/>
            <ac:spMk id="4112" creationId="{00000000-0000-0000-0000-000000000000}"/>
          </ac:spMkLst>
        </pc:spChg>
        <pc:picChg chg="del">
          <ac:chgData name="MONTINI TIZIANO" userId="8a953226-e843-44c4-90e9-85dbe80cb75b" providerId="ADAL" clId="{99E20070-398A-44C3-9240-C2D798568782}" dt="2024-05-09T11:23:48.047" v="149" actId="478"/>
          <ac:picMkLst>
            <pc:docMk/>
            <pc:sldMk cId="1036689523" sldId="337"/>
            <ac:picMk id="4114" creationId="{00000000-0000-0000-0000-000000000000}"/>
          </ac:picMkLst>
        </pc:picChg>
        <pc:cxnChg chg="del mod">
          <ac:chgData name="MONTINI TIZIANO" userId="8a953226-e843-44c4-90e9-85dbe80cb75b" providerId="ADAL" clId="{99E20070-398A-44C3-9240-C2D798568782}" dt="2024-05-09T11:23:47.296" v="148" actId="478"/>
          <ac:cxnSpMkLst>
            <pc:docMk/>
            <pc:sldMk cId="1036689523" sldId="337"/>
            <ac:cxnSpMk id="16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93EE20D-59EF-40AB-AC50-5083C2E61A00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EA2C613-1C8A-4ACD-AA25-70FDE78FA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192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303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Adsorbimento</a:t>
            </a:r>
            <a:r>
              <a:rPr lang="en-US" baseline="0" dirty="0"/>
              <a:t> </a:t>
            </a:r>
            <a:r>
              <a:rPr lang="en-US" baseline="0" dirty="0" err="1"/>
              <a:t>competitivo</a:t>
            </a:r>
            <a:r>
              <a:rPr lang="en-US" baseline="0" dirty="0"/>
              <a:t> di 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A2C613-1C8A-4ACD-AA25-70FDE78FA082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PROX è</a:t>
            </a:r>
            <a:r>
              <a:rPr lang="en-US" baseline="0" dirty="0"/>
              <a:t> </a:t>
            </a:r>
            <a:r>
              <a:rPr lang="en-US" baseline="0" dirty="0" err="1"/>
              <a:t>selettivo</a:t>
            </a:r>
            <a:r>
              <a:rPr lang="en-US" baseline="0" dirty="0"/>
              <a:t> se </a:t>
            </a:r>
            <a:r>
              <a:rPr lang="en-US" baseline="0" dirty="0" err="1"/>
              <a:t>il</a:t>
            </a:r>
            <a:r>
              <a:rPr lang="en-US" baseline="0" dirty="0"/>
              <a:t> </a:t>
            </a:r>
            <a:r>
              <a:rPr lang="en-US" baseline="0" dirty="0" err="1"/>
              <a:t>metallo</a:t>
            </a:r>
            <a:r>
              <a:rPr lang="en-US" baseline="0" dirty="0"/>
              <a:t> </a:t>
            </a:r>
            <a:r>
              <a:rPr lang="en-US" baseline="0" dirty="0" err="1"/>
              <a:t>adsorbe</a:t>
            </a:r>
            <a:r>
              <a:rPr lang="en-US" baseline="0" dirty="0"/>
              <a:t> </a:t>
            </a:r>
            <a:r>
              <a:rPr lang="en-US" baseline="0" dirty="0" err="1"/>
              <a:t>preferenzialmente</a:t>
            </a:r>
            <a:r>
              <a:rPr lang="en-US" baseline="0" dirty="0"/>
              <a:t> CO e non H2.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F5C9A-A00C-42FD-8003-5F9392C532F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4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5B703-AE27-49DE-8937-224080FC3742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CDAA6-060C-45E3-9304-7E6FC43017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52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CF059-739F-458C-A6A4-0454150B7F05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B8B1C-7886-4FA8-987F-0518D8B8CF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578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259C9-711D-4ACE-9047-37CBAB8766CC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47DDB-949A-4811-A89F-3192B4D9E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33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6831-ADFF-4BA4-A567-F544BCA212F1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F441F-1A35-48B2-B4AB-786271A842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38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01E2-0F84-4AAB-99F6-77D0B4ACD4F8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5348F-93AC-4A3F-8346-C3CC3C630D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32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8944A-0B48-4E30-BDDD-3C4C8942576F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D3E6-030B-49E9-B2F8-184EED3A8D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54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C888-E9CD-4536-82C1-7AC474840F37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EEF87-1FD5-4DAC-A343-55A1EED14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73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8E1E9-3F72-47C3-8813-AB7F068A28FE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5330-67B7-4FA4-BF1D-131ACBD0EA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0829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08A4-7F6C-4A53-A038-640AA3AF0596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D35B-DCE0-42E7-8FD8-7AF889B289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63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4B239-FC42-4468-98DB-9619A3C7F254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61924-44AC-4E3E-86F9-ADC36EE006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1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5A01F-BEE5-4B7A-BFB9-15A66EB1DCE5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91AA-5472-4139-8DC8-F9CEC62640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00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40FBDD-3226-4662-800A-72E41CAFE336}" type="datetimeFigureOut">
              <a:rPr lang="it-IT"/>
              <a:pPr>
                <a:defRPr/>
              </a:pPr>
              <a:t>09/05/2024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16C58-038E-46F4-84F9-E6CBC03F7C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10" Type="http://schemas.openxmlformats.org/officeDocument/2006/relationships/image" Target="../media/image17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wmf"/><Relationship Id="rId4" Type="http://schemas.openxmlformats.org/officeDocument/2006/relationships/oleObject" Target="../embeddings/oleObject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openxmlformats.org/officeDocument/2006/relationships/image" Target="../media/image59.wmf"/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59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66.wmf"/><Relationship Id="rId4" Type="http://schemas.openxmlformats.org/officeDocument/2006/relationships/image" Target="../media/image63.wmf"/><Relationship Id="rId9" Type="http://schemas.openxmlformats.org/officeDocument/2006/relationships/oleObject" Target="../embeddings/oleObject1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3.png"/><Relationship Id="rId7" Type="http://schemas.openxmlformats.org/officeDocument/2006/relationships/image" Target="../media/image84.w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6357154E-71D7-3C26-4FF7-59C3706E4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5" y="334963"/>
            <a:ext cx="5607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FF0000"/>
                </a:solidFill>
                <a:latin typeface="Arial" panose="020B0604020202020204" pitchFamily="34" charset="0"/>
              </a:rPr>
              <a:t>Catalysts Deactivation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18F1FB1-67B0-B886-3255-7680A0D55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1136650"/>
            <a:ext cx="70596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3333FF"/>
                </a:solidFill>
                <a:latin typeface="Arial" panose="020B0604020202020204" pitchFamily="34" charset="0"/>
              </a:rPr>
              <a:t>Loss of activity with time on stream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E8F7779A-47F6-FB96-A8AD-D10F98982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114800"/>
            <a:ext cx="3859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431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908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480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505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62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19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4"/>
            </a:pPr>
            <a:r>
              <a:rPr lang="it-IT" altLang="it-IT" sz="2400" b="1">
                <a:latin typeface="Arial" panose="020B0604020202020204" pitchFamily="34" charset="0"/>
              </a:rPr>
              <a:t>Phase Transformation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A22E4133-24F9-D3DE-20A6-962008226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14600"/>
            <a:ext cx="2111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altLang="it-IT" sz="2400" b="1">
                <a:latin typeface="Arial" panose="020B0604020202020204" pitchFamily="34" charset="0"/>
              </a:rPr>
              <a:t>Poisoning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CBE1A0F3-14C3-2A0F-2AE5-CA6DD4C88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048000"/>
            <a:ext cx="40414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 startAt="2"/>
            </a:pPr>
            <a:r>
              <a:rPr lang="it-IT" altLang="it-IT" sz="2400" b="1" dirty="0" err="1">
                <a:latin typeface="Arial" panose="020B0604020202020204" pitchFamily="34" charset="0"/>
              </a:rPr>
              <a:t>Pore</a:t>
            </a:r>
            <a:r>
              <a:rPr lang="it-IT" altLang="it-IT" sz="2400" b="1" dirty="0">
                <a:latin typeface="Arial" panose="020B0604020202020204" pitchFamily="34" charset="0"/>
              </a:rPr>
              <a:t> </a:t>
            </a:r>
            <a:r>
              <a:rPr lang="it-IT" altLang="it-IT" sz="2400" b="1" dirty="0" err="1">
                <a:latin typeface="Arial" panose="020B0604020202020204" pitchFamily="34" charset="0"/>
              </a:rPr>
              <a:t>blocking</a:t>
            </a:r>
            <a:r>
              <a:rPr lang="it-IT" altLang="it-IT" sz="2400" b="1" dirty="0">
                <a:latin typeface="Arial" panose="020B0604020202020204" pitchFamily="34" charset="0"/>
              </a:rPr>
              <a:t> / Fouling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EED7BE7A-B710-57AF-F713-C0E0AD15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581400"/>
            <a:ext cx="196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it-IT" altLang="it-IT" sz="2400" b="1">
                <a:latin typeface="Arial" panose="020B0604020202020204" pitchFamily="34" charset="0"/>
              </a:rPr>
              <a:t>Sintering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utoUpdateAnimBg="0"/>
      <p:bldP spid="5125" grpId="0" autoUpdateAnimBg="0"/>
      <p:bldP spid="5126" grpId="0" autoUpdateAnimBg="0"/>
      <p:bldP spid="5127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3DB817BF-7CE8-5838-2F21-7C0EF6C88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473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4. Solid Phase Transformations</a:t>
            </a:r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8F493BA9-14BD-E8D6-20D4-4D88AB029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25500"/>
            <a:ext cx="3390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sz="2400">
                <a:latin typeface="Arial" panose="020B0604020202020204" pitchFamily="34" charset="0"/>
              </a:rPr>
              <a:t>Metal oxide catalysts</a:t>
            </a:r>
          </a:p>
        </p:txBody>
      </p:sp>
      <p:sp>
        <p:nvSpPr>
          <p:cNvPr id="16388" name="Text Box 4">
            <a:extLst>
              <a:ext uri="{FF2B5EF4-FFF2-40B4-BE49-F238E27FC236}">
                <a16:creationId xmlns:a16="http://schemas.microsoft.com/office/drawing/2014/main" id="{371A907C-10BA-952C-F9A9-49D54DB2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1263650"/>
            <a:ext cx="81772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Transformation of one crystalline phase into a different one with a step - wise decrease in the internal surface area</a:t>
            </a:r>
          </a:p>
        </p:txBody>
      </p:sp>
      <p:pic>
        <p:nvPicPr>
          <p:cNvPr id="16389" name="Picture 5" descr="D:\Paolo\Caffaro\graphic1111.tif">
            <a:extLst>
              <a:ext uri="{FF2B5EF4-FFF2-40B4-BE49-F238E27FC236}">
                <a16:creationId xmlns:a16="http://schemas.microsoft.com/office/drawing/2014/main" id="{4817361D-6555-0BF1-4EEE-9F12A3476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4639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7">
            <a:extLst>
              <a:ext uri="{FF2B5EF4-FFF2-40B4-BE49-F238E27FC236}">
                <a16:creationId xmlns:a16="http://schemas.microsoft.com/office/drawing/2014/main" id="{0183A202-210F-08EF-CA95-474197202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068638"/>
            <a:ext cx="3998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Limited by rate of </a:t>
            </a:r>
            <a:r>
              <a:rPr lang="it-IT" altLang="it-IT" sz="2400" i="1" u="sng">
                <a:solidFill>
                  <a:srgbClr val="009900"/>
                </a:solidFill>
                <a:latin typeface="Arial" panose="020B0604020202020204" pitchFamily="34" charset="0"/>
              </a:rPr>
              <a:t>nucleation</a:t>
            </a:r>
          </a:p>
        </p:txBody>
      </p:sp>
      <p:sp>
        <p:nvSpPr>
          <p:cNvPr id="16392" name="Text Box 8">
            <a:extLst>
              <a:ext uri="{FF2B5EF4-FFF2-40B4-BE49-F238E27FC236}">
                <a16:creationId xmlns:a16="http://schemas.microsoft.com/office/drawing/2014/main" id="{34845C1B-B290-EB65-ED30-631E7FEA2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586288"/>
            <a:ext cx="586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Foreign compounds in the bulk or even on the surface can influence this process:</a:t>
            </a:r>
          </a:p>
        </p:txBody>
      </p:sp>
      <p:sp>
        <p:nvSpPr>
          <p:cNvPr id="16394" name="Text Box 10">
            <a:extLst>
              <a:ext uri="{FF2B5EF4-FFF2-40B4-BE49-F238E27FC236}">
                <a16:creationId xmlns:a16="http://schemas.microsoft.com/office/drawing/2014/main" id="{085B1E33-5DBA-11BD-346A-BA67B8A69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5534025"/>
            <a:ext cx="50450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2905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sz="1800">
                <a:latin typeface="Arial" panose="020B0604020202020204" pitchFamily="34" charset="0"/>
              </a:rPr>
              <a:t>Na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O enhances sintering of </a:t>
            </a:r>
            <a:r>
              <a:rPr lang="it-IT" altLang="it-IT" sz="1800">
                <a:latin typeface="Symbol" panose="05050102010706020507" pitchFamily="18" charset="2"/>
              </a:rPr>
              <a:t>g</a:t>
            </a:r>
            <a:r>
              <a:rPr lang="it-IT" altLang="it-IT" sz="1800">
                <a:latin typeface="Arial" panose="020B0604020202020204" pitchFamily="34" charset="0"/>
              </a:rPr>
              <a:t> - Al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O</a:t>
            </a:r>
            <a:r>
              <a:rPr lang="it-IT" altLang="it-IT" sz="1800" baseline="-25000">
                <a:latin typeface="Arial" panose="020B0604020202020204" pitchFamily="34" charset="0"/>
              </a:rPr>
              <a:t>3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sz="1800">
                <a:latin typeface="Arial" panose="020B0604020202020204" pitchFamily="34" charset="0"/>
              </a:rPr>
              <a:t>BaO, CeO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, La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O</a:t>
            </a:r>
            <a:r>
              <a:rPr lang="it-IT" altLang="it-IT" sz="1800" baseline="-25000">
                <a:latin typeface="Arial" panose="020B0604020202020204" pitchFamily="34" charset="0"/>
              </a:rPr>
              <a:t>3</a:t>
            </a:r>
            <a:r>
              <a:rPr lang="it-IT" altLang="it-IT" sz="1800">
                <a:latin typeface="Arial" panose="020B0604020202020204" pitchFamily="34" charset="0"/>
              </a:rPr>
              <a:t>, SiO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, ZrO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 improve the stability of </a:t>
            </a:r>
            <a:r>
              <a:rPr lang="it-IT" altLang="it-IT" sz="1800">
                <a:latin typeface="Symbol" panose="05050102010706020507" pitchFamily="18" charset="2"/>
              </a:rPr>
              <a:t>g</a:t>
            </a:r>
            <a:r>
              <a:rPr lang="it-IT" altLang="it-IT" sz="1800">
                <a:latin typeface="Arial" panose="020B0604020202020204" pitchFamily="34" charset="0"/>
              </a:rPr>
              <a:t> - Al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O</a:t>
            </a:r>
            <a:r>
              <a:rPr lang="it-IT" altLang="it-IT" sz="1800" baseline="-25000">
                <a:latin typeface="Arial" panose="020B0604020202020204" pitchFamily="34" charset="0"/>
              </a:rPr>
              <a:t>3</a:t>
            </a:r>
            <a:endParaRPr lang="it-IT" altLang="it-IT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utoUpdateAnimBg="0"/>
      <p:bldP spid="16388" grpId="0" autoUpdateAnimBg="0"/>
      <p:bldP spid="16391" grpId="0" autoUpdateAnimBg="0"/>
      <p:bldP spid="16392" grpId="0" autoUpdateAnimBg="0"/>
      <p:bldP spid="1639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asellaDiTesto 12"/>
          <p:cNvSpPr txBox="1">
            <a:spLocks noChangeArrowheads="1"/>
          </p:cNvSpPr>
          <p:nvPr/>
        </p:nvSpPr>
        <p:spPr bwMode="auto">
          <a:xfrm>
            <a:off x="107504" y="404664"/>
            <a:ext cx="78581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it-IT" sz="2800" b="1" dirty="0">
                <a:solidFill>
                  <a:srgbClr val="3333FF"/>
                </a:solidFill>
              </a:rPr>
              <a:t>Production of </a:t>
            </a:r>
            <a:r>
              <a:rPr lang="en-GB" altLang="it-IT" sz="2800" b="1" dirty="0" err="1">
                <a:solidFill>
                  <a:srgbClr val="3333FF"/>
                </a:solidFill>
              </a:rPr>
              <a:t>Syn</a:t>
            </a:r>
            <a:r>
              <a:rPr lang="en-GB" altLang="it-IT" sz="2800" b="1" dirty="0">
                <a:solidFill>
                  <a:srgbClr val="3333FF"/>
                </a:solidFill>
              </a:rPr>
              <a:t>-gas and Hydrogen</a:t>
            </a:r>
            <a:endParaRPr lang="it-IT" altLang="it-IT" sz="2800" b="1" dirty="0">
              <a:solidFill>
                <a:srgbClr val="3333FF"/>
              </a:solidFill>
              <a:cs typeface="Arial" pitchFamily="34" charset="0"/>
            </a:endParaRPr>
          </a:p>
        </p:txBody>
      </p:sp>
      <p:cxnSp>
        <p:nvCxnSpPr>
          <p:cNvPr id="16" name="Connettore 1 15"/>
          <p:cNvCxnSpPr/>
          <p:nvPr/>
        </p:nvCxnSpPr>
        <p:spPr>
          <a:xfrm>
            <a:off x="1060450" y="2141538"/>
            <a:ext cx="7072313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01983106-7469-DDB3-F528-F05874D5B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21" y="1052736"/>
            <a:ext cx="8132769" cy="52125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 descr="Prova1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8399463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268538" y="1341438"/>
            <a:ext cx="4976812" cy="3508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Steam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Partial Oxidation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/>
              <a:t> </a:t>
            </a:r>
            <a:r>
              <a:rPr lang="it-IT" altLang="it-IT" sz="2800" b="1"/>
              <a:t>Autothermal Reforming</a:t>
            </a:r>
          </a:p>
          <a:p>
            <a:pPr>
              <a:lnSpc>
                <a:spcPct val="200000"/>
              </a:lnSpc>
              <a:buSzPct val="70000"/>
              <a:buFontTx/>
              <a:buBlip>
                <a:blip r:embed="rId3"/>
              </a:buBlip>
            </a:pPr>
            <a:r>
              <a:rPr lang="it-IT" altLang="it-IT" sz="2800" b="1"/>
              <a:t>Aqueous Phase Reforming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28" y="242346"/>
            <a:ext cx="8497744" cy="637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53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Imp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24744"/>
            <a:ext cx="6121400" cy="571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0772" name="Rectangle 4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 err="1">
                <a:solidFill>
                  <a:srgbClr val="3333FF"/>
                </a:solidFill>
              </a:rPr>
              <a:t>Today</a:t>
            </a:r>
            <a:r>
              <a:rPr lang="it-IT" altLang="it-IT" sz="3200" b="1" dirty="0">
                <a:solidFill>
                  <a:srgbClr val="3333FF"/>
                </a:solidFill>
              </a:rPr>
              <a:t>: </a:t>
            </a:r>
            <a:r>
              <a:rPr lang="it-IT" altLang="it-IT" sz="3200" b="1" dirty="0" err="1">
                <a:solidFill>
                  <a:srgbClr val="3333FF"/>
                </a:solidFill>
              </a:rPr>
              <a:t>Steam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Reforming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grpSp>
        <p:nvGrpSpPr>
          <p:cNvPr id="160773" name="Group 5"/>
          <p:cNvGrpSpPr>
            <a:grpSpLocks/>
          </p:cNvGrpSpPr>
          <p:nvPr/>
        </p:nvGrpSpPr>
        <p:grpSpPr bwMode="auto">
          <a:xfrm>
            <a:off x="2570163" y="2562225"/>
            <a:ext cx="1944687" cy="1066800"/>
            <a:chOff x="1655" y="1752"/>
            <a:chExt cx="1225" cy="672"/>
          </a:xfrm>
        </p:grpSpPr>
        <p:sp>
          <p:nvSpPr>
            <p:cNvPr id="160774" name="Oval 6"/>
            <p:cNvSpPr>
              <a:spLocks noChangeArrowheads="1"/>
            </p:cNvSpPr>
            <p:nvPr/>
          </p:nvSpPr>
          <p:spPr bwMode="auto">
            <a:xfrm>
              <a:off x="1655" y="1842"/>
              <a:ext cx="681" cy="582"/>
            </a:xfrm>
            <a:prstGeom prst="ellips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775" name="Line 7"/>
            <p:cNvSpPr>
              <a:spLocks noChangeShapeType="1"/>
            </p:cNvSpPr>
            <p:nvPr/>
          </p:nvSpPr>
          <p:spPr bwMode="auto">
            <a:xfrm flipV="1">
              <a:off x="2336" y="1752"/>
              <a:ext cx="544" cy="216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4514850" y="2273300"/>
            <a:ext cx="1797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Steam at high T</a:t>
            </a:r>
          </a:p>
        </p:txBody>
      </p:sp>
      <p:grpSp>
        <p:nvGrpSpPr>
          <p:cNvPr id="160777" name="Group 9"/>
          <p:cNvGrpSpPr>
            <a:grpSpLocks/>
          </p:cNvGrpSpPr>
          <p:nvPr/>
        </p:nvGrpSpPr>
        <p:grpSpPr bwMode="auto">
          <a:xfrm>
            <a:off x="1476375" y="2922588"/>
            <a:ext cx="6176963" cy="490537"/>
            <a:chOff x="793" y="1318"/>
            <a:chExt cx="4027" cy="347"/>
          </a:xfrm>
        </p:grpSpPr>
        <p:graphicFrame>
          <p:nvGraphicFramePr>
            <p:cNvPr id="160778" name="Object 10"/>
            <p:cNvGraphicFramePr>
              <a:graphicFrameLocks noChangeAspect="1"/>
            </p:cNvGraphicFramePr>
            <p:nvPr/>
          </p:nvGraphicFramePr>
          <p:xfrm>
            <a:off x="793" y="1318"/>
            <a:ext cx="1464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825480" imgH="215640" progId="Equation.3">
                    <p:embed/>
                  </p:oleObj>
                </mc:Choice>
                <mc:Fallback>
                  <p:oleObj name="Equation" r:id="rId4" imgW="825480" imgH="215640" progId="Equation.3">
                    <p:embed/>
                    <p:pic>
                      <p:nvPicPr>
                        <p:cNvPr id="160778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" y="1318"/>
                          <a:ext cx="1464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0779" name="Object 11"/>
            <p:cNvGraphicFramePr>
              <a:graphicFrameLocks noChangeAspect="1"/>
            </p:cNvGraphicFramePr>
            <p:nvPr/>
          </p:nvGraphicFramePr>
          <p:xfrm>
            <a:off x="3559" y="1333"/>
            <a:ext cx="1261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11000" imgH="215640" progId="Equation.3">
                    <p:embed/>
                  </p:oleObj>
                </mc:Choice>
                <mc:Fallback>
                  <p:oleObj name="Equation" r:id="rId6" imgW="711000" imgH="215640" progId="Equation.3">
                    <p:embed/>
                    <p:pic>
                      <p:nvPicPr>
                        <p:cNvPr id="160779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9" y="1333"/>
                          <a:ext cx="1261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780" name="AutoShape 12"/>
            <p:cNvSpPr>
              <a:spLocks noChangeArrowheads="1"/>
            </p:cNvSpPr>
            <p:nvPr/>
          </p:nvSpPr>
          <p:spPr bwMode="auto">
            <a:xfrm>
              <a:off x="2335" y="1428"/>
              <a:ext cx="1089" cy="142"/>
            </a:xfrm>
            <a:prstGeom prst="rightArrow">
              <a:avLst>
                <a:gd name="adj1" fmla="val 50000"/>
                <a:gd name="adj2" fmla="val 191725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0782" name="Group 14"/>
          <p:cNvGrpSpPr>
            <a:grpSpLocks/>
          </p:cNvGrpSpPr>
          <p:nvPr/>
        </p:nvGrpSpPr>
        <p:grpSpPr bwMode="auto">
          <a:xfrm>
            <a:off x="6408738" y="4452938"/>
            <a:ext cx="1979612" cy="1568450"/>
            <a:chOff x="4150" y="2387"/>
            <a:chExt cx="1315" cy="988"/>
          </a:xfrm>
        </p:grpSpPr>
        <p:pic>
          <p:nvPicPr>
            <p:cNvPr id="160783" name="Picture 15" descr="nica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" y="2387"/>
              <a:ext cx="1315" cy="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84" name="Text Box 16"/>
            <p:cNvSpPr txBox="1">
              <a:spLocks noChangeArrowheads="1"/>
            </p:cNvSpPr>
            <p:nvPr/>
          </p:nvSpPr>
          <p:spPr bwMode="auto">
            <a:xfrm>
              <a:off x="4323" y="2600"/>
              <a:ext cx="9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400" b="1">
                  <a:solidFill>
                    <a:srgbClr val="FFFF00"/>
                  </a:solidFill>
                </a:rPr>
                <a:t>Ni based</a:t>
              </a:r>
            </a:p>
            <a:p>
              <a:r>
                <a:rPr lang="it-IT" altLang="it-IT" sz="2400" b="1">
                  <a:solidFill>
                    <a:srgbClr val="FFFF00"/>
                  </a:solidFill>
                </a:rPr>
                <a:t>Catalyst</a:t>
              </a:r>
            </a:p>
          </p:txBody>
        </p:sp>
      </p:grp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1258888" y="1195388"/>
            <a:ext cx="2251075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u="sng"/>
              <a:t>Hydrocarbons</a:t>
            </a:r>
          </a:p>
        </p:txBody>
      </p:sp>
      <p:graphicFrame>
        <p:nvGraphicFramePr>
          <p:cNvPr id="160786" name="Object 18"/>
          <p:cNvGraphicFramePr>
            <a:graphicFrameLocks noChangeAspect="1"/>
          </p:cNvGraphicFramePr>
          <p:nvPr/>
        </p:nvGraphicFramePr>
        <p:xfrm>
          <a:off x="3706813" y="1120775"/>
          <a:ext cx="446563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09680" imgH="393480" progId="Equation.3">
                  <p:embed/>
                </p:oleObj>
              </mc:Choice>
              <mc:Fallback>
                <p:oleObj name="Equation" r:id="rId9" imgW="2209680" imgH="393480" progId="Equation.3">
                  <p:embed/>
                  <p:pic>
                    <p:nvPicPr>
                      <p:cNvPr id="16078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6813" y="1120775"/>
                        <a:ext cx="4465637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1266825" y="2133600"/>
            <a:ext cx="1865313" cy="4270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200"/>
              <a:t>e.g.</a:t>
            </a:r>
            <a:r>
              <a:rPr lang="it-IT" altLang="it-IT" sz="2200" b="1">
                <a:solidFill>
                  <a:srgbClr val="FF9900"/>
                </a:solidFill>
              </a:rPr>
              <a:t> </a:t>
            </a:r>
            <a:r>
              <a:rPr lang="it-IT" altLang="it-IT" sz="22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35452" y="3861048"/>
            <a:ext cx="541686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SzPct val="75000"/>
              <a:buFont typeface="Wingdings" pitchFamily="2" charset="2"/>
              <a:buChar char="Ø"/>
            </a:pP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metal </a:t>
            </a:r>
            <a:r>
              <a:rPr lang="it-IT" altLang="it-IT" sz="2200" b="1" dirty="0" err="1">
                <a:solidFill>
                  <a:srgbClr val="CC0000"/>
                </a:solidFill>
              </a:rPr>
              <a:t>loading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(Ni/Al</a:t>
            </a:r>
            <a:r>
              <a:rPr lang="it-IT" altLang="it-IT" sz="2200" baseline="-25000" dirty="0">
                <a:solidFill>
                  <a:prstClr val="black"/>
                </a:solidFill>
              </a:rPr>
              <a:t>2</a:t>
            </a:r>
            <a:r>
              <a:rPr lang="it-IT" altLang="it-IT" sz="2200" dirty="0">
                <a:solidFill>
                  <a:prstClr val="black"/>
                </a:solidFill>
              </a:rPr>
              <a:t>O</a:t>
            </a:r>
            <a:r>
              <a:rPr lang="it-IT" altLang="it-IT" sz="2200" baseline="-25000" dirty="0">
                <a:solidFill>
                  <a:prstClr val="black"/>
                </a:solidFill>
              </a:rPr>
              <a:t>3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until</a:t>
            </a:r>
            <a:r>
              <a:rPr lang="it-IT" altLang="it-IT" sz="2200" dirty="0">
                <a:solidFill>
                  <a:prstClr val="black"/>
                </a:solidFill>
              </a:rPr>
              <a:t> 15% </a:t>
            </a:r>
            <a:r>
              <a:rPr lang="it-IT" altLang="it-IT" sz="2200" dirty="0" err="1">
                <a:solidFill>
                  <a:prstClr val="black"/>
                </a:solidFill>
              </a:rPr>
              <a:t>wt</a:t>
            </a:r>
            <a:r>
              <a:rPr lang="it-IT" altLang="it-IT" sz="2200" dirty="0">
                <a:solidFill>
                  <a:prstClr val="black"/>
                </a:solidFill>
              </a:rPr>
              <a:t>)</a:t>
            </a: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coking </a:t>
            </a:r>
            <a:r>
              <a:rPr lang="it-IT" altLang="it-IT" sz="2200" b="1" dirty="0" err="1">
                <a:solidFill>
                  <a:srgbClr val="CC0000"/>
                </a:solidFill>
              </a:rPr>
              <a:t>deposition</a:t>
            </a:r>
            <a:r>
              <a:rPr lang="it-IT" altLang="it-IT" sz="2200" b="1" dirty="0">
                <a:solidFill>
                  <a:srgbClr val="FF9900"/>
                </a:solidFill>
              </a:rPr>
              <a:t> </a:t>
            </a:r>
          </a:p>
          <a:p>
            <a:pPr lvl="0"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catalyst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deactivation</a:t>
            </a:r>
            <a:r>
              <a:rPr lang="it-IT" altLang="it-IT" sz="2200" dirty="0">
                <a:solidFill>
                  <a:prstClr val="black"/>
                </a:solidFill>
              </a:rPr>
              <a:t>)</a:t>
            </a:r>
          </a:p>
          <a:p>
            <a:pPr lvl="0">
              <a:buSzPct val="75000"/>
            </a:pPr>
            <a:endParaRPr lang="it-IT" altLang="it-IT" sz="2200" dirty="0">
              <a:solidFill>
                <a:prstClr val="black"/>
              </a:solidFill>
            </a:endParaRPr>
          </a:p>
          <a:p>
            <a:pPr lvl="0">
              <a:buClr>
                <a:prstClr val="black"/>
              </a:buClr>
              <a:buSzPct val="75000"/>
              <a:buFont typeface="Wingdings" pitchFamily="2" charset="2"/>
              <a:buChar char="Ø"/>
            </a:pP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  <a:r>
              <a:rPr lang="it-IT" altLang="it-IT" sz="2200" b="1" dirty="0">
                <a:solidFill>
                  <a:srgbClr val="CC0000"/>
                </a:solidFill>
              </a:rPr>
              <a:t>High operative temperature</a:t>
            </a:r>
            <a:r>
              <a:rPr lang="it-IT" altLang="it-IT" sz="2200" b="1" dirty="0">
                <a:solidFill>
                  <a:srgbClr val="FF0000"/>
                </a:solidFill>
              </a:rPr>
              <a:t> </a:t>
            </a:r>
          </a:p>
          <a:p>
            <a:pPr lvl="0">
              <a:buClr>
                <a:prstClr val="black"/>
              </a:buClr>
              <a:buSzPct val="75000"/>
            </a:pPr>
            <a:r>
              <a:rPr lang="it-IT" altLang="it-IT" sz="2200" dirty="0">
                <a:solidFill>
                  <a:prstClr val="black"/>
                </a:solidFill>
              </a:rPr>
              <a:t>(</a:t>
            </a:r>
            <a:r>
              <a:rPr lang="it-IT" altLang="it-IT" sz="2200" dirty="0" err="1">
                <a:solidFill>
                  <a:prstClr val="black"/>
                </a:solidFill>
              </a:rPr>
              <a:t>highly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endothermic</a:t>
            </a:r>
            <a:r>
              <a:rPr lang="it-IT" altLang="it-IT" sz="2200" dirty="0">
                <a:solidFill>
                  <a:prstClr val="black"/>
                </a:solidFill>
              </a:rPr>
              <a:t> </a:t>
            </a:r>
            <a:r>
              <a:rPr lang="it-IT" altLang="it-IT" sz="2200" dirty="0" err="1">
                <a:solidFill>
                  <a:prstClr val="black"/>
                </a:solidFill>
              </a:rPr>
              <a:t>reaction</a:t>
            </a:r>
            <a:r>
              <a:rPr lang="it-IT" altLang="it-IT" sz="2200" dirty="0">
                <a:solidFill>
                  <a:prstClr val="black"/>
                </a:solidFill>
              </a:rPr>
              <a:t>, 600-900 °C)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>
                <a:solidFill>
                  <a:srgbClr val="3333FF"/>
                </a:solidFill>
              </a:rPr>
              <a:t>Ni/Al</a:t>
            </a:r>
            <a:r>
              <a:rPr lang="it-IT" altLang="it-IT" sz="3200" b="1" baseline="-25000" dirty="0">
                <a:solidFill>
                  <a:srgbClr val="3333FF"/>
                </a:solidFill>
              </a:rPr>
              <a:t>2</a:t>
            </a:r>
            <a:r>
              <a:rPr lang="it-IT" altLang="it-IT" sz="3200" b="1" dirty="0">
                <a:solidFill>
                  <a:srgbClr val="3333FF"/>
                </a:solidFill>
              </a:rPr>
              <a:t>O</a:t>
            </a:r>
            <a:r>
              <a:rPr lang="it-IT" altLang="it-IT" sz="3200" b="1" baseline="-25000" dirty="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1796" name="Text Box 4"/>
          <p:cNvSpPr txBox="1">
            <a:spLocks noChangeArrowheads="1"/>
          </p:cNvSpPr>
          <p:nvPr/>
        </p:nvSpPr>
        <p:spPr bwMode="auto">
          <a:xfrm>
            <a:off x="2379663" y="1027113"/>
            <a:ext cx="4422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  <a:latin typeface="Comic Sans MS" pitchFamily="66" charset="0"/>
              </a:rPr>
              <a:t>Steam Reforming Mechanism</a:t>
            </a:r>
          </a:p>
        </p:txBody>
      </p:sp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4156075"/>
            <a:ext cx="424815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61798" name="Group 6"/>
          <p:cNvGrpSpPr>
            <a:grpSpLocks/>
          </p:cNvGrpSpPr>
          <p:nvPr/>
        </p:nvGrpSpPr>
        <p:grpSpPr bwMode="auto">
          <a:xfrm>
            <a:off x="5940425" y="3544888"/>
            <a:ext cx="2520950" cy="3268662"/>
            <a:chOff x="3475" y="1303"/>
            <a:chExt cx="1588" cy="2059"/>
          </a:xfrm>
        </p:grpSpPr>
        <p:pic>
          <p:nvPicPr>
            <p:cNvPr id="161799" name="Picture 7" descr="carbon-sni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5" y="1653"/>
              <a:ext cx="1571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0" name="Text Box 8"/>
            <p:cNvSpPr txBox="1">
              <a:spLocks noChangeArrowheads="1"/>
            </p:cNvSpPr>
            <p:nvPr/>
          </p:nvSpPr>
          <p:spPr bwMode="auto">
            <a:xfrm>
              <a:off x="3515" y="3074"/>
              <a:ext cx="14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noProof="1">
                  <a:latin typeface="Comic Sans MS" pitchFamily="66" charset="0"/>
                </a:rPr>
                <a:t>TEM picture</a:t>
              </a:r>
              <a:endParaRPr lang="it-IT" altLang="it-IT" sz="1200">
                <a:latin typeface="Comic Sans MS" pitchFamily="66" charset="0"/>
              </a:endParaRPr>
            </a:p>
            <a:p>
              <a:r>
                <a:rPr lang="it-IT" altLang="it-IT" sz="1200" noProof="1">
                  <a:latin typeface="Comic Sans MS" pitchFamily="66" charset="0"/>
                </a:rPr>
                <a:t>I. Alstrup, Haldor Topsøe A/S.</a:t>
              </a:r>
            </a:p>
          </p:txBody>
        </p:sp>
        <p:sp>
          <p:nvSpPr>
            <p:cNvPr id="161801" name="Rectangle 9"/>
            <p:cNvSpPr>
              <a:spLocks noChangeArrowheads="1"/>
            </p:cNvSpPr>
            <p:nvPr/>
          </p:nvSpPr>
          <p:spPr bwMode="auto">
            <a:xfrm>
              <a:off x="3476" y="1303"/>
              <a:ext cx="1587" cy="326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da-DK" altLang="it-IT" sz="1400"/>
                <a:t>Catalyst deactivation:</a:t>
              </a:r>
            </a:p>
            <a:p>
              <a:pPr algn="ctr"/>
              <a:r>
                <a:rPr lang="da-DK" altLang="it-IT" sz="1400"/>
                <a:t>C filament formation</a:t>
              </a:r>
              <a:endParaRPr lang="en-GB" altLang="it-IT" sz="1400"/>
            </a:p>
          </p:txBody>
        </p:sp>
      </p:grpSp>
      <p:sp>
        <p:nvSpPr>
          <p:cNvPr id="161802" name="Oval 10"/>
          <p:cNvSpPr>
            <a:spLocks noChangeArrowheads="1"/>
          </p:cNvSpPr>
          <p:nvPr/>
        </p:nvSpPr>
        <p:spPr bwMode="auto">
          <a:xfrm>
            <a:off x="3736975" y="3990975"/>
            <a:ext cx="649288" cy="647700"/>
          </a:xfrm>
          <a:prstGeom prst="ellipse">
            <a:avLst/>
          </a:prstGeom>
          <a:noFill/>
          <a:ln w="28575" algn="ctr">
            <a:solidFill>
              <a:srgbClr val="CC00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E1E1FF">
                    <a:alpha val="50000"/>
                  </a:srgbClr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1803" name="Text Box 11"/>
          <p:cNvSpPr txBox="1">
            <a:spLocks noChangeArrowheads="1"/>
          </p:cNvSpPr>
          <p:nvPr/>
        </p:nvSpPr>
        <p:spPr bwMode="auto">
          <a:xfrm>
            <a:off x="1087438" y="1989138"/>
            <a:ext cx="7045325" cy="14652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Adsorption and dehydrogenation of C</a:t>
            </a:r>
            <a:r>
              <a:rPr lang="it-IT" altLang="it-IT" b="1" baseline="-25000">
                <a:solidFill>
                  <a:srgbClr val="00CC00"/>
                </a:solidFill>
              </a:rPr>
              <a:t>n</a:t>
            </a:r>
            <a:r>
              <a:rPr lang="it-IT" altLang="it-IT" b="1">
                <a:solidFill>
                  <a:srgbClr val="00CC00"/>
                </a:solidFill>
              </a:rPr>
              <a:t>H</a:t>
            </a:r>
            <a:r>
              <a:rPr lang="it-IT" altLang="it-IT" b="1" baseline="-25000">
                <a:solidFill>
                  <a:srgbClr val="00CC00"/>
                </a:solidFill>
              </a:rPr>
              <a:t>m</a:t>
            </a:r>
            <a:r>
              <a:rPr lang="it-IT" altLang="it-IT" b="1">
                <a:solidFill>
                  <a:srgbClr val="00CC00"/>
                </a:solidFill>
              </a:rPr>
              <a:t> on surface catalyst;</a:t>
            </a:r>
          </a:p>
          <a:p>
            <a:endParaRPr lang="it-IT" altLang="it-IT" b="1">
              <a:solidFill>
                <a:srgbClr val="00CC00"/>
              </a:solidFill>
            </a:endParaRPr>
          </a:p>
          <a:p>
            <a:pPr>
              <a:buClr>
                <a:schemeClr val="tx1"/>
              </a:buClr>
              <a:buFontTx/>
              <a:buChar char="•"/>
            </a:pPr>
            <a:r>
              <a:rPr lang="it-IT" altLang="it-IT" b="1">
                <a:solidFill>
                  <a:srgbClr val="00CC00"/>
                </a:solidFill>
              </a:rPr>
              <a:t> Adsorption and dissociation of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O on surface catalyst;</a:t>
            </a:r>
          </a:p>
          <a:p>
            <a:endParaRPr lang="it-IT" altLang="it-IT" b="1"/>
          </a:p>
          <a:p>
            <a:pPr>
              <a:buFontTx/>
              <a:buChar char="•"/>
            </a:pPr>
            <a:r>
              <a:rPr lang="it-IT" altLang="it-IT" b="1"/>
              <a:t> </a:t>
            </a:r>
            <a:r>
              <a:rPr lang="it-IT" altLang="it-IT" b="1">
                <a:solidFill>
                  <a:srgbClr val="00CC00"/>
                </a:solidFill>
              </a:rPr>
              <a:t>Reaction of intermediate species to form H</a:t>
            </a:r>
            <a:r>
              <a:rPr lang="it-IT" altLang="it-IT" b="1" baseline="-25000">
                <a:solidFill>
                  <a:srgbClr val="00CC00"/>
                </a:solidFill>
              </a:rPr>
              <a:t>2</a:t>
            </a:r>
            <a:r>
              <a:rPr lang="it-IT" altLang="it-IT" b="1">
                <a:solidFill>
                  <a:srgbClr val="00CC00"/>
                </a:solidFill>
              </a:rPr>
              <a:t>/CO</a:t>
            </a:r>
          </a:p>
        </p:txBody>
      </p:sp>
      <p:sp>
        <p:nvSpPr>
          <p:cNvPr id="161804" name="AutoShape 12"/>
          <p:cNvSpPr>
            <a:spLocks noChangeArrowheads="1"/>
          </p:cNvSpPr>
          <p:nvPr/>
        </p:nvSpPr>
        <p:spPr bwMode="auto">
          <a:xfrm rot="933197">
            <a:off x="4572000" y="4402138"/>
            <a:ext cx="1944688" cy="2698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>
              <a:alpha val="89999"/>
            </a:schemeClr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Coking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885950" y="877888"/>
            <a:ext cx="537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Catalytic reactions involving HC or CO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606566" y="2152650"/>
            <a:ext cx="39292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dirty="0" err="1">
                <a:solidFill>
                  <a:srgbClr val="3333FF"/>
                </a:solidFill>
              </a:rPr>
              <a:t>Formation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carbonaceous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residues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692275" y="2590800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009900"/>
                </a:solidFill>
              </a:rPr>
              <a:t>Coke</a:t>
            </a:r>
          </a:p>
        </p:txBody>
      </p:sp>
      <p:grpSp>
        <p:nvGrpSpPr>
          <p:cNvPr id="8219" name="Group 27"/>
          <p:cNvGrpSpPr>
            <a:grpSpLocks/>
          </p:cNvGrpSpPr>
          <p:nvPr/>
        </p:nvGrpSpPr>
        <p:grpSpPr bwMode="auto">
          <a:xfrm>
            <a:off x="4198938" y="2590800"/>
            <a:ext cx="3251200" cy="457200"/>
            <a:chOff x="2645" y="1632"/>
            <a:chExt cx="2048" cy="288"/>
          </a:xfrm>
        </p:grpSpPr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3946" y="1632"/>
              <a:ext cx="7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>
                  <a:solidFill>
                    <a:srgbClr val="FF6600"/>
                  </a:solidFill>
                </a:rPr>
                <a:t>Carbon</a:t>
              </a:r>
            </a:p>
          </p:txBody>
        </p:sp>
        <p:sp>
          <p:nvSpPr>
            <p:cNvPr id="8204" name="Text Box 12"/>
            <p:cNvSpPr txBox="1">
              <a:spLocks noChangeArrowheads="1"/>
            </p:cNvSpPr>
            <p:nvPr/>
          </p:nvSpPr>
          <p:spPr bwMode="auto">
            <a:xfrm>
              <a:off x="2645" y="1632"/>
              <a:ext cx="2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/>
                <a:t>or</a:t>
              </a:r>
            </a:p>
          </p:txBody>
        </p:sp>
      </p:grp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25450" y="3124200"/>
            <a:ext cx="33909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Coking or condensation</a:t>
            </a:r>
          </a:p>
          <a:p>
            <a:pPr algn="ctr"/>
            <a:r>
              <a:rPr lang="it-IT" altLang="it-IT"/>
              <a:t>of HC</a:t>
            </a:r>
          </a:p>
          <a:p>
            <a:pPr algn="ctr"/>
            <a:r>
              <a:rPr lang="it-IT" altLang="it-IT"/>
              <a:t>CH</a:t>
            </a:r>
            <a:r>
              <a:rPr lang="it-IT" altLang="it-IT" baseline="-25000"/>
              <a:t>x</a:t>
            </a:r>
            <a:r>
              <a:rPr lang="it-IT" altLang="it-IT"/>
              <a:t>: 0.5 &lt; x &lt; 1</a:t>
            </a:r>
          </a:p>
        </p:txBody>
      </p: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5257800" y="3124200"/>
            <a:ext cx="3294063" cy="822325"/>
            <a:chOff x="2822" y="2137"/>
            <a:chExt cx="2075" cy="518"/>
          </a:xfrm>
        </p:grpSpPr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2822" y="2137"/>
              <a:ext cx="207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/>
                <a:t>CO disproportionation</a:t>
              </a:r>
            </a:p>
            <a:p>
              <a:pPr algn="ctr"/>
              <a:r>
                <a:rPr lang="it-IT" altLang="it-IT"/>
                <a:t>2 CO               C + CO</a:t>
              </a:r>
              <a:r>
                <a:rPr lang="it-IT" altLang="it-IT" baseline="-25000"/>
                <a:t>2</a:t>
              </a: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3534" y="2434"/>
              <a:ext cx="465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11" name="AutoShape 19"/>
          <p:cNvSpPr>
            <a:spLocks noChangeArrowheads="1"/>
          </p:cNvSpPr>
          <p:nvPr/>
        </p:nvSpPr>
        <p:spPr bwMode="auto">
          <a:xfrm>
            <a:off x="4267200" y="1447800"/>
            <a:ext cx="457200" cy="6858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it-IT">
              <a:solidFill>
                <a:srgbClr val="FF0000"/>
              </a:solidFill>
            </a:endParaRP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1066800" y="5313363"/>
            <a:ext cx="1319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009900"/>
                </a:solidFill>
              </a:rPr>
              <a:t>Coke or</a:t>
            </a:r>
          </a:p>
          <a:p>
            <a:pPr algn="ctr"/>
            <a:r>
              <a:rPr lang="it-IT" altLang="it-IT" b="1">
                <a:solidFill>
                  <a:srgbClr val="009900"/>
                </a:solidFill>
              </a:rPr>
              <a:t>Carbon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3657600" y="6113463"/>
            <a:ext cx="2033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3657600" y="4876800"/>
            <a:ext cx="4471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Physically cover the active sites</a:t>
            </a:r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2414588" y="59293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2414588" y="5129213"/>
            <a:ext cx="1160462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200" grpId="0" autoUpdateAnimBg="0"/>
      <p:bldP spid="8201" grpId="0" autoUpdateAnimBg="0"/>
      <p:bldP spid="8202" grpId="0" autoUpdateAnimBg="0"/>
      <p:bldP spid="8205" grpId="0" autoUpdateAnimBg="0"/>
      <p:bldP spid="8211" grpId="0" animBg="1" autoUpdateAnimBg="0"/>
      <p:bldP spid="8214" grpId="0" autoUpdateAnimBg="0"/>
      <p:bldP spid="8215" grpId="0" autoUpdateAnimBg="0"/>
      <p:bldP spid="8216" grpId="0" autoUpdateAnimBg="0"/>
      <p:bldP spid="8217" grpId="0" animBg="1"/>
      <p:bldP spid="82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Coking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46125" y="801688"/>
            <a:ext cx="416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Mechanism of coke formation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46125" y="1406525"/>
            <a:ext cx="74263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polymerization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Olefin cyclization to substituted benzenes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Formation of polynuclear aromatics from benzenes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62000" y="2743200"/>
            <a:ext cx="35573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 dirty="0">
                <a:solidFill>
                  <a:srgbClr val="3333FF"/>
                </a:solidFill>
              </a:rPr>
              <a:t>via </a:t>
            </a:r>
            <a:r>
              <a:rPr lang="it-IT" altLang="it-IT" i="1" dirty="0" err="1">
                <a:solidFill>
                  <a:srgbClr val="3333FF"/>
                </a:solidFill>
              </a:rPr>
              <a:t>carbonium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ions</a:t>
            </a:r>
            <a:r>
              <a:rPr lang="it-IT" altLang="it-IT" i="1" dirty="0">
                <a:solidFill>
                  <a:srgbClr val="3333FF"/>
                </a:solidFill>
              </a:rPr>
              <a:t> </a:t>
            </a:r>
            <a:r>
              <a:rPr lang="it-IT" altLang="it-IT" i="1" dirty="0" err="1">
                <a:solidFill>
                  <a:srgbClr val="3333FF"/>
                </a:solidFill>
              </a:rPr>
              <a:t>intermediates</a:t>
            </a:r>
            <a:endParaRPr lang="it-IT" altLang="it-IT" i="1" dirty="0">
              <a:solidFill>
                <a:srgbClr val="3333FF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85800" y="4043363"/>
            <a:ext cx="3051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Analytical techniques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1693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IR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EPR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TG-DTA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3778250" y="4648200"/>
            <a:ext cx="50530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UV-vis</a:t>
            </a:r>
          </a:p>
          <a:p>
            <a:pPr>
              <a:buFontTx/>
              <a:buChar char="•"/>
            </a:pPr>
            <a:r>
              <a:rPr lang="it-IT" altLang="it-IT" baseline="30000">
                <a:latin typeface="Arial" charset="0"/>
              </a:rPr>
              <a:t>13</a:t>
            </a:r>
            <a:r>
              <a:rPr lang="it-IT" altLang="it-IT">
                <a:latin typeface="Arial" charset="0"/>
              </a:rPr>
              <a:t>C-NMR</a:t>
            </a:r>
          </a:p>
          <a:p>
            <a:pPr>
              <a:buFontTx/>
              <a:buChar char="•"/>
            </a:pPr>
            <a:r>
              <a:rPr lang="it-IT" altLang="it-IT">
                <a:latin typeface="Arial" charset="0"/>
              </a:rPr>
              <a:t>Evolution of combustion products</a:t>
            </a:r>
          </a:p>
          <a:p>
            <a:r>
              <a:rPr lang="it-IT" altLang="it-IT">
                <a:latin typeface="Arial" charset="0"/>
              </a:rPr>
              <a:t>	(CO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 and H</a:t>
            </a:r>
            <a:r>
              <a:rPr lang="it-IT" altLang="it-IT" baseline="-25000">
                <a:latin typeface="Arial" charset="0"/>
              </a:rPr>
              <a:t>2</a:t>
            </a:r>
            <a:r>
              <a:rPr lang="it-IT" altLang="it-IT">
                <a:latin typeface="Arial" charset="0"/>
              </a:rPr>
              <a:t>O)</a:t>
            </a:r>
          </a:p>
        </p:txBody>
      </p:sp>
    </p:spTree>
    <p:extLst>
      <p:ext uri="{BB962C8B-B14F-4D97-AF65-F5344CB8AC3E}">
        <p14:creationId xmlns:p14="http://schemas.microsoft.com/office/powerpoint/2010/main" val="55533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  <p:bldP spid="9220" grpId="0" autoUpdateAnimBg="0"/>
      <p:bldP spid="9221" grpId="0" autoUpdateAnimBg="0"/>
      <p:bldP spid="9222" grpId="0" autoUpdateAnimBg="0"/>
      <p:bldP spid="9223" grpId="0" autoUpdateAnimBg="0"/>
      <p:bldP spid="922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1226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9431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5908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048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505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962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419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 b="1" dirty="0">
                <a:solidFill>
                  <a:srgbClr val="FF0000"/>
                </a:solidFill>
                <a:latin typeface="Arial" charset="0"/>
              </a:rPr>
              <a:t>Coking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46125" y="801688"/>
            <a:ext cx="2373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u="sng"/>
              <a:t>Coke deposition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746125" y="1406525"/>
            <a:ext cx="613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it-IT" altLang="it-IT">
                <a:latin typeface="Arial" charset="0"/>
              </a:rPr>
              <a:t>Preferencially on the exterior of the particles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4800" y="2895600"/>
            <a:ext cx="4038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Resistance to the transport of reactants and products in the pores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5791200" y="40386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Pore blocking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2514600" y="1905000"/>
            <a:ext cx="685800" cy="990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454525" y="1924050"/>
            <a:ext cx="1717675" cy="2114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5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utoUpdateAnimBg="0"/>
      <p:bldP spid="10245" grpId="0" autoUpdateAnimBg="0"/>
      <p:bldP spid="10246" grpId="0" autoUpdateAnimBg="0"/>
      <p:bldP spid="10247" grpId="0" autoUpdateAnimBg="0"/>
      <p:bldP spid="10248" grpId="0" animBg="1"/>
      <p:bldP spid="102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>
                <a:solidFill>
                  <a:srgbClr val="FF0000"/>
                </a:solidFill>
              </a:rPr>
              <a:t>Preventing</a:t>
            </a:r>
            <a:r>
              <a:rPr lang="it-IT" altLang="it-IT" sz="2400" dirty="0">
                <a:solidFill>
                  <a:srgbClr val="FF0000"/>
                </a:solidFill>
              </a:rPr>
              <a:t> Coking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4916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>
                <a:solidFill>
                  <a:srgbClr val="3333FF"/>
                </a:solidFill>
              </a:rPr>
              <a:t>Appropriate </a:t>
            </a:r>
            <a:r>
              <a:rPr lang="it-IT" altLang="it-IT" dirty="0" err="1">
                <a:solidFill>
                  <a:srgbClr val="3333FF"/>
                </a:solidFill>
              </a:rPr>
              <a:t>combination</a:t>
            </a:r>
            <a:r>
              <a:rPr lang="it-IT" altLang="it-IT" dirty="0">
                <a:solidFill>
                  <a:srgbClr val="3333FF"/>
                </a:solidFill>
              </a:rPr>
              <a:t> of </a:t>
            </a:r>
            <a:r>
              <a:rPr lang="it-IT" altLang="it-IT" dirty="0" err="1">
                <a:solidFill>
                  <a:srgbClr val="3333FF"/>
                </a:solidFill>
              </a:rPr>
              <a:t>process</a:t>
            </a:r>
            <a:r>
              <a:rPr lang="it-IT" altLang="it-IT" dirty="0">
                <a:solidFill>
                  <a:srgbClr val="3333FF"/>
                </a:solidFill>
              </a:rPr>
              <a:t> </a:t>
            </a:r>
            <a:r>
              <a:rPr lang="it-IT" altLang="it-IT" dirty="0" err="1">
                <a:solidFill>
                  <a:srgbClr val="3333FF"/>
                </a:solidFill>
              </a:rPr>
              <a:t>conditions</a:t>
            </a:r>
            <a:endParaRPr lang="it-IT" altLang="it-IT" dirty="0">
              <a:solidFill>
                <a:srgbClr val="3333FF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057400" y="1368425"/>
            <a:ext cx="640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The gas mixture composition is kept as far as possible from conditions under which carbon formation is thermodynamically favored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600200" y="2276872"/>
            <a:ext cx="63087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High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 pressure in </a:t>
            </a:r>
            <a:r>
              <a:rPr lang="it-IT" altLang="it-IT" sz="1800" dirty="0" err="1">
                <a:latin typeface="Arial" charset="0"/>
              </a:rPr>
              <a:t>catalytic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Low</a:t>
            </a:r>
            <a:r>
              <a:rPr lang="it-IT" altLang="it-IT" sz="1800" dirty="0">
                <a:latin typeface="Arial" charset="0"/>
              </a:rPr>
              <a:t> HC / H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 </a:t>
            </a:r>
            <a:r>
              <a:rPr lang="it-IT" altLang="it-IT" sz="1800" dirty="0" err="1">
                <a:latin typeface="Arial" charset="0"/>
              </a:rPr>
              <a:t>ratios</a:t>
            </a:r>
            <a:r>
              <a:rPr lang="it-IT" altLang="it-IT" sz="1800" dirty="0">
                <a:latin typeface="Arial" charset="0"/>
              </a:rPr>
              <a:t> in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over Ni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609600" y="3770313"/>
            <a:ext cx="31213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3333FF"/>
                </a:solidFill>
              </a:rPr>
              <a:t>Optimal catalyst composition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209800" y="4224338"/>
            <a:ext cx="6400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Promoters or additives that enhance the rate of gasification adsorben carbon or coke precursors and / or depress the carbon - forming reactions. 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1752600" y="5229200"/>
            <a:ext cx="4865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6673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it-IT" altLang="it-IT" sz="1800" dirty="0">
                <a:latin typeface="Arial" charset="0"/>
              </a:rPr>
              <a:t>K in Ni - </a:t>
            </a:r>
            <a:r>
              <a:rPr lang="it-IT" altLang="it-IT" sz="1800" dirty="0" err="1">
                <a:latin typeface="Arial" charset="0"/>
              </a:rPr>
              <a:t>based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steam</a:t>
            </a:r>
            <a:r>
              <a:rPr lang="it-IT" altLang="it-IT" sz="1800" dirty="0">
                <a:latin typeface="Arial" charset="0"/>
              </a:rPr>
              <a:t> - </a:t>
            </a:r>
            <a:r>
              <a:rPr lang="it-IT" altLang="it-IT" sz="1800" dirty="0" err="1">
                <a:latin typeface="Arial" charset="0"/>
              </a:rPr>
              <a:t>reforming</a:t>
            </a:r>
            <a:r>
              <a:rPr lang="it-IT" altLang="it-IT" sz="1800" dirty="0">
                <a:latin typeface="Arial" charset="0"/>
              </a:rPr>
              <a:t> </a:t>
            </a:r>
            <a:r>
              <a:rPr lang="it-IT" altLang="it-IT" sz="1800" dirty="0" err="1">
                <a:latin typeface="Arial" charset="0"/>
              </a:rPr>
              <a:t>catalysts</a:t>
            </a:r>
            <a:endParaRPr lang="it-IT" altLang="it-IT" sz="1800" dirty="0">
              <a:latin typeface="Arial" charset="0"/>
            </a:endParaRPr>
          </a:p>
          <a:p>
            <a:pPr>
              <a:buFontTx/>
              <a:buChar char="•"/>
            </a:pPr>
            <a:r>
              <a:rPr lang="it-IT" altLang="it-IT" sz="1800" dirty="0" err="1">
                <a:latin typeface="Arial" charset="0"/>
              </a:rPr>
              <a:t>Pt</a:t>
            </a:r>
            <a:r>
              <a:rPr lang="it-IT" altLang="it-IT" sz="1800" dirty="0">
                <a:latin typeface="Arial" charset="0"/>
              </a:rPr>
              <a:t> - Re / Al</a:t>
            </a:r>
            <a:r>
              <a:rPr lang="it-IT" altLang="it-IT" sz="1800" baseline="-25000" dirty="0">
                <a:latin typeface="Arial" charset="0"/>
              </a:rPr>
              <a:t>2</a:t>
            </a:r>
            <a:r>
              <a:rPr lang="it-IT" altLang="it-IT" sz="1800" dirty="0">
                <a:latin typeface="Arial" charset="0"/>
              </a:rPr>
              <a:t>O</a:t>
            </a:r>
            <a:r>
              <a:rPr lang="it-IT" altLang="it-IT" sz="1800" baseline="-25000" dirty="0">
                <a:latin typeface="Arial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83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autoUpdateAnimBg="0"/>
      <p:bldP spid="11268" grpId="0" autoUpdateAnimBg="0"/>
      <p:bldP spid="11270" grpId="0" autoUpdateAnimBg="0"/>
      <p:bldP spid="11271" grpId="0" autoUpdateAnimBg="0"/>
      <p:bldP spid="11272" grpId="0" autoUpdateAnimBg="0"/>
      <p:bldP spid="1127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DD440E16-D5E8-6CC0-F295-A75E56AC6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199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1. Poisoning</a:t>
            </a:r>
          </a:p>
        </p:txBody>
      </p:sp>
      <p:sp>
        <p:nvSpPr>
          <p:cNvPr id="3075" name="Text Box 3">
            <a:extLst>
              <a:ext uri="{FF2B5EF4-FFF2-40B4-BE49-F238E27FC236}">
                <a16:creationId xmlns:a16="http://schemas.microsoft.com/office/drawing/2014/main" id="{8C44F6BF-7034-B937-6213-C39BCED7C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4072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Loss of activity due to the strong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chemisorption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on the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active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sites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of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impurities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present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in the feed stream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id="{2D6E9C9A-15D9-1896-216C-71A6EE905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24400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009900"/>
                </a:solidFill>
                <a:latin typeface="Arial" panose="020B0604020202020204" pitchFamily="34" charset="0"/>
              </a:rPr>
              <a:t>Reconstruction</a:t>
            </a:r>
            <a:r>
              <a:rPr lang="it-IT" altLang="it-IT" sz="2400">
                <a:latin typeface="Arial" panose="020B0604020202020204" pitchFamily="34" charset="0"/>
              </a:rPr>
              <a:t>: formation of new compounds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50975F7B-D234-B426-9849-9065E094D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438400"/>
            <a:ext cx="5948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Geometric effect</a:t>
            </a:r>
            <a:r>
              <a:rPr lang="it-IT" altLang="it-IT" sz="2400">
                <a:latin typeface="Arial" panose="020B0604020202020204" pitchFamily="34" charset="0"/>
              </a:rPr>
              <a:t>: blocking an active site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E62EF805-79D9-B79E-6E58-98DBB1F03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78163"/>
            <a:ext cx="7862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chemeClr val="tx1"/>
              </a:buClr>
            </a:pP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Electronic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effect</a:t>
            </a:r>
            <a:r>
              <a:rPr lang="it-IT" altLang="it-IT" sz="2400" dirty="0">
                <a:latin typeface="Arial" panose="020B0604020202020204" pitchFamily="34" charset="0"/>
              </a:rPr>
              <a:t>: alter the </a:t>
            </a:r>
            <a:r>
              <a:rPr lang="it-IT" altLang="it-IT" sz="2400" dirty="0" err="1">
                <a:latin typeface="Arial" panose="020B0604020202020204" pitchFamily="34" charset="0"/>
              </a:rPr>
              <a:t>adsorptivity</a:t>
            </a:r>
            <a:r>
              <a:rPr lang="it-IT" altLang="it-IT" sz="2400" dirty="0">
                <a:latin typeface="Arial" panose="020B0604020202020204" pitchFamily="34" charset="0"/>
              </a:rPr>
              <a:t> of </a:t>
            </a:r>
            <a:r>
              <a:rPr lang="it-IT" altLang="it-IT" sz="2400" dirty="0" err="1">
                <a:latin typeface="Arial" panose="020B0604020202020204" pitchFamily="34" charset="0"/>
              </a:rPr>
              <a:t>other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latin typeface="Arial" panose="020B0604020202020204" pitchFamily="34" charset="0"/>
              </a:rPr>
              <a:t>species</a:t>
            </a:r>
            <a:endParaRPr lang="it-IT" altLang="it-IT" sz="2400" dirty="0">
              <a:latin typeface="Arial" panose="020B0604020202020204" pitchFamily="34" charset="0"/>
            </a:endParaRP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D3FFB6D7-D74D-431A-C6F5-4D382206C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717925"/>
            <a:ext cx="7770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FF6600"/>
                </a:solidFill>
                <a:latin typeface="Arial" panose="020B0604020202020204" pitchFamily="34" charset="0"/>
              </a:rPr>
              <a:t>Chemical effect</a:t>
            </a:r>
            <a:r>
              <a:rPr lang="it-IT" altLang="it-IT" sz="2400">
                <a:latin typeface="Arial" panose="020B0604020202020204" pitchFamily="34" charset="0"/>
              </a:rPr>
              <a:t>: alter the chemical nature of the active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autoUpdateAnimBg="0"/>
      <p:bldP spid="3076" grpId="0" autoUpdateAnimBg="0"/>
      <p:bldP spid="3077" grpId="0" autoUpdateAnimBg="0"/>
      <p:bldP spid="3078" grpId="0" autoUpdateAnimBg="0"/>
      <p:bldP spid="307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>
                <a:solidFill>
                  <a:srgbClr val="FF0000"/>
                </a:solidFill>
              </a:rPr>
              <a:t>Preventing</a:t>
            </a:r>
            <a:r>
              <a:rPr lang="it-IT" altLang="it-IT" sz="2400" dirty="0">
                <a:solidFill>
                  <a:srgbClr val="FF0000"/>
                </a:solidFill>
              </a:rPr>
              <a:t> Coking</a:t>
            </a: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3" y="836712"/>
            <a:ext cx="542397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6675"/>
            <a:ext cx="3016180" cy="659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675327" cy="90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749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>
                <a:solidFill>
                  <a:srgbClr val="FF0000"/>
                </a:solidFill>
              </a:rPr>
              <a:t>Preventing</a:t>
            </a:r>
            <a:r>
              <a:rPr lang="it-IT" altLang="it-IT" sz="2400" dirty="0">
                <a:solidFill>
                  <a:srgbClr val="FF0000"/>
                </a:solidFill>
              </a:rPr>
              <a:t> Coking</a:t>
            </a: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9953"/>
            <a:ext cx="3600000" cy="589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2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600000" cy="492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84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2702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 err="1">
                <a:solidFill>
                  <a:srgbClr val="FF0000"/>
                </a:solidFill>
              </a:rPr>
              <a:t>Preventing</a:t>
            </a:r>
            <a:r>
              <a:rPr lang="it-IT" altLang="it-IT" sz="2400" dirty="0">
                <a:solidFill>
                  <a:srgbClr val="FF0000"/>
                </a:solidFill>
              </a:rPr>
              <a:t> Coking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3600000" cy="495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0659"/>
            <a:ext cx="3600000" cy="32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8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19" name="Text Box 3"/>
          <p:cNvSpPr txBox="1">
            <a:spLocks noChangeArrowheads="1"/>
          </p:cNvSpPr>
          <p:nvPr/>
        </p:nvSpPr>
        <p:spPr bwMode="auto">
          <a:xfrm>
            <a:off x="3270250" y="1025525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Partial Oxidation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2724150" y="2708275"/>
          <a:ext cx="3719513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28800" imgH="393480" progId="Equation.3">
                  <p:embed/>
                </p:oleObj>
              </mc:Choice>
              <mc:Fallback>
                <p:oleObj name="Equation" r:id="rId3" imgW="1828800" imgH="393480" progId="Equation.3">
                  <p:embed/>
                  <p:pic>
                    <p:nvPicPr>
                      <p:cNvPr id="162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150" y="2708275"/>
                        <a:ext cx="3719513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1403350" y="3617913"/>
            <a:ext cx="6408738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is </a:t>
            </a:r>
            <a:r>
              <a:rPr lang="it-IT" altLang="it-IT" sz="2000" b="1" i="1">
                <a:solidFill>
                  <a:srgbClr val="FF9900"/>
                </a:solidFill>
              </a:rPr>
              <a:t>mildly exothermic</a:t>
            </a:r>
            <a:r>
              <a:rPr lang="it-IT" altLang="it-IT" sz="2000"/>
              <a:t> and is much more energy efficient;</a:t>
            </a:r>
          </a:p>
          <a:p>
            <a:pPr eaLnBrk="1" hangingPunct="1"/>
            <a:endParaRPr lang="it-IT" altLang="it-IT" sz="2000"/>
          </a:p>
          <a:p>
            <a:pPr eaLnBrk="1" hangingPunct="1">
              <a:buSzPct val="75000"/>
              <a:buFont typeface="Wingdings" pitchFamily="2" charset="2"/>
              <a:buChar char="Ø"/>
            </a:pPr>
            <a:r>
              <a:rPr lang="it-IT" altLang="it-IT" sz="2000"/>
              <a:t>a </a:t>
            </a:r>
            <a:r>
              <a:rPr lang="it-IT" altLang="it-IT" sz="2000" b="1" i="1">
                <a:solidFill>
                  <a:srgbClr val="FF9900"/>
                </a:solidFill>
              </a:rPr>
              <a:t>smaller reactor</a:t>
            </a:r>
            <a:r>
              <a:rPr lang="it-IT" altLang="it-IT" sz="2000"/>
              <a:t> can be used to achieve high CH</a:t>
            </a:r>
            <a:r>
              <a:rPr lang="it-IT" altLang="it-IT" sz="2000" baseline="-25000"/>
              <a:t>4</a:t>
            </a:r>
            <a:r>
              <a:rPr lang="it-IT" altLang="it-IT" sz="2000"/>
              <a:t> conversion and selectivities to CO and H</a:t>
            </a:r>
            <a:r>
              <a:rPr lang="it-IT" altLang="it-IT" sz="2000" baseline="-25000"/>
              <a:t>2</a:t>
            </a:r>
            <a:r>
              <a:rPr lang="it-IT" altLang="it-IT" sz="2000"/>
              <a:t> with </a:t>
            </a:r>
            <a:r>
              <a:rPr lang="it-IT" altLang="it-IT" sz="2000" b="1" i="1">
                <a:solidFill>
                  <a:srgbClr val="FF9900"/>
                </a:solidFill>
              </a:rPr>
              <a:t>short contact time</a:t>
            </a:r>
            <a:r>
              <a:rPr lang="it-IT" altLang="it-IT" sz="2000"/>
              <a:t>;</a:t>
            </a:r>
          </a:p>
          <a:p>
            <a:pPr eaLnBrk="1" hangingPunct="1">
              <a:buFontTx/>
              <a:buChar char="•"/>
            </a:pPr>
            <a:endParaRPr lang="it-IT" altLang="it-IT" sz="2000"/>
          </a:p>
          <a:p>
            <a:pPr eaLnBrk="1" hangingPunct="1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lang="it-IT" altLang="it-IT" sz="2000" b="1" i="1">
                <a:solidFill>
                  <a:srgbClr val="FF9900"/>
                </a:solidFill>
              </a:rPr>
              <a:t>no</a:t>
            </a:r>
            <a:r>
              <a:rPr lang="it-IT" altLang="it-IT" sz="2000"/>
              <a:t> need for </a:t>
            </a:r>
            <a:r>
              <a:rPr lang="it-IT" altLang="it-IT" sz="2000" b="1" i="1">
                <a:solidFill>
                  <a:srgbClr val="FF9900"/>
                </a:solidFill>
              </a:rPr>
              <a:t>large amounts</a:t>
            </a:r>
            <a:r>
              <a:rPr lang="it-IT" altLang="it-IT" sz="2000">
                <a:solidFill>
                  <a:srgbClr val="FF9900"/>
                </a:solidFill>
              </a:rPr>
              <a:t> </a:t>
            </a:r>
            <a:r>
              <a:rPr lang="it-IT" altLang="it-IT" sz="2000" b="1" i="1">
                <a:solidFill>
                  <a:srgbClr val="FF9900"/>
                </a:solidFill>
              </a:rPr>
              <a:t>of</a:t>
            </a:r>
            <a:r>
              <a:rPr lang="it-IT" altLang="it-IT" sz="2000"/>
              <a:t> expensive </a:t>
            </a:r>
            <a:r>
              <a:rPr lang="it-IT" altLang="it-IT" sz="2000" b="1" i="1">
                <a:solidFill>
                  <a:srgbClr val="FF9900"/>
                </a:solidFill>
              </a:rPr>
              <a:t>superheated steam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1220788" y="1851025"/>
            <a:ext cx="66738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may be carried out with a much broader range of compounds, </a:t>
            </a:r>
          </a:p>
          <a:p>
            <a:pPr algn="ctr"/>
            <a:r>
              <a:rPr lang="it-IT" altLang="it-IT"/>
              <a:t>from </a:t>
            </a:r>
            <a:r>
              <a:rPr lang="it-IT" altLang="it-IT" b="1" u="sng">
                <a:solidFill>
                  <a:srgbClr val="00CC00"/>
                </a:solidFill>
              </a:rPr>
              <a:t>Natural Gas</a:t>
            </a:r>
            <a:r>
              <a:rPr lang="it-IT" altLang="it-IT"/>
              <a:t> to </a:t>
            </a:r>
            <a:r>
              <a:rPr lang="it-IT" altLang="it-IT" b="1" u="sng">
                <a:solidFill>
                  <a:srgbClr val="00CC00"/>
                </a:solidFill>
              </a:rPr>
              <a:t>heavy residues</a:t>
            </a:r>
            <a:r>
              <a:rPr lang="it-IT" altLang="it-IT"/>
              <a:t> and </a:t>
            </a:r>
            <a:r>
              <a:rPr lang="it-IT" altLang="it-IT" b="1" u="sng">
                <a:solidFill>
                  <a:srgbClr val="00CC00"/>
                </a:solidFill>
              </a:rPr>
              <a:t>even coal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1747838" y="1025525"/>
            <a:ext cx="566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Methane Partial Oxidation Mechanism</a:t>
            </a: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457200" y="777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pic>
        <p:nvPicPr>
          <p:cNvPr id="163844" name="Picture 4" descr="Immagine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92388"/>
            <a:ext cx="7269162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331913" y="2640013"/>
            <a:ext cx="6480175" cy="28765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Two reaction pathways are 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sz="2400" b="1"/>
              <a:t>generally accepted: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it-IT" altLang="it-IT" sz="1000" b="1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 b="1">
                <a:solidFill>
                  <a:srgbClr val="00CC00"/>
                </a:solidFill>
              </a:rPr>
              <a:t> Direct Partial Oxidation </a:t>
            </a:r>
            <a:r>
              <a:rPr lang="it-IT" altLang="it-IT" sz="2400" b="1">
                <a:solidFill>
                  <a:srgbClr val="FF9900"/>
                </a:solidFill>
              </a:rPr>
              <a:t>(DPO)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it-IT" altLang="it-IT" sz="2400"/>
          </a:p>
          <a:p>
            <a:pPr>
              <a:spcBef>
                <a:spcPct val="50000"/>
              </a:spcBef>
              <a:buClr>
                <a:srgbClr val="000066"/>
              </a:buClr>
              <a:buFont typeface="Wingdings" pitchFamily="2" charset="2"/>
              <a:buChar char="Ø"/>
            </a:pPr>
            <a:r>
              <a:rPr lang="it-IT" altLang="it-IT" sz="2400"/>
              <a:t> </a:t>
            </a:r>
            <a:r>
              <a:rPr lang="it-IT" altLang="it-IT" sz="2400" b="1">
                <a:solidFill>
                  <a:srgbClr val="00CC00"/>
                </a:solidFill>
              </a:rPr>
              <a:t>Combustion-Reforming Reactions </a:t>
            </a:r>
            <a:r>
              <a:rPr lang="it-IT" altLang="it-IT" sz="2400" b="1">
                <a:solidFill>
                  <a:srgbClr val="FF9900"/>
                </a:solidFill>
              </a:rPr>
              <a:t>(CRR)</a:t>
            </a:r>
          </a:p>
        </p:txBody>
      </p:sp>
      <p:graphicFrame>
        <p:nvGraphicFramePr>
          <p:cNvPr id="163847" name="Object 7"/>
          <p:cNvGraphicFramePr>
            <a:graphicFrameLocks noChangeAspect="1"/>
          </p:cNvGraphicFramePr>
          <p:nvPr/>
        </p:nvGraphicFramePr>
        <p:xfrm>
          <a:off x="2700338" y="1628775"/>
          <a:ext cx="374491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87240" imgH="393480" progId="Equation.3">
                  <p:embed/>
                </p:oleObj>
              </mc:Choice>
              <mc:Fallback>
                <p:oleObj name="Equation" r:id="rId4" imgW="1587240" imgH="393480" progId="Equation.3">
                  <p:embed/>
                  <p:pic>
                    <p:nvPicPr>
                      <p:cNvPr id="1638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628775"/>
                        <a:ext cx="3744912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1692275" y="1643063"/>
            <a:ext cx="5757863" cy="3386137"/>
            <a:chOff x="1066" y="1035"/>
            <a:chExt cx="3627" cy="2133"/>
          </a:xfrm>
        </p:grpSpPr>
        <p:grpSp>
          <p:nvGrpSpPr>
            <p:cNvPr id="6150" name="Group 6"/>
            <p:cNvGrpSpPr>
              <a:grpSpLocks noChangeAspect="1"/>
            </p:cNvGrpSpPr>
            <p:nvPr/>
          </p:nvGrpSpPr>
          <p:grpSpPr bwMode="auto">
            <a:xfrm>
              <a:off x="1066" y="1035"/>
              <a:ext cx="3627" cy="2133"/>
              <a:chOff x="1066" y="626"/>
              <a:chExt cx="3627" cy="2333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32" r="2756" b="7532"/>
              <a:stretch>
                <a:fillRect/>
              </a:stretch>
            </p:blipFill>
            <p:spPr bwMode="auto">
              <a:xfrm>
                <a:off x="1066" y="626"/>
                <a:ext cx="3627" cy="23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</p:pic>
          <p:sp>
            <p:nvSpPr>
              <p:cNvPr id="6149" name="Rectangle 5"/>
              <p:cNvSpPr>
                <a:spLocks noChangeAspect="1" noChangeArrowheads="1"/>
              </p:cNvSpPr>
              <p:nvPr/>
            </p:nvSpPr>
            <p:spPr bwMode="auto">
              <a:xfrm>
                <a:off x="4128" y="816"/>
                <a:ext cx="24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4" name="Rectangle 20"/>
            <p:cNvSpPr>
              <a:spLocks noChangeArrowheads="1"/>
            </p:cNvSpPr>
            <p:nvPr/>
          </p:nvSpPr>
          <p:spPr bwMode="auto">
            <a:xfrm>
              <a:off x="4128" y="1200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Oxidation</a:t>
            </a:r>
            <a:r>
              <a:rPr lang="it-IT" altLang="it-IT" b="1" dirty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>
                <a:solidFill>
                  <a:srgbClr val="FF0000"/>
                </a:solidFill>
              </a:rPr>
              <a:t>4</a:t>
            </a:r>
            <a:r>
              <a:rPr lang="it-IT" altLang="it-IT" b="1" dirty="0"/>
              <a:t>: 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4500563" y="1890713"/>
            <a:ext cx="0" cy="2646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745163"/>
            <a:ext cx="28225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72188"/>
            <a:ext cx="272732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400800"/>
            <a:ext cx="26797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416550"/>
            <a:ext cx="289401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914400" y="5029200"/>
            <a:ext cx="14732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Fino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5105400" y="5029200"/>
            <a:ext cx="15240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US" altLang="it-IT" sz="1800">
                <a:solidFill>
                  <a:srgbClr val="FF0000"/>
                </a:solidFill>
              </a:rPr>
              <a:t>Oltre a 410°C:</a:t>
            </a:r>
            <a:endParaRPr lang="it-IT" altLang="it-IT" sz="1800">
              <a:solidFill>
                <a:srgbClr val="FF0000"/>
              </a:solidFill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2560638" y="930275"/>
            <a:ext cx="3736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>
                <a:solidFill>
                  <a:srgbClr val="0000FF"/>
                </a:solidFill>
              </a:rPr>
              <a:t>Meccanismo CRR:</a:t>
            </a:r>
          </a:p>
          <a:p>
            <a:pPr algn="ctr"/>
            <a:r>
              <a:rPr lang="it-IT" altLang="it-IT">
                <a:solidFill>
                  <a:srgbClr val="0000FF"/>
                </a:solidFill>
              </a:rPr>
              <a:t>Combustione + Reforming</a:t>
            </a: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6248400" y="762000"/>
            <a:ext cx="2813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600">
                <a:solidFill>
                  <a:srgbClr val="0000FF"/>
                </a:solidFill>
              </a:rPr>
              <a:t>CH</a:t>
            </a:r>
            <a:r>
              <a:rPr lang="it-IT" altLang="it-IT" sz="1600" baseline="-25000">
                <a:solidFill>
                  <a:srgbClr val="0000FF"/>
                </a:solidFill>
              </a:rPr>
              <a:t>4</a:t>
            </a:r>
            <a:r>
              <a:rPr lang="it-IT" altLang="it-IT" sz="1600">
                <a:solidFill>
                  <a:srgbClr val="0000FF"/>
                </a:solidFill>
              </a:rPr>
              <a:t> (2.0%) + O</a:t>
            </a:r>
            <a:r>
              <a:rPr lang="it-IT" altLang="it-IT" sz="1600" baseline="-25000">
                <a:solidFill>
                  <a:srgbClr val="0000FF"/>
                </a:solidFill>
              </a:rPr>
              <a:t>2</a:t>
            </a:r>
            <a:r>
              <a:rPr lang="it-IT" altLang="it-IT" sz="16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600">
                <a:solidFill>
                  <a:srgbClr val="0000FF"/>
                </a:solidFill>
              </a:rPr>
              <a:t>GHSV = 700000 mL g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  <a:r>
              <a:rPr lang="it-IT" altLang="it-IT" sz="1600">
                <a:solidFill>
                  <a:srgbClr val="0000FF"/>
                </a:solidFill>
              </a:rPr>
              <a:t> h</a:t>
            </a:r>
            <a:r>
              <a:rPr lang="it-IT" altLang="it-IT" sz="1600" baseline="30000">
                <a:solidFill>
                  <a:srgbClr val="0000FF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44845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Oxidation</a:t>
            </a:r>
            <a:r>
              <a:rPr lang="it-IT" altLang="it-IT" b="1" dirty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>
                <a:solidFill>
                  <a:srgbClr val="FF0000"/>
                </a:solidFill>
              </a:rPr>
              <a:t>4</a:t>
            </a:r>
            <a:r>
              <a:rPr lang="it-IT" altLang="it-IT" b="1" dirty="0"/>
              <a:t>: 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7620"/>
            <a:ext cx="6350679" cy="579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07596"/>
            <a:ext cx="3274586" cy="2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39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888"/>
            <a:ext cx="4320000" cy="294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1325" y="268288"/>
            <a:ext cx="55419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err="1">
                <a:solidFill>
                  <a:srgbClr val="FF0000"/>
                </a:solidFill>
              </a:rPr>
              <a:t>Partial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Oxidation</a:t>
            </a:r>
            <a:r>
              <a:rPr lang="it-IT" altLang="it-IT" b="1" dirty="0">
                <a:solidFill>
                  <a:srgbClr val="FF0000"/>
                </a:solidFill>
              </a:rPr>
              <a:t> di CH</a:t>
            </a:r>
            <a:r>
              <a:rPr lang="it-IT" altLang="it-IT" b="1" baseline="-25000" dirty="0">
                <a:solidFill>
                  <a:srgbClr val="FF0000"/>
                </a:solidFill>
              </a:rPr>
              <a:t>4</a:t>
            </a:r>
            <a:r>
              <a:rPr lang="it-IT" altLang="it-IT" b="1" dirty="0"/>
              <a:t>: MPO su Rh(1%)@Al</a:t>
            </a:r>
            <a:r>
              <a:rPr lang="it-IT" altLang="it-IT" b="1" baseline="-25000" dirty="0"/>
              <a:t>2</a:t>
            </a:r>
            <a:r>
              <a:rPr lang="it-IT" altLang="it-IT" b="1" dirty="0"/>
              <a:t>O</a:t>
            </a:r>
            <a:r>
              <a:rPr lang="it-IT" altLang="it-IT" b="1" baseline="-25000" dirty="0"/>
              <a:t>3</a:t>
            </a: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4320000" cy="214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79512" y="5385990"/>
            <a:ext cx="6416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Thermographic picture of the Rh1 catalyst during the </a:t>
            </a:r>
            <a:r>
              <a:rPr lang="en-US" dirty="0" err="1"/>
              <a:t>autothermal</a:t>
            </a:r>
            <a:r>
              <a:rPr lang="en-US" dirty="0"/>
              <a:t> tests of methane partial oxidation (CH</a:t>
            </a:r>
            <a:r>
              <a:rPr lang="en-US" baseline="-25000" dirty="0"/>
              <a:t>4</a:t>
            </a:r>
            <a:r>
              <a:rPr lang="en-US" dirty="0"/>
              <a:t>/O</a:t>
            </a:r>
            <a:r>
              <a:rPr lang="en-US" baseline="-25000" dirty="0"/>
              <a:t>2</a:t>
            </a:r>
            <a:r>
              <a:rPr lang="en-US" dirty="0"/>
              <a:t>/He = 2/1/4, reaction gas mixture .</a:t>
            </a:r>
          </a:p>
        </p:txBody>
      </p:sp>
      <p:sp>
        <p:nvSpPr>
          <p:cNvPr id="4" name="Rettangolo 3"/>
          <p:cNvSpPr/>
          <p:nvPr/>
        </p:nvSpPr>
        <p:spPr>
          <a:xfrm>
            <a:off x="4427984" y="63999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/>
              <a:t>Catal</a:t>
            </a:r>
            <a:r>
              <a:rPr lang="en-US" dirty="0"/>
              <a:t>. Today 64 (2001) 21-30</a:t>
            </a:r>
          </a:p>
        </p:txBody>
      </p:sp>
    </p:spTree>
    <p:extLst>
      <p:ext uri="{BB962C8B-B14F-4D97-AF65-F5344CB8AC3E}">
        <p14:creationId xmlns:p14="http://schemas.microsoft.com/office/powerpoint/2010/main" val="2705995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94" name="Rectangle 22"/>
          <p:cNvSpPr>
            <a:spLocks noChangeArrowheads="1"/>
          </p:cNvSpPr>
          <p:nvPr/>
        </p:nvSpPr>
        <p:spPr bwMode="auto">
          <a:xfrm>
            <a:off x="2146300" y="152400"/>
            <a:ext cx="4926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it-IT" altLang="it-IT"/>
              <a:t> : Caratterizzazione</a:t>
            </a:r>
          </a:p>
          <a:p>
            <a:pPr algn="ctr"/>
            <a:r>
              <a:rPr lang="it-IT" altLang="it-IT"/>
              <a:t>Sinterizzazione della fase attiva</a:t>
            </a:r>
            <a:endParaRPr lang="it-IT" altLang="it-IT" b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2295" name="Text Box 23"/>
          <p:cNvSpPr txBox="1">
            <a:spLocks noChangeArrowheads="1"/>
          </p:cNvSpPr>
          <p:nvPr/>
        </p:nvSpPr>
        <p:spPr bwMode="auto">
          <a:xfrm>
            <a:off x="4071938" y="94456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b="1" i="1">
                <a:solidFill>
                  <a:srgbClr val="0000FF"/>
                </a:solidFill>
              </a:rPr>
              <a:t>HRTEM</a:t>
            </a:r>
          </a:p>
        </p:txBody>
      </p:sp>
      <p:grpSp>
        <p:nvGrpSpPr>
          <p:cNvPr id="182317" name="Group 45"/>
          <p:cNvGrpSpPr>
            <a:grpSpLocks/>
          </p:cNvGrpSpPr>
          <p:nvPr/>
        </p:nvGrpSpPr>
        <p:grpSpPr bwMode="auto">
          <a:xfrm>
            <a:off x="1100138" y="1368425"/>
            <a:ext cx="2962275" cy="5019675"/>
            <a:chOff x="432" y="862"/>
            <a:chExt cx="1866" cy="3162"/>
          </a:xfrm>
        </p:grpSpPr>
        <p:grpSp>
          <p:nvGrpSpPr>
            <p:cNvPr id="182314" name="Group 42"/>
            <p:cNvGrpSpPr>
              <a:grpSpLocks/>
            </p:cNvGrpSpPr>
            <p:nvPr/>
          </p:nvGrpSpPr>
          <p:grpSpPr bwMode="auto">
            <a:xfrm>
              <a:off x="639" y="862"/>
              <a:ext cx="1452" cy="1565"/>
              <a:chOff x="639" y="862"/>
              <a:chExt cx="1452" cy="1565"/>
            </a:xfrm>
          </p:grpSpPr>
          <p:sp>
            <p:nvSpPr>
              <p:cNvPr id="182296" name="Rectangle 24"/>
              <p:cNvSpPr>
                <a:spLocks noChangeArrowheads="1"/>
              </p:cNvSpPr>
              <p:nvPr/>
            </p:nvSpPr>
            <p:spPr bwMode="auto">
              <a:xfrm>
                <a:off x="639" y="862"/>
                <a:ext cx="14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9900"/>
                    </a:solidFill>
                  </a:rPr>
                  <a:t> Nanoparticelle di Rh</a:t>
                </a:r>
              </a:p>
            </p:txBody>
          </p:sp>
          <p:pic>
            <p:nvPicPr>
              <p:cNvPr id="182299" name="Picture 27" descr="C:\DATI_TIZIANO\Dottorato\nanoRh\Sintesi\nanoRh-041214\200k A1.jpg"/>
              <p:cNvPicPr>
                <a:picLocks noChangeAspect="1" noChangeArrowheads="1"/>
              </p:cNvPicPr>
              <p:nvPr/>
            </p:nvPicPr>
            <p:blipFill>
              <a:blip r:embed="rId2">
                <a:lum bright="12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" y="1105"/>
                <a:ext cx="1322" cy="1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2313" name="Group 41"/>
            <p:cNvGrpSpPr>
              <a:grpSpLocks/>
            </p:cNvGrpSpPr>
            <p:nvPr/>
          </p:nvGrpSpPr>
          <p:grpSpPr bwMode="auto">
            <a:xfrm>
              <a:off x="432" y="2592"/>
              <a:ext cx="1866" cy="1432"/>
              <a:chOff x="432" y="2592"/>
              <a:chExt cx="1866" cy="1432"/>
            </a:xfrm>
          </p:grpSpPr>
          <p:grpSp>
            <p:nvGrpSpPr>
              <p:cNvPr id="182303" name="Group 31"/>
              <p:cNvGrpSpPr>
                <a:grpSpLocks noChangeAspect="1"/>
              </p:cNvGrpSpPr>
              <p:nvPr/>
            </p:nvGrpSpPr>
            <p:grpSpPr bwMode="auto">
              <a:xfrm>
                <a:off x="432" y="2815"/>
                <a:ext cx="1866" cy="1209"/>
                <a:chOff x="416" y="1200"/>
                <a:chExt cx="2238" cy="1450"/>
              </a:xfrm>
            </p:grpSpPr>
            <p:pic>
              <p:nvPicPr>
                <p:cNvPr id="182304" name="Picture 32" descr="D:\Dottorato\nanoRh\nanoRh-Al2O3\TEM\Tour-Activated\Tv122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24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6" y="1200"/>
                  <a:ext cx="2176" cy="14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2305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710" y="1949"/>
                  <a:ext cx="615" cy="614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6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402" y="1694"/>
                  <a:ext cx="460" cy="461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7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747" y="1426"/>
                  <a:ext cx="461" cy="460"/>
                </a:xfrm>
                <a:prstGeom prst="ellipse">
                  <a:avLst/>
                </a:prstGeom>
                <a:noFill/>
                <a:ln w="19050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2308" name="Rectangle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26" y="2534"/>
                  <a:ext cx="247" cy="3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it-IT" altLang="it-IT" sz="1800">
                    <a:solidFill>
                      <a:schemeClr val="bg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309" name="Text Box 3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31" y="2305"/>
                  <a:ext cx="523" cy="2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it-IT" altLang="it-IT" sz="1800">
                      <a:solidFill>
                        <a:schemeClr val="bg1"/>
                      </a:solidFill>
                    </a:rPr>
                    <a:t>2 nm</a:t>
                  </a:r>
                </a:p>
              </p:txBody>
            </p:sp>
          </p:grpSp>
          <p:sp>
            <p:nvSpPr>
              <p:cNvPr id="182311" name="Rectangle 39"/>
              <p:cNvSpPr>
                <a:spLocks noChangeArrowheads="1"/>
              </p:cNvSpPr>
              <p:nvPr/>
            </p:nvSpPr>
            <p:spPr bwMode="auto">
              <a:xfrm>
                <a:off x="727" y="2592"/>
                <a:ext cx="12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CC00"/>
                    </a:solidFill>
                  </a:rPr>
                  <a:t>Campione attivato</a:t>
                </a:r>
              </a:p>
            </p:txBody>
          </p:sp>
        </p:grpSp>
      </p:grpSp>
      <p:grpSp>
        <p:nvGrpSpPr>
          <p:cNvPr id="182318" name="Group 46"/>
          <p:cNvGrpSpPr>
            <a:grpSpLocks/>
          </p:cNvGrpSpPr>
          <p:nvPr/>
        </p:nvGrpSpPr>
        <p:grpSpPr bwMode="auto">
          <a:xfrm>
            <a:off x="5164138" y="1368425"/>
            <a:ext cx="2879725" cy="5019675"/>
            <a:chOff x="3288" y="862"/>
            <a:chExt cx="1814" cy="3162"/>
          </a:xfrm>
        </p:grpSpPr>
        <p:grpSp>
          <p:nvGrpSpPr>
            <p:cNvPr id="182315" name="Group 43"/>
            <p:cNvGrpSpPr>
              <a:grpSpLocks/>
            </p:cNvGrpSpPr>
            <p:nvPr/>
          </p:nvGrpSpPr>
          <p:grpSpPr bwMode="auto">
            <a:xfrm>
              <a:off x="3288" y="862"/>
              <a:ext cx="1814" cy="1480"/>
              <a:chOff x="3288" y="862"/>
              <a:chExt cx="1814" cy="1480"/>
            </a:xfrm>
          </p:grpSpPr>
          <p:pic>
            <p:nvPicPr>
              <p:cNvPr id="182301" name="Picture 29" descr="D:\Dottorato\nanoRh\nanoRh-Al2O3\TEM\1. Fresh\Fresh - 3a serie\Fig2_fresh.t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2"/>
              <a:stretch>
                <a:fillRect/>
              </a:stretch>
            </p:blipFill>
            <p:spPr bwMode="auto">
              <a:xfrm>
                <a:off x="3288" y="1124"/>
                <a:ext cx="1814" cy="1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302" name="Rectangle 30"/>
              <p:cNvSpPr>
                <a:spLocks noChangeArrowheads="1"/>
              </p:cNvSpPr>
              <p:nvPr/>
            </p:nvSpPr>
            <p:spPr bwMode="auto">
              <a:xfrm>
                <a:off x="3601" y="862"/>
                <a:ext cx="11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FF0000"/>
                    </a:solidFill>
                  </a:rPr>
                  <a:t>Campione secco</a:t>
                </a:r>
              </a:p>
            </p:txBody>
          </p:sp>
        </p:grpSp>
        <p:grpSp>
          <p:nvGrpSpPr>
            <p:cNvPr id="182316" name="Group 44"/>
            <p:cNvGrpSpPr>
              <a:grpSpLocks/>
            </p:cNvGrpSpPr>
            <p:nvPr/>
          </p:nvGrpSpPr>
          <p:grpSpPr bwMode="auto">
            <a:xfrm>
              <a:off x="3288" y="2592"/>
              <a:ext cx="1814" cy="1432"/>
              <a:chOff x="3288" y="2592"/>
              <a:chExt cx="1814" cy="1432"/>
            </a:xfrm>
          </p:grpSpPr>
          <p:pic>
            <p:nvPicPr>
              <p:cNvPr id="182310" name="Picture 3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2814"/>
                <a:ext cx="181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2312" name="Rectangle 40"/>
              <p:cNvSpPr>
                <a:spLocks noChangeArrowheads="1"/>
              </p:cNvSpPr>
              <p:nvPr/>
            </p:nvSpPr>
            <p:spPr bwMode="auto">
              <a:xfrm>
                <a:off x="3453" y="2592"/>
                <a:ext cx="14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Clr>
                    <a:srgbClr val="FF0000"/>
                  </a:buClr>
                  <a:buSzPct val="125000"/>
                </a:pPr>
                <a:r>
                  <a:rPr lang="it-IT" altLang="it-IT" sz="1800">
                    <a:solidFill>
                      <a:srgbClr val="0000FF"/>
                    </a:solidFill>
                  </a:rPr>
                  <a:t>Campione disattivato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5061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35" name="Group 23"/>
          <p:cNvGrpSpPr>
            <a:grpSpLocks/>
          </p:cNvGrpSpPr>
          <p:nvPr/>
        </p:nvGrpSpPr>
        <p:grpSpPr bwMode="auto">
          <a:xfrm>
            <a:off x="973138" y="2306638"/>
            <a:ext cx="7197725" cy="4416425"/>
            <a:chOff x="613" y="1453"/>
            <a:chExt cx="4534" cy="2782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41" b="6735"/>
            <a:stretch>
              <a:fillRect/>
            </a:stretch>
          </p:blipFill>
          <p:spPr bwMode="auto">
            <a:xfrm>
              <a:off x="613" y="1453"/>
              <a:ext cx="4534" cy="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318" name="Group 6"/>
            <p:cNvGrpSpPr>
              <a:grpSpLocks/>
            </p:cNvGrpSpPr>
            <p:nvPr/>
          </p:nvGrpSpPr>
          <p:grpSpPr bwMode="auto">
            <a:xfrm>
              <a:off x="1390" y="1880"/>
              <a:ext cx="3253" cy="1876"/>
              <a:chOff x="1390" y="1278"/>
              <a:chExt cx="3253" cy="1876"/>
            </a:xfrm>
          </p:grpSpPr>
          <p:sp>
            <p:nvSpPr>
              <p:cNvPr id="13319" name="AutoShape 7"/>
              <p:cNvSpPr>
                <a:spLocks noChangeArrowheads="1"/>
              </p:cNvSpPr>
              <p:nvPr/>
            </p:nvSpPr>
            <p:spPr bwMode="auto">
              <a:xfrm>
                <a:off x="1810" y="2535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0" name="AutoShape 8"/>
              <p:cNvSpPr>
                <a:spLocks noChangeArrowheads="1"/>
              </p:cNvSpPr>
              <p:nvPr/>
            </p:nvSpPr>
            <p:spPr bwMode="auto">
              <a:xfrm>
                <a:off x="1603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1" name="AutoShape 9"/>
              <p:cNvSpPr>
                <a:spLocks noChangeArrowheads="1"/>
              </p:cNvSpPr>
              <p:nvPr/>
            </p:nvSpPr>
            <p:spPr bwMode="auto">
              <a:xfrm>
                <a:off x="1390" y="2532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2" name="AutoShape 10"/>
              <p:cNvSpPr>
                <a:spLocks noChangeArrowheads="1"/>
              </p:cNvSpPr>
              <p:nvPr/>
            </p:nvSpPr>
            <p:spPr bwMode="auto">
              <a:xfrm>
                <a:off x="1741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3" name="AutoShape 11"/>
              <p:cNvSpPr>
                <a:spLocks noChangeArrowheads="1"/>
              </p:cNvSpPr>
              <p:nvPr/>
            </p:nvSpPr>
            <p:spPr bwMode="auto">
              <a:xfrm>
                <a:off x="1945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4" name="AutoShape 12"/>
              <p:cNvSpPr>
                <a:spLocks noChangeArrowheads="1"/>
              </p:cNvSpPr>
              <p:nvPr/>
            </p:nvSpPr>
            <p:spPr bwMode="auto">
              <a:xfrm>
                <a:off x="214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5" name="AutoShape 13"/>
              <p:cNvSpPr>
                <a:spLocks noChangeArrowheads="1"/>
              </p:cNvSpPr>
              <p:nvPr/>
            </p:nvSpPr>
            <p:spPr bwMode="auto">
              <a:xfrm>
                <a:off x="235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6" name="AutoShape 14"/>
              <p:cNvSpPr>
                <a:spLocks noChangeArrowheads="1"/>
              </p:cNvSpPr>
              <p:nvPr/>
            </p:nvSpPr>
            <p:spPr bwMode="auto">
              <a:xfrm>
                <a:off x="2548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7" name="AutoShape 15"/>
              <p:cNvSpPr>
                <a:spLocks noChangeArrowheads="1"/>
              </p:cNvSpPr>
              <p:nvPr/>
            </p:nvSpPr>
            <p:spPr bwMode="auto">
              <a:xfrm>
                <a:off x="2773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8" name="AutoShape 16"/>
              <p:cNvSpPr>
                <a:spLocks noChangeArrowheads="1"/>
              </p:cNvSpPr>
              <p:nvPr/>
            </p:nvSpPr>
            <p:spPr bwMode="auto">
              <a:xfrm>
                <a:off x="2890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9" name="AutoShape 17"/>
              <p:cNvSpPr>
                <a:spLocks noChangeArrowheads="1"/>
              </p:cNvSpPr>
              <p:nvPr/>
            </p:nvSpPr>
            <p:spPr bwMode="auto">
              <a:xfrm>
                <a:off x="3526" y="1278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0" name="AutoShape 18"/>
              <p:cNvSpPr>
                <a:spLocks noChangeArrowheads="1"/>
              </p:cNvSpPr>
              <p:nvPr/>
            </p:nvSpPr>
            <p:spPr bwMode="auto">
              <a:xfrm>
                <a:off x="3411" y="2770"/>
                <a:ext cx="96" cy="384"/>
              </a:xfrm>
              <a:prstGeom prst="upArrow">
                <a:avLst>
                  <a:gd name="adj1" fmla="val 56250"/>
                  <a:gd name="adj2" fmla="val 193759"/>
                </a:avLst>
              </a:prstGeom>
              <a:solidFill>
                <a:srgbClr val="00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1" name="Text Box 19"/>
              <p:cNvSpPr txBox="1">
                <a:spLocks noChangeArrowheads="1"/>
              </p:cNvSpPr>
              <p:nvPr/>
            </p:nvSpPr>
            <p:spPr bwMode="auto">
              <a:xfrm>
                <a:off x="3555" y="2856"/>
                <a:ext cx="108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altLang="it-IT" sz="1600"/>
                  <a:t>= O</a:t>
                </a:r>
                <a:r>
                  <a:rPr lang="it-IT" altLang="it-IT" sz="1600" baseline="-25000"/>
                  <a:t>2</a:t>
                </a:r>
                <a:r>
                  <a:rPr lang="it-IT" altLang="it-IT" sz="1600"/>
                  <a:t> per 1minuto</a:t>
                </a:r>
              </a:p>
            </p:txBody>
          </p:sp>
        </p:grpSp>
      </p:grpSp>
      <p:sp>
        <p:nvSpPr>
          <p:cNvPr id="13332" name="Rectangle 20"/>
          <p:cNvSpPr>
            <a:spLocks noChangeArrowheads="1"/>
          </p:cNvSpPr>
          <p:nvPr/>
        </p:nvSpPr>
        <p:spPr bwMode="auto">
          <a:xfrm>
            <a:off x="1911350" y="152400"/>
            <a:ext cx="539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Rh(1%)@Al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  <a:r>
              <a:rPr lang="it-IT" altLang="it-IT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b="1" baseline="-25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  <a:p>
            <a:pPr algn="ctr"/>
            <a:r>
              <a:rPr lang="it-IT" altLang="it-IT" b="1"/>
              <a:t>“Ringiovanimento” del catalizzatore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3898900" y="990600"/>
            <a:ext cx="1452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  <a:buSzPct val="125000"/>
            </a:pPr>
            <a:r>
              <a:rPr lang="it-IT" altLang="it-IT" b="1" i="1">
                <a:solidFill>
                  <a:srgbClr val="0000FF"/>
                </a:solidFill>
              </a:rPr>
              <a:t>Stabilità 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2971800" y="1447800"/>
            <a:ext cx="31273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>
                <a:solidFill>
                  <a:srgbClr val="0000FF"/>
                </a:solidFill>
              </a:rPr>
              <a:t>CH</a:t>
            </a:r>
            <a:r>
              <a:rPr lang="it-IT" altLang="it-IT" sz="1800" baseline="-25000">
                <a:solidFill>
                  <a:srgbClr val="0000FF"/>
                </a:solidFill>
              </a:rPr>
              <a:t>4</a:t>
            </a:r>
            <a:r>
              <a:rPr lang="it-IT" altLang="it-IT" sz="1800">
                <a:solidFill>
                  <a:srgbClr val="0000FF"/>
                </a:solidFill>
              </a:rPr>
              <a:t> (2.0%) + O</a:t>
            </a:r>
            <a:r>
              <a:rPr lang="it-IT" altLang="it-IT" sz="1800" baseline="-25000">
                <a:solidFill>
                  <a:srgbClr val="0000FF"/>
                </a:solidFill>
              </a:rPr>
              <a:t>2</a:t>
            </a:r>
            <a:r>
              <a:rPr lang="it-IT" altLang="it-IT" sz="1800">
                <a:solidFill>
                  <a:srgbClr val="0000FF"/>
                </a:solidFill>
              </a:rPr>
              <a:t> (1.0%) in Ar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GHSV 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~ 700000 mL g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  <a:r>
              <a:rPr lang="it-IT" altLang="it-IT" sz="1800">
                <a:solidFill>
                  <a:srgbClr val="0000FF"/>
                </a:solidFill>
                <a:cs typeface="Arial" charset="0"/>
              </a:rPr>
              <a:t> h</a:t>
            </a:r>
            <a:r>
              <a:rPr lang="it-IT" altLang="it-IT" sz="1800" baseline="30000">
                <a:solidFill>
                  <a:srgbClr val="0000FF"/>
                </a:solidFill>
                <a:cs typeface="Arial" charset="0"/>
              </a:rPr>
              <a:t>-1</a:t>
            </a:r>
          </a:p>
          <a:p>
            <a:pPr algn="ctr"/>
            <a:r>
              <a:rPr lang="it-IT" altLang="it-IT" sz="1800">
                <a:solidFill>
                  <a:srgbClr val="0000FF"/>
                </a:solidFill>
              </a:rPr>
              <a:t>T = 750°C</a:t>
            </a:r>
          </a:p>
        </p:txBody>
      </p:sp>
    </p:spTree>
    <p:extLst>
      <p:ext uri="{BB962C8B-B14F-4D97-AF65-F5344CB8AC3E}">
        <p14:creationId xmlns:p14="http://schemas.microsoft.com/office/powerpoint/2010/main" val="258351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E0960D75-DC49-F1C9-F760-A33BC4F97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1992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1. Poisoning</a:t>
            </a:r>
          </a:p>
        </p:txBody>
      </p:sp>
      <p:sp>
        <p:nvSpPr>
          <p:cNvPr id="4101" name="Text Box 5">
            <a:extLst>
              <a:ext uri="{FF2B5EF4-FFF2-40B4-BE49-F238E27FC236}">
                <a16:creationId xmlns:a16="http://schemas.microsoft.com/office/drawing/2014/main" id="{AAA50A9E-86C3-7468-D9EA-8C307827E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49375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FF6600"/>
                </a:solidFill>
                <a:latin typeface="Arial" panose="020B0604020202020204" pitchFamily="34" charset="0"/>
              </a:rPr>
              <a:t>Irreversible</a:t>
            </a:r>
            <a:r>
              <a:rPr lang="it-IT" altLang="it-IT" sz="2400">
                <a:latin typeface="Arial" panose="020B0604020202020204" pitchFamily="34" charset="0"/>
              </a:rPr>
              <a:t>: irreversible damages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44217863-3BDC-DD66-FDD8-1C0FAD9BA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914400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FF6600"/>
                </a:solidFill>
                <a:latin typeface="Arial" panose="020B0604020202020204" pitchFamily="34" charset="0"/>
              </a:rPr>
              <a:t>Reversible</a:t>
            </a:r>
            <a:r>
              <a:rPr lang="it-IT" altLang="it-IT" sz="2400">
                <a:latin typeface="Arial" panose="020B0604020202020204" pitchFamily="34" charset="0"/>
              </a:rPr>
              <a:t>: not too strongly adsorbed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53828571-754B-9A84-A892-5F8B100F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3038475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009900"/>
                </a:solidFill>
                <a:latin typeface="Arial" panose="020B0604020202020204" pitchFamily="34" charset="0"/>
              </a:rPr>
              <a:t>Non-Selective</a:t>
            </a:r>
            <a:r>
              <a:rPr lang="it-IT" altLang="it-IT" sz="2400">
                <a:latin typeface="Arial" panose="020B0604020202020204" pitchFamily="34" charset="0"/>
              </a:rPr>
              <a:t>: poison occurs in a uniform manner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8637241B-5E8D-997B-FE16-0A0182B4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2281238"/>
            <a:ext cx="794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1"/>
              </a:buClr>
            </a:pPr>
            <a:r>
              <a:rPr lang="it-IT" altLang="it-IT" sz="2400">
                <a:solidFill>
                  <a:srgbClr val="009900"/>
                </a:solidFill>
                <a:latin typeface="Arial" panose="020B0604020202020204" pitchFamily="34" charset="0"/>
              </a:rPr>
              <a:t>Selective</a:t>
            </a:r>
            <a:r>
              <a:rPr lang="it-IT" altLang="it-IT" sz="2400">
                <a:latin typeface="Arial" panose="020B0604020202020204" pitchFamily="34" charset="0"/>
              </a:rPr>
              <a:t>: contribution of the characteristics of the active site</a:t>
            </a:r>
          </a:p>
        </p:txBody>
      </p:sp>
      <p:sp>
        <p:nvSpPr>
          <p:cNvPr id="4106" name="Text Box 10">
            <a:extLst>
              <a:ext uri="{FF2B5EF4-FFF2-40B4-BE49-F238E27FC236}">
                <a16:creationId xmlns:a16="http://schemas.microsoft.com/office/drawing/2014/main" id="{F65EC2A9-7E6E-5677-7DE0-FAB9A07A1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994275"/>
            <a:ext cx="1692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Selectivity</a:t>
            </a:r>
            <a:endParaRPr lang="it-IT" altLang="it-IT" sz="2400" b="1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B51A5178-FB7C-793B-E868-502A72DA1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5611813"/>
            <a:ext cx="4811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Not Affected (Selective Poisoning)</a:t>
            </a:r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924664BD-BD37-331B-9BB5-6B9A02778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13" y="4375150"/>
            <a:ext cx="130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Affected</a:t>
            </a:r>
          </a:p>
        </p:txBody>
      </p:sp>
      <p:sp>
        <p:nvSpPr>
          <p:cNvPr id="4109" name="Line 13">
            <a:extLst>
              <a:ext uri="{FF2B5EF4-FFF2-40B4-BE49-F238E27FC236}">
                <a16:creationId xmlns:a16="http://schemas.microsoft.com/office/drawing/2014/main" id="{D68076AD-4FD5-B453-12BB-A889AE59B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337175"/>
            <a:ext cx="1160463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110" name="Line 14">
            <a:extLst>
              <a:ext uri="{FF2B5EF4-FFF2-40B4-BE49-F238E27FC236}">
                <a16:creationId xmlns:a16="http://schemas.microsoft.com/office/drawing/2014/main" id="{BD679780-0F32-8285-2BCF-0D78C369A3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4718050"/>
            <a:ext cx="1160463" cy="3905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2" grpId="0" autoUpdateAnimBg="0"/>
      <p:bldP spid="4104" grpId="0" autoUpdateAnimBg="0"/>
      <p:bldP spid="4105" grpId="0" autoUpdateAnimBg="0"/>
      <p:bldP spid="4106" grpId="0" autoUpdateAnimBg="0"/>
      <p:bldP spid="4107" grpId="0" autoUpdateAnimBg="0"/>
      <p:bldP spid="410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060575"/>
            <a:ext cx="3084513" cy="468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784475" y="1025525"/>
            <a:ext cx="3587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>
                <a:solidFill>
                  <a:srgbClr val="CC0000"/>
                </a:solidFill>
              </a:rPr>
              <a:t>Autothermal Reforming</a:t>
            </a:r>
          </a:p>
        </p:txBody>
      </p:sp>
      <p:sp>
        <p:nvSpPr>
          <p:cNvPr id="177157" name="Rectangle 5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>
                <a:solidFill>
                  <a:srgbClr val="3333FF"/>
                </a:solidFill>
              </a:rPr>
              <a:t>Alternative </a:t>
            </a: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route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1476375" y="5878513"/>
          <a:ext cx="5394325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39800" imgH="215640" progId="Equation.3">
                  <p:embed/>
                </p:oleObj>
              </mc:Choice>
              <mc:Fallback>
                <p:oleObj name="Equation" r:id="rId4" imgW="2539800" imgH="215640" progId="Equation.3">
                  <p:embed/>
                  <p:pic>
                    <p:nvPicPr>
                      <p:cNvPr id="17715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878513"/>
                        <a:ext cx="5394325" cy="430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1331913" y="2927350"/>
            <a:ext cx="4392612" cy="2014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it-IT" altLang="it-IT"/>
              <a:t>Its main benefit lies in compensating for the </a:t>
            </a:r>
            <a:r>
              <a:rPr kumimoji="1" lang="it-IT" altLang="it-IT" b="1">
                <a:solidFill>
                  <a:srgbClr val="CC0000"/>
                </a:solidFill>
              </a:rPr>
              <a:t>endothermic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Steam Reforming</a:t>
            </a:r>
            <a:r>
              <a:rPr kumimoji="1" lang="it-IT" altLang="it-IT" b="1"/>
              <a:t> </a:t>
            </a:r>
            <a:r>
              <a:rPr kumimoji="1" lang="it-IT" altLang="it-IT"/>
              <a:t>with the </a:t>
            </a:r>
            <a:r>
              <a:rPr kumimoji="1" lang="it-IT" altLang="it-IT" b="1">
                <a:solidFill>
                  <a:srgbClr val="CC0000"/>
                </a:solidFill>
              </a:rPr>
              <a:t>exothermic reaction of </a:t>
            </a:r>
            <a:r>
              <a:rPr kumimoji="1" lang="it-IT" altLang="it-IT" b="1" i="1" u="sng">
                <a:solidFill>
                  <a:srgbClr val="CC0000"/>
                </a:solidFill>
              </a:rPr>
              <a:t>Partial Oxidation</a:t>
            </a:r>
          </a:p>
          <a:p>
            <a:endParaRPr kumimoji="1" lang="it-IT" altLang="it-IT" b="1"/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heating</a:t>
            </a:r>
          </a:p>
          <a:p>
            <a:pPr algn="ctr">
              <a:buClr>
                <a:schemeClr val="tx1"/>
              </a:buClr>
              <a:buSzPct val="75000"/>
              <a:buFont typeface="Wingdings" pitchFamily="2" charset="2"/>
              <a:buChar char="Ø"/>
            </a:pPr>
            <a:r>
              <a:rPr kumimoji="1" lang="it-IT" altLang="it-IT"/>
              <a:t> </a:t>
            </a:r>
            <a:r>
              <a:rPr kumimoji="1" lang="it-IT" altLang="it-IT" b="1" i="1">
                <a:solidFill>
                  <a:srgbClr val="FF9900"/>
                </a:solidFill>
              </a:rPr>
              <a:t>no extra cooling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1476375" y="5480050"/>
            <a:ext cx="1706563" cy="396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/>
              <a:t>e.g.</a:t>
            </a:r>
            <a:r>
              <a:rPr lang="it-IT" altLang="it-IT" sz="2000" b="1">
                <a:solidFill>
                  <a:srgbClr val="FF9900"/>
                </a:solidFill>
              </a:rPr>
              <a:t> </a:t>
            </a:r>
            <a:r>
              <a:rPr lang="it-IT" altLang="it-IT" sz="2000" b="1">
                <a:solidFill>
                  <a:srgbClr val="008000"/>
                </a:solidFill>
              </a:rPr>
              <a:t>Methane</a:t>
            </a: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1182688" y="1851025"/>
            <a:ext cx="6750050" cy="6413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/>
              <a:t>It is probably the </a:t>
            </a:r>
            <a:r>
              <a:rPr lang="it-IT" altLang="it-IT" b="1">
                <a:solidFill>
                  <a:srgbClr val="00CC00"/>
                </a:solidFill>
              </a:rPr>
              <a:t>most interesting</a:t>
            </a:r>
            <a:r>
              <a:rPr lang="it-IT" altLang="it-IT"/>
              <a:t> among coming developments</a:t>
            </a:r>
          </a:p>
          <a:p>
            <a:pPr algn="ctr"/>
            <a:r>
              <a:rPr lang="it-IT" altLang="it-IT"/>
              <a:t>in H</a:t>
            </a:r>
            <a:r>
              <a:rPr lang="it-IT" altLang="it-IT" baseline="-25000"/>
              <a:t>2</a:t>
            </a:r>
            <a:r>
              <a:rPr lang="it-IT" altLang="it-IT"/>
              <a:t> production processes from hydrocarbons.</a:t>
            </a:r>
            <a:endParaRPr lang="it-IT" altLang="it-IT" u="sng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279775"/>
            <a:ext cx="42846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9225"/>
            <a:ext cx="4695825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219700"/>
            <a:ext cx="4464050" cy="16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1425575"/>
            <a:ext cx="4035425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0"/>
            <a:ext cx="4746625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1255" name="Group 7"/>
          <p:cNvGrpSpPr>
            <a:grpSpLocks/>
          </p:cNvGrpSpPr>
          <p:nvPr/>
        </p:nvGrpSpPr>
        <p:grpSpPr bwMode="auto">
          <a:xfrm>
            <a:off x="1547813" y="3213100"/>
            <a:ext cx="2968625" cy="2016125"/>
            <a:chOff x="1509" y="2251"/>
            <a:chExt cx="1870" cy="1270"/>
          </a:xfrm>
        </p:grpSpPr>
        <p:pic>
          <p:nvPicPr>
            <p:cNvPr id="1812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" y="2311"/>
              <a:ext cx="187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12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" y="2251"/>
              <a:ext cx="1308" cy="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1259" name="Rectangle 11"/>
          <p:cNvSpPr>
            <a:spLocks noGrp="1"/>
          </p:cNvSpPr>
          <p:nvPr>
            <p:ph type="title"/>
          </p:nvPr>
        </p:nvSpPr>
        <p:spPr>
          <a:xfrm>
            <a:off x="900113" y="77788"/>
            <a:ext cx="3384550" cy="1143000"/>
          </a:xfrm>
          <a:noFill/>
        </p:spPr>
        <p:txBody>
          <a:bodyPr/>
          <a:lstStyle/>
          <a:p>
            <a:pPr algn="l"/>
            <a:r>
              <a:rPr lang="it-IT" altLang="it-IT" sz="3200" b="1" dirty="0">
                <a:solidFill>
                  <a:srgbClr val="3333FF"/>
                </a:solidFill>
              </a:rPr>
              <a:t>... </a:t>
            </a:r>
            <a:r>
              <a:rPr lang="it-IT" altLang="it-IT" sz="3200" b="1" dirty="0" err="1">
                <a:solidFill>
                  <a:srgbClr val="3333FF"/>
                </a:solidFill>
              </a:rPr>
              <a:t>Ethanol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sp>
        <p:nvSpPr>
          <p:cNvPr id="181260" name="Text Box 12"/>
          <p:cNvSpPr txBox="1">
            <a:spLocks noChangeArrowheads="1"/>
          </p:cNvSpPr>
          <p:nvPr/>
        </p:nvSpPr>
        <p:spPr bwMode="auto">
          <a:xfrm>
            <a:off x="1174750" y="1989138"/>
            <a:ext cx="3587750" cy="544512"/>
          </a:xfrm>
          <a:prstGeom prst="rect">
            <a:avLst/>
          </a:prstGeom>
          <a:noFill/>
          <a:ln w="25400" algn="ctr">
            <a:solidFill>
              <a:srgbClr val="00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800" b="1">
                <a:solidFill>
                  <a:srgbClr val="CC0000"/>
                </a:solidFill>
              </a:rPr>
              <a:t>GREAT ATTENTION</a:t>
            </a:r>
            <a:endParaRPr lang="it-IT" altLang="it-IT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299" name="Rectangle 3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it-IT" altLang="it-IT" sz="3200" b="1" dirty="0" err="1">
                <a:solidFill>
                  <a:srgbClr val="3333FF"/>
                </a:solidFill>
              </a:rPr>
              <a:t>Ethanol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Steam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Reforming</a:t>
            </a:r>
            <a:br>
              <a:rPr lang="it-IT" altLang="it-IT" sz="3200" b="1" dirty="0">
                <a:solidFill>
                  <a:srgbClr val="3333FF"/>
                </a:solidFill>
              </a:rPr>
            </a:br>
            <a:r>
              <a:rPr lang="it-IT" altLang="it-IT" sz="3200" b="1" dirty="0" err="1">
                <a:solidFill>
                  <a:srgbClr val="3333FF"/>
                </a:solidFill>
              </a:rPr>
              <a:t>Reaction</a:t>
            </a:r>
            <a:r>
              <a:rPr lang="it-IT" altLang="it-IT" sz="3200" b="1" dirty="0">
                <a:solidFill>
                  <a:srgbClr val="3333FF"/>
                </a:solidFill>
              </a:rPr>
              <a:t> </a:t>
            </a:r>
            <a:r>
              <a:rPr lang="it-IT" altLang="it-IT" sz="3200" b="1" dirty="0" err="1">
                <a:solidFill>
                  <a:srgbClr val="3333FF"/>
                </a:solidFill>
              </a:rPr>
              <a:t>Pathway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pic>
        <p:nvPicPr>
          <p:cNvPr id="183300" name="Picture 4" descr="Path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060575"/>
            <a:ext cx="7993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545138" y="6292850"/>
            <a:ext cx="3563937" cy="3048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/>
              <a:t>S.Cavallaro, </a:t>
            </a:r>
            <a:r>
              <a:rPr lang="it-IT" altLang="it-IT" sz="1400" i="1"/>
              <a:t>Energy &amp; Fuels</a:t>
            </a:r>
            <a:r>
              <a:rPr lang="it-IT" altLang="it-IT" sz="1400"/>
              <a:t> </a:t>
            </a:r>
            <a:r>
              <a:rPr lang="it-IT" altLang="it-IT" sz="1400" b="1"/>
              <a:t>14</a:t>
            </a:r>
            <a:r>
              <a:rPr lang="it-IT" altLang="it-IT" sz="1400"/>
              <a:t>(2000)1195</a:t>
            </a:r>
          </a:p>
        </p:txBody>
      </p:sp>
      <p:graphicFrame>
        <p:nvGraphicFramePr>
          <p:cNvPr id="183302" name="Object 6"/>
          <p:cNvGraphicFramePr>
            <a:graphicFrameLocks noChangeAspect="1"/>
          </p:cNvGraphicFramePr>
          <p:nvPr/>
        </p:nvGraphicFramePr>
        <p:xfrm>
          <a:off x="2332038" y="1468438"/>
          <a:ext cx="43370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45960" imgH="228600" progId="Equation.3">
                  <p:embed/>
                </p:oleObj>
              </mc:Choice>
              <mc:Fallback>
                <p:oleObj name="Equation" r:id="rId4" imgW="2145960" imgH="228600" progId="Equation.3">
                  <p:embed/>
                  <p:pic>
                    <p:nvPicPr>
                      <p:cNvPr id="18330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468438"/>
                        <a:ext cx="433705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3" name="Picture 3" descr="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457200" y="44450"/>
            <a:ext cx="82296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3200" b="1">
                <a:solidFill>
                  <a:srgbClr val="3333FF"/>
                </a:solidFill>
              </a:rPr>
              <a:t>Al</a:t>
            </a:r>
            <a:r>
              <a:rPr lang="it-IT" altLang="it-IT" sz="3200" b="1" baseline="-25000">
                <a:solidFill>
                  <a:srgbClr val="3333FF"/>
                </a:solidFill>
              </a:rPr>
              <a:t>2</a:t>
            </a:r>
            <a:r>
              <a:rPr lang="it-IT" altLang="it-IT" sz="3200" b="1">
                <a:solidFill>
                  <a:srgbClr val="3333FF"/>
                </a:solidFill>
              </a:rPr>
              <a:t>O</a:t>
            </a:r>
            <a:r>
              <a:rPr lang="it-IT" altLang="it-IT" sz="32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4327" name="Rectangle 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grpSp>
        <p:nvGrpSpPr>
          <p:cNvPr id="184332" name="Group 12"/>
          <p:cNvGrpSpPr>
            <a:grpSpLocks/>
          </p:cNvGrpSpPr>
          <p:nvPr/>
        </p:nvGrpSpPr>
        <p:grpSpPr bwMode="auto">
          <a:xfrm>
            <a:off x="4224338" y="981075"/>
            <a:ext cx="4956175" cy="3078163"/>
            <a:chOff x="2616" y="712"/>
            <a:chExt cx="3122" cy="1939"/>
          </a:xfrm>
        </p:grpSpPr>
        <p:pic>
          <p:nvPicPr>
            <p:cNvPr id="184333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712"/>
              <a:ext cx="3029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4334" name="Group 1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4335" name="Text Box 1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4336" name="Text Box 1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4337" name="Rectangle 17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5348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5349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5350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5351" name="Rectangle 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830262"/>
          </a:xfrm>
          <a:noFill/>
        </p:spPr>
        <p:txBody>
          <a:bodyPr/>
          <a:lstStyle/>
          <a:p>
            <a:r>
              <a:rPr lang="it-IT" altLang="it-IT" sz="2800" b="1">
                <a:solidFill>
                  <a:srgbClr val="3333FF"/>
                </a:solidFill>
              </a:rPr>
              <a:t>Rh(1% wt)@Al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3</a:t>
            </a:r>
          </a:p>
        </p:txBody>
      </p:sp>
      <p:pic>
        <p:nvPicPr>
          <p:cNvPr id="18535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53" name="Line 9"/>
          <p:cNvSpPr>
            <a:spLocks noChangeShapeType="1"/>
          </p:cNvSpPr>
          <p:nvPr/>
        </p:nvSpPr>
        <p:spPr bwMode="auto">
          <a:xfrm flipV="1">
            <a:off x="7596188" y="3429000"/>
            <a:ext cx="144462" cy="792163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4" name="Line 10"/>
          <p:cNvSpPr>
            <a:spLocks noChangeShapeType="1"/>
          </p:cNvSpPr>
          <p:nvPr/>
        </p:nvSpPr>
        <p:spPr bwMode="auto">
          <a:xfrm flipV="1">
            <a:off x="5581650" y="3500438"/>
            <a:ext cx="503238" cy="57785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5355" name="Object 11"/>
          <p:cNvGraphicFramePr>
            <a:graphicFrameLocks noChangeAspect="1"/>
          </p:cNvGraphicFramePr>
          <p:nvPr/>
        </p:nvGraphicFramePr>
        <p:xfrm>
          <a:off x="4572000" y="4076700"/>
          <a:ext cx="191135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01720" imgH="241200" progId="Equation.3">
                  <p:embed/>
                </p:oleObj>
              </mc:Choice>
              <mc:Fallback>
                <p:oleObj name="Equation" r:id="rId4" imgW="1701720" imgH="241200" progId="Equation.3">
                  <p:embed/>
                  <p:pic>
                    <p:nvPicPr>
                      <p:cNvPr id="18535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076700"/>
                        <a:ext cx="1911350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6" name="Object 12"/>
          <p:cNvGraphicFramePr>
            <a:graphicFrameLocks noChangeAspect="1"/>
          </p:cNvGraphicFramePr>
          <p:nvPr/>
        </p:nvGraphicFramePr>
        <p:xfrm>
          <a:off x="6443663" y="4267200"/>
          <a:ext cx="1728787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38000" imgH="228600" progId="Equation.3">
                  <p:embed/>
                </p:oleObj>
              </mc:Choice>
              <mc:Fallback>
                <p:oleObj name="Equation" r:id="rId6" imgW="1638000" imgH="228600" progId="Equation.3">
                  <p:embed/>
                  <p:pic>
                    <p:nvPicPr>
                      <p:cNvPr id="1853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267200"/>
                        <a:ext cx="1728787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7" name="Line 13"/>
          <p:cNvSpPr>
            <a:spLocks noChangeShapeType="1"/>
          </p:cNvSpPr>
          <p:nvPr/>
        </p:nvSpPr>
        <p:spPr bwMode="auto">
          <a:xfrm flipH="1" flipV="1">
            <a:off x="8388350" y="2781300"/>
            <a:ext cx="215900" cy="13684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 flipH="1" flipV="1">
            <a:off x="8677275" y="2852738"/>
            <a:ext cx="142875" cy="1296987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8172450" y="4148138"/>
            <a:ext cx="936625" cy="469900"/>
          </a:xfrm>
          <a:prstGeom prst="rect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200"/>
              <a:t>Water Gas </a:t>
            </a:r>
          </a:p>
          <a:p>
            <a:pPr algn="ctr"/>
            <a:r>
              <a:rPr lang="it-IT" altLang="it-IT" sz="1200"/>
              <a:t>Shift</a:t>
            </a:r>
          </a:p>
        </p:txBody>
      </p:sp>
      <p:pic>
        <p:nvPicPr>
          <p:cNvPr id="185360" name="Picture 16" descr="Me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61" name="Rectangle 17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5363" name="Rectangle 19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370" name="Group 2"/>
          <p:cNvGrpSpPr>
            <a:grpSpLocks/>
          </p:cNvGrpSpPr>
          <p:nvPr/>
        </p:nvGrpSpPr>
        <p:grpSpPr bwMode="auto">
          <a:xfrm>
            <a:off x="4095750" y="981075"/>
            <a:ext cx="5084763" cy="3162300"/>
            <a:chOff x="2535" y="712"/>
            <a:chExt cx="3203" cy="1992"/>
          </a:xfrm>
        </p:grpSpPr>
        <p:pic>
          <p:nvPicPr>
            <p:cNvPr id="1863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5" y="712"/>
              <a:ext cx="3203" cy="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86372" name="Group 4"/>
            <p:cNvGrpSpPr>
              <a:grpSpLocks/>
            </p:cNvGrpSpPr>
            <p:nvPr/>
          </p:nvGrpSpPr>
          <p:grpSpPr bwMode="auto">
            <a:xfrm>
              <a:off x="2616" y="1071"/>
              <a:ext cx="2169" cy="1580"/>
              <a:chOff x="2616" y="1071"/>
              <a:chExt cx="2169" cy="1580"/>
            </a:xfrm>
          </p:grpSpPr>
          <p:sp>
            <p:nvSpPr>
              <p:cNvPr id="186373" name="Text Box 5"/>
              <p:cNvSpPr txBox="1">
                <a:spLocks noChangeArrowheads="1"/>
              </p:cNvSpPr>
              <p:nvPr/>
            </p:nvSpPr>
            <p:spPr bwMode="auto">
              <a:xfrm>
                <a:off x="3891" y="2478"/>
                <a:ext cx="89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Temperature (°C)</a:t>
                </a:r>
              </a:p>
            </p:txBody>
          </p:sp>
          <p:sp>
            <p:nvSpPr>
              <p:cNvPr id="186374" name="Text Box 6"/>
              <p:cNvSpPr txBox="1">
                <a:spLocks noChangeArrowheads="1"/>
              </p:cNvSpPr>
              <p:nvPr/>
            </p:nvSpPr>
            <p:spPr bwMode="auto">
              <a:xfrm rot="16200000">
                <a:off x="2164" y="1523"/>
                <a:ext cx="107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it-IT" sz="1200" b="1"/>
                  <a:t>Conversion/Yield (%)</a:t>
                </a:r>
              </a:p>
            </p:txBody>
          </p:sp>
        </p:grpSp>
      </p:grpSp>
      <p:sp>
        <p:nvSpPr>
          <p:cNvPr id="186375" name="Line 7"/>
          <p:cNvSpPr>
            <a:spLocks noChangeShapeType="1"/>
          </p:cNvSpPr>
          <p:nvPr/>
        </p:nvSpPr>
        <p:spPr bwMode="auto">
          <a:xfrm flipH="1" flipV="1">
            <a:off x="7380288" y="3500438"/>
            <a:ext cx="647700" cy="720725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aphicFrame>
        <p:nvGraphicFramePr>
          <p:cNvPr id="186376" name="Object 8"/>
          <p:cNvGraphicFramePr>
            <a:graphicFrameLocks noChangeAspect="1"/>
          </p:cNvGraphicFramePr>
          <p:nvPr/>
        </p:nvGraphicFramePr>
        <p:xfrm>
          <a:off x="6877050" y="4221163"/>
          <a:ext cx="1871663" cy="26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38000" imgH="228600" progId="Equation.3">
                  <p:embed/>
                </p:oleObj>
              </mc:Choice>
              <mc:Fallback>
                <p:oleObj name="Equation" r:id="rId3" imgW="1638000" imgH="228600" progId="Equation.3">
                  <p:embed/>
                  <p:pic>
                    <p:nvPicPr>
                      <p:cNvPr id="1863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221163"/>
                        <a:ext cx="1871663" cy="260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63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457200" y="77788"/>
            <a:ext cx="8229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altLang="it-IT" sz="2800" b="1">
                <a:solidFill>
                  <a:srgbClr val="3333FF"/>
                </a:solidFill>
              </a:rPr>
              <a:t>Rh(1% wt)@Ce</a:t>
            </a:r>
            <a:r>
              <a:rPr lang="it-IT" altLang="it-IT" sz="2800" b="1" baseline="-25000">
                <a:solidFill>
                  <a:srgbClr val="3333FF"/>
                </a:solidFill>
              </a:rPr>
              <a:t>0.2</a:t>
            </a:r>
            <a:r>
              <a:rPr lang="it-IT" altLang="it-IT" sz="2800" b="1">
                <a:solidFill>
                  <a:srgbClr val="3333FF"/>
                </a:solidFill>
              </a:rPr>
              <a:t>Zr</a:t>
            </a:r>
            <a:r>
              <a:rPr lang="it-IT" altLang="it-IT" sz="2800" b="1" baseline="-25000">
                <a:solidFill>
                  <a:srgbClr val="3333FF"/>
                </a:solidFill>
              </a:rPr>
              <a:t>0.8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(40%)/Al</a:t>
            </a:r>
            <a:r>
              <a:rPr lang="it-IT" altLang="it-IT" sz="2800" b="1" baseline="-25000">
                <a:solidFill>
                  <a:srgbClr val="3333FF"/>
                </a:solidFill>
              </a:rPr>
              <a:t>2</a:t>
            </a:r>
            <a:r>
              <a:rPr lang="it-IT" altLang="it-IT" sz="2800" b="1">
                <a:solidFill>
                  <a:srgbClr val="3333FF"/>
                </a:solidFill>
              </a:rPr>
              <a:t>O</a:t>
            </a:r>
            <a:r>
              <a:rPr lang="it-IT" altLang="it-IT" sz="2800" b="1" baseline="-25000">
                <a:solidFill>
                  <a:srgbClr val="3333FF"/>
                </a:solidFill>
              </a:rPr>
              <a:t>3</a:t>
            </a:r>
          </a:p>
        </p:txBody>
      </p:sp>
      <p:sp>
        <p:nvSpPr>
          <p:cNvPr id="186379" name="Rectangle 11"/>
          <p:cNvSpPr>
            <a:spLocks noChangeArrowheads="1"/>
          </p:cNvSpPr>
          <p:nvPr/>
        </p:nvSpPr>
        <p:spPr bwMode="auto">
          <a:xfrm>
            <a:off x="1246188" y="1282700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pic>
        <p:nvPicPr>
          <p:cNvPr id="186381" name="Picture 13" descr="M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578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5" name="Rectangle 3"/>
          <p:cNvSpPr>
            <a:spLocks noGrp="1"/>
          </p:cNvSpPr>
          <p:nvPr>
            <p:ph type="title"/>
          </p:nvPr>
        </p:nvSpPr>
        <p:spPr>
          <a:xfrm>
            <a:off x="250825" y="77788"/>
            <a:ext cx="8435975" cy="1441450"/>
          </a:xfrm>
          <a:noFill/>
        </p:spPr>
        <p:txBody>
          <a:bodyPr/>
          <a:lstStyle/>
          <a:p>
            <a:r>
              <a:rPr lang="it-IT" altLang="it-IT" sz="3200" b="1" dirty="0" err="1">
                <a:solidFill>
                  <a:srgbClr val="3333FF"/>
                </a:solidFill>
              </a:rPr>
              <a:t>Effect</a:t>
            </a:r>
            <a:r>
              <a:rPr lang="it-IT" altLang="it-IT" sz="3200" b="1" dirty="0">
                <a:solidFill>
                  <a:srgbClr val="3333FF"/>
                </a:solidFill>
              </a:rPr>
              <a:t> of promoters on </a:t>
            </a:r>
            <a:br>
              <a:rPr lang="it-IT" altLang="it-IT" sz="3200" b="1" dirty="0">
                <a:solidFill>
                  <a:srgbClr val="3333FF"/>
                </a:solidFill>
              </a:rPr>
            </a:br>
            <a:r>
              <a:rPr lang="it-IT" altLang="it-IT" sz="3200" b="1" dirty="0">
                <a:solidFill>
                  <a:srgbClr val="3333FF"/>
                </a:solidFill>
              </a:rPr>
              <a:t>the </a:t>
            </a:r>
            <a:r>
              <a:rPr lang="it-IT" altLang="it-IT" sz="3200" b="1" dirty="0" err="1">
                <a:solidFill>
                  <a:srgbClr val="3333FF"/>
                </a:solidFill>
              </a:rPr>
              <a:t>catalytic</a:t>
            </a:r>
            <a:r>
              <a:rPr lang="it-IT" altLang="it-IT" sz="3200" b="1" dirty="0">
                <a:solidFill>
                  <a:srgbClr val="3333FF"/>
                </a:solidFill>
              </a:rPr>
              <a:t> performance</a:t>
            </a:r>
          </a:p>
        </p:txBody>
      </p:sp>
      <p:grpSp>
        <p:nvGrpSpPr>
          <p:cNvPr id="187396" name="Group 4"/>
          <p:cNvGrpSpPr>
            <a:grpSpLocks/>
          </p:cNvGrpSpPr>
          <p:nvPr/>
        </p:nvGrpSpPr>
        <p:grpSpPr bwMode="auto">
          <a:xfrm>
            <a:off x="3851275" y="1484313"/>
            <a:ext cx="5761038" cy="3529012"/>
            <a:chOff x="930" y="588"/>
            <a:chExt cx="5240" cy="3144"/>
          </a:xfrm>
        </p:grpSpPr>
        <p:pic>
          <p:nvPicPr>
            <p:cNvPr id="18739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95" b="9871"/>
            <a:stretch>
              <a:fillRect/>
            </a:stretch>
          </p:blipFill>
          <p:spPr bwMode="auto">
            <a:xfrm>
              <a:off x="930" y="588"/>
              <a:ext cx="5240" cy="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7398" name="Rectangle 6"/>
            <p:cNvSpPr>
              <a:spLocks noChangeArrowheads="1"/>
            </p:cNvSpPr>
            <p:nvPr/>
          </p:nvSpPr>
          <p:spPr bwMode="auto">
            <a:xfrm rot="16200000">
              <a:off x="897" y="1608"/>
              <a:ext cx="898" cy="306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solidFill>
                    <a:schemeClr val="bg1"/>
                  </a:solidFill>
                </a:rPr>
                <a:t>Yield (%)</a:t>
              </a:r>
            </a:p>
          </p:txBody>
        </p:sp>
      </p:grp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7872413" y="1724025"/>
            <a:ext cx="1163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600" b="1">
                <a:solidFill>
                  <a:srgbClr val="CC0000"/>
                </a:solidFill>
              </a:rPr>
              <a:t>T = 450 °C</a:t>
            </a:r>
          </a:p>
        </p:txBody>
      </p:sp>
      <p:pic>
        <p:nvPicPr>
          <p:cNvPr id="187400" name="Picture 8" descr="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68638"/>
            <a:ext cx="529748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1246188" y="1749425"/>
            <a:ext cx="2595562" cy="600075"/>
          </a:xfrm>
          <a:prstGeom prst="rect">
            <a:avLst/>
          </a:prstGeom>
          <a:noFill/>
          <a:ln w="1905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EtOH + H</a:t>
            </a:r>
            <a:r>
              <a:rPr lang="it-IT" altLang="it-IT" sz="1600" baseline="-25000">
                <a:cs typeface="Times New Roman" pitchFamily="18" charset="0"/>
              </a:rPr>
              <a:t>2</a:t>
            </a:r>
            <a:r>
              <a:rPr lang="it-IT" altLang="it-IT" sz="1600">
                <a:cs typeface="Times New Roman" pitchFamily="18" charset="0"/>
              </a:rPr>
              <a:t>O </a:t>
            </a:r>
            <a:r>
              <a:rPr lang="en-US" altLang="it-IT" sz="1600">
                <a:cs typeface="Times New Roman" pitchFamily="18" charset="0"/>
              </a:rPr>
              <a:t>1 : 5</a:t>
            </a:r>
            <a:endParaRPr lang="it-IT" altLang="it-IT" sz="1600">
              <a:cs typeface="Times New Roman" pitchFamily="18" charset="0"/>
            </a:endParaRPr>
          </a:p>
          <a:p>
            <a:pPr algn="ctr">
              <a:buFont typeface="Wingdings" pitchFamily="2" charset="2"/>
              <a:buNone/>
            </a:pPr>
            <a:r>
              <a:rPr lang="it-IT" altLang="it-IT" sz="1600">
                <a:cs typeface="Times New Roman" pitchFamily="18" charset="0"/>
              </a:rPr>
              <a:t>GHSV = 150000 mL g</a:t>
            </a:r>
            <a:r>
              <a:rPr lang="it-IT" altLang="it-IT" sz="1600" baseline="30000">
                <a:cs typeface="Times New Roman" pitchFamily="18" charset="0"/>
              </a:rPr>
              <a:t>-1 </a:t>
            </a:r>
            <a:r>
              <a:rPr lang="it-IT" altLang="it-IT" sz="1600">
                <a:cs typeface="Times New Roman" pitchFamily="18" charset="0"/>
              </a:rPr>
              <a:t>h</a:t>
            </a:r>
            <a:r>
              <a:rPr lang="it-IT" altLang="it-IT" sz="1600" baseline="30000">
                <a:cs typeface="Times New Roman" pitchFamily="18" charset="0"/>
              </a:rPr>
              <a:t>-1</a:t>
            </a:r>
            <a:endParaRPr lang="it-IT" altLang="it-IT" sz="1600">
              <a:cs typeface="Times New Roman" pitchFamily="18" charset="0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356100" y="6148388"/>
            <a:ext cx="449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it-IT" altLang="it-IT" sz="1400"/>
              <a:t>T. Montini, Appl. Catal. B: Environ. 71 (2007). 125-134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2517775" y="1219200"/>
            <a:ext cx="4459288" cy="5397500"/>
            <a:chOff x="1586" y="920"/>
            <a:chExt cx="2809" cy="340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6" t="3558" r="10895" b="3716"/>
            <a:stretch>
              <a:fillRect/>
            </a:stretch>
          </p:blipFill>
          <p:spPr bwMode="auto">
            <a:xfrm>
              <a:off x="1772" y="920"/>
              <a:ext cx="1926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0" name="Text Box 4"/>
            <p:cNvSpPr txBox="1">
              <a:spLocks noChangeAspect="1" noChangeArrowheads="1"/>
            </p:cNvSpPr>
            <p:nvPr/>
          </p:nvSpPr>
          <p:spPr bwMode="auto">
            <a:xfrm rot="-5400000">
              <a:off x="1195" y="2435"/>
              <a:ext cx="9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>
                  <a:latin typeface="Symbol" pitchFamily="18" charset="2"/>
                </a:rPr>
                <a:t>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sp>
          <p:nvSpPr>
            <p:cNvPr id="14341" name="Text Box 5"/>
            <p:cNvSpPr txBox="1">
              <a:spLocks noChangeAspect="1" noChangeArrowheads="1"/>
            </p:cNvSpPr>
            <p:nvPr/>
          </p:nvSpPr>
          <p:spPr bwMode="auto">
            <a:xfrm>
              <a:off x="1917" y="1538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600"/>
                <a:t>= 0.1</a:t>
              </a:r>
              <a:r>
                <a:rPr lang="it-IT" altLang="it-IT" sz="1600">
                  <a:latin typeface="Symbol" pitchFamily="18" charset="2"/>
                </a:rPr>
                <a:t> m</a:t>
              </a:r>
              <a:r>
                <a:rPr lang="it-IT" altLang="it-IT" sz="1600"/>
                <a:t>mol CO</a:t>
              </a:r>
              <a:r>
                <a:rPr lang="it-IT" altLang="it-IT" sz="1600" baseline="-25000"/>
                <a:t>2</a:t>
              </a:r>
              <a:r>
                <a:rPr lang="it-IT" altLang="it-IT" sz="1600"/>
                <a:t> min</a:t>
              </a:r>
              <a:r>
                <a:rPr lang="it-IT" altLang="it-IT" sz="1600" baseline="30000"/>
                <a:t>-1</a:t>
              </a:r>
            </a:p>
          </p:txBody>
        </p:sp>
        <p:graphicFrame>
          <p:nvGraphicFramePr>
            <p:cNvPr id="14342" name="Object 6"/>
            <p:cNvGraphicFramePr>
              <a:graphicFrameLocks noChangeAspect="1"/>
            </p:cNvGraphicFramePr>
            <p:nvPr/>
          </p:nvGraphicFramePr>
          <p:xfrm>
            <a:off x="3696" y="2615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52200" imgH="241200" progId="Equation.3">
                    <p:embed/>
                  </p:oleObj>
                </mc:Choice>
                <mc:Fallback>
                  <p:oleObj name="Equation" r:id="rId3" imgW="952200" imgH="241200" progId="Equation.3">
                    <p:embed/>
                    <p:pic>
                      <p:nvPicPr>
                        <p:cNvPr id="14342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615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3" name="Object 7"/>
            <p:cNvGraphicFramePr>
              <a:graphicFrameLocks noChangeAspect="1"/>
            </p:cNvGraphicFramePr>
            <p:nvPr/>
          </p:nvGraphicFramePr>
          <p:xfrm>
            <a:off x="3696" y="3012"/>
            <a:ext cx="690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14343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012"/>
                          <a:ext cx="690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4" name="Object 8"/>
            <p:cNvGraphicFramePr>
              <a:graphicFrameLocks noChangeAspect="1"/>
            </p:cNvGraphicFramePr>
            <p:nvPr/>
          </p:nvGraphicFramePr>
          <p:xfrm>
            <a:off x="3696" y="3377"/>
            <a:ext cx="699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965160" imgH="241200" progId="Equation.3">
                    <p:embed/>
                  </p:oleObj>
                </mc:Choice>
                <mc:Fallback>
                  <p:oleObj name="Equation" r:id="rId7" imgW="965160" imgH="241200" progId="Equation.3">
                    <p:embed/>
                    <p:pic>
                      <p:nvPicPr>
                        <p:cNvPr id="1434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377"/>
                          <a:ext cx="699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5" name="Object 9"/>
            <p:cNvGraphicFramePr>
              <a:graphicFrameLocks noChangeAspect="1"/>
            </p:cNvGraphicFramePr>
            <p:nvPr/>
          </p:nvGraphicFramePr>
          <p:xfrm>
            <a:off x="3696" y="3762"/>
            <a:ext cx="681" cy="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939600" imgH="241200" progId="Equation.3">
                    <p:embed/>
                  </p:oleObj>
                </mc:Choice>
                <mc:Fallback>
                  <p:oleObj name="Equation" r:id="rId9" imgW="939600" imgH="241200" progId="Equation.3">
                    <p:embed/>
                    <p:pic>
                      <p:nvPicPr>
                        <p:cNvPr id="14345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62"/>
                          <a:ext cx="681" cy="1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52400" y="76200"/>
            <a:ext cx="899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>
                <a:solidFill>
                  <a:srgbClr val="FF0000"/>
                </a:solidFill>
              </a:rPr>
              <a:t>EtOH-SR su Rh(1%)@Ce</a:t>
            </a:r>
            <a:r>
              <a:rPr lang="it-IT" altLang="it-IT" b="1" baseline="-25000">
                <a:solidFill>
                  <a:srgbClr val="FF0000"/>
                </a:solidFill>
              </a:rPr>
              <a:t>x</a:t>
            </a:r>
            <a:r>
              <a:rPr lang="it-IT" altLang="it-IT" b="1">
                <a:solidFill>
                  <a:srgbClr val="FF0000"/>
                </a:solidFill>
              </a:rPr>
              <a:t>Zr</a:t>
            </a:r>
            <a:r>
              <a:rPr lang="it-IT" altLang="it-IT" b="1" baseline="-25000">
                <a:solidFill>
                  <a:srgbClr val="FF0000"/>
                </a:solidFill>
              </a:rPr>
              <a:t>1-X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(YY%)-Al</a:t>
            </a:r>
            <a:r>
              <a:rPr lang="it-IT" altLang="it-IT" b="1" baseline="-25000">
                <a:solidFill>
                  <a:srgbClr val="FF0000"/>
                </a:solidFill>
              </a:rPr>
              <a:t>2</a:t>
            </a:r>
            <a:r>
              <a:rPr lang="it-IT" altLang="it-IT" b="1">
                <a:solidFill>
                  <a:srgbClr val="FF0000"/>
                </a:solidFill>
              </a:rPr>
              <a:t>O</a:t>
            </a:r>
            <a:r>
              <a:rPr lang="it-IT" altLang="it-IT" b="1" baseline="-25000">
                <a:solidFill>
                  <a:srgbClr val="FF0000"/>
                </a:solidFill>
              </a:rPr>
              <a:t>3</a:t>
            </a:r>
            <a:r>
              <a:rPr lang="it-IT" altLang="it-IT" b="1"/>
              <a:t> :</a:t>
            </a:r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5410200" y="457200"/>
            <a:ext cx="311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it-IT" altLang="it-IT" b="1"/>
              <a:t>Deposizione di coke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273800" y="1219200"/>
            <a:ext cx="216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TPO dopo reazione</a:t>
            </a:r>
          </a:p>
          <a:p>
            <a:pPr algn="ctr"/>
            <a:r>
              <a:rPr lang="it-IT" altLang="it-IT" sz="1800" i="1">
                <a:solidFill>
                  <a:srgbClr val="0000FF"/>
                </a:solidFill>
              </a:rPr>
              <a:t>a 600°C per 150h</a:t>
            </a:r>
          </a:p>
        </p:txBody>
      </p:sp>
    </p:spTree>
    <p:extLst>
      <p:ext uri="{BB962C8B-B14F-4D97-AF65-F5344CB8AC3E}">
        <p14:creationId xmlns:p14="http://schemas.microsoft.com/office/powerpoint/2010/main" val="1225835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0" y="88900"/>
            <a:ext cx="91440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eaLnBrk="0" hangingPunct="0">
              <a:spcBef>
                <a:spcPct val="20000"/>
              </a:spcBef>
              <a:buFont typeface="Arial" pitchFamily="34" charset="0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algn="ctr" eaLnBrk="0" hangingPunct="0">
              <a:spcBef>
                <a:spcPct val="20000"/>
              </a:spcBef>
              <a:buFont typeface="Arial" pitchFamily="34" charset="0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spcBef>
                <a:spcPct val="20000"/>
              </a:spcBef>
              <a:buFont typeface="Arial" pitchFamily="34" charset="0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spcBef>
                <a:spcPct val="20000"/>
              </a:spcBef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it-IT" sz="2800" b="1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  <a:p>
            <a:pPr>
              <a:lnSpc>
                <a:spcPct val="90000"/>
              </a:lnSpc>
            </a:pPr>
            <a:endParaRPr lang="es-ES" altLang="it-IT" dirty="0">
              <a:solidFill>
                <a:srgbClr val="3333FF"/>
              </a:solidFill>
              <a:latin typeface="Arial Black" pitchFamily="34" charset="0"/>
            </a:endParaRPr>
          </a:p>
        </p:txBody>
      </p:sp>
      <p:sp>
        <p:nvSpPr>
          <p:cNvPr id="193539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34925" y="2060575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Ni, Co and Ir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Deposition-precipitation method over commercial 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250 – 550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EtOH or Gly/H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O/He= 2/18/80 vol% </a:t>
            </a:r>
            <a:endParaRPr lang="es-ES" altLang="it-IT" sz="1600" b="1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3646488"/>
            <a:ext cx="331311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3633788"/>
            <a:ext cx="3432175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3" name="Rectangle 7"/>
          <p:cNvSpPr>
            <a:spLocks noChangeArrowheads="1"/>
          </p:cNvSpPr>
          <p:nvPr/>
        </p:nvSpPr>
        <p:spPr bwMode="auto">
          <a:xfrm>
            <a:off x="4283075" y="5084763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</a:t>
            </a:r>
          </a:p>
        </p:txBody>
      </p:sp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7788275" y="5084763"/>
            <a:ext cx="132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Glycerol reforming</a:t>
            </a:r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0" y="3741738"/>
            <a:ext cx="23399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 dirty="0"/>
              <a:t>Complete </a:t>
            </a:r>
            <a:r>
              <a:rPr lang="es-ES" altLang="it-IT" sz="1600" i="1" dirty="0" err="1"/>
              <a:t>conversion</a:t>
            </a:r>
            <a:r>
              <a:rPr lang="es-ES" altLang="it-IT" sz="1600" i="1" dirty="0"/>
              <a:t> of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at T &gt; 400 </a:t>
            </a:r>
            <a:r>
              <a:rPr lang="es-ES" altLang="it-IT" sz="1600" i="1" dirty="0" err="1"/>
              <a:t>ºC</a:t>
            </a:r>
            <a:r>
              <a:rPr lang="es-ES" altLang="it-IT" sz="1600" i="1" dirty="0"/>
              <a:t>.</a:t>
            </a:r>
          </a:p>
          <a:p>
            <a:endParaRPr lang="es-AR" altLang="it-IT" sz="1600" i="1" dirty="0"/>
          </a:p>
          <a:p>
            <a:r>
              <a:rPr lang="es-AR" altLang="it-IT" sz="1600" i="1" dirty="0" err="1"/>
              <a:t>Good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selectivity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values</a:t>
            </a:r>
            <a:r>
              <a:rPr lang="es-AR" altLang="it-IT" sz="1600" i="1" dirty="0"/>
              <a:t> at </a:t>
            </a:r>
            <a:r>
              <a:rPr lang="es-AR" altLang="it-IT" sz="1600" i="1" dirty="0" err="1"/>
              <a:t>that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temperature</a:t>
            </a:r>
            <a:r>
              <a:rPr lang="es-AR" altLang="it-IT" sz="1600" i="1" dirty="0"/>
              <a:t>.</a:t>
            </a:r>
            <a:endParaRPr lang="es-ES" altLang="it-IT" sz="1600" i="1" dirty="0"/>
          </a:p>
          <a:p>
            <a:endParaRPr lang="es-ES" altLang="it-IT" sz="1600" i="1" dirty="0"/>
          </a:p>
          <a:p>
            <a:r>
              <a:rPr lang="es-ES" altLang="it-IT" sz="1600" b="1" i="1" dirty="0">
                <a:solidFill>
                  <a:srgbClr val="FF0000"/>
                </a:solidFill>
              </a:rPr>
              <a:t>Ir/CeO</a:t>
            </a:r>
            <a:r>
              <a:rPr lang="es-ES" altLang="it-IT" sz="1600" b="1" i="1" baseline="-25000" dirty="0">
                <a:solidFill>
                  <a:srgbClr val="FF0000"/>
                </a:solidFill>
              </a:rPr>
              <a:t>2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is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the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most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selective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catalyst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for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ethanol</a:t>
            </a:r>
            <a:r>
              <a:rPr lang="es-ES" altLang="it-IT" sz="1600" i="1" dirty="0">
                <a:solidFill>
                  <a:srgbClr val="FF0000"/>
                </a:solidFill>
              </a:rPr>
              <a:t> and </a:t>
            </a:r>
            <a:r>
              <a:rPr lang="es-ES" altLang="it-IT" sz="1600" i="1" dirty="0" err="1">
                <a:solidFill>
                  <a:srgbClr val="FF0000"/>
                </a:solidFill>
              </a:rPr>
              <a:t>glycerol</a:t>
            </a:r>
            <a:r>
              <a:rPr lang="es-ES" altLang="it-IT" sz="1600" i="1" dirty="0">
                <a:solidFill>
                  <a:srgbClr val="FF0000"/>
                </a:solidFill>
              </a:rPr>
              <a:t> </a:t>
            </a:r>
            <a:r>
              <a:rPr lang="es-ES" altLang="it-IT" sz="1600" i="1" dirty="0" err="1">
                <a:solidFill>
                  <a:srgbClr val="FF0000"/>
                </a:solidFill>
              </a:rPr>
              <a:t>reforming</a:t>
            </a:r>
            <a:r>
              <a:rPr lang="es-ES" altLang="it-IT" sz="1600" i="1" dirty="0">
                <a:solidFill>
                  <a:srgbClr val="FF0000"/>
                </a:solidFill>
              </a:rPr>
              <a:t>.</a:t>
            </a:r>
            <a:endParaRPr lang="es-AR" altLang="it-IT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0" y="1739900"/>
            <a:ext cx="39957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B. Zhang, X. Tang, Y. Li, Y. Xu, W. Shen, Int. J. Hydrogen Energy 32 (2007) 2367-2373</a:t>
            </a:r>
            <a:endParaRPr lang="es-ES" altLang="it-IT" sz="1600"/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4356100" y="1196975"/>
            <a:ext cx="22320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b="1"/>
              <a:t>Ethanol reforming: stability tests</a:t>
            </a:r>
          </a:p>
          <a:p>
            <a:pPr>
              <a:spcBef>
                <a:spcPct val="50000"/>
              </a:spcBef>
            </a:pPr>
            <a:r>
              <a:rPr lang="en-US" altLang="it-IT" b="1"/>
              <a:t>(350 ºC)</a:t>
            </a:r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692150"/>
            <a:ext cx="248285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5650" y="2924175"/>
            <a:ext cx="5184775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 dirty="0" err="1"/>
              <a:t>Over</a:t>
            </a:r>
            <a:r>
              <a:rPr lang="es-ES" altLang="it-IT" sz="1600" i="1" dirty="0"/>
              <a:t> </a:t>
            </a:r>
            <a:r>
              <a:rPr lang="es-ES" altLang="it-IT" sz="1600" b="1" i="1" dirty="0"/>
              <a:t>Ir/CeO</a:t>
            </a:r>
            <a:r>
              <a:rPr lang="es-ES" altLang="it-IT" sz="1600" b="1" i="1" baseline="-25000" dirty="0"/>
              <a:t>2</a:t>
            </a:r>
            <a:r>
              <a:rPr lang="es-ES" altLang="it-IT" sz="1600" i="1" dirty="0"/>
              <a:t>,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was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totally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converted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into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methane</a:t>
            </a:r>
            <a:r>
              <a:rPr lang="es-ES" altLang="it-IT" sz="1600" i="1" dirty="0"/>
              <a:t>, CO, CO</a:t>
            </a:r>
            <a:r>
              <a:rPr lang="es-ES" altLang="it-IT" sz="1600" i="1" baseline="-25000" dirty="0"/>
              <a:t>2</a:t>
            </a:r>
            <a:r>
              <a:rPr lang="es-ES" altLang="it-IT" sz="1600" i="1" dirty="0"/>
              <a:t> and H</a:t>
            </a:r>
            <a:r>
              <a:rPr lang="es-ES" altLang="it-IT" sz="1600" i="1" baseline="-25000" dirty="0"/>
              <a:t>2</a:t>
            </a:r>
            <a:r>
              <a:rPr lang="es-ES" altLang="it-IT" sz="1600" i="1" dirty="0"/>
              <a:t>. </a:t>
            </a:r>
            <a:r>
              <a:rPr lang="es-ES" altLang="it-IT" sz="1600" i="1" dirty="0" err="1"/>
              <a:t>Stable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catalyst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for</a:t>
            </a:r>
            <a:r>
              <a:rPr lang="es-ES" altLang="it-IT" sz="1600" i="1" dirty="0"/>
              <a:t> at </a:t>
            </a:r>
            <a:r>
              <a:rPr lang="es-ES" altLang="it-IT" sz="1600" i="1" dirty="0" err="1"/>
              <a:t>least</a:t>
            </a:r>
            <a:r>
              <a:rPr lang="es-ES" altLang="it-IT" sz="1600" i="1" dirty="0"/>
              <a:t> 16 h.</a:t>
            </a:r>
          </a:p>
          <a:p>
            <a:endParaRPr lang="es-AR" altLang="it-IT" sz="1600" i="1" dirty="0"/>
          </a:p>
          <a:p>
            <a:r>
              <a:rPr lang="es-AR" altLang="it-IT" sz="1600" i="1" dirty="0" err="1"/>
              <a:t>For</a:t>
            </a:r>
            <a:r>
              <a:rPr lang="es-AR" altLang="it-IT" sz="1600" i="1" dirty="0"/>
              <a:t> </a:t>
            </a:r>
            <a:r>
              <a:rPr lang="es-AR" altLang="it-IT" sz="1600" b="1" i="1" dirty="0">
                <a:solidFill>
                  <a:srgbClr val="000099"/>
                </a:solidFill>
              </a:rPr>
              <a:t>Co/CeO</a:t>
            </a:r>
            <a:r>
              <a:rPr lang="es-AR" altLang="it-IT" sz="1600" b="1" i="1" baseline="-25000" dirty="0">
                <a:solidFill>
                  <a:srgbClr val="000099"/>
                </a:solidFill>
              </a:rPr>
              <a:t>2</a:t>
            </a:r>
            <a:r>
              <a:rPr lang="es-AR" altLang="it-IT" sz="1600" b="1" i="1" dirty="0">
                <a:solidFill>
                  <a:srgbClr val="000099"/>
                </a:solidFill>
              </a:rPr>
              <a:t> </a:t>
            </a:r>
            <a:r>
              <a:rPr lang="es-AR" altLang="it-IT" sz="1600" i="1" dirty="0" err="1"/>
              <a:t>the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formation</a:t>
            </a:r>
            <a:r>
              <a:rPr lang="es-AR" altLang="it-IT" sz="1600" i="1" dirty="0"/>
              <a:t> of </a:t>
            </a:r>
            <a:r>
              <a:rPr lang="es-AR" altLang="it-IT" sz="1600" i="1" dirty="0" err="1"/>
              <a:t>significant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amount</a:t>
            </a:r>
            <a:r>
              <a:rPr lang="es-AR" altLang="it-IT" sz="1600" i="1" dirty="0"/>
              <a:t> of </a:t>
            </a:r>
            <a:r>
              <a:rPr lang="es-AR" altLang="it-IT" sz="1600" i="1" dirty="0" err="1">
                <a:solidFill>
                  <a:srgbClr val="336600"/>
                </a:solidFill>
              </a:rPr>
              <a:t>acetone</a:t>
            </a:r>
            <a:r>
              <a:rPr lang="es-AR" altLang="it-IT" sz="1600" i="1" dirty="0"/>
              <a:t> (8%) </a:t>
            </a:r>
            <a:r>
              <a:rPr lang="es-AR" altLang="it-IT" sz="1600" i="1" dirty="0" err="1"/>
              <a:t>indicated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that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decarbonylation</a:t>
            </a:r>
            <a:r>
              <a:rPr lang="es-AR" altLang="it-IT" sz="1600" i="1" dirty="0"/>
              <a:t> of </a:t>
            </a:r>
            <a:r>
              <a:rPr lang="es-AR" altLang="it-IT" sz="1600" i="1" dirty="0" err="1"/>
              <a:t>acetaldehyde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takes</a:t>
            </a:r>
            <a:r>
              <a:rPr lang="es-AR" altLang="it-IT" sz="1600" i="1" dirty="0"/>
              <a:t> place and </a:t>
            </a:r>
            <a:r>
              <a:rPr lang="es-AR" altLang="it-IT" sz="1600" i="1" dirty="0" err="1"/>
              <a:t>the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activity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is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too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low</a:t>
            </a:r>
            <a:r>
              <a:rPr lang="es-AR" altLang="it-IT" sz="1600" i="1" dirty="0"/>
              <a:t> to </a:t>
            </a:r>
            <a:r>
              <a:rPr lang="es-AR" altLang="it-IT" sz="1600" i="1" dirty="0" err="1"/>
              <a:t>promote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the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reforming</a:t>
            </a:r>
            <a:r>
              <a:rPr lang="es-AR" altLang="it-IT" sz="1600" i="1" dirty="0"/>
              <a:t> </a:t>
            </a:r>
            <a:r>
              <a:rPr lang="es-AR" altLang="it-IT" sz="1600" i="1" dirty="0" err="1"/>
              <a:t>reactions</a:t>
            </a:r>
            <a:r>
              <a:rPr lang="es-AR" altLang="it-IT" sz="1600" i="1" dirty="0"/>
              <a:t>.</a:t>
            </a:r>
            <a:endParaRPr lang="es-ES" altLang="it-IT" sz="1600" i="1" dirty="0"/>
          </a:p>
          <a:p>
            <a:endParaRPr lang="es-ES" altLang="it-IT" sz="1600" i="1" dirty="0"/>
          </a:p>
          <a:p>
            <a:r>
              <a:rPr lang="es-ES" altLang="it-IT" sz="1600" i="1" dirty="0" err="1"/>
              <a:t>The</a:t>
            </a:r>
            <a:r>
              <a:rPr lang="es-ES" altLang="it-IT" sz="1600" i="1" dirty="0"/>
              <a:t> </a:t>
            </a:r>
            <a:r>
              <a:rPr lang="es-ES" altLang="it-IT" sz="1600" b="1" i="1" dirty="0">
                <a:solidFill>
                  <a:srgbClr val="FF0000"/>
                </a:solidFill>
              </a:rPr>
              <a:t>Ni/CeO</a:t>
            </a:r>
            <a:r>
              <a:rPr lang="es-ES" altLang="it-IT" sz="1600" b="1" i="1" baseline="-25000" dirty="0">
                <a:solidFill>
                  <a:srgbClr val="FF0000"/>
                </a:solidFill>
              </a:rPr>
              <a:t>2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sample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exhibited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good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activity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for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ethanol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decomposition</a:t>
            </a:r>
            <a:r>
              <a:rPr lang="es-ES" altLang="it-IT" sz="1600" i="1" dirty="0"/>
              <a:t> to </a:t>
            </a:r>
            <a:r>
              <a:rPr lang="es-ES" altLang="it-IT" sz="1600" i="1" dirty="0" err="1"/>
              <a:t>methane</a:t>
            </a:r>
            <a:r>
              <a:rPr lang="es-ES" altLang="it-IT" sz="1600" i="1" dirty="0"/>
              <a:t> and CO, and </a:t>
            </a:r>
            <a:r>
              <a:rPr lang="es-ES" altLang="it-IT" sz="1600" i="1" dirty="0" err="1"/>
              <a:t>the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later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was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converted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into</a:t>
            </a:r>
            <a:r>
              <a:rPr lang="es-ES" altLang="it-IT" sz="1600" i="1" dirty="0"/>
              <a:t> CO</a:t>
            </a:r>
            <a:r>
              <a:rPr lang="es-ES" altLang="it-IT" sz="1600" i="1" baseline="-25000" dirty="0"/>
              <a:t>2  </a:t>
            </a:r>
            <a:r>
              <a:rPr lang="es-ES" altLang="it-IT" sz="1600" i="1" dirty="0" err="1"/>
              <a:t>by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the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water</a:t>
            </a:r>
            <a:r>
              <a:rPr lang="es-ES" altLang="it-IT" sz="1600" i="1" dirty="0"/>
              <a:t> gas </a:t>
            </a:r>
            <a:r>
              <a:rPr lang="es-ES" altLang="it-IT" sz="1600" i="1" dirty="0" err="1"/>
              <a:t>shift</a:t>
            </a:r>
            <a:r>
              <a:rPr lang="es-ES" altLang="it-IT" sz="1600" i="1" dirty="0"/>
              <a:t> </a:t>
            </a:r>
            <a:r>
              <a:rPr lang="es-ES" altLang="it-IT" sz="1600" i="1" dirty="0" err="1"/>
              <a:t>reaction</a:t>
            </a:r>
            <a:r>
              <a:rPr lang="es-ES" altLang="it-IT" sz="1600" i="1" dirty="0"/>
              <a:t>.</a:t>
            </a:r>
            <a:endParaRPr lang="es-AR" altLang="it-IT" sz="1600" i="1" dirty="0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250825" y="0"/>
            <a:ext cx="821055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dirty="0">
                <a:solidFill>
                  <a:srgbClr val="3333FF"/>
                </a:solidFill>
              </a:rPr>
              <a:t>Hydrogen production from steam reforming of ethanol and glycerol over ceria-supported metal catalysts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A093564C-9867-26EE-DB39-9B2446141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383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1b. Preventing Poisoning</a:t>
            </a:r>
          </a:p>
        </p:txBody>
      </p:sp>
      <p:sp>
        <p:nvSpPr>
          <p:cNvPr id="6147" name="Text Box 3">
            <a:extLst>
              <a:ext uri="{FF2B5EF4-FFF2-40B4-BE49-F238E27FC236}">
                <a16:creationId xmlns:a16="http://schemas.microsoft.com/office/drawing/2014/main" id="{AE3B0B6F-E387-C02E-F12E-89DBDB455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14400"/>
            <a:ext cx="197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Best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method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D8D94291-AE7D-0B0A-9B7D-FBBB98F06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14400"/>
            <a:ext cx="5746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Decrease to acceptable levels the poison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content in the feed stream</a:t>
            </a:r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id="{DDE950A6-AC3C-0448-C097-30E19D95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828800"/>
            <a:ext cx="4289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</a:rPr>
              <a:t>HDS + H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S absorption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800">
                <a:latin typeface="Arial" panose="020B0604020202020204" pitchFamily="34" charset="0"/>
              </a:rPr>
              <a:t>Methanation of CO</a:t>
            </a:r>
            <a:r>
              <a:rPr lang="it-IT" altLang="it-IT" sz="1800" baseline="-25000">
                <a:latin typeface="Arial" panose="020B0604020202020204" pitchFamily="34" charset="0"/>
              </a:rPr>
              <a:t>x</a:t>
            </a:r>
            <a:r>
              <a:rPr lang="it-IT" altLang="it-IT" sz="1800">
                <a:latin typeface="Arial" panose="020B0604020202020204" pitchFamily="34" charset="0"/>
              </a:rPr>
              <a:t> in NH</a:t>
            </a:r>
            <a:r>
              <a:rPr lang="it-IT" altLang="it-IT" sz="1800" baseline="-25000">
                <a:latin typeface="Arial" panose="020B0604020202020204" pitchFamily="34" charset="0"/>
              </a:rPr>
              <a:t>3</a:t>
            </a:r>
            <a:r>
              <a:rPr lang="it-IT" altLang="it-IT" sz="1800">
                <a:latin typeface="Arial" panose="020B0604020202020204" pitchFamily="34" charset="0"/>
              </a:rPr>
              <a:t> synthesis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639EC58E-8B11-3B8E-D7E2-EC2677F14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33800"/>
            <a:ext cx="252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Another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approch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CDE1256F-6B1F-3C16-0982-0D07D2DE7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733800"/>
            <a:ext cx="571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Choose proper catalyst formulation and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autoUpdateAnimBg="0"/>
      <p:bldP spid="6148" grpId="0" autoUpdateAnimBg="0"/>
      <p:bldP spid="6149" grpId="0" autoUpdateAnimBg="0"/>
      <p:bldP spid="6150" grpId="0" autoUpdateAnimBg="0"/>
      <p:bldP spid="6151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34925" y="1989138"/>
            <a:ext cx="91440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CeO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, MgO and TiO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-supported Ni</a:t>
            </a:r>
            <a:r>
              <a:rPr lang="en-US" altLang="it-IT" sz="1600"/>
              <a:t> </a:t>
            </a:r>
            <a:r>
              <a:rPr lang="en-US" altLang="it-IT" sz="1600" b="1"/>
              <a:t>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 over commercial supports.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550 – 650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Water/glycerol= 6:1 </a:t>
            </a:r>
            <a:endParaRPr lang="es-ES" altLang="it-IT" sz="1600" b="1"/>
          </a:p>
        </p:txBody>
      </p:sp>
      <p:pic>
        <p:nvPicPr>
          <p:cNvPr id="195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157538"/>
            <a:ext cx="4921250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0" y="3741738"/>
            <a:ext cx="37798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FF0000"/>
                </a:solidFill>
              </a:rPr>
              <a:t>Ni/CeO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and Ni/TiO</a:t>
            </a:r>
            <a:r>
              <a:rPr lang="es-ES" altLang="it-IT" sz="1600" i="1" baseline="-25000">
                <a:solidFill>
                  <a:srgbClr val="FF0000"/>
                </a:solidFill>
              </a:rPr>
              <a:t>2</a:t>
            </a:r>
            <a:r>
              <a:rPr lang="es-ES" altLang="it-IT" sz="1600" i="1">
                <a:solidFill>
                  <a:srgbClr val="FF0000"/>
                </a:solidFill>
              </a:rPr>
              <a:t> show slow deactivation while Ni/MgO does not deactivate.</a:t>
            </a:r>
          </a:p>
          <a:p>
            <a:endParaRPr lang="es-AR" altLang="it-IT" sz="1600" i="1">
              <a:solidFill>
                <a:srgbClr val="FF0000"/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/>
          <p:cNvSpPr>
            <a:spLocks noChangeArrowheads="1"/>
          </p:cNvSpPr>
          <p:nvPr/>
        </p:nvSpPr>
        <p:spPr bwMode="auto">
          <a:xfrm>
            <a:off x="0" y="1916113"/>
            <a:ext cx="3563938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increases with an increase in temperature.</a:t>
            </a:r>
          </a:p>
          <a:p>
            <a:endParaRPr lang="es-AR" altLang="it-IT" sz="1600" i="1"/>
          </a:p>
          <a:p>
            <a:r>
              <a:rPr lang="es-AR" altLang="it-IT" sz="1600" i="1"/>
              <a:t>The maximum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was 66% for Ni/CeO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followed by 52% for Ni/MgO and 47% for Ni/TiO</a:t>
            </a:r>
            <a:r>
              <a:rPr lang="es-AR" altLang="it-IT" sz="1600" i="1" baseline="-25000"/>
              <a:t>2 </a:t>
            </a:r>
            <a:r>
              <a:rPr lang="es-AR" altLang="it-IT" sz="1600" i="1"/>
              <a:t>at 650 ºC.</a:t>
            </a:r>
          </a:p>
          <a:p>
            <a:endParaRPr lang="es-AR" altLang="it-IT" sz="1600" i="1"/>
          </a:p>
          <a:p>
            <a:r>
              <a:rPr lang="es-AR" altLang="it-IT" sz="1600" i="1"/>
              <a:t>The lower activity of Ni/TiO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due to the higher coke formation (higher acidity of the support)</a:t>
            </a:r>
            <a:endParaRPr lang="es-ES" altLang="it-IT" sz="1600" i="1"/>
          </a:p>
          <a:p>
            <a:endParaRPr lang="es-AR" altLang="it-IT" sz="1600" i="1"/>
          </a:p>
        </p:txBody>
      </p:sp>
      <p:pic>
        <p:nvPicPr>
          <p:cNvPr id="1966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1784350"/>
            <a:ext cx="3830637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3490913" y="2133600"/>
            <a:ext cx="1944687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H</a:t>
            </a:r>
            <a:r>
              <a:rPr lang="en-US" altLang="it-IT" b="1" baseline="-25000"/>
              <a:t>2</a:t>
            </a:r>
            <a:r>
              <a:rPr lang="en-US" altLang="it-IT" b="1"/>
              <a:t> selectivity</a:t>
            </a:r>
          </a:p>
        </p:txBody>
      </p:sp>
      <p:sp>
        <p:nvSpPr>
          <p:cNvPr id="196616" name="Rectangle 8"/>
          <p:cNvSpPr>
            <a:spLocks noChangeArrowheads="1"/>
          </p:cNvSpPr>
          <p:nvPr/>
        </p:nvSpPr>
        <p:spPr bwMode="auto">
          <a:xfrm>
            <a:off x="3778250" y="4508500"/>
            <a:ext cx="1657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Effect of temperature on glycerol conversion</a:t>
            </a:r>
          </a:p>
        </p:txBody>
      </p:sp>
      <p:pic>
        <p:nvPicPr>
          <p:cNvPr id="1966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00"/>
            <a:ext cx="3659188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6618" name="Rectangle 10"/>
          <p:cNvSpPr>
            <a:spLocks noChangeArrowheads="1"/>
          </p:cNvSpPr>
          <p:nvPr/>
        </p:nvSpPr>
        <p:spPr bwMode="auto">
          <a:xfrm>
            <a:off x="611188" y="46529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Coke formation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0" y="925513"/>
            <a:ext cx="91440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S.D. Fernando, S.D. Filip To, R. Mark Bricka, P.H. Steele, A. Haryanto, Energy and Fuels 22 (2008) 1220-1226</a:t>
            </a:r>
            <a:endParaRPr lang="es-ES" altLang="it-IT" sz="1600"/>
          </a:p>
        </p:txBody>
      </p:sp>
      <p:sp>
        <p:nvSpPr>
          <p:cNvPr id="196621" name="Rectangle 13"/>
          <p:cNvSpPr>
            <a:spLocks noChangeArrowheads="1"/>
          </p:cNvSpPr>
          <p:nvPr/>
        </p:nvSpPr>
        <p:spPr bwMode="auto">
          <a:xfrm>
            <a:off x="47625" y="188913"/>
            <a:ext cx="8701088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3333FF"/>
                </a:solidFill>
              </a:rPr>
              <a:t>Conversion of glycerol to hydrogen via a steam reforming process over nickel catalysts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34925" y="1911350"/>
            <a:ext cx="91440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Alumina-supported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700 – 900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Glycerin/H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O= 1:6 vol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0.15 ml/min</a:t>
            </a:r>
            <a:endParaRPr lang="es-ES" altLang="it-IT" sz="1600" b="1"/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0" y="3741738"/>
            <a:ext cx="3348038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highest H</a:t>
            </a:r>
            <a:r>
              <a:rPr lang="es-ES" altLang="it-IT" sz="1600" i="1" baseline="-25000"/>
              <a:t>2 </a:t>
            </a:r>
            <a:r>
              <a:rPr lang="es-ES" altLang="it-IT" sz="1600" i="1"/>
              <a:t>selectivity was obtained over Ni/Al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O</a:t>
            </a:r>
            <a:r>
              <a:rPr lang="es-ES" altLang="it-IT" sz="1600" i="1" baseline="-25000"/>
              <a:t>3</a:t>
            </a:r>
            <a:r>
              <a:rPr lang="es-ES" altLang="it-IT" sz="1600" i="1"/>
              <a:t>. 60, 56 and 48% at 900, 800 and 700 ºC. This could be due to the promotion of C-C ruptures over Ni.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selectivity pattern: Ni</a:t>
            </a:r>
            <a:r>
              <a:rPr lang="es-AR" altLang="it-IT" sz="1600" i="1"/>
              <a:t> &gt; Ir &gt; Ru &gt; Pt &gt; Rh, Pd.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3333FF"/>
                </a:solidFill>
              </a:rPr>
              <a:t>Conversions are favoured at higher temperatures due to the endothermicity of reforming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pic>
        <p:nvPicPr>
          <p:cNvPr id="19763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916113"/>
            <a:ext cx="433228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Alumina-supported samples</a:t>
            </a: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</a:t>
            </a:r>
            <a:r>
              <a:rPr lang="en-US" altLang="it-IT" sz="2800" dirty="0">
                <a:solidFill>
                  <a:srgbClr val="990033"/>
                </a:solidFill>
              </a:rPr>
              <a:t> </a:t>
            </a:r>
            <a:r>
              <a:rPr lang="en-US" altLang="it-IT" sz="2800" b="1" dirty="0">
                <a:solidFill>
                  <a:srgbClr val="990033"/>
                </a:solidFill>
              </a:rPr>
              <a:t>hydrogen by steam reforming of glycerin over alumina-supported metal catalysts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79388" y="2924175"/>
            <a:ext cx="3348037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highest H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 selectivity was obtained over Pd/CeO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900 ºC and Rh/CeO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 at 800 ºC. However at 700 ºC the most selective is Ni/CeO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/Al</a:t>
            </a:r>
            <a:r>
              <a:rPr lang="es-ES" altLang="it-IT" sz="1600" i="1" baseline="-25000">
                <a:solidFill>
                  <a:srgbClr val="3333FF"/>
                </a:solidFill>
              </a:rPr>
              <a:t>2</a:t>
            </a:r>
            <a:r>
              <a:rPr lang="es-ES" altLang="it-IT" sz="1600" i="1">
                <a:solidFill>
                  <a:srgbClr val="3333FF"/>
                </a:solidFill>
              </a:rPr>
              <a:t>O</a:t>
            </a:r>
            <a:r>
              <a:rPr lang="es-ES" altLang="it-IT" sz="1600" i="1" baseline="-25000">
                <a:solidFill>
                  <a:srgbClr val="3333FF"/>
                </a:solidFill>
              </a:rPr>
              <a:t>3</a:t>
            </a:r>
            <a:r>
              <a:rPr lang="es-ES" altLang="it-IT" sz="1600" i="1">
                <a:solidFill>
                  <a:srgbClr val="3333FF"/>
                </a:solidFill>
              </a:rPr>
              <a:t>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/>
              <a:t>With the addition of 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all the samples show a higher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 (</a:t>
            </a:r>
            <a:r>
              <a:rPr lang="es-AR" altLang="it-IT" sz="1600" i="1">
                <a:solidFill>
                  <a:srgbClr val="3333FF"/>
                </a:solidFill>
              </a:rPr>
              <a:t>WGSR promoted</a:t>
            </a:r>
            <a:r>
              <a:rPr lang="es-AR" altLang="it-IT" sz="1600" i="1"/>
              <a:t>)</a:t>
            </a:r>
            <a:endParaRPr lang="es-ES" altLang="it-IT" sz="1600" i="1"/>
          </a:p>
          <a:p>
            <a:endParaRPr lang="es-ES" altLang="it-IT" sz="1600" i="1"/>
          </a:p>
          <a:p>
            <a:r>
              <a:rPr lang="es-ES" altLang="it-IT" sz="1600" i="1"/>
              <a:t>Glycerin conversions show mixed results with the addition of CeO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AR" altLang="it-IT" sz="1600" i="1"/>
          </a:p>
        </p:txBody>
      </p:sp>
      <p:pic>
        <p:nvPicPr>
          <p:cNvPr id="1986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43513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3490913" y="3500438"/>
            <a:ext cx="17287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r>
              <a:rPr lang="en-US" altLang="it-IT" b="1"/>
              <a:t>-supported samples</a:t>
            </a: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8665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</a:t>
            </a:r>
            <a:r>
              <a:rPr lang="en-US" altLang="it-IT" sz="2800" dirty="0">
                <a:solidFill>
                  <a:srgbClr val="990033"/>
                </a:solidFill>
              </a:rPr>
              <a:t> </a:t>
            </a:r>
            <a:r>
              <a:rPr lang="en-US" altLang="it-IT" sz="2800" b="1" dirty="0">
                <a:solidFill>
                  <a:srgbClr val="990033"/>
                </a:solidFill>
              </a:rPr>
              <a:t>hydrogen by steam reforming of glycerin over alumina-supported metal catalysts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179388" y="1989138"/>
            <a:ext cx="3348037" cy="476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The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 selectivity and glycerin conversion increased with a decrease in flow rate.</a:t>
            </a:r>
          </a:p>
          <a:p>
            <a:endParaRPr lang="es-AR" altLang="it-IT" sz="1600" i="1"/>
          </a:p>
          <a:p>
            <a:r>
              <a:rPr lang="es-AR" altLang="it-IT" sz="1600" i="1"/>
              <a:t>With the increase in water/glycerin ratio the glycerin conversion increased monotonously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 Mixed results over other samples.</a:t>
            </a:r>
          </a:p>
          <a:p>
            <a:endParaRPr lang="es-AR" altLang="it-IT" sz="1600" i="1"/>
          </a:p>
          <a:p>
            <a:r>
              <a:rPr lang="es-AR" altLang="it-IT" sz="1600" i="1"/>
              <a:t>With an increase in metal loading, the glycerin conversion increased for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.</a:t>
            </a:r>
          </a:p>
          <a:p>
            <a:endParaRPr lang="es-AR" altLang="it-IT" sz="1600" i="1"/>
          </a:p>
          <a:p>
            <a:r>
              <a:rPr lang="es-AR" altLang="it-IT" sz="1600" i="1"/>
              <a:t>The samples Ni/Al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and Rh/CeO/Al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were stable for at least 13 h of operation.</a:t>
            </a:r>
          </a:p>
          <a:p>
            <a:endParaRPr lang="es-AR" altLang="it-IT" i="1"/>
          </a:p>
          <a:p>
            <a:endParaRPr lang="es-AR" altLang="it-IT" sz="1600" i="1"/>
          </a:p>
        </p:txBody>
      </p:sp>
      <p:pic>
        <p:nvPicPr>
          <p:cNvPr id="199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44675"/>
            <a:ext cx="43211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6948488" y="5157788"/>
            <a:ext cx="1744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b="1"/>
              <a:t>Rh/CeO</a:t>
            </a:r>
            <a:r>
              <a:rPr lang="en-US" altLang="it-IT" b="1" baseline="-25000"/>
              <a:t>2</a:t>
            </a:r>
            <a:r>
              <a:rPr lang="en-US" altLang="it-IT" b="1"/>
              <a:t>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  <a:endParaRPr lang="es-ES" altLang="it-IT" b="1" baseline="-25000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6156325" y="2781300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Ni/Al</a:t>
            </a:r>
            <a:r>
              <a:rPr lang="en-US" altLang="it-IT" b="1" baseline="-25000"/>
              <a:t>2</a:t>
            </a:r>
            <a:r>
              <a:rPr lang="en-US" altLang="it-IT" b="1"/>
              <a:t>O</a:t>
            </a:r>
            <a:r>
              <a:rPr lang="en-US" altLang="it-IT" b="1" baseline="-25000"/>
              <a:t>3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 Adhikari, S. Fernando, A. Haryanto, Catal. Today 129 (2007) 355-365</a:t>
            </a:r>
            <a:endParaRPr lang="es-ES" altLang="it-IT" sz="1600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0" y="188913"/>
            <a:ext cx="89646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 dirty="0">
                <a:solidFill>
                  <a:srgbClr val="990033"/>
                </a:solidFill>
              </a:rPr>
              <a:t>Production of hydrogen by steam reforming of glycerin over alumina-supported metal catalysts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0" y="1797050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4176713" y="6308725"/>
            <a:ext cx="3348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Pt-Re/C is the most active sample.</a:t>
            </a:r>
            <a:endParaRPr lang="es-AR" altLang="it-IT" sz="1600" i="1">
              <a:solidFill>
                <a:srgbClr val="3333FF"/>
              </a:solidFill>
            </a:endParaRPr>
          </a:p>
        </p:txBody>
      </p:sp>
      <p:sp>
        <p:nvSpPr>
          <p:cNvPr id="200710" name="Rectangle 6"/>
          <p:cNvSpPr>
            <a:spLocks noChangeArrowheads="1"/>
          </p:cNvSpPr>
          <p:nvPr/>
        </p:nvSpPr>
        <p:spPr bwMode="auto">
          <a:xfrm>
            <a:off x="4824413" y="3140075"/>
            <a:ext cx="25923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t-IT" b="1"/>
              <a:t>Glycerol conversion</a:t>
            </a: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0" y="2260600"/>
            <a:ext cx="5832475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altLang="it-IT" sz="1600" b="1"/>
          </a:p>
          <a:p>
            <a:pPr>
              <a:spcBef>
                <a:spcPct val="20000"/>
              </a:spcBef>
            </a:pPr>
            <a:r>
              <a:rPr lang="en-US" altLang="it-IT" sz="1600" b="1"/>
              <a:t>Pt-based bimetallic catalysts supported on C (reforming)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CeZrOx catalyst (WGSR)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548 – 623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30&lt;wt% Glycerin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Feed: 0.32 ml/min</a:t>
            </a:r>
            <a:endParaRPr lang="es-ES" altLang="it-IT" sz="1600" b="1"/>
          </a:p>
        </p:txBody>
      </p:sp>
      <p:pic>
        <p:nvPicPr>
          <p:cNvPr id="2007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3429000"/>
            <a:ext cx="34131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713" name="Rectangle 9"/>
          <p:cNvSpPr>
            <a:spLocks noChangeArrowheads="1"/>
          </p:cNvSpPr>
          <p:nvPr/>
        </p:nvSpPr>
        <p:spPr bwMode="auto">
          <a:xfrm>
            <a:off x="0" y="188913"/>
            <a:ext cx="8964613" cy="13731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0" y="5445125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It was possible to produce syngas with controlled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:CO ratios using two catalytic beds.</a:t>
            </a:r>
          </a:p>
          <a:p>
            <a:endParaRPr lang="es-AR" altLang="it-IT" sz="1600" i="1"/>
          </a:p>
          <a:p>
            <a:r>
              <a:rPr lang="es-AR" altLang="it-IT" sz="1600" i="1">
                <a:solidFill>
                  <a:srgbClr val="3333FF"/>
                </a:solidFill>
              </a:rPr>
              <a:t>First bed of Pt-Re/C gives high conversions of glycerol to produce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/CO gas mixture.</a:t>
            </a:r>
          </a:p>
          <a:p>
            <a:endParaRPr lang="es-AR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Second bed consisting of Pt(1%)/CeO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/ZrO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promotes WGSR in a stable way.</a:t>
            </a:r>
          </a:p>
        </p:txBody>
      </p:sp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488"/>
            <a:ext cx="9144000" cy="344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5" name="Text Box 7"/>
          <p:cNvSpPr txBox="1">
            <a:spLocks noChangeArrowheads="1"/>
          </p:cNvSpPr>
          <p:nvPr/>
        </p:nvSpPr>
        <p:spPr bwMode="auto">
          <a:xfrm>
            <a:off x="0" y="1196975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E.L. Kunkes, R.R. Soares, D.A. Simonetti, J.A. Dumesic, Appl. Catal. B 90 (2009) 693-698</a:t>
            </a:r>
            <a:endParaRPr lang="es-ES" altLang="it-IT" sz="1600"/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0" y="188913"/>
            <a:ext cx="8964613" cy="8223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400" b="1">
                <a:solidFill>
                  <a:srgbClr val="990033"/>
                </a:solidFill>
              </a:rPr>
              <a:t>An integrated catalytic approach for the production of hydrogen by glycerol reforming coupled with water-gas shift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P.J. Dauenhauer, J.R. Salge, L.D. Schmidt, J. Catal. 244 (2006) 238-247</a:t>
            </a:r>
            <a:endParaRPr lang="es-ES" altLang="it-IT" sz="1600"/>
          </a:p>
        </p:txBody>
      </p:sp>
      <p:sp>
        <p:nvSpPr>
          <p:cNvPr id="202757" name="Rectangle 5"/>
          <p:cNvSpPr>
            <a:spLocks noChangeArrowheads="1"/>
          </p:cNvSpPr>
          <p:nvPr/>
        </p:nvSpPr>
        <p:spPr bwMode="auto">
          <a:xfrm>
            <a:off x="5111750" y="1628775"/>
            <a:ext cx="4032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High selectivities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can be achieved by adjusting the fuel/air and fuel/steam feed ratios, as well the catalyst.</a:t>
            </a:r>
          </a:p>
        </p:txBody>
      </p:sp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 and Rh-based catalysts supported on alumina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Incipient wetness impregnation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519 – 1055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27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75"/>
            <a:ext cx="91440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4356100" y="2459038"/>
            <a:ext cx="47879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The addition of steam suppress CO selectivity while increasing selectivity to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. Rh/CeO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/Al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O</a:t>
            </a:r>
            <a:r>
              <a:rPr lang="es-AR" altLang="it-IT" sz="1600" i="1" baseline="-25000"/>
              <a:t>3</a:t>
            </a:r>
            <a:r>
              <a:rPr lang="es-AR" altLang="it-IT" sz="1600" i="1"/>
              <a:t> showed high fuel conversion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selectivity.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107950" y="136525"/>
            <a:ext cx="9036050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Renewable hydrogen by autothermal steam reforming of volatile carbohydrates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0" y="925513"/>
            <a:ext cx="9144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it-IT" sz="1600" b="1"/>
          </a:p>
          <a:p>
            <a:pPr>
              <a:spcBef>
                <a:spcPct val="50000"/>
              </a:spcBef>
            </a:pPr>
            <a:r>
              <a:rPr lang="es-AR" altLang="it-IT" sz="1600"/>
              <a:t>S.M. Swami, M.A. Abraham, Energy &amp; Fuels 20 (2006) 2616-2622</a:t>
            </a:r>
            <a:endParaRPr lang="es-ES" altLang="it-IT" sz="1600"/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179388" y="2997200"/>
            <a:ext cx="482441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>
                <a:solidFill>
                  <a:srgbClr val="3333FF"/>
                </a:solidFill>
              </a:rPr>
              <a:t>The addition of </a:t>
            </a:r>
            <a:r>
              <a:rPr lang="es-AR" altLang="it-IT" sz="1600" b="1" i="1">
                <a:solidFill>
                  <a:srgbClr val="3333FF"/>
                </a:solidFill>
              </a:rPr>
              <a:t>oxygen</a:t>
            </a:r>
            <a:r>
              <a:rPr lang="es-AR" altLang="it-IT" sz="1600" i="1">
                <a:solidFill>
                  <a:srgbClr val="3333FF"/>
                </a:solidFill>
              </a:rPr>
              <a:t> enhanced the breakdown of the glycerol reactant, and decreased the formation of coke precursor, improving the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production.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0" y="1706563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Catalyst containing Cu, Ni and Pd (Pd/Ni/Cu/Al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Sequential wet impregnation technique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 between 500 – 800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1 bar</a:t>
            </a:r>
          </a:p>
        </p:txBody>
      </p:sp>
      <p:pic>
        <p:nvPicPr>
          <p:cNvPr id="20378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6538"/>
            <a:ext cx="3624263" cy="28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37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3860800"/>
            <a:ext cx="4059237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5435600" y="3500438"/>
            <a:ext cx="3492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b="1" i="1"/>
              <a:t>Autothermal reforming of glucose</a:t>
            </a: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5292725" y="2060575"/>
            <a:ext cx="3851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AR" altLang="it-IT" sz="1600" i="1"/>
              <a:t>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yield up to 60% can be achieved at 750 ºC. If the amount of oxygen increases in the feed, the amount of CO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also increases.</a:t>
            </a:r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107950" y="280988"/>
            <a:ext cx="885666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it-IT" sz="2800" b="1">
                <a:solidFill>
                  <a:srgbClr val="990033"/>
                </a:solidFill>
              </a:rPr>
              <a:t>Integrated catalytic approach for conversion of biomass to hydrogen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442" name="Group 2"/>
          <p:cNvGrpSpPr>
            <a:grpSpLocks/>
          </p:cNvGrpSpPr>
          <p:nvPr/>
        </p:nvGrpSpPr>
        <p:grpSpPr bwMode="auto">
          <a:xfrm>
            <a:off x="1006599" y="2060848"/>
            <a:ext cx="3781425" cy="1512887"/>
            <a:chOff x="3378" y="1207"/>
            <a:chExt cx="2382" cy="953"/>
          </a:xfrm>
        </p:grpSpPr>
        <p:pic>
          <p:nvPicPr>
            <p:cNvPr id="18944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" y="1355"/>
              <a:ext cx="2382" cy="8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44" name="Text Box 4"/>
            <p:cNvSpPr txBox="1">
              <a:spLocks noChangeArrowheads="1"/>
            </p:cNvSpPr>
            <p:nvPr/>
          </p:nvSpPr>
          <p:spPr bwMode="auto">
            <a:xfrm>
              <a:off x="3969" y="1207"/>
              <a:ext cx="1174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Science</a:t>
              </a:r>
              <a:r>
                <a:rPr lang="it-IT" altLang="it-IT" sz="1200"/>
                <a:t> </a:t>
              </a:r>
              <a:r>
                <a:rPr lang="it-IT" altLang="it-IT" sz="1200" b="1"/>
                <a:t>2003</a:t>
              </a:r>
              <a:r>
                <a:rPr lang="it-IT" altLang="it-IT" sz="1200"/>
                <a:t>, 300, 2075</a:t>
              </a:r>
            </a:p>
          </p:txBody>
        </p:sp>
      </p:grpSp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446" name="Rectangle 6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</p:spPr>
        <p:txBody>
          <a:bodyPr/>
          <a:lstStyle/>
          <a:p>
            <a:r>
              <a:rPr lang="en-US" altLang="it-IT" sz="3200" b="1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>
                <a:solidFill>
                  <a:srgbClr val="3333FF"/>
                </a:solidFill>
              </a:rPr>
            </a:br>
            <a:r>
              <a:rPr lang="en-US" altLang="it-IT" sz="3200" b="1">
                <a:solidFill>
                  <a:srgbClr val="3333FF"/>
                </a:solidFill>
              </a:rPr>
              <a:t>(APR) Process</a:t>
            </a:r>
            <a:endParaRPr lang="it-IT" altLang="it-IT" sz="3200" b="1">
              <a:solidFill>
                <a:srgbClr val="3333FF"/>
              </a:solidFill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103813"/>
            <a:ext cx="64293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grpSp>
        <p:nvGrpSpPr>
          <p:cNvPr id="189448" name="Group 8"/>
          <p:cNvGrpSpPr>
            <a:grpSpLocks/>
          </p:cNvGrpSpPr>
          <p:nvPr/>
        </p:nvGrpSpPr>
        <p:grpSpPr bwMode="auto">
          <a:xfrm>
            <a:off x="4895850" y="2741613"/>
            <a:ext cx="4140200" cy="2127250"/>
            <a:chOff x="3152" y="1525"/>
            <a:chExt cx="2608" cy="1340"/>
          </a:xfrm>
        </p:grpSpPr>
        <p:pic>
          <p:nvPicPr>
            <p:cNvPr id="18944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1706"/>
              <a:ext cx="2608" cy="1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0" name="Text Box 10"/>
            <p:cNvSpPr txBox="1">
              <a:spLocks noChangeArrowheads="1"/>
            </p:cNvSpPr>
            <p:nvPr/>
          </p:nvSpPr>
          <p:spPr bwMode="auto">
            <a:xfrm>
              <a:off x="3606" y="1525"/>
              <a:ext cx="1660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/>
                <a:t>Angew.Chem.Int.Ed.</a:t>
              </a:r>
              <a:r>
                <a:rPr lang="it-IT" altLang="it-IT" sz="1200" b="1"/>
                <a:t> 2006</a:t>
              </a:r>
              <a:r>
                <a:rPr lang="it-IT" altLang="it-IT" sz="1200"/>
                <a:t>, 45, 3982</a:t>
              </a:r>
            </a:p>
          </p:txBody>
        </p:sp>
      </p:grpSp>
      <p:graphicFrame>
        <p:nvGraphicFramePr>
          <p:cNvPr id="189451" name="Object 11"/>
          <p:cNvGraphicFramePr>
            <a:graphicFrameLocks noChangeAspect="1"/>
          </p:cNvGraphicFramePr>
          <p:nvPr/>
        </p:nvGraphicFramePr>
        <p:xfrm>
          <a:off x="2411413" y="1557338"/>
          <a:ext cx="42846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20760" imgH="228600" progId="Equation.3">
                  <p:embed/>
                </p:oleObj>
              </mc:Choice>
              <mc:Fallback>
                <p:oleObj name="Equation" r:id="rId6" imgW="2120760" imgH="228600" progId="Equation.3">
                  <p:embed/>
                  <p:pic>
                    <p:nvPicPr>
                      <p:cNvPr id="1894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557338"/>
                        <a:ext cx="4284662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9452" name="Group 12"/>
          <p:cNvGrpSpPr>
            <a:grpSpLocks/>
          </p:cNvGrpSpPr>
          <p:nvPr/>
        </p:nvGrpSpPr>
        <p:grpSpPr bwMode="auto">
          <a:xfrm>
            <a:off x="1042988" y="3800475"/>
            <a:ext cx="3006725" cy="1644650"/>
            <a:chOff x="3787" y="2265"/>
            <a:chExt cx="1894" cy="1036"/>
          </a:xfrm>
        </p:grpSpPr>
        <p:pic>
          <p:nvPicPr>
            <p:cNvPr id="189453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7" y="2387"/>
              <a:ext cx="1894" cy="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9454" name="Text Box 14"/>
            <p:cNvSpPr txBox="1">
              <a:spLocks noChangeArrowheads="1"/>
            </p:cNvSpPr>
            <p:nvPr/>
          </p:nvSpPr>
          <p:spPr bwMode="auto">
            <a:xfrm>
              <a:off x="4150" y="2265"/>
              <a:ext cx="1068" cy="173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0C0C0">
                      <a:alpha val="8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 i="1"/>
                <a:t>Nature</a:t>
              </a:r>
              <a:r>
                <a:rPr lang="it-IT" altLang="it-IT" sz="1200"/>
                <a:t> </a:t>
              </a:r>
              <a:r>
                <a:rPr lang="it-IT" altLang="it-IT" sz="1200" b="1"/>
                <a:t>2002</a:t>
              </a:r>
              <a:r>
                <a:rPr lang="it-IT" altLang="it-IT" sz="1200"/>
                <a:t>, 418, 964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3BF34156-23D0-668F-C519-F41B2E1C1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25587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9431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5908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0480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505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962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419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2. Pore blocking</a:t>
            </a:r>
            <a:endParaRPr lang="it-IT" altLang="it-IT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B775984-3D94-2872-8C94-739724D58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26"/>
          <a:stretch/>
        </p:blipFill>
        <p:spPr>
          <a:xfrm>
            <a:off x="107504" y="4004704"/>
            <a:ext cx="4320000" cy="244827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8FDA739-0405-DB86-5453-6928E2DAB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24" r="13335" b="26658"/>
          <a:stretch/>
        </p:blipFill>
        <p:spPr>
          <a:xfrm>
            <a:off x="4572000" y="3185027"/>
            <a:ext cx="4320000" cy="3240000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2D23E1C1-8099-52F9-C4AD-863F988C2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421" y="3507136"/>
            <a:ext cx="2052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Pore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blocking</a:t>
            </a:r>
            <a:endParaRPr lang="it-IT" altLang="it-IT" sz="24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68801AB-B2AD-2659-3902-F279F21EF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919" y="3492743"/>
            <a:ext cx="119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Fouling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E51CCA6-23B9-FDC8-4B0C-A66991393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4" t="21535" r="14815" b="32374"/>
          <a:stretch/>
        </p:blipFill>
        <p:spPr>
          <a:xfrm>
            <a:off x="2411999" y="1340768"/>
            <a:ext cx="4320000" cy="2212683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40B3495-0803-1294-D6E1-DE876563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1880" y="943683"/>
            <a:ext cx="19816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Clr>
                <a:srgbClr val="FF0000"/>
              </a:buClr>
              <a:buNone/>
            </a:pP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Ideal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catalyst</a:t>
            </a:r>
            <a:endParaRPr lang="it-IT" altLang="it-IT" sz="24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4" grpId="0" autoUpdateAnimBg="0"/>
      <p:bldP spid="5" grpId="0" autoUpdateAnimBg="0"/>
      <p:bldP spid="7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7155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67" name="Group 3"/>
          <p:cNvGrpSpPr>
            <a:grpSpLocks/>
          </p:cNvGrpSpPr>
          <p:nvPr/>
        </p:nvGrpSpPr>
        <p:grpSpPr bwMode="auto">
          <a:xfrm>
            <a:off x="684213" y="1905000"/>
            <a:ext cx="2971800" cy="1773238"/>
            <a:chOff x="431" y="1200"/>
            <a:chExt cx="1872" cy="1117"/>
          </a:xfrm>
        </p:grpSpPr>
        <p:sp>
          <p:nvSpPr>
            <p:cNvPr id="190468" name="AutoShape 4"/>
            <p:cNvSpPr>
              <a:spLocks noChangeArrowheads="1"/>
            </p:cNvSpPr>
            <p:nvPr/>
          </p:nvSpPr>
          <p:spPr bwMode="auto">
            <a:xfrm>
              <a:off x="431" y="1200"/>
              <a:ext cx="1872" cy="1117"/>
            </a:xfrm>
            <a:prstGeom prst="rightArrowCallout">
              <a:avLst>
                <a:gd name="adj1" fmla="val 25000"/>
                <a:gd name="adj2" fmla="val 25000"/>
                <a:gd name="adj3" fmla="val 27932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69" name="Text Box 5"/>
            <p:cNvSpPr txBox="1">
              <a:spLocks noChangeArrowheads="1"/>
            </p:cNvSpPr>
            <p:nvPr/>
          </p:nvSpPr>
          <p:spPr bwMode="auto">
            <a:xfrm>
              <a:off x="472" y="1208"/>
              <a:ext cx="1138" cy="1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Methanol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Ethylene Glycol  </a:t>
              </a:r>
              <a:endParaRPr lang="en-US" altLang="it-IT" sz="1200" b="1"/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Glycerol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Sugars  </a:t>
              </a:r>
              <a:r>
                <a:rPr lang="en-US" altLang="it-IT" sz="1200" b="1"/>
                <a:t>(Glucose)  (Xylose)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/>
                <a:t>Sugar Alcohols</a:t>
              </a:r>
              <a:r>
                <a:rPr lang="en-US" altLang="it-IT" sz="1200" b="1"/>
                <a:t> (Sorbitol)</a:t>
              </a:r>
            </a:p>
          </p:txBody>
        </p:sp>
      </p:grpSp>
      <p:grpSp>
        <p:nvGrpSpPr>
          <p:cNvPr id="190470" name="Group 6"/>
          <p:cNvGrpSpPr>
            <a:grpSpLocks/>
          </p:cNvGrpSpPr>
          <p:nvPr/>
        </p:nvGrpSpPr>
        <p:grpSpPr bwMode="auto">
          <a:xfrm>
            <a:off x="3656013" y="1905000"/>
            <a:ext cx="3194050" cy="1773238"/>
            <a:chOff x="2303" y="1200"/>
            <a:chExt cx="2012" cy="1117"/>
          </a:xfrm>
        </p:grpSpPr>
        <p:sp>
          <p:nvSpPr>
            <p:cNvPr id="190471" name="AutoShape 7"/>
            <p:cNvSpPr>
              <a:spLocks noChangeArrowheads="1"/>
            </p:cNvSpPr>
            <p:nvPr/>
          </p:nvSpPr>
          <p:spPr bwMode="auto">
            <a:xfrm>
              <a:off x="2303" y="1200"/>
              <a:ext cx="2012" cy="1117"/>
            </a:xfrm>
            <a:prstGeom prst="rightArrowCallout">
              <a:avLst>
                <a:gd name="adj1" fmla="val 25000"/>
                <a:gd name="adj2" fmla="val 25000"/>
                <a:gd name="adj3" fmla="val 30021"/>
                <a:gd name="adj4" fmla="val 6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426" y="1273"/>
              <a:ext cx="1152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 dirty="0">
                  <a:solidFill>
                    <a:srgbClr val="FF0000"/>
                  </a:solidFill>
                </a:rPr>
                <a:t>Liquid-Phase Reforming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 dirty="0">
                  <a:solidFill>
                    <a:srgbClr val="FF0000"/>
                  </a:solidFill>
                </a:rPr>
                <a:t>Single Reactor System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endParaRPr lang="en-US" altLang="it-IT" sz="1200" dirty="0">
                <a:solidFill>
                  <a:srgbClr val="FF0000"/>
                </a:solidFill>
              </a:endParaRPr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408" y="1616"/>
              <a:ext cx="1243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 dirty="0">
                  <a:solidFill>
                    <a:srgbClr val="FF0000"/>
                  </a:solidFill>
                </a:rPr>
                <a:t>Low Temperature</a:t>
              </a:r>
              <a:r>
                <a:rPr lang="en-US" altLang="it-IT" sz="1200" dirty="0">
                  <a:solidFill>
                    <a:srgbClr val="FF0000"/>
                  </a:solidFill>
                </a:rPr>
                <a:t>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dirty="0">
                  <a:solidFill>
                    <a:srgbClr val="FF0000"/>
                  </a:solidFill>
                </a:rPr>
                <a:t>160 – 265 </a:t>
              </a:r>
              <a:r>
                <a:rPr lang="en-US" altLang="it-IT" sz="1200" baseline="30000" dirty="0" err="1">
                  <a:solidFill>
                    <a:srgbClr val="FF0000"/>
                  </a:solidFill>
                </a:rPr>
                <a:t>o</a:t>
              </a:r>
              <a:r>
                <a:rPr lang="en-US" altLang="it-IT" sz="1200" dirty="0" err="1">
                  <a:solidFill>
                    <a:srgbClr val="FF0000"/>
                  </a:solidFill>
                </a:rPr>
                <a:t>C</a:t>
              </a:r>
              <a:endParaRPr lang="en-US" altLang="it-IT" sz="1200" dirty="0">
                <a:solidFill>
                  <a:srgbClr val="FF0000"/>
                </a:solidFill>
              </a:endParaRP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u="sng" dirty="0">
                  <a:solidFill>
                    <a:srgbClr val="FF0000"/>
                  </a:solidFill>
                </a:rPr>
                <a:t>Relatively </a:t>
              </a:r>
              <a:r>
                <a:rPr lang="en-US" altLang="it-IT" sz="1200" b="1" u="sng" dirty="0">
                  <a:solidFill>
                    <a:srgbClr val="FF0000"/>
                  </a:solidFill>
                </a:rPr>
                <a:t>Low  Pressure</a:t>
              </a:r>
              <a:r>
                <a:rPr lang="en-US" altLang="it-IT" sz="1200" dirty="0">
                  <a:solidFill>
                    <a:srgbClr val="FF0000"/>
                  </a:solidFill>
                </a:rPr>
                <a:t>          </a:t>
              </a:r>
            </a:p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dirty="0">
                  <a:solidFill>
                    <a:srgbClr val="FF0000"/>
                  </a:solidFill>
                </a:rPr>
                <a:t>   </a:t>
              </a:r>
              <a:r>
                <a:rPr lang="en-US" altLang="it-IT" sz="1200" u="sng" dirty="0">
                  <a:solidFill>
                    <a:srgbClr val="FF0000"/>
                  </a:solidFill>
                </a:rPr>
                <a:t>Less Than 68 bar</a:t>
              </a:r>
            </a:p>
          </p:txBody>
        </p:sp>
      </p:grpSp>
      <p:grpSp>
        <p:nvGrpSpPr>
          <p:cNvPr id="190474" name="Group 10"/>
          <p:cNvGrpSpPr>
            <a:grpSpLocks/>
          </p:cNvGrpSpPr>
          <p:nvPr/>
        </p:nvGrpSpPr>
        <p:grpSpPr bwMode="auto">
          <a:xfrm>
            <a:off x="6107113" y="1628775"/>
            <a:ext cx="2971800" cy="2089150"/>
            <a:chOff x="3847" y="1026"/>
            <a:chExt cx="1872" cy="1316"/>
          </a:xfrm>
        </p:grpSpPr>
        <p:sp>
          <p:nvSpPr>
            <p:cNvPr id="190475" name="AutoShape 11"/>
            <p:cNvSpPr>
              <a:spLocks noChangeArrowheads="1"/>
            </p:cNvSpPr>
            <p:nvPr/>
          </p:nvSpPr>
          <p:spPr bwMode="auto">
            <a:xfrm>
              <a:off x="4268" y="2094"/>
              <a:ext cx="983" cy="2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6" name="AutoShape 12"/>
            <p:cNvSpPr>
              <a:spLocks noChangeArrowheads="1"/>
            </p:cNvSpPr>
            <p:nvPr/>
          </p:nvSpPr>
          <p:spPr bwMode="auto">
            <a:xfrm>
              <a:off x="3847" y="1026"/>
              <a:ext cx="1872" cy="348"/>
            </a:xfrm>
            <a:prstGeom prst="roundRect">
              <a:avLst>
                <a:gd name="adj" fmla="val 16667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7" name="AutoShape 13"/>
            <p:cNvSpPr>
              <a:spLocks noChangeArrowheads="1"/>
            </p:cNvSpPr>
            <p:nvPr/>
          </p:nvSpPr>
          <p:spPr bwMode="auto">
            <a:xfrm>
              <a:off x="4315" y="1374"/>
              <a:ext cx="889" cy="720"/>
            </a:xfrm>
            <a:prstGeom prst="upDownArrowCallout">
              <a:avLst>
                <a:gd name="adj1" fmla="val 30868"/>
                <a:gd name="adj2" fmla="val 30868"/>
                <a:gd name="adj3" fmla="val 12500"/>
                <a:gd name="adj4" fmla="val 50000"/>
              </a:avLst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478" name="Text Box 14"/>
            <p:cNvSpPr txBox="1">
              <a:spLocks noChangeArrowheads="1"/>
            </p:cNvSpPr>
            <p:nvPr/>
          </p:nvSpPr>
          <p:spPr bwMode="auto">
            <a:xfrm>
              <a:off x="4279" y="1570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Simple Vapor-Liquid Separator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79" name="Text Box 15"/>
            <p:cNvSpPr txBox="1">
              <a:spLocks noChangeArrowheads="1"/>
            </p:cNvSpPr>
            <p:nvPr/>
          </p:nvSpPr>
          <p:spPr bwMode="auto">
            <a:xfrm>
              <a:off x="4194" y="1026"/>
              <a:ext cx="1151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Hydrogen-Rich Gas</a:t>
              </a:r>
            </a:p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 u="sng">
                  <a:solidFill>
                    <a:srgbClr val="0066FF"/>
                  </a:solidFill>
                </a:rPr>
                <a:t>Less than 100 ppm CO</a:t>
              </a:r>
              <a:endParaRPr lang="en-US" altLang="it-IT" sz="1200" b="1">
                <a:solidFill>
                  <a:srgbClr val="0066FF"/>
                </a:solidFill>
              </a:endParaRPr>
            </a:p>
          </p:txBody>
        </p:sp>
        <p:sp>
          <p:nvSpPr>
            <p:cNvPr id="190480" name="Text Box 16"/>
            <p:cNvSpPr txBox="1">
              <a:spLocks noChangeArrowheads="1"/>
            </p:cNvSpPr>
            <p:nvPr/>
          </p:nvSpPr>
          <p:spPr bwMode="auto">
            <a:xfrm>
              <a:off x="4422" y="2115"/>
              <a:ext cx="70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009900"/>
                </a:buClr>
              </a:pPr>
              <a:r>
                <a:rPr lang="en-US" altLang="it-IT" sz="1200" b="1">
                  <a:solidFill>
                    <a:srgbClr val="0066FF"/>
                  </a:solidFill>
                </a:rPr>
                <a:t>Liquid-Water</a:t>
              </a:r>
            </a:p>
          </p:txBody>
        </p:sp>
      </p:grpSp>
      <p:sp>
        <p:nvSpPr>
          <p:cNvPr id="190481" name="Rectangle 17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  <a:noFill/>
          <a:ln/>
        </p:spPr>
        <p:txBody>
          <a:bodyPr/>
          <a:lstStyle/>
          <a:p>
            <a:r>
              <a:rPr lang="en-US" altLang="it-IT" sz="3200" b="1" dirty="0">
                <a:solidFill>
                  <a:srgbClr val="3333FF"/>
                </a:solidFill>
              </a:rPr>
              <a:t>Aqueous-Phase Reforming </a:t>
            </a:r>
            <a:br>
              <a:rPr lang="en-US" altLang="it-IT" sz="3200" b="1" dirty="0">
                <a:solidFill>
                  <a:srgbClr val="3333FF"/>
                </a:solidFill>
              </a:rPr>
            </a:br>
            <a:r>
              <a:rPr lang="en-US" altLang="it-IT" sz="3200" b="1" dirty="0">
                <a:solidFill>
                  <a:srgbClr val="3333FF"/>
                </a:solidFill>
              </a:rPr>
              <a:t>(APR) Process</a:t>
            </a:r>
            <a:endParaRPr lang="it-IT" altLang="it-IT" sz="3200" b="1" dirty="0">
              <a:solidFill>
                <a:srgbClr val="3333FF"/>
              </a:solidFill>
            </a:endParaRPr>
          </a:p>
        </p:txBody>
      </p:sp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1079500" y="3933825"/>
            <a:ext cx="7813675" cy="28384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8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Eliminates Energy required</a:t>
            </a:r>
            <a:r>
              <a:rPr lang="it-IT" altLang="it-IT">
                <a:solidFill>
                  <a:srgbClr val="CC0000"/>
                </a:solidFill>
              </a:rPr>
              <a:t> to vaporize water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Allows processing bioproducts that cannot be vaporized without decomposition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00CC00"/>
                </a:solidFill>
              </a:rPr>
              <a:t>Compatible with processing wet feedstocks</a:t>
            </a:r>
            <a:r>
              <a:rPr lang="it-IT" altLang="it-IT">
                <a:solidFill>
                  <a:srgbClr val="CC0000"/>
                </a:solidFill>
              </a:rPr>
              <a:t>, avoiding need for an initial dehydration step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Operates at </a:t>
            </a:r>
            <a:r>
              <a:rPr lang="it-IT" altLang="it-IT">
                <a:solidFill>
                  <a:srgbClr val="00CC00"/>
                </a:solidFill>
              </a:rPr>
              <a:t>low T</a:t>
            </a:r>
            <a:r>
              <a:rPr lang="it-IT" altLang="it-IT">
                <a:solidFill>
                  <a:srgbClr val="CC0000"/>
                </a:solidFill>
              </a:rPr>
              <a:t> compared with conventional reforming, reducing energy costs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Water gas shift reaction occurs simultaneously with reforming</a:t>
            </a:r>
          </a:p>
          <a:p>
            <a:pPr>
              <a:buFont typeface="Wingdings" pitchFamily="2" charset="2"/>
              <a:buChar char="Ø"/>
            </a:pPr>
            <a:r>
              <a:rPr lang="it-IT" altLang="it-IT"/>
              <a:t> </a:t>
            </a:r>
            <a:r>
              <a:rPr lang="it-IT" altLang="it-IT">
                <a:solidFill>
                  <a:srgbClr val="CC0000"/>
                </a:solidFill>
              </a:rPr>
              <a:t>Pressurized product is compatible with membrane or p swing H</a:t>
            </a:r>
            <a:r>
              <a:rPr lang="it-IT" altLang="it-IT" baseline="-25000">
                <a:solidFill>
                  <a:srgbClr val="CC0000"/>
                </a:solidFill>
              </a:rPr>
              <a:t>2</a:t>
            </a:r>
            <a:r>
              <a:rPr lang="it-IT" altLang="it-IT">
                <a:solidFill>
                  <a:srgbClr val="CC0000"/>
                </a:solidFill>
              </a:rPr>
              <a:t> purification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3"/>
          <a:stretch>
            <a:fillRect/>
          </a:stretch>
        </p:blipFill>
        <p:spPr bwMode="auto">
          <a:xfrm>
            <a:off x="2805113" y="2643188"/>
            <a:ext cx="35528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43063" y="1357313"/>
            <a:ext cx="5824537" cy="1508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Process</a:t>
            </a:r>
            <a:r>
              <a:rPr lang="it-IT" sz="2400" b="1" cap="small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it-IT" sz="2400" b="1" cap="small" dirty="0" err="1">
                <a:solidFill>
                  <a:srgbClr val="C00000"/>
                </a:solidFill>
                <a:cs typeface="Arial" pitchFamily="34" charset="0"/>
              </a:rPr>
              <a:t>Conditions</a:t>
            </a:r>
            <a:endParaRPr lang="it-IT" sz="2400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cap="small" dirty="0">
              <a:solidFill>
                <a:srgbClr val="C000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is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possible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to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obtain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a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product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of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the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desired</a:t>
            </a:r>
            <a:r>
              <a:rPr lang="it-IT" sz="2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it-IT" sz="2400" b="1" dirty="0" err="1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specifications</a:t>
            </a:r>
            <a:endParaRPr lang="it-IT" sz="24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19140" name="CasellaDiTesto 4"/>
          <p:cNvSpPr txBox="1">
            <a:spLocks noChangeArrowheads="1"/>
          </p:cNvSpPr>
          <p:nvPr/>
        </p:nvSpPr>
        <p:spPr bwMode="auto">
          <a:xfrm>
            <a:off x="3643313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sp>
        <p:nvSpPr>
          <p:cNvPr id="6" name="Titolo 3"/>
          <p:cNvSpPr txBox="1">
            <a:spLocks/>
          </p:cNvSpPr>
          <p:nvPr/>
        </p:nvSpPr>
        <p:spPr>
          <a:xfrm>
            <a:off x="357158" y="7142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9143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29/37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CasellaDiTesto 3"/>
          <p:cNvSpPr txBox="1">
            <a:spLocks noChangeArrowheads="1"/>
          </p:cNvSpPr>
          <p:nvPr/>
        </p:nvSpPr>
        <p:spPr bwMode="auto">
          <a:xfrm>
            <a:off x="3714750" y="6488113"/>
            <a:ext cx="4254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>
                <a:cs typeface="Arial" pitchFamily="34" charset="0"/>
              </a:rPr>
              <a:t>R.R. Davida et al., </a:t>
            </a:r>
            <a:r>
              <a:rPr lang="it-IT" altLang="it-IT" sz="1600" i="1">
                <a:cs typeface="Arial" pitchFamily="34" charset="0"/>
              </a:rPr>
              <a:t>Appl.Catal.B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56</a:t>
            </a:r>
            <a:r>
              <a:rPr lang="it-IT" altLang="it-IT" sz="1600">
                <a:cs typeface="Arial" pitchFamily="34" charset="0"/>
              </a:rPr>
              <a:t>(2005)171</a:t>
            </a: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16667" t="7324" r="16666" b="12109"/>
          <a:stretch>
            <a:fillRect/>
          </a:stretch>
        </p:blipFill>
        <p:spPr bwMode="auto">
          <a:xfrm>
            <a:off x="2428875" y="1500188"/>
            <a:ext cx="401637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olo 3"/>
          <p:cNvSpPr txBox="1">
            <a:spLocks/>
          </p:cNvSpPr>
          <p:nvPr/>
        </p:nvSpPr>
        <p:spPr>
          <a:xfrm>
            <a:off x="357158" y="-71462"/>
            <a:ext cx="8330536" cy="1143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txBody>
          <a:bodyPr rIns="0" anchor="ctr"/>
          <a:lstStyle/>
          <a:p>
            <a:pPr algn="r">
              <a:defRPr/>
            </a:pPr>
            <a:r>
              <a:rPr lang="it-IT" sz="2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Arial" pitchFamily="34" charset="0"/>
              </a:rPr>
              <a:t>APR PROCESS: FACTORS CONTROLLING THE SELECTIVITY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601788" y="928688"/>
            <a:ext cx="7072312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016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30/37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4"/>
          <a:stretch>
            <a:fillRect/>
          </a:stretch>
        </p:blipFill>
        <p:spPr bwMode="auto">
          <a:xfrm>
            <a:off x="2428875" y="576263"/>
            <a:ext cx="42370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7" name="Rectangle 8"/>
          <p:cNvSpPr>
            <a:spLocks noChangeArrowheads="1"/>
          </p:cNvSpPr>
          <p:nvPr/>
        </p:nvSpPr>
        <p:spPr bwMode="auto">
          <a:xfrm>
            <a:off x="5715000" y="6477000"/>
            <a:ext cx="2286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Nature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418</a:t>
            </a:r>
            <a:r>
              <a:rPr lang="en-GB" altLang="ko-KR" sz="1600">
                <a:ea typeface="굴림"/>
                <a:cs typeface="Arial" pitchFamily="34" charset="0"/>
              </a:rPr>
              <a:t>, 964 (2002)</a:t>
            </a:r>
          </a:p>
        </p:txBody>
      </p:sp>
      <p:pic>
        <p:nvPicPr>
          <p:cNvPr id="22118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t="3276" b="1093"/>
          <a:stretch>
            <a:fillRect/>
          </a:stretch>
        </p:blipFill>
        <p:spPr bwMode="auto">
          <a:xfrm>
            <a:off x="2241550" y="2714625"/>
            <a:ext cx="46164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9" name="Rectangle 10"/>
          <p:cNvSpPr>
            <a:spLocks noChangeArrowheads="1"/>
          </p:cNvSpPr>
          <p:nvPr/>
        </p:nvSpPr>
        <p:spPr bwMode="auto">
          <a:xfrm>
            <a:off x="1620838" y="6067425"/>
            <a:ext cx="6551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it-IT" altLang="it-IT" sz="1200" b="1" i="1">
                <a:cs typeface="Arial" pitchFamily="34" charset="0"/>
              </a:rPr>
              <a:t>Reaction pathways</a:t>
            </a:r>
            <a:r>
              <a:rPr lang="it-IT" altLang="it-IT" sz="1200">
                <a:cs typeface="Arial" pitchFamily="34" charset="0"/>
              </a:rPr>
              <a:t> for production of H</a:t>
            </a:r>
            <a:r>
              <a:rPr lang="it-IT" altLang="it-IT" sz="1200" baseline="-25000">
                <a:cs typeface="Arial" pitchFamily="34" charset="0"/>
              </a:rPr>
              <a:t>2</a:t>
            </a:r>
            <a:r>
              <a:rPr lang="it-IT" altLang="it-IT" sz="1200">
                <a:cs typeface="Arial" pitchFamily="34" charset="0"/>
              </a:rPr>
              <a:t> by reactions of oxygenated hydrocarbons with water. (Asterisk represents a surface metal site.)</a:t>
            </a:r>
          </a:p>
        </p:txBody>
      </p:sp>
      <p:sp>
        <p:nvSpPr>
          <p:cNvPr id="221190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31/37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b="46875"/>
          <a:stretch>
            <a:fillRect/>
          </a:stretch>
        </p:blipFill>
        <p:spPr bwMode="auto">
          <a:xfrm>
            <a:off x="1763713" y="576263"/>
            <a:ext cx="55467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1" name="Rectangle 7"/>
          <p:cNvSpPr>
            <a:spLocks noChangeArrowheads="1"/>
          </p:cNvSpPr>
          <p:nvPr/>
        </p:nvSpPr>
        <p:spPr bwMode="auto">
          <a:xfrm>
            <a:off x="5572125" y="6477000"/>
            <a:ext cx="2509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Science</a:t>
            </a:r>
            <a:r>
              <a:rPr lang="en-GB" altLang="ko-KR" sz="1600">
                <a:ea typeface="굴림"/>
                <a:cs typeface="Arial" pitchFamily="34" charset="0"/>
              </a:rPr>
              <a:t> </a:t>
            </a:r>
            <a:r>
              <a:rPr lang="en-GB" altLang="ko-KR" sz="1600" b="1">
                <a:ea typeface="굴림"/>
                <a:cs typeface="Arial" pitchFamily="34" charset="0"/>
              </a:rPr>
              <a:t>300</a:t>
            </a:r>
            <a:r>
              <a:rPr lang="en-GB" altLang="ko-KR" sz="1600">
                <a:ea typeface="굴림"/>
                <a:cs typeface="Arial" pitchFamily="34" charset="0"/>
              </a:rPr>
              <a:t>, 2075 (2003)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/>
          <a:srcRect r="5035" b="3459"/>
          <a:stretch>
            <a:fillRect/>
          </a:stretch>
        </p:blipFill>
        <p:spPr bwMode="auto">
          <a:xfrm>
            <a:off x="36513" y="2298700"/>
            <a:ext cx="5688012" cy="3987800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222213" name="Rectangle 10"/>
          <p:cNvSpPr>
            <a:spLocks noChangeArrowheads="1"/>
          </p:cNvSpPr>
          <p:nvPr/>
        </p:nvSpPr>
        <p:spPr bwMode="auto">
          <a:xfrm>
            <a:off x="5724525" y="2657475"/>
            <a:ext cx="34559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200" b="1">
                <a:solidFill>
                  <a:srgbClr val="008000"/>
                </a:solidFill>
                <a:cs typeface="Arial" pitchFamily="34" charset="0"/>
              </a:rPr>
              <a:t>Hydrogen was produced by aqueous-phase reforming of biomass-derived oxygenated hydrocarbons at T near 500 K over a tin-promoted Raney-nickel catalyst.</a:t>
            </a:r>
            <a:r>
              <a:rPr lang="it-IT" altLang="it-IT" sz="1200">
                <a:cs typeface="Arial" pitchFamily="34" charset="0"/>
              </a:rPr>
              <a:t>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200">
                <a:cs typeface="Arial" pitchFamily="34" charset="0"/>
              </a:rPr>
              <a:t>The performance of this non–precious metal catalyst compares favorably with that of platinum-based catalysts for production of hydrogen from ethylene glycol, glycerol, and sorbitol. </a:t>
            </a:r>
          </a:p>
          <a:p>
            <a:pPr eaLnBrk="1" hangingPunct="1"/>
            <a:endParaRPr lang="it-IT" altLang="it-IT" sz="1200">
              <a:cs typeface="Arial" pitchFamily="34" charset="0"/>
            </a:endParaRP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The addition of tin to nickel decreases the rate of methane formation from </a:t>
            </a:r>
          </a:p>
          <a:p>
            <a:pPr eaLnBrk="1" hangingPunct="1"/>
            <a:r>
              <a:rPr lang="it-IT" altLang="it-IT" sz="1400" b="1">
                <a:solidFill>
                  <a:srgbClr val="0000FF"/>
                </a:solidFill>
                <a:cs typeface="Arial" pitchFamily="34" charset="0"/>
              </a:rPr>
              <a:t>C-O bond cleavage while maintaining the high rates of C-C bond cleavage required for hydrogen formation.</a:t>
            </a:r>
          </a:p>
        </p:txBody>
      </p:sp>
      <p:sp>
        <p:nvSpPr>
          <p:cNvPr id="222214" name="Rectangle 7"/>
          <p:cNvSpPr>
            <a:spLocks noChangeArrowheads="1"/>
          </p:cNvSpPr>
          <p:nvPr/>
        </p:nvSpPr>
        <p:spPr bwMode="auto">
          <a:xfrm>
            <a:off x="1331913" y="4797425"/>
            <a:ext cx="4319587" cy="14446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5" name="Rectangle 8"/>
          <p:cNvSpPr>
            <a:spLocks noChangeArrowheads="1"/>
          </p:cNvSpPr>
          <p:nvPr/>
        </p:nvSpPr>
        <p:spPr bwMode="auto">
          <a:xfrm>
            <a:off x="1476375" y="3284538"/>
            <a:ext cx="792163" cy="215900"/>
          </a:xfrm>
          <a:prstGeom prst="rect">
            <a:avLst/>
          </a:prstGeom>
          <a:noFill/>
          <a:ln w="22225">
            <a:solidFill>
              <a:srgbClr val="0000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22216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32/37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4068763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005138"/>
            <a:ext cx="37084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5000625"/>
            <a:ext cx="38481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7" name="Text Box 9"/>
          <p:cNvSpPr txBox="1">
            <a:spLocks noChangeArrowheads="1"/>
          </p:cNvSpPr>
          <p:nvPr/>
        </p:nvSpPr>
        <p:spPr bwMode="auto">
          <a:xfrm>
            <a:off x="4857750" y="6500813"/>
            <a:ext cx="33893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1600" i="1">
                <a:cs typeface="Arial" pitchFamily="34" charset="0"/>
              </a:rPr>
              <a:t>Angew.Chem.Int.Ed.</a:t>
            </a:r>
            <a:r>
              <a:rPr lang="it-IT" altLang="it-IT" sz="1600">
                <a:cs typeface="Arial" pitchFamily="34" charset="0"/>
              </a:rPr>
              <a:t> </a:t>
            </a:r>
            <a:r>
              <a:rPr lang="it-IT" altLang="it-IT" sz="1600" b="1">
                <a:cs typeface="Arial" pitchFamily="34" charset="0"/>
              </a:rPr>
              <a:t>45</a:t>
            </a:r>
            <a:r>
              <a:rPr lang="it-IT" altLang="it-IT" sz="1600">
                <a:cs typeface="Arial" pitchFamily="34" charset="0"/>
              </a:rPr>
              <a:t>(2006)3983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5572125" y="2208213"/>
          <a:ext cx="28733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22360" imgH="228600" progId="Equation.3">
                  <p:embed/>
                </p:oleObj>
              </mc:Choice>
              <mc:Fallback>
                <p:oleObj name="Equation" r:id="rId5" imgW="1422360" imgH="2286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2208213"/>
                        <a:ext cx="2873375" cy="43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32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0"/>
          <a:stretch>
            <a:fillRect/>
          </a:stretch>
        </p:blipFill>
        <p:spPr bwMode="auto">
          <a:xfrm>
            <a:off x="2500313" y="571500"/>
            <a:ext cx="3857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4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88"/>
          <a:stretch>
            <a:fillRect/>
          </a:stretch>
        </p:blipFill>
        <p:spPr bwMode="auto">
          <a:xfrm>
            <a:off x="2500313" y="1000125"/>
            <a:ext cx="38576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514350"/>
            <a:ext cx="83153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59" name="Rectangle 8"/>
          <p:cNvSpPr>
            <a:spLocks noChangeArrowheads="1"/>
          </p:cNvSpPr>
          <p:nvPr/>
        </p:nvSpPr>
        <p:spPr bwMode="auto">
          <a:xfrm>
            <a:off x="5286375" y="6477000"/>
            <a:ext cx="2533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ko-KR" sz="1600" i="1">
                <a:ea typeface="굴림"/>
                <a:cs typeface="Arial" pitchFamily="34" charset="0"/>
              </a:rPr>
              <a:t>Chem.Commun.</a:t>
            </a:r>
            <a:r>
              <a:rPr lang="en-GB" altLang="ko-KR" sz="1600">
                <a:ea typeface="굴림"/>
                <a:cs typeface="Arial" pitchFamily="34" charset="0"/>
              </a:rPr>
              <a:t> (2004)36</a:t>
            </a:r>
          </a:p>
        </p:txBody>
      </p:sp>
      <p:sp>
        <p:nvSpPr>
          <p:cNvPr id="224260" name="Rettangolo 6"/>
          <p:cNvSpPr>
            <a:spLocks noChangeArrowheads="1"/>
          </p:cNvSpPr>
          <p:nvPr/>
        </p:nvSpPr>
        <p:spPr bwMode="auto">
          <a:xfrm>
            <a:off x="5286375" y="5191125"/>
            <a:ext cx="2928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Reaction pathways involved in </a:t>
            </a:r>
          </a:p>
          <a:p>
            <a:pPr algn="ctr" eaLnBrk="1" hangingPunct="1"/>
            <a:r>
              <a:rPr lang="en-US" altLang="it-IT" sz="1400" b="1">
                <a:solidFill>
                  <a:srgbClr val="C00000"/>
                </a:solidFill>
                <a:cs typeface="Arial" pitchFamily="34" charset="0"/>
              </a:rPr>
              <a:t>glucose and sorbitol reforming.</a:t>
            </a:r>
          </a:p>
        </p:txBody>
      </p:sp>
      <p:pic>
        <p:nvPicPr>
          <p:cNvPr id="2242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7279"/>
          <a:stretch>
            <a:fillRect/>
          </a:stretch>
        </p:blipFill>
        <p:spPr bwMode="auto">
          <a:xfrm>
            <a:off x="4562475" y="2725738"/>
            <a:ext cx="43672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86000"/>
            <a:ext cx="481012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Rettangolo 5"/>
          <p:cNvSpPr>
            <a:spLocks noChangeArrowheads="1"/>
          </p:cNvSpPr>
          <p:nvPr/>
        </p:nvSpPr>
        <p:spPr bwMode="auto">
          <a:xfrm>
            <a:off x="214313" y="5548313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it-IT" sz="1200">
                <a:cs typeface="Arial" pitchFamily="34" charset="0"/>
              </a:rPr>
              <a:t>Schematic representation of the recycle loop for </a:t>
            </a:r>
          </a:p>
          <a:p>
            <a:pPr algn="ctr" eaLnBrk="1" hangingPunct="1"/>
            <a:r>
              <a:rPr lang="en-US" altLang="it-IT" sz="1200">
                <a:cs typeface="Arial" pitchFamily="34" charset="0"/>
              </a:rPr>
              <a:t>generation of hydrogen by APR of glucose.</a:t>
            </a:r>
          </a:p>
        </p:txBody>
      </p:sp>
      <p:sp>
        <p:nvSpPr>
          <p:cNvPr id="224264" name="Rectangle 3"/>
          <p:cNvSpPr>
            <a:spLocks noChangeArrowheads="1"/>
          </p:cNvSpPr>
          <p:nvPr/>
        </p:nvSpPr>
        <p:spPr bwMode="auto">
          <a:xfrm>
            <a:off x="8358188" y="648811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/>
              <a:t>34/37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4859338" y="4005263"/>
            <a:ext cx="37084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Increasing particles size</a:t>
            </a:r>
            <a:r>
              <a:rPr lang="es-ES" altLang="it-IT" sz="1600" i="1"/>
              <a:t> produces higher catalytic activity and higher selectivity to H</a:t>
            </a:r>
            <a:r>
              <a:rPr lang="es-ES" altLang="it-IT" sz="1600" i="1" baseline="-25000"/>
              <a:t>2</a:t>
            </a:r>
            <a:r>
              <a:rPr lang="es-ES" altLang="it-IT" sz="1600" i="1"/>
              <a:t>.</a:t>
            </a:r>
          </a:p>
          <a:p>
            <a:endParaRPr lang="es-ES" altLang="it-IT" sz="1600" i="1"/>
          </a:p>
          <a:p>
            <a:r>
              <a:rPr lang="es-ES" altLang="it-IT" sz="1600" i="1"/>
              <a:t>APR of glycerol is </a:t>
            </a:r>
            <a:r>
              <a:rPr lang="es-ES" altLang="it-IT" sz="1600" i="1">
                <a:solidFill>
                  <a:srgbClr val="3333FF"/>
                </a:solidFill>
              </a:rPr>
              <a:t>structure sensitive</a:t>
            </a:r>
            <a:r>
              <a:rPr lang="es-ES" altLang="it-IT" sz="1600" i="1"/>
              <a:t>. It is assumed that the adsorption of glycerol for subsequent cleavage of a C-C bond can be realized preferably on face positions.</a:t>
            </a:r>
            <a:endParaRPr lang="es-AR" altLang="it-IT" sz="1600" i="1"/>
          </a:p>
        </p:txBody>
      </p:sp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213100"/>
            <a:ext cx="4211637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107950" y="1700213"/>
            <a:ext cx="37433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Pt(3%)/Al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Calcination Temp: 260 – 600 ºC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523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20 bar 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170362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25" name="Rectangle 9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916113"/>
            <a:ext cx="43561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700213"/>
            <a:ext cx="4464050" cy="361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0" y="54991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>
                <a:solidFill>
                  <a:srgbClr val="3333FF"/>
                </a:solidFill>
              </a:rPr>
              <a:t>The nature of the metal precursor does not influence the catalytic activity.</a:t>
            </a:r>
          </a:p>
          <a:p>
            <a:endParaRPr lang="es-ES" altLang="it-IT" sz="1600" i="1">
              <a:solidFill>
                <a:srgbClr val="3333FF"/>
              </a:solidFill>
            </a:endParaRPr>
          </a:p>
          <a:p>
            <a:r>
              <a:rPr lang="es-AR" altLang="it-IT" sz="1600" i="1">
                <a:solidFill>
                  <a:srgbClr val="3333FF"/>
                </a:solidFill>
              </a:rPr>
              <a:t>Although lower H</a:t>
            </a:r>
            <a:r>
              <a:rPr lang="es-AR" altLang="it-IT" sz="1600" i="1" baseline="-25000">
                <a:solidFill>
                  <a:srgbClr val="3333FF"/>
                </a:solidFill>
              </a:rPr>
              <a:t>2</a:t>
            </a:r>
            <a:r>
              <a:rPr lang="es-AR" altLang="it-IT" sz="1600" i="1">
                <a:solidFill>
                  <a:srgbClr val="3333FF"/>
                </a:solidFill>
              </a:rPr>
              <a:t> yields are obtained, even crude glycerol can be converted</a:t>
            </a:r>
            <a:r>
              <a:rPr lang="es-AR" altLang="it-IT" sz="1600" i="1"/>
              <a:t> </a:t>
            </a:r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1258888" y="1773238"/>
            <a:ext cx="2305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Pt loading</a:t>
            </a:r>
            <a:endParaRPr lang="es-AR" altLang="it-IT" sz="1600" i="1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5508625" y="1773238"/>
            <a:ext cx="2665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Effect of the glycerol purity</a:t>
            </a:r>
            <a:endParaRPr lang="es-AR" altLang="it-IT" sz="1600" i="1"/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0" y="1147763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K. Lehnert, P. Claus, Catal. Comm. 9 (2008) 2543-2546</a:t>
            </a:r>
            <a:endParaRPr lang="es-ES" altLang="it-IT" sz="1600"/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179388" y="44450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Influence of Pt particle size and support type on the aqueous-phase reforming of glycerol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2"/>
          <p:cNvSpPr txBox="1">
            <a:spLocks noChangeArrowheads="1"/>
          </p:cNvSpPr>
          <p:nvPr/>
        </p:nvSpPr>
        <p:spPr bwMode="auto">
          <a:xfrm>
            <a:off x="0" y="122078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 Wen, Y. Xu, H. Ma, Z. Xu, Z. Tian; Int. J. Hydrogen energy 33 (2008) 6657-6666</a:t>
            </a:r>
            <a:endParaRPr lang="es-ES" altLang="it-IT" sz="1600"/>
          </a:p>
        </p:txBody>
      </p:sp>
      <p:pic>
        <p:nvPicPr>
          <p:cNvPr id="2160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628775"/>
            <a:ext cx="6894512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070" name="Text Box 6"/>
          <p:cNvSpPr txBox="1">
            <a:spLocks noChangeArrowheads="1"/>
          </p:cNvSpPr>
          <p:nvPr/>
        </p:nvSpPr>
        <p:spPr bwMode="auto">
          <a:xfrm>
            <a:off x="107950" y="1844675"/>
            <a:ext cx="251936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Pt/support catalysts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503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3.2 MPa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10 wt% glycerol</a:t>
            </a:r>
            <a:endParaRPr lang="es-ES" altLang="it-IT" sz="1600"/>
          </a:p>
        </p:txBody>
      </p:sp>
      <p:sp>
        <p:nvSpPr>
          <p:cNvPr id="216071" name="Rectangle 7"/>
          <p:cNvSpPr>
            <a:spLocks noChangeArrowheads="1"/>
          </p:cNvSpPr>
          <p:nvPr/>
        </p:nvSpPr>
        <p:spPr bwMode="auto">
          <a:xfrm>
            <a:off x="144463" y="3525838"/>
            <a:ext cx="241141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Hydrogen production decreases in the order: Pt &gt;  Cu &gt; Ni &gt; Co.</a:t>
            </a:r>
          </a:p>
          <a:p>
            <a:endParaRPr lang="es-ES" altLang="it-IT" sz="1600" i="1"/>
          </a:p>
          <a:p>
            <a:r>
              <a:rPr lang="es-ES" altLang="it-IT" sz="1600" i="1">
                <a:solidFill>
                  <a:srgbClr val="FF3300"/>
                </a:solidFill>
              </a:rPr>
              <a:t>Pt/Al</a:t>
            </a:r>
            <a:r>
              <a:rPr lang="es-ES" altLang="it-IT" sz="1600" i="1" baseline="-25000">
                <a:solidFill>
                  <a:srgbClr val="FF3300"/>
                </a:solidFill>
              </a:rPr>
              <a:t>2</a:t>
            </a:r>
            <a:r>
              <a:rPr lang="es-ES" altLang="it-IT" sz="1600" i="1">
                <a:solidFill>
                  <a:srgbClr val="FF3300"/>
                </a:solidFill>
              </a:rPr>
              <a:t>O</a:t>
            </a:r>
            <a:r>
              <a:rPr lang="es-ES" altLang="it-IT" sz="1600" i="1" baseline="-25000">
                <a:solidFill>
                  <a:srgbClr val="FF3300"/>
                </a:solidFill>
              </a:rPr>
              <a:t>3</a:t>
            </a:r>
            <a:r>
              <a:rPr lang="es-ES" altLang="it-IT" sz="1600" i="1">
                <a:solidFill>
                  <a:srgbClr val="FF3300"/>
                </a:solidFill>
              </a:rPr>
              <a:t> is the only stable catalyst</a:t>
            </a:r>
            <a:r>
              <a:rPr lang="es-ES" altLang="it-IT" sz="1600" i="1"/>
              <a:t>.</a:t>
            </a:r>
            <a:endParaRPr lang="es-AR" altLang="it-IT" sz="1600" i="1"/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179388" y="106363"/>
            <a:ext cx="8964612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Production of hydrogen by aqueous phase reforming of glycerol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4DFE7A4B-41C0-2C18-FE51-04E7D59F7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184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3. Sintering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F2E880FD-3224-713C-3BB4-2139C9148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62025"/>
            <a:ext cx="74072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Loss of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active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surface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area via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structural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modificaion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of the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catalyst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C1B7038D-A48C-0F94-7990-E0EC1EC93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036763"/>
            <a:ext cx="6357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sz="2400">
                <a:latin typeface="Arial" panose="020B0604020202020204" pitchFamily="34" charset="0"/>
              </a:rPr>
              <a:t>Metal catalysts (supported or unsupported)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C42314C3-EAFA-11D9-C451-4DE6FEFA4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30500"/>
            <a:ext cx="8077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Agglomeration and coalescence of small metal crystallites into larger ones with low surface - to - volume ratio.</a:t>
            </a:r>
          </a:p>
        </p:txBody>
      </p:sp>
      <p:pic>
        <p:nvPicPr>
          <p:cNvPr id="12297" name="Picture 9" descr="D:\Paolo\Caffaro\Metal sintering.jpg">
            <a:extLst>
              <a:ext uri="{FF2B5EF4-FFF2-40B4-BE49-F238E27FC236}">
                <a16:creationId xmlns:a16="http://schemas.microsoft.com/office/drawing/2014/main" id="{557DEC41-54D2-A918-6386-1FA31763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6" b="28886"/>
          <a:stretch>
            <a:fillRect/>
          </a:stretch>
        </p:blipFill>
        <p:spPr bwMode="auto">
          <a:xfrm>
            <a:off x="1066800" y="4800600"/>
            <a:ext cx="76200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 Box 10">
            <a:extLst>
              <a:ext uri="{FF2B5EF4-FFF2-40B4-BE49-F238E27FC236}">
                <a16:creationId xmlns:a16="http://schemas.microsoft.com/office/drawing/2014/main" id="{DDFD7F17-808E-105B-452C-CA477A4FD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119563"/>
            <a:ext cx="16097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Crystalline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migration</a:t>
            </a:r>
          </a:p>
        </p:txBody>
      </p:sp>
      <p:sp>
        <p:nvSpPr>
          <p:cNvPr id="12299" name="Text Box 11">
            <a:extLst>
              <a:ext uri="{FF2B5EF4-FFF2-40B4-BE49-F238E27FC236}">
                <a16:creationId xmlns:a16="http://schemas.microsoft.com/office/drawing/2014/main" id="{4326461E-063A-144C-CF20-50E1131B0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119563"/>
            <a:ext cx="1439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Atomic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migration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:a16="http://schemas.microsoft.com/office/drawing/2014/main" id="{5EEA284B-C2A0-926E-97A3-EFED8B0F3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14800"/>
            <a:ext cx="2828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Result: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Particle size growth</a:t>
            </a:r>
          </a:p>
        </p:txBody>
      </p:sp>
      <p:sp>
        <p:nvSpPr>
          <p:cNvPr id="12301" name="Text Box 13">
            <a:extLst>
              <a:ext uri="{FF2B5EF4-FFF2-40B4-BE49-F238E27FC236}">
                <a16:creationId xmlns:a16="http://schemas.microsoft.com/office/drawing/2014/main" id="{03A8AD50-90B3-103F-A361-153F983CA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00" y="5735638"/>
            <a:ext cx="14144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9900"/>
                </a:solidFill>
                <a:latin typeface="Arial" panose="020B0604020202020204" pitchFamily="34" charset="0"/>
              </a:rPr>
              <a:t>High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9900"/>
                </a:solidFill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12302" name="Text Box 14">
            <a:extLst>
              <a:ext uri="{FF2B5EF4-FFF2-40B4-BE49-F238E27FC236}">
                <a16:creationId xmlns:a16="http://schemas.microsoft.com/office/drawing/2014/main" id="{A502AED5-0689-86F0-0FF1-81B757365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638" y="5735638"/>
            <a:ext cx="14144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9900"/>
                </a:solidFill>
                <a:latin typeface="Arial" panose="020B0604020202020204" pitchFamily="34" charset="0"/>
              </a:rPr>
              <a:t>Low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9900"/>
                </a:solidFill>
                <a:latin typeface="Arial" panose="020B0604020202020204" pitchFamily="34" charset="0"/>
              </a:rPr>
              <a:t>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autoUpdateAnimBg="0"/>
      <p:bldP spid="12292" grpId="0" autoUpdateAnimBg="0"/>
      <p:bldP spid="12293" grpId="0" autoUpdateAnimBg="0"/>
      <p:bldP spid="12298" grpId="0" autoUpdateAnimBg="0"/>
      <p:bldP spid="12299" grpId="0" autoUpdateAnimBg="0"/>
      <p:bldP spid="12300" grpId="0" autoUpdateAnimBg="0"/>
      <p:bldP spid="12301" grpId="0" autoUpdateAnimBg="0"/>
      <p:bldP spid="12302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0" y="112553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AR" altLang="it-IT" sz="1600"/>
              <a:t>G.W. Huber, J.W. Shabaker, S.T. Evans, J.A. Dumesic, Appl. Catal. B 62 (2006) 226-235</a:t>
            </a:r>
            <a:endParaRPr lang="es-ES" altLang="it-IT" sz="1600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0" y="1700213"/>
            <a:ext cx="47164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it-IT" sz="1600" b="1"/>
              <a:t>Pt/Al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Pd/Al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, bimetallic Pt-M/Al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</a:t>
            </a:r>
            <a:r>
              <a:rPr lang="en-US" altLang="it-IT" sz="1600" b="1"/>
              <a:t> and Pd-M/Al</a:t>
            </a:r>
            <a:r>
              <a:rPr lang="en-US" altLang="it-IT" sz="1600" b="1" baseline="-25000"/>
              <a:t>2</a:t>
            </a:r>
            <a:r>
              <a:rPr lang="en-US" altLang="it-IT" sz="1600" b="1"/>
              <a:t>O</a:t>
            </a:r>
            <a:r>
              <a:rPr lang="en-US" altLang="it-IT" sz="1600" b="1" baseline="-25000"/>
              <a:t>3 </a:t>
            </a:r>
            <a:r>
              <a:rPr lang="en-US" altLang="it-IT" sz="1600" b="1"/>
              <a:t>(more than 130 samples)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Temperature: 423-498 K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Pressure: 4.8 – 25.8 bar</a:t>
            </a:r>
          </a:p>
          <a:p>
            <a:pPr>
              <a:spcBef>
                <a:spcPct val="20000"/>
              </a:spcBef>
            </a:pPr>
            <a:r>
              <a:rPr lang="en-US" altLang="it-IT" sz="1600" b="1"/>
              <a:t>5 wt% ethylene glycol </a:t>
            </a:r>
            <a:endParaRPr lang="es-ES" altLang="it-IT" sz="1600" b="1"/>
          </a:p>
        </p:txBody>
      </p:sp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144463" y="3298825"/>
            <a:ext cx="2411412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s-ES" altLang="it-IT" sz="1600" i="1"/>
              <a:t>PtNi, PtCo, PtFe, PdFe were significantly more active than Pt and Pd monometallic samples.</a:t>
            </a:r>
          </a:p>
          <a:p>
            <a:endParaRPr lang="es-ES" altLang="it-IT" sz="1600" i="1"/>
          </a:p>
          <a:p>
            <a:r>
              <a:rPr lang="es-AR" altLang="it-IT" sz="1600" i="1"/>
              <a:t>Alloying Pt with Ni, Co or Fe improves the activity for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production by lowering the heats of CO and H</a:t>
            </a:r>
            <a:r>
              <a:rPr lang="es-AR" altLang="it-IT" sz="1600" i="1" baseline="-25000"/>
              <a:t>2</a:t>
            </a:r>
            <a:r>
              <a:rPr lang="es-AR" altLang="it-IT" sz="1600" i="1"/>
              <a:t> adsorption, increasing the fraction of the available sites for reaction.</a:t>
            </a:r>
          </a:p>
        </p:txBody>
      </p:sp>
      <p:pic>
        <p:nvPicPr>
          <p:cNvPr id="218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430463"/>
            <a:ext cx="6516687" cy="442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0" y="0"/>
            <a:ext cx="10260013" cy="946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2800" b="1">
                <a:solidFill>
                  <a:srgbClr val="990033"/>
                </a:solidFill>
              </a:rPr>
              <a:t>Aqueous-phase reforming of ethylene glycol over supported Pt and Pd bimetallic catalysts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41328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>
                <a:solidFill>
                  <a:srgbClr val="FF0000"/>
                </a:solidFill>
              </a:rPr>
              <a:t>Purification of H</a:t>
            </a:r>
            <a:r>
              <a:rPr lang="en-US" altLang="it-IT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it-IT" sz="2400" b="1" dirty="0">
                <a:solidFill>
                  <a:srgbClr val="FF0000"/>
                </a:solidFill>
              </a:rPr>
              <a:t> from </a:t>
            </a:r>
            <a:r>
              <a:rPr lang="en-US" altLang="it-IT" sz="2400" b="1" dirty="0" err="1">
                <a:solidFill>
                  <a:srgbClr val="FF0000"/>
                </a:solidFill>
              </a:rPr>
              <a:t>Syn</a:t>
            </a:r>
            <a:r>
              <a:rPr lang="en-US" altLang="it-IT" sz="2400" b="1" dirty="0">
                <a:solidFill>
                  <a:srgbClr val="FF0000"/>
                </a:solidFill>
              </a:rPr>
              <a:t>-Gas</a:t>
            </a:r>
          </a:p>
        </p:txBody>
      </p:sp>
      <p:pic>
        <p:nvPicPr>
          <p:cNvPr id="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6802438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609600" y="4879975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  basso contenuto di CO (&lt;10ppm) </a:t>
            </a:r>
          </a:p>
          <a:p>
            <a:r>
              <a:rPr lang="it-IT" altLang="it-IT"/>
              <a:t>  basse temperature per reforming</a:t>
            </a:r>
          </a:p>
        </p:txBody>
      </p:sp>
      <p:pic>
        <p:nvPicPr>
          <p:cNvPr id="5" name="Picture 26" descr="http://www.fueleconomy.gov/feg/tech/fuelce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24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423025" y="350520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Tx/>
              <a:buSzTx/>
              <a:buFontTx/>
              <a:buNone/>
            </a:pPr>
            <a:r>
              <a:rPr lang="it-IT" altLang="it-IT" b="1"/>
              <a:t>PEMFC</a:t>
            </a:r>
          </a:p>
        </p:txBody>
      </p:sp>
    </p:spTree>
    <p:extLst>
      <p:ext uri="{BB962C8B-B14F-4D97-AF65-F5344CB8AC3E}">
        <p14:creationId xmlns:p14="http://schemas.microsoft.com/office/powerpoint/2010/main" val="13918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647700" y="1203516"/>
            <a:ext cx="4038600" cy="2736850"/>
            <a:chOff x="1584" y="3282"/>
            <a:chExt cx="2544" cy="1724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1584" y="3282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FF0000"/>
                  </a:solidFill>
                </a:rPr>
                <a:t>W</a:t>
              </a:r>
              <a:r>
                <a:rPr lang="it-IT" altLang="it-IT" sz="1800" b="1" dirty="0"/>
                <a:t>ater - </a:t>
              </a:r>
              <a:r>
                <a:rPr lang="it-IT" altLang="it-IT" sz="1800" b="1" dirty="0">
                  <a:solidFill>
                    <a:srgbClr val="FF0000"/>
                  </a:solidFill>
                </a:rPr>
                <a:t>G</a:t>
              </a:r>
              <a:r>
                <a:rPr lang="it-IT" altLang="it-IT" sz="1800" b="1" dirty="0"/>
                <a:t>as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S</a:t>
              </a:r>
              <a:r>
                <a:rPr lang="it-IT" altLang="it-IT" sz="1800" b="1" dirty="0" err="1"/>
                <a:t>hift</a:t>
              </a:r>
              <a:r>
                <a:rPr lang="it-IT" altLang="it-IT" sz="1800" b="1" dirty="0"/>
                <a:t> </a:t>
              </a:r>
              <a:r>
                <a:rPr lang="it-IT" altLang="it-IT" sz="1800" b="1" dirty="0" err="1">
                  <a:solidFill>
                    <a:srgbClr val="FF0000"/>
                  </a:solidFill>
                </a:rPr>
                <a:t>R</a:t>
              </a:r>
              <a:r>
                <a:rPr lang="it-IT" altLang="it-IT" sz="1800" b="1" dirty="0" err="1"/>
                <a:t>eaction</a:t>
              </a:r>
              <a:endParaRPr lang="it-IT" altLang="it-IT" sz="1800" b="1" dirty="0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1680" y="4512"/>
              <a:ext cx="23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0000FF"/>
                  </a:solidFill>
                </a:rPr>
                <a:t>Cu, Ni, Fe, Co, Pd, </a:t>
              </a:r>
              <a:r>
                <a:rPr lang="it-IT" altLang="it-IT" sz="1800" b="1" dirty="0" err="1">
                  <a:solidFill>
                    <a:srgbClr val="0000FF"/>
                  </a:solidFill>
                </a:rPr>
                <a:t>Pt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su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auto">
            <a:xfrm>
              <a:off x="1992" y="4775"/>
              <a:ext cx="17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 err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endParaRPr lang="it-IT" altLang="it-IT" sz="1800" b="1" dirty="0">
                <a:solidFill>
                  <a:srgbClr val="0000FF"/>
                </a:solidFill>
              </a:endParaRPr>
            </a:p>
          </p:txBody>
        </p:sp>
        <p:grpSp>
          <p:nvGrpSpPr>
            <p:cNvPr id="27" name="Group 27"/>
            <p:cNvGrpSpPr>
              <a:grpSpLocks/>
            </p:cNvGrpSpPr>
            <p:nvPr/>
          </p:nvGrpSpPr>
          <p:grpSpPr bwMode="auto">
            <a:xfrm>
              <a:off x="1908" y="3523"/>
              <a:ext cx="1896" cy="173"/>
              <a:chOff x="2864" y="3168"/>
              <a:chExt cx="1896" cy="173"/>
            </a:xfrm>
          </p:grpSpPr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286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H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O</a:t>
                </a:r>
              </a:p>
            </p:txBody>
          </p:sp>
          <p:sp>
            <p:nvSpPr>
              <p:cNvPr id="29" name="Text Box 29"/>
              <p:cNvSpPr txBox="1">
                <a:spLocks noChangeArrowheads="1"/>
              </p:cNvSpPr>
              <p:nvPr/>
            </p:nvSpPr>
            <p:spPr bwMode="auto">
              <a:xfrm>
                <a:off x="3984" y="3168"/>
                <a:ext cx="7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r>
                  <a:rPr lang="it-IT" altLang="it-IT" sz="1200"/>
                  <a:t> + H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3653" y="3239"/>
                <a:ext cx="298" cy="32"/>
                <a:chOff x="1342" y="2769"/>
                <a:chExt cx="298" cy="32"/>
              </a:xfrm>
            </p:grpSpPr>
            <p:sp>
              <p:nvSpPr>
                <p:cNvPr id="31" name="Line 31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26"/>
            <p:cNvSpPr txBox="1">
              <a:spLocks noChangeArrowheads="1"/>
            </p:cNvSpPr>
            <p:nvPr/>
          </p:nvSpPr>
          <p:spPr bwMode="auto">
            <a:xfrm>
              <a:off x="1992" y="3788"/>
              <a:ext cx="1728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 dirty="0">
                  <a:solidFill>
                    <a:srgbClr val="FF0000"/>
                  </a:solidFill>
                </a:rPr>
                <a:t>HTS: 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Fe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3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 / Cr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2</a:t>
              </a:r>
              <a:r>
                <a:rPr lang="it-IT" altLang="it-IT" sz="1800" b="1" dirty="0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 dirty="0">
                  <a:solidFill>
                    <a:srgbClr val="0000FF"/>
                  </a:solidFill>
                </a:rPr>
                <a:t>3</a:t>
              </a:r>
            </a:p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b="1" dirty="0">
                  <a:solidFill>
                    <a:srgbClr val="FF0000"/>
                  </a:solidFill>
                </a:rPr>
                <a:t>LTS: </a:t>
              </a:r>
              <a:r>
                <a:rPr lang="it-IT" altLang="it-IT" b="1" dirty="0">
                  <a:solidFill>
                    <a:srgbClr val="0000FF"/>
                  </a:solidFill>
                </a:rPr>
                <a:t>Cu/</a:t>
              </a:r>
              <a:r>
                <a:rPr lang="it-IT" altLang="it-IT" b="1" dirty="0" err="1">
                  <a:solidFill>
                    <a:srgbClr val="0000FF"/>
                  </a:solidFill>
                </a:rPr>
                <a:t>ZnO</a:t>
              </a:r>
              <a:r>
                <a:rPr lang="it-IT" altLang="it-IT" b="1" dirty="0">
                  <a:solidFill>
                    <a:srgbClr val="0000FF"/>
                  </a:solidFill>
                </a:rPr>
                <a:t>/Al</a:t>
              </a:r>
              <a:r>
                <a:rPr lang="it-IT" altLang="it-IT" b="1" baseline="-25000" dirty="0">
                  <a:solidFill>
                    <a:srgbClr val="0000FF"/>
                  </a:solidFill>
                </a:rPr>
                <a:t>2</a:t>
              </a:r>
              <a:r>
                <a:rPr lang="it-IT" altLang="it-IT" b="1" dirty="0">
                  <a:solidFill>
                    <a:srgbClr val="0000FF"/>
                  </a:solidFill>
                </a:rPr>
                <a:t>O</a:t>
              </a:r>
              <a:r>
                <a:rPr lang="it-IT" altLang="it-IT" b="1" baseline="-25000" dirty="0">
                  <a:solidFill>
                    <a:srgbClr val="0000FF"/>
                  </a:solidFill>
                </a:rPr>
                <a:t>3</a:t>
              </a:r>
              <a:endParaRPr lang="it-IT" altLang="it-IT" sz="1800" b="1" baseline="-250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5181600" y="1203516"/>
            <a:ext cx="3352800" cy="2136775"/>
            <a:chOff x="3264" y="1056"/>
            <a:chExt cx="2112" cy="1024"/>
          </a:xfrm>
        </p:grpSpPr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384" y="1056"/>
              <a:ext cx="1872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PR</a:t>
              </a:r>
              <a:r>
                <a:rPr lang="it-IT" altLang="it-IT" sz="1800" b="1"/>
                <a:t>eferential </a:t>
              </a:r>
              <a:r>
                <a:rPr lang="it-IT" altLang="it-IT" sz="1800" b="1">
                  <a:solidFill>
                    <a:srgbClr val="FF0000"/>
                  </a:solidFill>
                </a:rPr>
                <a:t>OX</a:t>
              </a:r>
              <a:r>
                <a:rPr lang="it-IT" altLang="it-IT" sz="1800" b="1"/>
                <a:t>idation</a:t>
              </a:r>
            </a:p>
            <a:p>
              <a:pPr algn="ctr" eaLnBrk="0" hangingPunct="0">
                <a:buClrTx/>
                <a:buSzTx/>
                <a:buFontTx/>
                <a:buNone/>
              </a:pPr>
              <a:r>
                <a:rPr lang="it-IT" altLang="it-IT" sz="1800" b="1"/>
                <a:t>of CO in excess H</a:t>
              </a:r>
              <a:r>
                <a:rPr lang="it-IT" altLang="it-IT" sz="1800" b="1" baseline="-25000"/>
                <a:t>2</a:t>
              </a:r>
              <a:endParaRPr lang="it-IT" altLang="it-IT" sz="1800" b="1"/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3264" y="1540"/>
              <a:ext cx="2112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0000FF"/>
                  </a:solidFill>
                </a:rPr>
                <a:t>Pt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 </a:t>
              </a:r>
              <a:r>
                <a:rPr lang="it-IT" altLang="it-IT" sz="1800" b="1">
                  <a:solidFill>
                    <a:srgbClr val="0000FF"/>
                  </a:solidFill>
                </a:rPr>
                <a:t>/ Al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r>
                <a:rPr lang="it-IT" altLang="it-IT" sz="1800" b="1">
                  <a:solidFill>
                    <a:srgbClr val="0000FF"/>
                  </a:solidFill>
                </a:rPr>
                <a:t>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3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3456" y="1729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Au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3456" y="1904"/>
              <a:ext cx="1728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it-IT" altLang="it-IT" sz="1800" b="1">
                  <a:solidFill>
                    <a:srgbClr val="FF0000"/>
                  </a:solidFill>
                </a:rPr>
                <a:t>CuO</a:t>
              </a:r>
              <a:r>
                <a:rPr lang="it-IT" altLang="it-IT" sz="1800" b="1">
                  <a:solidFill>
                    <a:srgbClr val="0000FF"/>
                  </a:solidFill>
                </a:rPr>
                <a:t> / CeO</a:t>
              </a:r>
              <a:r>
                <a:rPr lang="it-IT" altLang="it-IT" sz="1800" b="1" baseline="-25000">
                  <a:solidFill>
                    <a:srgbClr val="0000FF"/>
                  </a:solidFill>
                </a:rPr>
                <a:t>2</a:t>
              </a:r>
              <a:endParaRPr lang="it-IT" altLang="it-IT" sz="1800" b="1">
                <a:solidFill>
                  <a:srgbClr val="0000FF"/>
                </a:solidFill>
              </a:endParaRPr>
            </a:p>
          </p:txBody>
        </p: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>
              <a:off x="3672" y="1385"/>
              <a:ext cx="1296" cy="134"/>
              <a:chOff x="3504" y="1385"/>
              <a:chExt cx="1296" cy="134"/>
            </a:xfrm>
          </p:grpSpPr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504" y="1388"/>
                <a:ext cx="644" cy="1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r"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 + 1/2 O</a:t>
                </a:r>
                <a:r>
                  <a:rPr lang="it-IT" altLang="it-IT" sz="1200" baseline="-25000"/>
                  <a:t>2</a:t>
                </a:r>
              </a:p>
            </p:txBody>
          </p:sp>
          <p:sp>
            <p:nvSpPr>
              <p:cNvPr id="40" name="Text Box 40"/>
              <p:cNvSpPr txBox="1">
                <a:spLocks noChangeArrowheads="1"/>
              </p:cNvSpPr>
              <p:nvPr/>
            </p:nvSpPr>
            <p:spPr bwMode="auto">
              <a:xfrm>
                <a:off x="4492" y="1385"/>
                <a:ext cx="308" cy="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it-IT" altLang="it-IT" sz="1200"/>
                  <a:t>CO</a:t>
                </a:r>
                <a:r>
                  <a:rPr lang="it-IT" altLang="it-IT" sz="1200" baseline="-25000"/>
                  <a:t>2</a:t>
                </a:r>
                <a:endParaRPr lang="it-IT" altLang="it-IT" sz="1200"/>
              </a:p>
            </p:txBody>
          </p:sp>
          <p:grpSp>
            <p:nvGrpSpPr>
              <p:cNvPr id="41" name="Group 41"/>
              <p:cNvGrpSpPr>
                <a:grpSpLocks/>
              </p:cNvGrpSpPr>
              <p:nvPr/>
            </p:nvGrpSpPr>
            <p:grpSpPr bwMode="auto">
              <a:xfrm>
                <a:off x="4161" y="1438"/>
                <a:ext cx="298" cy="32"/>
                <a:chOff x="1342" y="2769"/>
                <a:chExt cx="298" cy="32"/>
              </a:xfrm>
            </p:grpSpPr>
            <p:sp>
              <p:nvSpPr>
                <p:cNvPr id="42" name="Line 42"/>
                <p:cNvSpPr>
                  <a:spLocks noChangeShapeType="1"/>
                </p:cNvSpPr>
                <p:nvPr/>
              </p:nvSpPr>
              <p:spPr bwMode="auto">
                <a:xfrm>
                  <a:off x="1342" y="2769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342" y="2801"/>
                  <a:ext cx="298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CasellaDiTesto 1"/>
          <p:cNvSpPr txBox="1"/>
          <p:nvPr/>
        </p:nvSpPr>
        <p:spPr>
          <a:xfrm>
            <a:off x="2864000" y="332656"/>
            <a:ext cx="341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Processes for CO removal</a:t>
            </a:r>
          </a:p>
        </p:txBody>
      </p:sp>
    </p:spTree>
    <p:extLst>
      <p:ext uri="{BB962C8B-B14F-4D97-AF65-F5344CB8AC3E}">
        <p14:creationId xmlns:p14="http://schemas.microsoft.com/office/powerpoint/2010/main" val="34134096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>
                <a:solidFill>
                  <a:srgbClr val="FF0000"/>
                </a:solidFill>
              </a:rPr>
              <a:t>WGSR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8" t="11188" r="41471"/>
          <a:stretch/>
        </p:blipFill>
        <p:spPr bwMode="auto">
          <a:xfrm>
            <a:off x="476249" y="908720"/>
            <a:ext cx="4743823" cy="45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17194" y="1988840"/>
            <a:ext cx="2086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“Redox” mechanism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156176" y="4077072"/>
            <a:ext cx="2808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“Associative </a:t>
            </a:r>
            <a:r>
              <a:rPr lang="en-US" dirty="0" err="1">
                <a:solidFill>
                  <a:srgbClr val="0000FF"/>
                </a:solidFill>
              </a:rPr>
              <a:t>formate</a:t>
            </a:r>
            <a:r>
              <a:rPr lang="en-US" dirty="0">
                <a:solidFill>
                  <a:srgbClr val="0000FF"/>
                </a:solidFill>
              </a:rPr>
              <a:t> with –OH regeneration” mechanism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755578" y="5949280"/>
            <a:ext cx="763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factor governing WGSR is the extension of the metal-promoter interface, as a result of a good contact between the two components. </a:t>
            </a:r>
          </a:p>
        </p:txBody>
      </p:sp>
    </p:spTree>
    <p:extLst>
      <p:ext uri="{BB962C8B-B14F-4D97-AF65-F5344CB8AC3E}">
        <p14:creationId xmlns:p14="http://schemas.microsoft.com/office/powerpoint/2010/main" val="2451198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>
                <a:solidFill>
                  <a:srgbClr val="FF0000"/>
                </a:solidFill>
              </a:rPr>
              <a:t>WGSR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21268" cy="242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b="1540"/>
          <a:stretch/>
        </p:blipFill>
        <p:spPr bwMode="auto">
          <a:xfrm>
            <a:off x="565150" y="947642"/>
            <a:ext cx="3574402" cy="161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47841"/>
            <a:ext cx="3600000" cy="1329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600000" cy="15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5437271" y="6237312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A, 5 (2017), 20024–20034</a:t>
            </a:r>
          </a:p>
        </p:txBody>
      </p:sp>
    </p:spTree>
    <p:extLst>
      <p:ext uri="{BB962C8B-B14F-4D97-AF65-F5344CB8AC3E}">
        <p14:creationId xmlns:p14="http://schemas.microsoft.com/office/powerpoint/2010/main" val="1238866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437271" y="6473908"/>
            <a:ext cx="36642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J. Mater. Chem. A, 5 (2017), 20024–20034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8376"/>
            <a:ext cx="5400000" cy="210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5"/>
            <a:ext cx="5400000" cy="20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4"/>
          <a:stretch/>
        </p:blipFill>
        <p:spPr bwMode="auto">
          <a:xfrm>
            <a:off x="35496" y="4509111"/>
            <a:ext cx="5940000" cy="203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365125" y="268288"/>
            <a:ext cx="9743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2400" b="1" dirty="0">
                <a:solidFill>
                  <a:srgbClr val="FF0000"/>
                </a:solidFill>
              </a:rPr>
              <a:t>WGSR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084168" y="112648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Deposition-precipitation on SBA-16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084168" y="306896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Impregnation of SBA-16 with Pt-DT and Ce(OR)</a:t>
            </a:r>
            <a:r>
              <a:rPr lang="en-US" baseline="-25000" dirty="0"/>
              <a:t>4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084169" y="5169966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Impregnation of hydrophobic SBA-16 with Pt-DT and Ce(OR)</a:t>
            </a:r>
            <a:r>
              <a:rPr lang="en-US" baseline="-25000" dirty="0"/>
              <a:t>4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084169" y="17008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FF"/>
                </a:solidFill>
              </a:rPr>
              <a:t>Deactivation by sintering (irreversible)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875105" y="4005064"/>
            <a:ext cx="3226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FF"/>
                </a:solidFill>
              </a:rPr>
              <a:t>Deactivation by deposition of intermediates and/or electronic effects (reversible)</a:t>
            </a:r>
          </a:p>
        </p:txBody>
      </p:sp>
    </p:spTree>
    <p:extLst>
      <p:ext uri="{BB962C8B-B14F-4D97-AF65-F5344CB8AC3E}">
        <p14:creationId xmlns:p14="http://schemas.microsoft.com/office/powerpoint/2010/main" val="174367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7D265DE4-1DB1-1694-0E57-A88B42317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184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3. Sintering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76D22FC7-0B0A-404F-FDF1-F8855DA92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812800"/>
            <a:ext cx="2627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sz="2400">
                <a:latin typeface="Arial" panose="020B0604020202020204" pitchFamily="34" charset="0"/>
              </a:rPr>
              <a:t>Oxide catalysts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6086EA34-DA7F-0D73-384C-AA77BDA89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50950"/>
            <a:ext cx="685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Coalescence and growth of bulk oxide cristallites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7BB682A0-F71E-852F-5025-5A73B5052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38400"/>
            <a:ext cx="32004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87325" indent="-1873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0000"/>
                </a:solidFill>
                <a:latin typeface="Arial" panose="020B0604020202020204" pitchFamily="34" charset="0"/>
              </a:rPr>
              <a:t>Result: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>
                <a:latin typeface="Arial" panose="020B0604020202020204" pitchFamily="34" charset="0"/>
              </a:rPr>
              <a:t>Increase in crystallite dimension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>
                <a:latin typeface="Arial" panose="020B0604020202020204" pitchFamily="34" charset="0"/>
              </a:rPr>
              <a:t>Increase in grain dimensions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2400">
                <a:latin typeface="Arial" panose="020B0604020202020204" pitchFamily="34" charset="0"/>
              </a:rPr>
              <a:t>Decrease of surface area and porosity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644431B0-7F0C-785C-C725-02B37D389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5940425"/>
            <a:ext cx="5780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Arial" panose="020B0604020202020204" pitchFamily="34" charset="0"/>
              </a:rPr>
              <a:t>SEM images of CeO</a:t>
            </a:r>
            <a:r>
              <a:rPr lang="it-IT" altLang="it-IT" sz="1800" baseline="-25000">
                <a:latin typeface="Arial" panose="020B0604020202020204" pitchFamily="34" charset="0"/>
              </a:rPr>
              <a:t>2</a:t>
            </a:r>
            <a:r>
              <a:rPr lang="it-IT" altLang="it-IT" sz="1800">
                <a:latin typeface="Arial" panose="020B0604020202020204" pitchFamily="34" charset="0"/>
              </a:rPr>
              <a:t> sintered at different temperatures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Arial" panose="020B0604020202020204" pitchFamily="34" charset="0"/>
              </a:rPr>
              <a:t>Zhang T. et al. </a:t>
            </a:r>
            <a:r>
              <a:rPr lang="it-IT" altLang="it-IT" sz="1400" i="1">
                <a:latin typeface="Arial" panose="020B0604020202020204" pitchFamily="34" charset="0"/>
              </a:rPr>
              <a:t>Materials Letters</a:t>
            </a:r>
            <a:r>
              <a:rPr lang="it-IT" altLang="it-IT" sz="1400">
                <a:latin typeface="Arial" panose="020B0604020202020204" pitchFamily="34" charset="0"/>
              </a:rPr>
              <a:t> </a:t>
            </a:r>
            <a:r>
              <a:rPr lang="it-IT" altLang="it-IT" sz="1400" b="1">
                <a:latin typeface="Arial" panose="020B0604020202020204" pitchFamily="34" charset="0"/>
              </a:rPr>
              <a:t>57 (2002)</a:t>
            </a:r>
            <a:r>
              <a:rPr lang="it-IT" altLang="it-IT" sz="1400">
                <a:latin typeface="Arial" panose="020B0604020202020204" pitchFamily="34" charset="0"/>
              </a:rPr>
              <a:t>, 507 - 512</a:t>
            </a:r>
          </a:p>
        </p:txBody>
      </p:sp>
      <p:grpSp>
        <p:nvGrpSpPr>
          <p:cNvPr id="13324" name="Group 12">
            <a:extLst>
              <a:ext uri="{FF2B5EF4-FFF2-40B4-BE49-F238E27FC236}">
                <a16:creationId xmlns:a16="http://schemas.microsoft.com/office/drawing/2014/main" id="{79B91002-A8F7-62E5-DF49-D928271C1DA2}"/>
              </a:ext>
            </a:extLst>
          </p:cNvPr>
          <p:cNvGrpSpPr>
            <a:grpSpLocks/>
          </p:cNvGrpSpPr>
          <p:nvPr/>
        </p:nvGrpSpPr>
        <p:grpSpPr bwMode="auto">
          <a:xfrm>
            <a:off x="474663" y="1765300"/>
            <a:ext cx="5181600" cy="4027488"/>
            <a:chOff x="299" y="1112"/>
            <a:chExt cx="3264" cy="2537"/>
          </a:xfrm>
        </p:grpSpPr>
        <p:pic>
          <p:nvPicPr>
            <p:cNvPr id="12296" name="Picture 5" descr="D:\Paolo\Caffaro\Oxide Sintering.jpg">
              <a:extLst>
                <a:ext uri="{FF2B5EF4-FFF2-40B4-BE49-F238E27FC236}">
                  <a16:creationId xmlns:a16="http://schemas.microsoft.com/office/drawing/2014/main" id="{16A04F97-21E9-B281-2F05-B5D96D823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" y="1112"/>
              <a:ext cx="3264" cy="2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8">
              <a:extLst>
                <a:ext uri="{FF2B5EF4-FFF2-40B4-BE49-F238E27FC236}">
                  <a16:creationId xmlns:a16="http://schemas.microsoft.com/office/drawing/2014/main" id="{BE22A26F-1F58-0F44-AAAC-3EFA3C40A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" y="1202"/>
              <a:ext cx="59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Arial" panose="020B0604020202020204" pitchFamily="34" charset="0"/>
                </a:rPr>
                <a:t>1250°C</a:t>
              </a:r>
            </a:p>
          </p:txBody>
        </p:sp>
        <p:sp>
          <p:nvSpPr>
            <p:cNvPr id="12298" name="Text Box 9">
              <a:extLst>
                <a:ext uri="{FF2B5EF4-FFF2-40B4-BE49-F238E27FC236}">
                  <a16:creationId xmlns:a16="http://schemas.microsoft.com/office/drawing/2014/main" id="{39CD2EAF-137D-9FF3-EB82-AEB807EFE3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2" y="1202"/>
              <a:ext cx="59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Arial" panose="020B0604020202020204" pitchFamily="34" charset="0"/>
                </a:rPr>
                <a:t>1400°C</a:t>
              </a:r>
            </a:p>
          </p:txBody>
        </p:sp>
        <p:sp>
          <p:nvSpPr>
            <p:cNvPr id="12299" name="Text Box 10">
              <a:extLst>
                <a:ext uri="{FF2B5EF4-FFF2-40B4-BE49-F238E27FC236}">
                  <a16:creationId xmlns:a16="http://schemas.microsoft.com/office/drawing/2014/main" id="{5BD06501-0645-042F-C3FC-04CE24B04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2" y="2490"/>
              <a:ext cx="59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Arial" panose="020B0604020202020204" pitchFamily="34" charset="0"/>
                </a:rPr>
                <a:t>1600°C</a:t>
              </a:r>
            </a:p>
          </p:txBody>
        </p:sp>
        <p:sp>
          <p:nvSpPr>
            <p:cNvPr id="12300" name="Text Box 11">
              <a:extLst>
                <a:ext uri="{FF2B5EF4-FFF2-40B4-BE49-F238E27FC236}">
                  <a16:creationId xmlns:a16="http://schemas.microsoft.com/office/drawing/2014/main" id="{2E460EF0-6C18-FF40-CA1B-D3B865487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" y="2490"/>
              <a:ext cx="59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latin typeface="Arial" panose="020B0604020202020204" pitchFamily="34" charset="0"/>
                </a:rPr>
                <a:t>1550°C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  <p:bldP spid="13316" grpId="0" autoUpdateAnimBg="0"/>
      <p:bldP spid="13318" grpId="0" autoUpdateAnimBg="0"/>
      <p:bldP spid="133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2AB531B5-E81C-7C15-D218-6621204FE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184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3. Sintering</a:t>
            </a: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C070D3FA-73AE-63E0-057D-851125155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877888"/>
            <a:ext cx="25288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3333FF"/>
                </a:solidFill>
                <a:latin typeface="Arial" panose="020B0604020202020204" pitchFamily="34" charset="0"/>
              </a:rPr>
              <a:t>Key </a:t>
            </a:r>
            <a:r>
              <a:rPr lang="it-IT" altLang="it-IT" b="1" dirty="0" err="1">
                <a:solidFill>
                  <a:srgbClr val="3333FF"/>
                </a:solidFill>
                <a:latin typeface="Arial" panose="020B0604020202020204" pitchFamily="34" charset="0"/>
              </a:rPr>
              <a:t>factors</a:t>
            </a:r>
            <a:r>
              <a:rPr lang="it-IT" altLang="it-IT" b="1" dirty="0">
                <a:solidFill>
                  <a:srgbClr val="3333FF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84B7589E-D6E2-95E4-4CA2-A724D9C16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98638"/>
            <a:ext cx="26431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9900"/>
                </a:solidFill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BD1804D9-528C-7947-A1C2-69178CF0B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332038"/>
            <a:ext cx="5964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Sinterisation is a thermic activated process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2701A031-7F4D-F93F-260F-E96E8F16C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962400"/>
            <a:ext cx="4310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9900"/>
                </a:solidFill>
                <a:latin typeface="Arial" panose="020B0604020202020204" pitchFamily="34" charset="0"/>
              </a:rPr>
              <a:t>Reaction atmosphere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92DB64BD-0E72-FEDB-3D69-32B0D0402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95800"/>
            <a:ext cx="6324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Water vapor accelerates crystallization and structural change in oxide catalysts.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utoUpdateAnimBg="0"/>
      <p:bldP spid="14340" grpId="0" autoUpdateAnimBg="0"/>
      <p:bldP spid="14341" grpId="0" autoUpdateAnimBg="0"/>
      <p:bldP spid="14342" grpId="0" autoUpdateAnimBg="0"/>
      <p:bldP spid="1434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90AD1138-74B2-F846-D0E3-BB80E52F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68288"/>
            <a:ext cx="473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4. Solid Phase Transformations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2E75E08A-A778-4B0D-AA76-021BBB44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62025"/>
            <a:ext cx="74072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Transformation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of one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phase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into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a </a:t>
            </a:r>
            <a:r>
              <a:rPr lang="it-IT" altLang="it-IT" sz="2400" dirty="0" err="1">
                <a:solidFill>
                  <a:srgbClr val="3333FF"/>
                </a:solidFill>
                <a:latin typeface="Arial" panose="020B0604020202020204" pitchFamily="34" charset="0"/>
              </a:rPr>
              <a:t>different</a:t>
            </a:r>
            <a:r>
              <a:rPr lang="it-IT" altLang="it-IT" sz="2400" dirty="0">
                <a:solidFill>
                  <a:srgbClr val="3333FF"/>
                </a:solidFill>
                <a:latin typeface="Arial" panose="020B0604020202020204" pitchFamily="34" charset="0"/>
              </a:rPr>
              <a:t> one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FCD38E8B-E3CF-8E5E-DBDB-215EF9240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538288"/>
            <a:ext cx="401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76238" indent="-37623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r>
              <a:rPr lang="it-IT" altLang="it-IT" sz="2400">
                <a:latin typeface="Arial" panose="020B0604020202020204" pitchFamily="34" charset="0"/>
              </a:rPr>
              <a:t>Metal supported catalysts</a:t>
            </a: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4CDBD6A9-E5DD-0EDD-DCB7-2F24253E9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1976438"/>
            <a:ext cx="543401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Arial" panose="020B0604020202020204" pitchFamily="34" charset="0"/>
              </a:rPr>
              <a:t>Incorporation of metal into the support</a:t>
            </a:r>
          </a:p>
        </p:txBody>
      </p:sp>
      <p:grpSp>
        <p:nvGrpSpPr>
          <p:cNvPr id="15390" name="Group 30">
            <a:extLst>
              <a:ext uri="{FF2B5EF4-FFF2-40B4-BE49-F238E27FC236}">
                <a16:creationId xmlns:a16="http://schemas.microsoft.com/office/drawing/2014/main" id="{3A4F9802-D7CE-1889-CFBF-1AA6B2A87313}"/>
              </a:ext>
            </a:extLst>
          </p:cNvPr>
          <p:cNvGrpSpPr>
            <a:grpSpLocks/>
          </p:cNvGrpSpPr>
          <p:nvPr/>
        </p:nvGrpSpPr>
        <p:grpSpPr bwMode="auto">
          <a:xfrm>
            <a:off x="1339850" y="2952750"/>
            <a:ext cx="6169025" cy="1831975"/>
            <a:chOff x="844" y="1860"/>
            <a:chExt cx="3886" cy="1154"/>
          </a:xfrm>
        </p:grpSpPr>
        <p:grpSp>
          <p:nvGrpSpPr>
            <p:cNvPr id="14343" name="Group 27">
              <a:extLst>
                <a:ext uri="{FF2B5EF4-FFF2-40B4-BE49-F238E27FC236}">
                  <a16:creationId xmlns:a16="http://schemas.microsoft.com/office/drawing/2014/main" id="{08105BA7-D6D9-90CD-3C61-34F8F1049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1860"/>
              <a:ext cx="1291" cy="1154"/>
              <a:chOff x="963" y="1860"/>
              <a:chExt cx="1291" cy="1154"/>
            </a:xfrm>
          </p:grpSpPr>
          <p:sp>
            <p:nvSpPr>
              <p:cNvPr id="14353" name="Text Box 6">
                <a:extLst>
                  <a:ext uri="{FF2B5EF4-FFF2-40B4-BE49-F238E27FC236}">
                    <a16:creationId xmlns:a16="http://schemas.microsoft.com/office/drawing/2014/main" id="{144C2F40-341F-6851-4708-F6355BB19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2" y="1860"/>
                <a:ext cx="8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>
                    <a:latin typeface="Arial" panose="020B0604020202020204" pitchFamily="34" charset="0"/>
                  </a:rPr>
                  <a:t>Ni/Al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2</a:t>
                </a:r>
                <a:r>
                  <a:rPr lang="it-IT" altLang="it-IT" sz="2400">
                    <a:latin typeface="Arial" panose="020B0604020202020204" pitchFamily="34" charset="0"/>
                  </a:rPr>
                  <a:t>O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4354" name="Text Box 8">
                <a:extLst>
                  <a:ext uri="{FF2B5EF4-FFF2-40B4-BE49-F238E27FC236}">
                    <a16:creationId xmlns:a16="http://schemas.microsoft.com/office/drawing/2014/main" id="{4F156AE7-7540-F62F-887E-5C63B66075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2" y="2108"/>
                <a:ext cx="1213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>
                    <a:latin typeface="Arial" panose="020B0604020202020204" pitchFamily="34" charset="0"/>
                  </a:rPr>
                  <a:t>active for reforming</a:t>
                </a:r>
              </a:p>
            </p:txBody>
          </p:sp>
          <p:sp>
            <p:nvSpPr>
              <p:cNvPr id="14355" name="Text Box 16">
                <a:extLst>
                  <a:ext uri="{FF2B5EF4-FFF2-40B4-BE49-F238E27FC236}">
                    <a16:creationId xmlns:a16="http://schemas.microsoft.com/office/drawing/2014/main" id="{223E8D8E-303C-2746-FA5E-ED090C69F7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0" y="2554"/>
                <a:ext cx="877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>
                    <a:latin typeface="Arial" panose="020B0604020202020204" pitchFamily="34" charset="0"/>
                  </a:rPr>
                  <a:t>Rh/Al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2</a:t>
                </a:r>
                <a:r>
                  <a:rPr lang="it-IT" altLang="it-IT" sz="2400">
                    <a:latin typeface="Arial" panose="020B0604020202020204" pitchFamily="34" charset="0"/>
                  </a:rPr>
                  <a:t>O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4356" name="Text Box 17">
                <a:extLst>
                  <a:ext uri="{FF2B5EF4-FFF2-40B4-BE49-F238E27FC236}">
                    <a16:creationId xmlns:a16="http://schemas.microsoft.com/office/drawing/2014/main" id="{18621B8E-0EEC-5857-F1D7-7E70345FB3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3" y="2802"/>
                <a:ext cx="129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>
                    <a:latin typeface="Arial" panose="020B0604020202020204" pitchFamily="34" charset="0"/>
                  </a:rPr>
                  <a:t>Three - Way catalyst</a:t>
                </a:r>
              </a:p>
            </p:txBody>
          </p:sp>
        </p:grpSp>
        <p:grpSp>
          <p:nvGrpSpPr>
            <p:cNvPr id="14344" name="Group 29">
              <a:extLst>
                <a:ext uri="{FF2B5EF4-FFF2-40B4-BE49-F238E27FC236}">
                  <a16:creationId xmlns:a16="http://schemas.microsoft.com/office/drawing/2014/main" id="{1FECC529-1EFE-A524-B265-E48F681A07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8" y="1861"/>
              <a:ext cx="1312" cy="982"/>
              <a:chOff x="3537" y="1861"/>
              <a:chExt cx="1312" cy="982"/>
            </a:xfrm>
          </p:grpSpPr>
          <p:sp>
            <p:nvSpPr>
              <p:cNvPr id="14350" name="Text Box 7">
                <a:extLst>
                  <a:ext uri="{FF2B5EF4-FFF2-40B4-BE49-F238E27FC236}">
                    <a16:creationId xmlns:a16="http://schemas.microsoft.com/office/drawing/2014/main" id="{1FF23CF5-C243-A226-111F-33087C8844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3" y="1861"/>
                <a:ext cx="7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>
                    <a:latin typeface="Arial" panose="020B0604020202020204" pitchFamily="34" charset="0"/>
                  </a:rPr>
                  <a:t>NiAl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2</a:t>
                </a:r>
                <a:r>
                  <a:rPr lang="it-IT" altLang="it-IT" sz="2400">
                    <a:latin typeface="Arial" panose="020B0604020202020204" pitchFamily="34" charset="0"/>
                  </a:rPr>
                  <a:t>O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14351" name="Text Box 10">
                <a:extLst>
                  <a:ext uri="{FF2B5EF4-FFF2-40B4-BE49-F238E27FC236}">
                    <a16:creationId xmlns:a16="http://schemas.microsoft.com/office/drawing/2014/main" id="{B8A10FAF-61E0-3DD5-F358-0014BDE1C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7" y="2108"/>
                <a:ext cx="131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1600">
                    <a:latin typeface="Arial" panose="020B0604020202020204" pitchFamily="34" charset="0"/>
                  </a:rPr>
                  <a:t>inactive for reforming</a:t>
                </a:r>
              </a:p>
            </p:txBody>
          </p:sp>
          <p:sp>
            <p:nvSpPr>
              <p:cNvPr id="14352" name="Text Box 20">
                <a:extLst>
                  <a:ext uri="{FF2B5EF4-FFF2-40B4-BE49-F238E27FC236}">
                    <a16:creationId xmlns:a16="http://schemas.microsoft.com/office/drawing/2014/main" id="{86F16E5B-A828-FE85-B9D7-6F70127BDD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6" y="2555"/>
                <a:ext cx="89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it-IT" altLang="it-IT" sz="2400">
                    <a:latin typeface="Arial" panose="020B0604020202020204" pitchFamily="34" charset="0"/>
                  </a:rPr>
                  <a:t>Rh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2</a:t>
                </a:r>
                <a:r>
                  <a:rPr lang="it-IT" altLang="it-IT" sz="2400">
                    <a:latin typeface="Arial" panose="020B0604020202020204" pitchFamily="34" charset="0"/>
                  </a:rPr>
                  <a:t>Al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2</a:t>
                </a:r>
                <a:r>
                  <a:rPr lang="it-IT" altLang="it-IT" sz="2400">
                    <a:latin typeface="Arial" panose="020B0604020202020204" pitchFamily="34" charset="0"/>
                  </a:rPr>
                  <a:t>O</a:t>
                </a:r>
                <a:r>
                  <a:rPr lang="it-IT" altLang="it-IT" sz="2400" baseline="-25000">
                    <a:latin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14345" name="Group 28">
              <a:extLst>
                <a:ext uri="{FF2B5EF4-FFF2-40B4-BE49-F238E27FC236}">
                  <a16:creationId xmlns:a16="http://schemas.microsoft.com/office/drawing/2014/main" id="{52F4B2E3-D4EE-7EE9-44E7-F6EE4F54BA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9" y="2005"/>
              <a:ext cx="1296" cy="703"/>
              <a:chOff x="2306" y="2005"/>
              <a:chExt cx="1296" cy="703"/>
            </a:xfrm>
          </p:grpSpPr>
          <p:sp>
            <p:nvSpPr>
              <p:cNvPr id="14346" name="Line 9">
                <a:extLst>
                  <a:ext uri="{FF2B5EF4-FFF2-40B4-BE49-F238E27FC236}">
                    <a16:creationId xmlns:a16="http://schemas.microsoft.com/office/drawing/2014/main" id="{393E6C74-FE8D-FE84-ED08-4B9246019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6" y="2005"/>
                <a:ext cx="129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14347" name="Group 26">
                <a:extLst>
                  <a:ext uri="{FF2B5EF4-FFF2-40B4-BE49-F238E27FC236}">
                    <a16:creationId xmlns:a16="http://schemas.microsoft.com/office/drawing/2014/main" id="{DF519B7C-D18E-5858-8D6B-55C59C7C4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06" y="2496"/>
                <a:ext cx="1296" cy="212"/>
                <a:chOff x="2430" y="2496"/>
                <a:chExt cx="1296" cy="212"/>
              </a:xfrm>
            </p:grpSpPr>
            <p:sp>
              <p:nvSpPr>
                <p:cNvPr id="14348" name="Line 18">
                  <a:extLst>
                    <a:ext uri="{FF2B5EF4-FFF2-40B4-BE49-F238E27FC236}">
                      <a16:creationId xmlns:a16="http://schemas.microsoft.com/office/drawing/2014/main" id="{7DC731A5-3627-5553-88E7-E3AE0A5D6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30" y="2699"/>
                  <a:ext cx="129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349" name="Text Box 23">
                  <a:extLst>
                    <a:ext uri="{FF2B5EF4-FFF2-40B4-BE49-F238E27FC236}">
                      <a16:creationId xmlns:a16="http://schemas.microsoft.com/office/drawing/2014/main" id="{370828CC-424C-D48A-7DC3-1D25ED3C7B6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72" y="2496"/>
                  <a:ext cx="1011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1600">
                      <a:latin typeface="Arial" panose="020B0604020202020204" pitchFamily="34" charset="0"/>
                    </a:rPr>
                    <a:t>Lean conditions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autoUpdateAnimBg="0"/>
      <p:bldP spid="15364" grpId="0" autoUpdateAnimBg="0"/>
      <p:bldP spid="15365" grpId="0" autoUpdateAnimBg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4762</TotalTime>
  <Words>3494</Words>
  <Application>Microsoft Office PowerPoint</Application>
  <PresentationFormat>Presentazione su schermo (4:3)</PresentationFormat>
  <Paragraphs>492</Paragraphs>
  <Slides>65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75" baseType="lpstr">
      <vt:lpstr>굴림</vt:lpstr>
      <vt:lpstr>Arial</vt:lpstr>
      <vt:lpstr>Arial Black</vt:lpstr>
      <vt:lpstr>Calibri</vt:lpstr>
      <vt:lpstr>Comic Sans MS</vt:lpstr>
      <vt:lpstr>Symbol</vt:lpstr>
      <vt:lpstr>Times New Roman</vt:lpstr>
      <vt:lpstr>Wingdings</vt:lpstr>
      <vt:lpstr>Tema di Office</vt:lpstr>
      <vt:lpstr>Equation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Ni/Al2O3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Alternative reaction route</vt:lpstr>
      <vt:lpstr>... Ethanol</vt:lpstr>
      <vt:lpstr>Ethanol Steam Reforming Reaction Pathway</vt:lpstr>
      <vt:lpstr>Presentazione standard di PowerPoint</vt:lpstr>
      <vt:lpstr>Rh(1% wt)@Al2O3</vt:lpstr>
      <vt:lpstr>Presentazione standard di PowerPoint</vt:lpstr>
      <vt:lpstr>Effect of promoters on  the catalytic performance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Aqueous-Phase Reforming  (APR) Process</vt:lpstr>
      <vt:lpstr>Aqueous-Phase Reforming  (APR) Process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energy problem and the role of H2</dc:title>
  <dc:creator>MC</dc:creator>
  <cp:lastModifiedBy>MONTINI TIZIANO</cp:lastModifiedBy>
  <cp:revision>387</cp:revision>
  <dcterms:created xsi:type="dcterms:W3CDTF">2008-07-01T19:13:11Z</dcterms:created>
  <dcterms:modified xsi:type="dcterms:W3CDTF">2024-05-09T11:24:08Z</dcterms:modified>
</cp:coreProperties>
</file>