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280" r:id="rId4"/>
    <p:sldId id="303" r:id="rId5"/>
    <p:sldId id="305" r:id="rId6"/>
    <p:sldId id="306" r:id="rId7"/>
    <p:sldId id="366" r:id="rId8"/>
    <p:sldId id="367" r:id="rId9"/>
    <p:sldId id="281" r:id="rId10"/>
    <p:sldId id="307" r:id="rId11"/>
    <p:sldId id="308" r:id="rId12"/>
    <p:sldId id="365" r:id="rId13"/>
    <p:sldId id="309" r:id="rId14"/>
    <p:sldId id="310" r:id="rId15"/>
    <p:sldId id="311" r:id="rId16"/>
    <p:sldId id="362" r:id="rId17"/>
    <p:sldId id="313" r:id="rId18"/>
    <p:sldId id="312" r:id="rId19"/>
    <p:sldId id="314" r:id="rId20"/>
    <p:sldId id="315" r:id="rId21"/>
    <p:sldId id="355" r:id="rId22"/>
    <p:sldId id="316" r:id="rId23"/>
    <p:sldId id="317" r:id="rId24"/>
    <p:sldId id="343" r:id="rId25"/>
    <p:sldId id="344" r:id="rId26"/>
    <p:sldId id="363" r:id="rId27"/>
    <p:sldId id="356" r:id="rId28"/>
    <p:sldId id="318" r:id="rId29"/>
    <p:sldId id="320" r:id="rId30"/>
    <p:sldId id="319" r:id="rId31"/>
    <p:sldId id="322" r:id="rId32"/>
    <p:sldId id="323" r:id="rId33"/>
    <p:sldId id="324" r:id="rId34"/>
    <p:sldId id="325" r:id="rId35"/>
    <p:sldId id="326" r:id="rId36"/>
    <p:sldId id="328" r:id="rId37"/>
    <p:sldId id="331" r:id="rId38"/>
    <p:sldId id="327" r:id="rId39"/>
    <p:sldId id="332" r:id="rId40"/>
    <p:sldId id="364" r:id="rId41"/>
    <p:sldId id="333" r:id="rId42"/>
    <p:sldId id="334" r:id="rId43"/>
    <p:sldId id="337" r:id="rId44"/>
    <p:sldId id="336" r:id="rId45"/>
    <p:sldId id="338" r:id="rId46"/>
    <p:sldId id="339" r:id="rId47"/>
    <p:sldId id="340" r:id="rId48"/>
    <p:sldId id="348" r:id="rId49"/>
    <p:sldId id="349" r:id="rId50"/>
    <p:sldId id="350" r:id="rId51"/>
    <p:sldId id="345" r:id="rId52"/>
    <p:sldId id="346" r:id="rId53"/>
    <p:sldId id="347" r:id="rId54"/>
    <p:sldId id="361" r:id="rId55"/>
    <p:sldId id="335" r:id="rId56"/>
    <p:sldId id="341" r:id="rId57"/>
    <p:sldId id="342" r:id="rId58"/>
    <p:sldId id="351" r:id="rId59"/>
    <p:sldId id="352" r:id="rId60"/>
    <p:sldId id="353" r:id="rId61"/>
    <p:sldId id="357" r:id="rId62"/>
    <p:sldId id="358" r:id="rId63"/>
    <p:sldId id="359" r:id="rId64"/>
    <p:sldId id="360" r:id="rId65"/>
    <p:sldId id="35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720"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3/6/2025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3/6/2025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3/6/2025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3/6/2025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3/6/2025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3/6/2025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noserver.org/" TargetMode="External"/><Relationship Id="rId2" Type="http://schemas.openxmlformats.org/officeDocument/2006/relationships/hyperlink" Target="http://split4.pmfst.hr/dadp"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bi.ac.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ddbj.nig.ac.j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b.cngb.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uniprot.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genome.jp/keg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academic.oup.com/na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quenceconversion.bugaco.com/converter/biology/sequences/"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cbi.nlm.nih.gov/dataset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wormbase.org/" TargetMode="External"/><Relationship Id="rId2" Type="http://schemas.openxmlformats.org/officeDocument/2006/relationships/hyperlink" Target="https://www.arabidopsis.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ncbi.nlm.nih.gov/pubmed/"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gisaid.org/" TargetMode="Externa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54.xml.rels><?xml version="1.0" encoding="UTF-8" standalone="yes"?>
<Relationships xmlns="http://schemas.openxmlformats.org/package/2006/relationships"><Relationship Id="rId2" Type="http://schemas.openxmlformats.org/officeDocument/2006/relationships/hyperlink" Target="https://www.genecards.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ebi.ac.uk/ebisearch/overview.ebi/statistics" TargetMode="Externa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ebi.ac.uk/ebisearch/about" TargetMode="Externa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a:t>LEZIONE 2</a:t>
            </a:r>
            <a:br>
              <a:rPr lang="it-IT" sz="4800" dirty="0"/>
            </a:br>
            <a:r>
              <a:rPr lang="it-IT" sz="4800" dirty="0"/>
              <a:t>Database e archivi di dati biologici – struttura e consultazione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200" dirty="0"/>
              <a:t>Un semplice esempio di database relazionale</a:t>
            </a:r>
          </a:p>
        </p:txBody>
      </p:sp>
      <p:pic>
        <p:nvPicPr>
          <p:cNvPr id="4098" name="Picture 2" descr="http://www.brainbell.com/tutorials/XML/images/19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 y="2171700"/>
            <a:ext cx="5618788" cy="3337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1908810"/>
            <a:ext cx="5006340" cy="3785652"/>
          </a:xfrm>
          <a:prstGeom prst="rect">
            <a:avLst/>
          </a:prstGeom>
          <a:noFill/>
        </p:spPr>
        <p:txBody>
          <a:bodyPr wrap="square" rtlCol="0">
            <a:spAutoFit/>
          </a:bodyPr>
          <a:lstStyle/>
          <a:p>
            <a:pPr algn="just"/>
            <a:r>
              <a:rPr lang="it-IT" sz="2400" dirty="0"/>
              <a:t>Che i dati siano biosequenze, dati personali, articoli in vendita, certificazioni fiscali ecc., la logica è sostanzialmente quella di </a:t>
            </a:r>
            <a:r>
              <a:rPr lang="it-IT" sz="2400" u="sng" dirty="0"/>
              <a:t>compilare in modo corretto e completo le schede, in modo che siano ricavabili, tramite interrogazioni specifiche, le informazioni più appropriate e nel modo più efficace possibile</a:t>
            </a:r>
            <a:r>
              <a:rPr lang="it-IT" sz="2400" dirty="0"/>
              <a:t>. </a:t>
            </a:r>
          </a:p>
        </p:txBody>
      </p:sp>
    </p:spTree>
    <p:extLst>
      <p:ext uri="{BB962C8B-B14F-4D97-AF65-F5344CB8AC3E}">
        <p14:creationId xmlns:p14="http://schemas.microsoft.com/office/powerpoint/2010/main" val="14591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a:t>I PRIMI PASSI VERSO I DATABASE DI SEQUENZA</a:t>
            </a:r>
          </a:p>
        </p:txBody>
      </p:sp>
      <p:sp>
        <p:nvSpPr>
          <p:cNvPr id="3" name="CasellaDiTesto 2"/>
          <p:cNvSpPr txBox="1"/>
          <p:nvPr/>
        </p:nvSpPr>
        <p:spPr>
          <a:xfrm>
            <a:off x="1352550" y="1872762"/>
            <a:ext cx="9198219" cy="3139321"/>
          </a:xfrm>
          <a:prstGeom prst="rect">
            <a:avLst/>
          </a:prstGeom>
          <a:noFill/>
        </p:spPr>
        <p:txBody>
          <a:bodyPr wrap="square" rtlCol="0">
            <a:spAutoFit/>
          </a:bodyPr>
          <a:lstStyle/>
          <a:p>
            <a:r>
              <a:rPr lang="it-IT" b="1" dirty="0"/>
              <a:t>1956</a:t>
            </a:r>
            <a:r>
              <a:rPr lang="it-IT" dirty="0"/>
              <a:t>: determinazione della prima sequenza proteica (insulina bovina) -&gt; 51aa</a:t>
            </a:r>
          </a:p>
          <a:p>
            <a:endParaRPr lang="it-IT" dirty="0"/>
          </a:p>
          <a:p>
            <a:r>
              <a:rPr lang="it-IT" b="1" dirty="0"/>
              <a:t>1957</a:t>
            </a:r>
            <a:r>
              <a:rPr lang="it-IT" dirty="0"/>
              <a:t>: determinazione della prima sequenza nucleotidica (</a:t>
            </a:r>
            <a:r>
              <a:rPr lang="it-IT" dirty="0" err="1"/>
              <a:t>tRNA</a:t>
            </a:r>
            <a:r>
              <a:rPr lang="it-IT" dirty="0"/>
              <a:t> Ala) -&gt; 71nt</a:t>
            </a:r>
          </a:p>
          <a:p>
            <a:endParaRPr lang="it-IT" dirty="0"/>
          </a:p>
          <a:p>
            <a:r>
              <a:rPr lang="it-IT" b="1" dirty="0"/>
              <a:t>1958</a:t>
            </a:r>
            <a:r>
              <a:rPr lang="it-IT" dirty="0"/>
              <a:t>: Margaret </a:t>
            </a:r>
            <a:r>
              <a:rPr lang="it-IT" dirty="0" err="1"/>
              <a:t>Dayhoff</a:t>
            </a:r>
            <a:r>
              <a:rPr lang="it-IT" dirty="0"/>
              <a:t> inizia a raccogliere tutte le informazioni di sequenza disponibili, creando il primo rudimentale database di </a:t>
            </a:r>
            <a:r>
              <a:rPr lang="it-IT" dirty="0" err="1"/>
              <a:t>biosequenze</a:t>
            </a:r>
            <a:endParaRPr lang="it-IT" dirty="0"/>
          </a:p>
          <a:p>
            <a:endParaRPr lang="it-IT" dirty="0"/>
          </a:p>
          <a:p>
            <a:r>
              <a:rPr lang="it-IT" b="1" dirty="0"/>
              <a:t>1972</a:t>
            </a:r>
            <a:r>
              <a:rPr lang="it-IT" dirty="0"/>
              <a:t>: creazione del </a:t>
            </a:r>
            <a:r>
              <a:rPr lang="it-IT" dirty="0" err="1"/>
              <a:t>Protein</a:t>
            </a:r>
            <a:r>
              <a:rPr lang="it-IT" dirty="0"/>
              <a:t> Data </a:t>
            </a:r>
            <a:r>
              <a:rPr lang="it-IT" dirty="0" err="1"/>
              <a:t>Bank</a:t>
            </a:r>
            <a:r>
              <a:rPr lang="it-IT" dirty="0"/>
              <a:t> (raccolta di dati di cristallografia a raggi X, database interamente proteico)</a:t>
            </a:r>
          </a:p>
          <a:p>
            <a:endParaRPr lang="it-IT" dirty="0"/>
          </a:p>
          <a:p>
            <a:r>
              <a:rPr lang="it-IT" b="1" dirty="0"/>
              <a:t>1987</a:t>
            </a:r>
            <a:r>
              <a:rPr lang="it-IT" dirty="0"/>
              <a:t>: creazione di SWISSPROT</a:t>
            </a:r>
            <a:endParaRPr lang="en-US" dirty="0"/>
          </a:p>
        </p:txBody>
      </p:sp>
    </p:spTree>
    <p:extLst>
      <p:ext uri="{BB962C8B-B14F-4D97-AF65-F5344CB8AC3E}">
        <p14:creationId xmlns:p14="http://schemas.microsoft.com/office/powerpoint/2010/main" val="16621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a:t>I PRIMI PASSI VERSO I DATABASE DI SEQUENZA</a:t>
            </a:r>
          </a:p>
        </p:txBody>
      </p:sp>
      <p:pic>
        <p:nvPicPr>
          <p:cNvPr id="4" name="Picture 3"/>
          <p:cNvPicPr>
            <a:picLocks noChangeAspect="1"/>
          </p:cNvPicPr>
          <p:nvPr/>
        </p:nvPicPr>
        <p:blipFill>
          <a:blip r:embed="rId2"/>
          <a:stretch>
            <a:fillRect/>
          </a:stretch>
        </p:blipFill>
        <p:spPr>
          <a:xfrm>
            <a:off x="1810702" y="1982152"/>
            <a:ext cx="2924175" cy="3762375"/>
          </a:xfrm>
          <a:prstGeom prst="rect">
            <a:avLst/>
          </a:prstGeom>
        </p:spPr>
      </p:pic>
      <p:pic>
        <p:nvPicPr>
          <p:cNvPr id="5" name="Picture 4"/>
          <p:cNvPicPr>
            <a:picLocks noChangeAspect="1"/>
          </p:cNvPicPr>
          <p:nvPr/>
        </p:nvPicPr>
        <p:blipFill>
          <a:blip r:embed="rId3"/>
          <a:stretch>
            <a:fillRect/>
          </a:stretch>
        </p:blipFill>
        <p:spPr>
          <a:xfrm>
            <a:off x="5978366" y="2245042"/>
            <a:ext cx="3971925" cy="2733675"/>
          </a:xfrm>
          <a:prstGeom prst="rect">
            <a:avLst/>
          </a:prstGeom>
        </p:spPr>
      </p:pic>
    </p:spTree>
    <p:extLst>
      <p:ext uri="{BB962C8B-B14F-4D97-AF65-F5344CB8AC3E}">
        <p14:creationId xmlns:p14="http://schemas.microsoft.com/office/powerpoint/2010/main" val="4287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Le prime banche dati contenenti biosequenze (ovvero, sequenze di DNA o proteine) sono state trasferite su supporti informatici e distribuite negli </a:t>
            </a:r>
            <a:r>
              <a:rPr lang="it-IT" b="1" dirty="0"/>
              <a:t>anni '80</a:t>
            </a:r>
            <a:r>
              <a:rPr lang="it-IT" dirty="0"/>
              <a:t>; per vari anni le versioni aggiornate di tali database sono state </a:t>
            </a:r>
            <a:r>
              <a:rPr lang="it-IT" b="1" u="sng" dirty="0"/>
              <a:t>distribuite su un supporto</a:t>
            </a:r>
            <a:r>
              <a:rPr lang="it-IT" dirty="0"/>
              <a:t> (in origine si trattava di floppy disk; successivamente sostituiti dai CD). </a:t>
            </a:r>
          </a:p>
          <a:p>
            <a:pPr algn="just"/>
            <a:r>
              <a:rPr lang="it-IT" dirty="0"/>
              <a:t>Ben presto, la diffusione di internet ha reso obsoleta la distribuzione su CD ed ha consentito l'accesso ai dati depositati e la loro distribuzione, mediante </a:t>
            </a:r>
            <a:r>
              <a:rPr lang="it-IT" b="1" u="sng" dirty="0"/>
              <a:t>sistemi on line di interrogazione ed acquisizione di interi database o sezioni di database</a:t>
            </a:r>
            <a:r>
              <a:rPr lang="it-IT" dirty="0"/>
              <a:t> (download delle sequenze da cartelle pubbliche, mediante protocollo di trasferimento internet o FTP). </a:t>
            </a:r>
          </a:p>
        </p:txBody>
      </p:sp>
      <p:pic>
        <p:nvPicPr>
          <p:cNvPr id="5122" name="Picture 2" descr="https://i2.wp.com/www.thelibertyconservative.com/wp-content/uploads/2016/05/americas-nuclear-arsenal-is-still-controlled-by-antique-computers-with-floppy-disks.jpg.png?fit=1520%2C1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095" y="421675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2/24/Genbank100CD.jpg/300px-Genbank100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455" y="4128057"/>
            <a:ext cx="2636520" cy="19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I database in cui sono depositati i dati di sequenza genomica o comunque sequenze di DNA possono essere considerati vere e proprie </a:t>
            </a:r>
            <a:r>
              <a:rPr lang="it-IT" b="1" u="sng" dirty="0"/>
              <a:t>banche dati primarie</a:t>
            </a:r>
            <a:r>
              <a:rPr lang="it-IT" dirty="0"/>
              <a:t>, dal momento che, ormai, i database di sequenze proteiche non contengono solo sequenze amminoacidiche derivanti dal sequenziamento diretto delle proteine, bensì, in larga parte, </a:t>
            </a:r>
            <a:r>
              <a:rPr lang="it-IT" b="1" u="sng" dirty="0"/>
              <a:t>sequenze "dedotte" per traduzione dinamica delle sequenze genomiche</a:t>
            </a:r>
            <a:r>
              <a:rPr lang="it-IT" dirty="0"/>
              <a:t>. </a:t>
            </a:r>
          </a:p>
        </p:txBody>
      </p:sp>
      <p:pic>
        <p:nvPicPr>
          <p:cNvPr id="6146" name="Picture 2" descr="https://cdn.theconversation.com/files/26052/area14mp/vs5nfnyb-1372044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252" y="3265551"/>
            <a:ext cx="6119495" cy="23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780" y="224205"/>
            <a:ext cx="9509760" cy="5502402"/>
          </a:xfrm>
        </p:spPr>
        <p:txBody>
          <a:bodyPr/>
          <a:lstStyle/>
          <a:p>
            <a:pPr algn="just"/>
            <a:r>
              <a:rPr lang="it-IT" dirty="0"/>
              <a:t>Le </a:t>
            </a:r>
            <a:r>
              <a:rPr lang="it-IT" b="1" u="sng" dirty="0"/>
              <a:t>banche dati secondarie</a:t>
            </a:r>
            <a:r>
              <a:rPr lang="it-IT" b="1" dirty="0"/>
              <a:t> </a:t>
            </a:r>
            <a:r>
              <a:rPr lang="it-IT" dirty="0"/>
              <a:t>sono database che contengono dati derivati dall’analisi dei contenuti delle banche dati primarie</a:t>
            </a:r>
          </a:p>
          <a:p>
            <a:pPr algn="just"/>
            <a:r>
              <a:rPr lang="it-IT" dirty="0"/>
              <a:t>Sono spesso impropriamente definiti «</a:t>
            </a:r>
            <a:r>
              <a:rPr lang="it-IT" b="1" dirty="0" err="1"/>
              <a:t>curated</a:t>
            </a:r>
            <a:r>
              <a:rPr lang="it-IT" b="1" dirty="0"/>
              <a:t> </a:t>
            </a:r>
            <a:r>
              <a:rPr lang="it-IT" b="1" dirty="0" err="1"/>
              <a:t>databases</a:t>
            </a:r>
            <a:r>
              <a:rPr lang="it-IT" dirty="0"/>
              <a:t>» (in quanto anche i database primari sono «curati»)</a:t>
            </a:r>
          </a:p>
          <a:p>
            <a:pPr algn="just"/>
            <a:r>
              <a:rPr lang="it-IT" dirty="0"/>
              <a:t>I loro contenuti solitamente </a:t>
            </a:r>
            <a:r>
              <a:rPr lang="it-IT" u="sng" dirty="0"/>
              <a:t>NON derivano da dati sottomessi direttamente dai ricercatori</a:t>
            </a:r>
            <a:r>
              <a:rPr lang="it-IT" dirty="0"/>
              <a:t>, ma piuttosto da: (i) analisi condotte automaticamente da pipeline di analisi bioinformatiche che analizzano tutti i contenuti di un determinato database primario; (ii) analisi condotte in prima persona dai curatori dei database stessi</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80" y="3283136"/>
            <a:ext cx="8140039" cy="3278813"/>
          </a:xfrm>
          <a:prstGeom prst="rect">
            <a:avLst/>
          </a:prstGeom>
        </p:spPr>
      </p:pic>
    </p:spTree>
    <p:extLst>
      <p:ext uri="{BB962C8B-B14F-4D97-AF65-F5344CB8AC3E}">
        <p14:creationId xmlns:p14="http://schemas.microsoft.com/office/powerpoint/2010/main" val="289997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Esistono molte </a:t>
            </a:r>
            <a:r>
              <a:rPr lang="it-IT" b="1" u="sng" dirty="0"/>
              <a:t>banche dati specializzate</a:t>
            </a:r>
            <a:r>
              <a:rPr lang="it-IT" dirty="0"/>
              <a:t> contenenti uno o più database secondari, la cui completezza non consiste tanto nel numero di sequenze (o strutture) contenute, quanto </a:t>
            </a:r>
            <a:r>
              <a:rPr lang="it-IT" b="1" u="sng" dirty="0"/>
              <a:t>nella ricchezza descrittiva relativa alle loro caratteristiche</a:t>
            </a:r>
            <a:r>
              <a:rPr lang="it-IT" dirty="0"/>
              <a:t>. Infatti, con il progredire delle analisi sperimentali, il numero di evidenze associabili a ciascuna sequenza, parte di sequenza o gruppo di sequenze è diventato sempre più alto, consentendo un'</a:t>
            </a:r>
            <a:r>
              <a:rPr lang="it-IT" b="1" u="sng" dirty="0"/>
              <a:t>annotazione funzionale</a:t>
            </a:r>
            <a:r>
              <a:rPr lang="it-IT" b="1" dirty="0"/>
              <a:t> </a:t>
            </a:r>
            <a:r>
              <a:rPr lang="it-IT" dirty="0"/>
              <a:t>sempre più accurata. </a:t>
            </a:r>
          </a:p>
          <a:p>
            <a:pPr algn="just"/>
            <a:r>
              <a:rPr lang="it-IT" dirty="0"/>
              <a:t>Le banche dati speciali sono quasi sempre frutto dell'iniziativa di </a:t>
            </a:r>
            <a:r>
              <a:rPr lang="it-IT" b="1" u="sng" dirty="0"/>
              <a:t>gruppi di ricerca specialisti in un certo settore</a:t>
            </a:r>
            <a:r>
              <a:rPr lang="it-IT" dirty="0"/>
              <a:t>; tuttavia, esse possono restare piccole o integrarsi/fondersi con banche simili o, infine, essere inglobate in banche dati più grandi o influire sul sistema di annotazione di queste ultime, suggerendo campi di compilazione utili e non ancora presenti. </a:t>
            </a:r>
          </a:p>
        </p:txBody>
      </p:sp>
    </p:spTree>
    <p:extLst>
      <p:ext uri="{BB962C8B-B14F-4D97-AF65-F5344CB8AC3E}">
        <p14:creationId xmlns:p14="http://schemas.microsoft.com/office/powerpoint/2010/main" val="39868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67560" y="133588"/>
            <a:ext cx="7968848" cy="369332"/>
          </a:xfrm>
          <a:prstGeom prst="rect">
            <a:avLst/>
          </a:prstGeom>
          <a:noFill/>
        </p:spPr>
        <p:txBody>
          <a:bodyPr wrap="none" rtlCol="0">
            <a:spAutoFit/>
          </a:bodyPr>
          <a:lstStyle/>
          <a:p>
            <a:r>
              <a:rPr lang="it-IT" dirty="0"/>
              <a:t>Un paio di esempi di un database secondari altamente specializzati…</a:t>
            </a:r>
            <a:endParaRPr lang="en-US" dirty="0"/>
          </a:p>
        </p:txBody>
      </p:sp>
      <p:sp>
        <p:nvSpPr>
          <p:cNvPr id="3" name="Segnaposto contenuto 2"/>
          <p:cNvSpPr>
            <a:spLocks noGrp="1"/>
          </p:cNvSpPr>
          <p:nvPr>
            <p:ph idx="1"/>
          </p:nvPr>
        </p:nvSpPr>
        <p:spPr>
          <a:xfrm>
            <a:off x="945465" y="1137021"/>
            <a:ext cx="10581250" cy="4343400"/>
          </a:xfrm>
        </p:spPr>
        <p:txBody>
          <a:bodyPr/>
          <a:lstStyle/>
          <a:p>
            <a:r>
              <a:rPr lang="en-US" dirty="0">
                <a:hlinkClick r:id="rId2"/>
              </a:rPr>
              <a:t>http://split4.pmfst.hr/dadp</a:t>
            </a:r>
            <a:endParaRPr lang="en-US" dirty="0"/>
          </a:p>
          <a:p>
            <a:pPr marL="45720" indent="0">
              <a:buNone/>
            </a:pPr>
            <a:r>
              <a:rPr lang="it-IT" dirty="0"/>
              <a:t>DAPD: Database of </a:t>
            </a:r>
            <a:r>
              <a:rPr lang="it-IT" dirty="0" err="1"/>
              <a:t>Anuran</a:t>
            </a:r>
            <a:r>
              <a:rPr lang="it-IT" dirty="0"/>
              <a:t> Defense </a:t>
            </a:r>
            <a:r>
              <a:rPr lang="it-IT" dirty="0" err="1"/>
              <a:t>Peptides</a:t>
            </a:r>
            <a:r>
              <a:rPr lang="it-IT" dirty="0"/>
              <a:t> - un database di peptidi antimicrobici di anfibi</a:t>
            </a:r>
          </a:p>
          <a:p>
            <a:pPr marL="45720" indent="0">
              <a:buNone/>
            </a:pPr>
            <a:endParaRPr lang="it-IT" dirty="0"/>
          </a:p>
          <a:p>
            <a:pPr marL="45720" indent="0">
              <a:buNone/>
            </a:pPr>
            <a:endParaRPr lang="it-IT" dirty="0"/>
          </a:p>
          <a:p>
            <a:pPr marL="45720" indent="0">
              <a:buNone/>
            </a:pPr>
            <a:endParaRPr lang="it-IT" dirty="0"/>
          </a:p>
          <a:p>
            <a:r>
              <a:rPr lang="en-US" dirty="0">
                <a:hlinkClick r:id="rId3"/>
              </a:rPr>
              <a:t>https://www.conoserver.org</a:t>
            </a:r>
            <a:endParaRPr lang="en-US" dirty="0"/>
          </a:p>
          <a:p>
            <a:pPr marL="45720" indent="0">
              <a:buNone/>
            </a:pPr>
            <a:r>
              <a:rPr lang="it-IT" dirty="0" err="1"/>
              <a:t>Conoserver</a:t>
            </a:r>
            <a:r>
              <a:rPr lang="it-IT" dirty="0"/>
              <a:t> – un database di peptidi componenti del veleno di gastropodi predatori ad azione neurotossica</a:t>
            </a:r>
            <a:endParaRPr lang="en-US"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023" y="2052319"/>
            <a:ext cx="5733214" cy="1685576"/>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766" y="5088049"/>
            <a:ext cx="6199471" cy="1214672"/>
          </a:xfrm>
          <a:prstGeom prst="rect">
            <a:avLst/>
          </a:prstGeom>
        </p:spPr>
      </p:pic>
    </p:spTree>
    <p:extLst>
      <p:ext uri="{BB962C8B-B14F-4D97-AF65-F5344CB8AC3E}">
        <p14:creationId xmlns:p14="http://schemas.microsoft.com/office/powerpoint/2010/main" val="5801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pPr algn="just"/>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pPr algn="just"/>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24818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algn="just"/>
            <a:r>
              <a:rPr lang="it-IT" dirty="0"/>
              <a:t>Tra i campi più comunemente associati alle biosequenze vi sono </a:t>
            </a:r>
            <a:r>
              <a:rPr lang="it-IT" b="1" dirty="0"/>
              <a:t>l'identificativo (ID), </a:t>
            </a:r>
            <a:r>
              <a:rPr lang="it-IT" dirty="0"/>
              <a:t>ovvero il "nome" della sequenza, spesso chiamati anche </a:t>
            </a:r>
            <a:r>
              <a:rPr lang="it-IT" b="1" dirty="0"/>
              <a:t>numero di accesso </a:t>
            </a:r>
            <a:r>
              <a:rPr lang="it-IT" dirty="0"/>
              <a:t>(accession o AC), che rappresenta una "targa", ovvero un codice alfanumerico mediante il quale ciascuna entry può essere identificata univocamente all'interno di un database e tra database diversi. </a:t>
            </a:r>
          </a:p>
          <a:p>
            <a:pPr algn="just"/>
            <a:r>
              <a:rPr lang="it-IT" dirty="0"/>
              <a:t>Altri campi comuni alla maggior parte dei database sono le </a:t>
            </a:r>
            <a:r>
              <a:rPr lang="it-IT" b="1" dirty="0"/>
              <a:t>informazioni tassonomiche </a:t>
            </a:r>
            <a:r>
              <a:rPr lang="it-IT" dirty="0"/>
              <a:t>(indicate da sigle o da parole più esplicite quali ORGANISM e SOURCE) e le </a:t>
            </a:r>
            <a:r>
              <a:rPr lang="it-IT" b="1" dirty="0"/>
              <a:t>informazioni bibliografiche</a:t>
            </a:r>
            <a:r>
              <a:rPr lang="it-IT" dirty="0"/>
              <a:t>, che riportano la prima pubblicazione inerente la sequenza, ma spesso anche le successive, con indicazione di titolo, rivista, volume, pagine, anno ed autori. </a:t>
            </a:r>
          </a:p>
        </p:txBody>
      </p:sp>
    </p:spTree>
    <p:extLst>
      <p:ext uri="{BB962C8B-B14F-4D97-AF65-F5344CB8AC3E}">
        <p14:creationId xmlns:p14="http://schemas.microsoft.com/office/powerpoint/2010/main" val="29065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en-US" sz="2400" dirty="0"/>
              <a:t>“</a:t>
            </a:r>
            <a:r>
              <a:rPr lang="en-US" sz="2400" i="1" dirty="0"/>
              <a:t>A database is a collection of data, typically describing the activities of one or more related organizations</a:t>
            </a:r>
            <a:r>
              <a:rPr lang="en-US" sz="2400" dirty="0"/>
              <a:t>” (Ramakrishnan and </a:t>
            </a:r>
            <a:r>
              <a:rPr lang="en-US" sz="2400" dirty="0" err="1"/>
              <a:t>Gehrke</a:t>
            </a:r>
            <a:r>
              <a:rPr lang="en-US" sz="2400" dirty="0"/>
              <a:t>)</a:t>
            </a:r>
          </a:p>
          <a:p>
            <a:pPr algn="just"/>
            <a:r>
              <a:rPr lang="en-US" sz="2400" dirty="0"/>
              <a:t>“</a:t>
            </a:r>
            <a:r>
              <a:rPr lang="en-US" sz="2400" i="1" dirty="0"/>
              <a:t>A database is a repository for a collection of computerized data files</a:t>
            </a:r>
            <a:r>
              <a:rPr lang="en-US" sz="2400" dirty="0"/>
              <a:t>” (Date)</a:t>
            </a:r>
          </a:p>
          <a:p>
            <a:pPr algn="just"/>
            <a:r>
              <a:rPr lang="en-US" sz="2400" dirty="0"/>
              <a:t>I database </a:t>
            </a:r>
            <a:r>
              <a:rPr lang="en-US" sz="2400" dirty="0" err="1"/>
              <a:t>tipicamente</a:t>
            </a:r>
            <a:r>
              <a:rPr lang="en-US" sz="2400" dirty="0"/>
              <a:t> </a:t>
            </a:r>
            <a:r>
              <a:rPr lang="en-US" sz="2400" dirty="0" err="1"/>
              <a:t>supportano</a:t>
            </a:r>
            <a:r>
              <a:rPr lang="en-US" sz="2400" dirty="0"/>
              <a:t>: </a:t>
            </a:r>
            <a:r>
              <a:rPr lang="en-US" sz="2400" b="1" dirty="0"/>
              <a:t>(</a:t>
            </a:r>
            <a:r>
              <a:rPr lang="en-US" sz="2400" b="1" dirty="0" err="1"/>
              <a:t>i</a:t>
            </a:r>
            <a:r>
              <a:rPr lang="en-US" sz="2400" b="1" dirty="0"/>
              <a:t>) </a:t>
            </a:r>
            <a:r>
              <a:rPr lang="en-US" sz="2400" b="1" dirty="0" err="1"/>
              <a:t>archiviazione</a:t>
            </a:r>
            <a:r>
              <a:rPr lang="en-US" sz="2400" b="1" dirty="0"/>
              <a:t>; (ii) </a:t>
            </a:r>
            <a:r>
              <a:rPr lang="en-US" sz="2400" b="1" dirty="0" err="1"/>
              <a:t>recupero</a:t>
            </a:r>
            <a:r>
              <a:rPr lang="en-US" sz="2400" b="1" dirty="0"/>
              <a:t> </a:t>
            </a:r>
            <a:r>
              <a:rPr lang="en-US" sz="2400" b="1" dirty="0" err="1"/>
              <a:t>dati</a:t>
            </a:r>
            <a:r>
              <a:rPr lang="en-US" sz="2400" b="1" dirty="0"/>
              <a:t> (iii); aggiornamento </a:t>
            </a:r>
            <a:r>
              <a:rPr lang="en-US" sz="2400" b="1" dirty="0" err="1"/>
              <a:t>dati</a:t>
            </a:r>
            <a:r>
              <a:rPr lang="en-US" sz="2400" b="1" dirty="0"/>
              <a:t>; (iv) </a:t>
            </a:r>
            <a:r>
              <a:rPr lang="en-US" sz="2400" b="1" dirty="0" err="1"/>
              <a:t>rimozione</a:t>
            </a:r>
            <a:r>
              <a:rPr lang="en-US" sz="2400" b="1" dirty="0"/>
              <a:t> </a:t>
            </a:r>
            <a:r>
              <a:rPr lang="en-US" sz="2400" b="1" dirty="0" err="1"/>
              <a:t>dati</a:t>
            </a:r>
            <a:endParaRPr lang="it-IT" sz="2400" b="1" dirty="0"/>
          </a:p>
        </p:txBody>
      </p:sp>
      <p:pic>
        <p:nvPicPr>
          <p:cNvPr id="1026" name="Picture 2" descr="http://labs.sogeti.com/wp-content/uploads/2015/08/data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150" y="4198126"/>
            <a:ext cx="3129784" cy="2057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mpagniadisanpaolo.it/var/ezflow_site/storage/images/gallerie-interventi/archivio-di-stato/archivio-di-stato-06/200593-1-ita-IT/Archivio-di-Stato-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110360"/>
            <a:ext cx="3215815" cy="21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757402"/>
          </a:xfrm>
        </p:spPr>
        <p:txBody>
          <a:bodyPr/>
          <a:lstStyle/>
          <a:p>
            <a:pPr marL="45720" indent="0">
              <a:buNone/>
            </a:pPr>
            <a:r>
              <a:rPr lang="it-IT" dirty="0"/>
              <a:t>Un esempio di alcuni campi associati ad entry di un database bibliografico (</a:t>
            </a:r>
            <a:r>
              <a:rPr lang="it-IT" dirty="0" err="1"/>
              <a:t>Pubmed</a:t>
            </a:r>
            <a:r>
              <a:rPr lang="it-IT" dirty="0"/>
              <a:t>) ed un database di sequenze nucleotidiche (</a:t>
            </a:r>
            <a:r>
              <a:rPr lang="it-IT" dirty="0" err="1"/>
              <a:t>GenBank</a:t>
            </a:r>
            <a:r>
              <a:rPr lang="it-IT" dirty="0"/>
              <a:t>)</a:t>
            </a:r>
          </a:p>
        </p:txBody>
      </p:sp>
      <p:sp>
        <p:nvSpPr>
          <p:cNvPr id="2" name="CasellaDiTesto 1"/>
          <p:cNvSpPr txBox="1"/>
          <p:nvPr/>
        </p:nvSpPr>
        <p:spPr>
          <a:xfrm>
            <a:off x="1481959" y="1807779"/>
            <a:ext cx="2278188" cy="4247317"/>
          </a:xfrm>
          <a:prstGeom prst="rect">
            <a:avLst/>
          </a:prstGeom>
          <a:noFill/>
        </p:spPr>
        <p:txBody>
          <a:bodyPr wrap="none" rtlCol="0">
            <a:spAutoFit/>
          </a:bodyPr>
          <a:lstStyle/>
          <a:p>
            <a:r>
              <a:rPr lang="it-IT" b="1" dirty="0"/>
              <a:t>PUBMED</a:t>
            </a:r>
          </a:p>
          <a:p>
            <a:endParaRPr lang="it-IT" dirty="0"/>
          </a:p>
          <a:p>
            <a:r>
              <a:rPr lang="it-IT" dirty="0"/>
              <a:t>-Author</a:t>
            </a:r>
          </a:p>
          <a:p>
            <a:r>
              <a:rPr lang="it-IT" dirty="0"/>
              <a:t>-Book</a:t>
            </a:r>
          </a:p>
          <a:p>
            <a:r>
              <a:rPr lang="it-IT" dirty="0"/>
              <a:t>-ISBN</a:t>
            </a:r>
          </a:p>
          <a:p>
            <a:r>
              <a:rPr lang="it-IT" dirty="0"/>
              <a:t>-Journal</a:t>
            </a:r>
          </a:p>
          <a:p>
            <a:r>
              <a:rPr lang="it-IT" dirty="0"/>
              <a:t>-Editor</a:t>
            </a:r>
          </a:p>
          <a:p>
            <a:r>
              <a:rPr lang="it-IT" dirty="0"/>
              <a:t>-Language</a:t>
            </a:r>
          </a:p>
          <a:p>
            <a:r>
              <a:rPr lang="it-IT" dirty="0"/>
              <a:t>-</a:t>
            </a:r>
            <a:r>
              <a:rPr lang="it-IT" dirty="0" err="1"/>
              <a:t>Publication</a:t>
            </a:r>
            <a:r>
              <a:rPr lang="it-IT" dirty="0"/>
              <a:t> </a:t>
            </a:r>
            <a:r>
              <a:rPr lang="it-IT" dirty="0" err="1"/>
              <a:t>type</a:t>
            </a:r>
            <a:endParaRPr lang="it-IT" dirty="0"/>
          </a:p>
          <a:p>
            <a:r>
              <a:rPr lang="it-IT" dirty="0"/>
              <a:t>-Title</a:t>
            </a:r>
          </a:p>
          <a:p>
            <a:r>
              <a:rPr lang="it-IT" dirty="0"/>
              <a:t>-Volume</a:t>
            </a:r>
          </a:p>
          <a:p>
            <a:r>
              <a:rPr lang="it-IT" dirty="0"/>
              <a:t>-</a:t>
            </a:r>
            <a:r>
              <a:rPr lang="it-IT" dirty="0" err="1"/>
              <a:t>Publication</a:t>
            </a:r>
            <a:r>
              <a:rPr lang="it-IT" dirty="0"/>
              <a:t> </a:t>
            </a:r>
            <a:r>
              <a:rPr lang="it-IT" dirty="0" err="1"/>
              <a:t>datae</a:t>
            </a:r>
            <a:endParaRPr lang="it-IT" dirty="0"/>
          </a:p>
          <a:p>
            <a:r>
              <a:rPr lang="it-IT" dirty="0"/>
              <a:t>-Title/</a:t>
            </a:r>
            <a:r>
              <a:rPr lang="it-IT" dirty="0" err="1"/>
              <a:t>Abstract</a:t>
            </a:r>
            <a:endParaRPr lang="it-IT" dirty="0"/>
          </a:p>
          <a:p>
            <a:r>
              <a:rPr lang="it-IT" dirty="0"/>
              <a:t>-Publisher</a:t>
            </a:r>
          </a:p>
          <a:p>
            <a:r>
              <a:rPr lang="it-IT" dirty="0"/>
              <a:t>…</a:t>
            </a:r>
          </a:p>
        </p:txBody>
      </p:sp>
      <p:sp>
        <p:nvSpPr>
          <p:cNvPr id="4" name="CasellaDiTesto 3"/>
          <p:cNvSpPr txBox="1"/>
          <p:nvPr/>
        </p:nvSpPr>
        <p:spPr>
          <a:xfrm>
            <a:off x="3904594" y="1807779"/>
            <a:ext cx="2194832" cy="4247317"/>
          </a:xfrm>
          <a:prstGeom prst="rect">
            <a:avLst/>
          </a:prstGeom>
          <a:noFill/>
        </p:spPr>
        <p:txBody>
          <a:bodyPr wrap="none" rtlCol="0">
            <a:spAutoFit/>
          </a:bodyPr>
          <a:lstStyle/>
          <a:p>
            <a:r>
              <a:rPr lang="it-IT" b="1" dirty="0"/>
              <a:t>GENBANK</a:t>
            </a:r>
          </a:p>
          <a:p>
            <a:endParaRPr lang="it-IT" dirty="0"/>
          </a:p>
          <a:p>
            <a:r>
              <a:rPr lang="it-IT" dirty="0"/>
              <a:t>-Author</a:t>
            </a:r>
          </a:p>
          <a:p>
            <a:r>
              <a:rPr lang="it-IT" dirty="0"/>
              <a:t>-</a:t>
            </a:r>
            <a:r>
              <a:rPr lang="it-IT" dirty="0" err="1"/>
              <a:t>BioProject</a:t>
            </a:r>
            <a:endParaRPr lang="it-IT" dirty="0"/>
          </a:p>
          <a:p>
            <a:r>
              <a:rPr lang="it-IT" dirty="0"/>
              <a:t>-</a:t>
            </a:r>
            <a:r>
              <a:rPr lang="it-IT" dirty="0" err="1"/>
              <a:t>Biosample</a:t>
            </a:r>
            <a:endParaRPr lang="it-IT" dirty="0"/>
          </a:p>
          <a:p>
            <a:r>
              <a:rPr lang="it-IT" dirty="0"/>
              <a:t>-Gene </a:t>
            </a:r>
            <a:r>
              <a:rPr lang="it-IT" dirty="0" err="1"/>
              <a:t>name</a:t>
            </a:r>
            <a:endParaRPr lang="it-IT" dirty="0"/>
          </a:p>
          <a:p>
            <a:r>
              <a:rPr lang="it-IT" dirty="0"/>
              <a:t>-Keyword</a:t>
            </a:r>
          </a:p>
          <a:p>
            <a:r>
              <a:rPr lang="it-IT" dirty="0"/>
              <a:t>-</a:t>
            </a:r>
            <a:r>
              <a:rPr lang="it-IT" dirty="0" err="1"/>
              <a:t>Properties</a:t>
            </a:r>
            <a:endParaRPr lang="it-IT" dirty="0"/>
          </a:p>
          <a:p>
            <a:r>
              <a:rPr lang="it-IT" dirty="0"/>
              <a:t>-</a:t>
            </a:r>
            <a:r>
              <a:rPr lang="it-IT" dirty="0" err="1"/>
              <a:t>Publication</a:t>
            </a:r>
            <a:r>
              <a:rPr lang="it-IT" dirty="0"/>
              <a:t> date</a:t>
            </a:r>
          </a:p>
          <a:p>
            <a:r>
              <a:rPr lang="it-IT" dirty="0"/>
              <a:t>-</a:t>
            </a:r>
            <a:r>
              <a:rPr lang="it-IT" dirty="0" err="1"/>
              <a:t>Organism</a:t>
            </a:r>
            <a:endParaRPr lang="it-IT" dirty="0"/>
          </a:p>
          <a:p>
            <a:r>
              <a:rPr lang="it-IT" dirty="0"/>
              <a:t>-</a:t>
            </a:r>
            <a:r>
              <a:rPr lang="it-IT" dirty="0" err="1"/>
              <a:t>Protein</a:t>
            </a:r>
            <a:r>
              <a:rPr lang="it-IT" dirty="0"/>
              <a:t> </a:t>
            </a:r>
            <a:r>
              <a:rPr lang="it-IT" dirty="0" err="1"/>
              <a:t>name</a:t>
            </a:r>
            <a:endParaRPr lang="it-IT" dirty="0"/>
          </a:p>
          <a:p>
            <a:r>
              <a:rPr lang="it-IT" dirty="0"/>
              <a:t>-</a:t>
            </a:r>
            <a:r>
              <a:rPr lang="it-IT" dirty="0" err="1"/>
              <a:t>Sequence</a:t>
            </a:r>
            <a:r>
              <a:rPr lang="it-IT" dirty="0"/>
              <a:t> </a:t>
            </a:r>
            <a:r>
              <a:rPr lang="it-IT" dirty="0" err="1"/>
              <a:t>length</a:t>
            </a:r>
            <a:endParaRPr lang="it-IT" dirty="0"/>
          </a:p>
          <a:p>
            <a:r>
              <a:rPr lang="it-IT" dirty="0"/>
              <a:t>-</a:t>
            </a:r>
            <a:r>
              <a:rPr lang="it-IT" dirty="0" err="1"/>
              <a:t>Strain</a:t>
            </a:r>
            <a:endParaRPr lang="it-IT" dirty="0"/>
          </a:p>
          <a:p>
            <a:r>
              <a:rPr lang="it-IT" dirty="0"/>
              <a:t>-journal</a:t>
            </a:r>
          </a:p>
          <a:p>
            <a:r>
              <a:rPr lang="it-IT" dirty="0"/>
              <a:t>…</a:t>
            </a:r>
          </a:p>
        </p:txBody>
      </p:sp>
      <p:sp>
        <p:nvSpPr>
          <p:cNvPr id="5" name="CasellaDiTesto 4"/>
          <p:cNvSpPr txBox="1"/>
          <p:nvPr/>
        </p:nvSpPr>
        <p:spPr>
          <a:xfrm flipH="1">
            <a:off x="6404478" y="1902372"/>
            <a:ext cx="4757508" cy="2862322"/>
          </a:xfrm>
          <a:prstGeom prst="rect">
            <a:avLst/>
          </a:prstGeom>
          <a:noFill/>
        </p:spPr>
        <p:txBody>
          <a:bodyPr wrap="square" rtlCol="0">
            <a:spAutoFit/>
          </a:bodyPr>
          <a:lstStyle/>
          <a:p>
            <a:r>
              <a:rPr lang="it-IT" dirty="0"/>
              <a:t>Alcuni campi possono essere comuni a veri database (ad esempio una sequenza può fare riferimento ad il nome di un autore o al titolo di un articolo)</a:t>
            </a:r>
          </a:p>
          <a:p>
            <a:endParaRPr lang="it-IT" dirty="0"/>
          </a:p>
          <a:p>
            <a:r>
              <a:rPr lang="it-IT" dirty="0"/>
              <a:t>Nel caso in cui io non sia sicuro del campo all’interno del quale effettuare la ricerca, è sempre possibile selezionare </a:t>
            </a:r>
            <a:r>
              <a:rPr lang="it-IT" u="sng" dirty="0"/>
              <a:t>«ALL FIELDS»</a:t>
            </a:r>
            <a:endParaRPr lang="en-US" u="sng" dirty="0"/>
          </a:p>
        </p:txBody>
      </p:sp>
    </p:spTree>
    <p:extLst>
      <p:ext uri="{BB962C8B-B14F-4D97-AF65-F5344CB8AC3E}">
        <p14:creationId xmlns:p14="http://schemas.microsoft.com/office/powerpoint/2010/main" val="11626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algn="just"/>
            <a:r>
              <a:rPr lang="it-IT" dirty="0"/>
              <a:t>Sono molto importanti, rappresentando la reale differenza tra database in termini di ricchezza di annotazione, le </a:t>
            </a:r>
            <a:r>
              <a:rPr lang="it-IT" b="1" u="sng" dirty="0"/>
              <a:t>caratteristiche o proprietà (FEATURES o FT)</a:t>
            </a:r>
            <a:r>
              <a:rPr lang="it-IT" dirty="0"/>
              <a:t> associate alla sequenza, quali ad esempio attività biochimica, presenza di domini o motivi ecc. Un riferimento per la ricerca rapida di sequenze associabili ad un certo argomento o ad una funzione è quanto indicato nel campo delle </a:t>
            </a:r>
            <a:r>
              <a:rPr lang="it-IT" b="1" u="sng" dirty="0"/>
              <a:t>parole chiave (KEYWORDS o KW) </a:t>
            </a:r>
          </a:p>
          <a:p>
            <a:pPr algn="just"/>
            <a:r>
              <a:rPr lang="it-IT" dirty="0"/>
              <a:t>Naturalmente, la struttura delle entry in database diversi riflette non solo l'organizzazione di chi ha concepito le schede ma anche le peculiari caratteristiche delle entità trattate</a:t>
            </a:r>
          </a:p>
        </p:txBody>
      </p:sp>
    </p:spTree>
    <p:extLst>
      <p:ext uri="{BB962C8B-B14F-4D97-AF65-F5344CB8AC3E}">
        <p14:creationId xmlns:p14="http://schemas.microsoft.com/office/powerpoint/2010/main" val="40284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036820" cy="4343400"/>
          </a:xfrm>
        </p:spPr>
        <p:txBody>
          <a:bodyPr/>
          <a:lstStyle/>
          <a:p>
            <a:endParaRPr lang="it-IT" dirty="0"/>
          </a:p>
          <a:p>
            <a:pPr algn="just"/>
            <a:r>
              <a:rPr lang="it-IT" b="1" u="sng" dirty="0"/>
              <a:t>National Center for Biotechnology Information (NCBI) </a:t>
            </a:r>
          </a:p>
          <a:p>
            <a:pPr algn="just"/>
            <a:r>
              <a:rPr lang="it-IT" dirty="0"/>
              <a:t>Sovvenzionato dall’</a:t>
            </a:r>
            <a:r>
              <a:rPr lang="it-IT" b="1" dirty="0"/>
              <a:t>NIH (National </a:t>
            </a:r>
            <a:r>
              <a:rPr lang="it-IT" b="1" dirty="0" err="1"/>
              <a:t>Institute</a:t>
            </a:r>
            <a:r>
              <a:rPr lang="it-IT" b="1" dirty="0"/>
              <a:t> of </a:t>
            </a:r>
            <a:r>
              <a:rPr lang="it-IT" b="1" dirty="0" err="1"/>
              <a:t>Health</a:t>
            </a:r>
            <a:r>
              <a:rPr lang="it-IT" b="1" dirty="0"/>
              <a:t>)</a:t>
            </a:r>
            <a:r>
              <a:rPr lang="it-IT" dirty="0"/>
              <a:t> americano</a:t>
            </a:r>
          </a:p>
          <a:p>
            <a:pPr algn="just"/>
            <a:r>
              <a:rPr lang="it-IT" dirty="0">
                <a:hlinkClick r:id="rId2"/>
              </a:rPr>
              <a:t>http://www.ncbi.nlm.nih.gov</a:t>
            </a:r>
            <a:r>
              <a:rPr lang="it-IT" dirty="0"/>
              <a:t>  </a:t>
            </a:r>
          </a:p>
          <a:p>
            <a:pPr algn="just"/>
            <a:r>
              <a:rPr lang="en-US" dirty="0"/>
              <a:t>Il </a:t>
            </a:r>
            <a:r>
              <a:rPr lang="en-US" dirty="0" err="1"/>
              <a:t>più</a:t>
            </a:r>
            <a:r>
              <a:rPr lang="en-US" dirty="0"/>
              <a:t> </a:t>
            </a:r>
            <a:r>
              <a:rPr lang="en-US" dirty="0" err="1"/>
              <a:t>grande</a:t>
            </a:r>
            <a:r>
              <a:rPr lang="en-US" dirty="0"/>
              <a:t> </a:t>
            </a:r>
            <a:r>
              <a:rPr lang="en-US" dirty="0" err="1"/>
              <a:t>archivio</a:t>
            </a:r>
            <a:r>
              <a:rPr lang="en-US" dirty="0"/>
              <a:t> di </a:t>
            </a:r>
            <a:r>
              <a:rPr lang="en-US" dirty="0" err="1"/>
              <a:t>dati</a:t>
            </a:r>
            <a:r>
              <a:rPr lang="en-US" dirty="0"/>
              <a:t> di </a:t>
            </a:r>
            <a:r>
              <a:rPr lang="en-US" dirty="0" err="1"/>
              <a:t>sequenza</a:t>
            </a:r>
            <a:r>
              <a:rPr lang="en-US" dirty="0"/>
              <a:t> al </a:t>
            </a:r>
            <a:r>
              <a:rPr lang="en-US" dirty="0" err="1"/>
              <a:t>mondo</a:t>
            </a:r>
            <a:endParaRPr lang="en-US" dirty="0"/>
          </a:p>
          <a:p>
            <a:pPr algn="just"/>
            <a:r>
              <a:rPr lang="it-IT" dirty="0"/>
              <a:t>Contiene dati relativi a DNA, mRNA, proteine, genomi, pubblicazioni, strumenti per data mining, ecc. </a:t>
            </a:r>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1653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036820" cy="4343400"/>
          </a:xfrm>
        </p:spPr>
        <p:txBody>
          <a:bodyPr/>
          <a:lstStyle/>
          <a:p>
            <a:pPr algn="just"/>
            <a:endParaRPr lang="it-IT" dirty="0"/>
          </a:p>
          <a:p>
            <a:pPr algn="just"/>
            <a:r>
              <a:rPr lang="it-IT" b="1" u="sng" dirty="0"/>
              <a:t>European Bioinformatics Institute (EBI)</a:t>
            </a:r>
            <a:r>
              <a:rPr lang="it-IT" dirty="0"/>
              <a:t>, parte dell’EMBL</a:t>
            </a:r>
            <a:endParaRPr lang="it-IT" b="1" u="sng" dirty="0"/>
          </a:p>
          <a:p>
            <a:pPr algn="just"/>
            <a:r>
              <a:rPr lang="it-IT" dirty="0">
                <a:hlinkClick r:id="rId2"/>
              </a:rPr>
              <a:t>http://www.ebi.ac.uk</a:t>
            </a:r>
            <a:r>
              <a:rPr lang="it-IT" dirty="0"/>
              <a:t> </a:t>
            </a:r>
          </a:p>
          <a:p>
            <a:pPr algn="just"/>
            <a:r>
              <a:rPr lang="en-US" dirty="0"/>
              <a:t>Il </a:t>
            </a:r>
            <a:r>
              <a:rPr lang="en-US" dirty="0" err="1"/>
              <a:t>corrispettivo</a:t>
            </a:r>
            <a:r>
              <a:rPr lang="en-US" dirty="0"/>
              <a:t> </a:t>
            </a:r>
            <a:r>
              <a:rPr lang="en-US" dirty="0" err="1"/>
              <a:t>europeo</a:t>
            </a:r>
            <a:r>
              <a:rPr lang="en-US" dirty="0"/>
              <a:t> </a:t>
            </a:r>
            <a:r>
              <a:rPr lang="en-US" dirty="0" err="1"/>
              <a:t>dell’NCBI</a:t>
            </a:r>
            <a:endParaRPr lang="en-US" dirty="0"/>
          </a:p>
          <a:p>
            <a:pPr algn="just"/>
            <a:r>
              <a:rPr lang="it-IT" dirty="0"/>
              <a:t>Contiene dati relativi a DNA, mRNA, proteine, genomi, pubblicazioni, strumenti per data mining, ecc. </a:t>
            </a:r>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676" y="2041714"/>
            <a:ext cx="5855676" cy="2956134"/>
          </a:xfrm>
          <a:prstGeom prst="rect">
            <a:avLst/>
          </a:prstGeom>
        </p:spPr>
      </p:pic>
      <p:sp>
        <p:nvSpPr>
          <p:cNvPr id="6" name="CasellaDiTesto 5"/>
          <p:cNvSpPr txBox="1"/>
          <p:nvPr/>
        </p:nvSpPr>
        <p:spPr>
          <a:xfrm>
            <a:off x="641838" y="5477608"/>
            <a:ext cx="11227777" cy="646331"/>
          </a:xfrm>
          <a:prstGeom prst="rect">
            <a:avLst/>
          </a:prstGeom>
          <a:noFill/>
        </p:spPr>
        <p:txBody>
          <a:bodyPr wrap="square" rtlCol="0">
            <a:spAutoFit/>
          </a:bodyPr>
          <a:lstStyle/>
          <a:p>
            <a:r>
              <a:rPr lang="it-IT" b="1" dirty="0"/>
              <a:t>EMBL - </a:t>
            </a:r>
            <a:r>
              <a:rPr lang="it-IT" b="1" dirty="0" err="1"/>
              <a:t>European</a:t>
            </a:r>
            <a:r>
              <a:rPr lang="it-IT" b="1" dirty="0"/>
              <a:t> </a:t>
            </a:r>
            <a:r>
              <a:rPr lang="it-IT" b="1" dirty="0" err="1"/>
              <a:t>Molecular</a:t>
            </a:r>
            <a:r>
              <a:rPr lang="it-IT" b="1" dirty="0"/>
              <a:t> </a:t>
            </a:r>
            <a:r>
              <a:rPr lang="it-IT" b="1" dirty="0" err="1"/>
              <a:t>Biology</a:t>
            </a:r>
            <a:r>
              <a:rPr lang="it-IT" b="1" dirty="0"/>
              <a:t> </a:t>
            </a:r>
            <a:r>
              <a:rPr lang="it-IT" b="1" dirty="0" err="1"/>
              <a:t>Laboratory</a:t>
            </a:r>
            <a:r>
              <a:rPr lang="it-IT" dirty="0"/>
              <a:t>: istituto di ricerca intergovernativo sostenuto da 20 paesi europei (+ Australia), ha la sua sede principale ad Heidelberg (Germania)</a:t>
            </a:r>
            <a:endParaRPr lang="en-US" dirty="0"/>
          </a:p>
        </p:txBody>
      </p:sp>
    </p:spTree>
    <p:extLst>
      <p:ext uri="{BB962C8B-B14F-4D97-AF65-F5344CB8AC3E}">
        <p14:creationId xmlns:p14="http://schemas.microsoft.com/office/powerpoint/2010/main" val="2099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422287" y="1337450"/>
            <a:ext cx="9738749" cy="4343400"/>
          </a:xfrm>
        </p:spPr>
        <p:txBody>
          <a:bodyPr/>
          <a:lstStyle/>
          <a:p>
            <a:endParaRPr lang="it-IT" dirty="0"/>
          </a:p>
          <a:p>
            <a:r>
              <a:rPr lang="it-IT" b="1" u="sng" dirty="0"/>
              <a:t>DDBJ (DNA Data Bank of Japan)</a:t>
            </a:r>
          </a:p>
          <a:p>
            <a:r>
              <a:rPr lang="it-IT" dirty="0">
                <a:hlinkClick r:id="rId2"/>
              </a:rPr>
              <a:t>https://www.ddbj.nig.ac.jp/</a:t>
            </a:r>
            <a:endParaRPr lang="it-IT" dirty="0"/>
          </a:p>
          <a:p>
            <a:r>
              <a:rPr lang="en-US" dirty="0"/>
              <a:t>Il </a:t>
            </a:r>
            <a:r>
              <a:rPr lang="en-US" dirty="0" err="1"/>
              <a:t>corrispettivo</a:t>
            </a:r>
            <a:r>
              <a:rPr lang="en-US" dirty="0"/>
              <a:t> </a:t>
            </a:r>
            <a:r>
              <a:rPr lang="en-US" dirty="0" err="1"/>
              <a:t>giapponese</a:t>
            </a:r>
            <a:r>
              <a:rPr lang="en-US" dirty="0"/>
              <a:t> </a:t>
            </a:r>
            <a:r>
              <a:rPr lang="en-US" dirty="0" err="1"/>
              <a:t>dell’NCBI</a:t>
            </a:r>
            <a:r>
              <a:rPr lang="en-US" dirty="0"/>
              <a:t> e </a:t>
            </a:r>
            <a:r>
              <a:rPr lang="en-US" dirty="0" err="1"/>
              <a:t>dell’EBI</a:t>
            </a:r>
            <a:endParaRPr lang="en-US" dirty="0"/>
          </a:p>
          <a:p>
            <a:pPr marL="45720" indent="0">
              <a:buNone/>
            </a:pPr>
            <a:endParaRPr lang="it-IT" dirty="0"/>
          </a:p>
        </p:txBody>
      </p:sp>
      <p:pic>
        <p:nvPicPr>
          <p:cNvPr id="6" name="Picture 5" descr="A screenshot of a computer&#10;&#10;AI-generated content may be incorrect.">
            <a:extLst>
              <a:ext uri="{FF2B5EF4-FFF2-40B4-BE49-F238E27FC236}">
                <a16:creationId xmlns:a16="http://schemas.microsoft.com/office/drawing/2014/main" id="{B6294621-B169-3D0E-BF38-54736E40A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104" y="3509150"/>
            <a:ext cx="6749792" cy="2850404"/>
          </a:xfrm>
          <a:prstGeom prst="rect">
            <a:avLst/>
          </a:prstGeom>
        </p:spPr>
      </p:pic>
    </p:spTree>
    <p:extLst>
      <p:ext uri="{BB962C8B-B14F-4D97-AF65-F5344CB8AC3E}">
        <p14:creationId xmlns:p14="http://schemas.microsoft.com/office/powerpoint/2010/main" val="11329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036820" cy="4343400"/>
          </a:xfrm>
        </p:spPr>
        <p:txBody>
          <a:bodyPr/>
          <a:lstStyle/>
          <a:p>
            <a:endParaRPr lang="it-IT" dirty="0"/>
          </a:p>
          <a:p>
            <a:pPr algn="just"/>
            <a:r>
              <a:rPr lang="en-US" b="1" u="sng" dirty="0" err="1"/>
              <a:t>CNGBdb</a:t>
            </a:r>
            <a:r>
              <a:rPr lang="en-US" b="1" u="sng" dirty="0"/>
              <a:t> (China National </a:t>
            </a:r>
            <a:r>
              <a:rPr lang="en-US" b="1" u="sng" dirty="0" err="1"/>
              <a:t>GenBank</a:t>
            </a:r>
            <a:r>
              <a:rPr lang="en-US" b="1" u="sng" dirty="0"/>
              <a:t> Database)</a:t>
            </a:r>
          </a:p>
          <a:p>
            <a:pPr algn="just"/>
            <a:r>
              <a:rPr lang="it-IT" dirty="0">
                <a:hlinkClick r:id="rId2"/>
              </a:rPr>
              <a:t>https://db.cngb.org</a:t>
            </a:r>
            <a:endParaRPr lang="it-IT" dirty="0"/>
          </a:p>
          <a:p>
            <a:pPr algn="just"/>
            <a:r>
              <a:rPr lang="en-US" dirty="0"/>
              <a:t>Il </a:t>
            </a:r>
            <a:r>
              <a:rPr lang="en-US" dirty="0" err="1"/>
              <a:t>corrispettivo</a:t>
            </a:r>
            <a:r>
              <a:rPr lang="en-US" dirty="0"/>
              <a:t> </a:t>
            </a:r>
            <a:r>
              <a:rPr lang="it-IT" dirty="0"/>
              <a:t>cinese dei 3 database descritti nelle </a:t>
            </a:r>
            <a:r>
              <a:rPr lang="it-IT" dirty="0" err="1"/>
              <a:t>slides</a:t>
            </a:r>
            <a:r>
              <a:rPr lang="it-IT" dirty="0"/>
              <a:t> precedenti</a:t>
            </a:r>
          </a:p>
          <a:p>
            <a:pPr algn="just"/>
            <a:r>
              <a:rPr lang="it-IT" dirty="0"/>
              <a:t>Release molto più recente, per rispondere alle esigenze della ricerca cinese in ambito biologico</a:t>
            </a:r>
          </a:p>
          <a:p>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936" y="2051421"/>
            <a:ext cx="6716655" cy="3425372"/>
          </a:xfrm>
          <a:prstGeom prst="rect">
            <a:avLst/>
          </a:prstGeom>
        </p:spPr>
      </p:pic>
    </p:spTree>
    <p:extLst>
      <p:ext uri="{BB962C8B-B14F-4D97-AF65-F5344CB8AC3E}">
        <p14:creationId xmlns:p14="http://schemas.microsoft.com/office/powerpoint/2010/main" val="13453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777766" y="1673352"/>
            <a:ext cx="10899226" cy="4343400"/>
          </a:xfrm>
        </p:spPr>
        <p:txBody>
          <a:bodyPr/>
          <a:lstStyle/>
          <a:p>
            <a:endParaRPr lang="it-IT" dirty="0"/>
          </a:p>
          <a:p>
            <a:pPr algn="just"/>
            <a:r>
              <a:rPr lang="it-IT" b="1" u="sng" dirty="0"/>
              <a:t>Questi grandi database facilitano una gestione uniforme dei dati </a:t>
            </a:r>
            <a:r>
              <a:rPr lang="it-IT" b="1" u="sng" dirty="0" err="1"/>
              <a:t>bioinformatici</a:t>
            </a:r>
            <a:r>
              <a:rPr lang="it-IT" b="1" u="sng" dirty="0"/>
              <a:t> ed un loro mantenimento nel tempo, oltre ad il necessario aggiornamento dell’archiviazione</a:t>
            </a:r>
          </a:p>
          <a:p>
            <a:pPr algn="just"/>
            <a:r>
              <a:rPr lang="it-IT" dirty="0"/>
              <a:t>Nel corso degli anni hanno inglobato diversi database inizialmente sviluppati esternamente, che poi ne sono diventati parte integrante</a:t>
            </a:r>
          </a:p>
          <a:p>
            <a:pPr algn="just"/>
            <a:r>
              <a:rPr lang="it-IT" dirty="0"/>
              <a:t>Spesso, pur facendo parte dei database NCBI ed EBI, questi database mantengono una propria interfaccia indipendente</a:t>
            </a:r>
          </a:p>
          <a:p>
            <a:pPr algn="just"/>
            <a:r>
              <a:rPr lang="it-IT" dirty="0"/>
              <a:t>Altri database (soprattutto quelli altamente specializzati) restano del tutto indipendenti e sono accessibili soltanto al di fuori di questi grandi contenitori</a:t>
            </a:r>
          </a:p>
          <a:p>
            <a:pPr algn="just"/>
            <a:r>
              <a:rPr lang="it-IT" dirty="0"/>
              <a:t>Vedremo alcuni esempi appartenenti ad entrambe le categorie nelle prossime </a:t>
            </a:r>
            <a:r>
              <a:rPr lang="it-IT" dirty="0" err="1"/>
              <a:t>slides</a:t>
            </a:r>
            <a:endParaRPr lang="it-IT" dirty="0"/>
          </a:p>
          <a:p>
            <a:endParaRPr lang="it-IT" dirty="0"/>
          </a:p>
        </p:txBody>
      </p:sp>
    </p:spTree>
    <p:extLst>
      <p:ext uri="{BB962C8B-B14F-4D97-AF65-F5344CB8AC3E}">
        <p14:creationId xmlns:p14="http://schemas.microsoft.com/office/powerpoint/2010/main" val="32235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283406" y="1427166"/>
            <a:ext cx="5035940" cy="4703885"/>
          </a:xfrm>
        </p:spPr>
        <p:txBody>
          <a:bodyPr>
            <a:normAutofit fontScale="92500" lnSpcReduction="20000"/>
          </a:bodyPr>
          <a:lstStyle/>
          <a:p>
            <a:pPr algn="just"/>
            <a:r>
              <a:rPr lang="it-IT" b="1" u="sng" dirty="0" err="1"/>
              <a:t>UniProtKB</a:t>
            </a:r>
            <a:endParaRPr lang="it-IT" b="1" u="sng" dirty="0"/>
          </a:p>
          <a:p>
            <a:pPr algn="just"/>
            <a:r>
              <a:rPr lang="it-IT" dirty="0">
                <a:hlinkClick r:id="rId2"/>
              </a:rPr>
              <a:t>http://www.uniprot.org</a:t>
            </a:r>
            <a:r>
              <a:rPr lang="it-IT" dirty="0"/>
              <a:t> </a:t>
            </a:r>
          </a:p>
          <a:p>
            <a:pPr algn="just"/>
            <a:r>
              <a:rPr lang="en-US" dirty="0" err="1"/>
              <a:t>Archivio</a:t>
            </a:r>
            <a:r>
              <a:rPr lang="en-US" dirty="0"/>
              <a:t> di </a:t>
            </a:r>
            <a:r>
              <a:rPr lang="en-US" dirty="0" err="1"/>
              <a:t>sequenze</a:t>
            </a:r>
            <a:r>
              <a:rPr lang="en-US" dirty="0"/>
              <a:t> </a:t>
            </a:r>
            <a:r>
              <a:rPr lang="en-US" dirty="0" err="1"/>
              <a:t>proteiche</a:t>
            </a:r>
            <a:endParaRPr lang="en-US" dirty="0"/>
          </a:p>
          <a:p>
            <a:pPr algn="just"/>
            <a:r>
              <a:rPr lang="it-IT" dirty="0"/>
              <a:t>Sezione </a:t>
            </a:r>
            <a:r>
              <a:rPr lang="it-IT" b="1" u="sng" dirty="0"/>
              <a:t>SWISS-PROT</a:t>
            </a:r>
            <a:r>
              <a:rPr lang="it-IT" dirty="0"/>
              <a:t>: sequenze annotate manualmente e controllate una ad una</a:t>
            </a:r>
          </a:p>
          <a:p>
            <a:pPr algn="just"/>
            <a:r>
              <a:rPr lang="it-IT" b="1" u="sng" dirty="0"/>
              <a:t>TrEMBL</a:t>
            </a:r>
            <a:r>
              <a:rPr lang="it-IT" dirty="0"/>
              <a:t>: annotate automaticamente (ovvero predette </a:t>
            </a:r>
            <a:r>
              <a:rPr lang="it-IT" dirty="0" err="1"/>
              <a:t>bioinformaticamente</a:t>
            </a:r>
            <a:r>
              <a:rPr lang="it-IT" dirty="0"/>
              <a:t> da genomi) e non controllate</a:t>
            </a:r>
          </a:p>
          <a:p>
            <a:pPr algn="just"/>
            <a:r>
              <a:rPr lang="it-IT" dirty="0"/>
              <a:t>Deriva dall’unificazione (nel 2003) dei database proteici dell’EBI, del SIB (Swiss </a:t>
            </a:r>
            <a:r>
              <a:rPr lang="it-IT" dirty="0" err="1"/>
              <a:t>Bioinformatics</a:t>
            </a:r>
            <a:r>
              <a:rPr lang="it-IT" dirty="0"/>
              <a:t> Institute) e del PIR (</a:t>
            </a:r>
            <a:r>
              <a:rPr lang="it-IT" dirty="0" err="1"/>
              <a:t>Protein</a:t>
            </a:r>
            <a:r>
              <a:rPr lang="it-IT" dirty="0"/>
              <a:t> Information Resource). Fa quindi ufficialmente parte dell’EBI, ma i suoi dati sono fruibili, per una politica di scambio reciproco, anche nel portale NCBI</a:t>
            </a:r>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210" y="1559052"/>
            <a:ext cx="6467707" cy="4572000"/>
          </a:xfrm>
          <a:prstGeom prst="rect">
            <a:avLst/>
          </a:prstGeom>
        </p:spPr>
      </p:pic>
    </p:spTree>
    <p:extLst>
      <p:ext uri="{BB962C8B-B14F-4D97-AF65-F5344CB8AC3E}">
        <p14:creationId xmlns:p14="http://schemas.microsoft.com/office/powerpoint/2010/main" val="2850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862418" cy="4343400"/>
          </a:xfrm>
        </p:spPr>
        <p:txBody>
          <a:bodyPr/>
          <a:lstStyle/>
          <a:p>
            <a:endParaRPr lang="it-IT" dirty="0"/>
          </a:p>
          <a:p>
            <a:pPr algn="just"/>
            <a:r>
              <a:rPr lang="it-IT" b="1" u="sng" dirty="0"/>
              <a:t>KEGG (</a:t>
            </a:r>
            <a:r>
              <a:rPr lang="en-US" b="1" u="sng" dirty="0"/>
              <a:t>Kyoto Encyclopedia of Genes and Genomes)</a:t>
            </a:r>
            <a:endParaRPr lang="it-IT" b="1" u="sng" dirty="0"/>
          </a:p>
          <a:p>
            <a:pPr algn="just"/>
            <a:r>
              <a:rPr lang="it-IT" dirty="0">
                <a:hlinkClick r:id="rId2"/>
              </a:rPr>
              <a:t>http://www.genome.jp/kegg/</a:t>
            </a:r>
            <a:endParaRPr lang="it-IT" dirty="0"/>
          </a:p>
          <a:p>
            <a:pPr algn="just"/>
            <a:r>
              <a:rPr lang="it-IT" dirty="0"/>
              <a:t>Informazioni relative a geni, genomi e funzioni nell’ambito di </a:t>
            </a:r>
            <a:r>
              <a:rPr lang="it-IT" dirty="0" err="1"/>
              <a:t>pathway</a:t>
            </a:r>
            <a:r>
              <a:rPr lang="it-IT" dirty="0"/>
              <a:t> metabolici</a:t>
            </a:r>
          </a:p>
          <a:p>
            <a:pPr algn="just"/>
            <a:r>
              <a:rPr lang="it-IT" dirty="0"/>
              <a:t>Gestito dall’università di Kyoto, indipendente da EBI, NCBI e DDBJ</a:t>
            </a:r>
          </a:p>
          <a:p>
            <a:pPr algn="just"/>
            <a:r>
              <a:rPr lang="it-IT" dirty="0"/>
              <a:t>Utile per procedere con l’annotazione funzionale di geni e proteine</a:t>
            </a:r>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095" y="1414445"/>
            <a:ext cx="5158135" cy="4861214"/>
          </a:xfrm>
          <a:prstGeom prst="rect">
            <a:avLst/>
          </a:prstGeom>
        </p:spPr>
      </p:pic>
    </p:spTree>
    <p:extLst>
      <p:ext uri="{BB962C8B-B14F-4D97-AF65-F5344CB8AC3E}">
        <p14:creationId xmlns:p14="http://schemas.microsoft.com/office/powerpoint/2010/main" val="32175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2752"/>
          </a:xfrm>
        </p:spPr>
        <p:txBody>
          <a:bodyPr>
            <a:normAutofit fontScale="90000"/>
          </a:bodyPr>
          <a:lstStyle/>
          <a:p>
            <a:r>
              <a:rPr lang="it-IT" dirty="0"/>
              <a:t>KEGG PATHWAY – UN ESEMPIO</a:t>
            </a:r>
          </a:p>
        </p:txBody>
      </p:sp>
      <p:pic>
        <p:nvPicPr>
          <p:cNvPr id="1028" name="Picture 4" descr="http://pathview.r-forge.r-project.org/images/hsa04110.gse1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647" y="841664"/>
            <a:ext cx="7294706" cy="56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pPr marL="45720" indent="0" algn="just">
              <a:buNone/>
            </a:pPr>
            <a:r>
              <a:rPr lang="it-IT" dirty="0"/>
              <a:t>In un database «biologico» questo consiste nel:</a:t>
            </a:r>
          </a:p>
          <a:p>
            <a:pPr marL="45720" indent="0" algn="just">
              <a:buNone/>
            </a:pPr>
            <a:r>
              <a:rPr lang="it-IT" dirty="0"/>
              <a:t>-</a:t>
            </a:r>
            <a:r>
              <a:rPr lang="it-IT" b="1" dirty="0"/>
              <a:t>Depositare una sequenza </a:t>
            </a:r>
            <a:r>
              <a:rPr lang="it-IT" dirty="0"/>
              <a:t>una volta determinata direttamente o indirettamente</a:t>
            </a:r>
          </a:p>
          <a:p>
            <a:pPr marL="45720" indent="0" algn="just">
              <a:buNone/>
            </a:pPr>
            <a:r>
              <a:rPr lang="it-IT" dirty="0"/>
              <a:t>-</a:t>
            </a:r>
            <a:r>
              <a:rPr lang="it-IT" b="1" dirty="0"/>
              <a:t>Permettere una ricerca </a:t>
            </a:r>
            <a:r>
              <a:rPr lang="it-IT" dirty="0"/>
              <a:t>utilizzando uno o più campi (identificativo, nome del gene, ecc.)</a:t>
            </a:r>
          </a:p>
          <a:p>
            <a:pPr marL="45720" indent="0" algn="just">
              <a:buNone/>
            </a:pPr>
            <a:r>
              <a:rPr lang="it-IT" dirty="0"/>
              <a:t>-</a:t>
            </a:r>
            <a:r>
              <a:rPr lang="it-IT" b="1" dirty="0"/>
              <a:t>Aggiornarla</a:t>
            </a:r>
            <a:r>
              <a:rPr lang="it-IT" dirty="0"/>
              <a:t> nel caso si rilevino errori nel sequenziamento, la si riesca ad allungare o assemblare meglio nel caso di un genoma</a:t>
            </a:r>
          </a:p>
          <a:p>
            <a:pPr marL="45720" indent="0" algn="just">
              <a:buNone/>
            </a:pPr>
            <a:r>
              <a:rPr lang="it-IT" dirty="0"/>
              <a:t>-</a:t>
            </a:r>
            <a:r>
              <a:rPr lang="it-IT" b="1" dirty="0"/>
              <a:t>Eliminarla quando la entry diventi obsoleta, ridondante</a:t>
            </a:r>
            <a:r>
              <a:rPr lang="it-IT" dirty="0"/>
              <a:t> o semplicemente si verifichi che si trattava di un artefatto sperimentale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43" y="4392807"/>
            <a:ext cx="5077534" cy="1752845"/>
          </a:xfrm>
          <a:prstGeom prst="rect">
            <a:avLst/>
          </a:prstGeom>
        </p:spPr>
      </p:pic>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72915"/>
          </a:xfrm>
        </p:spPr>
        <p:txBody>
          <a:bodyPr/>
          <a:lstStyle/>
          <a:p>
            <a:r>
              <a:rPr lang="it-IT" dirty="0"/>
              <a:t>DATABASE BIBLIOGRAFICI</a:t>
            </a:r>
          </a:p>
        </p:txBody>
      </p:sp>
      <p:sp>
        <p:nvSpPr>
          <p:cNvPr id="3" name="Content Placeholder 2"/>
          <p:cNvSpPr>
            <a:spLocks noGrp="1"/>
          </p:cNvSpPr>
          <p:nvPr>
            <p:ph idx="1"/>
          </p:nvPr>
        </p:nvSpPr>
        <p:spPr>
          <a:xfrm>
            <a:off x="384464" y="1662131"/>
            <a:ext cx="3325091" cy="4551633"/>
          </a:xfrm>
        </p:spPr>
        <p:txBody>
          <a:bodyPr/>
          <a:lstStyle/>
          <a:p>
            <a:pPr algn="just"/>
            <a:r>
              <a:rPr lang="it-IT" dirty="0"/>
              <a:t>Anche i contenuti di un giornale scientifico possono essere organizzati, in modo molto semplice, secondo i medesimi criteri</a:t>
            </a:r>
          </a:p>
          <a:p>
            <a:pPr algn="just"/>
            <a:r>
              <a:rPr lang="it-IT" dirty="0"/>
              <a:t>Prendiamo come esempio il giornale Nucleic Acids Research (</a:t>
            </a:r>
            <a:r>
              <a:rPr lang="it-IT" dirty="0">
                <a:hlinkClick r:id="rId2"/>
              </a:rPr>
              <a:t>https://academic.oup.com/nar</a:t>
            </a:r>
            <a:r>
              <a:rPr lang="it-IT"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05" y="1353849"/>
            <a:ext cx="8127704" cy="4693661"/>
          </a:xfrm>
          <a:prstGeom prst="rect">
            <a:avLst/>
          </a:prstGeom>
        </p:spPr>
      </p:pic>
      <p:sp>
        <p:nvSpPr>
          <p:cNvPr id="5" name="Oval 4"/>
          <p:cNvSpPr/>
          <p:nvPr/>
        </p:nvSpPr>
        <p:spPr>
          <a:xfrm>
            <a:off x="3916745" y="2659034"/>
            <a:ext cx="860995" cy="60267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60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884682"/>
            <a:ext cx="9509760" cy="418338"/>
          </a:xfrm>
        </p:spPr>
        <p:txBody>
          <a:bodyPr>
            <a:noAutofit/>
          </a:bodyPr>
          <a:lstStyle/>
          <a:p>
            <a:r>
              <a:rPr lang="it-IT" sz="2400" dirty="0"/>
              <a:t>Issues -&gt; menù a tendina</a:t>
            </a:r>
            <a:br>
              <a:rPr lang="it-IT" sz="2400" dirty="0"/>
            </a:br>
            <a:r>
              <a:rPr lang="it-IT" sz="2400" dirty="0"/>
              <a:t>possibilità di selezionare anno di pubblicazione e volume/issue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438" y="1794754"/>
            <a:ext cx="9509125" cy="4100341"/>
          </a:xfrm>
        </p:spPr>
      </p:pic>
    </p:spTree>
    <p:extLst>
      <p:ext uri="{BB962C8B-B14F-4D97-AF65-F5344CB8AC3E}">
        <p14:creationId xmlns:p14="http://schemas.microsoft.com/office/powerpoint/2010/main" val="40993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150495"/>
            <a:ext cx="6819900" cy="6305550"/>
          </a:xfrm>
          <a:prstGeom prst="rect">
            <a:avLst/>
          </a:prstGeom>
        </p:spPr>
      </p:pic>
      <p:sp>
        <p:nvSpPr>
          <p:cNvPr id="5" name="TextBox 4"/>
          <p:cNvSpPr txBox="1"/>
          <p:nvPr/>
        </p:nvSpPr>
        <p:spPr>
          <a:xfrm>
            <a:off x="7578090" y="754380"/>
            <a:ext cx="4194810" cy="4524315"/>
          </a:xfrm>
          <a:prstGeom prst="rect">
            <a:avLst/>
          </a:prstGeom>
          <a:noFill/>
        </p:spPr>
        <p:txBody>
          <a:bodyPr wrap="square" rtlCol="0">
            <a:spAutoFit/>
          </a:bodyPr>
          <a:lstStyle/>
          <a:p>
            <a:r>
              <a:rPr lang="it-IT" dirty="0"/>
              <a:t>Ogni articolo è associato a:</a:t>
            </a:r>
          </a:p>
          <a:p>
            <a:endParaRPr lang="it-IT" dirty="0"/>
          </a:p>
          <a:p>
            <a:pPr marL="285750" indent="-285750" algn="just">
              <a:buFont typeface="Arial" panose="020B0604020202020204" pitchFamily="34" charset="0"/>
              <a:buChar char="•"/>
            </a:pPr>
            <a:r>
              <a:rPr lang="it-IT" b="1" dirty="0"/>
              <a:t>Titolo</a:t>
            </a:r>
          </a:p>
          <a:p>
            <a:pPr marL="285750" indent="-285750" algn="just">
              <a:buFont typeface="Arial" panose="020B0604020202020204" pitchFamily="34" charset="0"/>
              <a:buChar char="•"/>
            </a:pPr>
            <a:r>
              <a:rPr lang="it-IT" b="1" dirty="0"/>
              <a:t>Autori</a:t>
            </a:r>
          </a:p>
          <a:p>
            <a:pPr marL="285750" indent="-285750" algn="just">
              <a:buFont typeface="Arial" panose="020B0604020202020204" pitchFamily="34" charset="0"/>
              <a:buChar char="•"/>
            </a:pPr>
            <a:r>
              <a:rPr lang="it-IT" b="1" dirty="0"/>
              <a:t>Dati bibliografici </a:t>
            </a:r>
            <a:r>
              <a:rPr lang="it-IT" dirty="0"/>
              <a:t>(Journal name, volume, issue, pages</a:t>
            </a:r>
          </a:p>
          <a:p>
            <a:pPr marL="285750" indent="-285750" algn="just">
              <a:buFont typeface="Arial" panose="020B0604020202020204" pitchFamily="34" charset="0"/>
              <a:buChar char="•"/>
            </a:pPr>
            <a:r>
              <a:rPr lang="it-IT" b="1" dirty="0"/>
              <a:t>Doi</a:t>
            </a:r>
            <a:r>
              <a:rPr lang="it-IT" dirty="0"/>
              <a:t> (Digital Object Identifier) -&gt; URL persistente per permettere archiviazione e accessibilità nel lungo periodo</a:t>
            </a:r>
          </a:p>
          <a:p>
            <a:pPr marL="285750" indent="-285750" algn="just">
              <a:buFont typeface="Arial" panose="020B0604020202020204" pitchFamily="34" charset="0"/>
              <a:buChar char="•"/>
            </a:pPr>
            <a:r>
              <a:rPr lang="it-IT" b="1" dirty="0"/>
              <a:t>Data di pubblicazione</a:t>
            </a:r>
          </a:p>
          <a:p>
            <a:pPr marL="285750" indent="-285750" algn="just">
              <a:buFont typeface="Arial" panose="020B0604020202020204" pitchFamily="34" charset="0"/>
              <a:buChar char="•"/>
            </a:pPr>
            <a:r>
              <a:rPr lang="it-IT" b="1" dirty="0"/>
              <a:t>Abstract</a:t>
            </a:r>
            <a:r>
              <a:rPr lang="it-IT" dirty="0"/>
              <a:t> -&gt; un breve riassunto del lavoro che presenta metodologie e scoperte più rilevanti</a:t>
            </a:r>
          </a:p>
          <a:p>
            <a:pPr marL="285750" indent="-285750" algn="just">
              <a:buFont typeface="Arial" panose="020B0604020202020204" pitchFamily="34" charset="0"/>
              <a:buChar char="•"/>
            </a:pPr>
            <a:r>
              <a:rPr lang="it-IT" b="1" dirty="0"/>
              <a:t>Keywords</a:t>
            </a:r>
          </a:p>
        </p:txBody>
      </p:sp>
    </p:spTree>
    <p:extLst>
      <p:ext uri="{BB962C8B-B14F-4D97-AF65-F5344CB8AC3E}">
        <p14:creationId xmlns:p14="http://schemas.microsoft.com/office/powerpoint/2010/main" val="31795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Come sono </a:t>
            </a:r>
            <a:r>
              <a:rPr lang="it-IT" dirty="0" err="1"/>
              <a:t>achiviate</a:t>
            </a:r>
            <a:r>
              <a:rPr lang="it-IT" dirty="0"/>
              <a:t> le sequenze?</a:t>
            </a:r>
            <a:br>
              <a:rPr lang="it-IT" dirty="0"/>
            </a:br>
            <a:r>
              <a:rPr lang="it-IT" dirty="0"/>
              <a:t>FORMATI DI FILE – FASTA (Paerson)</a:t>
            </a:r>
          </a:p>
        </p:txBody>
      </p:sp>
      <p:sp>
        <p:nvSpPr>
          <p:cNvPr id="3" name="Content Placeholder 2"/>
          <p:cNvSpPr>
            <a:spLocks noGrp="1"/>
          </p:cNvSpPr>
          <p:nvPr>
            <p:ph idx="1"/>
          </p:nvPr>
        </p:nvSpPr>
        <p:spPr>
          <a:xfrm>
            <a:off x="1497330" y="1673352"/>
            <a:ext cx="8218170" cy="2247138"/>
          </a:xfrm>
        </p:spPr>
        <p:txBody>
          <a:bodyPr/>
          <a:lstStyle/>
          <a:p>
            <a:pPr algn="just"/>
            <a:r>
              <a:rPr lang="it-IT" dirty="0"/>
              <a:t>Formato base di input (e output) per moltissimi software e tool online di bioinformatica</a:t>
            </a:r>
          </a:p>
          <a:p>
            <a:pPr algn="just"/>
            <a:r>
              <a:rPr lang="it-IT" dirty="0"/>
              <a:t>Linea di intestazione introdotta da «&gt;» seguita da testo libero</a:t>
            </a:r>
          </a:p>
          <a:p>
            <a:pPr algn="just"/>
            <a:r>
              <a:rPr lang="it-IT" dirty="0"/>
              <a:t>Sequenza (nucleotidica o proteica) a capo</a:t>
            </a:r>
          </a:p>
          <a:p>
            <a:pPr algn="just"/>
            <a:r>
              <a:rPr lang="it-IT" dirty="0"/>
              <a:t>Solo sequenza! Non c’è nessuna annotazione</a:t>
            </a:r>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p>
        </p:txBody>
      </p:sp>
    </p:spTree>
    <p:extLst>
      <p:ext uri="{BB962C8B-B14F-4D97-AF65-F5344CB8AC3E}">
        <p14:creationId xmlns:p14="http://schemas.microsoft.com/office/powerpoint/2010/main" val="21350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lstStyle/>
          <a:p>
            <a:r>
              <a:rPr lang="it-IT" dirty="0"/>
              <a:t>FORMATI DI FILE – GenBank</a:t>
            </a:r>
          </a:p>
        </p:txBody>
      </p:sp>
      <p:sp>
        <p:nvSpPr>
          <p:cNvPr id="3" name="Content Placeholder 2"/>
          <p:cNvSpPr>
            <a:spLocks noGrp="1"/>
          </p:cNvSpPr>
          <p:nvPr>
            <p:ph idx="1"/>
          </p:nvPr>
        </p:nvSpPr>
        <p:spPr>
          <a:xfrm>
            <a:off x="941070" y="1885950"/>
            <a:ext cx="5482590" cy="4098798"/>
          </a:xfrm>
        </p:spPr>
        <p:txBody>
          <a:bodyPr>
            <a:normAutofit/>
          </a:bodyPr>
          <a:lstStyle/>
          <a:p>
            <a:pPr algn="just"/>
            <a:r>
              <a:rPr lang="it-IT" dirty="0"/>
              <a:t>Flat file format usato da GenBank (database di sequenze </a:t>
            </a:r>
            <a:r>
              <a:rPr lang="it-IT" dirty="0" err="1"/>
              <a:t>nucleotiche</a:t>
            </a:r>
            <a:r>
              <a:rPr lang="it-IT" dirty="0"/>
              <a:t> dell’NCBI)</a:t>
            </a:r>
          </a:p>
          <a:p>
            <a:pPr algn="just"/>
            <a:r>
              <a:rPr lang="it-IT" dirty="0"/>
              <a:t>Contiene la sequenza ma anche annotazioni</a:t>
            </a:r>
          </a:p>
          <a:p>
            <a:pPr algn="just"/>
            <a:r>
              <a:rPr lang="it-IT" dirty="0"/>
              <a:t>Autore, versione, data di deposito, aricolo di riferimento, traduzione in proteina, ecc.</a:t>
            </a:r>
          </a:p>
          <a:p>
            <a:pPr algn="just"/>
            <a:r>
              <a:rPr lang="it-IT" dirty="0"/>
              <a:t>Esempio a lato mostra solo un file relativamente semplice, ma queste entry possono essere notevolmente complesse!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15" y="217170"/>
            <a:ext cx="4972080" cy="6423660"/>
          </a:xfrm>
          <a:prstGeom prst="rect">
            <a:avLst/>
          </a:prstGeom>
        </p:spPr>
      </p:pic>
    </p:spTree>
    <p:extLst>
      <p:ext uri="{BB962C8B-B14F-4D97-AF65-F5344CB8AC3E}">
        <p14:creationId xmlns:p14="http://schemas.microsoft.com/office/powerpoint/2010/main" val="20108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a:t>FORMATI DI FILE – Swiss-Prot</a:t>
            </a:r>
          </a:p>
        </p:txBody>
      </p:sp>
      <p:sp>
        <p:nvSpPr>
          <p:cNvPr id="3" name="Content Placeholder 2"/>
          <p:cNvSpPr>
            <a:spLocks noGrp="1"/>
          </p:cNvSpPr>
          <p:nvPr>
            <p:ph idx="1"/>
          </p:nvPr>
        </p:nvSpPr>
        <p:spPr>
          <a:xfrm>
            <a:off x="941070" y="1885950"/>
            <a:ext cx="5482590" cy="4098798"/>
          </a:xfrm>
        </p:spPr>
        <p:txBody>
          <a:bodyPr>
            <a:normAutofit lnSpcReduction="10000"/>
          </a:bodyPr>
          <a:lstStyle/>
          <a:p>
            <a:pPr algn="just"/>
            <a:r>
              <a:rPr lang="it-IT" dirty="0"/>
              <a:t>Formato definito dal database UniProtKB/Swiss-Prot</a:t>
            </a:r>
          </a:p>
          <a:p>
            <a:pPr algn="just"/>
            <a:r>
              <a:rPr lang="it-IT" dirty="0"/>
              <a:t>Dedicato a sequenze proteiche</a:t>
            </a:r>
          </a:p>
          <a:p>
            <a:pPr algn="just"/>
            <a:r>
              <a:rPr lang="it-IT" dirty="0"/>
              <a:t>Anche in questo caso contiene sia la sequenza primaria che le annotazioni ad essa relative</a:t>
            </a:r>
          </a:p>
          <a:p>
            <a:pPr algn="just"/>
            <a:r>
              <a:rPr lang="it-IT" u="sng" dirty="0"/>
              <a:t>N.B. questi dati, una volta scambiati tra un portale e l’altro, vengono riformattati in modo da essere compatibili con l’archiviazione ed il sistema di ricerca interno. Nonostante il cambio di formato, il contenuto dei files resta sempre il medesimo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355" y="507873"/>
            <a:ext cx="5429250" cy="5476875"/>
          </a:xfrm>
          <a:prstGeom prst="rect">
            <a:avLst/>
          </a:prstGeom>
        </p:spPr>
      </p:pic>
    </p:spTree>
    <p:extLst>
      <p:ext uri="{BB962C8B-B14F-4D97-AF65-F5344CB8AC3E}">
        <p14:creationId xmlns:p14="http://schemas.microsoft.com/office/powerpoint/2010/main" val="38303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4808220" cy="1088136"/>
          </a:xfrm>
        </p:spPr>
        <p:txBody>
          <a:bodyPr/>
          <a:lstStyle/>
          <a:p>
            <a:r>
              <a:rPr lang="it-IT" dirty="0"/>
              <a:t>CONVERSIONE TRA FORMATI</a:t>
            </a:r>
          </a:p>
        </p:txBody>
      </p:sp>
      <p:sp>
        <p:nvSpPr>
          <p:cNvPr id="3" name="Content Placeholder 2"/>
          <p:cNvSpPr>
            <a:spLocks noGrp="1"/>
          </p:cNvSpPr>
          <p:nvPr>
            <p:ph idx="1"/>
          </p:nvPr>
        </p:nvSpPr>
        <p:spPr>
          <a:xfrm>
            <a:off x="817685" y="1673352"/>
            <a:ext cx="4730261" cy="4343400"/>
          </a:xfrm>
        </p:spPr>
        <p:txBody>
          <a:bodyPr>
            <a:normAutofit lnSpcReduction="10000"/>
          </a:bodyPr>
          <a:lstStyle/>
          <a:p>
            <a:pPr algn="just"/>
            <a:r>
              <a:rPr lang="it-IT" dirty="0"/>
              <a:t>Molto spesso </a:t>
            </a:r>
            <a:r>
              <a:rPr lang="it-IT" b="1" u="sng" dirty="0"/>
              <a:t>gli strumenti bioinformatici necessitano di un input in un determinato formato</a:t>
            </a:r>
          </a:p>
          <a:p>
            <a:pPr algn="just"/>
            <a:r>
              <a:rPr lang="it-IT" dirty="0"/>
              <a:t>Allo stesso tempo </a:t>
            </a:r>
            <a:r>
              <a:rPr lang="it-IT" b="1" u="sng" dirty="0"/>
              <a:t>l’output è anch’esso in un determinato formato</a:t>
            </a:r>
            <a:r>
              <a:rPr lang="it-IT" dirty="0"/>
              <a:t> che potrebbe non essere direttamente conpatibile con altri strumenti</a:t>
            </a:r>
          </a:p>
          <a:p>
            <a:pPr algn="just"/>
            <a:r>
              <a:rPr lang="it-IT" dirty="0"/>
              <a:t>Fortunatamente esistono tool che permettono la </a:t>
            </a:r>
            <a:r>
              <a:rPr lang="it-IT" b="1" u="sng" dirty="0"/>
              <a:t>conversione</a:t>
            </a:r>
            <a:r>
              <a:rPr lang="it-IT" dirty="0"/>
              <a:t> tra formati</a:t>
            </a:r>
          </a:p>
          <a:p>
            <a:pPr algn="just"/>
            <a:r>
              <a:rPr lang="it-IT" dirty="0"/>
              <a:t>I maggiori portali permettono lo scaricamento dei dati in più formati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42" y="256032"/>
            <a:ext cx="5404518" cy="5390388"/>
          </a:xfrm>
          <a:prstGeom prst="rect">
            <a:avLst/>
          </a:prstGeom>
        </p:spPr>
      </p:pic>
      <p:sp>
        <p:nvSpPr>
          <p:cNvPr id="5" name="TextBox 4"/>
          <p:cNvSpPr txBox="1"/>
          <p:nvPr/>
        </p:nvSpPr>
        <p:spPr>
          <a:xfrm>
            <a:off x="5474970" y="5762946"/>
            <a:ext cx="6560820" cy="584775"/>
          </a:xfrm>
          <a:prstGeom prst="rect">
            <a:avLst/>
          </a:prstGeom>
          <a:noFill/>
        </p:spPr>
        <p:txBody>
          <a:bodyPr wrap="square" rtlCol="0">
            <a:spAutoFit/>
          </a:bodyPr>
          <a:lstStyle/>
          <a:p>
            <a:r>
              <a:rPr lang="it-IT" sz="1400" dirty="0"/>
              <a:t>esempio</a:t>
            </a:r>
          </a:p>
          <a:p>
            <a:r>
              <a:rPr lang="it-IT" sz="1400" dirty="0">
                <a:hlinkClick r:id="rId3"/>
              </a:rPr>
              <a:t>http://sequenceconversion.bugaco.com/converter/biology/sequences</a:t>
            </a:r>
            <a:r>
              <a:rPr lang="it-IT" dirty="0">
                <a:hlinkClick r:id="rId3"/>
              </a:rPr>
              <a:t>/</a:t>
            </a:r>
            <a:endParaRPr lang="it-IT" dirty="0"/>
          </a:p>
        </p:txBody>
      </p:sp>
    </p:spTree>
    <p:extLst>
      <p:ext uri="{BB962C8B-B14F-4D97-AF65-F5344CB8AC3E}">
        <p14:creationId xmlns:p14="http://schemas.microsoft.com/office/powerpoint/2010/main" val="608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ACQUISIRE I DATI BIOINFORMATICI</a:t>
            </a:r>
          </a:p>
        </p:txBody>
      </p:sp>
      <p:sp>
        <p:nvSpPr>
          <p:cNvPr id="3" name="Content Placeholder 2"/>
          <p:cNvSpPr>
            <a:spLocks noGrp="1"/>
          </p:cNvSpPr>
          <p:nvPr>
            <p:ph idx="1"/>
          </p:nvPr>
        </p:nvSpPr>
        <p:spPr/>
        <p:txBody>
          <a:bodyPr>
            <a:normAutofit lnSpcReduction="10000"/>
          </a:bodyPr>
          <a:lstStyle/>
          <a:p>
            <a:pPr marL="45720" indent="0" algn="just">
              <a:buNone/>
            </a:pPr>
            <a:r>
              <a:rPr lang="it-IT" b="1" dirty="0"/>
              <a:t>Come recuperare I dati di interesse da un database? Il tipo di approccio varia considerevolmente a seconda del numero di entry da recuperare e le loro caratteristiche. Sono interessato ad una sola sequenza, ad un gruppo di sequenze accomunate </a:t>
            </a:r>
            <a:r>
              <a:rPr lang="it-IT" b="1" dirty="0" err="1"/>
              <a:t>dale</a:t>
            </a:r>
            <a:r>
              <a:rPr lang="it-IT" b="1" dirty="0"/>
              <a:t> stesse caratteristiche, o all’intero contenuto del database?</a:t>
            </a:r>
          </a:p>
          <a:p>
            <a:pPr algn="just"/>
            <a:endParaRPr lang="en-US" b="1" dirty="0"/>
          </a:p>
          <a:p>
            <a:pPr algn="just"/>
            <a:r>
              <a:rPr lang="en-US" b="1" dirty="0" err="1"/>
              <a:t>Ricerca</a:t>
            </a:r>
            <a:r>
              <a:rPr lang="en-US" b="1" dirty="0"/>
              <a:t> e </a:t>
            </a:r>
            <a:r>
              <a:rPr lang="en-US" b="1" dirty="0" err="1"/>
              <a:t>selezione</a:t>
            </a:r>
            <a:r>
              <a:rPr lang="en-US" b="1" dirty="0"/>
              <a:t> </a:t>
            </a:r>
            <a:r>
              <a:rPr lang="en-US" b="1" dirty="0" err="1"/>
              <a:t>dei</a:t>
            </a:r>
            <a:r>
              <a:rPr lang="en-US" b="1" dirty="0"/>
              <a:t> </a:t>
            </a:r>
            <a:r>
              <a:rPr lang="en-US" b="1" dirty="0" err="1"/>
              <a:t>dati</a:t>
            </a:r>
            <a:r>
              <a:rPr lang="en-US" b="1" dirty="0"/>
              <a:t> </a:t>
            </a:r>
            <a:r>
              <a:rPr lang="en-US" dirty="0"/>
              <a:t>in un database </a:t>
            </a:r>
            <a:r>
              <a:rPr lang="en-US" dirty="0" err="1"/>
              <a:t>tramite</a:t>
            </a:r>
            <a:r>
              <a:rPr lang="en-US" dirty="0"/>
              <a:t> </a:t>
            </a:r>
            <a:r>
              <a:rPr lang="en-US" dirty="0" err="1"/>
              <a:t>motore</a:t>
            </a:r>
            <a:r>
              <a:rPr lang="en-US" dirty="0"/>
              <a:t> di </a:t>
            </a:r>
            <a:r>
              <a:rPr lang="en-US" dirty="0" err="1"/>
              <a:t>ricerca</a:t>
            </a:r>
            <a:endParaRPr lang="en-US" dirty="0"/>
          </a:p>
          <a:p>
            <a:pPr algn="just"/>
            <a:r>
              <a:rPr lang="it-IT" b="1" dirty="0"/>
              <a:t>Scaricamento</a:t>
            </a:r>
            <a:r>
              <a:rPr lang="it-IT" dirty="0"/>
              <a:t> dei dati da una pagina web</a:t>
            </a:r>
          </a:p>
          <a:p>
            <a:pPr algn="just"/>
            <a:r>
              <a:rPr lang="en-US" b="1" u="sng" dirty="0" err="1"/>
              <a:t>Utilizzo</a:t>
            </a:r>
            <a:r>
              <a:rPr lang="en-US" b="1" u="sng" dirty="0"/>
              <a:t> di script</a:t>
            </a:r>
            <a:r>
              <a:rPr lang="en-US" b="1" dirty="0"/>
              <a:t> </a:t>
            </a:r>
            <a:r>
              <a:rPr lang="en-US" dirty="0"/>
              <a:t>per </a:t>
            </a:r>
            <a:r>
              <a:rPr lang="en-US" dirty="0" err="1"/>
              <a:t>scaricare</a:t>
            </a:r>
            <a:r>
              <a:rPr lang="en-US" dirty="0"/>
              <a:t> </a:t>
            </a:r>
            <a:r>
              <a:rPr lang="en-US" dirty="0" err="1"/>
              <a:t>i</a:t>
            </a:r>
            <a:r>
              <a:rPr lang="en-US" dirty="0"/>
              <a:t> </a:t>
            </a:r>
            <a:r>
              <a:rPr lang="en-US" dirty="0" err="1"/>
              <a:t>dati</a:t>
            </a:r>
            <a:r>
              <a:rPr lang="en-US" dirty="0"/>
              <a:t> (</a:t>
            </a:r>
            <a:r>
              <a:rPr lang="en-US" dirty="0" err="1"/>
              <a:t>soprattutto</a:t>
            </a:r>
            <a:r>
              <a:rPr lang="en-US" dirty="0"/>
              <a:t> </a:t>
            </a:r>
            <a:r>
              <a:rPr lang="en-US" dirty="0" err="1"/>
              <a:t>quando</a:t>
            </a:r>
            <a:r>
              <a:rPr lang="en-US" dirty="0"/>
              <a:t> </a:t>
            </a:r>
            <a:r>
              <a:rPr lang="en-US" dirty="0" err="1"/>
              <a:t>si</a:t>
            </a:r>
            <a:r>
              <a:rPr lang="en-US" dirty="0"/>
              <a:t> </a:t>
            </a:r>
            <a:r>
              <a:rPr lang="en-US" dirty="0" err="1"/>
              <a:t>tratta</a:t>
            </a:r>
            <a:r>
              <a:rPr lang="en-US" dirty="0"/>
              <a:t> di files di </a:t>
            </a:r>
            <a:r>
              <a:rPr lang="en-US" dirty="0" err="1"/>
              <a:t>grandi</a:t>
            </a:r>
            <a:r>
              <a:rPr lang="en-US" dirty="0"/>
              <a:t> </a:t>
            </a:r>
            <a:r>
              <a:rPr lang="en-US" dirty="0" err="1"/>
              <a:t>dimensioni</a:t>
            </a:r>
            <a:r>
              <a:rPr lang="en-US" dirty="0"/>
              <a:t> o di </a:t>
            </a:r>
            <a:r>
              <a:rPr lang="en-US" dirty="0" err="1"/>
              <a:t>una</a:t>
            </a:r>
            <a:r>
              <a:rPr lang="en-US" dirty="0"/>
              <a:t> </a:t>
            </a:r>
            <a:r>
              <a:rPr lang="en-US" dirty="0" err="1"/>
              <a:t>serie</a:t>
            </a:r>
            <a:r>
              <a:rPr lang="en-US" dirty="0"/>
              <a:t> di files </a:t>
            </a:r>
            <a:r>
              <a:rPr lang="en-US" dirty="0" err="1"/>
              <a:t>che</a:t>
            </a:r>
            <a:r>
              <a:rPr lang="en-US" dirty="0"/>
              <a:t> </a:t>
            </a:r>
            <a:r>
              <a:rPr lang="en-US" dirty="0" err="1"/>
              <a:t>altrimenti</a:t>
            </a:r>
            <a:r>
              <a:rPr lang="en-US" dirty="0"/>
              <a:t> </a:t>
            </a:r>
            <a:r>
              <a:rPr lang="en-US" dirty="0" err="1"/>
              <a:t>dovrebbero</a:t>
            </a:r>
            <a:r>
              <a:rPr lang="en-US" dirty="0"/>
              <a:t> </a:t>
            </a:r>
            <a:r>
              <a:rPr lang="en-US" dirty="0" err="1"/>
              <a:t>essere</a:t>
            </a:r>
            <a:r>
              <a:rPr lang="en-US" dirty="0"/>
              <a:t> </a:t>
            </a:r>
            <a:r>
              <a:rPr lang="en-US" dirty="0" err="1"/>
              <a:t>scaricati</a:t>
            </a:r>
            <a:r>
              <a:rPr lang="en-US" dirty="0"/>
              <a:t> </a:t>
            </a:r>
            <a:r>
              <a:rPr lang="en-US" dirty="0" err="1"/>
              <a:t>singolarmente</a:t>
            </a:r>
            <a:r>
              <a:rPr lang="en-US" dirty="0"/>
              <a:t> uno ad uno)</a:t>
            </a:r>
          </a:p>
          <a:p>
            <a:pPr algn="just"/>
            <a:r>
              <a:rPr lang="en-US" b="1" u="sng" dirty="0" err="1"/>
              <a:t>Utilizzo</a:t>
            </a:r>
            <a:r>
              <a:rPr lang="en-US" b="1" u="sng" dirty="0"/>
              <a:t> di FTP</a:t>
            </a:r>
            <a:r>
              <a:rPr lang="en-US" dirty="0"/>
              <a:t> per </a:t>
            </a:r>
            <a:r>
              <a:rPr lang="en-US" dirty="0" err="1"/>
              <a:t>scaricare</a:t>
            </a:r>
            <a:r>
              <a:rPr lang="en-US" dirty="0"/>
              <a:t> </a:t>
            </a:r>
            <a:r>
              <a:rPr lang="en-US" dirty="0" err="1"/>
              <a:t>interi</a:t>
            </a:r>
            <a:r>
              <a:rPr lang="en-US" dirty="0"/>
              <a:t> database (</a:t>
            </a:r>
            <a:r>
              <a:rPr lang="en-US" dirty="0" err="1"/>
              <a:t>esempio</a:t>
            </a:r>
            <a:r>
              <a:rPr lang="en-US" dirty="0"/>
              <a:t>: </a:t>
            </a:r>
            <a:r>
              <a:rPr lang="it-IT" dirty="0"/>
              <a:t>ftp.ncbi.nih.gov)</a:t>
            </a:r>
          </a:p>
        </p:txBody>
      </p:sp>
    </p:spTree>
    <p:extLst>
      <p:ext uri="{BB962C8B-B14F-4D97-AF65-F5344CB8AC3E}">
        <p14:creationId xmlns:p14="http://schemas.microsoft.com/office/powerpoint/2010/main" val="7373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algn="just"/>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088" y="1375996"/>
            <a:ext cx="6563166" cy="4470888"/>
          </a:xfrm>
        </p:spPr>
        <p:txBody>
          <a:bodyPr>
            <a:normAutofit fontScale="92500" lnSpcReduction="20000"/>
          </a:bodyPr>
          <a:lstStyle/>
          <a:p>
            <a:pPr marL="45720" indent="0">
              <a:buNone/>
            </a:pPr>
            <a:endParaRPr lang="it-IT" dirty="0"/>
          </a:p>
          <a:p>
            <a:pPr algn="just"/>
            <a:r>
              <a:rPr lang="it-IT" dirty="0"/>
              <a:t>Nessun problema: </a:t>
            </a:r>
            <a:r>
              <a:rPr lang="it-IT" b="1" u="sng" dirty="0"/>
              <a:t>NCBI, EBI e DDBJ si scambiano giornalmente i contenuti</a:t>
            </a:r>
            <a:r>
              <a:rPr lang="it-IT" dirty="0"/>
              <a:t>, che restano associati a degli </a:t>
            </a:r>
            <a:r>
              <a:rPr lang="it-IT" dirty="0" err="1"/>
              <a:t>accession</a:t>
            </a:r>
            <a:r>
              <a:rPr lang="it-IT" dirty="0"/>
              <a:t> ID unici che ne rendono semplice la reperibilità indipendentemente dal database scelto</a:t>
            </a:r>
          </a:p>
          <a:p>
            <a:pPr algn="just"/>
            <a:r>
              <a:rPr lang="it-IT" dirty="0"/>
              <a:t>Affinché questo scambio possa avvenire efficientemente, la strutturazione delle schede deve rispettare alcuni </a:t>
            </a:r>
            <a:r>
              <a:rPr lang="it-IT" b="1" dirty="0"/>
              <a:t>standard di formattazione predefiniti</a:t>
            </a:r>
          </a:p>
          <a:p>
            <a:pPr algn="just"/>
            <a:r>
              <a:rPr lang="it-IT" dirty="0"/>
              <a:t>Il tutto avviene grazie al sistema </a:t>
            </a:r>
            <a:r>
              <a:rPr lang="it-IT" b="1" u="sng" dirty="0"/>
              <a:t>INSDC (</a:t>
            </a:r>
            <a:r>
              <a:rPr lang="en-US" b="1" u="sng" dirty="0"/>
              <a:t>International Nucleotide Sequence Database Collaboration</a:t>
            </a:r>
            <a:r>
              <a:rPr lang="it-IT" b="1" u="sng" dirty="0"/>
              <a:t>)</a:t>
            </a:r>
            <a:r>
              <a:rPr lang="it-IT" dirty="0"/>
              <a:t>, ovvero un comitato che riunisce membri dei tre grandi portali </a:t>
            </a:r>
            <a:r>
              <a:rPr lang="it-IT" dirty="0" err="1"/>
              <a:t>bioinformatici</a:t>
            </a:r>
            <a:r>
              <a:rPr lang="it-IT" dirty="0"/>
              <a:t> che stabiliscono gli standard di condivisione</a:t>
            </a:r>
          </a:p>
          <a:p>
            <a:pPr algn="just"/>
            <a:r>
              <a:rPr lang="en-US" dirty="0" err="1"/>
              <a:t>CNGBdb</a:t>
            </a:r>
            <a:r>
              <a:rPr lang="en-US" dirty="0"/>
              <a:t> al </a:t>
            </a:r>
            <a:r>
              <a:rPr lang="en-US" dirty="0" err="1"/>
              <a:t>momento</a:t>
            </a:r>
            <a:r>
              <a:rPr lang="en-US" dirty="0"/>
              <a:t> non ne è </a:t>
            </a:r>
            <a:r>
              <a:rPr lang="en-US" dirty="0" err="1"/>
              <a:t>ufficialmente</a:t>
            </a:r>
            <a:r>
              <a:rPr lang="en-US" dirty="0"/>
              <a:t> </a:t>
            </a:r>
            <a:r>
              <a:rPr lang="en-US" dirty="0" err="1"/>
              <a:t>membro</a:t>
            </a:r>
            <a:r>
              <a:rPr lang="en-US" dirty="0"/>
              <a:t>, ma </a:t>
            </a:r>
            <a:r>
              <a:rPr lang="en-US" dirty="0" err="1"/>
              <a:t>usa</a:t>
            </a:r>
            <a:r>
              <a:rPr lang="en-US" dirty="0"/>
              <a:t> </a:t>
            </a:r>
            <a:r>
              <a:rPr lang="en-US" dirty="0" err="1"/>
              <a:t>gli</a:t>
            </a:r>
            <a:r>
              <a:rPr lang="en-US" dirty="0"/>
              <a:t> </a:t>
            </a:r>
            <a:r>
              <a:rPr lang="en-US" dirty="0" err="1"/>
              <a:t>stessi</a:t>
            </a:r>
            <a:r>
              <a:rPr lang="en-US" dirty="0"/>
              <a:t> standard di </a:t>
            </a:r>
            <a:r>
              <a:rPr lang="en-US" dirty="0" err="1"/>
              <a:t>formattazione</a:t>
            </a:r>
            <a:endParaRPr lang="it-IT" dirty="0"/>
          </a:p>
          <a:p>
            <a:pPr algn="just"/>
            <a:endParaRPr lang="en-US" b="1" dirty="0"/>
          </a:p>
        </p:txBody>
      </p:sp>
      <p:sp>
        <p:nvSpPr>
          <p:cNvPr id="2" name="CasellaDiTesto 1"/>
          <p:cNvSpPr txBox="1"/>
          <p:nvPr/>
        </p:nvSpPr>
        <p:spPr>
          <a:xfrm>
            <a:off x="1160584" y="465992"/>
            <a:ext cx="10014439" cy="984885"/>
          </a:xfrm>
          <a:prstGeom prst="rect">
            <a:avLst/>
          </a:prstGeom>
          <a:noFill/>
        </p:spPr>
        <p:txBody>
          <a:bodyPr wrap="square" rtlCol="0">
            <a:spAutoFit/>
          </a:bodyPr>
          <a:lstStyle/>
          <a:p>
            <a:r>
              <a:rPr lang="it-IT" sz="2000" dirty="0"/>
              <a:t>MA SE I DATI FOSSERO DEPOSITATI IN UNO SOLTANTO DEI 3 GRANDI PORTALI BIOINFORMATICI?</a:t>
            </a:r>
          </a:p>
          <a:p>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299" y="1450877"/>
            <a:ext cx="4571267" cy="4571267"/>
          </a:xfrm>
          <a:prstGeom prst="rect">
            <a:avLst/>
          </a:prstGeom>
        </p:spPr>
      </p:pic>
    </p:spTree>
    <p:extLst>
      <p:ext uri="{BB962C8B-B14F-4D97-AF65-F5344CB8AC3E}">
        <p14:creationId xmlns:p14="http://schemas.microsoft.com/office/powerpoint/2010/main" val="241388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2728"/>
            <a:ext cx="9509760" cy="726948"/>
          </a:xfrm>
        </p:spPr>
        <p:txBody>
          <a:bodyPr>
            <a:normAutofit/>
          </a:bodyPr>
          <a:lstStyle/>
          <a:p>
            <a:r>
              <a:rPr lang="it-IT" sz="3200" dirty="0"/>
              <a:t>KNOWLEDGE DISCOVERY IN DATABASE (KDD)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4" y="1013802"/>
            <a:ext cx="7638091" cy="4343400"/>
          </a:xfrm>
        </p:spPr>
      </p:pic>
      <p:sp>
        <p:nvSpPr>
          <p:cNvPr id="3" name="CasellaDiTesto 2"/>
          <p:cNvSpPr txBox="1"/>
          <p:nvPr/>
        </p:nvSpPr>
        <p:spPr>
          <a:xfrm>
            <a:off x="606669" y="5521570"/>
            <a:ext cx="10462846" cy="923330"/>
          </a:xfrm>
          <a:prstGeom prst="rect">
            <a:avLst/>
          </a:prstGeom>
          <a:noFill/>
        </p:spPr>
        <p:txBody>
          <a:bodyPr wrap="square" rtlCol="0">
            <a:spAutoFit/>
          </a:bodyPr>
          <a:lstStyle/>
          <a:p>
            <a:pPr algn="just"/>
            <a:r>
              <a:rPr lang="it-IT" dirty="0"/>
              <a:t>L’organizzazione di grandi moli di dati in database non è soltanto funzionale alla loro ricerca e recupero, ma anche alla conduzione di analisi su larga scala che portano all’acquisizione di nuove conoscenze -&gt; approcci di </a:t>
            </a:r>
            <a:r>
              <a:rPr lang="it-IT" b="1" dirty="0"/>
              <a:t>data mining</a:t>
            </a:r>
            <a:endParaRPr lang="en-US" b="1" dirty="0"/>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7" y="622764"/>
            <a:ext cx="10278867" cy="4343400"/>
          </a:xfrm>
        </p:spPr>
        <p:txBody>
          <a:bodyPr>
            <a:noAutofit/>
          </a:bodyPr>
          <a:lstStyle/>
          <a:p>
            <a:r>
              <a:rPr lang="it-IT" sz="2400" b="1" u="sng" dirty="0" err="1"/>
              <a:t>Genbank</a:t>
            </a:r>
            <a:endParaRPr lang="it-IT" sz="2400" b="1" u="sng" dirty="0"/>
          </a:p>
          <a:p>
            <a:pPr algn="just"/>
            <a:r>
              <a:rPr lang="it-IT" dirty="0"/>
              <a:t> è la più importante banca dati di sequenze americana, strutturata due anni dopo la creazione dell'EMBL library (nel 1982)</a:t>
            </a:r>
          </a:p>
          <a:p>
            <a:pPr algn="just"/>
            <a:r>
              <a:rPr lang="it-IT" dirty="0"/>
              <a:t>Riceve </a:t>
            </a:r>
            <a:r>
              <a:rPr lang="it-IT" dirty="0" err="1"/>
              <a:t>submission</a:t>
            </a:r>
            <a:r>
              <a:rPr lang="it-IT" dirty="0"/>
              <a:t> di sequenze da oltre 300mila laboratori localizzati in tutto il mondo</a:t>
            </a:r>
          </a:p>
          <a:p>
            <a:pPr algn="just"/>
            <a:r>
              <a:rPr lang="it-IT" dirty="0"/>
              <a:t>Permette un semplice caricamento di nuovi dati da parte degli utenti tramite FTP (per grossi </a:t>
            </a:r>
            <a:r>
              <a:rPr lang="it-IT" dirty="0" err="1"/>
              <a:t>dataset</a:t>
            </a:r>
            <a:r>
              <a:rPr lang="it-IT" dirty="0"/>
              <a:t>) o strumenti dedicati (</a:t>
            </a:r>
            <a:r>
              <a:rPr lang="it-IT" dirty="0" err="1"/>
              <a:t>Bankit</a:t>
            </a:r>
            <a:r>
              <a:rPr lang="it-IT" dirty="0"/>
              <a:t>, </a:t>
            </a:r>
            <a:r>
              <a:rPr lang="it-IT" dirty="0" err="1"/>
              <a:t>Sequin</a:t>
            </a:r>
            <a:r>
              <a:rPr lang="it-IT" dirty="0"/>
              <a:t>, etc.) per singole sequenze</a:t>
            </a:r>
          </a:p>
        </p:txBody>
      </p:sp>
      <p:pic>
        <p:nvPicPr>
          <p:cNvPr id="5" name="Picture 4" descr="A graph of a graph of a graph&#10;&#10;AI-generated content may be incorrect.">
            <a:extLst>
              <a:ext uri="{FF2B5EF4-FFF2-40B4-BE49-F238E27FC236}">
                <a16:creationId xmlns:a16="http://schemas.microsoft.com/office/drawing/2014/main" id="{68608E94-C630-96C8-4914-37509D56D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122" y="3845176"/>
            <a:ext cx="6837756" cy="2522789"/>
          </a:xfrm>
          <a:prstGeom prst="rect">
            <a:avLst/>
          </a:prstGeom>
        </p:spPr>
      </p:pic>
    </p:spTree>
    <p:extLst>
      <p:ext uri="{BB962C8B-B14F-4D97-AF65-F5344CB8AC3E}">
        <p14:creationId xmlns:p14="http://schemas.microsoft.com/office/powerpoint/2010/main" val="2848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1499105"/>
            <a:ext cx="9509760" cy="4343400"/>
          </a:xfrm>
        </p:spPr>
        <p:txBody>
          <a:bodyPr>
            <a:noAutofit/>
          </a:bodyPr>
          <a:lstStyle/>
          <a:p>
            <a:endParaRPr lang="it-IT" sz="2400" dirty="0"/>
          </a:p>
          <a:p>
            <a:r>
              <a:rPr lang="it-IT" sz="2400" b="1" u="sng" dirty="0"/>
              <a:t>Ensembl</a:t>
            </a:r>
          </a:p>
          <a:p>
            <a:pPr algn="just"/>
            <a:r>
              <a:rPr lang="it-IT" dirty="0"/>
              <a:t>non è solo un database o un </a:t>
            </a:r>
            <a:r>
              <a:rPr lang="it-IT" b="1" dirty="0"/>
              <a:t>sistema di interrogazione </a:t>
            </a:r>
            <a:r>
              <a:rPr lang="it-IT" dirty="0"/>
              <a:t>(browser), bensì un </a:t>
            </a:r>
            <a:r>
              <a:rPr lang="it-IT" b="1" dirty="0"/>
              <a:t>sistema integrato, dedicato alla genomica</a:t>
            </a:r>
            <a:endParaRPr lang="it-IT" dirty="0"/>
          </a:p>
          <a:p>
            <a:pPr algn="just"/>
            <a:r>
              <a:rPr lang="it-IT" dirty="0"/>
              <a:t>Ensembl è nato da un progetto di collaborazione tra EMBL-EBI e Sanger Institute, finanziato principalmente dalla Wellcome Trust (ente di beneficienza inglese costituito con lo scopo di finanziare la ricerca per migliorare la salute umana e animale</a:t>
            </a:r>
          </a:p>
          <a:p>
            <a:pPr algn="just"/>
            <a:r>
              <a:rPr lang="it-IT" dirty="0"/>
              <a:t>Gli organismi i cui genomi sono analizzabili presso il sito Ensembl erano inizialmente prevalentemente uomo, topo e </a:t>
            </a:r>
            <a:r>
              <a:rPr lang="it-IT" i="1" dirty="0"/>
              <a:t>Drosophila</a:t>
            </a:r>
            <a:r>
              <a:rPr lang="it-IT" dirty="0"/>
              <a:t>, ma ad oggi il numero di genomi curati è molto maggiore</a:t>
            </a:r>
          </a:p>
        </p:txBody>
      </p:sp>
      <p:pic>
        <p:nvPicPr>
          <p:cNvPr id="8194" name="Picture 2" descr="http://77.235.253.122/wordpress/images/ensembl_protist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69" y="452161"/>
            <a:ext cx="4028209" cy="113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368" y="402348"/>
            <a:ext cx="7889462" cy="5911457"/>
          </a:xfrm>
        </p:spPr>
      </p:pic>
    </p:spTree>
    <p:extLst>
      <p:ext uri="{BB962C8B-B14F-4D97-AF65-F5344CB8AC3E}">
        <p14:creationId xmlns:p14="http://schemas.microsoft.com/office/powerpoint/2010/main" val="35988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endParaRPr lang="it-IT" sz="2400" dirty="0"/>
          </a:p>
          <a:p>
            <a:pPr algn="just"/>
            <a:r>
              <a:rPr lang="it-IT" b="1" u="sng" dirty="0"/>
              <a:t>NCBI Datasets</a:t>
            </a:r>
            <a:r>
              <a:rPr lang="it-IT" dirty="0"/>
              <a:t> (</a:t>
            </a:r>
            <a:r>
              <a:rPr lang="it-IT" dirty="0">
                <a:hlinkClick r:id="rId2"/>
              </a:rPr>
              <a:t>https://www.ncbi.nlm.nih.gov/datasets/</a:t>
            </a:r>
            <a:r>
              <a:rPr lang="it-IT" dirty="0"/>
              <a:t>) rappresenta l’evoluzione del Genome Data Bank (rinominato in seguito </a:t>
            </a:r>
            <a:r>
              <a:rPr lang="it-IT" b="1" u="sng" dirty="0"/>
              <a:t>NCBI </a:t>
            </a:r>
            <a:r>
              <a:rPr lang="it-IT" b="1" u="sng" dirty="0" err="1"/>
              <a:t>Genome</a:t>
            </a:r>
            <a:r>
              <a:rPr lang="it-IT" dirty="0"/>
              <a:t>), che era stato inizialmente istituito per depositare i dati ottenuti con il </a:t>
            </a:r>
            <a:r>
              <a:rPr lang="it-IT" b="1" dirty="0"/>
              <a:t>progetto "Genoma Umano" </a:t>
            </a:r>
            <a:r>
              <a:rPr lang="it-IT" dirty="0"/>
              <a:t>ed è un punto di riferimento per la ricerca genomica e biomedica. Ad oggi raccoglie i dati genomici di tutti gli organismi viventi ed è stato portato nella sua nuova forma a maggio 2024.</a:t>
            </a:r>
          </a:p>
          <a:p>
            <a:pPr algn="just"/>
            <a:r>
              <a:rPr lang="it-IT" b="1" u="sng" dirty="0"/>
              <a:t>OMIM</a:t>
            </a:r>
            <a:r>
              <a:rPr lang="it-IT" dirty="0"/>
              <a:t>: è dedicato a </a:t>
            </a:r>
            <a:r>
              <a:rPr lang="it-IT" b="1" u="sng" dirty="0"/>
              <a:t>geni e fenotipi umani con ereditarietà mendeliana</a:t>
            </a:r>
            <a:r>
              <a:rPr lang="it-IT" dirty="0"/>
              <a:t>. Chiunque lavori nel campo delle malattie genetiche e della biomedicina si ritrova costantemente a contatto con informazioni relative ad OMIM.</a:t>
            </a:r>
          </a:p>
        </p:txBody>
      </p:sp>
      <p:pic>
        <p:nvPicPr>
          <p:cNvPr id="11266" name="Picture 2" descr="https://www.rarecommons.org/files/styles/detail_news/public/images/recurso/2015/02/omim_logo.png?itok=jSWU_CQ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859" y="4555530"/>
            <a:ext cx="3619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572475"/>
            <a:ext cx="9509760" cy="4343400"/>
          </a:xfrm>
        </p:spPr>
        <p:txBody>
          <a:bodyPr>
            <a:noAutofit/>
          </a:bodyPr>
          <a:lstStyle/>
          <a:p>
            <a:pPr algn="just"/>
            <a:r>
              <a:rPr lang="it-IT" b="1" u="sng" dirty="0"/>
              <a:t>TAIR</a:t>
            </a:r>
            <a:r>
              <a:rPr lang="it-IT" dirty="0"/>
              <a:t> (The Arabidopsis Information Resource): </a:t>
            </a:r>
            <a:r>
              <a:rPr lang="it-IT" i="1" dirty="0"/>
              <a:t>Arabidopsis thaliana</a:t>
            </a:r>
            <a:r>
              <a:rPr lang="it-IT" dirty="0"/>
              <a:t> rappresenta la pianta modello nella sperimentazione genomica, biomolecolare, evoluzionistica ed agrobiotecnologica, in quanto sono disponibili ampie collezioni di mutanti ed il suo genoma è stato il primo ad essere, tra le piante, competamente sequenziato. Il sito TAIR contiene un database annotato con sequenze genomiche, trascritti e sequenze proteiche relative ad Arabidopsis, nonchè link a risorse correlate (stock di semi, collezioni di mutanti ecc.). </a:t>
            </a:r>
            <a:r>
              <a:rPr lang="it-IT" dirty="0">
                <a:hlinkClick r:id="rId2"/>
              </a:rPr>
              <a:t>https://www.arabidopsis.org/</a:t>
            </a:r>
            <a:r>
              <a:rPr lang="it-IT" dirty="0"/>
              <a:t> </a:t>
            </a:r>
          </a:p>
          <a:p>
            <a:pPr algn="just"/>
            <a:r>
              <a:rPr lang="it-IT" b="1" u="sng" dirty="0"/>
              <a:t>ACEDB</a:t>
            </a:r>
            <a:r>
              <a:rPr lang="it-IT" dirty="0"/>
              <a:t> (A </a:t>
            </a:r>
            <a:r>
              <a:rPr lang="it-IT" dirty="0" err="1"/>
              <a:t>Caenorhabditis</a:t>
            </a:r>
            <a:r>
              <a:rPr lang="it-IT" dirty="0"/>
              <a:t> </a:t>
            </a:r>
            <a:r>
              <a:rPr lang="it-IT" dirty="0" err="1"/>
              <a:t>Elegans</a:t>
            </a:r>
            <a:r>
              <a:rPr lang="it-IT" dirty="0"/>
              <a:t> Data Base): è l'equivalente dei database appena illustrati per il nematode modello genomico e di sviluppo </a:t>
            </a:r>
            <a:r>
              <a:rPr lang="it-IT" i="1" dirty="0"/>
              <a:t>Caenorhabditis Elegans </a:t>
            </a:r>
            <a:r>
              <a:rPr lang="it-IT" dirty="0"/>
              <a:t>-&gt; oggi è diventata una piattaforma per genomica comparata detta </a:t>
            </a:r>
            <a:r>
              <a:rPr lang="it-IT" b="1" u="sng" dirty="0" err="1"/>
              <a:t>WormBase</a:t>
            </a:r>
            <a:r>
              <a:rPr lang="it-IT" dirty="0"/>
              <a:t>, che raccoglie dati relativi a molti altri nematodi e platelminti: </a:t>
            </a:r>
            <a:r>
              <a:rPr lang="it-IT" dirty="0">
                <a:hlinkClick r:id="rId3"/>
              </a:rPr>
              <a:t>https://www.wormbase.org/</a:t>
            </a:r>
            <a:r>
              <a:rPr lang="it-IT" dirty="0"/>
              <a:t> </a:t>
            </a:r>
          </a:p>
        </p:txBody>
      </p:sp>
      <p:sp>
        <p:nvSpPr>
          <p:cNvPr id="2" name="TextBox 1">
            <a:extLst>
              <a:ext uri="{FF2B5EF4-FFF2-40B4-BE49-F238E27FC236}">
                <a16:creationId xmlns:a16="http://schemas.microsoft.com/office/drawing/2014/main" id="{F48C6BBE-27D5-6C02-97FD-516901D4FA64}"/>
              </a:ext>
            </a:extLst>
          </p:cNvPr>
          <p:cNvSpPr txBox="1"/>
          <p:nvPr/>
        </p:nvSpPr>
        <p:spPr>
          <a:xfrm>
            <a:off x="1670180" y="363894"/>
            <a:ext cx="8976049" cy="830997"/>
          </a:xfrm>
          <a:prstGeom prst="rect">
            <a:avLst/>
          </a:prstGeom>
          <a:noFill/>
        </p:spPr>
        <p:txBody>
          <a:bodyPr wrap="square" rtlCol="0">
            <a:spAutoFit/>
          </a:bodyPr>
          <a:lstStyle/>
          <a:p>
            <a:pPr algn="ctr"/>
            <a:r>
              <a:rPr lang="en-US" sz="2400" b="1" dirty="0"/>
              <a:t>Un </a:t>
            </a:r>
            <a:r>
              <a:rPr lang="en-US" sz="2400" b="1" dirty="0" err="1"/>
              <a:t>paio</a:t>
            </a:r>
            <a:r>
              <a:rPr lang="en-US" sz="2400" b="1" dirty="0"/>
              <a:t> di </a:t>
            </a:r>
            <a:r>
              <a:rPr lang="en-US" sz="2400" b="1" dirty="0" err="1"/>
              <a:t>esempi</a:t>
            </a:r>
            <a:r>
              <a:rPr lang="en-US" sz="2400" b="1" dirty="0"/>
              <a:t> di database “</a:t>
            </a:r>
            <a:r>
              <a:rPr lang="en-US" sz="2400" b="1" dirty="0" err="1"/>
              <a:t>storici</a:t>
            </a:r>
            <a:r>
              <a:rPr lang="en-US" sz="2400" b="1" dirty="0"/>
              <a:t>” </a:t>
            </a:r>
            <a:r>
              <a:rPr lang="en-US" sz="2400" b="1" dirty="0" err="1"/>
              <a:t>su</a:t>
            </a:r>
            <a:r>
              <a:rPr lang="en-US" sz="2400" b="1" dirty="0"/>
              <a:t> </a:t>
            </a:r>
            <a:r>
              <a:rPr lang="en-US" sz="2400" b="1" dirty="0" err="1"/>
              <a:t>organismi</a:t>
            </a:r>
            <a:r>
              <a:rPr lang="en-US" sz="2400" b="1" dirty="0"/>
              <a:t> </a:t>
            </a:r>
            <a:r>
              <a:rPr lang="en-US" sz="2400" b="1" dirty="0" err="1"/>
              <a:t>modello</a:t>
            </a:r>
            <a:endParaRPr lang="en-US" sz="2400" b="1" dirty="0"/>
          </a:p>
        </p:txBody>
      </p:sp>
    </p:spTree>
    <p:extLst>
      <p:ext uri="{BB962C8B-B14F-4D97-AF65-F5344CB8AC3E}">
        <p14:creationId xmlns:p14="http://schemas.microsoft.com/office/powerpoint/2010/main" val="4171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463707"/>
            <a:ext cx="9509760" cy="4343400"/>
          </a:xfrm>
        </p:spPr>
        <p:txBody>
          <a:bodyPr>
            <a:noAutofit/>
          </a:bodyPr>
          <a:lstStyle/>
          <a:p>
            <a:pPr algn="just"/>
            <a:r>
              <a:rPr lang="it-IT" b="1" u="sng" dirty="0"/>
              <a:t>PDB</a:t>
            </a:r>
            <a:r>
              <a:rPr lang="it-IT" dirty="0"/>
              <a:t>: Protein DataBank è un'importantissima banca dati contenente </a:t>
            </a:r>
            <a:r>
              <a:rPr lang="it-IT" b="1" dirty="0"/>
              <a:t>strutture proteiche</a:t>
            </a:r>
            <a:r>
              <a:rPr lang="it-IT" dirty="0"/>
              <a:t>, molto ben organizzata, ed è il più vecchio database di </a:t>
            </a:r>
            <a:r>
              <a:rPr lang="it-IT" dirty="0" err="1"/>
              <a:t>biosequenze</a:t>
            </a:r>
            <a:r>
              <a:rPr lang="it-IT" dirty="0"/>
              <a:t> tuttora esistente </a:t>
            </a:r>
          </a:p>
          <a:p>
            <a:pPr algn="just"/>
            <a:r>
              <a:rPr lang="it-IT" b="1" u="sng" dirty="0"/>
              <a:t>PROSITE</a:t>
            </a:r>
            <a:r>
              <a:rPr lang="it-IT" dirty="0"/>
              <a:t>: rappresenta uno dei più noti esempi di database funzionali, ovvero contenente sequenze associabili a funzioni quali </a:t>
            </a:r>
            <a:r>
              <a:rPr lang="it-IT" b="1" dirty="0"/>
              <a:t>motivi e pattern conservati</a:t>
            </a:r>
            <a:r>
              <a:rPr lang="it-IT" dirty="0"/>
              <a:t>.</a:t>
            </a:r>
          </a:p>
          <a:p>
            <a:pPr algn="just"/>
            <a:r>
              <a:rPr lang="it-IT" b="1" u="sng" dirty="0" err="1"/>
              <a:t>InterPro</a:t>
            </a:r>
            <a:r>
              <a:rPr lang="it-IT" dirty="0"/>
              <a:t>: un "sistema integrato" per l'analisi delle proteine. Dalla home page di InterPro si può accedere a numerosi database dedicati.</a:t>
            </a:r>
          </a:p>
          <a:p>
            <a:pPr algn="just"/>
            <a:r>
              <a:rPr lang="it-IT" b="1" u="sng" dirty="0"/>
              <a:t>The Human </a:t>
            </a:r>
            <a:r>
              <a:rPr lang="it-IT" b="1" u="sng" dirty="0" err="1"/>
              <a:t>Protein</a:t>
            </a:r>
            <a:r>
              <a:rPr lang="it-IT" b="1" u="sng" dirty="0"/>
              <a:t> Atlas</a:t>
            </a:r>
            <a:r>
              <a:rPr lang="it-IT" dirty="0"/>
              <a:t>: raccoglie i dati di espressione di </a:t>
            </a:r>
            <a:r>
              <a:rPr lang="it-IT" dirty="0" err="1"/>
              <a:t>mRNA</a:t>
            </a:r>
            <a:r>
              <a:rPr lang="it-IT" dirty="0"/>
              <a:t> e proteine in diversi tessuti e tipi cellulari umani</a:t>
            </a:r>
          </a:p>
        </p:txBody>
      </p:sp>
      <p:pic>
        <p:nvPicPr>
          <p:cNvPr id="12292" name="Picture 4" descr="http://prosite.expasy.org/images/prosite/pros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89" y="5178522"/>
            <a:ext cx="17335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mm.rcsb.org/png/logoRcsbPd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822" y="5253550"/>
            <a:ext cx="2450465" cy="65004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ebi.ac.uk/training/online/sites/ebi.ac.uk.training.online/files/user/429/documents/4_0.png"/>
          <p:cNvPicPr>
            <a:picLocks noChangeAspect="1" noChangeArrowheads="1"/>
          </p:cNvPicPr>
          <p:nvPr/>
        </p:nvPicPr>
        <p:blipFill rotWithShape="1">
          <a:blip r:embed="rId4">
            <a:extLst>
              <a:ext uri="{28A0092B-C50C-407E-A947-70E740481C1C}">
                <a14:useLocalDpi xmlns:a14="http://schemas.microsoft.com/office/drawing/2010/main" val="0"/>
              </a:ext>
            </a:extLst>
          </a:blip>
          <a:srcRect l="27152" t="83951" r="26048"/>
          <a:stretch/>
        </p:blipFill>
        <p:spPr bwMode="auto">
          <a:xfrm>
            <a:off x="7112977" y="5178522"/>
            <a:ext cx="3120390" cy="866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89027A-8A24-798B-9157-B2619DB8AB00}"/>
              </a:ext>
            </a:extLst>
          </p:cNvPr>
          <p:cNvSpPr txBox="1"/>
          <p:nvPr/>
        </p:nvSpPr>
        <p:spPr>
          <a:xfrm>
            <a:off x="1679511" y="492742"/>
            <a:ext cx="8976049" cy="461665"/>
          </a:xfrm>
          <a:prstGeom prst="rect">
            <a:avLst/>
          </a:prstGeom>
          <a:noFill/>
        </p:spPr>
        <p:txBody>
          <a:bodyPr wrap="square" rtlCol="0">
            <a:spAutoFit/>
          </a:bodyPr>
          <a:lstStyle/>
          <a:p>
            <a:pPr algn="ctr"/>
            <a:r>
              <a:rPr lang="en-US" sz="2400" b="1" dirty="0" err="1"/>
              <a:t>Importanti</a:t>
            </a:r>
            <a:r>
              <a:rPr lang="en-US" sz="2400" b="1" dirty="0"/>
              <a:t> database </a:t>
            </a:r>
            <a:r>
              <a:rPr lang="en-US" sz="2400" b="1" dirty="0" err="1"/>
              <a:t>che</a:t>
            </a:r>
            <a:r>
              <a:rPr lang="en-US" sz="2400" b="1" dirty="0"/>
              <a:t> </a:t>
            </a:r>
            <a:r>
              <a:rPr lang="en-US" sz="2400" b="1" dirty="0" err="1"/>
              <a:t>impareremo</a:t>
            </a:r>
            <a:r>
              <a:rPr lang="en-US" sz="2400" b="1" dirty="0"/>
              <a:t> a </a:t>
            </a:r>
            <a:r>
              <a:rPr lang="en-US" sz="2400" b="1" dirty="0" err="1"/>
              <a:t>conoscere</a:t>
            </a:r>
            <a:endParaRPr lang="en-US" sz="2400" b="1" dirty="0"/>
          </a:p>
        </p:txBody>
      </p:sp>
    </p:spTree>
    <p:extLst>
      <p:ext uri="{BB962C8B-B14F-4D97-AF65-F5344CB8AC3E}">
        <p14:creationId xmlns:p14="http://schemas.microsoft.com/office/powerpoint/2010/main" val="23308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pPr algn="just"/>
            <a:r>
              <a:rPr lang="it-IT" sz="2400" dirty="0"/>
              <a:t>Infine, sebbene non contengano sequenze o dati strutturali, ma solo referenze bibliografiche...</a:t>
            </a:r>
          </a:p>
          <a:p>
            <a:pPr algn="just"/>
            <a:r>
              <a:rPr lang="it-IT" sz="2400" b="1" u="sng" dirty="0"/>
              <a:t>Europe </a:t>
            </a:r>
            <a:r>
              <a:rPr lang="it-IT" sz="2400" b="1" u="sng" dirty="0" err="1"/>
              <a:t>PubMed</a:t>
            </a:r>
            <a:r>
              <a:rPr lang="it-IT" sz="2400" b="1" u="sng" dirty="0"/>
              <a:t> Central (Europe PMC)</a:t>
            </a:r>
            <a:r>
              <a:rPr lang="it-IT" sz="2400" dirty="0"/>
              <a:t>, che è gestita ed aggiornata dall‘EBI e </a:t>
            </a:r>
            <a:r>
              <a:rPr lang="it-IT" sz="2400" b="1" u="sng" dirty="0" err="1"/>
              <a:t>PubMed</a:t>
            </a:r>
            <a:r>
              <a:rPr lang="it-IT" sz="2400" dirty="0"/>
              <a:t>, che è gestita dall’NCBI</a:t>
            </a:r>
          </a:p>
          <a:p>
            <a:pPr algn="just"/>
            <a:r>
              <a:rPr lang="it-IT" sz="2400" dirty="0"/>
              <a:t>risultano accessibili mediante numerosi collegamenti diretti all'interno di campi appositi nelle entries dei maggiori database biologici.</a:t>
            </a:r>
          </a:p>
        </p:txBody>
      </p:sp>
      <p:pic>
        <p:nvPicPr>
          <p:cNvPr id="14338" name="Picture 2" descr="http://prehospitalresearch.eu/wp-content/uploads/2014/01/pubm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97" y="3806071"/>
            <a:ext cx="5683071" cy="231616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5914" t="13422" r="-5914" b="8937"/>
          <a:stretch/>
        </p:blipFill>
        <p:spPr>
          <a:xfrm>
            <a:off x="7277569" y="3692770"/>
            <a:ext cx="4459903" cy="2444262"/>
          </a:xfrm>
          <a:prstGeom prst="rect">
            <a:avLst/>
          </a:prstGeom>
        </p:spPr>
      </p:pic>
    </p:spTree>
    <p:extLst>
      <p:ext uri="{BB962C8B-B14F-4D97-AF65-F5344CB8AC3E}">
        <p14:creationId xmlns:p14="http://schemas.microsoft.com/office/powerpoint/2010/main" val="11698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a:t>PUBMED</a:t>
            </a:r>
            <a:endParaRPr lang="en-US" dirty="0"/>
          </a:p>
        </p:txBody>
      </p:sp>
      <p:sp>
        <p:nvSpPr>
          <p:cNvPr id="3" name="Segnaposto contenuto 2"/>
          <p:cNvSpPr>
            <a:spLocks noGrp="1"/>
          </p:cNvSpPr>
          <p:nvPr>
            <p:ph idx="1"/>
          </p:nvPr>
        </p:nvSpPr>
        <p:spPr>
          <a:xfrm>
            <a:off x="1341120" y="977757"/>
            <a:ext cx="9509760" cy="4343400"/>
          </a:xfrm>
        </p:spPr>
        <p:txBody>
          <a:bodyPr/>
          <a:lstStyle/>
          <a:p>
            <a:r>
              <a:rPr lang="en-US" dirty="0" err="1"/>
              <a:t>Accessibile</a:t>
            </a:r>
            <a:r>
              <a:rPr lang="en-US" dirty="0"/>
              <a:t> da </a:t>
            </a:r>
            <a:r>
              <a:rPr lang="en-US" dirty="0">
                <a:hlinkClick r:id="rId2"/>
              </a:rPr>
              <a:t>https://www.ncbi.nlm.nih.gov/pubmed/</a:t>
            </a:r>
            <a:endParaRPr lang="en-US" dirty="0"/>
          </a:p>
          <a:p>
            <a:r>
              <a:rPr lang="it-IT" dirty="0"/>
              <a:t>Riporta metadati principali + link esterno alla </a:t>
            </a:r>
            <a:r>
              <a:rPr lang="it-IT" dirty="0" err="1"/>
              <a:t>webpage</a:t>
            </a:r>
            <a:r>
              <a:rPr lang="it-IT" dirty="0"/>
              <a:t> del giornale con testo completo (non sempre accessibile liberamente)</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159" y="2112910"/>
            <a:ext cx="10058400" cy="4599437"/>
          </a:xfrm>
          <a:prstGeom prst="rect">
            <a:avLst/>
          </a:prstGeom>
        </p:spPr>
      </p:pic>
    </p:spTree>
    <p:extLst>
      <p:ext uri="{BB962C8B-B14F-4D97-AF65-F5344CB8AC3E}">
        <p14:creationId xmlns:p14="http://schemas.microsoft.com/office/powerpoint/2010/main" val="2195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a:t>SCOPUS</a:t>
            </a:r>
            <a:endParaRPr lang="en-US" dirty="0"/>
          </a:p>
        </p:txBody>
      </p:sp>
      <p:sp>
        <p:nvSpPr>
          <p:cNvPr id="3" name="Segnaposto contenuto 2"/>
          <p:cNvSpPr>
            <a:spLocks noGrp="1"/>
          </p:cNvSpPr>
          <p:nvPr>
            <p:ph idx="1"/>
          </p:nvPr>
        </p:nvSpPr>
        <p:spPr>
          <a:xfrm>
            <a:off x="1341120" y="1242428"/>
            <a:ext cx="9509760" cy="4343400"/>
          </a:xfrm>
        </p:spPr>
        <p:txBody>
          <a:bodyPr/>
          <a:lstStyle/>
          <a:p>
            <a:r>
              <a:rPr lang="en-US" dirty="0" err="1"/>
              <a:t>Accessibile</a:t>
            </a:r>
            <a:r>
              <a:rPr lang="en-US" dirty="0"/>
              <a:t> da </a:t>
            </a:r>
            <a:r>
              <a:rPr lang="en-US" dirty="0">
                <a:hlinkClick r:id="rId2"/>
              </a:rPr>
              <a:t>https://www.scopus.com/</a:t>
            </a:r>
            <a:r>
              <a:rPr lang="en-US" dirty="0"/>
              <a:t> (solo da rete </a:t>
            </a:r>
            <a:r>
              <a:rPr lang="en-US" dirty="0" err="1"/>
              <a:t>universitaria</a:t>
            </a:r>
            <a:r>
              <a:rPr lang="en-US" dirty="0"/>
              <a:t>!)</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3" y="1986453"/>
            <a:ext cx="7335123" cy="3985697"/>
          </a:xfrm>
          <a:prstGeom prst="rect">
            <a:avLst/>
          </a:prstGeom>
        </p:spPr>
      </p:pic>
      <p:sp>
        <p:nvSpPr>
          <p:cNvPr id="6" name="CasellaDiTesto 5"/>
          <p:cNvSpPr txBox="1"/>
          <p:nvPr/>
        </p:nvSpPr>
        <p:spPr>
          <a:xfrm>
            <a:off x="7851228" y="2196662"/>
            <a:ext cx="3752193" cy="3416320"/>
          </a:xfrm>
          <a:prstGeom prst="rect">
            <a:avLst/>
          </a:prstGeom>
          <a:noFill/>
        </p:spPr>
        <p:txBody>
          <a:bodyPr wrap="square" rtlCol="0">
            <a:spAutoFit/>
          </a:bodyPr>
          <a:lstStyle/>
          <a:p>
            <a:r>
              <a:rPr lang="it-IT" dirty="0"/>
              <a:t>Permettono di effettuare, come in tutti gli altri database, </a:t>
            </a:r>
            <a:r>
              <a:rPr lang="it-IT" b="1" dirty="0"/>
              <a:t>ricerche per campi</a:t>
            </a:r>
          </a:p>
          <a:p>
            <a:endParaRPr lang="it-IT" dirty="0"/>
          </a:p>
          <a:p>
            <a:r>
              <a:rPr lang="it-IT" dirty="0"/>
              <a:t>Per autore</a:t>
            </a:r>
          </a:p>
          <a:p>
            <a:r>
              <a:rPr lang="it-IT" dirty="0"/>
              <a:t>Per data</a:t>
            </a:r>
          </a:p>
          <a:p>
            <a:r>
              <a:rPr lang="it-IT" dirty="0"/>
              <a:t>Per giornale</a:t>
            </a:r>
          </a:p>
          <a:p>
            <a:r>
              <a:rPr lang="it-IT" dirty="0"/>
              <a:t>Per titolo/</a:t>
            </a:r>
            <a:r>
              <a:rPr lang="it-IT" dirty="0" err="1"/>
              <a:t>abstract</a:t>
            </a:r>
            <a:endParaRPr lang="it-IT" dirty="0"/>
          </a:p>
          <a:p>
            <a:endParaRPr lang="it-IT" dirty="0"/>
          </a:p>
          <a:p>
            <a:r>
              <a:rPr lang="it-IT" dirty="0"/>
              <a:t>Che possono ovviamente essere combinati in </a:t>
            </a:r>
            <a:r>
              <a:rPr lang="it-IT" b="1" dirty="0"/>
              <a:t>ricerche complesse</a:t>
            </a:r>
            <a:endParaRPr lang="en-US" b="1" dirty="0"/>
          </a:p>
        </p:txBody>
      </p:sp>
    </p:spTree>
    <p:extLst>
      <p:ext uri="{BB962C8B-B14F-4D97-AF65-F5344CB8AC3E}">
        <p14:creationId xmlns:p14="http://schemas.microsoft.com/office/powerpoint/2010/main" val="9237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a:t>SCOPUS</a:t>
            </a:r>
            <a:endParaRPr lang="en-US" dirty="0"/>
          </a:p>
        </p:txBody>
      </p:sp>
      <p:sp>
        <p:nvSpPr>
          <p:cNvPr id="6" name="CasellaDiTesto 5"/>
          <p:cNvSpPr txBox="1"/>
          <p:nvPr/>
        </p:nvSpPr>
        <p:spPr>
          <a:xfrm>
            <a:off x="7078465" y="1267904"/>
            <a:ext cx="4654770" cy="2031325"/>
          </a:xfrm>
          <a:prstGeom prst="rect">
            <a:avLst/>
          </a:prstGeom>
          <a:noFill/>
        </p:spPr>
        <p:txBody>
          <a:bodyPr wrap="square" rtlCol="0">
            <a:spAutoFit/>
          </a:bodyPr>
          <a:lstStyle/>
          <a:p>
            <a:pPr algn="just"/>
            <a:r>
              <a:rPr lang="it-IT" dirty="0" err="1"/>
              <a:t>Scopus</a:t>
            </a:r>
            <a:r>
              <a:rPr lang="it-IT" dirty="0"/>
              <a:t> può essere uno strumento utile per valutare i </a:t>
            </a:r>
            <a:r>
              <a:rPr lang="it-IT" b="1" dirty="0"/>
              <a:t>parametri </a:t>
            </a:r>
            <a:r>
              <a:rPr lang="it-IT" b="1" dirty="0" err="1"/>
              <a:t>bibliometrici</a:t>
            </a:r>
            <a:r>
              <a:rPr lang="it-IT" b="1" dirty="0"/>
              <a:t> </a:t>
            </a:r>
            <a:r>
              <a:rPr lang="it-IT" dirty="0"/>
              <a:t>di un autore</a:t>
            </a:r>
          </a:p>
          <a:p>
            <a:pPr algn="just"/>
            <a:endParaRPr lang="it-IT" b="1" dirty="0"/>
          </a:p>
          <a:p>
            <a:pPr algn="just"/>
            <a:r>
              <a:rPr lang="it-IT" dirty="0"/>
              <a:t>Articoli pubblicati, </a:t>
            </a:r>
            <a:r>
              <a:rPr lang="it-IT" b="1" dirty="0"/>
              <a:t>H-</a:t>
            </a:r>
            <a:r>
              <a:rPr lang="it-IT" b="1" dirty="0" err="1"/>
              <a:t>index</a:t>
            </a:r>
            <a:r>
              <a:rPr lang="it-IT" dirty="0"/>
              <a:t>, numero totale di pubblicazioni, collaborazioni e argomenti trattati</a:t>
            </a:r>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934870"/>
            <a:ext cx="7399284" cy="2414870"/>
          </a:xfrm>
          <a:prstGeom prst="rect">
            <a:avLst/>
          </a:prstGeom>
        </p:spPr>
      </p:pic>
      <p:sp>
        <p:nvSpPr>
          <p:cNvPr id="9" name="CasellaDiTesto 8"/>
          <p:cNvSpPr txBox="1"/>
          <p:nvPr/>
        </p:nvSpPr>
        <p:spPr>
          <a:xfrm>
            <a:off x="315310" y="3934870"/>
            <a:ext cx="4078014" cy="2308324"/>
          </a:xfrm>
          <a:prstGeom prst="rect">
            <a:avLst/>
          </a:prstGeom>
          <a:noFill/>
        </p:spPr>
        <p:txBody>
          <a:bodyPr wrap="square" rtlCol="0">
            <a:spAutoFit/>
          </a:bodyPr>
          <a:lstStyle/>
          <a:p>
            <a:pPr algn="just"/>
            <a:r>
              <a:rPr lang="it-IT" dirty="0"/>
              <a:t>Permette anche di tracciare le citazioni nell’arco degli anni, con una serie di cross-</a:t>
            </a:r>
            <a:r>
              <a:rPr lang="it-IT" dirty="0" err="1"/>
              <a:t>references</a:t>
            </a:r>
            <a:r>
              <a:rPr lang="it-IT" dirty="0"/>
              <a:t> ad altri articoli, cosa molto utile per studi di letteratura (ad esempio, chi ha citato un articolo di mio interesse? Magari può tornarmi utile per scrivere una tesi…)</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363" y="997067"/>
            <a:ext cx="5367053" cy="2937803"/>
          </a:xfrm>
          <a:prstGeom prst="rect">
            <a:avLst/>
          </a:prstGeom>
        </p:spPr>
      </p:pic>
    </p:spTree>
    <p:extLst>
      <p:ext uri="{BB962C8B-B14F-4D97-AF65-F5344CB8AC3E}">
        <p14:creationId xmlns:p14="http://schemas.microsoft.com/office/powerpoint/2010/main" val="11466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UNA BREVE STODRIA DEI DATABASE</a:t>
            </a:r>
          </a:p>
        </p:txBody>
      </p:sp>
      <p:sp>
        <p:nvSpPr>
          <p:cNvPr id="3" name="Content Placeholder 2"/>
          <p:cNvSpPr>
            <a:spLocks noGrp="1"/>
          </p:cNvSpPr>
          <p:nvPr>
            <p:ph idx="1"/>
          </p:nvPr>
        </p:nvSpPr>
        <p:spPr>
          <a:xfrm>
            <a:off x="6418386" y="1673352"/>
            <a:ext cx="4432494" cy="4343400"/>
          </a:xfrm>
        </p:spPr>
        <p:txBody>
          <a:bodyPr>
            <a:normAutofit fontScale="92500" lnSpcReduction="20000"/>
          </a:bodyPr>
          <a:lstStyle/>
          <a:p>
            <a:pPr algn="just"/>
            <a:r>
              <a:rPr lang="it-IT" dirty="0"/>
              <a:t>La storia dei database inizia molto prima della nascita dei </a:t>
            </a:r>
            <a:r>
              <a:rPr lang="it-IT" dirty="0" err="1"/>
              <a:t>computers</a:t>
            </a:r>
            <a:endParaRPr lang="it-IT" dirty="0"/>
          </a:p>
          <a:p>
            <a:pPr algn="just"/>
            <a:r>
              <a:rPr lang="it-IT" dirty="0"/>
              <a:t>I dati venivano solitamente depositati in giornali e libri, cosa che rendeva molto difficile tanto il loro aggiornamento, quanto il loro ritrovamento</a:t>
            </a:r>
          </a:p>
          <a:p>
            <a:pPr algn="just"/>
            <a:r>
              <a:rPr lang="it-IT" dirty="0"/>
              <a:t>Anni ’60: diffusione dei primi computer, primi passi verso la digitalizzazione dei database</a:t>
            </a:r>
          </a:p>
          <a:p>
            <a:pPr algn="just"/>
            <a:r>
              <a:rPr lang="it-IT" b="1" dirty="0" err="1"/>
              <a:t>Integrated</a:t>
            </a:r>
            <a:r>
              <a:rPr lang="it-IT" b="1" dirty="0"/>
              <a:t> Data </a:t>
            </a:r>
            <a:r>
              <a:rPr lang="it-IT" b="1" dirty="0" err="1"/>
              <a:t>Store</a:t>
            </a:r>
            <a:r>
              <a:rPr lang="it-IT" b="1" dirty="0"/>
              <a:t> </a:t>
            </a:r>
            <a:r>
              <a:rPr lang="it-IT" dirty="0"/>
              <a:t>(General </a:t>
            </a:r>
            <a:r>
              <a:rPr lang="it-IT" dirty="0" err="1"/>
              <a:t>Electric</a:t>
            </a:r>
            <a:r>
              <a:rPr lang="it-IT" dirty="0"/>
              <a:t>) e </a:t>
            </a:r>
            <a:r>
              <a:rPr lang="it-IT" b="1" dirty="0"/>
              <a:t>Information Management System </a:t>
            </a:r>
            <a:r>
              <a:rPr lang="it-IT" dirty="0"/>
              <a:t>(IBM): primi veri e propri database computerizzati</a:t>
            </a:r>
          </a:p>
          <a:p>
            <a:pPr algn="just"/>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138" y="1985479"/>
            <a:ext cx="4958862" cy="3719146"/>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NEXT-GENERATION SEQUENCING – I NUOVI DATABASE</a:t>
            </a:r>
          </a:p>
        </p:txBody>
      </p:sp>
      <p:sp>
        <p:nvSpPr>
          <p:cNvPr id="3" name="Content Placeholder 2"/>
          <p:cNvSpPr>
            <a:spLocks noGrp="1"/>
          </p:cNvSpPr>
          <p:nvPr>
            <p:ph idx="1"/>
          </p:nvPr>
        </p:nvSpPr>
        <p:spPr>
          <a:xfrm>
            <a:off x="1070610" y="1690937"/>
            <a:ext cx="5025390" cy="4343400"/>
          </a:xfrm>
        </p:spPr>
        <p:txBody>
          <a:bodyPr/>
          <a:lstStyle/>
          <a:p>
            <a:pPr algn="just"/>
            <a:r>
              <a:rPr lang="it-IT" dirty="0"/>
              <a:t>La massiccia mole di dati che è possibile generare con un sequenziatore di nuova generazione ha reso necessario sviluppare nuovi tool di analisi, ma allo stesso tempo anche nuovi database dedicati che permettano lo storage ed una efficace ricerca dei dati</a:t>
            </a:r>
          </a:p>
          <a:p>
            <a:pPr algn="just"/>
            <a:r>
              <a:rPr lang="it-IT" b="1" u="sng" dirty="0"/>
              <a:t>NCBI SRA (Sequence Read Archive)</a:t>
            </a:r>
          </a:p>
          <a:p>
            <a:pPr algn="just"/>
            <a:r>
              <a:rPr lang="it-IT" b="1" u="sng" dirty="0"/>
              <a:t>NCBI BioProject</a:t>
            </a:r>
            <a:r>
              <a:rPr lang="it-IT" dirty="0"/>
              <a:t>: contiene schede «madre» che puntano ai singoli esperimenti contenuti in SRA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90" y="1890713"/>
            <a:ext cx="5370733" cy="3607117"/>
          </a:xfrm>
          <a:prstGeom prst="rect">
            <a:avLst/>
          </a:prstGeom>
        </p:spPr>
      </p:pic>
    </p:spTree>
    <p:extLst>
      <p:ext uri="{BB962C8B-B14F-4D97-AF65-F5344CB8AC3E}">
        <p14:creationId xmlns:p14="http://schemas.microsoft.com/office/powerpoint/2010/main" val="7709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a:t>SRA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923" y="1586547"/>
            <a:ext cx="5019675" cy="4219575"/>
          </a:xfrm>
        </p:spPr>
      </p:pic>
      <p:sp>
        <p:nvSpPr>
          <p:cNvPr id="5" name="TextBox 4"/>
          <p:cNvSpPr txBox="1"/>
          <p:nvPr/>
        </p:nvSpPr>
        <p:spPr>
          <a:xfrm>
            <a:off x="708660" y="1851660"/>
            <a:ext cx="4834890" cy="3416320"/>
          </a:xfrm>
          <a:prstGeom prst="rect">
            <a:avLst/>
          </a:prstGeom>
          <a:noFill/>
        </p:spPr>
        <p:txBody>
          <a:bodyPr wrap="square" rtlCol="0">
            <a:spAutoFit/>
          </a:bodyPr>
          <a:lstStyle/>
          <a:p>
            <a:pPr marL="285750" indent="-285750" algn="just">
              <a:buFont typeface="Arial" panose="020B0604020202020204" pitchFamily="34" charset="0"/>
              <a:buChar char="•"/>
            </a:pPr>
            <a:r>
              <a:rPr lang="it-IT" dirty="0"/>
              <a:t>Fondamentale per permettere la ricerca di </a:t>
            </a:r>
            <a:r>
              <a:rPr lang="it-IT" b="1" dirty="0"/>
              <a:t>dati genomici e trascrittomici</a:t>
            </a:r>
            <a:r>
              <a:rPr lang="it-IT" dirty="0"/>
              <a:t> generati con metodiche di </a:t>
            </a:r>
            <a:r>
              <a:rPr lang="it-IT" b="1" dirty="0" err="1"/>
              <a:t>next</a:t>
            </a:r>
            <a:r>
              <a:rPr lang="it-IT" b="1" dirty="0"/>
              <a:t> generation </a:t>
            </a:r>
            <a:r>
              <a:rPr lang="it-IT" b="1" dirty="0" err="1"/>
              <a:t>sequencing</a:t>
            </a:r>
            <a:r>
              <a:rPr lang="it-IT" b="1" dirty="0"/>
              <a:t> </a:t>
            </a:r>
            <a:r>
              <a:rPr lang="it-IT" dirty="0"/>
              <a:t>(Illumina, IonTorrent, PacBio, </a:t>
            </a:r>
            <a:r>
              <a:rPr lang="it-IT" dirty="0" err="1"/>
              <a:t>Nanopore</a:t>
            </a:r>
            <a:r>
              <a:rPr lang="it-IT" dirty="0"/>
              <a:t>, ecc.)</a:t>
            </a:r>
          </a:p>
          <a:p>
            <a:pPr marL="285750" indent="-285750" algn="just">
              <a:buFont typeface="Arial" panose="020B0604020202020204" pitchFamily="34" charset="0"/>
              <a:buChar char="•"/>
            </a:pPr>
            <a:r>
              <a:rPr lang="it-IT" dirty="0"/>
              <a:t>File contenenti centinaia di milioni di sequenze (dati grezzi, non processati)</a:t>
            </a:r>
          </a:p>
          <a:p>
            <a:pPr marL="285750" indent="-285750" algn="just">
              <a:buFont typeface="Arial" panose="020B0604020202020204" pitchFamily="34" charset="0"/>
              <a:buChar char="•"/>
            </a:pPr>
            <a:r>
              <a:rPr lang="it-IT" dirty="0"/>
              <a:t>Campo in rapidissima evoluzione -&gt; necessità una certa flessibilità di formato</a:t>
            </a:r>
          </a:p>
          <a:p>
            <a:pPr marL="285750" indent="-285750" algn="just">
              <a:buFont typeface="Arial" panose="020B0604020202020204" pitchFamily="34" charset="0"/>
              <a:buChar char="•"/>
            </a:pPr>
            <a:r>
              <a:rPr lang="it-IT" dirty="0"/>
              <a:t>Collegato a Bioproject e Biosample (database di campioni biologici)</a:t>
            </a:r>
          </a:p>
        </p:txBody>
      </p:sp>
    </p:spTree>
    <p:extLst>
      <p:ext uri="{BB962C8B-B14F-4D97-AF65-F5344CB8AC3E}">
        <p14:creationId xmlns:p14="http://schemas.microsoft.com/office/powerpoint/2010/main" val="26509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DATABASE TASSONOMICI</a:t>
            </a:r>
          </a:p>
        </p:txBody>
      </p:sp>
      <p:sp>
        <p:nvSpPr>
          <p:cNvPr id="3" name="Content Placeholder 2"/>
          <p:cNvSpPr>
            <a:spLocks noGrp="1"/>
          </p:cNvSpPr>
          <p:nvPr>
            <p:ph idx="1"/>
          </p:nvPr>
        </p:nvSpPr>
        <p:spPr/>
        <p:txBody>
          <a:bodyPr/>
          <a:lstStyle/>
          <a:p>
            <a:r>
              <a:rPr lang="it-IT" dirty="0"/>
              <a:t>Necessità di linkare dati di sequenza ad identificativi di specie</a:t>
            </a:r>
          </a:p>
          <a:p>
            <a:r>
              <a:rPr lang="it-IT" dirty="0"/>
              <a:t>Utilissimi per </a:t>
            </a:r>
            <a:r>
              <a:rPr lang="it-IT" b="1" dirty="0"/>
              <a:t>studi evolutivi e di genomica comparata</a:t>
            </a:r>
          </a:p>
          <a:p>
            <a:r>
              <a:rPr lang="it-IT" b="1" dirty="0"/>
              <a:t>NCBI Taxonomy</a:t>
            </a:r>
          </a:p>
          <a:p>
            <a:r>
              <a:rPr lang="it-IT" dirty="0"/>
              <a:t>Database dedicati (es. WoRMS, World Register of Marine Species)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3981450"/>
            <a:ext cx="10058400" cy="2569486"/>
          </a:xfrm>
          <a:prstGeom prst="rect">
            <a:avLst/>
          </a:prstGeom>
        </p:spPr>
      </p:pic>
      <p:pic>
        <p:nvPicPr>
          <p:cNvPr id="5" name="Picture 4"/>
          <p:cNvPicPr>
            <a:picLocks noChangeAspect="1"/>
          </p:cNvPicPr>
          <p:nvPr/>
        </p:nvPicPr>
        <p:blipFill>
          <a:blip r:embed="rId3"/>
          <a:stretch>
            <a:fillRect/>
          </a:stretch>
        </p:blipFill>
        <p:spPr>
          <a:xfrm>
            <a:off x="8526779" y="590808"/>
            <a:ext cx="3179445" cy="936240"/>
          </a:xfrm>
          <a:prstGeom prst="rect">
            <a:avLst/>
          </a:prstGeom>
        </p:spPr>
      </p:pic>
    </p:spTree>
    <p:extLst>
      <p:ext uri="{BB962C8B-B14F-4D97-AF65-F5344CB8AC3E}">
        <p14:creationId xmlns:p14="http://schemas.microsoft.com/office/powerpoint/2010/main" val="32481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lstStyle/>
          <a:p>
            <a:r>
              <a:rPr lang="it-IT" dirty="0"/>
              <a:t>NUOVI DATABASE PER OGNI EVENIENZA!</a:t>
            </a:r>
            <a:endParaRPr lang="en-US" dirty="0"/>
          </a:p>
        </p:txBody>
      </p:sp>
      <p:sp>
        <p:nvSpPr>
          <p:cNvPr id="3" name="Segnaposto contenuto 2"/>
          <p:cNvSpPr>
            <a:spLocks noGrp="1"/>
          </p:cNvSpPr>
          <p:nvPr>
            <p:ph idx="1"/>
          </p:nvPr>
        </p:nvSpPr>
        <p:spPr>
          <a:xfrm>
            <a:off x="1038101" y="1311704"/>
            <a:ext cx="4660287" cy="4343400"/>
          </a:xfrm>
        </p:spPr>
        <p:txBody>
          <a:bodyPr/>
          <a:lstStyle/>
          <a:p>
            <a:r>
              <a:rPr lang="it-IT" dirty="0"/>
              <a:t>GISAID – </a:t>
            </a:r>
            <a:r>
              <a:rPr lang="it-IT" dirty="0" err="1"/>
              <a:t>NextStrain</a:t>
            </a:r>
            <a:endParaRPr lang="it-IT" dirty="0"/>
          </a:p>
          <a:p>
            <a:r>
              <a:rPr lang="en-US" dirty="0">
                <a:hlinkClick r:id="rId2"/>
              </a:rPr>
              <a:t>https://www.gisaid.org</a:t>
            </a:r>
            <a:endParaRPr lang="en-US" dirty="0"/>
          </a:p>
          <a:p>
            <a:r>
              <a:rPr lang="it-IT" dirty="0"/>
              <a:t>Raccoglie informazioni genomiche su SARS-CoV-2</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43" y="3483404"/>
            <a:ext cx="4001058" cy="2991267"/>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210" y="1636180"/>
            <a:ext cx="6530797" cy="4197600"/>
          </a:xfrm>
          <a:prstGeom prst="rect">
            <a:avLst/>
          </a:prstGeom>
        </p:spPr>
      </p:pic>
    </p:spTree>
    <p:extLst>
      <p:ext uri="{BB962C8B-B14F-4D97-AF65-F5344CB8AC3E}">
        <p14:creationId xmlns:p14="http://schemas.microsoft.com/office/powerpoint/2010/main" val="6932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260" y="701801"/>
            <a:ext cx="9509760" cy="5496775"/>
          </a:xfrm>
        </p:spPr>
        <p:txBody>
          <a:bodyPr>
            <a:normAutofit fontScale="92500" lnSpcReduction="20000"/>
          </a:bodyPr>
          <a:lstStyle/>
          <a:p>
            <a:endParaRPr lang="it-IT" dirty="0"/>
          </a:p>
          <a:p>
            <a:pPr algn="just"/>
            <a:r>
              <a:rPr lang="it-IT" dirty="0"/>
              <a:t>Si è ben presto compreso che, nell'allestimento e riorganizzazione dei database e motori di ricerca</a:t>
            </a:r>
            <a:r>
              <a:rPr lang="it-IT" b="1" dirty="0"/>
              <a:t>, i "link" internet rappresentano il modo migliore per non appesantire i database</a:t>
            </a:r>
            <a:r>
              <a:rPr lang="it-IT" dirty="0"/>
              <a:t>, senza rinunciare a fornire un gran numero di informazioni. Infatti, anzichè riportare informazioni incomplete o ridondanti rispetto a database dedicati, si è intrapresa la strada dei link per associare alle entries informazioni specifiche.</a:t>
            </a:r>
          </a:p>
          <a:p>
            <a:pPr marL="45720" indent="0" algn="just">
              <a:buNone/>
            </a:pPr>
            <a:endParaRPr lang="it-IT" dirty="0"/>
          </a:p>
          <a:p>
            <a:pPr algn="just"/>
            <a:r>
              <a:rPr lang="it-IT" dirty="0"/>
              <a:t>I link stanno rapidamente anche trasformando le "</a:t>
            </a:r>
            <a:r>
              <a:rPr lang="it-IT" b="1" dirty="0"/>
              <a:t>cross-references</a:t>
            </a:r>
            <a:r>
              <a:rPr lang="it-IT" dirty="0"/>
              <a:t>", ovvero le indicazioni di accession e ID della entry corrispondente di un altro database (ad es., accession Genbank in una entry EMBL o viceversa), in veri e propri sistemi per rimandare in automatico alle relative pagine internet, consentendo un rapido confronto e l'integrazione dei dati.</a:t>
            </a:r>
          </a:p>
          <a:p>
            <a:pPr algn="just"/>
            <a:endParaRPr lang="it-IT" dirty="0"/>
          </a:p>
          <a:p>
            <a:pPr algn="just"/>
            <a:r>
              <a:rPr lang="it-IT" dirty="0"/>
              <a:t>L’esempio che abbiamo visto nella scorsa lezione con </a:t>
            </a:r>
            <a:r>
              <a:rPr lang="it-IT" b="1" dirty="0" err="1"/>
              <a:t>GeneCards</a:t>
            </a:r>
            <a:r>
              <a:rPr lang="it-IT" dirty="0"/>
              <a:t> (</a:t>
            </a:r>
            <a:r>
              <a:rPr lang="it-IT" dirty="0">
                <a:hlinkClick r:id="rId2"/>
              </a:rPr>
              <a:t>https://www.genecards.org</a:t>
            </a:r>
            <a:r>
              <a:rPr lang="it-IT" dirty="0"/>
              <a:t>) è un ottimo esempio di come una enorme mole di informazioni collegate ad un singolo elemento (ad esempio un gene) possano essere raccolte ed organizzate in una singola scheda di facile accessibilità</a:t>
            </a:r>
          </a:p>
        </p:txBody>
      </p:sp>
    </p:spTree>
    <p:extLst>
      <p:ext uri="{BB962C8B-B14F-4D97-AF65-F5344CB8AC3E}">
        <p14:creationId xmlns:p14="http://schemas.microsoft.com/office/powerpoint/2010/main" val="899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COME EFFETTUARE UNA RICERCA IN UN DATABASE?</a:t>
            </a:r>
          </a:p>
        </p:txBody>
      </p:sp>
      <p:sp>
        <p:nvSpPr>
          <p:cNvPr id="3" name="Content Placeholder 2"/>
          <p:cNvSpPr>
            <a:spLocks noGrp="1"/>
          </p:cNvSpPr>
          <p:nvPr>
            <p:ph idx="1"/>
          </p:nvPr>
        </p:nvSpPr>
        <p:spPr/>
        <p:txBody>
          <a:bodyPr/>
          <a:lstStyle/>
          <a:p>
            <a:pPr algn="just"/>
            <a:r>
              <a:rPr lang="it-IT" dirty="0"/>
              <a:t>La maggior parte dei database offrono le seguenti possibilità:</a:t>
            </a:r>
          </a:p>
          <a:p>
            <a:pPr algn="just"/>
            <a:r>
              <a:rPr lang="it-IT" dirty="0"/>
              <a:t>Utilizzare </a:t>
            </a:r>
            <a:r>
              <a:rPr lang="it-IT" b="1" dirty="0"/>
              <a:t>operatori Booleani </a:t>
            </a:r>
            <a:r>
              <a:rPr lang="it-IT" dirty="0"/>
              <a:t>(AND, OR, NOT)</a:t>
            </a:r>
          </a:p>
          <a:p>
            <a:pPr algn="just"/>
            <a:r>
              <a:rPr lang="it-IT" dirty="0"/>
              <a:t>Restringere la ricerca ad un </a:t>
            </a:r>
            <a:r>
              <a:rPr lang="it-IT" b="1" dirty="0"/>
              <a:t>organismo di interesse</a:t>
            </a:r>
          </a:p>
          <a:p>
            <a:pPr algn="just"/>
            <a:r>
              <a:rPr lang="it-IT" dirty="0"/>
              <a:t>Restringere la ricerca ad un </a:t>
            </a:r>
            <a:r>
              <a:rPr lang="it-IT" b="1" dirty="0"/>
              <a:t>intervallo temporale</a:t>
            </a:r>
          </a:p>
          <a:p>
            <a:pPr algn="just"/>
            <a:r>
              <a:rPr lang="it-IT" dirty="0"/>
              <a:t>Combinare più campi per </a:t>
            </a:r>
            <a:r>
              <a:rPr lang="it-IT" b="1" dirty="0"/>
              <a:t>ricerche complesse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35714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5612"/>
          </a:xfrm>
        </p:spPr>
        <p:txBody>
          <a:bodyPr/>
          <a:lstStyle/>
          <a:p>
            <a:r>
              <a:rPr lang="it-IT" dirty="0"/>
              <a:t>IDENTIFICATORI DI DATI</a:t>
            </a:r>
          </a:p>
        </p:txBody>
      </p:sp>
      <p:sp>
        <p:nvSpPr>
          <p:cNvPr id="3" name="Content Placeholder 2"/>
          <p:cNvSpPr>
            <a:spLocks noGrp="1"/>
          </p:cNvSpPr>
          <p:nvPr>
            <p:ph idx="1"/>
          </p:nvPr>
        </p:nvSpPr>
        <p:spPr/>
        <p:txBody>
          <a:bodyPr/>
          <a:lstStyle/>
          <a:p>
            <a:pPr algn="just"/>
            <a:r>
              <a:rPr lang="it-IT" dirty="0"/>
              <a:t>Alcuni tra i più comuni sono...</a:t>
            </a:r>
          </a:p>
          <a:p>
            <a:pPr algn="just"/>
            <a:r>
              <a:rPr lang="it-IT" b="1" dirty="0"/>
              <a:t>Geneinfo ID (gi): </a:t>
            </a:r>
            <a:r>
              <a:rPr lang="it-IT" dirty="0"/>
              <a:t>identificicati univoco per ogni sequenza. Stabile del tempo, non cambia quando la sequenza viene aggiornata (ne viene generato uno nuovo (es. GI:22477487)</a:t>
            </a:r>
          </a:p>
          <a:p>
            <a:pPr algn="just"/>
            <a:r>
              <a:rPr lang="it-IT" b="1" dirty="0"/>
              <a:t>PMID </a:t>
            </a:r>
            <a:r>
              <a:rPr lang="it-IT" dirty="0"/>
              <a:t>(o Pubmed ID, per articoli)</a:t>
            </a:r>
          </a:p>
          <a:p>
            <a:pPr algn="just"/>
            <a:r>
              <a:rPr lang="it-IT" b="1" dirty="0"/>
              <a:t>Locus name </a:t>
            </a:r>
            <a:r>
              <a:rPr lang="it-IT" dirty="0"/>
              <a:t>(identificatori originali di Genbank; prime 3 lettere dell’organismo, più codice per il gene. Es. HUMBB)</a:t>
            </a:r>
          </a:p>
          <a:p>
            <a:pPr algn="just"/>
            <a:r>
              <a:rPr lang="it-IT" b="1" dirty="0"/>
              <a:t>Accession number: </a:t>
            </a:r>
            <a:r>
              <a:rPr lang="it-IT" dirty="0"/>
              <a:t>numeri di targa/codici a barre per sequenze nucleotidiche e proteiche. Due lettere maiuscole seguite da numeri (non legati ad alcun significato biologico. Prima versione indicata da «.1» (es. BC037153.1), successive (aggiornate) da «.2», «.3», ecc.</a:t>
            </a:r>
          </a:p>
        </p:txBody>
      </p:sp>
    </p:spTree>
    <p:extLst>
      <p:ext uri="{BB962C8B-B14F-4D97-AF65-F5344CB8AC3E}">
        <p14:creationId xmlns:p14="http://schemas.microsoft.com/office/powerpoint/2010/main" val="30282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307322"/>
          </a:xfrm>
        </p:spPr>
        <p:txBody>
          <a:bodyPr>
            <a:normAutofit fontScale="90000"/>
          </a:bodyPr>
          <a:lstStyle/>
          <a:p>
            <a:r>
              <a:rPr lang="it-IT" dirty="0"/>
              <a:t>DIMENSIONI DEI DATABASE</a:t>
            </a:r>
            <a:endParaRPr lang="en-US" dirty="0"/>
          </a:p>
        </p:txBody>
      </p:sp>
      <p:sp>
        <p:nvSpPr>
          <p:cNvPr id="3" name="Segnaposto contenuto 2"/>
          <p:cNvSpPr>
            <a:spLocks noGrp="1"/>
          </p:cNvSpPr>
          <p:nvPr>
            <p:ph idx="1"/>
          </p:nvPr>
        </p:nvSpPr>
        <p:spPr>
          <a:xfrm>
            <a:off x="3678620" y="1013278"/>
            <a:ext cx="8282151" cy="4343400"/>
          </a:xfrm>
        </p:spPr>
        <p:txBody>
          <a:bodyPr/>
          <a:lstStyle/>
          <a:p>
            <a:r>
              <a:rPr lang="it-IT" dirty="0"/>
              <a:t>In crescente ed esponenziale aumento… facile rendersene conto dal portale EBI</a:t>
            </a:r>
          </a:p>
          <a:p>
            <a:r>
              <a:rPr lang="it-IT" dirty="0"/>
              <a:t>Naturalmente i database nucleotidici e proteici (anche grazie al numero molto elevato di genomi oramai disponibili) sono quelli che comprendono il maggior numero di dati</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65" y="845113"/>
            <a:ext cx="3123510" cy="2875549"/>
          </a:xfrm>
          <a:prstGeom prst="rect">
            <a:avLst/>
          </a:prstGeom>
        </p:spPr>
      </p:pic>
      <p:sp>
        <p:nvSpPr>
          <p:cNvPr id="6" name="CasellaDiTesto 5"/>
          <p:cNvSpPr txBox="1"/>
          <p:nvPr/>
        </p:nvSpPr>
        <p:spPr>
          <a:xfrm>
            <a:off x="483476" y="4151586"/>
            <a:ext cx="3195144" cy="1754326"/>
          </a:xfrm>
          <a:prstGeom prst="rect">
            <a:avLst/>
          </a:prstGeom>
          <a:noFill/>
        </p:spPr>
        <p:txBody>
          <a:bodyPr wrap="square" rtlCol="0">
            <a:spAutoFit/>
          </a:bodyPr>
          <a:lstStyle/>
          <a:p>
            <a:r>
              <a:rPr lang="it-IT" dirty="0"/>
              <a:t>Per esplorare le dimensioni dei vari database potete dare uno sguardo a </a:t>
            </a:r>
            <a:r>
              <a:rPr lang="it-IT" dirty="0">
                <a:hlinkClick r:id="rId3"/>
              </a:rPr>
              <a:t>https://www.ebi.ac.uk/ebisearch/overview.ebi/statistics</a:t>
            </a:r>
            <a:r>
              <a:rPr lang="it-IT" dirty="0"/>
              <a:t> </a:t>
            </a:r>
            <a:endParaRPr lang="en-US"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765" y="2732690"/>
            <a:ext cx="8266333" cy="4022190"/>
          </a:xfrm>
          <a:prstGeom prst="rect">
            <a:avLst/>
          </a:prstGeom>
        </p:spPr>
      </p:pic>
    </p:spTree>
    <p:extLst>
      <p:ext uri="{BB962C8B-B14F-4D97-AF65-F5344CB8AC3E}">
        <p14:creationId xmlns:p14="http://schemas.microsoft.com/office/powerpoint/2010/main" val="38037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EFFETTUARE UNA RICERCA COMPLESSA?</a:t>
            </a:r>
            <a:endParaRPr lang="en-US" dirty="0"/>
          </a:p>
        </p:txBody>
      </p:sp>
      <p:sp>
        <p:nvSpPr>
          <p:cNvPr id="3" name="Segnaposto contenuto 2"/>
          <p:cNvSpPr>
            <a:spLocks noGrp="1"/>
          </p:cNvSpPr>
          <p:nvPr>
            <p:ph idx="1"/>
          </p:nvPr>
        </p:nvSpPr>
        <p:spPr>
          <a:xfrm>
            <a:off x="346841" y="1673352"/>
            <a:ext cx="5580993" cy="4343400"/>
          </a:xfrm>
        </p:spPr>
        <p:txBody>
          <a:bodyPr/>
          <a:lstStyle/>
          <a:p>
            <a:pPr algn="just"/>
            <a:r>
              <a:rPr lang="it-IT" dirty="0"/>
              <a:t>Prima di tutto devo chiedermi </a:t>
            </a:r>
            <a:r>
              <a:rPr lang="it-IT" b="1" dirty="0"/>
              <a:t>QUALI sono i campi che contraddistinguono una entry</a:t>
            </a:r>
            <a:r>
              <a:rPr lang="it-IT" dirty="0"/>
              <a:t> di un determinato database</a:t>
            </a:r>
          </a:p>
          <a:p>
            <a:pPr algn="just"/>
            <a:r>
              <a:rPr lang="it-IT" dirty="0"/>
              <a:t>Una entri di </a:t>
            </a:r>
            <a:r>
              <a:rPr lang="it-IT" dirty="0" err="1"/>
              <a:t>Pubmed</a:t>
            </a:r>
            <a:r>
              <a:rPr lang="it-IT" dirty="0"/>
              <a:t> avrà «autore», «giornale», «data di pubblicazione», ma ad esempio non il campo «cromosoma», che invece troverò in un database contenente sequenze nucleotidiche (e probabilmente anche proteine</a:t>
            </a:r>
          </a:p>
          <a:p>
            <a:pPr algn="just"/>
            <a:r>
              <a:rPr lang="it-IT" dirty="0"/>
              <a:t>Devo chiedermi quali sono i campi più </a:t>
            </a:r>
            <a:r>
              <a:rPr lang="it-IT" b="1" dirty="0"/>
              <a:t>informativi</a:t>
            </a:r>
            <a:r>
              <a:rPr lang="it-IT" dirty="0"/>
              <a:t> e come posso combinarli con gli operatori booleani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38" y="1345324"/>
            <a:ext cx="4802486" cy="4777889"/>
          </a:xfrm>
          <a:prstGeom prst="rect">
            <a:avLst/>
          </a:prstGeom>
        </p:spPr>
      </p:pic>
    </p:spTree>
    <p:extLst>
      <p:ext uri="{BB962C8B-B14F-4D97-AF65-F5344CB8AC3E}">
        <p14:creationId xmlns:p14="http://schemas.microsoft.com/office/powerpoint/2010/main" val="6528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a:t>Nel portale dell’NCBI… </a:t>
            </a:r>
            <a:r>
              <a:rPr lang="it-IT" dirty="0">
                <a:hlinkClick r:id="rId2"/>
              </a:rPr>
              <a:t>https://www.ncbi.nlm.nih.gov/search/</a:t>
            </a:r>
            <a:r>
              <a:rPr lang="it-IT" dirty="0"/>
              <a:t> </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5" y="2279904"/>
            <a:ext cx="10058400" cy="1002260"/>
          </a:xfrm>
          <a:prstGeom prst="rect">
            <a:avLst/>
          </a:prstGeom>
        </p:spPr>
      </p:pic>
      <p:sp>
        <p:nvSpPr>
          <p:cNvPr id="5" name="Ovale 4"/>
          <p:cNvSpPr/>
          <p:nvPr/>
        </p:nvSpPr>
        <p:spPr>
          <a:xfrm>
            <a:off x="4035973" y="2566620"/>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45" y="3715184"/>
            <a:ext cx="6889361" cy="2671039"/>
          </a:xfrm>
          <a:prstGeom prst="rect">
            <a:avLst/>
          </a:prstGeom>
        </p:spPr>
      </p:pic>
      <p:sp>
        <p:nvSpPr>
          <p:cNvPr id="7" name="CasellaDiTesto 6"/>
          <p:cNvSpPr txBox="1"/>
          <p:nvPr/>
        </p:nvSpPr>
        <p:spPr>
          <a:xfrm>
            <a:off x="8177050" y="4035020"/>
            <a:ext cx="3478924" cy="2031325"/>
          </a:xfrm>
          <a:prstGeom prst="rect">
            <a:avLst/>
          </a:prstGeom>
          <a:noFill/>
        </p:spPr>
        <p:txBody>
          <a:bodyPr wrap="square" rtlCol="0">
            <a:spAutoFit/>
          </a:bodyPr>
          <a:lstStyle/>
          <a:p>
            <a:r>
              <a:rPr lang="it-IT" dirty="0"/>
              <a:t>Dal menu a tendina seleziono i campi e digito le parole chiave. I tasti «+» e «-» mi permettono di aggiungere o togliere campi, rendendo la ricerca più o meno complessa</a:t>
            </a:r>
            <a:endParaRPr lang="en-US" dirty="0"/>
          </a:p>
        </p:txBody>
      </p:sp>
    </p:spTree>
    <p:extLst>
      <p:ext uri="{BB962C8B-B14F-4D97-AF65-F5344CB8AC3E}">
        <p14:creationId xmlns:p14="http://schemas.microsoft.com/office/powerpoint/2010/main" val="6008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12880"/>
          </a:xfrm>
        </p:spPr>
        <p:txBody>
          <a:bodyPr/>
          <a:lstStyle/>
          <a:p>
            <a:r>
              <a:rPr lang="it-IT" dirty="0"/>
              <a:t>INIZIALE STRUTTURA DEI DATABASE</a:t>
            </a:r>
          </a:p>
        </p:txBody>
      </p:sp>
      <p:sp>
        <p:nvSpPr>
          <p:cNvPr id="3" name="Content Placeholder 2"/>
          <p:cNvSpPr>
            <a:spLocks noGrp="1"/>
          </p:cNvSpPr>
          <p:nvPr>
            <p:ph idx="1"/>
          </p:nvPr>
        </p:nvSpPr>
        <p:spPr>
          <a:xfrm>
            <a:off x="1341120" y="1453544"/>
            <a:ext cx="9509760" cy="4343400"/>
          </a:xfrm>
        </p:spPr>
        <p:txBody>
          <a:bodyPr>
            <a:normAutofit/>
          </a:bodyPr>
          <a:lstStyle/>
          <a:p>
            <a:pPr marL="45720" indent="0">
              <a:buNone/>
            </a:pPr>
            <a:endParaRPr lang="it-IT" dirty="0"/>
          </a:p>
          <a:p>
            <a:pPr algn="just"/>
            <a:r>
              <a:rPr lang="en-US" dirty="0" err="1"/>
              <a:t>Originariamente</a:t>
            </a:r>
            <a:r>
              <a:rPr lang="en-US" dirty="0"/>
              <a:t> </a:t>
            </a:r>
            <a:r>
              <a:rPr lang="en-US" dirty="0" err="1"/>
              <a:t>tutti</a:t>
            </a:r>
            <a:r>
              <a:rPr lang="en-US" dirty="0"/>
              <a:t> database </a:t>
            </a:r>
            <a:r>
              <a:rPr lang="en-US" dirty="0" err="1"/>
              <a:t>usavano</a:t>
            </a:r>
            <a:r>
              <a:rPr lang="en-US" dirty="0"/>
              <a:t> un </a:t>
            </a:r>
            <a:r>
              <a:rPr lang="en-US" dirty="0" err="1"/>
              <a:t>cosiddetto</a:t>
            </a:r>
            <a:r>
              <a:rPr lang="en-US" dirty="0"/>
              <a:t> </a:t>
            </a:r>
            <a:r>
              <a:rPr lang="en-US" b="1" dirty="0"/>
              <a:t>flat file format </a:t>
            </a:r>
            <a:endParaRPr lang="en-US" dirty="0"/>
          </a:p>
          <a:p>
            <a:pPr algn="just"/>
            <a:r>
              <a:rPr lang="it-IT" dirty="0"/>
              <a:t>File di testo con caratteri speciali, ad esempio (|) per separare le entries</a:t>
            </a:r>
          </a:p>
          <a:p>
            <a:pPr algn="just"/>
            <a:r>
              <a:rPr lang="it-IT" dirty="0"/>
              <a:t>Si poteva trattare di dati salvati in banali files di testo in formato </a:t>
            </a:r>
            <a:r>
              <a:rPr lang="it-IT" dirty="0" err="1"/>
              <a:t>txt</a:t>
            </a:r>
            <a:r>
              <a:rPr lang="it-IT" dirty="0"/>
              <a:t>, csv (coma </a:t>
            </a:r>
            <a:r>
              <a:rPr lang="it-IT" dirty="0" err="1"/>
              <a:t>separated</a:t>
            </a:r>
            <a:r>
              <a:rPr lang="it-IT" dirty="0"/>
              <a:t> </a:t>
            </a:r>
            <a:r>
              <a:rPr lang="it-IT" dirty="0" err="1"/>
              <a:t>values</a:t>
            </a:r>
            <a:r>
              <a:rPr lang="it-IT" dirty="0"/>
              <a:t>) of </a:t>
            </a:r>
            <a:r>
              <a:rPr lang="it-IT" dirty="0" err="1"/>
              <a:t>tsv</a:t>
            </a:r>
            <a:r>
              <a:rPr lang="it-IT" dirty="0"/>
              <a:t> (tab </a:t>
            </a:r>
            <a:r>
              <a:rPr lang="it-IT" dirty="0" err="1"/>
              <a:t>separated</a:t>
            </a:r>
            <a:r>
              <a:rPr lang="it-IT" dirty="0"/>
              <a:t> </a:t>
            </a:r>
            <a:r>
              <a:rPr lang="it-IT" dirty="0" err="1"/>
              <a:t>values</a:t>
            </a:r>
            <a:r>
              <a:rPr lang="it-IT" dirty="0"/>
              <a:t>)</a:t>
            </a:r>
          </a:p>
          <a:p>
            <a:pPr algn="just"/>
            <a:r>
              <a:rPr lang="it-IT" dirty="0"/>
              <a:t>Il formato del file non rendeva esplicite le relazioni esistenti tra le entries</a:t>
            </a:r>
          </a:p>
          <a:p>
            <a:pPr algn="just"/>
            <a:r>
              <a:rPr lang="en-US" dirty="0"/>
              <a:t>Si </a:t>
            </a:r>
            <a:r>
              <a:rPr lang="en-US" dirty="0" err="1"/>
              <a:t>trattava</a:t>
            </a:r>
            <a:r>
              <a:rPr lang="en-US" dirty="0"/>
              <a:t> di </a:t>
            </a:r>
            <a:r>
              <a:rPr lang="en-US" dirty="0" err="1"/>
              <a:t>cosiddetti</a:t>
            </a:r>
            <a:r>
              <a:rPr lang="en-US" dirty="0"/>
              <a:t> </a:t>
            </a:r>
            <a:r>
              <a:rPr lang="en-US" b="1" dirty="0"/>
              <a:t>navigational databases</a:t>
            </a:r>
            <a:r>
              <a:rPr lang="en-US" dirty="0"/>
              <a:t>, in </a:t>
            </a:r>
            <a:r>
              <a:rPr lang="en-US" dirty="0" err="1"/>
              <a:t>quanto</a:t>
            </a:r>
            <a:r>
              <a:rPr lang="en-US" dirty="0"/>
              <a:t> per </a:t>
            </a:r>
            <a:r>
              <a:rPr lang="en-US" dirty="0" err="1"/>
              <a:t>effettuare</a:t>
            </a:r>
            <a:r>
              <a:rPr lang="en-US" dirty="0"/>
              <a:t> </a:t>
            </a:r>
            <a:r>
              <a:rPr lang="en-US" dirty="0" err="1"/>
              <a:t>una</a:t>
            </a:r>
            <a:r>
              <a:rPr lang="en-US" dirty="0"/>
              <a:t> </a:t>
            </a:r>
            <a:r>
              <a:rPr lang="en-US" dirty="0" err="1"/>
              <a:t>ricerca</a:t>
            </a:r>
            <a:r>
              <a:rPr lang="en-US" dirty="0"/>
              <a:t> il computer </a:t>
            </a:r>
            <a:r>
              <a:rPr lang="en-US" dirty="0" err="1"/>
              <a:t>doveva</a:t>
            </a:r>
            <a:r>
              <a:rPr lang="en-US" dirty="0"/>
              <a:t> </a:t>
            </a:r>
            <a:r>
              <a:rPr lang="en-US" dirty="0" err="1"/>
              <a:t>leggere</a:t>
            </a:r>
            <a:r>
              <a:rPr lang="en-US" dirty="0"/>
              <a:t> I </a:t>
            </a:r>
            <a:r>
              <a:rPr lang="en-US" dirty="0" err="1"/>
              <a:t>contenuti</a:t>
            </a:r>
            <a:r>
              <a:rPr lang="en-US" dirty="0"/>
              <a:t> </a:t>
            </a:r>
            <a:r>
              <a:rPr lang="en-US" dirty="0" err="1"/>
              <a:t>dell’intero</a:t>
            </a:r>
            <a:r>
              <a:rPr lang="en-US" dirty="0"/>
              <a:t> file</a:t>
            </a:r>
          </a:p>
          <a:p>
            <a:pPr algn="just"/>
            <a:r>
              <a:rPr lang="it-IT" dirty="0"/>
              <a:t>Costruiti seguendo due modelli alternativi: </a:t>
            </a:r>
            <a:r>
              <a:rPr lang="it-IT" b="1" dirty="0"/>
              <a:t>modello gerarchico</a:t>
            </a:r>
            <a:r>
              <a:rPr lang="it-IT" dirty="0"/>
              <a:t> vs </a:t>
            </a:r>
            <a:r>
              <a:rPr lang="it-IT" b="1" dirty="0"/>
              <a:t>modello a network</a:t>
            </a:r>
            <a:endParaRPr lang="en-US" b="1" dirty="0"/>
          </a:p>
        </p:txBody>
      </p:sp>
    </p:spTree>
    <p:extLst>
      <p:ext uri="{BB962C8B-B14F-4D97-AF65-F5344CB8AC3E}">
        <p14:creationId xmlns:p14="http://schemas.microsoft.com/office/powerpoint/2010/main" val="101377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a:t>Nel portale dell’NCBI… </a:t>
            </a:r>
            <a:r>
              <a:rPr lang="it-IT" dirty="0">
                <a:hlinkClick r:id="rId2"/>
              </a:rPr>
              <a:t>https://www.ncbi.nlm.nih.gov/search/</a:t>
            </a:r>
            <a:r>
              <a:rPr lang="it-IT" dirty="0"/>
              <a:t> </a:t>
            </a:r>
            <a:endParaRPr lang="en-US" dirty="0"/>
          </a:p>
        </p:txBody>
      </p:sp>
      <p:sp>
        <p:nvSpPr>
          <p:cNvPr id="8" name="CasellaDiTesto 7"/>
          <p:cNvSpPr txBox="1"/>
          <p:nvPr/>
        </p:nvSpPr>
        <p:spPr>
          <a:xfrm>
            <a:off x="1114097" y="2459421"/>
            <a:ext cx="4435365" cy="3693319"/>
          </a:xfrm>
          <a:prstGeom prst="rect">
            <a:avLst/>
          </a:prstGeom>
          <a:noFill/>
        </p:spPr>
        <p:txBody>
          <a:bodyPr wrap="square" rtlCol="0">
            <a:spAutoFit/>
          </a:bodyPr>
          <a:lstStyle/>
          <a:p>
            <a:r>
              <a:rPr lang="it-IT" dirty="0"/>
              <a:t>Il motore di ricerca interno dell’NCBI era detto, fino a poco tempo fa, </a:t>
            </a:r>
            <a:r>
              <a:rPr lang="it-IT" b="1" dirty="0" err="1"/>
              <a:t>Entrez</a:t>
            </a:r>
            <a:endParaRPr lang="it-IT" b="1" dirty="0"/>
          </a:p>
          <a:p>
            <a:endParaRPr lang="it-IT" b="1" dirty="0"/>
          </a:p>
          <a:p>
            <a:r>
              <a:rPr lang="it-IT" dirty="0"/>
              <a:t>Oggi è possibile effettuare una ricerca generica in tutti i database tramite semplici parole chiave</a:t>
            </a:r>
          </a:p>
          <a:p>
            <a:endParaRPr lang="it-IT" dirty="0"/>
          </a:p>
          <a:p>
            <a:r>
              <a:rPr lang="it-IT" dirty="0"/>
              <a:t>Per una ricerca avanzata è necessario entrare nella home page del singolo database</a:t>
            </a:r>
          </a:p>
          <a:p>
            <a:endParaRPr lang="it-IT" dirty="0"/>
          </a:p>
          <a:p>
            <a:endParaRPr lang="en-US"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724" y="2279904"/>
            <a:ext cx="5693393" cy="4340564"/>
          </a:xfrm>
          <a:prstGeom prst="rect">
            <a:avLst/>
          </a:prstGeom>
        </p:spPr>
      </p:pic>
    </p:spTree>
    <p:extLst>
      <p:ext uri="{BB962C8B-B14F-4D97-AF65-F5344CB8AC3E}">
        <p14:creationId xmlns:p14="http://schemas.microsoft.com/office/powerpoint/2010/main" val="40066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a:t>EFFETTUARE UNA RICERCA AVANZATA IN NCBI</a:t>
            </a:r>
            <a:endParaRPr lang="en-US" sz="3200" dirty="0"/>
          </a:p>
        </p:txBody>
      </p:sp>
      <p:sp>
        <p:nvSpPr>
          <p:cNvPr id="8" name="CasellaDiTesto 7"/>
          <p:cNvSpPr txBox="1"/>
          <p:nvPr/>
        </p:nvSpPr>
        <p:spPr>
          <a:xfrm>
            <a:off x="1030014" y="1387366"/>
            <a:ext cx="10195034" cy="2308324"/>
          </a:xfrm>
          <a:prstGeom prst="rect">
            <a:avLst/>
          </a:prstGeom>
          <a:noFill/>
        </p:spPr>
        <p:txBody>
          <a:bodyPr wrap="square" rtlCol="0">
            <a:spAutoFit/>
          </a:bodyPr>
          <a:lstStyle/>
          <a:p>
            <a:pPr algn="just"/>
            <a:r>
              <a:rPr lang="it-IT" dirty="0"/>
              <a:t>Proviamo ad effettuare una ricerca nel database «</a:t>
            </a:r>
            <a:r>
              <a:rPr lang="it-IT" dirty="0" err="1"/>
              <a:t>protein</a:t>
            </a:r>
            <a:r>
              <a:rPr lang="it-IT" dirty="0"/>
              <a:t>» specificando due campi e collegandoli con l’operatore «AND»</a:t>
            </a:r>
          </a:p>
          <a:p>
            <a:pPr algn="just"/>
            <a:endParaRPr lang="it-IT" dirty="0"/>
          </a:p>
          <a:p>
            <a:pPr algn="just"/>
            <a:r>
              <a:rPr lang="it-IT" dirty="0"/>
              <a:t>Sto cercando la proteina codificata dal gene ANK1 in uomo. O meglio, le proteine, in quanto potrò forse avere più risultati, che derivano dalle varianti di </a:t>
            </a:r>
            <a:r>
              <a:rPr lang="it-IT" dirty="0" err="1"/>
              <a:t>splicing</a:t>
            </a:r>
            <a:r>
              <a:rPr lang="it-IT" dirty="0"/>
              <a:t>, che potranno quindi produrre proteine di lunghezza diversa. </a:t>
            </a:r>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14" y="3533734"/>
            <a:ext cx="10058400" cy="2902003"/>
          </a:xfrm>
          <a:prstGeom prst="rect">
            <a:avLst/>
          </a:prstGeom>
        </p:spPr>
      </p:pic>
    </p:spTree>
    <p:extLst>
      <p:ext uri="{BB962C8B-B14F-4D97-AF65-F5344CB8AC3E}">
        <p14:creationId xmlns:p14="http://schemas.microsoft.com/office/powerpoint/2010/main" val="39174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a:t>EFFETTUARE UNA RICERCA AVANZATA IN NCBI</a:t>
            </a:r>
            <a:endParaRPr lang="en-US" sz="3200" dirty="0"/>
          </a:p>
        </p:txBody>
      </p:sp>
      <p:sp>
        <p:nvSpPr>
          <p:cNvPr id="8" name="CasellaDiTesto 7"/>
          <p:cNvSpPr txBox="1"/>
          <p:nvPr/>
        </p:nvSpPr>
        <p:spPr>
          <a:xfrm>
            <a:off x="4908332" y="1387366"/>
            <a:ext cx="6316716" cy="2862322"/>
          </a:xfrm>
          <a:prstGeom prst="rect">
            <a:avLst/>
          </a:prstGeom>
          <a:noFill/>
        </p:spPr>
        <p:txBody>
          <a:bodyPr wrap="square" rtlCol="0">
            <a:spAutoFit/>
          </a:bodyPr>
          <a:lstStyle/>
          <a:p>
            <a:pPr algn="just"/>
            <a:r>
              <a:rPr lang="it-IT" dirty="0"/>
              <a:t>Come atteso, questa ricerca mi permette di ricavare TUTTE le proteine derivanti da </a:t>
            </a:r>
            <a:r>
              <a:rPr lang="it-IT" dirty="0" err="1"/>
              <a:t>mRNA</a:t>
            </a:r>
            <a:r>
              <a:rPr lang="it-IT" dirty="0"/>
              <a:t> prodotti dal gene ANK1, a patto che siano umane.</a:t>
            </a:r>
          </a:p>
          <a:p>
            <a:pPr algn="just"/>
            <a:r>
              <a:rPr lang="it-IT" dirty="0"/>
              <a:t>I risultati sono 50 in questo caso.</a:t>
            </a:r>
          </a:p>
          <a:p>
            <a:pPr algn="just"/>
            <a:endParaRPr lang="it-IT" dirty="0"/>
          </a:p>
          <a:p>
            <a:pPr algn="just"/>
            <a:r>
              <a:rPr lang="it-IT" dirty="0"/>
              <a:t>Proviamo ad effettuare la stessa ricerca con una diversa parola chiave nel campo «</a:t>
            </a:r>
            <a:r>
              <a:rPr lang="it-IT" dirty="0" err="1"/>
              <a:t>organism</a:t>
            </a:r>
            <a:r>
              <a:rPr lang="it-IT" dirty="0"/>
              <a:t>», ad esempio «</a:t>
            </a:r>
            <a:r>
              <a:rPr lang="it-IT" dirty="0" err="1"/>
              <a:t>Mammalia</a:t>
            </a:r>
            <a:r>
              <a:rPr lang="it-IT" dirty="0"/>
              <a:t>»</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17" y="1387366"/>
            <a:ext cx="3562847" cy="492511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75" y="3849922"/>
            <a:ext cx="6526079" cy="2298630"/>
          </a:xfrm>
          <a:prstGeom prst="rect">
            <a:avLst/>
          </a:prstGeom>
        </p:spPr>
      </p:pic>
      <p:sp>
        <p:nvSpPr>
          <p:cNvPr id="7" name="Ovale 6"/>
          <p:cNvSpPr/>
          <p:nvPr/>
        </p:nvSpPr>
        <p:spPr>
          <a:xfrm>
            <a:off x="9768315" y="3766212"/>
            <a:ext cx="1531675" cy="15415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7865767" y="6078373"/>
            <a:ext cx="2985113" cy="307777"/>
          </a:xfrm>
          <a:prstGeom prst="rect">
            <a:avLst/>
          </a:prstGeom>
          <a:noFill/>
        </p:spPr>
        <p:txBody>
          <a:bodyPr wrap="none" rtlCol="0">
            <a:spAutoFit/>
          </a:bodyPr>
          <a:lstStyle/>
          <a:p>
            <a:r>
              <a:rPr lang="it-IT" sz="1400" dirty="0"/>
              <a:t>Sommario dei risultati per specie</a:t>
            </a:r>
            <a:endParaRPr lang="en-US" sz="1400" dirty="0"/>
          </a:p>
        </p:txBody>
      </p:sp>
      <p:sp>
        <p:nvSpPr>
          <p:cNvPr id="9" name="Freccia a destra 8"/>
          <p:cNvSpPr/>
          <p:nvPr/>
        </p:nvSpPr>
        <p:spPr>
          <a:xfrm rot="18857563">
            <a:off x="8840734" y="5431464"/>
            <a:ext cx="1336274" cy="379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a:t>EFFETTUARE UNA RICERCA AVANZATA IN NCBI</a:t>
            </a:r>
            <a:endParaRPr lang="en-US" sz="3200" dirty="0"/>
          </a:p>
        </p:txBody>
      </p:sp>
      <p:sp>
        <p:nvSpPr>
          <p:cNvPr id="8" name="CasellaDiTesto 7"/>
          <p:cNvSpPr txBox="1"/>
          <p:nvPr/>
        </p:nvSpPr>
        <p:spPr>
          <a:xfrm>
            <a:off x="924910" y="1387366"/>
            <a:ext cx="10300138" cy="5355312"/>
          </a:xfrm>
          <a:prstGeom prst="rect">
            <a:avLst/>
          </a:prstGeom>
          <a:noFill/>
        </p:spPr>
        <p:txBody>
          <a:bodyPr wrap="square" rtlCol="0">
            <a:spAutoFit/>
          </a:bodyPr>
          <a:lstStyle/>
          <a:p>
            <a:r>
              <a:rPr lang="it-IT" dirty="0"/>
              <a:t>Proviamo ora una ricerca ancora più avanzata… vogliamo tutti i prodotti del gene ANK1 animali, ESCLUSI quelli umani</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Notate che la stessa ricerca potrebbe essere effettuata scrivendo nel campo di ricerca:</a:t>
            </a:r>
          </a:p>
          <a:p>
            <a:endParaRPr lang="it-IT" dirty="0"/>
          </a:p>
          <a:p>
            <a:r>
              <a:rPr lang="it-IT" b="1" dirty="0"/>
              <a:t>((ANK1[Gene </a:t>
            </a:r>
            <a:r>
              <a:rPr lang="it-IT" b="1" dirty="0" err="1"/>
              <a:t>Name</a:t>
            </a:r>
            <a:r>
              <a:rPr lang="it-IT" b="1" dirty="0"/>
              <a:t>]) AND </a:t>
            </a:r>
            <a:r>
              <a:rPr lang="it-IT" b="1" dirty="0" err="1"/>
              <a:t>Mammalia</a:t>
            </a:r>
            <a:r>
              <a:rPr lang="it-IT" b="1" dirty="0"/>
              <a:t>[</a:t>
            </a:r>
            <a:r>
              <a:rPr lang="it-IT" b="1" dirty="0" err="1"/>
              <a:t>Organism</a:t>
            </a:r>
            <a:r>
              <a:rPr lang="it-IT" b="1" dirty="0"/>
              <a:t>]) NOT Homo sapiens[</a:t>
            </a:r>
            <a:r>
              <a:rPr lang="it-IT" b="1" dirty="0" err="1"/>
              <a:t>Organism</a:t>
            </a:r>
            <a:r>
              <a:rPr lang="it-IT" b="1" dirty="0"/>
              <a:t>]</a:t>
            </a:r>
          </a:p>
          <a:p>
            <a:endParaRPr lang="it-IT" dirty="0"/>
          </a:p>
          <a:p>
            <a:r>
              <a:rPr lang="it-IT" dirty="0"/>
              <a:t>Quanti risultati ci aspettiamo di ottenere?</a:t>
            </a:r>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684" y="2126018"/>
            <a:ext cx="9135750" cy="2753109"/>
          </a:xfrm>
          <a:prstGeom prst="rect">
            <a:avLst/>
          </a:prstGeom>
        </p:spPr>
      </p:pic>
    </p:spTree>
    <p:extLst>
      <p:ext uri="{BB962C8B-B14F-4D97-AF65-F5344CB8AC3E}">
        <p14:creationId xmlns:p14="http://schemas.microsoft.com/office/powerpoint/2010/main" val="18559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9450"/>
          </a:xfrm>
        </p:spPr>
        <p:txBody>
          <a:bodyPr>
            <a:normAutofit/>
          </a:bodyPr>
          <a:lstStyle/>
          <a:p>
            <a:r>
              <a:rPr lang="it-IT" sz="2400" dirty="0"/>
              <a:t>COME POSSO ACCEDERE AD UNA RICERCA AVANZATA?</a:t>
            </a:r>
            <a:endParaRPr lang="en-US" sz="2400" dirty="0"/>
          </a:p>
        </p:txBody>
      </p:sp>
      <p:sp>
        <p:nvSpPr>
          <p:cNvPr id="3" name="Segnaposto contenuto 2"/>
          <p:cNvSpPr>
            <a:spLocks noGrp="1"/>
          </p:cNvSpPr>
          <p:nvPr>
            <p:ph idx="1"/>
          </p:nvPr>
        </p:nvSpPr>
        <p:spPr>
          <a:xfrm>
            <a:off x="391776" y="1150172"/>
            <a:ext cx="9509760" cy="460248"/>
          </a:xfrm>
        </p:spPr>
        <p:txBody>
          <a:bodyPr/>
          <a:lstStyle/>
          <a:p>
            <a:pPr marL="45720" indent="0">
              <a:buNone/>
            </a:pPr>
            <a:r>
              <a:rPr lang="it-IT" dirty="0"/>
              <a:t>Nel portale dell’EBI, dal link </a:t>
            </a:r>
            <a:r>
              <a:rPr lang="it-IT" dirty="0">
                <a:hlinkClick r:id="rId2"/>
              </a:rPr>
              <a:t>https://www.ebi.ac.uk/ebisearch/about</a:t>
            </a:r>
            <a:r>
              <a:rPr lang="it-IT" dirty="0"/>
              <a:t> </a:t>
            </a:r>
            <a:endParaRPr lang="en-US" dirty="0"/>
          </a:p>
        </p:txBody>
      </p:sp>
      <p:sp>
        <p:nvSpPr>
          <p:cNvPr id="7" name="CasellaDiTesto 6"/>
          <p:cNvSpPr txBox="1"/>
          <p:nvPr/>
        </p:nvSpPr>
        <p:spPr>
          <a:xfrm>
            <a:off x="391776" y="2279904"/>
            <a:ext cx="4855781" cy="923330"/>
          </a:xfrm>
          <a:prstGeom prst="rect">
            <a:avLst/>
          </a:prstGeom>
          <a:noFill/>
        </p:spPr>
        <p:txBody>
          <a:bodyPr wrap="square" rtlCol="0">
            <a:spAutoFit/>
          </a:bodyPr>
          <a:lstStyle/>
          <a:p>
            <a:pPr marL="342900" indent="-342900">
              <a:buAutoNum type="arabicParenR"/>
            </a:pPr>
            <a:r>
              <a:rPr lang="it-IT" dirty="0" err="1"/>
              <a:t>Build</a:t>
            </a:r>
            <a:r>
              <a:rPr lang="it-IT" dirty="0"/>
              <a:t> </a:t>
            </a:r>
            <a:r>
              <a:rPr lang="it-IT" dirty="0" err="1"/>
              <a:t>query</a:t>
            </a:r>
            <a:endParaRPr lang="it-IT" dirty="0"/>
          </a:p>
          <a:p>
            <a:pPr marL="342900" indent="-342900">
              <a:buAutoNum type="arabicParenR"/>
            </a:pPr>
            <a:r>
              <a:rPr lang="it-IT" dirty="0"/>
              <a:t>Seleziono il database dal menu a  tendina</a:t>
            </a:r>
            <a:endParaRPr lang="en-US"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677" y="1673352"/>
            <a:ext cx="6420746" cy="1676634"/>
          </a:xfrm>
          <a:prstGeom prst="rect">
            <a:avLst/>
          </a:prstGeom>
        </p:spPr>
      </p:pic>
      <p:sp>
        <p:nvSpPr>
          <p:cNvPr id="5" name="Ovale 4"/>
          <p:cNvSpPr/>
          <p:nvPr/>
        </p:nvSpPr>
        <p:spPr>
          <a:xfrm>
            <a:off x="10189245" y="2634442"/>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76" y="3496290"/>
            <a:ext cx="4574901" cy="3074712"/>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557" y="4102842"/>
            <a:ext cx="6482389" cy="2271865"/>
          </a:xfrm>
          <a:prstGeom prst="rect">
            <a:avLst/>
          </a:prstGeom>
        </p:spPr>
      </p:pic>
      <p:sp>
        <p:nvSpPr>
          <p:cNvPr id="12" name="CasellaDiTesto 11"/>
          <p:cNvSpPr txBox="1"/>
          <p:nvPr/>
        </p:nvSpPr>
        <p:spPr>
          <a:xfrm>
            <a:off x="5118538" y="3704076"/>
            <a:ext cx="6888424" cy="369332"/>
          </a:xfrm>
          <a:prstGeom prst="rect">
            <a:avLst/>
          </a:prstGeom>
          <a:noFill/>
        </p:spPr>
        <p:txBody>
          <a:bodyPr wrap="none" rtlCol="0">
            <a:spAutoFit/>
          </a:bodyPr>
          <a:lstStyle/>
          <a:p>
            <a:r>
              <a:rPr lang="it-IT" dirty="0"/>
              <a:t>3) Aggiungo campi con «</a:t>
            </a:r>
            <a:r>
              <a:rPr lang="it-IT" dirty="0" err="1"/>
              <a:t>add</a:t>
            </a:r>
            <a:r>
              <a:rPr lang="it-IT" dirty="0"/>
              <a:t> </a:t>
            </a:r>
            <a:r>
              <a:rPr lang="it-IT" dirty="0" err="1"/>
              <a:t>rule</a:t>
            </a:r>
            <a:r>
              <a:rPr lang="it-IT" dirty="0"/>
              <a:t>» e digito le parole chiave</a:t>
            </a:r>
            <a:endParaRPr lang="en-US" dirty="0"/>
          </a:p>
        </p:txBody>
      </p:sp>
    </p:spTree>
    <p:extLst>
      <p:ext uri="{BB962C8B-B14F-4D97-AF65-F5344CB8AC3E}">
        <p14:creationId xmlns:p14="http://schemas.microsoft.com/office/powerpoint/2010/main" val="36807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87220"/>
            <a:ext cx="9509760" cy="712880"/>
          </a:xfrm>
        </p:spPr>
        <p:txBody>
          <a:bodyPr/>
          <a:lstStyle/>
          <a:p>
            <a:r>
              <a:rPr lang="it-IT" dirty="0"/>
              <a:t>HIERARCHICAL VS NETWORK DATA MODEL</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54" y="1703515"/>
            <a:ext cx="4617061" cy="222184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438" y="1703515"/>
            <a:ext cx="4957561" cy="2164084"/>
          </a:xfrm>
          <a:prstGeom prst="rect">
            <a:avLst/>
          </a:prstGeom>
        </p:spPr>
      </p:pic>
      <p:sp>
        <p:nvSpPr>
          <p:cNvPr id="7" name="CasellaDiTesto 6"/>
          <p:cNvSpPr txBox="1"/>
          <p:nvPr/>
        </p:nvSpPr>
        <p:spPr>
          <a:xfrm>
            <a:off x="421480" y="4167554"/>
            <a:ext cx="5249007" cy="2308324"/>
          </a:xfrm>
          <a:prstGeom prst="rect">
            <a:avLst/>
          </a:prstGeom>
          <a:noFill/>
        </p:spPr>
        <p:txBody>
          <a:bodyPr wrap="square" rtlCol="0">
            <a:spAutoFit/>
          </a:bodyPr>
          <a:lstStyle/>
          <a:p>
            <a:pPr marL="285750" indent="-285750">
              <a:buFont typeface="Arial" panose="020B0604020202020204" pitchFamily="34" charset="0"/>
              <a:buChar char="•"/>
            </a:pPr>
            <a:r>
              <a:rPr lang="it-IT" dirty="0"/>
              <a:t>Relazioni 1:1 ed 1:n</a:t>
            </a:r>
          </a:p>
          <a:p>
            <a:pPr marL="285750" indent="-285750">
              <a:buFont typeface="Arial" panose="020B0604020202020204" pitchFamily="34" charset="0"/>
              <a:buChar char="•"/>
            </a:pPr>
            <a:r>
              <a:rPr lang="it-IT" dirty="0"/>
              <a:t>Struttura «ad albero» con collegamenti </a:t>
            </a:r>
            <a:r>
              <a:rPr lang="it-IT" dirty="0" err="1"/>
              <a:t>gerachici</a:t>
            </a:r>
            <a:r>
              <a:rPr lang="it-IT" dirty="0"/>
              <a:t> (padre/figlio)</a:t>
            </a:r>
          </a:p>
          <a:p>
            <a:pPr marL="285750" indent="-285750">
              <a:buFont typeface="Arial" panose="020B0604020202020204" pitchFamily="34" charset="0"/>
              <a:buChar char="•"/>
            </a:pPr>
            <a:r>
              <a:rPr lang="it-IT" dirty="0"/>
              <a:t>L’inserzione di una entry a livello inferiore richiede il collegamento ad un nodo superiore</a:t>
            </a:r>
          </a:p>
          <a:p>
            <a:pPr marL="285750" indent="-285750">
              <a:buFont typeface="Arial" panose="020B0604020202020204" pitchFamily="34" charset="0"/>
              <a:buChar char="•"/>
            </a:pPr>
            <a:r>
              <a:rPr lang="it-IT" dirty="0"/>
              <a:t>E’ difficile eliminare entry di livello superiore</a:t>
            </a:r>
          </a:p>
          <a:p>
            <a:pPr marL="285750" indent="-285750">
              <a:buFont typeface="Arial" panose="020B0604020202020204" pitchFamily="34" charset="0"/>
              <a:buChar char="•"/>
            </a:pPr>
            <a:r>
              <a:rPr lang="it-IT" dirty="0"/>
              <a:t>Meno flessibile</a:t>
            </a:r>
            <a:endParaRPr lang="en-US" dirty="0"/>
          </a:p>
        </p:txBody>
      </p:sp>
      <p:sp>
        <p:nvSpPr>
          <p:cNvPr id="8" name="CasellaDiTesto 7"/>
          <p:cNvSpPr txBox="1"/>
          <p:nvPr/>
        </p:nvSpPr>
        <p:spPr>
          <a:xfrm>
            <a:off x="6439714" y="4167554"/>
            <a:ext cx="5249007" cy="2031325"/>
          </a:xfrm>
          <a:prstGeom prst="rect">
            <a:avLst/>
          </a:prstGeom>
          <a:noFill/>
        </p:spPr>
        <p:txBody>
          <a:bodyPr wrap="square" rtlCol="0">
            <a:spAutoFit/>
          </a:bodyPr>
          <a:lstStyle/>
          <a:p>
            <a:pPr marL="285750" indent="-285750">
              <a:buFont typeface="Arial" panose="020B0604020202020204" pitchFamily="34" charset="0"/>
              <a:buChar char="•"/>
            </a:pPr>
            <a:r>
              <a:rPr lang="it-IT" dirty="0"/>
              <a:t>Relazioni 1:1, 1:n ed n:n</a:t>
            </a:r>
          </a:p>
          <a:p>
            <a:pPr marL="285750" indent="-285750">
              <a:buFont typeface="Arial" panose="020B0604020202020204" pitchFamily="34" charset="0"/>
              <a:buChar char="•"/>
            </a:pPr>
            <a:r>
              <a:rPr lang="it-IT" dirty="0"/>
              <a:t>Struttura «a grafi» con liste collegate</a:t>
            </a:r>
          </a:p>
          <a:p>
            <a:pPr marL="285750" indent="-285750">
              <a:buFont typeface="Arial" panose="020B0604020202020204" pitchFamily="34" charset="0"/>
              <a:buChar char="•"/>
            </a:pPr>
            <a:r>
              <a:rPr lang="it-IT" dirty="0"/>
              <a:t>Una entry può essere inserita senza problemi a qualsiasi livello</a:t>
            </a:r>
          </a:p>
          <a:p>
            <a:pPr marL="285750" indent="-285750">
              <a:buFont typeface="Arial" panose="020B0604020202020204" pitchFamily="34" charset="0"/>
              <a:buChar char="•"/>
            </a:pPr>
            <a:r>
              <a:rPr lang="it-IT" dirty="0"/>
              <a:t>Qualsiasi entry può essere eliminata facilmente</a:t>
            </a:r>
          </a:p>
          <a:p>
            <a:pPr marL="285750" indent="-285750">
              <a:buFont typeface="Arial" panose="020B0604020202020204" pitchFamily="34" charset="0"/>
              <a:buChar char="•"/>
            </a:pPr>
            <a:r>
              <a:rPr lang="it-IT" dirty="0"/>
              <a:t>Più flessibile</a:t>
            </a:r>
            <a:endParaRPr lang="en-US" dirty="0"/>
          </a:p>
        </p:txBody>
      </p:sp>
      <p:sp>
        <p:nvSpPr>
          <p:cNvPr id="9" name="CasellaDiTesto 8"/>
          <p:cNvSpPr txBox="1"/>
          <p:nvPr/>
        </p:nvSpPr>
        <p:spPr>
          <a:xfrm>
            <a:off x="1357584" y="1213084"/>
            <a:ext cx="3376798" cy="369332"/>
          </a:xfrm>
          <a:prstGeom prst="rect">
            <a:avLst/>
          </a:prstGeom>
          <a:noFill/>
        </p:spPr>
        <p:txBody>
          <a:bodyPr wrap="square" rtlCol="0">
            <a:spAutoFit/>
          </a:bodyPr>
          <a:lstStyle/>
          <a:p>
            <a:r>
              <a:rPr lang="it-IT" dirty="0"/>
              <a:t>HIERARCHICAL DATA MODEL</a:t>
            </a:r>
            <a:endParaRPr lang="en-US" dirty="0"/>
          </a:p>
        </p:txBody>
      </p:sp>
      <p:sp>
        <p:nvSpPr>
          <p:cNvPr id="10" name="CasellaDiTesto 9"/>
          <p:cNvSpPr txBox="1"/>
          <p:nvPr/>
        </p:nvSpPr>
        <p:spPr>
          <a:xfrm>
            <a:off x="7375818" y="1213084"/>
            <a:ext cx="3376798" cy="369332"/>
          </a:xfrm>
          <a:prstGeom prst="rect">
            <a:avLst/>
          </a:prstGeom>
          <a:noFill/>
        </p:spPr>
        <p:txBody>
          <a:bodyPr wrap="square" rtlCol="0">
            <a:spAutoFit/>
          </a:bodyPr>
          <a:lstStyle/>
          <a:p>
            <a:r>
              <a:rPr lang="it-IT" dirty="0"/>
              <a:t>NETWORK DATA MODEL</a:t>
            </a:r>
            <a:endParaRPr lang="en-US" dirty="0"/>
          </a:p>
        </p:txBody>
      </p:sp>
    </p:spTree>
    <p:extLst>
      <p:ext uri="{BB962C8B-B14F-4D97-AF65-F5344CB8AC3E}">
        <p14:creationId xmlns:p14="http://schemas.microsoft.com/office/powerpoint/2010/main" val="86355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en-US" dirty="0"/>
              <a:t>Per </a:t>
            </a:r>
            <a:r>
              <a:rPr lang="en-US" dirty="0" err="1"/>
              <a:t>facilitare</a:t>
            </a:r>
            <a:r>
              <a:rPr lang="en-US" dirty="0"/>
              <a:t> </a:t>
            </a:r>
            <a:r>
              <a:rPr lang="en-US" dirty="0" err="1"/>
              <a:t>l’accesso</a:t>
            </a:r>
            <a:r>
              <a:rPr lang="en-US" dirty="0"/>
              <a:t> ed il </a:t>
            </a:r>
            <a:r>
              <a:rPr lang="en-US" dirty="0" err="1"/>
              <a:t>recupero</a:t>
            </a:r>
            <a:r>
              <a:rPr lang="en-US" dirty="0"/>
              <a:t> </a:t>
            </a:r>
            <a:r>
              <a:rPr lang="en-US" dirty="0" err="1"/>
              <a:t>dei</a:t>
            </a:r>
            <a:r>
              <a:rPr lang="en-US" dirty="0"/>
              <a:t> </a:t>
            </a:r>
            <a:r>
              <a:rPr lang="en-US" dirty="0" err="1"/>
              <a:t>dati</a:t>
            </a:r>
            <a:r>
              <a:rPr lang="en-US" dirty="0"/>
              <a:t> </a:t>
            </a:r>
            <a:r>
              <a:rPr lang="en-US" dirty="0" err="1"/>
              <a:t>sono</a:t>
            </a:r>
            <a:r>
              <a:rPr lang="en-US" dirty="0"/>
              <a:t> </a:t>
            </a:r>
            <a:r>
              <a:rPr lang="en-US" dirty="0" err="1"/>
              <a:t>stati</a:t>
            </a:r>
            <a:r>
              <a:rPr lang="en-US" dirty="0"/>
              <a:t> in </a:t>
            </a:r>
            <a:r>
              <a:rPr lang="en-US" dirty="0" err="1"/>
              <a:t>seguito</a:t>
            </a:r>
            <a:r>
              <a:rPr lang="en-US" dirty="0"/>
              <a:t> </a:t>
            </a:r>
            <a:r>
              <a:rPr lang="en-US" dirty="0" err="1"/>
              <a:t>sviluppati</a:t>
            </a:r>
            <a:r>
              <a:rPr lang="en-US" dirty="0"/>
              <a:t> </a:t>
            </a:r>
            <a:r>
              <a:rPr lang="en-US" dirty="0" err="1"/>
              <a:t>dei</a:t>
            </a:r>
            <a:r>
              <a:rPr lang="en-US" dirty="0"/>
              <a:t> </a:t>
            </a:r>
            <a:r>
              <a:rPr lang="en-US" dirty="0" err="1"/>
              <a:t>nuovi</a:t>
            </a:r>
            <a:r>
              <a:rPr lang="en-US" dirty="0"/>
              <a:t> </a:t>
            </a:r>
            <a:r>
              <a:rPr lang="en-US" dirty="0" err="1"/>
              <a:t>programmi</a:t>
            </a:r>
            <a:r>
              <a:rPr lang="en-US" dirty="0"/>
              <a:t>, </a:t>
            </a:r>
            <a:r>
              <a:rPr lang="en-US" dirty="0" err="1"/>
              <a:t>detti</a:t>
            </a:r>
            <a:r>
              <a:rPr lang="en-US" dirty="0"/>
              <a:t> </a:t>
            </a:r>
            <a:r>
              <a:rPr lang="en-US" b="1" dirty="0"/>
              <a:t>database management systems</a:t>
            </a:r>
          </a:p>
          <a:p>
            <a:pPr algn="just"/>
            <a:r>
              <a:rPr lang="en-US" dirty="0" err="1"/>
              <a:t>Questi</a:t>
            </a:r>
            <a:r>
              <a:rPr lang="en-US" dirty="0"/>
              <a:t> </a:t>
            </a:r>
            <a:r>
              <a:rPr lang="en-US" dirty="0" err="1"/>
              <a:t>sistemi</a:t>
            </a:r>
            <a:r>
              <a:rPr lang="en-US" dirty="0"/>
              <a:t> </a:t>
            </a:r>
            <a:r>
              <a:rPr lang="en-US" dirty="0" err="1"/>
              <a:t>contengono</a:t>
            </a:r>
            <a:r>
              <a:rPr lang="en-US" dirty="0"/>
              <a:t> </a:t>
            </a:r>
            <a:r>
              <a:rPr lang="en-US" dirty="0" err="1"/>
              <a:t>istruzioni</a:t>
            </a:r>
            <a:r>
              <a:rPr lang="en-US" dirty="0"/>
              <a:t> operative per </a:t>
            </a:r>
            <a:r>
              <a:rPr lang="en-US" dirty="0" err="1"/>
              <a:t>assistere</a:t>
            </a:r>
            <a:r>
              <a:rPr lang="en-US" dirty="0"/>
              <a:t> </a:t>
            </a:r>
            <a:r>
              <a:rPr lang="en-US" dirty="0" err="1"/>
              <a:t>l’identificazione</a:t>
            </a:r>
            <a:r>
              <a:rPr lang="en-US" dirty="0"/>
              <a:t> </a:t>
            </a:r>
            <a:r>
              <a:rPr lang="en-US" dirty="0" err="1"/>
              <a:t>dei</a:t>
            </a:r>
            <a:r>
              <a:rPr lang="en-US" dirty="0"/>
              <a:t> </a:t>
            </a:r>
            <a:r>
              <a:rPr lang="en-US" dirty="0" err="1"/>
              <a:t>contenuti</a:t>
            </a:r>
            <a:r>
              <a:rPr lang="en-US" dirty="0"/>
              <a:t> del database </a:t>
            </a:r>
            <a:r>
              <a:rPr lang="en-US" dirty="0" err="1"/>
              <a:t>stesso</a:t>
            </a:r>
            <a:r>
              <a:rPr lang="it-IT" dirty="0"/>
              <a:t>. </a:t>
            </a:r>
            <a:r>
              <a:rPr lang="en-US" dirty="0"/>
              <a:t>Sulla base del </a:t>
            </a:r>
            <a:r>
              <a:rPr lang="en-US" dirty="0" err="1"/>
              <a:t>tipo</a:t>
            </a:r>
            <a:r>
              <a:rPr lang="en-US" dirty="0"/>
              <a:t> di </a:t>
            </a:r>
            <a:r>
              <a:rPr lang="en-US" dirty="0" err="1"/>
              <a:t>strutturazione</a:t>
            </a:r>
            <a:r>
              <a:rPr lang="en-US" dirty="0"/>
              <a:t> </a:t>
            </a:r>
            <a:r>
              <a:rPr lang="en-US" dirty="0" err="1"/>
              <a:t>dei</a:t>
            </a:r>
            <a:r>
              <a:rPr lang="en-US" dirty="0"/>
              <a:t> </a:t>
            </a:r>
            <a:r>
              <a:rPr lang="en-US" dirty="0" err="1"/>
              <a:t>dati</a:t>
            </a:r>
            <a:r>
              <a:rPr lang="en-US" dirty="0"/>
              <a:t> </a:t>
            </a:r>
            <a:r>
              <a:rPr lang="en-US" dirty="0" err="1"/>
              <a:t>possiamo</a:t>
            </a:r>
            <a:r>
              <a:rPr lang="en-US" dirty="0"/>
              <a:t> </a:t>
            </a:r>
            <a:r>
              <a:rPr lang="en-US" dirty="0" err="1"/>
              <a:t>classificare</a:t>
            </a:r>
            <a:r>
              <a:rPr lang="en-US" dirty="0"/>
              <a:t> </a:t>
            </a:r>
            <a:r>
              <a:rPr lang="en-US" dirty="0" err="1"/>
              <a:t>questi</a:t>
            </a:r>
            <a:r>
              <a:rPr lang="en-US" dirty="0"/>
              <a:t> </a:t>
            </a:r>
            <a:r>
              <a:rPr lang="en-US" dirty="0" err="1"/>
              <a:t>sistemi</a:t>
            </a:r>
            <a:r>
              <a:rPr lang="en-US" dirty="0"/>
              <a:t> in due </a:t>
            </a:r>
            <a:r>
              <a:rPr lang="en-US" dirty="0" err="1"/>
              <a:t>classi</a:t>
            </a:r>
            <a:r>
              <a:rPr lang="en-US" dirty="0"/>
              <a:t>:</a:t>
            </a:r>
          </a:p>
          <a:p>
            <a:endParaRPr lang="it-IT" dirty="0"/>
          </a:p>
          <a:p>
            <a:r>
              <a:rPr lang="it-IT" b="1" dirty="0"/>
              <a:t>RELATIONAL DATABASE </a:t>
            </a:r>
            <a:r>
              <a:rPr lang="it-IT" dirty="0"/>
              <a:t>MANAGEMENT SYSTEMS</a:t>
            </a:r>
          </a:p>
          <a:p>
            <a:pPr marL="45720" indent="0">
              <a:buNone/>
            </a:pPr>
            <a:r>
              <a:rPr lang="it-IT" sz="1600" dirty="0"/>
              <a:t>Organizzati a tabelle, teorizzato fin dagli anni ‘70. Maggior successo commerciale e diffusione, </a:t>
            </a:r>
            <a:r>
              <a:rPr lang="it-IT" sz="1600" u="sng" dirty="0"/>
              <a:t>anche in ambito biologico</a:t>
            </a:r>
          </a:p>
          <a:p>
            <a:endParaRPr lang="it-IT" dirty="0"/>
          </a:p>
          <a:p>
            <a:r>
              <a:rPr lang="it-IT" b="1" dirty="0"/>
              <a:t>OBJECT-ORIENTED DATABASE </a:t>
            </a:r>
            <a:r>
              <a:rPr lang="it-IT" dirty="0"/>
              <a:t>MANAGEMENT SYSTEMS</a:t>
            </a:r>
          </a:p>
          <a:p>
            <a:pPr marL="45720" indent="0" algn="just">
              <a:buNone/>
            </a:pPr>
            <a:r>
              <a:rPr lang="it-IT" sz="1600" dirty="0"/>
              <a:t>Sviluppati successivamente (anni ’80-’90) per venire incontro all’</a:t>
            </a:r>
            <a:r>
              <a:rPr lang="it-IT" sz="1600" dirty="0" err="1"/>
              <a:t>object-oriented</a:t>
            </a:r>
            <a:r>
              <a:rPr lang="it-IT" sz="1600" dirty="0"/>
              <a:t> </a:t>
            </a:r>
            <a:r>
              <a:rPr lang="it-IT" sz="1600" dirty="0" err="1"/>
              <a:t>programming</a:t>
            </a:r>
            <a:r>
              <a:rPr lang="it-IT" sz="1600" dirty="0"/>
              <a:t>, utilizzati in ambienti «di nicchia», minor successo commerciale</a:t>
            </a:r>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a:t>DATABASE RELAZIONALI</a:t>
            </a:r>
          </a:p>
        </p:txBody>
      </p:sp>
      <p:sp>
        <p:nvSpPr>
          <p:cNvPr id="3" name="Content Placeholder 2"/>
          <p:cNvSpPr>
            <a:spLocks noGrp="1"/>
          </p:cNvSpPr>
          <p:nvPr>
            <p:ph idx="1"/>
          </p:nvPr>
        </p:nvSpPr>
        <p:spPr>
          <a:xfrm>
            <a:off x="963930" y="1314450"/>
            <a:ext cx="7471410" cy="4572000"/>
          </a:xfrm>
        </p:spPr>
        <p:txBody>
          <a:bodyPr>
            <a:normAutofit fontScale="92500" lnSpcReduction="10000"/>
          </a:bodyPr>
          <a:lstStyle/>
          <a:p>
            <a:pPr marL="45720" indent="0">
              <a:buNone/>
            </a:pPr>
            <a:r>
              <a:rPr lang="en-US" dirty="0"/>
              <a:t>Le </a:t>
            </a:r>
            <a:r>
              <a:rPr lang="en-US" dirty="0" err="1"/>
              <a:t>informazioni</a:t>
            </a:r>
            <a:r>
              <a:rPr lang="en-US" dirty="0"/>
              <a:t> </a:t>
            </a:r>
            <a:r>
              <a:rPr lang="en-US" dirty="0" err="1"/>
              <a:t>contenute</a:t>
            </a:r>
            <a:r>
              <a:rPr lang="en-US" dirty="0"/>
              <a:t> </a:t>
            </a:r>
            <a:r>
              <a:rPr lang="en-US" dirty="0" err="1"/>
              <a:t>nel</a:t>
            </a:r>
            <a:r>
              <a:rPr lang="en-US" dirty="0"/>
              <a:t> database </a:t>
            </a:r>
            <a:r>
              <a:rPr lang="en-US" dirty="0" err="1"/>
              <a:t>devono</a:t>
            </a:r>
            <a:r>
              <a:rPr lang="en-US" dirty="0"/>
              <a:t> </a:t>
            </a:r>
            <a:r>
              <a:rPr lang="en-US" dirty="0" err="1"/>
              <a:t>essere</a:t>
            </a:r>
            <a:r>
              <a:rPr lang="en-US" dirty="0"/>
              <a:t> </a:t>
            </a:r>
            <a:r>
              <a:rPr lang="en-US" dirty="0" err="1"/>
              <a:t>rappresentate</a:t>
            </a:r>
            <a:r>
              <a:rPr lang="en-US" dirty="0"/>
              <a:t> sotto forma di </a:t>
            </a:r>
            <a:r>
              <a:rPr lang="en-US" b="1" dirty="0" err="1"/>
              <a:t>tabelle</a:t>
            </a:r>
            <a:endParaRPr lang="en-US" b="1" dirty="0"/>
          </a:p>
          <a:p>
            <a:pPr marL="45720" indent="0">
              <a:buNone/>
            </a:pPr>
            <a:r>
              <a:rPr lang="en-US" dirty="0" err="1"/>
              <a:t>Ogni</a:t>
            </a:r>
            <a:r>
              <a:rPr lang="en-US" dirty="0"/>
              <a:t> </a:t>
            </a:r>
            <a:r>
              <a:rPr lang="en-US" dirty="0" err="1"/>
              <a:t>tabella</a:t>
            </a:r>
            <a:r>
              <a:rPr lang="en-US" dirty="0"/>
              <a:t> (</a:t>
            </a:r>
            <a:r>
              <a:rPr lang="en-US" dirty="0" err="1"/>
              <a:t>relazione</a:t>
            </a:r>
            <a:r>
              <a:rPr lang="en-US" dirty="0"/>
              <a:t>) </a:t>
            </a:r>
            <a:r>
              <a:rPr lang="en-US" dirty="0" err="1"/>
              <a:t>consiste</a:t>
            </a:r>
            <a:r>
              <a:rPr lang="en-US" dirty="0"/>
              <a:t> di:</a:t>
            </a:r>
          </a:p>
          <a:p>
            <a:pPr marL="45720" indent="0">
              <a:buNone/>
            </a:pPr>
            <a:r>
              <a:rPr lang="en-US" dirty="0"/>
              <a:t>-</a:t>
            </a:r>
            <a:r>
              <a:rPr lang="en-US" dirty="0" err="1"/>
              <a:t>colonne</a:t>
            </a:r>
            <a:r>
              <a:rPr lang="en-US" dirty="0"/>
              <a:t> (</a:t>
            </a:r>
            <a:r>
              <a:rPr lang="en-US" b="1" dirty="0" err="1"/>
              <a:t>campi</a:t>
            </a:r>
            <a:r>
              <a:rPr lang="en-US" dirty="0"/>
              <a:t>)</a:t>
            </a:r>
          </a:p>
          <a:p>
            <a:pPr marL="45720" indent="0">
              <a:buNone/>
            </a:pPr>
            <a:r>
              <a:rPr lang="en-US" dirty="0"/>
              <a:t>-</a:t>
            </a:r>
            <a:r>
              <a:rPr lang="en-US" dirty="0" err="1"/>
              <a:t>righe</a:t>
            </a:r>
            <a:r>
              <a:rPr lang="en-US" dirty="0"/>
              <a:t> (</a:t>
            </a:r>
            <a:r>
              <a:rPr lang="en-US" b="1" dirty="0" err="1"/>
              <a:t>valori</a:t>
            </a:r>
            <a:r>
              <a:rPr lang="en-US" dirty="0"/>
              <a:t> relative </a:t>
            </a:r>
            <a:r>
              <a:rPr lang="en-US" dirty="0" err="1"/>
              <a:t>ai</a:t>
            </a:r>
            <a:r>
              <a:rPr lang="en-US" dirty="0"/>
              <a:t> </a:t>
            </a:r>
            <a:r>
              <a:rPr lang="en-US" dirty="0" err="1"/>
              <a:t>campi</a:t>
            </a:r>
            <a:r>
              <a:rPr lang="en-US" dirty="0"/>
              <a:t>)</a:t>
            </a:r>
          </a:p>
          <a:p>
            <a:pPr marL="45720" indent="0">
              <a:buNone/>
            </a:pPr>
            <a:r>
              <a:rPr lang="en-US" dirty="0"/>
              <a:t>I database </a:t>
            </a:r>
            <a:r>
              <a:rPr lang="en-US" dirty="0" err="1"/>
              <a:t>relazionali</a:t>
            </a:r>
            <a:r>
              <a:rPr lang="en-US" dirty="0"/>
              <a:t> </a:t>
            </a:r>
            <a:r>
              <a:rPr lang="en-US" dirty="0" err="1"/>
              <a:t>possono</a:t>
            </a:r>
            <a:r>
              <a:rPr lang="en-US" dirty="0"/>
              <a:t> </a:t>
            </a:r>
            <a:r>
              <a:rPr lang="en-US" dirty="0" err="1"/>
              <a:t>essere</a:t>
            </a:r>
            <a:r>
              <a:rPr lang="en-US" dirty="0"/>
              <a:t> </a:t>
            </a:r>
            <a:r>
              <a:rPr lang="en-US" dirty="0" err="1"/>
              <a:t>creati</a:t>
            </a:r>
            <a:r>
              <a:rPr lang="en-US" dirty="0"/>
              <a:t> </a:t>
            </a:r>
            <a:r>
              <a:rPr lang="en-US" dirty="0" err="1"/>
              <a:t>utilizzando</a:t>
            </a:r>
            <a:r>
              <a:rPr lang="en-US" dirty="0"/>
              <a:t> un </a:t>
            </a:r>
            <a:r>
              <a:rPr lang="en-US" dirty="0" err="1"/>
              <a:t>particolare</a:t>
            </a:r>
            <a:r>
              <a:rPr lang="en-US" dirty="0"/>
              <a:t> </a:t>
            </a:r>
            <a:r>
              <a:rPr lang="en-US" dirty="0" err="1"/>
              <a:t>linguaggio</a:t>
            </a:r>
            <a:r>
              <a:rPr lang="en-US" dirty="0"/>
              <a:t> di </a:t>
            </a:r>
            <a:r>
              <a:rPr lang="en-US" dirty="0" err="1"/>
              <a:t>programmazione</a:t>
            </a:r>
            <a:r>
              <a:rPr lang="en-US" dirty="0"/>
              <a:t>, </a:t>
            </a:r>
            <a:r>
              <a:rPr lang="en-US" dirty="0" err="1"/>
              <a:t>chiamato</a:t>
            </a:r>
            <a:r>
              <a:rPr lang="en-US" dirty="0"/>
              <a:t> </a:t>
            </a:r>
            <a:r>
              <a:rPr lang="it-IT" b="1" dirty="0"/>
              <a:t>STRUCTURED QUERY LANGUAGE (SQL) </a:t>
            </a:r>
          </a:p>
          <a:p>
            <a:pPr marL="45720" indent="0">
              <a:buNone/>
            </a:pPr>
            <a:r>
              <a:rPr lang="it-IT" b="1" dirty="0"/>
              <a:t>Richiede un’attenta pianificazione</a:t>
            </a:r>
          </a:p>
          <a:p>
            <a:pPr marL="45720" indent="0">
              <a:buNone/>
            </a:pPr>
            <a:r>
              <a:rPr lang="it-IT" b="1" dirty="0"/>
              <a:t>Nuove categorie di dati possono essere aggiunte facilmente</a:t>
            </a:r>
          </a:p>
          <a:p>
            <a:pPr marL="45720" indent="0">
              <a:buNone/>
            </a:pPr>
            <a:r>
              <a:rPr lang="it-IT" b="1" dirty="0"/>
              <a:t>La ricerca in database ed il raggruppamento dei dati sono relativamente intuitivi</a:t>
            </a:r>
          </a:p>
        </p:txBody>
      </p:sp>
      <p:pic>
        <p:nvPicPr>
          <p:cNvPr id="4" name="Picture 3"/>
          <p:cNvPicPr>
            <a:picLocks noChangeAspect="1"/>
          </p:cNvPicPr>
          <p:nvPr/>
        </p:nvPicPr>
        <p:blipFill>
          <a:blip r:embed="rId2"/>
          <a:stretch>
            <a:fillRect/>
          </a:stretch>
        </p:blipFill>
        <p:spPr>
          <a:xfrm>
            <a:off x="8551231" y="1878029"/>
            <a:ext cx="3265439" cy="3734101"/>
          </a:xfrm>
          <a:prstGeom prst="rect">
            <a:avLst/>
          </a:prstGeom>
        </p:spPr>
      </p:pic>
    </p:spTree>
    <p:extLst>
      <p:ext uri="{BB962C8B-B14F-4D97-AF65-F5344CB8AC3E}">
        <p14:creationId xmlns:p14="http://schemas.microsoft.com/office/powerpoint/2010/main" val="16893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4683</Words>
  <Application>Microsoft Office PowerPoint</Application>
  <PresentationFormat>Widescreen</PresentationFormat>
  <Paragraphs>361</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Century Gothic</vt:lpstr>
      <vt:lpstr>Courier New</vt:lpstr>
      <vt:lpstr>Sheer Green 16x9</vt:lpstr>
      <vt:lpstr>LEZIONE 2 Database e archivi di dati biologici – struttura e consultazione</vt:lpstr>
      <vt:lpstr>PowerPoint Presentation</vt:lpstr>
      <vt:lpstr>PowerPoint Presentation</vt:lpstr>
      <vt:lpstr>KNOWLEDGE DISCOVERY IN DATABASE (KDD)</vt:lpstr>
      <vt:lpstr>UNA BREVE STODRIA DEI DATABASE</vt:lpstr>
      <vt:lpstr>INIZIALE STRUTTURA DEI DATABASE</vt:lpstr>
      <vt:lpstr>HIERARCHICAL VS NETWORK DATA MODEL</vt:lpstr>
      <vt:lpstr>PowerPoint Presentation</vt:lpstr>
      <vt:lpstr>DATABASE RELAZIONALI</vt:lpstr>
      <vt:lpstr>Un semplice esempio di database relazionale</vt:lpstr>
      <vt:lpstr>I PRIMI PASSI VERSO I DATABASE DI SEQUENZA</vt:lpstr>
      <vt:lpstr>I PRIMI PASSI VERSO I DATABASE DI SEQUENZA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DATABASE BIOINFORMATICI</vt:lpstr>
      <vt:lpstr>DATABASE BIOINFORMATICI</vt:lpstr>
      <vt:lpstr>DATABASE BIOINFORMATICI</vt:lpstr>
      <vt:lpstr>DATABASE BIOINFORMATICI</vt:lpstr>
      <vt:lpstr>DATABASE BIOINFORMATICI</vt:lpstr>
      <vt:lpstr>DATABASE BIOINFORMATICI</vt:lpstr>
      <vt:lpstr>DATABASE BIOINFORMATICI</vt:lpstr>
      <vt:lpstr>KEGG PATHWAY – UN ESEMPIO</vt:lpstr>
      <vt:lpstr>DATABASE BIBLIOGRAFICI</vt:lpstr>
      <vt:lpstr>Issues -&gt; menù a tendina possibilità di selezionare anno di pubblicazione e volume/issue</vt:lpstr>
      <vt:lpstr>PowerPoint Presentation</vt:lpstr>
      <vt:lpstr>Come sono achiviate le sequenze? FORMATI DI FILE – FASTA (Paerson)</vt:lpstr>
      <vt:lpstr>FORMATI DI FILE – GenBank</vt:lpstr>
      <vt:lpstr>FORMATI DI FILE – Swiss-Prot</vt:lpstr>
      <vt:lpstr>CONVERSIONE TRA FORMATI</vt:lpstr>
      <vt:lpstr>ACQUISIRE I DATI BIOINFORMATICI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PUBMED</vt:lpstr>
      <vt:lpstr>SCOPUS</vt:lpstr>
      <vt:lpstr>SCOPUS</vt:lpstr>
      <vt:lpstr>NEXT-GENERATION SEQUENCING – I NUOVI DATABASE</vt:lpstr>
      <vt:lpstr>SRA</vt:lpstr>
      <vt:lpstr>DATABASE TASSONOMICI</vt:lpstr>
      <vt:lpstr>NUOVI DATABASE PER OGNI EVENIENZA!</vt:lpstr>
      <vt:lpstr>PowerPoint Presentation</vt:lpstr>
      <vt:lpstr>COME EFFETTUARE UNA RICERCA IN UN DATABASE?</vt:lpstr>
      <vt:lpstr>IDENTIFICATORI DI DATI</vt:lpstr>
      <vt:lpstr>DIMENSIONI DEI DATABASE</vt:lpstr>
      <vt:lpstr>COME EFFETTUARE UNA RICERCA COMPLESSA?</vt:lpstr>
      <vt:lpstr>COME POSSO ACCEDERE AD UNA RICERCA AVANZATA?</vt:lpstr>
      <vt:lpstr>COME POSSO ACCEDERE AD UNA RICERCA AVANZATA?</vt:lpstr>
      <vt:lpstr>EFFETTUARE UNA RICERCA AVANZATA IN NCBI</vt:lpstr>
      <vt:lpstr>EFFETTUARE UNA RICERCA AVANZATA IN NCBI</vt:lpstr>
      <vt:lpstr>EFFETTUARE UNA RICERCA AVANZATA IN NCBI</vt:lpstr>
      <vt:lpstr>COME POSSO ACCEDERE AD UNA RICERCA AVANZATA?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2025-03-06T22:10:51Z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