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6"/>
  </p:notesMasterIdLst>
  <p:handoutMasterIdLst>
    <p:handoutMasterId r:id="rId57"/>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79" r:id="rId17"/>
    <p:sldId id="358" r:id="rId18"/>
    <p:sldId id="359" r:id="rId19"/>
    <p:sldId id="311" r:id="rId20"/>
    <p:sldId id="360" r:id="rId21"/>
    <p:sldId id="313" r:id="rId22"/>
    <p:sldId id="361" r:id="rId23"/>
    <p:sldId id="362" r:id="rId24"/>
    <p:sldId id="363" r:id="rId25"/>
    <p:sldId id="370" r:id="rId26"/>
    <p:sldId id="371" r:id="rId27"/>
    <p:sldId id="372" r:id="rId28"/>
    <p:sldId id="364" r:id="rId29"/>
    <p:sldId id="373" r:id="rId30"/>
    <p:sldId id="374" r:id="rId31"/>
    <p:sldId id="375" r:id="rId32"/>
    <p:sldId id="376" r:id="rId33"/>
    <p:sldId id="377" r:id="rId34"/>
    <p:sldId id="378" r:id="rId35"/>
    <p:sldId id="312" r:id="rId36"/>
    <p:sldId id="365" r:id="rId37"/>
    <p:sldId id="366" r:id="rId38"/>
    <p:sldId id="369" r:id="rId39"/>
    <p:sldId id="315" r:id="rId40"/>
    <p:sldId id="367" r:id="rId41"/>
    <p:sldId id="314" r:id="rId42"/>
    <p:sldId id="316" r:id="rId43"/>
    <p:sldId id="317" r:id="rId44"/>
    <p:sldId id="343" r:id="rId45"/>
    <p:sldId id="344" r:id="rId46"/>
    <p:sldId id="382" r:id="rId47"/>
    <p:sldId id="318" r:id="rId48"/>
    <p:sldId id="320" r:id="rId49"/>
    <p:sldId id="319" r:id="rId50"/>
    <p:sldId id="368" r:id="rId51"/>
    <p:sldId id="321" r:id="rId52"/>
    <p:sldId id="322" r:id="rId53"/>
    <p:sldId id="380" r:id="rId54"/>
    <p:sldId id="38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8" d="100"/>
          <a:sy n="78" d="100"/>
        </p:scale>
        <p:origin x="878" y="43"/>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3/16/2025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3/16/2025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3/16/2025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3/16/2025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3/16/2025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3/16/2025</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enome.ucsc.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cbi.nlm.nih.gov/datasets"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5" Type="http://schemas.openxmlformats.org/officeDocument/2006/relationships/hyperlink" Target="https://rapdb.dna.affrc.go.jp/" TargetMode="External"/><Relationship Id="rId4" Type="http://schemas.openxmlformats.org/officeDocument/2006/relationships/hyperlink" Target="https://www.ncbi.nlm.nih.gov/genome/gd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gtexportal.org/"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a:t>LEZIONE 4</a:t>
            </a:r>
            <a:br>
              <a:rPr lang="it-IT" sz="4800" dirty="0"/>
            </a:br>
            <a:r>
              <a:rPr lang="it-IT" sz="4800" dirty="0" err="1"/>
              <a:t>Genome</a:t>
            </a:r>
            <a:r>
              <a:rPr lang="it-IT" sz="4800" dirty="0"/>
              <a:t> </a:t>
            </a:r>
            <a:r>
              <a:rPr lang="it-IT" sz="4800" dirty="0" err="1"/>
              <a:t>Browsers</a:t>
            </a:r>
            <a:r>
              <a:rPr lang="it-IT" sz="4800" dirty="0"/>
              <a:t> – </a:t>
            </a:r>
            <a:r>
              <a:rPr lang="it-IT" sz="4800" dirty="0" err="1"/>
              <a:t>Ensembl</a:t>
            </a:r>
            <a:r>
              <a:rPr lang="it-IT" sz="4800" dirty="0"/>
              <a:t>, UCSC ed NCBI </a:t>
            </a:r>
            <a:r>
              <a:rPr lang="it-IT" sz="4800" dirty="0" err="1"/>
              <a:t>Genome</a:t>
            </a:r>
            <a:r>
              <a:rPr lang="it-IT" sz="4800" dirty="0"/>
              <a:t> Data Viewer</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a:t>Ma non solo…</a:t>
            </a:r>
          </a:p>
          <a:p>
            <a:pPr marL="45720" indent="0" algn="just">
              <a:buNone/>
            </a:pPr>
            <a:r>
              <a:rPr lang="it-IT" sz="2400" dirty="0"/>
              <a:t>Con il proliferare di nuovi genomi di organismi non modello, </a:t>
            </a:r>
            <a:r>
              <a:rPr lang="it-IT" sz="2400" dirty="0" err="1"/>
              <a:t>Ensembl</a:t>
            </a:r>
            <a:r>
              <a:rPr lang="it-IT" sz="2400" dirty="0"/>
              <a:t> si è espanso ed ora comprende nuova sezioni chiamate </a:t>
            </a:r>
            <a:r>
              <a:rPr lang="it-IT" sz="2400" b="1" dirty="0" err="1"/>
              <a:t>Ensembl</a:t>
            </a:r>
            <a:r>
              <a:rPr lang="it-IT" sz="2400" b="1" dirty="0"/>
              <a:t> </a:t>
            </a:r>
            <a:r>
              <a:rPr lang="it-IT" sz="2400" b="1" dirty="0" err="1"/>
              <a:t>Metazoa</a:t>
            </a:r>
            <a:r>
              <a:rPr lang="it-IT" sz="2400" dirty="0"/>
              <a:t>, </a:t>
            </a:r>
            <a:r>
              <a:rPr lang="it-IT" sz="2400" b="1" dirty="0" err="1"/>
              <a:t>Ensembl</a:t>
            </a:r>
            <a:r>
              <a:rPr lang="it-IT" sz="2400" b="1" dirty="0"/>
              <a:t> </a:t>
            </a:r>
            <a:r>
              <a:rPr lang="it-IT" sz="2400" b="1" dirty="0" err="1"/>
              <a:t>Plants</a:t>
            </a:r>
            <a:r>
              <a:rPr lang="it-IT" sz="2400" dirty="0"/>
              <a:t>, </a:t>
            </a:r>
            <a:r>
              <a:rPr lang="it-IT" sz="2400" b="1" dirty="0" err="1"/>
              <a:t>Ensembl</a:t>
            </a:r>
            <a:r>
              <a:rPr lang="it-IT" sz="2400" b="1" dirty="0"/>
              <a:t> Fungi, </a:t>
            </a:r>
            <a:r>
              <a:rPr lang="it-IT" sz="2400" b="1" dirty="0" err="1"/>
              <a:t>Ensembl</a:t>
            </a:r>
            <a:r>
              <a:rPr lang="it-IT" sz="2400" b="1" dirty="0"/>
              <a:t> </a:t>
            </a:r>
            <a:r>
              <a:rPr lang="it-IT" sz="2400" b="1" dirty="0" err="1"/>
              <a:t>Protists</a:t>
            </a:r>
            <a:r>
              <a:rPr lang="it-IT" sz="2400" b="1" dirty="0"/>
              <a:t> </a:t>
            </a:r>
            <a:r>
              <a:rPr lang="it-IT" sz="2400" dirty="0"/>
              <a:t>ed </a:t>
            </a:r>
            <a:r>
              <a:rPr lang="it-IT" sz="2400" b="1" dirty="0" err="1"/>
              <a:t>Ensembl</a:t>
            </a:r>
            <a:r>
              <a:rPr lang="it-IT" sz="2400" b="1" dirty="0"/>
              <a:t> </a:t>
            </a:r>
            <a:r>
              <a:rPr lang="it-IT" sz="2400" b="1" dirty="0" err="1"/>
              <a:t>Bacteria</a:t>
            </a:r>
            <a:r>
              <a:rPr lang="it-IT" sz="2400" b="1" dirty="0"/>
              <a:t> </a:t>
            </a:r>
            <a:r>
              <a:rPr lang="it-IT" sz="2400" dirty="0"/>
              <a:t>che comprendono animali invertebrati, piante, funghi, protisti e batteri di gruppi molto lontani tra loro</a:t>
            </a:r>
            <a:endParaRPr lang="en-US" sz="2400" dirty="0"/>
          </a:p>
          <a:p>
            <a:pPr marL="45720" indent="0">
              <a:buNone/>
            </a:pPr>
            <a:r>
              <a:rPr lang="it-IT" sz="2400" dirty="0">
                <a:hlinkClick r:id="rId2"/>
              </a:rPr>
              <a:t>https://metazoa.ensembl.org/index.html</a:t>
            </a:r>
            <a:endParaRPr lang="it-IT" sz="2400" dirty="0"/>
          </a:p>
          <a:p>
            <a:pPr marL="45720" indent="0">
              <a:buNone/>
            </a:pPr>
            <a:r>
              <a:rPr lang="it-IT" sz="2400" dirty="0">
                <a:hlinkClick r:id="rId3"/>
              </a:rPr>
              <a:t>https://plants.ensembl.org/index.html</a:t>
            </a:r>
            <a:endParaRPr lang="it-IT" sz="2400" dirty="0"/>
          </a:p>
          <a:p>
            <a:pPr marL="45720" indent="0">
              <a:buNone/>
            </a:pPr>
            <a:r>
              <a:rPr lang="it-IT" sz="2400" dirty="0">
                <a:hlinkClick r:id="rId4"/>
              </a:rPr>
              <a:t>http://bacteria.ensembl.org/index.html</a:t>
            </a:r>
            <a:endParaRPr lang="it-IT" sz="2400" dirty="0"/>
          </a:p>
          <a:p>
            <a:pPr marL="45720" indent="0">
              <a:buNone/>
            </a:pPr>
            <a:r>
              <a:rPr lang="it-IT" sz="2400" dirty="0">
                <a:hlinkClick r:id="rId5"/>
              </a:rPr>
              <a:t>https://fungi.ensembl.org/index.html</a:t>
            </a:r>
            <a:endParaRPr lang="it-IT" sz="2400" dirty="0"/>
          </a:p>
          <a:p>
            <a:pPr marL="45720" indent="0">
              <a:buNone/>
            </a:pPr>
            <a:r>
              <a:rPr lang="it-IT" sz="2400" dirty="0">
                <a:hlinkClick r:id="rId6"/>
              </a:rPr>
              <a:t>https://protists.ensembl.org/index.html</a:t>
            </a:r>
            <a:r>
              <a:rPr lang="it-IT" sz="2400" dirty="0"/>
              <a:t> </a:t>
            </a:r>
          </a:p>
          <a:p>
            <a:pPr marL="45720" indent="0">
              <a:buNone/>
            </a:pPr>
            <a:endParaRPr lang="it-IT" sz="2400" dirty="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a:t>ENSEMBL – ALCUNE NOTE</a:t>
            </a:r>
          </a:p>
        </p:txBody>
      </p:sp>
      <p:sp>
        <p:nvSpPr>
          <p:cNvPr id="3" name="Content Placeholder 2"/>
          <p:cNvSpPr>
            <a:spLocks noGrp="1"/>
          </p:cNvSpPr>
          <p:nvPr>
            <p:ph idx="1"/>
          </p:nvPr>
        </p:nvSpPr>
        <p:spPr>
          <a:xfrm>
            <a:off x="689610" y="1177290"/>
            <a:ext cx="5596890" cy="5006340"/>
          </a:xfrm>
        </p:spPr>
        <p:txBody>
          <a:bodyPr>
            <a:normAutofit fontScale="70000" lnSpcReduction="20000"/>
          </a:bodyPr>
          <a:lstStyle/>
          <a:p>
            <a:pPr marL="45720" indent="0" algn="just">
              <a:buNone/>
            </a:pPr>
            <a:r>
              <a:rPr lang="it-IT" dirty="0"/>
              <a:t>Tutti i genomi depositati in </a:t>
            </a:r>
            <a:r>
              <a:rPr lang="it-IT" dirty="0" err="1"/>
              <a:t>Ensembl</a:t>
            </a:r>
            <a:r>
              <a:rPr lang="it-IT" dirty="0"/>
              <a:t> sono annotati utilizzando </a:t>
            </a:r>
            <a:r>
              <a:rPr lang="it-IT" b="1" dirty="0"/>
              <a:t>pipeline ben consolidate </a:t>
            </a:r>
            <a:r>
              <a:rPr lang="it-IT" dirty="0"/>
              <a:t>(= con gli stessi metodi), garantendo quindi uno standard qualitativo ugualmente elevato. In alcuni casi in cui ci sia un’annotazione usata come riferimento nella comunità scientifica da molto tempo generata con altra pipeline (es. </a:t>
            </a:r>
            <a:r>
              <a:rPr lang="it-IT" i="1" dirty="0" err="1"/>
              <a:t>Arabidopsis</a:t>
            </a:r>
            <a:r>
              <a:rPr lang="it-IT" dirty="0"/>
              <a:t>) questa viene semplicemente importata in </a:t>
            </a:r>
            <a:r>
              <a:rPr lang="it-IT" dirty="0" err="1"/>
              <a:t>Ensembl</a:t>
            </a:r>
            <a:endParaRPr lang="it-IT" dirty="0"/>
          </a:p>
          <a:p>
            <a:pPr marL="45720" indent="0" algn="just">
              <a:buNone/>
            </a:pPr>
            <a:r>
              <a:rPr lang="it-IT" b="1" dirty="0"/>
              <a:t>Ogni genoma viene periodicamente aggiornato. Pertanto sono disponibili più versioni caratterizzate da un codice distinto.</a:t>
            </a:r>
          </a:p>
          <a:p>
            <a:pPr marL="45720" indent="0" algn="just">
              <a:buNone/>
            </a:pPr>
            <a:r>
              <a:rPr lang="it-IT" dirty="0"/>
              <a:t>La release più recente del genoma umano per esempio è la GRCh38.p14 (dicembre 2023)</a:t>
            </a:r>
          </a:p>
          <a:p>
            <a:pPr marL="45720" indent="0" algn="just">
              <a:buNone/>
            </a:pPr>
            <a:r>
              <a:rPr lang="it-IT" dirty="0"/>
              <a:t>Ad ogni release possono comparire/sparire alcune annotazioni sulla base di nuove evidenze sperimentali o correzioni di predizioni </a:t>
            </a:r>
            <a:r>
              <a:rPr lang="it-IT" i="1" dirty="0"/>
              <a:t>in </a:t>
            </a:r>
            <a:r>
              <a:rPr lang="it-IT" i="1" dirty="0" err="1"/>
              <a:t>silico</a:t>
            </a:r>
            <a:endParaRPr lang="it-IT" i="1" dirty="0"/>
          </a:p>
          <a:p>
            <a:pPr marL="45720" indent="0" algn="just">
              <a:buNone/>
            </a:pPr>
            <a:r>
              <a:rPr lang="it-IT" dirty="0"/>
              <a:t>Più raramente l’assemblaggio genomico stesso può essere migliorato (cosa vera anche per il genoma umano, grazie al consorzio T2T – </a:t>
            </a:r>
            <a:r>
              <a:rPr lang="it-IT" dirty="0" err="1"/>
              <a:t>Telomere</a:t>
            </a:r>
            <a:r>
              <a:rPr lang="it-IT" dirty="0"/>
              <a:t> To </a:t>
            </a:r>
            <a:r>
              <a:rPr lang="it-IT" dirty="0" err="1"/>
              <a:t>Telomere</a:t>
            </a:r>
            <a:r>
              <a:rPr lang="it-IT" dirty="0"/>
              <a:t>)</a:t>
            </a:r>
          </a:p>
          <a:p>
            <a:pPr marL="45720" indent="0" algn="just">
              <a:buNone/>
            </a:pPr>
            <a:r>
              <a:rPr lang="it-IT" dirty="0"/>
              <a:t>Il link </a:t>
            </a:r>
            <a:r>
              <a:rPr lang="it-IT" b="1" dirty="0"/>
              <a:t>«More </a:t>
            </a:r>
            <a:r>
              <a:rPr lang="it-IT" b="1" dirty="0" err="1"/>
              <a:t>about</a:t>
            </a:r>
            <a:r>
              <a:rPr lang="it-IT" b="1" dirty="0"/>
              <a:t> </a:t>
            </a:r>
            <a:r>
              <a:rPr lang="it-IT" b="1" dirty="0" err="1"/>
              <a:t>this</a:t>
            </a:r>
            <a:r>
              <a:rPr lang="it-IT" b="1" dirty="0"/>
              <a:t> </a:t>
            </a:r>
            <a:r>
              <a:rPr lang="it-IT" b="1" dirty="0" err="1"/>
              <a:t>genebuild</a:t>
            </a:r>
            <a:r>
              <a:rPr lang="it-IT" b="1" dirty="0"/>
              <a:t>» </a:t>
            </a:r>
            <a:r>
              <a:rPr lang="it-IT" dirty="0"/>
              <a:t>ci permette di recuperare tutte le informazioni di cui abbiamo bisogno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a:t>ANNOTAZIONE</a:t>
            </a:r>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a:t>Tutte le annotazioni di </a:t>
            </a:r>
            <a:r>
              <a:rPr lang="it-IT" sz="2000" dirty="0" err="1"/>
              <a:t>Ensembl</a:t>
            </a:r>
            <a:r>
              <a:rPr lang="it-IT" sz="2000" dirty="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a:t>L’annotazione può essere di tipo «strutturale» (assegnare le coordinate rispetto ad un cromosoma) o «funzionale» (che nome devo dare ad un determinato gene? Che ruolo biologico ha?)</a:t>
            </a:r>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a:t>COME SONO GESTITE TUTTE QUESTE INFO IN UN GENOME BROWSER?</a:t>
            </a:r>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a:t>STRUTTURA DEGLI ID INTERNI DI ENSEMBL</a:t>
            </a:r>
          </a:p>
          <a:p>
            <a:pPr>
              <a:lnSpc>
                <a:spcPct val="90000"/>
              </a:lnSpc>
            </a:pPr>
            <a:endParaRPr lang="en-GB" altLang="en-US" b="1" dirty="0"/>
          </a:p>
          <a:p>
            <a:pPr>
              <a:lnSpc>
                <a:spcPct val="90000"/>
              </a:lnSpc>
            </a:pPr>
            <a:r>
              <a:rPr lang="en-GB" altLang="en-US" b="1" dirty="0"/>
              <a:t>ENS</a:t>
            </a:r>
            <a:r>
              <a:rPr lang="en-GB" altLang="en-US" b="1" dirty="0">
                <a:solidFill>
                  <a:srgbClr val="A40000"/>
                </a:solidFill>
              </a:rPr>
              <a:t>G</a:t>
            </a:r>
            <a:r>
              <a:rPr lang="en-GB" altLang="en-US" b="1" dirty="0"/>
              <a:t>###	</a:t>
            </a:r>
            <a:r>
              <a:rPr lang="en-GB" altLang="en-US" b="1" dirty="0" err="1"/>
              <a:t>Ensembl</a:t>
            </a:r>
            <a:r>
              <a:rPr lang="en-GB" altLang="en-US" b="1" dirty="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err="1"/>
              <a:t>Ensembl</a:t>
            </a:r>
            <a:r>
              <a:rPr lang="en-GB" altLang="en-US" b="1" dirty="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a:t>###	</a:t>
            </a:r>
            <a:r>
              <a:rPr lang="en-GB" altLang="en-US" b="1" dirty="0" err="1"/>
              <a:t>Ensembl</a:t>
            </a:r>
            <a:r>
              <a:rPr lang="en-GB" altLang="en-US" b="1" dirty="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a:t>###</a:t>
            </a:r>
            <a:r>
              <a:rPr lang="en-GB" altLang="en-US" b="1" dirty="0">
                <a:solidFill>
                  <a:schemeClr val="accent2"/>
                </a:solidFill>
              </a:rPr>
              <a:t>	</a:t>
            </a:r>
            <a:r>
              <a:rPr lang="en-GB" altLang="en-US" b="1" dirty="0" err="1"/>
              <a:t>Ensembl</a:t>
            </a:r>
            <a:r>
              <a:rPr lang="en-GB" altLang="en-US" b="1" dirty="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pPr algn="just"/>
            <a:r>
              <a:rPr lang="it-IT" dirty="0"/>
              <a:t>Ogni gene, </a:t>
            </a:r>
            <a:r>
              <a:rPr lang="it-IT" dirty="0" err="1"/>
              <a:t>mRNA</a:t>
            </a:r>
            <a:r>
              <a:rPr lang="it-IT" dirty="0"/>
              <a:t>, proteina e persino ogni esone ha il proprio ID interno (vedi lo specchietto a lato) che ne permette il riconoscimento univoco ed il collegamento ad altre schede (ad es. la scheda di un gene sarà collegata a varie schede corrispondenti a tutte le </a:t>
            </a:r>
            <a:r>
              <a:rPr lang="it-IT" dirty="0" err="1"/>
              <a:t>isoforme</a:t>
            </a:r>
            <a:r>
              <a:rPr lang="it-IT" dirty="0"/>
              <a:t> di </a:t>
            </a:r>
            <a:r>
              <a:rPr lang="it-IT" dirty="0" err="1"/>
              <a:t>mRNA</a:t>
            </a:r>
            <a:r>
              <a:rPr lang="it-IT" dirty="0"/>
              <a:t> da esso prodotte)</a:t>
            </a:r>
          </a:p>
          <a:p>
            <a:pPr algn="just"/>
            <a:endParaRPr lang="it-IT" dirty="0"/>
          </a:p>
          <a:p>
            <a:pPr algn="just"/>
            <a:r>
              <a:rPr lang="it-IT" dirty="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a:t>Da «</a:t>
            </a:r>
            <a:r>
              <a:rPr lang="it-IT" dirty="0" err="1"/>
              <a:t>view</a:t>
            </a:r>
            <a:r>
              <a:rPr lang="it-IT" dirty="0"/>
              <a:t> </a:t>
            </a:r>
            <a:r>
              <a:rPr lang="it-IT" dirty="0" err="1"/>
              <a:t>karyotype</a:t>
            </a:r>
            <a:r>
              <a:rPr lang="it-IT" dirty="0"/>
              <a:t>» possiamo cliccare su un cromosoma per andare a ispezionare un </a:t>
            </a:r>
            <a:r>
              <a:rPr lang="it-IT" b="1" dirty="0" err="1"/>
              <a:t>chromosome</a:t>
            </a:r>
            <a:r>
              <a:rPr lang="it-IT" b="1" dirty="0"/>
              <a:t> </a:t>
            </a:r>
            <a:r>
              <a:rPr lang="it-IT" b="1" dirty="0" err="1"/>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a:t>ESPLORAZIONE DI UN GENOMA – PRIMI PASSI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88380" y="1270815"/>
            <a:ext cx="5848696" cy="4705003"/>
          </a:xfrm>
        </p:spPr>
        <p:txBody>
          <a:bodyPr>
            <a:normAutofit/>
          </a:bodyPr>
          <a:lstStyle/>
          <a:p>
            <a:pPr algn="just"/>
            <a:r>
              <a:rPr lang="it-IT" sz="1600" dirty="0"/>
              <a:t>Al di sotto del cariotipo troviamo una tabella riassuntiva dell’intero genoma, accessibile anche da «more </a:t>
            </a:r>
            <a:r>
              <a:rPr lang="it-IT" sz="1600" dirty="0" err="1"/>
              <a:t>about</a:t>
            </a:r>
            <a:r>
              <a:rPr lang="it-IT" sz="1600" dirty="0"/>
              <a:t> </a:t>
            </a:r>
            <a:r>
              <a:rPr lang="it-IT" sz="1600" dirty="0" err="1"/>
              <a:t>this</a:t>
            </a:r>
            <a:r>
              <a:rPr lang="it-IT" sz="1600" dirty="0"/>
              <a:t> </a:t>
            </a:r>
            <a:r>
              <a:rPr lang="it-IT" sz="1600" dirty="0" err="1"/>
              <a:t>genebuild</a:t>
            </a:r>
            <a:r>
              <a:rPr lang="it-IT" sz="1600" dirty="0"/>
              <a:t>» nella home page</a:t>
            </a:r>
          </a:p>
          <a:p>
            <a:pPr algn="just"/>
            <a:r>
              <a:rPr lang="it-IT" sz="1600" b="1" dirty="0"/>
              <a:t>Alcuni chiarimenti</a:t>
            </a:r>
          </a:p>
          <a:p>
            <a:pPr algn="just"/>
            <a:r>
              <a:rPr lang="it-IT" sz="1600" dirty="0"/>
              <a:t>Una approssimazione delle dimensione del genoma (anche se non perfetta) della reale dimensione di un genoma è la «</a:t>
            </a:r>
            <a:r>
              <a:rPr lang="it-IT" sz="1600" b="1" dirty="0" err="1"/>
              <a:t>golden</a:t>
            </a:r>
            <a:r>
              <a:rPr lang="it-IT" sz="1600" b="1" dirty="0"/>
              <a:t> </a:t>
            </a:r>
            <a:r>
              <a:rPr lang="it-IT" sz="1600" b="1" dirty="0" err="1"/>
              <a:t>path</a:t>
            </a:r>
            <a:r>
              <a:rPr lang="it-IT" sz="1600" b="1" dirty="0"/>
              <a:t> </a:t>
            </a:r>
            <a:r>
              <a:rPr lang="it-IT" sz="1600" b="1" dirty="0" err="1"/>
              <a:t>length</a:t>
            </a:r>
            <a:r>
              <a:rPr lang="it-IT" sz="1600" dirty="0"/>
              <a:t>», cioè la somma della lunghezza di tutti gli spezzoni di genoma non ridondanti</a:t>
            </a:r>
          </a:p>
          <a:p>
            <a:pPr algn="just"/>
            <a:r>
              <a:rPr lang="it-IT" sz="1600" dirty="0"/>
              <a:t>Sono disponibili anche le statistiche per «alternative </a:t>
            </a:r>
            <a:r>
              <a:rPr lang="it-IT" sz="1600" dirty="0" err="1"/>
              <a:t>sequence</a:t>
            </a:r>
            <a:r>
              <a:rPr lang="it-IT" sz="1600" dirty="0"/>
              <a:t>», ovvero gli </a:t>
            </a:r>
            <a:r>
              <a:rPr lang="it-IT" sz="1600" dirty="0" err="1"/>
              <a:t>aplotipi</a:t>
            </a:r>
            <a:r>
              <a:rPr lang="it-IT" sz="1600" dirty="0"/>
              <a:t> alternativi che si differenziano dal genoma di riferimento</a:t>
            </a:r>
          </a:p>
          <a:p>
            <a:pPr algn="just"/>
            <a:r>
              <a:rPr lang="it-IT" sz="1600" dirty="0"/>
              <a:t>Il numero di geni annotati cambia (anche se leggermente) con ogni release, in quanto nuovi geni vengono scoperti ed errori vengono corretti</a:t>
            </a:r>
            <a:endParaRPr lang="en-US" sz="1600" dirty="0"/>
          </a:p>
        </p:txBody>
      </p:sp>
      <p:sp>
        <p:nvSpPr>
          <p:cNvPr id="6" name="Title 1"/>
          <p:cNvSpPr>
            <a:spLocks noGrp="1"/>
          </p:cNvSpPr>
          <p:nvPr>
            <p:ph type="title"/>
          </p:nvPr>
        </p:nvSpPr>
        <p:spPr>
          <a:xfrm>
            <a:off x="1333500" y="214851"/>
            <a:ext cx="9509760" cy="608109"/>
          </a:xfrm>
        </p:spPr>
        <p:txBody>
          <a:bodyPr/>
          <a:lstStyle/>
          <a:p>
            <a:r>
              <a:rPr lang="it-IT" dirty="0"/>
              <a:t>ESPLORAZIONE DI UN GENOMA – PRIMI PASSI</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0" y="940367"/>
            <a:ext cx="5638950" cy="5035451"/>
          </a:xfrm>
          <a:prstGeom prst="rect">
            <a:avLst/>
          </a:prstGeom>
        </p:spPr>
      </p:pic>
    </p:spTree>
    <p:extLst>
      <p:ext uri="{BB962C8B-B14F-4D97-AF65-F5344CB8AC3E}">
        <p14:creationId xmlns:p14="http://schemas.microsoft.com/office/powerpoint/2010/main" val="26454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a:t>Visione bandeggi</a:t>
            </a:r>
          </a:p>
          <a:p>
            <a:r>
              <a:rPr lang="it-IT" dirty="0"/>
              <a:t>Densità genica</a:t>
            </a:r>
          </a:p>
          <a:p>
            <a:r>
              <a:rPr lang="it-IT" dirty="0"/>
              <a:t>Densità geni non codificanti (long e short)</a:t>
            </a:r>
          </a:p>
          <a:p>
            <a:r>
              <a:rPr lang="it-IT" dirty="0"/>
              <a:t>Densità </a:t>
            </a:r>
            <a:r>
              <a:rPr lang="it-IT" dirty="0" err="1"/>
              <a:t>pseudogeni</a:t>
            </a:r>
            <a:endParaRPr lang="it-IT" dirty="0"/>
          </a:p>
          <a:p>
            <a:r>
              <a:rPr lang="it-IT" dirty="0"/>
              <a:t>Composizione GC</a:t>
            </a:r>
          </a:p>
          <a:p>
            <a:r>
              <a:rPr lang="it-IT" dirty="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a:t>CHROMOSOME SUMMARY (I)</a:t>
            </a:r>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a:t>Dimensione del cromosoma (trovo quella dell’intero genoma da «more </a:t>
            </a:r>
            <a:r>
              <a:rPr lang="it-IT" dirty="0" err="1"/>
              <a:t>about</a:t>
            </a:r>
            <a:r>
              <a:rPr lang="it-IT" dirty="0"/>
              <a:t> </a:t>
            </a:r>
            <a:r>
              <a:rPr lang="it-IT" dirty="0" err="1"/>
              <a:t>this</a:t>
            </a:r>
            <a:r>
              <a:rPr lang="it-IT" dirty="0"/>
              <a:t> </a:t>
            </a:r>
            <a:r>
              <a:rPr lang="it-IT" dirty="0" err="1"/>
              <a:t>genebuild</a:t>
            </a:r>
            <a:r>
              <a:rPr lang="it-IT" dirty="0"/>
              <a:t>»)</a:t>
            </a:r>
          </a:p>
          <a:p>
            <a:r>
              <a:rPr lang="it-IT" dirty="0"/>
              <a:t>Numero di geni codificanti e non</a:t>
            </a:r>
          </a:p>
          <a:p>
            <a:r>
              <a:rPr lang="it-IT" dirty="0"/>
              <a:t>Numero di </a:t>
            </a:r>
            <a:r>
              <a:rPr lang="it-IT" dirty="0" err="1"/>
              <a:t>pseudogeni</a:t>
            </a:r>
            <a:endParaRPr lang="it-IT" dirty="0"/>
          </a:p>
          <a:p>
            <a:r>
              <a:rPr lang="it-IT" dirty="0"/>
              <a:t>Densità varianti</a:t>
            </a:r>
          </a:p>
        </p:txBody>
      </p:sp>
      <p:sp>
        <p:nvSpPr>
          <p:cNvPr id="6" name="Title 1"/>
          <p:cNvSpPr>
            <a:spLocks noGrp="1"/>
          </p:cNvSpPr>
          <p:nvPr>
            <p:ph type="title"/>
          </p:nvPr>
        </p:nvSpPr>
        <p:spPr>
          <a:xfrm>
            <a:off x="1333500" y="214851"/>
            <a:ext cx="9509760" cy="608109"/>
          </a:xfrm>
        </p:spPr>
        <p:txBody>
          <a:bodyPr/>
          <a:lstStyle/>
          <a:p>
            <a:r>
              <a:rPr lang="it-IT" dirty="0"/>
              <a:t>CHROMOSOME SUMMARY (II)</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a:t>Dalla home page clicchiamo su «</a:t>
            </a:r>
            <a:r>
              <a:rPr lang="it-IT" dirty="0" err="1"/>
              <a:t>example</a:t>
            </a:r>
            <a:r>
              <a:rPr lang="it-IT" dirty="0"/>
              <a:t> </a:t>
            </a:r>
            <a:r>
              <a:rPr lang="it-IT" dirty="0" err="1"/>
              <a:t>region</a:t>
            </a:r>
            <a:r>
              <a:rPr lang="it-IT" dirty="0"/>
              <a:t>»</a:t>
            </a:r>
          </a:p>
          <a:p>
            <a:pPr marL="45720" indent="0">
              <a:buNone/>
            </a:pPr>
            <a:r>
              <a:rPr lang="it-IT" dirty="0"/>
              <a:t>Dove siamo? Ce lo dive il riquadro rosso (braccio lungo del cromosoma 17)</a:t>
            </a:r>
          </a:p>
          <a:p>
            <a:pPr marL="45720" indent="0">
              <a:buNone/>
            </a:pPr>
            <a:r>
              <a:rPr lang="it-IT" dirty="0"/>
              <a:t>Regione zoomata nel riquadro sotto</a:t>
            </a:r>
          </a:p>
          <a:p>
            <a:pPr marL="45720" indent="0">
              <a:buNone/>
            </a:pPr>
            <a:r>
              <a:rPr lang="it-IT" dirty="0"/>
              <a:t>Iniziamo a vedere alcune annotazioni, ma c’è un ulteriore livello di zoom (secondo riquadro rosso)</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a:solidFill>
                  <a:srgbClr val="FF0000"/>
                </a:solidFill>
              </a:rPr>
              <a:t>GENE PRR29</a:t>
            </a:r>
          </a:p>
          <a:p>
            <a:pPr algn="ctr"/>
            <a:r>
              <a:rPr lang="it-IT" sz="1400" b="1" dirty="0">
                <a:solidFill>
                  <a:srgbClr val="FF0000"/>
                </a:solidFill>
              </a:rPr>
              <a:t>Con varianti di </a:t>
            </a:r>
            <a:r>
              <a:rPr lang="it-IT" sz="1400" b="1" dirty="0" err="1">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a:solidFill>
                  <a:srgbClr val="FF0000"/>
                </a:solidFill>
              </a:rPr>
              <a:t>GENE ICAM2</a:t>
            </a:r>
          </a:p>
          <a:p>
            <a:pPr algn="ctr"/>
            <a:r>
              <a:rPr lang="it-IT" sz="1400" b="1" dirty="0">
                <a:solidFill>
                  <a:srgbClr val="FF0000"/>
                </a:solidFill>
              </a:rPr>
              <a:t>Con varianti di </a:t>
            </a:r>
            <a:r>
              <a:rPr lang="it-IT" sz="1400" b="1" dirty="0" err="1">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a:solidFill>
                  <a:srgbClr val="FF0000"/>
                </a:solidFill>
              </a:rPr>
              <a:t>lncRNA</a:t>
            </a:r>
            <a:endParaRPr lang="it-IT" sz="1400" b="1" dirty="0">
              <a:solidFill>
                <a:srgbClr val="FF0000"/>
              </a:solidFill>
            </a:endParaRPr>
          </a:p>
          <a:p>
            <a:pPr algn="ctr"/>
            <a:r>
              <a:rPr lang="it-IT" sz="1400" b="1" dirty="0" err="1">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a:t>NOTATE L’ORIENTAMENTO</a:t>
            </a:r>
          </a:p>
          <a:p>
            <a:pPr algn="ctr"/>
            <a:r>
              <a:rPr lang="it-IT" b="1" dirty="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a:t>Come è possibile «rappresentare graficamente un genoma» di alcuni miliardi di paia di basi?</a:t>
            </a:r>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a:t>Jim</a:t>
            </a:r>
            <a:r>
              <a:rPr lang="it-IT" dirty="0"/>
              <a:t> Kent, uno dei più grandi </a:t>
            </a:r>
            <a:r>
              <a:rPr lang="it-IT" dirty="0" err="1"/>
              <a:t>bioinformatici</a:t>
            </a:r>
            <a:r>
              <a:rPr lang="it-IT" dirty="0"/>
              <a:t> della storia, ha definito un genoma come:</a:t>
            </a:r>
          </a:p>
          <a:p>
            <a:pPr algn="just"/>
            <a:endParaRPr lang="it-IT" dirty="0"/>
          </a:p>
          <a:p>
            <a:pPr algn="just"/>
            <a:r>
              <a:rPr lang="it-IT" b="1" i="1" dirty="0"/>
              <a:t>«</a:t>
            </a:r>
            <a:r>
              <a:rPr lang="en-US" altLang="en-US" b="1" i="1" dirty="0"/>
              <a:t>Well, it has a lot of G, C, A and </a:t>
            </a:r>
            <a:r>
              <a:rPr lang="en-US" altLang="en-US" b="1" i="1" dirty="0" err="1"/>
              <a:t>Ts</a:t>
            </a:r>
            <a:r>
              <a:rPr lang="en-US" altLang="en-US" b="1" i="1" dirty="0"/>
              <a:t>”</a:t>
            </a:r>
          </a:p>
          <a:p>
            <a:pPr algn="just"/>
            <a:endParaRPr lang="it-IT" dirty="0"/>
          </a:p>
          <a:p>
            <a:pPr algn="just"/>
            <a:r>
              <a:rPr lang="it-IT" dirty="0"/>
              <a:t>Ed effettivamente è così. Senza un’</a:t>
            </a:r>
            <a:r>
              <a:rPr lang="it-IT" b="1" dirty="0"/>
              <a:t>annotazione</a:t>
            </a:r>
            <a:r>
              <a:rPr lang="it-IT" dirty="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a:t>ZOOM IN/OUT</a:t>
            </a:r>
          </a:p>
          <a:p>
            <a:r>
              <a:rPr lang="it-IT" sz="1200" dirty="0"/>
              <a:t>SPOSTAMENTO LATERALE</a:t>
            </a:r>
          </a:p>
          <a:p>
            <a:endParaRPr lang="it-IT" sz="1200" dirty="0"/>
          </a:p>
          <a:p>
            <a:r>
              <a:rPr lang="it-IT" sz="1200" dirty="0"/>
              <a:t>COORDINATE GENOMICHE</a:t>
            </a:r>
          </a:p>
          <a:p>
            <a:endParaRPr lang="it-IT" sz="1200" dirty="0"/>
          </a:p>
          <a:p>
            <a:endParaRPr lang="it-IT" sz="1200" dirty="0"/>
          </a:p>
          <a:p>
            <a:endParaRPr lang="it-IT" sz="1200" dirty="0"/>
          </a:p>
          <a:p>
            <a:r>
              <a:rPr lang="it-IT" sz="1200" dirty="0"/>
              <a:t>ALLINEAMENTO CON CDNA DEPOSITATI IN BANCHE DATI, SEGUONO GLI </a:t>
            </a:r>
            <a:r>
              <a:rPr lang="it-IT" sz="1200" dirty="0" err="1"/>
              <a:t>mRNA</a:t>
            </a:r>
            <a:r>
              <a:rPr lang="it-IT" sz="1200" dirty="0"/>
              <a:t> ANNOTATI</a:t>
            </a:r>
          </a:p>
          <a:p>
            <a:endParaRPr lang="it-IT" sz="1200" dirty="0"/>
          </a:p>
          <a:p>
            <a:endParaRPr lang="it-IT" sz="1200" dirty="0"/>
          </a:p>
          <a:p>
            <a:r>
              <a:rPr lang="it-IT" sz="1200" dirty="0"/>
              <a:t>ROSSO MATTONE E ARANCIO = </a:t>
            </a:r>
            <a:r>
              <a:rPr lang="it-IT" sz="1200" dirty="0" err="1"/>
              <a:t>mRNA</a:t>
            </a:r>
            <a:r>
              <a:rPr lang="it-IT" sz="1200" dirty="0"/>
              <a:t> DERIVANTI DA DIFFERENTI APPROCCI PREDITTIVI (ENSEBML o HAVANA)</a:t>
            </a:r>
          </a:p>
          <a:p>
            <a:endParaRPr lang="it-IT" sz="1200" dirty="0"/>
          </a:p>
          <a:p>
            <a:r>
              <a:rPr lang="it-IT" sz="1200" dirty="0"/>
              <a:t>IN BLU TRASCRITTI NON CODIFICANTI (</a:t>
            </a:r>
            <a:r>
              <a:rPr lang="it-IT" sz="1200" dirty="0" err="1"/>
              <a:t>splicing</a:t>
            </a:r>
            <a:r>
              <a:rPr lang="it-IT" sz="1200" dirty="0"/>
              <a:t> aberranti, </a:t>
            </a:r>
            <a:r>
              <a:rPr lang="it-IT" sz="1200" dirty="0" err="1"/>
              <a:t>antisenso</a:t>
            </a:r>
            <a:r>
              <a:rPr lang="it-IT" sz="1200" dirty="0"/>
              <a:t>, ecc.)</a:t>
            </a:r>
          </a:p>
          <a:p>
            <a:endParaRPr lang="it-IT" sz="1200" dirty="0"/>
          </a:p>
          <a:p>
            <a:r>
              <a:rPr lang="it-IT" sz="1200" dirty="0"/>
              <a:t>LA PARTE PIENA E’ IL CDS (da ATG a codone di STOP)</a:t>
            </a:r>
          </a:p>
          <a:p>
            <a:endParaRPr lang="it-IT" sz="1200" dirty="0"/>
          </a:p>
          <a:p>
            <a:r>
              <a:rPr lang="it-IT" sz="1200" dirty="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a:t>I simboli &gt; e &lt; indicano lo </a:t>
            </a:r>
            <a:r>
              <a:rPr lang="it-IT" dirty="0" err="1"/>
              <a:t>strand</a:t>
            </a:r>
            <a:r>
              <a:rPr lang="it-IT" dirty="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0848535" cy="1200329"/>
          </a:xfrm>
          <a:prstGeom prst="rect">
            <a:avLst/>
          </a:prstGeom>
          <a:noFill/>
        </p:spPr>
        <p:txBody>
          <a:bodyPr wrap="square" rtlCol="0">
            <a:spAutoFit/>
          </a:bodyPr>
          <a:lstStyle/>
          <a:p>
            <a:r>
              <a:rPr lang="it-IT" dirty="0"/>
              <a:t>Legenda a colori per capire cosa stiamo guardando</a:t>
            </a:r>
          </a:p>
          <a:p>
            <a:r>
              <a:rPr lang="it-IT" dirty="0"/>
              <a:t>Mappa SNP/</a:t>
            </a:r>
            <a:r>
              <a:rPr lang="it-IT" dirty="0" err="1"/>
              <a:t>Indel</a:t>
            </a:r>
            <a:r>
              <a:rPr lang="it-IT" dirty="0"/>
              <a:t>, elementi di regolazione, % contenuto in GC</a:t>
            </a:r>
          </a:p>
          <a:p>
            <a:r>
              <a:rPr lang="it-IT" dirty="0"/>
              <a:t>Oltre 600 «tracce» di annotazione sono «</a:t>
            </a:r>
            <a:r>
              <a:rPr lang="it-IT" dirty="0" err="1"/>
              <a:t>turned</a:t>
            </a:r>
            <a:r>
              <a:rPr lang="it-IT" dirty="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a:t>Oltre a geni e trascritti…</a:t>
            </a:r>
          </a:p>
          <a:p>
            <a:pPr marL="285750" indent="-285750">
              <a:buFont typeface="Arial" panose="020B0604020202020204" pitchFamily="34" charset="0"/>
              <a:buChar char="•"/>
            </a:pPr>
            <a:r>
              <a:rPr lang="it-IT" dirty="0"/>
              <a:t>Varianti geniche (SNP e </a:t>
            </a:r>
            <a:r>
              <a:rPr lang="it-IT" dirty="0" err="1"/>
              <a:t>indel</a:t>
            </a:r>
            <a:r>
              <a:rPr lang="it-IT" dirty="0"/>
              <a:t> derivate da vari progetti di </a:t>
            </a:r>
            <a:r>
              <a:rPr lang="it-IT" dirty="0" err="1"/>
              <a:t>resequencing</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Regulatory</a:t>
            </a:r>
            <a:r>
              <a:rPr lang="it-IT" dirty="0"/>
              <a:t> </a:t>
            </a:r>
            <a:r>
              <a:rPr lang="it-IT" dirty="0" err="1"/>
              <a:t>build</a:t>
            </a:r>
            <a:r>
              <a:rPr lang="it-IT" dirty="0"/>
              <a:t>: promotori, </a:t>
            </a:r>
            <a:r>
              <a:rPr lang="it-IT" dirty="0" err="1"/>
              <a:t>enhancer</a:t>
            </a:r>
            <a:r>
              <a:rPr lang="it-IT" dirty="0"/>
              <a:t>, ecc.</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a:t>Utile per studiarlo nel dettaglio; miglior visione dei sti di </a:t>
            </a:r>
            <a:r>
              <a:rPr lang="it-IT" dirty="0" err="1"/>
              <a:t>splicing</a:t>
            </a:r>
            <a:r>
              <a:rPr lang="it-IT" dirty="0"/>
              <a:t> e dimensione di esoni ed introni</a:t>
            </a:r>
          </a:p>
          <a:p>
            <a:pPr marL="45720" indent="0">
              <a:buNone/>
            </a:pPr>
            <a:r>
              <a:rPr lang="it-IT" dirty="0"/>
              <a:t>Cross </a:t>
            </a:r>
            <a:r>
              <a:rPr lang="it-IT" dirty="0" err="1"/>
              <a:t>references</a:t>
            </a:r>
            <a:r>
              <a:rPr lang="it-IT" dirty="0"/>
              <a:t> a varianti geniche associate, alle schede dei singolo esoni, al gene, al </a:t>
            </a:r>
            <a:r>
              <a:rPr lang="it-IT" dirty="0" err="1"/>
              <a:t>genome</a:t>
            </a:r>
            <a:r>
              <a:rPr lang="it-IT" dirty="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a:t>Il collegamento a «</a:t>
            </a:r>
            <a:r>
              <a:rPr lang="it-IT" sz="1800" dirty="0" err="1"/>
              <a:t>transcript</a:t>
            </a:r>
            <a:r>
              <a:rPr lang="it-IT" sz="1800" dirty="0"/>
              <a:t> </a:t>
            </a:r>
            <a:r>
              <a:rPr lang="it-IT" sz="1800" dirty="0" err="1"/>
              <a:t>table</a:t>
            </a:r>
            <a:r>
              <a:rPr lang="it-IT" sz="1800" dirty="0"/>
              <a:t>» ci permette di avere una visione di insieme su tutti i trascritti prodotti da un gene</a:t>
            </a:r>
          </a:p>
          <a:p>
            <a:pPr algn="just"/>
            <a:r>
              <a:rPr lang="it-IT" sz="1800" dirty="0"/>
              <a:t>Sono presenti link diretti a schede esterne relative alle sequenze di riferimento (</a:t>
            </a:r>
            <a:r>
              <a:rPr lang="it-IT" sz="1800" b="1" dirty="0" err="1"/>
              <a:t>Refseq</a:t>
            </a:r>
            <a:r>
              <a:rPr lang="it-IT" sz="1800" dirty="0"/>
              <a:t>) di </a:t>
            </a:r>
            <a:r>
              <a:rPr lang="it-IT" sz="1800" dirty="0" err="1"/>
              <a:t>mRNA</a:t>
            </a:r>
            <a:r>
              <a:rPr lang="it-IT" sz="1800" dirty="0"/>
              <a:t> e di proteine depositate in </a:t>
            </a:r>
            <a:r>
              <a:rPr lang="it-IT" sz="1800" dirty="0" err="1"/>
              <a:t>UniProt</a:t>
            </a:r>
            <a:endParaRPr lang="it-IT" sz="1800" dirty="0"/>
          </a:p>
          <a:p>
            <a:pPr algn="just"/>
            <a:r>
              <a:rPr lang="it-IT" sz="1800" dirty="0"/>
              <a:t>Importante vedere la </a:t>
            </a:r>
            <a:r>
              <a:rPr lang="it-IT" sz="1800" b="1" dirty="0" err="1"/>
              <a:t>Flags</a:t>
            </a:r>
            <a:r>
              <a:rPr lang="it-IT" sz="1800" dirty="0"/>
              <a:t> che caratterizzano ogni </a:t>
            </a:r>
            <a:r>
              <a:rPr lang="it-IT" sz="1800" dirty="0" err="1"/>
              <a:t>mRNA</a:t>
            </a:r>
            <a:r>
              <a:rPr lang="it-IT" sz="1800" dirty="0"/>
              <a:t>… i particolare il </a:t>
            </a:r>
            <a:r>
              <a:rPr lang="it-IT" sz="1800" b="1" dirty="0"/>
              <a:t>TSL</a:t>
            </a:r>
            <a:r>
              <a:rPr lang="it-IT" sz="1800" dirty="0"/>
              <a:t> (</a:t>
            </a:r>
            <a:r>
              <a:rPr lang="it-IT" sz="1800" dirty="0" err="1"/>
              <a:t>transcript</a:t>
            </a:r>
            <a:r>
              <a:rPr lang="it-IT" sz="1800" dirty="0"/>
              <a:t> </a:t>
            </a:r>
            <a:r>
              <a:rPr lang="it-IT" sz="1800" dirty="0" err="1"/>
              <a:t>support</a:t>
            </a:r>
            <a:r>
              <a:rPr lang="it-IT" sz="1800" dirty="0"/>
              <a:t> </a:t>
            </a:r>
            <a:r>
              <a:rPr lang="it-IT" sz="1800" dirty="0" err="1"/>
              <a:t>level</a:t>
            </a:r>
            <a:r>
              <a:rPr lang="it-IT" sz="1800" dirty="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PROTEINA</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a:t>Il «</a:t>
            </a:r>
            <a:r>
              <a:rPr lang="it-IT" sz="1800" b="1" dirty="0" err="1"/>
              <a:t>protein</a:t>
            </a:r>
            <a:r>
              <a:rPr lang="it-IT" sz="1800" b="1" dirty="0"/>
              <a:t> </a:t>
            </a:r>
            <a:r>
              <a:rPr lang="it-IT" sz="1800" b="1" dirty="0" err="1"/>
              <a:t>summary</a:t>
            </a:r>
            <a:r>
              <a:rPr lang="it-IT" sz="1800" dirty="0"/>
              <a:t>» può essere utile per identificare in modo grafico la posizione dei domini conservati che caratterizzano ciascuna proteina</a:t>
            </a:r>
          </a:p>
          <a:p>
            <a:pPr algn="just"/>
            <a:r>
              <a:rPr lang="it-IT" sz="1800" dirty="0"/>
              <a:t>E’ un argomento su cui torneremo nel dettaglio più avanti, ma in sostanza si tratta di regioni che sono condivise da molte proteine, che solitamente fanno parte della stessa famiglia e quindi sono evolutivamente (o funzionalmente) correlate</a:t>
            </a:r>
          </a:p>
          <a:p>
            <a:pPr algn="just"/>
            <a:r>
              <a:rPr lang="it-IT" sz="1800" dirty="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lgn="just">
              <a:buNone/>
            </a:pPr>
            <a:r>
              <a:rPr lang="it-IT" dirty="0"/>
              <a:t>Ogni gene è legato a polimorfismi noti</a:t>
            </a:r>
          </a:p>
          <a:p>
            <a:pPr marL="45720" indent="0" algn="just">
              <a:buNone/>
            </a:pPr>
            <a:r>
              <a:rPr lang="it-IT" dirty="0"/>
              <a:t>Possono essere visualizzati da «</a:t>
            </a:r>
            <a:r>
              <a:rPr lang="it-IT" dirty="0" err="1"/>
              <a:t>variant</a:t>
            </a:r>
            <a:r>
              <a:rPr lang="it-IT" dirty="0"/>
              <a:t> </a:t>
            </a:r>
            <a:r>
              <a:rPr lang="it-IT" dirty="0" err="1"/>
              <a:t>table</a:t>
            </a:r>
            <a:r>
              <a:rPr lang="it-IT" dirty="0"/>
              <a:t>»</a:t>
            </a:r>
          </a:p>
          <a:p>
            <a:pPr marL="45720" indent="0" algn="just">
              <a:buNone/>
            </a:pPr>
            <a:r>
              <a:rPr lang="it-IT" dirty="0"/>
              <a:t>Questi possono essere </a:t>
            </a:r>
            <a:r>
              <a:rPr lang="it-IT" b="1" dirty="0"/>
              <a:t>SNP</a:t>
            </a:r>
            <a:r>
              <a:rPr lang="it-IT" dirty="0"/>
              <a:t> (single nucleotide </a:t>
            </a:r>
            <a:r>
              <a:rPr lang="it-IT" dirty="0" err="1"/>
              <a:t>polymorphsms</a:t>
            </a:r>
            <a:r>
              <a:rPr lang="it-IT" dirty="0"/>
              <a:t>), </a:t>
            </a:r>
            <a:r>
              <a:rPr lang="it-IT" b="1" dirty="0"/>
              <a:t>delezioni</a:t>
            </a:r>
            <a:r>
              <a:rPr lang="it-IT" dirty="0"/>
              <a:t> o inserzioni</a:t>
            </a:r>
          </a:p>
          <a:p>
            <a:pPr marL="45720" indent="0" algn="just">
              <a:buNone/>
            </a:pPr>
            <a:r>
              <a:rPr lang="it-IT" dirty="0"/>
              <a:t>A seconda della localizzazione (5’ UTR, 3’ UTR o </a:t>
            </a:r>
            <a:r>
              <a:rPr lang="it-IT" dirty="0" err="1"/>
              <a:t>coding</a:t>
            </a:r>
            <a:r>
              <a:rPr lang="it-IT" dirty="0"/>
              <a:t> </a:t>
            </a:r>
            <a:r>
              <a:rPr lang="it-IT" dirty="0" err="1"/>
              <a:t>sequence</a:t>
            </a:r>
            <a:r>
              <a:rPr lang="it-IT" dirty="0"/>
              <a:t>), le SNP possono essere </a:t>
            </a:r>
            <a:r>
              <a:rPr lang="it-IT" b="1" dirty="0"/>
              <a:t>sinonime o non sinonime</a:t>
            </a:r>
          </a:p>
          <a:p>
            <a:pPr marL="45720" indent="0" algn="just">
              <a:buNone/>
            </a:pPr>
            <a:r>
              <a:rPr lang="it-IT" dirty="0"/>
              <a:t>Naturalmente queste varianti possono essere collegate o meno a determinati fenotipi o anche patologie -&gt; colonna «</a:t>
            </a:r>
            <a:r>
              <a:rPr lang="it-IT" b="1" dirty="0" err="1"/>
              <a:t>clinical</a:t>
            </a:r>
            <a:r>
              <a:rPr lang="it-IT" b="1" dirty="0"/>
              <a:t> </a:t>
            </a:r>
            <a:r>
              <a:rPr lang="it-IT" b="1" dirty="0" err="1"/>
              <a:t>significance</a:t>
            </a:r>
            <a:r>
              <a:rPr lang="it-IT" dirty="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a:t>A quali trascritti è legata?</a:t>
            </a:r>
          </a:p>
          <a:p>
            <a:pPr marL="45720" indent="0">
              <a:buNone/>
            </a:pPr>
            <a:r>
              <a:rPr lang="it-IT" dirty="0"/>
              <a:t>A che proteine è legata?</a:t>
            </a:r>
          </a:p>
          <a:p>
            <a:pPr marL="45720" indent="0">
              <a:buNone/>
            </a:pPr>
            <a:r>
              <a:rPr lang="it-IT" dirty="0"/>
              <a:t>E’ una mutazione sinonima o non-sinonima?</a:t>
            </a:r>
          </a:p>
          <a:p>
            <a:pPr marL="45720" indent="0">
              <a:buNone/>
            </a:pPr>
            <a:r>
              <a:rPr lang="it-IT" dirty="0"/>
              <a:t>Con che frequenza la trovo nella popolazione?</a:t>
            </a:r>
          </a:p>
          <a:p>
            <a:pPr marL="45720" indent="0">
              <a:buNone/>
            </a:pPr>
            <a:r>
              <a:rPr lang="it-IT" dirty="0"/>
              <a:t>E' associata ad una malattia o ad una variante fenotipica?</a:t>
            </a:r>
          </a:p>
          <a:p>
            <a:pPr marL="45720" indent="0">
              <a:buNone/>
            </a:pPr>
            <a:r>
              <a:rPr lang="it-IT" dirty="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lgn="just">
              <a:buNone/>
            </a:pPr>
            <a:r>
              <a:rPr lang="it-IT" dirty="0"/>
              <a:t>I link sotto ad «</a:t>
            </a:r>
            <a:r>
              <a:rPr lang="it-IT" b="1" dirty="0" err="1"/>
              <a:t>explore</a:t>
            </a:r>
            <a:r>
              <a:rPr lang="it-IT" b="1" dirty="0"/>
              <a:t> </a:t>
            </a:r>
            <a:r>
              <a:rPr lang="it-IT" b="1" dirty="0" err="1"/>
              <a:t>this</a:t>
            </a:r>
            <a:r>
              <a:rPr lang="it-IT" b="1" dirty="0"/>
              <a:t> </a:t>
            </a:r>
            <a:r>
              <a:rPr lang="it-IT" b="1" dirty="0" err="1"/>
              <a:t>variant</a:t>
            </a:r>
            <a:r>
              <a:rPr lang="it-IT" dirty="0"/>
              <a:t>» ci aiutano a comprendere meglio alcuni aspetti</a:t>
            </a:r>
          </a:p>
          <a:p>
            <a:pPr marL="45720" indent="0" algn="just">
              <a:buNone/>
            </a:pPr>
            <a:r>
              <a:rPr lang="it-IT" dirty="0"/>
              <a:t>Soffermiamoci su «</a:t>
            </a:r>
            <a:r>
              <a:rPr lang="it-IT" b="1" dirty="0" err="1"/>
              <a:t>population</a:t>
            </a:r>
            <a:r>
              <a:rPr lang="it-IT" b="1" dirty="0"/>
              <a:t> </a:t>
            </a:r>
            <a:r>
              <a:rPr lang="it-IT" b="1" dirty="0" err="1"/>
              <a:t>genetics</a:t>
            </a:r>
            <a:r>
              <a:rPr lang="it-IT" dirty="0"/>
              <a:t>» per valutare la frequenza di una determinata mutazione nella popolazione generale, oppure in uno specifico gruppo etnico</a:t>
            </a:r>
          </a:p>
          <a:p>
            <a:pPr marL="45720" indent="0" algn="just">
              <a:buNone/>
            </a:pPr>
            <a:r>
              <a:rPr lang="it-IT" dirty="0"/>
              <a:t>Il link a «</a:t>
            </a:r>
            <a:r>
              <a:rPr lang="it-IT" b="1" dirty="0" err="1"/>
              <a:t>citations</a:t>
            </a:r>
            <a:r>
              <a:rPr lang="it-IT" dirty="0"/>
              <a:t>» ci porta a </a:t>
            </a:r>
            <a:r>
              <a:rPr lang="it-IT" dirty="0" err="1"/>
              <a:t>paper</a:t>
            </a:r>
            <a:r>
              <a:rPr lang="it-IT" dirty="0"/>
              <a:t> che fanno riferimento ai singoli polimorfismi</a:t>
            </a:r>
          </a:p>
          <a:p>
            <a:pPr marL="45720" indent="0" algn="just">
              <a:buNone/>
            </a:pPr>
            <a:r>
              <a:rPr lang="it-IT" dirty="0"/>
              <a:t>«</a:t>
            </a:r>
            <a:r>
              <a:rPr lang="it-IT" b="1" dirty="0" err="1"/>
              <a:t>genes</a:t>
            </a:r>
            <a:r>
              <a:rPr lang="it-IT" b="1" dirty="0"/>
              <a:t> and </a:t>
            </a:r>
            <a:r>
              <a:rPr lang="it-IT" b="1" dirty="0" err="1"/>
              <a:t>regulation</a:t>
            </a:r>
            <a:r>
              <a:rPr lang="it-IT" dirty="0"/>
              <a:t>» indica correlazione con effetti sull’espressione genica e localizza la SNP in </a:t>
            </a:r>
            <a:r>
              <a:rPr lang="it-IT" dirty="0" err="1"/>
              <a:t>mRNA</a:t>
            </a:r>
            <a:r>
              <a:rPr lang="it-IT" dirty="0"/>
              <a:t> e proteine, cosa che può essere vista ancora meglio cliccando su «</a:t>
            </a:r>
            <a:r>
              <a:rPr lang="it-IT" b="1" dirty="0" err="1"/>
              <a:t>genomic</a:t>
            </a:r>
            <a:r>
              <a:rPr lang="it-IT" b="1" dirty="0"/>
              <a:t> </a:t>
            </a:r>
            <a:r>
              <a:rPr lang="it-IT" b="1" dirty="0" err="1"/>
              <a:t>context</a:t>
            </a:r>
            <a:r>
              <a:rPr lang="it-IT" dirty="0"/>
              <a: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a:t>Dati suddivisi per gruppi etnici e singole popolazioni sotto forma di semplici diagrammi a torta o istogrammi</a:t>
            </a:r>
          </a:p>
          <a:p>
            <a:pPr marL="45720" indent="0">
              <a:buNone/>
            </a:pPr>
            <a:r>
              <a:rPr lang="it-IT" dirty="0"/>
              <a:t>Dati derivati da progetti di </a:t>
            </a:r>
            <a:r>
              <a:rPr lang="it-IT" dirty="0" err="1"/>
              <a:t>risequenziamento</a:t>
            </a:r>
            <a:r>
              <a:rPr lang="it-IT" dirty="0"/>
              <a:t> genomico su larga scala. Sono indicate </a:t>
            </a:r>
            <a:r>
              <a:rPr lang="it-IT" b="1" dirty="0"/>
              <a:t>frequenze</a:t>
            </a:r>
            <a:r>
              <a:rPr lang="it-IT" dirty="0"/>
              <a:t> e </a:t>
            </a:r>
            <a:r>
              <a:rPr lang="it-IT" b="1" dirty="0"/>
              <a:t>numeri assoluti</a:t>
            </a:r>
            <a:r>
              <a:rPr lang="it-IT" dirty="0"/>
              <a:t> delle osservazioni</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pPr algn="just"/>
            <a:r>
              <a:rPr lang="it-IT" dirty="0"/>
              <a:t>Questi dati derivano da progetti come </a:t>
            </a:r>
            <a:r>
              <a:rPr lang="it-IT" b="1" dirty="0" err="1"/>
              <a:t>HapMap</a:t>
            </a:r>
            <a:r>
              <a:rPr lang="it-IT" b="1" dirty="0"/>
              <a:t> e 1000 </a:t>
            </a:r>
            <a:r>
              <a:rPr lang="it-IT" b="1" dirty="0" err="1"/>
              <a:t>Genomes</a:t>
            </a:r>
            <a:r>
              <a:rPr lang="it-IT" b="1" dirty="0"/>
              <a:t> Project, </a:t>
            </a:r>
            <a:r>
              <a:rPr lang="it-IT" b="1" dirty="0" err="1"/>
              <a:t>GnomAD</a:t>
            </a:r>
            <a:r>
              <a:rPr lang="it-IT" dirty="0"/>
              <a:t>, ecc.</a:t>
            </a:r>
          </a:p>
          <a:p>
            <a:pPr algn="just"/>
            <a:endParaRPr lang="it-IT" dirty="0"/>
          </a:p>
          <a:p>
            <a:pPr algn="just"/>
            <a:r>
              <a:rPr lang="it-IT" dirty="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a:t>Conosciamo tutti il nostro genoma… ma come possiamo muoverci da un cromosoma all’altro per identificare geni, esoni, SNP, promotori, ecc.???</a:t>
            </a:r>
          </a:p>
          <a:p>
            <a:pPr marL="45720" indent="0" algn="just">
              <a:buNone/>
            </a:pPr>
            <a:r>
              <a:rPr lang="it-IT" dirty="0"/>
              <a:t>Teniamo presente che le dimensioni del genoma umano assemblato nella versione </a:t>
            </a:r>
            <a:r>
              <a:rPr lang="en-US" dirty="0"/>
              <a:t>GRCh38.p14 (Genome Reference Consortium Human Build 38, </a:t>
            </a:r>
            <a:r>
              <a:rPr lang="en-US" dirty="0" err="1"/>
              <a:t>dicembre</a:t>
            </a:r>
            <a:r>
              <a:rPr lang="en-US" dirty="0"/>
              <a:t> 2023) </a:t>
            </a:r>
            <a:r>
              <a:rPr lang="it-IT" dirty="0"/>
              <a:t>sono esattamente di </a:t>
            </a:r>
            <a:r>
              <a:rPr lang="en-US" b="1" u="sng" dirty="0"/>
              <a:t>3,099,750,718 </a:t>
            </a:r>
            <a:r>
              <a:rPr lang="en-US" b="1" u="sng" dirty="0" err="1"/>
              <a:t>paia</a:t>
            </a:r>
            <a:r>
              <a:rPr lang="en-US" b="1" u="sng" dirty="0"/>
              <a:t> di </a:t>
            </a:r>
            <a:r>
              <a:rPr lang="en-US" b="1" u="sng" dirty="0" err="1"/>
              <a:t>basi</a:t>
            </a:r>
            <a:r>
              <a:rPr lang="en-US" b="1" dirty="0"/>
              <a:t> </a:t>
            </a:r>
            <a:r>
              <a:rPr lang="en-US" dirty="0"/>
              <a:t>(</a:t>
            </a:r>
            <a:r>
              <a:rPr lang="en-US" i="1" dirty="0"/>
              <a:t>golden path</a:t>
            </a:r>
            <a:r>
              <a:rPr lang="en-US" dirty="0"/>
              <a:t> length, </a:t>
            </a:r>
            <a:r>
              <a:rPr lang="en-US" dirty="0" err="1"/>
              <a:t>ovvero</a:t>
            </a:r>
            <a:r>
              <a:rPr lang="en-US" dirty="0"/>
              <a:t> </a:t>
            </a:r>
            <a:r>
              <a:rPr lang="en-US" dirty="0" err="1"/>
              <a:t>omettendo</a:t>
            </a:r>
            <a:r>
              <a:rPr lang="en-US" dirty="0"/>
              <a:t> </a:t>
            </a:r>
            <a:r>
              <a:rPr lang="en-US" dirty="0" err="1"/>
              <a:t>aplotipi</a:t>
            </a:r>
            <a:r>
              <a:rPr lang="en-US" dirty="0"/>
              <a:t> </a:t>
            </a:r>
            <a:r>
              <a:rPr lang="en-US" dirty="0" err="1"/>
              <a:t>alternativi</a:t>
            </a:r>
            <a:r>
              <a:rPr lang="en-US" dirty="0"/>
              <a:t> e </a:t>
            </a:r>
            <a:r>
              <a:rPr lang="en-US" dirty="0" err="1"/>
              <a:t>regioni</a:t>
            </a:r>
            <a:r>
              <a:rPr lang="en-US" dirty="0"/>
              <a:t> </a:t>
            </a:r>
            <a:r>
              <a:rPr lang="en-US" dirty="0" err="1"/>
              <a:t>pseudoautosomiche</a:t>
            </a:r>
            <a:r>
              <a:rPr lang="en-US" dirty="0"/>
              <a:t>)</a:t>
            </a:r>
          </a:p>
          <a:p>
            <a:pPr marL="45720" indent="0" algn="just">
              <a:buNone/>
            </a:pPr>
            <a:r>
              <a:rPr lang="it-IT" dirty="0"/>
              <a:t>Corrispondenti a </a:t>
            </a:r>
            <a:r>
              <a:rPr lang="en-US" b="1" u="sng" dirty="0"/>
              <a:t>19,868</a:t>
            </a:r>
            <a:r>
              <a:rPr lang="en-US" dirty="0"/>
              <a:t> </a:t>
            </a:r>
            <a:r>
              <a:rPr lang="en-US" dirty="0" err="1"/>
              <a:t>geni</a:t>
            </a:r>
            <a:r>
              <a:rPr lang="en-US" dirty="0"/>
              <a:t> </a:t>
            </a:r>
            <a:r>
              <a:rPr lang="en-US" dirty="0" err="1"/>
              <a:t>codificanti</a:t>
            </a:r>
            <a:r>
              <a:rPr lang="en-US" dirty="0"/>
              <a:t> </a:t>
            </a:r>
            <a:r>
              <a:rPr lang="en-US" dirty="0" err="1"/>
              <a:t>proteine</a:t>
            </a:r>
            <a:r>
              <a:rPr lang="en-US" dirty="0"/>
              <a:t>, </a:t>
            </a:r>
            <a:r>
              <a:rPr lang="en-US" b="1" u="sng" dirty="0"/>
              <a:t>42,160</a:t>
            </a:r>
            <a:r>
              <a:rPr lang="en-US" dirty="0"/>
              <a:t> </a:t>
            </a:r>
            <a:r>
              <a:rPr lang="en-US" dirty="0" err="1"/>
              <a:t>geni</a:t>
            </a:r>
            <a:r>
              <a:rPr lang="en-US" dirty="0"/>
              <a:t> non </a:t>
            </a:r>
            <a:r>
              <a:rPr lang="en-US" dirty="0" err="1"/>
              <a:t>codificanti</a:t>
            </a:r>
            <a:r>
              <a:rPr lang="en-US" dirty="0"/>
              <a:t> e </a:t>
            </a:r>
            <a:r>
              <a:rPr lang="en-US" b="1" u="sng" dirty="0"/>
              <a:t>15,206</a:t>
            </a:r>
            <a:r>
              <a:rPr lang="en-US" dirty="0"/>
              <a:t> </a:t>
            </a:r>
            <a:r>
              <a:rPr lang="en-US" dirty="0" err="1"/>
              <a:t>pseudogeni</a:t>
            </a:r>
            <a:r>
              <a:rPr lang="en-US" dirty="0"/>
              <a:t> per quasi </a:t>
            </a:r>
            <a:r>
              <a:rPr lang="en-US" b="1" u="sng" dirty="0"/>
              <a:t>390,000</a:t>
            </a:r>
            <a:r>
              <a:rPr lang="en-US" dirty="0"/>
              <a:t> </a:t>
            </a:r>
            <a:r>
              <a:rPr lang="en-US" dirty="0" err="1"/>
              <a:t>trascritti</a:t>
            </a:r>
            <a:r>
              <a:rPr lang="en-US" dirty="0"/>
              <a:t>!</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982" y="3471347"/>
            <a:ext cx="7589254" cy="2561978"/>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lgn="just">
              <a:buNone/>
            </a:pPr>
            <a:r>
              <a:rPr lang="it-IT" dirty="0"/>
              <a:t>Le mutazioni somatiche non sono presenti in OMIM, per il semplice fatto che non si tratta di polimorfismi associati ad ereditarietà mendeliana.</a:t>
            </a:r>
          </a:p>
          <a:p>
            <a:pPr marL="45720" indent="0" algn="just">
              <a:buNone/>
            </a:pPr>
            <a:r>
              <a:rPr lang="it-IT" dirty="0"/>
              <a:t>Sono tuttavia di grande interesse soprattutto in campo oncologico, in quanto frequentemente associate allo sviluppo di varie forme tumorali</a:t>
            </a:r>
          </a:p>
        </p:txBody>
      </p:sp>
      <p:sp>
        <p:nvSpPr>
          <p:cNvPr id="7" name="CasellaDiTesto 6"/>
          <p:cNvSpPr txBox="1"/>
          <p:nvPr/>
        </p:nvSpPr>
        <p:spPr>
          <a:xfrm>
            <a:off x="8050924" y="2503369"/>
            <a:ext cx="3867807" cy="3970318"/>
          </a:xfrm>
          <a:prstGeom prst="rect">
            <a:avLst/>
          </a:prstGeom>
          <a:noFill/>
        </p:spPr>
        <p:txBody>
          <a:bodyPr wrap="square" rtlCol="0">
            <a:spAutoFit/>
          </a:bodyPr>
          <a:lstStyle/>
          <a:p>
            <a:pPr algn="just"/>
            <a:r>
              <a:rPr lang="it-IT" dirty="0"/>
              <a:t>Per quanto le annotazioni relative alle mutazioni somatiche siano disponibili nei maggiori </a:t>
            </a:r>
            <a:r>
              <a:rPr lang="it-IT" dirty="0" err="1"/>
              <a:t>genome</a:t>
            </a:r>
            <a:r>
              <a:rPr lang="it-IT" dirty="0"/>
              <a:t> browser (naturalmente per il solo genoma umano), queste informazioni sono organizzate in modo molto più capillare su un database dedicato, chiamato </a:t>
            </a:r>
            <a:r>
              <a:rPr lang="it-IT" b="1" u="sng" dirty="0"/>
              <a:t>COSMIC – </a:t>
            </a:r>
            <a:r>
              <a:rPr lang="it-IT" b="1" u="sng" dirty="0" err="1"/>
              <a:t>Catalogue</a:t>
            </a:r>
            <a:r>
              <a:rPr lang="it-IT" b="1" u="sng" dirty="0"/>
              <a:t> Of </a:t>
            </a:r>
            <a:r>
              <a:rPr lang="it-IT" b="1" u="sng" dirty="0" err="1"/>
              <a:t>Somatic</a:t>
            </a:r>
            <a:r>
              <a:rPr lang="it-IT" b="1" u="sng" dirty="0"/>
              <a:t> </a:t>
            </a:r>
            <a:r>
              <a:rPr lang="it-IT" b="1" u="sng" dirty="0" err="1"/>
              <a:t>Mutations</a:t>
            </a:r>
            <a:r>
              <a:rPr lang="it-IT" b="1" u="sng" dirty="0"/>
              <a:t> In </a:t>
            </a:r>
            <a:r>
              <a:rPr lang="it-IT" b="1" u="sng" dirty="0" err="1"/>
              <a:t>Cancer</a:t>
            </a:r>
            <a:endParaRPr lang="it-IT" b="1" u="sng" dirty="0"/>
          </a:p>
          <a:p>
            <a:pPr algn="just"/>
            <a:endParaRPr lang="it-IT" dirty="0"/>
          </a:p>
          <a:p>
            <a:pPr algn="just"/>
            <a:r>
              <a:rPr lang="en-US" dirty="0">
                <a:hlinkClick r:id="rId2"/>
              </a:rPr>
              <a:t>https://cancer.sanger.ac.uk/cosmic</a:t>
            </a:r>
            <a:r>
              <a:rPr lang="en-US" dirty="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pPr algn="just"/>
            <a:r>
              <a:rPr lang="it-IT" dirty="0"/>
              <a:t>Il </a:t>
            </a:r>
            <a:r>
              <a:rPr lang="it-IT" b="1" dirty="0" err="1"/>
              <a:t>cancer</a:t>
            </a:r>
            <a:r>
              <a:rPr lang="it-IT" b="1" dirty="0"/>
              <a:t> browser </a:t>
            </a:r>
            <a:r>
              <a:rPr lang="it-IT" dirty="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pPr algn="just"/>
            <a:r>
              <a:rPr lang="it-IT" dirty="0"/>
              <a:t>Da «gene </a:t>
            </a:r>
            <a:r>
              <a:rPr lang="it-IT" dirty="0" err="1"/>
              <a:t>view</a:t>
            </a:r>
            <a:r>
              <a:rPr lang="it-IT" dirty="0"/>
              <a:t>», COSMIC ci permette anche di visualizzare dove le mutazioni sono localizzate</a:t>
            </a:r>
          </a:p>
          <a:p>
            <a:pPr algn="just"/>
            <a:endParaRPr lang="it-IT" dirty="0"/>
          </a:p>
          <a:p>
            <a:pPr algn="just"/>
            <a:r>
              <a:rPr lang="it-IT" dirty="0"/>
              <a:t>L’esempio a fianco mostra TP53</a:t>
            </a:r>
          </a:p>
          <a:p>
            <a:pPr algn="just"/>
            <a:endParaRPr lang="it-IT" dirty="0"/>
          </a:p>
          <a:p>
            <a:pPr algn="just"/>
            <a:r>
              <a:rPr lang="it-IT" dirty="0"/>
              <a:t>Gli istogrammi mostrano la frequenza di sostituzioni, inserzioni, delezioni ed aventi complesse osservate a carico di questo gene a seconda della posizione colpita</a:t>
            </a:r>
          </a:p>
          <a:p>
            <a:pPr algn="just"/>
            <a:endParaRPr lang="it-IT" dirty="0"/>
          </a:p>
          <a:p>
            <a:pPr algn="just"/>
            <a:r>
              <a:rPr lang="it-IT" dirty="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a:t>APPROFONDIMENTO – MUTAZIONI SOMATICHE</a:t>
            </a:r>
            <a:endParaRPr lang="en-US" sz="2400" dirty="0"/>
          </a:p>
        </p:txBody>
      </p:sp>
      <p:sp>
        <p:nvSpPr>
          <p:cNvPr id="7" name="CasellaDiTesto 6"/>
          <p:cNvSpPr txBox="1"/>
          <p:nvPr/>
        </p:nvSpPr>
        <p:spPr>
          <a:xfrm>
            <a:off x="6076781" y="872359"/>
            <a:ext cx="5307724" cy="2585323"/>
          </a:xfrm>
          <a:prstGeom prst="rect">
            <a:avLst/>
          </a:prstGeom>
          <a:noFill/>
        </p:spPr>
        <p:txBody>
          <a:bodyPr wrap="square" rtlCol="0">
            <a:spAutoFit/>
          </a:bodyPr>
          <a:lstStyle/>
          <a:p>
            <a:pPr algn="just"/>
            <a:r>
              <a:rPr lang="it-IT" dirty="0"/>
              <a:t>Ogni mutazione è caratterizzata da un </a:t>
            </a:r>
            <a:r>
              <a:rPr lang="it-IT" dirty="0" err="1"/>
              <a:t>accession</a:t>
            </a:r>
            <a:r>
              <a:rPr lang="it-IT" dirty="0"/>
              <a:t> ID (COSMXXXXX, dove le X sono numeri)</a:t>
            </a:r>
          </a:p>
          <a:p>
            <a:pPr algn="just"/>
            <a:endParaRPr lang="it-IT" dirty="0"/>
          </a:p>
          <a:p>
            <a:pPr algn="just"/>
            <a:r>
              <a:rPr lang="it-IT" dirty="0"/>
              <a:t>Ci viene spiegato l’effetto della mutazione, sia a livello nucleotidico (CDS, in questo caso una C mutata in A in posizione 743), sia a livello amino </a:t>
            </a:r>
            <a:r>
              <a:rPr lang="it-IT" dirty="0" err="1"/>
              <a:t>acidico</a:t>
            </a:r>
            <a:r>
              <a:rPr lang="it-IT" dirty="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pPr algn="just"/>
            <a:r>
              <a:rPr lang="it-IT" dirty="0"/>
              <a:t>«</a:t>
            </a:r>
            <a:r>
              <a:rPr lang="it-IT" dirty="0" err="1"/>
              <a:t>Tissue</a:t>
            </a:r>
            <a:r>
              <a:rPr lang="it-IT" dirty="0"/>
              <a:t> </a:t>
            </a:r>
            <a:r>
              <a:rPr lang="it-IT" dirty="0" err="1"/>
              <a:t>distribution</a:t>
            </a:r>
            <a:r>
              <a:rPr lang="it-IT" dirty="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pPr algn="just"/>
            <a:r>
              <a:rPr lang="it-IT" dirty="0"/>
              <a:t>Per </a:t>
            </a:r>
            <a:r>
              <a:rPr lang="it-IT" dirty="0" err="1"/>
              <a:t>sintenia</a:t>
            </a:r>
            <a:r>
              <a:rPr lang="it-IT" dirty="0"/>
              <a:t> si intende l’associazione di due o più geni sullo stesso cromosoma</a:t>
            </a:r>
          </a:p>
          <a:p>
            <a:pPr algn="just"/>
            <a:r>
              <a:rPr lang="it-IT" dirty="0"/>
              <a:t>Più in generale si parla di </a:t>
            </a:r>
            <a:r>
              <a:rPr lang="it-IT" dirty="0" err="1"/>
              <a:t>sintenia</a:t>
            </a:r>
            <a:r>
              <a:rPr lang="it-IT" dirty="0"/>
              <a:t> in ambito di genomica comparata, in quanto geni </a:t>
            </a:r>
            <a:r>
              <a:rPr lang="it-IT" dirty="0" err="1"/>
              <a:t>ortologhi</a:t>
            </a:r>
            <a:r>
              <a:rPr lang="it-IT" dirty="0"/>
              <a:t> tendono a rimanere nella stessa posizione reciproca in specie affini</a:t>
            </a:r>
          </a:p>
          <a:p>
            <a:pPr algn="just"/>
            <a:r>
              <a:rPr lang="it-IT" dirty="0"/>
              <a:t>Ricombinazioni inter- ed intra-cromosomiche sono eventi piuttosto comuni nella storia evolutiva delle specie</a:t>
            </a:r>
          </a:p>
          <a:p>
            <a:pPr algn="just"/>
            <a:r>
              <a:rPr lang="it-IT" dirty="0"/>
              <a:t>Specie diverse hanno un numero di cromosomi diverso</a:t>
            </a:r>
          </a:p>
          <a:p>
            <a:pPr algn="just"/>
            <a:r>
              <a:rPr lang="it-IT" dirty="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fontScale="92500" lnSpcReduction="20000"/>
          </a:bodyPr>
          <a:lstStyle/>
          <a:p>
            <a:pPr algn="just"/>
            <a:r>
              <a:rPr lang="it-IT" dirty="0"/>
              <a:t>Analisi di </a:t>
            </a:r>
            <a:r>
              <a:rPr lang="it-IT" dirty="0" err="1"/>
              <a:t>sintenia</a:t>
            </a:r>
            <a:r>
              <a:rPr lang="it-IT" dirty="0"/>
              <a:t> </a:t>
            </a:r>
            <a:r>
              <a:rPr lang="it-IT" dirty="0" err="1"/>
              <a:t>precalcolate</a:t>
            </a:r>
            <a:r>
              <a:rPr lang="it-IT" dirty="0"/>
              <a:t> sono visibili su </a:t>
            </a:r>
            <a:r>
              <a:rPr lang="it-IT" dirty="0" err="1"/>
              <a:t>Ensembl</a:t>
            </a:r>
            <a:endParaRPr lang="it-IT" dirty="0"/>
          </a:p>
          <a:p>
            <a:pPr algn="just"/>
            <a:r>
              <a:rPr lang="it-IT" dirty="0"/>
              <a:t>Dopo aver selezionato un cromosoma umano da «</a:t>
            </a:r>
            <a:r>
              <a:rPr lang="it-IT" dirty="0" err="1"/>
              <a:t>view</a:t>
            </a:r>
            <a:r>
              <a:rPr lang="it-IT" dirty="0"/>
              <a:t> </a:t>
            </a:r>
            <a:r>
              <a:rPr lang="it-IT" dirty="0" err="1"/>
              <a:t>karyotype</a:t>
            </a:r>
            <a:r>
              <a:rPr lang="it-IT" dirty="0"/>
              <a:t>» -&gt; </a:t>
            </a:r>
            <a:r>
              <a:rPr lang="it-IT" dirty="0" err="1"/>
              <a:t>chromosome</a:t>
            </a:r>
            <a:r>
              <a:rPr lang="it-IT" dirty="0"/>
              <a:t> </a:t>
            </a:r>
            <a:r>
              <a:rPr lang="it-IT" dirty="0" err="1"/>
              <a:t>summary</a:t>
            </a:r>
            <a:r>
              <a:rPr lang="it-IT" dirty="0"/>
              <a:t>, posso selezionare «</a:t>
            </a:r>
            <a:r>
              <a:rPr lang="it-IT" dirty="0" err="1"/>
              <a:t>synteny</a:t>
            </a:r>
            <a:r>
              <a:rPr lang="it-IT" dirty="0"/>
              <a:t>» sotto «comparative </a:t>
            </a:r>
            <a:r>
              <a:rPr lang="it-IT" dirty="0" err="1"/>
              <a:t>genomics</a:t>
            </a:r>
            <a:r>
              <a:rPr lang="it-IT" dirty="0"/>
              <a:t>»</a:t>
            </a:r>
          </a:p>
          <a:p>
            <a:pPr algn="just"/>
            <a:r>
              <a:rPr lang="it-IT" dirty="0"/>
              <a:t>L’esempio a lato mostra la </a:t>
            </a:r>
            <a:r>
              <a:rPr lang="it-IT" dirty="0" err="1"/>
              <a:t>sintenia</a:t>
            </a:r>
            <a:r>
              <a:rPr lang="it-IT" dirty="0"/>
              <a:t> del cromosoma 2 umano con il genoma di bonobo</a:t>
            </a:r>
          </a:p>
          <a:p>
            <a:pPr algn="just"/>
            <a:r>
              <a:rPr lang="it-IT" dirty="0"/>
              <a:t>Il grafico ci mostra come l’intero braccio corto e parte del braccio lungo trovino corrispondenza (anche se con un certo «rimescolamento») nel cromosoma 2 A di bonobo</a:t>
            </a:r>
          </a:p>
          <a:p>
            <a:pPr algn="just"/>
            <a:r>
              <a:rPr lang="it-IT" dirty="0"/>
              <a:t>La restante parte del braccio lungo copre circa metà del cromosoma 2B</a:t>
            </a:r>
          </a:p>
          <a:p>
            <a:pPr algn="just"/>
            <a:r>
              <a:rPr lang="it-IT" dirty="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pPr algn="just"/>
            <a:r>
              <a:rPr lang="it-IT" dirty="0"/>
              <a:t>Il cromosoma 2 umano quindi risulta essere una fusione tra due cromosomi (2 A e 2B) del primate ancestrale, ma l’ipotesi alternativa che il primate ancestrale possedesse un singolo cromosoma 2 che si è poi scisso nel bonobo è ugualmente valida</a:t>
            </a:r>
          </a:p>
          <a:p>
            <a:pPr algn="just"/>
            <a:r>
              <a:rPr lang="it-IT" dirty="0"/>
              <a:t>Posso inferirlo andando a vedere la situazione genomica di altri primate</a:t>
            </a:r>
            <a:r>
              <a:rPr lang="en-US" dirty="0"/>
              <a:t> (e </a:t>
            </a:r>
            <a:r>
              <a:rPr lang="it-IT" dirty="0"/>
              <a:t>scoprirò che è più ragionevole </a:t>
            </a:r>
            <a:r>
              <a:rPr lang="en-US" dirty="0"/>
              <a:t>la prima </a:t>
            </a:r>
            <a:r>
              <a:rPr lang="it-IT" dirty="0"/>
              <a:t>ipotesi</a:t>
            </a:r>
          </a:p>
          <a:p>
            <a:pPr algn="just"/>
            <a:r>
              <a:rPr lang="it-IT" dirty="0"/>
              <a:t>Il grado di </a:t>
            </a:r>
            <a:r>
              <a:rPr lang="it-IT" dirty="0" err="1"/>
              <a:t>sintenia</a:t>
            </a:r>
            <a:r>
              <a:rPr lang="it-IT" dirty="0"/>
              <a:t> tra uomo e topo (mostrato a lato per il chr17) è decisamente più basso, come atteso dalla maggior distanza filogenetica</a:t>
            </a:r>
          </a:p>
          <a:p>
            <a:pPr algn="just"/>
            <a:r>
              <a:rPr lang="it-IT" dirty="0"/>
              <a:t>Da notare che le considerazioni sulla </a:t>
            </a:r>
            <a:r>
              <a:rPr lang="it-IT" dirty="0" err="1"/>
              <a:t>sintenia</a:t>
            </a:r>
            <a:r>
              <a:rPr lang="it-IT" dirty="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pPr algn="just"/>
            <a:r>
              <a:rPr lang="it-IT" dirty="0">
                <a:hlinkClick r:id="rId2"/>
              </a:rPr>
              <a:t>http://www.genomicus.biologie.ens.fr/</a:t>
            </a:r>
            <a:r>
              <a:rPr lang="it-IT" dirty="0"/>
              <a:t> </a:t>
            </a:r>
          </a:p>
          <a:p>
            <a:pPr algn="just"/>
            <a:r>
              <a:rPr lang="it-IT" dirty="0"/>
              <a:t>Esistono alcuni strumenti per approfondire questi studi comparativi</a:t>
            </a:r>
          </a:p>
          <a:p>
            <a:pPr algn="just"/>
            <a:r>
              <a:rPr lang="it-IT" dirty="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pPr algn="just"/>
            <a:r>
              <a:rPr lang="it-IT" dirty="0"/>
              <a:t>Sempre da </a:t>
            </a:r>
            <a:r>
              <a:rPr lang="it-IT" dirty="0" err="1"/>
              <a:t>Ensembl</a:t>
            </a:r>
            <a:r>
              <a:rPr lang="it-IT" dirty="0"/>
              <a:t>…</a:t>
            </a:r>
          </a:p>
          <a:p>
            <a:pPr algn="just"/>
            <a:r>
              <a:rPr lang="it-IT" dirty="0"/>
              <a:t>E’ di fondamentale importanza poter recuperare i dati di sequenza da un </a:t>
            </a:r>
            <a:r>
              <a:rPr lang="it-IT" dirty="0" err="1"/>
              <a:t>genome</a:t>
            </a:r>
            <a:r>
              <a:rPr lang="it-IT" dirty="0"/>
              <a:t> browser per qualsiasi applicazione o studio a valle</a:t>
            </a:r>
          </a:p>
          <a:p>
            <a:pPr algn="just"/>
            <a:r>
              <a:rPr lang="it-IT" dirty="0"/>
              <a:t>Dalla scheda di un gene, un trascritto o una proteina posso cliccare su «export data»</a:t>
            </a:r>
          </a:p>
          <a:p>
            <a:pPr algn="just"/>
            <a:r>
              <a:rPr lang="it-IT" dirty="0"/>
              <a:t>Verrò portato alla schermata a lato</a:t>
            </a:r>
          </a:p>
          <a:p>
            <a:pPr algn="just"/>
            <a:r>
              <a:rPr lang="it-IT" dirty="0"/>
              <a:t>Posso selezionare cosa voglio esportare (sequenza genomica? </a:t>
            </a:r>
            <a:r>
              <a:rPr lang="it-IT" dirty="0" err="1"/>
              <a:t>mRNA</a:t>
            </a:r>
            <a:r>
              <a:rPr lang="it-IT" dirty="0"/>
              <a:t>? Introni? Esoni?, UTR?) ed in che formato</a:t>
            </a:r>
          </a:p>
          <a:p>
            <a:pPr algn="just"/>
            <a:r>
              <a:rPr lang="it-IT" dirty="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a:t>Anni ed anni di lavoro non possono certo produrre dati  «grezzi» di facile accessibilità all’utente «comune», che spesso non è un </a:t>
            </a:r>
            <a:r>
              <a:rPr lang="it-IT" sz="2400" b="1" dirty="0" err="1"/>
              <a:t>bioinformatico</a:t>
            </a:r>
            <a:r>
              <a:rPr lang="it-IT" sz="2400" b="1" dirty="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304800" y="1818289"/>
            <a:ext cx="5644055" cy="4524315"/>
          </a:xfrm>
          <a:prstGeom prst="rect">
            <a:avLst/>
          </a:prstGeom>
          <a:noFill/>
        </p:spPr>
        <p:txBody>
          <a:bodyPr wrap="square" rtlCol="0">
            <a:spAutoFit/>
          </a:bodyPr>
          <a:lstStyle/>
          <a:p>
            <a:r>
              <a:rPr lang="it-IT" dirty="0"/>
              <a:t>Nasce la necessità di creare i </a:t>
            </a:r>
            <a:r>
              <a:rPr lang="it-IT" dirty="0" err="1"/>
              <a:t>Genome</a:t>
            </a:r>
            <a:r>
              <a:rPr lang="it-IT" dirty="0"/>
              <a:t> Browser per:</a:t>
            </a:r>
          </a:p>
          <a:p>
            <a:endParaRPr lang="it-IT" dirty="0"/>
          </a:p>
          <a:p>
            <a:pPr marL="342900" indent="-342900">
              <a:buAutoNum type="arabicParenR"/>
            </a:pPr>
            <a:r>
              <a:rPr lang="it-IT" b="1" dirty="0"/>
              <a:t>Esplorare regioni cromosomiche</a:t>
            </a:r>
          </a:p>
          <a:p>
            <a:pPr marL="342900" indent="-342900">
              <a:buAutoNum type="arabicParenR"/>
            </a:pPr>
            <a:endParaRPr lang="it-IT" b="1" dirty="0"/>
          </a:p>
          <a:p>
            <a:pPr marL="342900" indent="-342900">
              <a:buAutoNum type="arabicParenR"/>
            </a:pPr>
            <a:r>
              <a:rPr lang="it-IT" b="1" dirty="0"/>
              <a:t>Esplorare regioni di regolazione fiancheggianti un gene</a:t>
            </a:r>
          </a:p>
          <a:p>
            <a:pPr marL="342900" indent="-342900">
              <a:buAutoNum type="arabicParenR"/>
            </a:pPr>
            <a:endParaRPr lang="it-IT" b="1" dirty="0"/>
          </a:p>
          <a:p>
            <a:pPr marL="342900" indent="-342900">
              <a:buAutoNum type="arabicParenR"/>
            </a:pPr>
            <a:r>
              <a:rPr lang="it-IT" b="1" dirty="0"/>
              <a:t>Effettuare ricerche di elementi (per parola chiave o similarità di sequenza) su scala dell’intero genoma</a:t>
            </a:r>
          </a:p>
          <a:p>
            <a:pPr marL="342900" indent="-342900">
              <a:buAutoNum type="arabicParenR"/>
            </a:pPr>
            <a:endParaRPr lang="it-IT" b="1" dirty="0"/>
          </a:p>
          <a:p>
            <a:pPr marL="342900" indent="-342900">
              <a:buAutoNum type="arabicParenR"/>
            </a:pPr>
            <a:r>
              <a:rPr lang="it-IT" b="1" dirty="0"/>
              <a:t>Investigare l’organizzazione del genoma</a:t>
            </a:r>
          </a:p>
          <a:p>
            <a:pPr marL="342900" indent="-342900">
              <a:buAutoNum type="arabicParenR"/>
            </a:pPr>
            <a:endParaRPr lang="it-IT" b="1" dirty="0"/>
          </a:p>
          <a:p>
            <a:pPr marL="342900" indent="-342900">
              <a:buAutoNum type="arabicParenR"/>
            </a:pPr>
            <a:r>
              <a:rPr lang="it-IT" b="1" dirty="0"/>
              <a:t>Comparare l’architettura del genoma in organismi differenti (comparative </a:t>
            </a:r>
            <a:r>
              <a:rPr lang="it-IT" b="1" dirty="0" err="1"/>
              <a:t>genomics</a:t>
            </a:r>
            <a:r>
              <a:rPr lang="it-IT" b="1" dirty="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a:t>Stesso tipo di informazioni contenute in </a:t>
            </a:r>
            <a:r>
              <a:rPr lang="it-IT" dirty="0" err="1"/>
              <a:t>Ensembl</a:t>
            </a:r>
            <a:endParaRPr lang="it-IT" dirty="0"/>
          </a:p>
          <a:p>
            <a:r>
              <a:rPr lang="it-IT" dirty="0"/>
              <a:t>Cambia il tipo di annotazioni contenute (posso trovare alcune tracce di annotazione in più o in meno) e cambia la visualizzazione grafica - </a:t>
            </a:r>
            <a:r>
              <a:rPr lang="it-IT" dirty="0">
                <a:hlinkClick r:id="rId2"/>
              </a:rPr>
              <a:t>http://genome.ucsc.edu/</a:t>
            </a:r>
            <a:r>
              <a:rPr lang="it-IT" dirty="0"/>
              <a:t> </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a:t>UCSC GENOME BROWSER</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a:t>Come </a:t>
            </a:r>
            <a:r>
              <a:rPr lang="it-IT" dirty="0" err="1"/>
              <a:t>Ensembl</a:t>
            </a:r>
            <a:r>
              <a:rPr lang="it-IT" dirty="0"/>
              <a:t>, anche l’UCSC </a:t>
            </a:r>
            <a:r>
              <a:rPr lang="it-IT" dirty="0" err="1"/>
              <a:t>Genome</a:t>
            </a:r>
            <a:r>
              <a:rPr lang="it-IT" dirty="0"/>
              <a:t> Browser nasce inizialmente per ospitare il genoma umano, ma oggi presenta oltre un centinaio di genomi</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a:t>ZOOM IN /OUT</a:t>
            </a:r>
          </a:p>
          <a:p>
            <a:r>
              <a:rPr lang="it-IT" sz="1200" dirty="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a:t>mRNA</a:t>
            </a:r>
            <a:r>
              <a:rPr lang="it-IT" sz="1200" dirty="0"/>
              <a:t> (INTRONI/ESONI)</a:t>
            </a:r>
          </a:p>
          <a:p>
            <a:endParaRPr lang="it-IT" sz="1200" dirty="0"/>
          </a:p>
          <a:p>
            <a:r>
              <a:rPr lang="it-IT" sz="1200" dirty="0"/>
              <a:t>VARIANTI OMIM</a:t>
            </a:r>
          </a:p>
          <a:p>
            <a:endParaRPr lang="it-IT" sz="1200" dirty="0"/>
          </a:p>
          <a:p>
            <a:endParaRPr lang="it-IT" sz="1100" dirty="0"/>
          </a:p>
          <a:p>
            <a:r>
              <a:rPr lang="it-IT" sz="1100" dirty="0"/>
              <a:t>TRACCIA GENE EXPRESSION</a:t>
            </a:r>
          </a:p>
          <a:p>
            <a:endParaRPr lang="it-IT" sz="1100" dirty="0"/>
          </a:p>
          <a:p>
            <a:endParaRPr lang="it-IT" sz="1100" dirty="0"/>
          </a:p>
          <a:p>
            <a:endParaRPr lang="it-IT" sz="1100" dirty="0"/>
          </a:p>
          <a:p>
            <a:endParaRPr lang="it-IT" sz="1100" dirty="0"/>
          </a:p>
          <a:p>
            <a:endParaRPr lang="it-IT" sz="1100" dirty="0"/>
          </a:p>
          <a:p>
            <a:endParaRPr lang="it-IT" sz="1100" dirty="0"/>
          </a:p>
          <a:p>
            <a:endParaRPr lang="it-IT" sz="1100" dirty="0"/>
          </a:p>
          <a:p>
            <a:r>
              <a:rPr lang="it-IT" sz="1100" dirty="0"/>
              <a:t>TRACCIA CONSERVAZIONE</a:t>
            </a:r>
          </a:p>
          <a:p>
            <a:r>
              <a:rPr lang="it-IT" sz="1100" dirty="0"/>
              <a:t>TRA SPECIE</a:t>
            </a:r>
          </a:p>
          <a:p>
            <a:endParaRPr lang="it-IT" sz="1100" dirty="0"/>
          </a:p>
          <a:p>
            <a:endParaRPr lang="it-IT" sz="1100" dirty="0"/>
          </a:p>
          <a:p>
            <a:r>
              <a:rPr lang="it-IT" sz="1100" dirty="0"/>
              <a:t>TRACCIA ELEMENTI</a:t>
            </a:r>
          </a:p>
          <a:p>
            <a:r>
              <a:rPr lang="it-IT" sz="1100" dirty="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a:t>Come in </a:t>
            </a:r>
            <a:r>
              <a:rPr lang="it-IT" dirty="0" err="1"/>
              <a:t>Ensembl</a:t>
            </a:r>
            <a:r>
              <a:rPr lang="it-IT" dirty="0"/>
              <a:t>, le tracce da mostrare sono personalizzabili ed esplorabili nel dettaglio</a:t>
            </a:r>
          </a:p>
          <a:p>
            <a:r>
              <a:rPr lang="it-IT" dirty="0"/>
              <a:t>Nel primo esempio vediamo il dettaglio di una </a:t>
            </a:r>
            <a:r>
              <a:rPr lang="it-IT" dirty="0" err="1"/>
              <a:t>track</a:t>
            </a:r>
            <a:r>
              <a:rPr lang="it-IT" dirty="0"/>
              <a:t> di gene </a:t>
            </a:r>
            <a:r>
              <a:rPr lang="it-IT" dirty="0" err="1"/>
              <a:t>expression</a:t>
            </a:r>
            <a:r>
              <a:rPr lang="it-IT" dirty="0"/>
              <a:t> per il gene HBA1</a:t>
            </a:r>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pPr algn="just"/>
            <a:r>
              <a:rPr lang="it-IT" dirty="0"/>
              <a:t>Posso mostrare con </a:t>
            </a:r>
            <a:r>
              <a:rPr lang="it-IT" dirty="0" err="1"/>
              <a:t>hide</a:t>
            </a:r>
            <a:r>
              <a:rPr lang="it-IT" dirty="0"/>
              <a:t>/show (con diverse opzioni di visualizzazione, pack/full/dense, ecc.) le tracce di mio interesse</a:t>
            </a:r>
          </a:p>
          <a:p>
            <a:pPr algn="just"/>
            <a:endParaRPr lang="it-IT" dirty="0"/>
          </a:p>
          <a:p>
            <a:pPr algn="just"/>
            <a:r>
              <a:rPr lang="it-IT" dirty="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a:t>IL NUMERO DI GENOMI SEQUENZIATI CRESCE ESPONENZIALMENTE</a:t>
            </a:r>
          </a:p>
        </p:txBody>
      </p:sp>
      <p:sp>
        <p:nvSpPr>
          <p:cNvPr id="3" name="Content Placeholder 2"/>
          <p:cNvSpPr>
            <a:spLocks noGrp="1"/>
          </p:cNvSpPr>
          <p:nvPr>
            <p:ph idx="1"/>
          </p:nvPr>
        </p:nvSpPr>
        <p:spPr>
          <a:xfrm>
            <a:off x="388913" y="1528043"/>
            <a:ext cx="5036820" cy="4629386"/>
          </a:xfrm>
        </p:spPr>
        <p:txBody>
          <a:bodyPr>
            <a:normAutofit fontScale="85000" lnSpcReduction="10000"/>
          </a:bodyPr>
          <a:lstStyle/>
          <a:p>
            <a:pPr algn="just"/>
            <a:r>
              <a:rPr lang="it-IT" b="1" u="sng" dirty="0"/>
              <a:t>Ce ne possiamo rendere conto facilmente visitando NCBI nella sua nuova sezione NCBI </a:t>
            </a:r>
            <a:r>
              <a:rPr lang="it-IT" b="1" u="sng" dirty="0" err="1"/>
              <a:t>Datasets</a:t>
            </a:r>
            <a:r>
              <a:rPr lang="it-IT" b="1" u="sng" dirty="0"/>
              <a:t>, che ha recentemente rimpiazzato la vecchia sezione chiamata NCBI </a:t>
            </a:r>
            <a:r>
              <a:rPr lang="it-IT" b="1" u="sng" dirty="0" err="1"/>
              <a:t>Genomes</a:t>
            </a:r>
            <a:endParaRPr lang="it-IT" b="1" u="sng" dirty="0"/>
          </a:p>
          <a:p>
            <a:pPr algn="just"/>
            <a:r>
              <a:rPr lang="it-IT" dirty="0">
                <a:hlinkClick r:id="rId2"/>
              </a:rPr>
              <a:t>https://www.ncbi.nlm.nih.gov/datasets</a:t>
            </a:r>
            <a:r>
              <a:rPr lang="it-IT" dirty="0"/>
              <a:t> </a:t>
            </a:r>
          </a:p>
          <a:p>
            <a:pPr algn="just"/>
            <a:r>
              <a:rPr lang="it-IT" dirty="0"/>
              <a:t>Possiamo filtrare per gruppo tassonomico e renderci conto del loro numero e della dimensione di ciascun genoma</a:t>
            </a:r>
          </a:p>
          <a:p>
            <a:pPr algn="just"/>
            <a:r>
              <a:rPr lang="it-IT" dirty="0"/>
              <a:t>Genomi di procarioti ovviamente preponderanti per le ridotte dimensioni e bassi costi di sequenziamento</a:t>
            </a:r>
          </a:p>
          <a:p>
            <a:pPr algn="just"/>
            <a:r>
              <a:rPr lang="it-IT" dirty="0"/>
              <a:t>Potete effettuare una ricerca usando il nome scientifico. Attenzione, perché per la stessa specie potrebbero essere disponibili più versioni di assemblaggi genomici!</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184" y="1033109"/>
            <a:ext cx="5902021" cy="3292706"/>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184" y="4511124"/>
            <a:ext cx="5829479" cy="1505627"/>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a:t>UN ESEMPIO – GENOMA DEL PANDA</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70" y="1228725"/>
            <a:ext cx="10058400" cy="5383739"/>
          </a:xfrm>
          <a:prstGeom prst="rect">
            <a:avLst/>
          </a:prstGeom>
        </p:spPr>
      </p:pic>
      <p:sp>
        <p:nvSpPr>
          <p:cNvPr id="7" name="Rettangolo 6"/>
          <p:cNvSpPr/>
          <p:nvPr/>
        </p:nvSpPr>
        <p:spPr>
          <a:xfrm>
            <a:off x="454270" y="5679831"/>
            <a:ext cx="5029200" cy="932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83" y="119312"/>
            <a:ext cx="8895764" cy="784098"/>
          </a:xfrm>
        </p:spPr>
        <p:txBody>
          <a:bodyPr>
            <a:noAutofit/>
          </a:bodyPr>
          <a:lstStyle/>
          <a:p>
            <a:r>
              <a:rPr lang="it-IT" sz="2400" dirty="0"/>
              <a:t>UN ESEMPIO – GENOMA DEL PANDA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15" y="1095847"/>
            <a:ext cx="10058400" cy="5190160"/>
          </a:xfrm>
          <a:prstGeom prst="rect">
            <a:avLst/>
          </a:prstGeom>
        </p:spPr>
      </p:pic>
      <p:sp>
        <p:nvSpPr>
          <p:cNvPr id="6" name="Rettangolo 5"/>
          <p:cNvSpPr/>
          <p:nvPr/>
        </p:nvSpPr>
        <p:spPr>
          <a:xfrm>
            <a:off x="4000500" y="5503985"/>
            <a:ext cx="2822331" cy="862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4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a:t>NCBI GENOME DATA VIEWER</a:t>
            </a:r>
          </a:p>
        </p:txBody>
      </p:sp>
      <p:sp>
        <p:nvSpPr>
          <p:cNvPr id="4" name="Segnaposto contenuto 3"/>
          <p:cNvSpPr>
            <a:spLocks noGrp="1"/>
          </p:cNvSpPr>
          <p:nvPr>
            <p:ph idx="1"/>
          </p:nvPr>
        </p:nvSpPr>
        <p:spPr>
          <a:xfrm>
            <a:off x="468761" y="990180"/>
            <a:ext cx="10651184" cy="4343400"/>
          </a:xfrm>
        </p:spPr>
        <p:txBody>
          <a:bodyPr/>
          <a:lstStyle/>
          <a:p>
            <a:pPr marL="45720" indent="0" algn="just">
              <a:buNone/>
            </a:pPr>
            <a:r>
              <a:rPr lang="it-IT" dirty="0"/>
              <a:t>Stesse informazioni contenute in </a:t>
            </a:r>
            <a:r>
              <a:rPr lang="it-IT" dirty="0" err="1"/>
              <a:t>Ensembl</a:t>
            </a:r>
            <a:r>
              <a:rPr lang="it-IT" dirty="0"/>
              <a:t> ed UCSC (attenzione però, non tutti i genomi sono presenti su queste piattaforme!)</a:t>
            </a:r>
          </a:p>
          <a:p>
            <a:pPr marL="45720" indent="0" algn="just">
              <a:buNone/>
            </a:pPr>
            <a:r>
              <a:rPr lang="it-IT" dirty="0"/>
              <a:t>Organizzazione grafica leggermente diversa, tracce di annotazione sempre personalizzabili, possibilità di effettuare ricerche per parole chiave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207" y="2514342"/>
            <a:ext cx="10058400" cy="4178530"/>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a:t>HUMAN PROTEIN ATLAS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normAutofit fontScale="85000" lnSpcReduction="10000"/>
          </a:bodyPr>
          <a:lstStyle/>
          <a:p>
            <a:pPr algn="just"/>
            <a:r>
              <a:rPr lang="en-US" dirty="0">
                <a:hlinkClick r:id="rId3"/>
              </a:rPr>
              <a:t>https://www.proteinatlas.org</a:t>
            </a:r>
            <a:endParaRPr lang="en-US" dirty="0"/>
          </a:p>
          <a:p>
            <a:pPr algn="just"/>
            <a:r>
              <a:rPr lang="it-IT" dirty="0"/>
              <a:t>Ottima risorsa per esplorare i livelli di espressione di geni umani, sia a livello di </a:t>
            </a:r>
            <a:r>
              <a:rPr lang="it-IT" dirty="0" err="1"/>
              <a:t>mRNA</a:t>
            </a:r>
            <a:r>
              <a:rPr lang="it-IT" dirty="0"/>
              <a:t> che a livello di proteina</a:t>
            </a:r>
          </a:p>
          <a:p>
            <a:pPr algn="just"/>
            <a:r>
              <a:rPr lang="it-IT" dirty="0"/>
              <a:t>Originariamente diviso in 3 sezioni</a:t>
            </a:r>
          </a:p>
          <a:p>
            <a:pPr algn="just"/>
            <a:r>
              <a:rPr lang="it-IT" b="1" dirty="0" err="1"/>
              <a:t>Tissue</a:t>
            </a:r>
            <a:r>
              <a:rPr lang="it-IT" b="1" dirty="0"/>
              <a:t> </a:t>
            </a:r>
            <a:r>
              <a:rPr lang="it-IT" b="1" dirty="0" err="1"/>
              <a:t>atlas</a:t>
            </a:r>
            <a:endParaRPr lang="it-IT" b="1" dirty="0"/>
          </a:p>
          <a:p>
            <a:pPr algn="just"/>
            <a:r>
              <a:rPr lang="it-IT" b="1" dirty="0"/>
              <a:t>Cell Atlas</a:t>
            </a:r>
          </a:p>
          <a:p>
            <a:pPr algn="just"/>
            <a:r>
              <a:rPr lang="it-IT" b="1" dirty="0" err="1"/>
              <a:t>Pathology</a:t>
            </a:r>
            <a:r>
              <a:rPr lang="it-IT" b="1" dirty="0"/>
              <a:t> </a:t>
            </a:r>
            <a:r>
              <a:rPr lang="it-IT" b="1" dirty="0" err="1"/>
              <a:t>atlas</a:t>
            </a:r>
            <a:endParaRPr lang="it-IT" b="1" dirty="0"/>
          </a:p>
          <a:p>
            <a:pPr algn="just"/>
            <a:r>
              <a:rPr lang="it-IT" b="1" dirty="0"/>
              <a:t>Recentemente aggiunte altre tre sezioni: prima Blood Atlas, Brain Atlas, </a:t>
            </a:r>
            <a:r>
              <a:rPr lang="it-IT" b="1" dirty="0" err="1"/>
              <a:t>Metabolic</a:t>
            </a:r>
            <a:r>
              <a:rPr lang="it-IT" b="1" dirty="0"/>
              <a:t> Atlas, poi altri, anche con nuovi dati single-</a:t>
            </a:r>
            <a:r>
              <a:rPr lang="it-IT" b="1" dirty="0" err="1"/>
              <a:t>cell</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a:t>CELL ATLAS</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a:t>CELL ATLAS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pPr algn="just"/>
            <a:r>
              <a:rPr lang="it-IT" dirty="0"/>
              <a:t>Schema con localizzazione subcellulare (organelli/membrana, ecc.)</a:t>
            </a:r>
          </a:p>
          <a:p>
            <a:pPr algn="just"/>
            <a:endParaRPr lang="it-IT" dirty="0"/>
          </a:p>
          <a:p>
            <a:pPr algn="just"/>
            <a:r>
              <a:rPr lang="it-IT" dirty="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a:t>ENSEMBL</a:t>
            </a:r>
            <a:endParaRPr lang="en-US" sz="2400" dirty="0"/>
          </a:p>
          <a:p>
            <a:pPr marL="45720" indent="0">
              <a:buNone/>
            </a:pPr>
            <a:r>
              <a:rPr lang="it-IT" dirty="0">
                <a:hlinkClick r:id="rId2"/>
              </a:rPr>
              <a:t>http://www.ensembl.org/index.html</a:t>
            </a:r>
            <a:endParaRPr lang="it-IT" dirty="0"/>
          </a:p>
          <a:p>
            <a:pPr marL="45720" indent="0">
              <a:buNone/>
            </a:pPr>
            <a:r>
              <a:rPr lang="it-IT" dirty="0"/>
              <a:t>2) UCSC </a:t>
            </a:r>
            <a:r>
              <a:rPr lang="it-IT" dirty="0" err="1"/>
              <a:t>Genome</a:t>
            </a:r>
            <a:r>
              <a:rPr lang="it-IT" dirty="0"/>
              <a:t> Browser Gateway</a:t>
            </a:r>
          </a:p>
          <a:p>
            <a:pPr marL="45720" indent="0">
              <a:buNone/>
            </a:pPr>
            <a:r>
              <a:rPr lang="it-IT" dirty="0">
                <a:hlinkClick r:id="rId3"/>
              </a:rPr>
              <a:t>https://genome-euro.ucsc.edu/cgi-bin/hgGateway</a:t>
            </a:r>
            <a:endParaRPr lang="it-IT" dirty="0"/>
          </a:p>
          <a:p>
            <a:pPr marL="45720" indent="0">
              <a:buNone/>
            </a:pPr>
            <a:r>
              <a:rPr lang="it-IT" dirty="0"/>
              <a:t>3) NCBI </a:t>
            </a:r>
            <a:r>
              <a:rPr lang="it-IT" dirty="0" err="1"/>
              <a:t>Genome</a:t>
            </a:r>
            <a:r>
              <a:rPr lang="it-IT" dirty="0"/>
              <a:t> Data Viewer</a:t>
            </a:r>
          </a:p>
          <a:p>
            <a:pPr marL="45720" indent="0">
              <a:buNone/>
            </a:pPr>
            <a:r>
              <a:rPr lang="it-IT" dirty="0">
                <a:hlinkClick r:id="rId4"/>
              </a:rPr>
              <a:t>https://www.ncbi.nlm.nih.gov/genome/gdv/</a:t>
            </a:r>
            <a:endParaRPr lang="it-IT" dirty="0"/>
          </a:p>
          <a:p>
            <a:pPr marL="45720" indent="0">
              <a:buNone/>
            </a:pPr>
            <a:r>
              <a:rPr lang="it-IT" dirty="0"/>
              <a:t>4) </a:t>
            </a:r>
            <a:r>
              <a:rPr lang="it-IT" dirty="0" err="1"/>
              <a:t>Genome</a:t>
            </a:r>
            <a:r>
              <a:rPr lang="it-IT" dirty="0"/>
              <a:t> browser personalizzabili, di solito legati a specifici progetti genomici o centri di ricerca (esempio: </a:t>
            </a:r>
            <a:r>
              <a:rPr lang="it-IT" dirty="0" err="1"/>
              <a:t>genome</a:t>
            </a:r>
            <a:r>
              <a:rPr lang="it-IT" dirty="0"/>
              <a:t> browser per il riso, </a:t>
            </a:r>
            <a:r>
              <a:rPr lang="it-IT" dirty="0">
                <a:hlinkClick r:id="rId5"/>
              </a:rPr>
              <a:t>https://rapdb.dna.affrc.go.jp</a:t>
            </a:r>
            <a:r>
              <a:rPr lang="it-IT" dirty="0"/>
              <a:t>, o quelli già visti per TAIR e </a:t>
            </a:r>
            <a:r>
              <a:rPr lang="it-IT" dirty="0" err="1"/>
              <a:t>Wormbase</a:t>
            </a:r>
            <a:r>
              <a:rPr lang="it-IT" dirty="0"/>
              <a:t>) </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a:t>TISSUE ATLAS</a:t>
            </a:r>
          </a:p>
        </p:txBody>
      </p:sp>
      <p:sp>
        <p:nvSpPr>
          <p:cNvPr id="3" name="Content Placeholder 2"/>
          <p:cNvSpPr>
            <a:spLocks noGrp="1"/>
          </p:cNvSpPr>
          <p:nvPr>
            <p:ph idx="1"/>
          </p:nvPr>
        </p:nvSpPr>
        <p:spPr>
          <a:xfrm>
            <a:off x="370702" y="865659"/>
            <a:ext cx="5231311" cy="4343400"/>
          </a:xfrm>
        </p:spPr>
        <p:txBody>
          <a:bodyPr/>
          <a:lstStyle/>
          <a:p>
            <a:pPr algn="just"/>
            <a:r>
              <a:rPr lang="it-IT" dirty="0"/>
              <a:t>Schema riassuntivo con livelli di espressione </a:t>
            </a:r>
            <a:r>
              <a:rPr lang="it-IT" dirty="0" err="1"/>
              <a:t>mRNA</a:t>
            </a:r>
            <a:r>
              <a:rPr lang="it-IT" dirty="0"/>
              <a:t> e proteine</a:t>
            </a:r>
          </a:p>
          <a:p>
            <a:pPr algn="just"/>
            <a:r>
              <a:rPr lang="it-IT" dirty="0"/>
              <a:t>Derivati da </a:t>
            </a:r>
            <a:r>
              <a:rPr lang="it-IT" dirty="0" err="1"/>
              <a:t>microarray</a:t>
            </a:r>
            <a:r>
              <a:rPr lang="it-IT" dirty="0"/>
              <a:t>/RNA </a:t>
            </a:r>
            <a:r>
              <a:rPr lang="it-IT" dirty="0" err="1"/>
              <a:t>sequencing</a:t>
            </a:r>
            <a:r>
              <a:rPr lang="it-IT" dirty="0"/>
              <a:t> e dati quantitativi (</a:t>
            </a:r>
            <a:r>
              <a:rPr lang="it-IT" dirty="0" err="1"/>
              <a:t>mRNA</a:t>
            </a:r>
            <a:r>
              <a:rPr lang="it-IT" dirty="0"/>
              <a:t>) oppure marcatura con anticorpi (dati qualitativi)</a:t>
            </a:r>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a:t>Da «</a:t>
            </a:r>
            <a:r>
              <a:rPr lang="it-IT" dirty="0" err="1"/>
              <a:t>primary</a:t>
            </a:r>
            <a:r>
              <a:rPr lang="it-IT" dirty="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a:t>PATHOLOGY ATLAS</a:t>
            </a:r>
          </a:p>
        </p:txBody>
      </p:sp>
      <p:sp>
        <p:nvSpPr>
          <p:cNvPr id="3" name="Content Placeholder 2"/>
          <p:cNvSpPr>
            <a:spLocks noGrp="1"/>
          </p:cNvSpPr>
          <p:nvPr>
            <p:ph idx="1"/>
          </p:nvPr>
        </p:nvSpPr>
        <p:spPr>
          <a:xfrm>
            <a:off x="384464" y="1662131"/>
            <a:ext cx="5291122" cy="4551633"/>
          </a:xfrm>
        </p:spPr>
        <p:txBody>
          <a:bodyPr/>
          <a:lstStyle/>
          <a:p>
            <a:pPr algn="just"/>
            <a:r>
              <a:rPr lang="it-IT" dirty="0"/>
              <a:t>Informazioni relative ai singoli geni come marker prognostici, in particolare in relazione a cancro</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pPr algn="just"/>
            <a:r>
              <a:rPr lang="it-IT" dirty="0"/>
              <a:t>Centinaia di </a:t>
            </a:r>
            <a:r>
              <a:rPr lang="it-IT" dirty="0" err="1"/>
              <a:t>slides</a:t>
            </a:r>
            <a:r>
              <a:rPr lang="it-IT" dirty="0"/>
              <a:t> istologiche con marcatura del gene di interesse</a:t>
            </a:r>
          </a:p>
          <a:p>
            <a:pPr algn="just"/>
            <a:endParaRPr lang="it-IT" dirty="0"/>
          </a:p>
          <a:p>
            <a:pPr algn="just"/>
            <a:r>
              <a:rPr lang="it-IT" dirty="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a:t>GTEx</a:t>
            </a:r>
            <a:r>
              <a:rPr lang="it-IT" dirty="0"/>
              <a:t> – UNA RISORSA DEDICATA ALL’ESPRESSIONE GENICA</a:t>
            </a:r>
          </a:p>
        </p:txBody>
      </p:sp>
      <p:sp>
        <p:nvSpPr>
          <p:cNvPr id="7" name="Segnaposto contenuto 6"/>
          <p:cNvSpPr>
            <a:spLocks noGrp="1"/>
          </p:cNvSpPr>
          <p:nvPr>
            <p:ph idx="1"/>
          </p:nvPr>
        </p:nvSpPr>
        <p:spPr>
          <a:xfrm>
            <a:off x="420414" y="1674078"/>
            <a:ext cx="4256689" cy="4343400"/>
          </a:xfrm>
        </p:spPr>
        <p:txBody>
          <a:bodyPr>
            <a:normAutofit/>
          </a:bodyPr>
          <a:lstStyle/>
          <a:p>
            <a:pPr algn="just"/>
            <a:r>
              <a:rPr lang="it-IT" dirty="0">
                <a:hlinkClick r:id="rId2"/>
              </a:rPr>
              <a:t>https://www.gtexportal.org/</a:t>
            </a:r>
            <a:r>
              <a:rPr lang="it-IT" dirty="0"/>
              <a:t> </a:t>
            </a:r>
          </a:p>
          <a:p>
            <a:pPr algn="just"/>
            <a:r>
              <a:rPr lang="it-IT" dirty="0"/>
              <a:t>La miglior risorsa disponibile per studiare i livelli di espressione genica in uomo</a:t>
            </a:r>
          </a:p>
          <a:p>
            <a:pPr algn="just"/>
            <a:r>
              <a:rPr lang="it-IT" dirty="0"/>
              <a:t>Dati derivanti da studi di </a:t>
            </a:r>
            <a:r>
              <a:rPr lang="it-IT" b="1" dirty="0"/>
              <a:t>RNA-</a:t>
            </a:r>
            <a:r>
              <a:rPr lang="it-IT" b="1" dirty="0" err="1"/>
              <a:t>sequencing</a:t>
            </a:r>
            <a:r>
              <a:rPr lang="it-IT" dirty="0"/>
              <a:t> raccolti per svariate centinaia di campioni</a:t>
            </a:r>
          </a:p>
          <a:p>
            <a:pPr algn="just"/>
            <a:r>
              <a:rPr lang="it-IT" dirty="0"/>
              <a:t>Possibilità di visualizzare espressione per gene di interesse, oppure di sfogliare i geni maggiormente espressi in un tessuto di interesse</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195" y="917883"/>
            <a:ext cx="6738086" cy="298355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824" y="4081377"/>
            <a:ext cx="5658828" cy="2545613"/>
          </a:xfrm>
          <a:prstGeom prst="rect">
            <a:avLst/>
          </a:prstGeom>
        </p:spPr>
      </p:pic>
    </p:spTree>
    <p:extLst>
      <p:ext uri="{BB962C8B-B14F-4D97-AF65-F5344CB8AC3E}">
        <p14:creationId xmlns:p14="http://schemas.microsoft.com/office/powerpoint/2010/main" val="6705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a:t>GTEx</a:t>
            </a:r>
            <a:r>
              <a:rPr lang="it-IT" dirty="0"/>
              <a:t> – UNA RISORSA DEDICATA ALL’ESPRESSIONE GENICA</a:t>
            </a:r>
          </a:p>
        </p:txBody>
      </p:sp>
      <p:sp>
        <p:nvSpPr>
          <p:cNvPr id="7" name="Segnaposto contenuto 6"/>
          <p:cNvSpPr>
            <a:spLocks noGrp="1"/>
          </p:cNvSpPr>
          <p:nvPr>
            <p:ph idx="1"/>
          </p:nvPr>
        </p:nvSpPr>
        <p:spPr>
          <a:xfrm>
            <a:off x="446539" y="1351861"/>
            <a:ext cx="5161781" cy="4343400"/>
          </a:xfrm>
        </p:spPr>
        <p:txBody>
          <a:bodyPr>
            <a:normAutofit/>
          </a:bodyPr>
          <a:lstStyle/>
          <a:p>
            <a:pPr marL="45720" indent="0" algn="just">
              <a:buNone/>
            </a:pPr>
            <a:r>
              <a:rPr lang="it-IT" dirty="0"/>
              <a:t>A lato: espressione di un gene in diversi tessuti (TPM = trascritti per milione), con variazione tra le repliche biologiche</a:t>
            </a:r>
          </a:p>
          <a:p>
            <a:pPr marL="45720" indent="0" algn="just">
              <a:buNone/>
            </a:pPr>
            <a:r>
              <a:rPr lang="it-IT" dirty="0"/>
              <a:t>I colori indicano </a:t>
            </a:r>
            <a:r>
              <a:rPr lang="it-IT" dirty="0" err="1"/>
              <a:t>macrocategorie</a:t>
            </a:r>
            <a:r>
              <a:rPr lang="it-IT" dirty="0"/>
              <a:t> tissutali</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0" y="813381"/>
            <a:ext cx="6596634" cy="305415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9920"/>
            <a:ext cx="6118167" cy="3705497"/>
          </a:xfrm>
          <a:prstGeom prst="rect">
            <a:avLst/>
          </a:prstGeom>
        </p:spPr>
      </p:pic>
      <p:sp>
        <p:nvSpPr>
          <p:cNvPr id="8" name="Segnaposto contenuto 6"/>
          <p:cNvSpPr txBox="1">
            <a:spLocks/>
          </p:cNvSpPr>
          <p:nvPr/>
        </p:nvSpPr>
        <p:spPr>
          <a:xfrm>
            <a:off x="6390139" y="4177793"/>
            <a:ext cx="5531895" cy="43434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just">
              <a:buFont typeface="Arial" pitchFamily="34" charset="0"/>
              <a:buNone/>
            </a:pPr>
            <a:r>
              <a:rPr lang="it-IT" dirty="0"/>
              <a:t>Per geni contraddistinti da </a:t>
            </a:r>
            <a:r>
              <a:rPr lang="it-IT" dirty="0" err="1"/>
              <a:t>splicing</a:t>
            </a:r>
            <a:r>
              <a:rPr lang="it-IT" dirty="0"/>
              <a:t> alternativo e numerose </a:t>
            </a:r>
            <a:r>
              <a:rPr lang="it-IT" dirty="0" err="1"/>
              <a:t>isoforme</a:t>
            </a:r>
            <a:r>
              <a:rPr lang="it-IT" dirty="0"/>
              <a:t>, è possibile visualizzare quali siano le </a:t>
            </a:r>
            <a:r>
              <a:rPr lang="it-IT" dirty="0" err="1"/>
              <a:t>isoforme</a:t>
            </a:r>
            <a:r>
              <a:rPr lang="it-IT" dirty="0"/>
              <a:t> più espresse nei diversi tessuti</a:t>
            </a:r>
          </a:p>
          <a:p>
            <a:pPr marL="45720" indent="0" algn="just">
              <a:buFont typeface="Arial" pitchFamily="34" charset="0"/>
              <a:buNone/>
            </a:pPr>
            <a:r>
              <a:rPr lang="it-IT" dirty="0" err="1"/>
              <a:t>E’possibile</a:t>
            </a:r>
            <a:r>
              <a:rPr lang="it-IT" dirty="0"/>
              <a:t> anche visualizzare l’espressione esone per esone</a:t>
            </a:r>
          </a:p>
        </p:txBody>
      </p:sp>
    </p:spTree>
    <p:extLst>
      <p:ext uri="{BB962C8B-B14F-4D97-AF65-F5344CB8AC3E}">
        <p14:creationId xmlns:p14="http://schemas.microsoft.com/office/powerpoint/2010/main" val="25245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a:t>CHE TIPO DI INFORMAZIONI SONO DISPONIBILI IN UN GENOME BROWSER?</a:t>
            </a:r>
          </a:p>
        </p:txBody>
      </p:sp>
      <p:sp>
        <p:nvSpPr>
          <p:cNvPr id="3" name="Segnaposto contenuto 2"/>
          <p:cNvSpPr>
            <a:spLocks noGrp="1"/>
          </p:cNvSpPr>
          <p:nvPr>
            <p:ph idx="1"/>
          </p:nvPr>
        </p:nvSpPr>
        <p:spPr/>
        <p:txBody>
          <a:bodyPr/>
          <a:lstStyle/>
          <a:p>
            <a:pPr marL="45720" indent="0">
              <a:buNone/>
            </a:pPr>
            <a:r>
              <a:rPr lang="it-IT" dirty="0"/>
              <a:t>ANNOTAZIONI «BASE» CON COORDINATE RISPETTO AD UNO DEI CROMOSOMI</a:t>
            </a:r>
          </a:p>
          <a:p>
            <a:pPr>
              <a:buFont typeface="Wingdings" panose="05000000000000000000" pitchFamily="2" charset="2"/>
              <a:buChar char="ü"/>
            </a:pPr>
            <a:r>
              <a:rPr lang="it-IT" dirty="0"/>
              <a:t>Geni (introni, esoni, 5’ e 3’ UTR)</a:t>
            </a:r>
          </a:p>
          <a:p>
            <a:pPr>
              <a:buFont typeface="Wingdings" panose="05000000000000000000" pitchFamily="2" charset="2"/>
              <a:buChar char="ü"/>
            </a:pPr>
            <a:r>
              <a:rPr lang="it-IT" dirty="0"/>
              <a:t>Trascritti (comprensivi di </a:t>
            </a:r>
            <a:r>
              <a:rPr lang="it-IT" dirty="0" err="1"/>
              <a:t>splicing</a:t>
            </a:r>
            <a:r>
              <a:rPr lang="it-IT" dirty="0"/>
              <a:t> alternativi, di solito indicati CDS ed UTR per quelli codificanti)</a:t>
            </a:r>
          </a:p>
          <a:p>
            <a:pPr>
              <a:buFont typeface="Wingdings" panose="05000000000000000000" pitchFamily="2" charset="2"/>
              <a:buChar char="ü"/>
            </a:pPr>
            <a:r>
              <a:rPr lang="it-IT" dirty="0"/>
              <a:t>Non-</a:t>
            </a:r>
            <a:r>
              <a:rPr lang="it-IT" dirty="0" err="1"/>
              <a:t>coding</a:t>
            </a:r>
            <a:r>
              <a:rPr lang="it-IT" dirty="0"/>
              <a:t> </a:t>
            </a:r>
            <a:r>
              <a:rPr lang="it-IT" dirty="0" err="1"/>
              <a:t>RNAs</a:t>
            </a:r>
            <a:r>
              <a:rPr lang="it-IT" dirty="0"/>
              <a:t> (</a:t>
            </a:r>
            <a:r>
              <a:rPr lang="it-IT" dirty="0" err="1"/>
              <a:t>rRNA</a:t>
            </a:r>
            <a:r>
              <a:rPr lang="it-IT" dirty="0"/>
              <a:t>, </a:t>
            </a:r>
            <a:r>
              <a:rPr lang="it-IT" dirty="0" err="1"/>
              <a:t>tRNA</a:t>
            </a:r>
            <a:r>
              <a:rPr lang="it-IT" dirty="0"/>
              <a:t>, </a:t>
            </a:r>
            <a:r>
              <a:rPr lang="it-IT" dirty="0" err="1"/>
              <a:t>lncRNAs</a:t>
            </a:r>
            <a:r>
              <a:rPr lang="it-IT" dirty="0"/>
              <a:t>, ecc.)</a:t>
            </a:r>
          </a:p>
          <a:p>
            <a:pPr>
              <a:buFont typeface="Wingdings" panose="05000000000000000000" pitchFamily="2" charset="2"/>
              <a:buChar char="ü"/>
            </a:pPr>
            <a:r>
              <a:rPr lang="it-IT" dirty="0" err="1"/>
              <a:t>Pseudogeni</a:t>
            </a:r>
            <a:endParaRPr lang="it-IT" dirty="0"/>
          </a:p>
          <a:p>
            <a:pPr>
              <a:buFont typeface="Wingdings" panose="05000000000000000000" pitchFamily="2" charset="2"/>
              <a:buChar char="ü"/>
            </a:pPr>
            <a:r>
              <a:rPr lang="it-IT" dirty="0"/>
              <a:t>Link ad altre informazioni collegate (es. scheda degli </a:t>
            </a:r>
            <a:r>
              <a:rPr lang="it-IT" dirty="0" err="1"/>
              <a:t>mRNA</a:t>
            </a:r>
            <a:r>
              <a:rPr lang="it-IT" dirty="0"/>
              <a:t> frutto di </a:t>
            </a:r>
            <a:r>
              <a:rPr lang="it-IT" dirty="0" err="1"/>
              <a:t>splicing</a:t>
            </a:r>
            <a:r>
              <a:rPr lang="it-IT" dirty="0"/>
              <a:t> alternativo, o alla proteina codificata da un determinato </a:t>
            </a:r>
            <a:r>
              <a:rPr lang="it-IT" dirty="0" err="1"/>
              <a:t>mRNA</a:t>
            </a:r>
            <a:r>
              <a:rPr lang="it-IT" dirty="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a:t>CHE TIPO DI INFORMAZIONI SONO DISPONIBILI IN UN GENOME BROWSER?</a:t>
            </a:r>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a:t>ANNOTAZIONI «AVANZATE»</a:t>
            </a:r>
          </a:p>
          <a:p>
            <a:pPr algn="just">
              <a:buFont typeface="Wingdings" panose="05000000000000000000" pitchFamily="2" charset="2"/>
              <a:buChar char="ü"/>
            </a:pPr>
            <a:r>
              <a:rPr lang="it-IT" dirty="0"/>
              <a:t>Informazioni citogenetiche (laddove disponibili, bandeggi dei cromosomi)</a:t>
            </a:r>
          </a:p>
          <a:p>
            <a:pPr algn="just">
              <a:buFont typeface="Wingdings" panose="05000000000000000000" pitchFamily="2" charset="2"/>
              <a:buChar char="ü"/>
            </a:pPr>
            <a:r>
              <a:rPr lang="it-IT" dirty="0"/>
              <a:t>Varianti genetiche (</a:t>
            </a:r>
            <a:r>
              <a:rPr lang="it-IT" dirty="0" err="1"/>
              <a:t>SNPs</a:t>
            </a:r>
            <a:r>
              <a:rPr lang="it-IT" dirty="0"/>
              <a:t>, </a:t>
            </a:r>
            <a:r>
              <a:rPr lang="it-IT" dirty="0" err="1"/>
              <a:t>STRs</a:t>
            </a:r>
            <a:r>
              <a:rPr lang="it-IT" dirty="0"/>
              <a:t>, </a:t>
            </a:r>
            <a:r>
              <a:rPr lang="it-IT" dirty="0" err="1"/>
              <a:t>indels</a:t>
            </a:r>
            <a:r>
              <a:rPr lang="it-IT" dirty="0"/>
              <a:t>, ecc.)</a:t>
            </a:r>
          </a:p>
          <a:p>
            <a:pPr algn="just">
              <a:buFont typeface="Wingdings" panose="05000000000000000000" pitchFamily="2" charset="2"/>
              <a:buChar char="ü"/>
            </a:pPr>
            <a:r>
              <a:rPr lang="it-IT" dirty="0"/>
              <a:t>Sequenze ripetitive (LINE, SINE, DNA </a:t>
            </a:r>
            <a:r>
              <a:rPr lang="it-IT" dirty="0" err="1"/>
              <a:t>transposons</a:t>
            </a:r>
            <a:r>
              <a:rPr lang="it-IT" dirty="0"/>
              <a:t>, ecc., spesso «mascherate» in un genoma, cioè mostrate come lunghe stretch di «N»</a:t>
            </a:r>
          </a:p>
          <a:p>
            <a:pPr algn="just">
              <a:buFont typeface="Wingdings" panose="05000000000000000000" pitchFamily="2" charset="2"/>
              <a:buChar char="ü"/>
            </a:pPr>
            <a:r>
              <a:rPr lang="it-IT" dirty="0"/>
              <a:t>Dati di espressione (allineamenti con </a:t>
            </a:r>
            <a:r>
              <a:rPr lang="it-IT" dirty="0" err="1"/>
              <a:t>ESTs</a:t>
            </a:r>
            <a:r>
              <a:rPr lang="it-IT" dirty="0"/>
              <a:t>, o dati relativi a </a:t>
            </a:r>
            <a:r>
              <a:rPr lang="it-IT" dirty="0" err="1"/>
              <a:t>microarray</a:t>
            </a:r>
            <a:r>
              <a:rPr lang="it-IT" dirty="0"/>
              <a:t> oppure esperimenti di RNA-</a:t>
            </a:r>
            <a:r>
              <a:rPr lang="it-IT" dirty="0" err="1"/>
              <a:t>sequencing</a:t>
            </a:r>
            <a:r>
              <a:rPr lang="it-IT" dirty="0"/>
              <a:t>)</a:t>
            </a:r>
          </a:p>
          <a:p>
            <a:pPr algn="just">
              <a:buFont typeface="Wingdings" panose="05000000000000000000" pitchFamily="2" charset="2"/>
              <a:buChar char="ü"/>
            </a:pPr>
            <a:r>
              <a:rPr lang="it-IT" dirty="0"/>
              <a:t>Allineamenti con regioni genomiche omologhe in altre specie (strumenti per studi di genomica comparata)</a:t>
            </a:r>
          </a:p>
          <a:p>
            <a:pPr algn="just">
              <a:buFont typeface="Wingdings" panose="05000000000000000000" pitchFamily="2" charset="2"/>
              <a:buChar char="ü"/>
            </a:pPr>
            <a:r>
              <a:rPr lang="it-IT" dirty="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a:t>ENSEMBL</a:t>
            </a: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a:t>Progetto congiunto dell’EBI e del Wellcome Trust </a:t>
            </a:r>
            <a:r>
              <a:rPr lang="it-IT" dirty="0" err="1"/>
              <a:t>Sanger</a:t>
            </a:r>
            <a:r>
              <a:rPr lang="it-IT" dirty="0"/>
              <a:t> </a:t>
            </a:r>
            <a:r>
              <a:rPr lang="it-IT" dirty="0" err="1"/>
              <a:t>Institute</a:t>
            </a:r>
            <a:r>
              <a:rPr lang="it-IT" dirty="0"/>
              <a:t> lanciato nel 1999 in vista della release del genoma umano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Originariamente progettato per organismi modello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Ora comprende oltre 340 genomi, con focus principale sui vertebrati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dirty="0"/>
              <a:t>Uomo, topo e </a:t>
            </a:r>
            <a:r>
              <a:rPr lang="it-IT" dirty="0" err="1"/>
              <a:t>zebrafish</a:t>
            </a:r>
            <a:r>
              <a:rPr lang="it-IT" dirty="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a:t>Drosophila</a:t>
            </a:r>
            <a:r>
              <a:rPr lang="it-IT" i="1" dirty="0"/>
              <a:t>, </a:t>
            </a:r>
            <a:r>
              <a:rPr lang="it-IT" i="1" dirty="0" err="1"/>
              <a:t>Caenorhabditis</a:t>
            </a:r>
            <a:r>
              <a:rPr lang="it-IT" dirty="0"/>
              <a:t> e lievito come </a:t>
            </a:r>
            <a:r>
              <a:rPr lang="it-IT" dirty="0" err="1"/>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a:t>ALCUNI DEI GENOMI ACCESSIBILI SU ENSEMBL</a:t>
            </a:r>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a:t>Interesse di tipo evolutivo (primati, ma non solo), di biologia di base (</a:t>
            </a:r>
            <a:r>
              <a:rPr lang="it-IT" i="1" dirty="0" err="1"/>
              <a:t>Xenopus</a:t>
            </a:r>
            <a:r>
              <a:rPr lang="it-IT" dirty="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3658</Words>
  <Application>Microsoft Office PowerPoint</Application>
  <PresentationFormat>Widescreen</PresentationFormat>
  <Paragraphs>319</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Century Gothic</vt:lpstr>
      <vt:lpstr>Wingdings</vt:lpstr>
      <vt:lpstr>Sheer Green 16x9</vt:lpstr>
      <vt:lpstr>LEZIONE 4 Genome Browsers – Ensembl, UCSC ed NCBI Genome Data Viewer</vt:lpstr>
      <vt:lpstr>PowerPoint Presentation</vt:lpstr>
      <vt:lpstr>PowerPoint Presentation</vt:lpstr>
      <vt:lpstr>PowerPoint Presentation</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PowerPoint Presentation</vt:lpstr>
      <vt:lpstr>ENSEMBL – ALCUNE NOTE</vt:lpstr>
      <vt:lpstr>ANNOTAZIONE</vt:lpstr>
      <vt:lpstr>COME SONO GESTITE TUTTE QUESTE INFO IN UN GENOME BROWSER?</vt:lpstr>
      <vt:lpstr>ESPLORAZIONE DI UN GENOMA – PRIMI PASSI</vt:lpstr>
      <vt:lpstr>ESPLORAZIONE DI UN GENOMA – PRIMI PASSI</vt:lpstr>
      <vt:lpstr>CHROMOSOME SUMMARY (I)</vt:lpstr>
      <vt:lpstr>CHROMOSOME SUMMARY (II)</vt:lpstr>
      <vt:lpstr>PowerPoint Presentation</vt:lpstr>
      <vt:lpstr>PowerPoint Presentation</vt:lpstr>
      <vt:lpstr>PowerPoint Presentation</vt:lpstr>
      <vt:lpstr>MA NON SOLO…</vt:lpstr>
      <vt:lpstr>TIPI DI ANNOTAZIONE CHE POSSO MOSTRARE</vt:lpstr>
      <vt:lpstr>SCHEDA RELATIVA AD UN TRASCRITTO</vt:lpstr>
      <vt:lpstr>SCHEDA RELATIVA AD UN TRASCRITTO</vt:lpstr>
      <vt:lpstr>SCHEDA RELATIVA AD UNA PROTEINA</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PowerPoint Presentation</vt:lpstr>
      <vt:lpstr>PowerPoint Presentation</vt:lpstr>
      <vt:lpstr>UCSC GENOME BROWSER</vt:lpstr>
      <vt:lpstr>PowerPoint Presentation</vt:lpstr>
      <vt:lpstr>PowerPoint Presentation</vt:lpstr>
      <vt:lpstr>IL NUMERO DI GENOMI SEQUENZIATI CRESCE ESPONENZIALMENTE</vt:lpstr>
      <vt:lpstr>UN ESEMPIO – GENOMA DEL PANDA</vt:lpstr>
      <vt:lpstr>UN ESEMPIO – GENOMA DEL PANDA</vt:lpstr>
      <vt:lpstr>NCBI GENOME DATA VIEWER</vt:lpstr>
      <vt:lpstr>HUMAN PROTEIN ATLAS</vt:lpstr>
      <vt:lpstr>CELL ATLAS</vt:lpstr>
      <vt:lpstr>CELL ATLAS</vt:lpstr>
      <vt:lpstr>TISSUE ATLAS</vt:lpstr>
      <vt:lpstr>PATHOLOGY ATLAS</vt:lpstr>
      <vt:lpstr>GTEx – UNA RISORSA DEDICATA ALL’ESPRESSIONE GENICA</vt:lpstr>
      <vt:lpstr>GTEx – UNA RISORSA DEDICATA ALL’ESPRESSIONE GENICA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2025-03-16T20:51:12Z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