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87"/>
  </p:notesMasterIdLst>
  <p:handoutMasterIdLst>
    <p:handoutMasterId r:id="rId88"/>
  </p:handoutMasterIdLst>
  <p:sldIdLst>
    <p:sldId id="277" r:id="rId3"/>
    <p:sldId id="432" r:id="rId4"/>
    <p:sldId id="433" r:id="rId5"/>
    <p:sldId id="434" r:id="rId6"/>
    <p:sldId id="435" r:id="rId7"/>
    <p:sldId id="436" r:id="rId8"/>
    <p:sldId id="437" r:id="rId9"/>
    <p:sldId id="438" r:id="rId10"/>
    <p:sldId id="439" r:id="rId11"/>
    <p:sldId id="473" r:id="rId12"/>
    <p:sldId id="474" r:id="rId13"/>
    <p:sldId id="475" r:id="rId14"/>
    <p:sldId id="476" r:id="rId15"/>
    <p:sldId id="477" r:id="rId16"/>
    <p:sldId id="478" r:id="rId17"/>
    <p:sldId id="479" r:id="rId18"/>
    <p:sldId id="440" r:id="rId19"/>
    <p:sldId id="441" r:id="rId20"/>
    <p:sldId id="442" r:id="rId21"/>
    <p:sldId id="443" r:id="rId22"/>
    <p:sldId id="446" r:id="rId23"/>
    <p:sldId id="447" r:id="rId24"/>
    <p:sldId id="491" r:id="rId25"/>
    <p:sldId id="448" r:id="rId26"/>
    <p:sldId id="480" r:id="rId27"/>
    <p:sldId id="481" r:id="rId28"/>
    <p:sldId id="482" r:id="rId29"/>
    <p:sldId id="489" r:id="rId30"/>
    <p:sldId id="449" r:id="rId31"/>
    <p:sldId id="483" r:id="rId32"/>
    <p:sldId id="450" r:id="rId33"/>
    <p:sldId id="451" r:id="rId34"/>
    <p:sldId id="452" r:id="rId35"/>
    <p:sldId id="453" r:id="rId36"/>
    <p:sldId id="493" r:id="rId37"/>
    <p:sldId id="454" r:id="rId38"/>
    <p:sldId id="455" r:id="rId39"/>
    <p:sldId id="444" r:id="rId40"/>
    <p:sldId id="456" r:id="rId41"/>
    <p:sldId id="457" r:id="rId42"/>
    <p:sldId id="517" r:id="rId43"/>
    <p:sldId id="458" r:id="rId44"/>
    <p:sldId id="459" r:id="rId45"/>
    <p:sldId id="460" r:id="rId46"/>
    <p:sldId id="518" r:id="rId47"/>
    <p:sldId id="461" r:id="rId48"/>
    <p:sldId id="462" r:id="rId49"/>
    <p:sldId id="463" r:id="rId50"/>
    <p:sldId id="484" r:id="rId51"/>
    <p:sldId id="485" r:id="rId52"/>
    <p:sldId id="466" r:id="rId53"/>
    <p:sldId id="467" r:id="rId54"/>
    <p:sldId id="488" r:id="rId55"/>
    <p:sldId id="468" r:id="rId56"/>
    <p:sldId id="495" r:id="rId57"/>
    <p:sldId id="490" r:id="rId58"/>
    <p:sldId id="499" r:id="rId59"/>
    <p:sldId id="510" r:id="rId60"/>
    <p:sldId id="519" r:id="rId61"/>
    <p:sldId id="470" r:id="rId62"/>
    <p:sldId id="486" r:id="rId63"/>
    <p:sldId id="471" r:id="rId64"/>
    <p:sldId id="472" r:id="rId65"/>
    <p:sldId id="487" r:id="rId66"/>
    <p:sldId id="496" r:id="rId67"/>
    <p:sldId id="492" r:id="rId68"/>
    <p:sldId id="500" r:id="rId69"/>
    <p:sldId id="501" r:id="rId70"/>
    <p:sldId id="502" r:id="rId71"/>
    <p:sldId id="503" r:id="rId72"/>
    <p:sldId id="504" r:id="rId73"/>
    <p:sldId id="497" r:id="rId74"/>
    <p:sldId id="512" r:id="rId75"/>
    <p:sldId id="505" r:id="rId76"/>
    <p:sldId id="511" r:id="rId77"/>
    <p:sldId id="498" r:id="rId78"/>
    <p:sldId id="494" r:id="rId79"/>
    <p:sldId id="507" r:id="rId80"/>
    <p:sldId id="508" r:id="rId81"/>
    <p:sldId id="506" r:id="rId82"/>
    <p:sldId id="513" r:id="rId83"/>
    <p:sldId id="514" r:id="rId84"/>
    <p:sldId id="515" r:id="rId85"/>
    <p:sldId id="516"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70" d="100"/>
          <a:sy n="70" d="100"/>
        </p:scale>
        <p:origin x="1166" y="235"/>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5/26/2025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5/23/2025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667E1-E601-4AAF-B95C-B25720D70A60}" type="slidenum">
              <a:rPr lang="it-IT" smtClean="0"/>
              <a:t>64</a:t>
            </a:fld>
            <a:endParaRPr lang="it-IT"/>
          </a:p>
        </p:txBody>
      </p:sp>
    </p:spTree>
    <p:extLst>
      <p:ext uri="{BB962C8B-B14F-4D97-AF65-F5344CB8AC3E}">
        <p14:creationId xmlns:p14="http://schemas.microsoft.com/office/powerpoint/2010/main" val="3791953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5/23/2025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5/23/2025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5/23/2025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5/23/2025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5/23/2025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5/23/2025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5/23/2025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5/23/2025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5/23/2025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5/23/2025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5/23/2025</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200103"/>
            <a:ext cx="9601200" cy="931025"/>
          </a:xfrm>
        </p:spPr>
        <p:txBody>
          <a:bodyPr/>
          <a:lstStyle/>
          <a:p>
            <a:r>
              <a:rPr lang="it-IT" sz="4800"/>
              <a:t>LEZIONE 11</a:t>
            </a:r>
            <a:br>
              <a:rPr lang="it-IT" sz="4800" dirty="0"/>
            </a:br>
            <a:r>
              <a:rPr lang="it-IT" sz="4800" dirty="0"/>
              <a:t>Basi di filogenesi molecolare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131" y="375255"/>
            <a:ext cx="5323449" cy="652133"/>
          </a:xfrm>
        </p:spPr>
        <p:txBody>
          <a:bodyPr>
            <a:noAutofit/>
          </a:bodyPr>
          <a:lstStyle/>
          <a:p>
            <a:r>
              <a:rPr lang="it-IT" sz="2800" dirty="0"/>
              <a:t>Esempi – un gruppo parafiletico: le «proscimmie»</a:t>
            </a:r>
          </a:p>
        </p:txBody>
      </p:sp>
      <p:pic>
        <p:nvPicPr>
          <p:cNvPr id="1026" name="Picture 2" descr="File:Monophyly, paraphyly, polyphyl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8169" y="638558"/>
            <a:ext cx="4579455" cy="417518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stretch>
            <a:fillRect/>
          </a:stretch>
        </p:blipFill>
        <p:spPr>
          <a:xfrm>
            <a:off x="641131" y="1316422"/>
            <a:ext cx="2963917" cy="2371133"/>
          </a:xfrm>
          <a:prstGeom prst="rect">
            <a:avLst/>
          </a:prstGeom>
        </p:spPr>
      </p:pic>
      <p:pic>
        <p:nvPicPr>
          <p:cNvPr id="6" name="Immagine 5"/>
          <p:cNvPicPr>
            <a:picLocks noChangeAspect="1"/>
          </p:cNvPicPr>
          <p:nvPr/>
        </p:nvPicPr>
        <p:blipFill>
          <a:blip r:embed="rId4"/>
          <a:stretch>
            <a:fillRect/>
          </a:stretch>
        </p:blipFill>
        <p:spPr>
          <a:xfrm>
            <a:off x="4403834" y="1501666"/>
            <a:ext cx="2173851" cy="2903644"/>
          </a:xfrm>
          <a:prstGeom prst="rect">
            <a:avLst/>
          </a:prstGeom>
        </p:spPr>
      </p:pic>
      <p:sp>
        <p:nvSpPr>
          <p:cNvPr id="7" name="CasellaDiTesto 6"/>
          <p:cNvSpPr txBox="1"/>
          <p:nvPr/>
        </p:nvSpPr>
        <p:spPr>
          <a:xfrm>
            <a:off x="7875385" y="4629073"/>
            <a:ext cx="2975495" cy="369332"/>
          </a:xfrm>
          <a:prstGeom prst="rect">
            <a:avLst/>
          </a:prstGeom>
          <a:noFill/>
        </p:spPr>
        <p:txBody>
          <a:bodyPr wrap="none" rtlCol="0">
            <a:spAutoFit/>
          </a:bodyPr>
          <a:lstStyle/>
          <a:p>
            <a:r>
              <a:rPr lang="it-IT" dirty="0"/>
              <a:t>Lemuri + </a:t>
            </a:r>
            <a:r>
              <a:rPr lang="it-IT" dirty="0" err="1"/>
              <a:t>Lorisiformi</a:t>
            </a:r>
            <a:r>
              <a:rPr lang="it-IT" dirty="0"/>
              <a:t> + Tarsi</a:t>
            </a:r>
            <a:endParaRPr lang="en-US" dirty="0"/>
          </a:p>
        </p:txBody>
      </p:sp>
      <p:pic>
        <p:nvPicPr>
          <p:cNvPr id="8" name="Immagine 7"/>
          <p:cNvPicPr>
            <a:picLocks noChangeAspect="1"/>
          </p:cNvPicPr>
          <p:nvPr/>
        </p:nvPicPr>
        <p:blipFill>
          <a:blip r:embed="rId5"/>
          <a:stretch>
            <a:fillRect/>
          </a:stretch>
        </p:blipFill>
        <p:spPr>
          <a:xfrm>
            <a:off x="560480" y="3835786"/>
            <a:ext cx="3618112" cy="2713584"/>
          </a:xfrm>
          <a:prstGeom prst="rect">
            <a:avLst/>
          </a:prstGeom>
        </p:spPr>
      </p:pic>
      <p:sp>
        <p:nvSpPr>
          <p:cNvPr id="9" name="CasellaDiTesto 8"/>
          <p:cNvSpPr txBox="1"/>
          <p:nvPr/>
        </p:nvSpPr>
        <p:spPr>
          <a:xfrm>
            <a:off x="5076496" y="5391807"/>
            <a:ext cx="6295697" cy="923330"/>
          </a:xfrm>
          <a:prstGeom prst="rect">
            <a:avLst/>
          </a:prstGeom>
          <a:noFill/>
          <a:ln>
            <a:solidFill>
              <a:srgbClr val="FF0000"/>
            </a:solidFill>
          </a:ln>
        </p:spPr>
        <p:txBody>
          <a:bodyPr wrap="square" rtlCol="0">
            <a:spAutoFit/>
          </a:bodyPr>
          <a:lstStyle/>
          <a:p>
            <a:pPr algn="ctr"/>
            <a:r>
              <a:rPr lang="it-IT" dirty="0"/>
              <a:t>Spesso queste classificazioni sono ancora utilizzate per motivi «pratici» e storici, essendo il risultato di vecchi schemi di classificazione della zoologia classica</a:t>
            </a:r>
            <a:endParaRPr lang="en-US" dirty="0"/>
          </a:p>
        </p:txBody>
      </p:sp>
    </p:spTree>
    <p:extLst>
      <p:ext uri="{BB962C8B-B14F-4D97-AF65-F5344CB8AC3E}">
        <p14:creationId xmlns:p14="http://schemas.microsoft.com/office/powerpoint/2010/main" val="256400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62" y="418044"/>
            <a:ext cx="9509760" cy="652133"/>
          </a:xfrm>
        </p:spPr>
        <p:txBody>
          <a:bodyPr>
            <a:normAutofit fontScale="90000"/>
          </a:bodyPr>
          <a:lstStyle/>
          <a:p>
            <a:r>
              <a:rPr lang="it-IT" dirty="0"/>
              <a:t>Esempi – il caso dei protozoi, un gruppo polifiletico</a:t>
            </a:r>
          </a:p>
        </p:txBody>
      </p:sp>
      <p:pic>
        <p:nvPicPr>
          <p:cNvPr id="3" name="Immagine 2"/>
          <p:cNvPicPr>
            <a:picLocks noChangeAspect="1"/>
          </p:cNvPicPr>
          <p:nvPr/>
        </p:nvPicPr>
        <p:blipFill>
          <a:blip r:embed="rId2"/>
          <a:stretch>
            <a:fillRect/>
          </a:stretch>
        </p:blipFill>
        <p:spPr>
          <a:xfrm>
            <a:off x="536028" y="1348003"/>
            <a:ext cx="5577202" cy="4905602"/>
          </a:xfrm>
          <a:prstGeom prst="rect">
            <a:avLst/>
          </a:prstGeom>
        </p:spPr>
      </p:pic>
      <p:sp>
        <p:nvSpPr>
          <p:cNvPr id="4" name="CasellaDiTesto 3"/>
          <p:cNvSpPr txBox="1"/>
          <p:nvPr/>
        </p:nvSpPr>
        <p:spPr>
          <a:xfrm>
            <a:off x="6784259" y="830276"/>
            <a:ext cx="5009704" cy="3416320"/>
          </a:xfrm>
          <a:prstGeom prst="rect">
            <a:avLst/>
          </a:prstGeom>
          <a:noFill/>
        </p:spPr>
        <p:txBody>
          <a:bodyPr wrap="square" rtlCol="0">
            <a:spAutoFit/>
          </a:bodyPr>
          <a:lstStyle/>
          <a:p>
            <a:pPr algn="just"/>
            <a:r>
              <a:rPr lang="it-IT" dirty="0"/>
              <a:t>Il termine </a:t>
            </a:r>
            <a:r>
              <a:rPr lang="it-IT" b="1" dirty="0" err="1"/>
              <a:t>Protozoa</a:t>
            </a:r>
            <a:r>
              <a:rPr lang="it-IT" dirty="0"/>
              <a:t> è stato a lungo utilizzato per descrivere una serie di organismi unicellulari, un tempo ritenuti essere una forma «primitiva» e «semplice» di animali.</a:t>
            </a:r>
          </a:p>
          <a:p>
            <a:pPr algn="just"/>
            <a:endParaRPr lang="it-IT" dirty="0"/>
          </a:p>
          <a:p>
            <a:pPr algn="just"/>
            <a:r>
              <a:rPr lang="it-IT" dirty="0"/>
              <a:t>Il termine non è più ritenuto valido, se non come termine «informale», in quanto include gruppi filogeneticamente molto distanti tra loro, che di fatto non possono essere considerati come appartenenti ad un gruppo monofiletico, ma piuttosto </a:t>
            </a:r>
            <a:r>
              <a:rPr lang="it-IT" b="1" dirty="0"/>
              <a:t>polifiletico</a:t>
            </a:r>
            <a:endParaRPr lang="en-US" b="1" dirty="0"/>
          </a:p>
        </p:txBody>
      </p:sp>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350" y="4418927"/>
            <a:ext cx="5450659" cy="1777531"/>
          </a:xfrm>
          <a:prstGeom prst="rect">
            <a:avLst/>
          </a:prstGeom>
        </p:spPr>
      </p:pic>
    </p:spTree>
    <p:extLst>
      <p:ext uri="{BB962C8B-B14F-4D97-AF65-F5344CB8AC3E}">
        <p14:creationId xmlns:p14="http://schemas.microsoft.com/office/powerpoint/2010/main" val="228433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lstStyle/>
          <a:p>
            <a:r>
              <a:rPr lang="it-IT" dirty="0"/>
              <a:t>Un classico gruppo parafiletico – i rettili</a:t>
            </a:r>
          </a:p>
        </p:txBody>
      </p:sp>
      <p:pic>
        <p:nvPicPr>
          <p:cNvPr id="5" name="Immagine 4"/>
          <p:cNvPicPr>
            <a:picLocks noChangeAspect="1"/>
          </p:cNvPicPr>
          <p:nvPr/>
        </p:nvPicPr>
        <p:blipFill>
          <a:blip r:embed="rId2"/>
          <a:stretch>
            <a:fillRect/>
          </a:stretch>
        </p:blipFill>
        <p:spPr>
          <a:xfrm>
            <a:off x="599091" y="1212631"/>
            <a:ext cx="4582360" cy="4652142"/>
          </a:xfrm>
          <a:prstGeom prst="rect">
            <a:avLst/>
          </a:prstGeom>
        </p:spPr>
      </p:pic>
      <p:pic>
        <p:nvPicPr>
          <p:cNvPr id="6" name="Immagine 5"/>
          <p:cNvPicPr>
            <a:picLocks noChangeAspect="1"/>
          </p:cNvPicPr>
          <p:nvPr/>
        </p:nvPicPr>
        <p:blipFill rotWithShape="1">
          <a:blip r:embed="rId3"/>
          <a:srcRect t="18171" b="6616"/>
          <a:stretch/>
        </p:blipFill>
        <p:spPr>
          <a:xfrm>
            <a:off x="5984328" y="3237186"/>
            <a:ext cx="5321354" cy="3226676"/>
          </a:xfrm>
          <a:prstGeom prst="rect">
            <a:avLst/>
          </a:prstGeom>
        </p:spPr>
      </p:pic>
      <p:sp>
        <p:nvSpPr>
          <p:cNvPr id="8" name="CasellaDiTesto 7"/>
          <p:cNvSpPr txBox="1"/>
          <p:nvPr/>
        </p:nvSpPr>
        <p:spPr>
          <a:xfrm>
            <a:off x="5654567" y="1460938"/>
            <a:ext cx="5651116" cy="1200329"/>
          </a:xfrm>
          <a:prstGeom prst="rect">
            <a:avLst/>
          </a:prstGeom>
          <a:noFill/>
        </p:spPr>
        <p:txBody>
          <a:bodyPr wrap="square" rtlCol="0">
            <a:spAutoFit/>
          </a:bodyPr>
          <a:lstStyle/>
          <a:p>
            <a:pPr algn="just"/>
            <a:r>
              <a:rPr lang="it-IT" dirty="0"/>
              <a:t>I rettili (</a:t>
            </a:r>
            <a:r>
              <a:rPr lang="it-IT" dirty="0" err="1"/>
              <a:t>Reptilia</a:t>
            </a:r>
            <a:r>
              <a:rPr lang="it-IT" dirty="0"/>
              <a:t>) in realtà non sono considerabili come una «clade» in quanto comprendono tutti gli Amnioti (gruppo monofiletico) ad eccezione di mammiferi ed uccelli</a:t>
            </a:r>
            <a:endParaRPr lang="en-US" dirty="0"/>
          </a:p>
        </p:txBody>
      </p:sp>
    </p:spTree>
    <p:extLst>
      <p:ext uri="{BB962C8B-B14F-4D97-AF65-F5344CB8AC3E}">
        <p14:creationId xmlns:p14="http://schemas.microsoft.com/office/powerpoint/2010/main" val="15544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fontScale="90000"/>
          </a:bodyPr>
          <a:lstStyle/>
          <a:p>
            <a:r>
              <a:rPr lang="it-IT" dirty="0"/>
              <a:t>Un classico gruppo parafiletico – gli artiodattili</a:t>
            </a:r>
          </a:p>
        </p:txBody>
      </p:sp>
      <p:sp>
        <p:nvSpPr>
          <p:cNvPr id="8" name="CasellaDiTesto 7"/>
          <p:cNvSpPr txBox="1"/>
          <p:nvPr/>
        </p:nvSpPr>
        <p:spPr>
          <a:xfrm>
            <a:off x="4841984" y="1142354"/>
            <a:ext cx="6548852" cy="3416320"/>
          </a:xfrm>
          <a:prstGeom prst="rect">
            <a:avLst/>
          </a:prstGeom>
          <a:noFill/>
        </p:spPr>
        <p:txBody>
          <a:bodyPr wrap="square" rtlCol="0">
            <a:spAutoFit/>
          </a:bodyPr>
          <a:lstStyle/>
          <a:p>
            <a:pPr algn="just"/>
            <a:r>
              <a:rPr lang="it-IT" dirty="0"/>
              <a:t>SI tratta di un altro gruppo «classico» che non trova riscontro genetico</a:t>
            </a:r>
          </a:p>
          <a:p>
            <a:pPr algn="just"/>
            <a:endParaRPr lang="it-IT" dirty="0"/>
          </a:p>
          <a:p>
            <a:pPr algn="just"/>
            <a:r>
              <a:rPr lang="it-IT" dirty="0"/>
              <a:t>Difatti, provate a notare la posizione dei cetacei e notate la parentela piuttosto stretta con gli ippopotami</a:t>
            </a:r>
          </a:p>
          <a:p>
            <a:pPr algn="just"/>
            <a:endParaRPr lang="it-IT" dirty="0"/>
          </a:p>
          <a:p>
            <a:pPr algn="just"/>
            <a:r>
              <a:rPr lang="en-US" dirty="0" err="1"/>
              <a:t>Artiodactyla</a:t>
            </a:r>
            <a:r>
              <a:rPr lang="en-US" dirty="0"/>
              <a:t> + </a:t>
            </a:r>
            <a:r>
              <a:rPr lang="en-US" dirty="0" err="1"/>
              <a:t>Cetacea</a:t>
            </a:r>
            <a:r>
              <a:rPr lang="en-US" dirty="0"/>
              <a:t> = </a:t>
            </a:r>
            <a:r>
              <a:rPr lang="en-US" dirty="0" err="1"/>
              <a:t>Cetartiodactyla</a:t>
            </a:r>
            <a:r>
              <a:rPr lang="en-US" dirty="0"/>
              <a:t> (</a:t>
            </a:r>
            <a:r>
              <a:rPr lang="en-US" dirty="0" err="1"/>
              <a:t>questo</a:t>
            </a:r>
            <a:r>
              <a:rPr lang="en-US" dirty="0"/>
              <a:t> è </a:t>
            </a:r>
            <a:r>
              <a:rPr lang="en-US" dirty="0" err="1"/>
              <a:t>sì</a:t>
            </a:r>
            <a:r>
              <a:rPr lang="en-US" dirty="0"/>
              <a:t> un </a:t>
            </a:r>
            <a:r>
              <a:rPr lang="en-US" dirty="0" err="1"/>
              <a:t>gruppo</a:t>
            </a:r>
            <a:r>
              <a:rPr lang="en-US" dirty="0"/>
              <a:t> </a:t>
            </a:r>
            <a:r>
              <a:rPr lang="en-US" dirty="0" err="1"/>
              <a:t>monofiletico</a:t>
            </a:r>
            <a:r>
              <a:rPr lang="en-US" dirty="0"/>
              <a:t>!)</a:t>
            </a:r>
          </a:p>
          <a:p>
            <a:pPr algn="just"/>
            <a:endParaRPr lang="it-IT" dirty="0"/>
          </a:p>
          <a:p>
            <a:pPr algn="just"/>
            <a:r>
              <a:rPr lang="it-IT" dirty="0"/>
              <a:t>E’ richiesta una classificazione aggiornata che ne tenga conto per descrivere correttamente il grado di parentela tra le specie in questo caso</a:t>
            </a:r>
            <a:endParaRPr lang="en-US" dirty="0"/>
          </a:p>
        </p:txBody>
      </p:sp>
      <p:pic>
        <p:nvPicPr>
          <p:cNvPr id="3" name="Immagine 2"/>
          <p:cNvPicPr>
            <a:picLocks noChangeAspect="1"/>
          </p:cNvPicPr>
          <p:nvPr/>
        </p:nvPicPr>
        <p:blipFill>
          <a:blip r:embed="rId2"/>
          <a:stretch>
            <a:fillRect/>
          </a:stretch>
        </p:blipFill>
        <p:spPr>
          <a:xfrm>
            <a:off x="609601" y="1064695"/>
            <a:ext cx="3636579" cy="5452722"/>
          </a:xfrm>
          <a:prstGeom prst="rect">
            <a:avLst/>
          </a:prstGeom>
        </p:spPr>
      </p:pic>
      <p:pic>
        <p:nvPicPr>
          <p:cNvPr id="4" name="Immagine 3"/>
          <p:cNvPicPr>
            <a:picLocks noChangeAspect="1"/>
          </p:cNvPicPr>
          <p:nvPr/>
        </p:nvPicPr>
        <p:blipFill>
          <a:blip r:embed="rId3"/>
          <a:stretch>
            <a:fillRect/>
          </a:stretch>
        </p:blipFill>
        <p:spPr>
          <a:xfrm>
            <a:off x="4841984" y="4601810"/>
            <a:ext cx="2781300" cy="1647825"/>
          </a:xfrm>
          <a:prstGeom prst="rect">
            <a:avLst/>
          </a:prstGeom>
        </p:spPr>
      </p:pic>
      <p:pic>
        <p:nvPicPr>
          <p:cNvPr id="7" name="Immagine 6"/>
          <p:cNvPicPr>
            <a:picLocks noChangeAspect="1"/>
          </p:cNvPicPr>
          <p:nvPr/>
        </p:nvPicPr>
        <p:blipFill>
          <a:blip r:embed="rId4"/>
          <a:stretch>
            <a:fillRect/>
          </a:stretch>
        </p:blipFill>
        <p:spPr>
          <a:xfrm>
            <a:off x="8219088" y="4601810"/>
            <a:ext cx="3013166" cy="1647825"/>
          </a:xfrm>
          <a:prstGeom prst="rect">
            <a:avLst/>
          </a:prstGeom>
        </p:spPr>
      </p:pic>
    </p:spTree>
    <p:extLst>
      <p:ext uri="{BB962C8B-B14F-4D97-AF65-F5344CB8AC3E}">
        <p14:creationId xmlns:p14="http://schemas.microsoft.com/office/powerpoint/2010/main" val="364961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a:bodyPr>
          <a:lstStyle/>
          <a:p>
            <a:r>
              <a:rPr lang="it-IT" dirty="0"/>
              <a:t>Un classico gruppo parafiletico – gli osteitti</a:t>
            </a:r>
          </a:p>
        </p:txBody>
      </p:sp>
      <p:sp>
        <p:nvSpPr>
          <p:cNvPr id="8" name="CasellaDiTesto 7"/>
          <p:cNvSpPr txBox="1"/>
          <p:nvPr/>
        </p:nvSpPr>
        <p:spPr>
          <a:xfrm>
            <a:off x="614552" y="4738776"/>
            <a:ext cx="10962287" cy="1754326"/>
          </a:xfrm>
          <a:prstGeom prst="rect">
            <a:avLst/>
          </a:prstGeom>
          <a:noFill/>
        </p:spPr>
        <p:txBody>
          <a:bodyPr wrap="square" rtlCol="0">
            <a:spAutoFit/>
          </a:bodyPr>
          <a:lstStyle/>
          <a:p>
            <a:pPr algn="just"/>
            <a:r>
              <a:rPr lang="it-IT" dirty="0"/>
              <a:t>Attenzione anche alla classificazione dei pesci (osteitti)!</a:t>
            </a:r>
          </a:p>
          <a:p>
            <a:pPr algn="just"/>
            <a:endParaRPr lang="it-IT" dirty="0"/>
          </a:p>
          <a:p>
            <a:pPr algn="just"/>
            <a:r>
              <a:rPr lang="it-IT" dirty="0"/>
              <a:t>Questa classificazione classica, ora in disuso, unisce di pesci ossei (</a:t>
            </a:r>
            <a:r>
              <a:rPr lang="it-IT" dirty="0" err="1"/>
              <a:t>Actinopterygii</a:t>
            </a:r>
            <a:r>
              <a:rPr lang="it-IT" dirty="0"/>
              <a:t>) ed i </a:t>
            </a:r>
            <a:r>
              <a:rPr lang="it-IT" dirty="0" err="1"/>
              <a:t>Sarcopterygii</a:t>
            </a:r>
            <a:r>
              <a:rPr lang="it-IT" dirty="0"/>
              <a:t> (pesci polmonati + celacanti) ma non i tetrapodi, in un gruppo parafiletico</a:t>
            </a:r>
          </a:p>
          <a:p>
            <a:pPr algn="just"/>
            <a:endParaRPr lang="it-IT" dirty="0"/>
          </a:p>
          <a:p>
            <a:pPr algn="just"/>
            <a:r>
              <a:rPr lang="it-IT" dirty="0"/>
              <a:t>La situazione si complica se includo anche lamprede e pesci cartilaginei!</a:t>
            </a:r>
            <a:endParaRPr lang="en-US" dirty="0"/>
          </a:p>
        </p:txBody>
      </p:sp>
      <p:pic>
        <p:nvPicPr>
          <p:cNvPr id="5" name="Immagine 4"/>
          <p:cNvPicPr>
            <a:picLocks noChangeAspect="1"/>
          </p:cNvPicPr>
          <p:nvPr/>
        </p:nvPicPr>
        <p:blipFill>
          <a:blip r:embed="rId2"/>
          <a:stretch>
            <a:fillRect/>
          </a:stretch>
        </p:blipFill>
        <p:spPr>
          <a:xfrm>
            <a:off x="693683" y="1064695"/>
            <a:ext cx="6521869" cy="3475773"/>
          </a:xfrm>
          <a:prstGeom prst="rect">
            <a:avLst/>
          </a:prstGeom>
        </p:spPr>
      </p:pic>
      <p:sp>
        <p:nvSpPr>
          <p:cNvPr id="6" name="Rettangolo 5"/>
          <p:cNvSpPr/>
          <p:nvPr/>
        </p:nvSpPr>
        <p:spPr>
          <a:xfrm>
            <a:off x="1870840" y="943900"/>
            <a:ext cx="3258208" cy="1536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p:cNvSpPr/>
          <p:nvPr/>
        </p:nvSpPr>
        <p:spPr>
          <a:xfrm>
            <a:off x="1839310" y="912370"/>
            <a:ext cx="5344712" cy="264012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9"/>
          <p:cNvPicPr>
            <a:picLocks noChangeAspect="1"/>
          </p:cNvPicPr>
          <p:nvPr/>
        </p:nvPicPr>
        <p:blipFill>
          <a:blip r:embed="rId3"/>
          <a:stretch>
            <a:fillRect/>
          </a:stretch>
        </p:blipFill>
        <p:spPr>
          <a:xfrm>
            <a:off x="8758765" y="912370"/>
            <a:ext cx="2889356" cy="1921422"/>
          </a:xfrm>
          <a:prstGeom prst="rect">
            <a:avLst/>
          </a:prstGeom>
        </p:spPr>
      </p:pic>
      <p:pic>
        <p:nvPicPr>
          <p:cNvPr id="11" name="Immagine 10"/>
          <p:cNvPicPr>
            <a:picLocks noChangeAspect="1"/>
          </p:cNvPicPr>
          <p:nvPr/>
        </p:nvPicPr>
        <p:blipFill>
          <a:blip r:embed="rId4"/>
          <a:stretch>
            <a:fillRect/>
          </a:stretch>
        </p:blipFill>
        <p:spPr>
          <a:xfrm>
            <a:off x="8758765" y="3032100"/>
            <a:ext cx="2889356" cy="1901722"/>
          </a:xfrm>
          <a:prstGeom prst="rect">
            <a:avLst/>
          </a:prstGeom>
        </p:spPr>
      </p:pic>
    </p:spTree>
    <p:extLst>
      <p:ext uri="{BB962C8B-B14F-4D97-AF65-F5344CB8AC3E}">
        <p14:creationId xmlns:p14="http://schemas.microsoft.com/office/powerpoint/2010/main" val="425095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a:bodyPr>
          <a:lstStyle/>
          <a:p>
            <a:r>
              <a:rPr lang="it-IT" dirty="0"/>
              <a:t>Un classico gruppo polifiletico – le alghe</a:t>
            </a:r>
          </a:p>
        </p:txBody>
      </p:sp>
      <p:sp>
        <p:nvSpPr>
          <p:cNvPr id="8" name="CasellaDiTesto 7"/>
          <p:cNvSpPr txBox="1"/>
          <p:nvPr/>
        </p:nvSpPr>
        <p:spPr>
          <a:xfrm>
            <a:off x="6169572" y="1064695"/>
            <a:ext cx="5402318" cy="2862322"/>
          </a:xfrm>
          <a:prstGeom prst="rect">
            <a:avLst/>
          </a:prstGeom>
          <a:noFill/>
        </p:spPr>
        <p:txBody>
          <a:bodyPr wrap="square" rtlCol="0">
            <a:spAutoFit/>
          </a:bodyPr>
          <a:lstStyle/>
          <a:p>
            <a:pPr algn="just"/>
            <a:r>
              <a:rPr lang="it-IT" dirty="0"/>
              <a:t>Altro termine classico coniato per descrivere una serie di organismi ben diversi l’uno dall’altro, sia unicellulari che pluricellulari</a:t>
            </a:r>
          </a:p>
          <a:p>
            <a:pPr algn="just"/>
            <a:endParaRPr lang="it-IT" dirty="0"/>
          </a:p>
          <a:p>
            <a:pPr algn="just"/>
            <a:r>
              <a:rPr lang="it-IT" dirty="0"/>
              <a:t>In realtà la classificazione delle alghe è molto complessa e comprende svariati gruppi, inclusi: </a:t>
            </a:r>
            <a:r>
              <a:rPr lang="it-IT" dirty="0" err="1"/>
              <a:t>cyanophytes</a:t>
            </a:r>
            <a:r>
              <a:rPr lang="it-IT" dirty="0"/>
              <a:t>, </a:t>
            </a:r>
            <a:r>
              <a:rPr lang="it-IT" dirty="0" err="1"/>
              <a:t>rhodophytes</a:t>
            </a:r>
            <a:r>
              <a:rPr lang="it-IT" dirty="0"/>
              <a:t>, </a:t>
            </a:r>
            <a:r>
              <a:rPr lang="it-IT" dirty="0" err="1"/>
              <a:t>chrysophytes</a:t>
            </a:r>
            <a:r>
              <a:rPr lang="it-IT" dirty="0"/>
              <a:t>, </a:t>
            </a:r>
            <a:r>
              <a:rPr lang="it-IT" dirty="0" err="1"/>
              <a:t>xanthophytes</a:t>
            </a:r>
            <a:r>
              <a:rPr lang="it-IT" dirty="0"/>
              <a:t>, </a:t>
            </a:r>
            <a:r>
              <a:rPr lang="it-IT" dirty="0" err="1"/>
              <a:t>bacillariophytes</a:t>
            </a:r>
            <a:r>
              <a:rPr lang="it-IT" dirty="0"/>
              <a:t>, </a:t>
            </a:r>
            <a:r>
              <a:rPr lang="it-IT" dirty="0" err="1"/>
              <a:t>phaeophytes</a:t>
            </a:r>
            <a:r>
              <a:rPr lang="it-IT" dirty="0"/>
              <a:t>, </a:t>
            </a:r>
            <a:r>
              <a:rPr lang="it-IT" dirty="0" err="1"/>
              <a:t>pyrrhophytes</a:t>
            </a:r>
            <a:r>
              <a:rPr lang="it-IT" dirty="0"/>
              <a:t> (</a:t>
            </a:r>
            <a:r>
              <a:rPr lang="it-IT" dirty="0" err="1"/>
              <a:t>cryptophytes</a:t>
            </a:r>
            <a:r>
              <a:rPr lang="it-IT" dirty="0"/>
              <a:t> + </a:t>
            </a:r>
            <a:r>
              <a:rPr lang="it-IT" dirty="0" err="1"/>
              <a:t>dinophytes</a:t>
            </a:r>
            <a:r>
              <a:rPr lang="it-IT" dirty="0"/>
              <a:t>), </a:t>
            </a:r>
            <a:r>
              <a:rPr lang="it-IT" dirty="0" err="1"/>
              <a:t>euglenophytes</a:t>
            </a:r>
            <a:r>
              <a:rPr lang="it-IT" dirty="0"/>
              <a:t> e </a:t>
            </a:r>
            <a:r>
              <a:rPr lang="it-IT" dirty="0" err="1"/>
              <a:t>chlorophytes</a:t>
            </a:r>
            <a:endParaRPr lang="en-US" dirty="0"/>
          </a:p>
        </p:txBody>
      </p:sp>
      <p:pic>
        <p:nvPicPr>
          <p:cNvPr id="6" name="Immagine 5"/>
          <p:cNvPicPr>
            <a:picLocks noChangeAspect="1"/>
          </p:cNvPicPr>
          <p:nvPr/>
        </p:nvPicPr>
        <p:blipFill>
          <a:blip r:embed="rId2"/>
          <a:stretch>
            <a:fillRect/>
          </a:stretch>
        </p:blipFill>
        <p:spPr>
          <a:xfrm>
            <a:off x="241740" y="1064694"/>
            <a:ext cx="5602012" cy="5423311"/>
          </a:xfrm>
          <a:prstGeom prst="rect">
            <a:avLst/>
          </a:prstGeom>
        </p:spPr>
      </p:pic>
      <p:pic>
        <p:nvPicPr>
          <p:cNvPr id="9" name="Immagine 8"/>
          <p:cNvPicPr>
            <a:picLocks noChangeAspect="1"/>
          </p:cNvPicPr>
          <p:nvPr/>
        </p:nvPicPr>
        <p:blipFill>
          <a:blip r:embed="rId3"/>
          <a:stretch>
            <a:fillRect/>
          </a:stretch>
        </p:blipFill>
        <p:spPr>
          <a:xfrm>
            <a:off x="7689955" y="4385202"/>
            <a:ext cx="2242836" cy="1559472"/>
          </a:xfrm>
          <a:prstGeom prst="rect">
            <a:avLst/>
          </a:prstGeom>
        </p:spPr>
      </p:pic>
      <p:pic>
        <p:nvPicPr>
          <p:cNvPr id="10" name="Immagine 9"/>
          <p:cNvPicPr>
            <a:picLocks noChangeAspect="1"/>
          </p:cNvPicPr>
          <p:nvPr/>
        </p:nvPicPr>
        <p:blipFill>
          <a:blip r:embed="rId4"/>
          <a:stretch>
            <a:fillRect/>
          </a:stretch>
        </p:blipFill>
        <p:spPr>
          <a:xfrm>
            <a:off x="10097997" y="4211124"/>
            <a:ext cx="1842246" cy="1907628"/>
          </a:xfrm>
          <a:prstGeom prst="rect">
            <a:avLst/>
          </a:prstGeom>
        </p:spPr>
      </p:pic>
      <p:pic>
        <p:nvPicPr>
          <p:cNvPr id="11" name="Immagine 10"/>
          <p:cNvPicPr>
            <a:picLocks noChangeAspect="1"/>
          </p:cNvPicPr>
          <p:nvPr/>
        </p:nvPicPr>
        <p:blipFill>
          <a:blip r:embed="rId5"/>
          <a:stretch>
            <a:fillRect/>
          </a:stretch>
        </p:blipFill>
        <p:spPr>
          <a:xfrm>
            <a:off x="5986593" y="3927017"/>
            <a:ext cx="1643259" cy="2475843"/>
          </a:xfrm>
          <a:prstGeom prst="rect">
            <a:avLst/>
          </a:prstGeom>
        </p:spPr>
      </p:pic>
    </p:spTree>
    <p:extLst>
      <p:ext uri="{BB962C8B-B14F-4D97-AF65-F5344CB8AC3E}">
        <p14:creationId xmlns:p14="http://schemas.microsoft.com/office/powerpoint/2010/main" val="8557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fontScale="90000"/>
          </a:bodyPr>
          <a:lstStyle/>
          <a:p>
            <a:r>
              <a:rPr lang="it-IT" dirty="0"/>
              <a:t>Un classico gruppo polifiletico – gli </a:t>
            </a:r>
            <a:r>
              <a:rPr lang="it-IT" dirty="0" err="1"/>
              <a:t>Xenarthra</a:t>
            </a:r>
            <a:endParaRPr lang="it-IT" dirty="0"/>
          </a:p>
        </p:txBody>
      </p:sp>
      <p:sp>
        <p:nvSpPr>
          <p:cNvPr id="8" name="CasellaDiTesto 7"/>
          <p:cNvSpPr txBox="1"/>
          <p:nvPr/>
        </p:nvSpPr>
        <p:spPr>
          <a:xfrm>
            <a:off x="6148552" y="1232860"/>
            <a:ext cx="5402318" cy="2031325"/>
          </a:xfrm>
          <a:prstGeom prst="rect">
            <a:avLst/>
          </a:prstGeom>
          <a:noFill/>
        </p:spPr>
        <p:txBody>
          <a:bodyPr wrap="square" rtlCol="0">
            <a:spAutoFit/>
          </a:bodyPr>
          <a:lstStyle/>
          <a:p>
            <a:pPr algn="just"/>
            <a:r>
              <a:rPr lang="it-IT" dirty="0"/>
              <a:t>Questo gruppo riuniva classicamente formichieri, armadilli, bradipi, pangolini e l’oritteropo</a:t>
            </a:r>
          </a:p>
          <a:p>
            <a:pPr algn="just"/>
            <a:endParaRPr lang="it-IT" dirty="0"/>
          </a:p>
          <a:p>
            <a:pPr algn="just"/>
            <a:r>
              <a:rPr lang="it-IT" dirty="0"/>
              <a:t>Tuttavia indagini molecolari hanno rivelato che i pangolini e l’oritteropo non fanno parte di un gruppo monofiletico!</a:t>
            </a:r>
            <a:endParaRPr lang="en-US" dirty="0"/>
          </a:p>
        </p:txBody>
      </p:sp>
      <p:pic>
        <p:nvPicPr>
          <p:cNvPr id="3" name="Immagine 2"/>
          <p:cNvPicPr>
            <a:picLocks noChangeAspect="1"/>
          </p:cNvPicPr>
          <p:nvPr/>
        </p:nvPicPr>
        <p:blipFill>
          <a:blip r:embed="rId2"/>
          <a:stretch>
            <a:fillRect/>
          </a:stretch>
        </p:blipFill>
        <p:spPr>
          <a:xfrm>
            <a:off x="304800" y="943900"/>
            <a:ext cx="3342289" cy="1880037"/>
          </a:xfrm>
          <a:prstGeom prst="rect">
            <a:avLst/>
          </a:prstGeom>
        </p:spPr>
      </p:pic>
      <p:pic>
        <p:nvPicPr>
          <p:cNvPr id="7" name="Immagine 6"/>
          <p:cNvPicPr>
            <a:picLocks noChangeAspect="1"/>
          </p:cNvPicPr>
          <p:nvPr/>
        </p:nvPicPr>
        <p:blipFill>
          <a:blip r:embed="rId3"/>
          <a:stretch>
            <a:fillRect/>
          </a:stretch>
        </p:blipFill>
        <p:spPr>
          <a:xfrm>
            <a:off x="2701158" y="2346282"/>
            <a:ext cx="2753710" cy="1835806"/>
          </a:xfrm>
          <a:prstGeom prst="rect">
            <a:avLst/>
          </a:prstGeom>
        </p:spPr>
      </p:pic>
      <p:pic>
        <p:nvPicPr>
          <p:cNvPr id="12" name="Immagine 11"/>
          <p:cNvPicPr>
            <a:picLocks noChangeAspect="1"/>
          </p:cNvPicPr>
          <p:nvPr/>
        </p:nvPicPr>
        <p:blipFill>
          <a:blip r:embed="rId4"/>
          <a:stretch>
            <a:fillRect/>
          </a:stretch>
        </p:blipFill>
        <p:spPr>
          <a:xfrm>
            <a:off x="2532993" y="4897821"/>
            <a:ext cx="3152938" cy="1763881"/>
          </a:xfrm>
          <a:prstGeom prst="rect">
            <a:avLst/>
          </a:prstGeom>
        </p:spPr>
      </p:pic>
      <p:pic>
        <p:nvPicPr>
          <p:cNvPr id="4" name="Immagine 3"/>
          <p:cNvPicPr>
            <a:picLocks noChangeAspect="1"/>
          </p:cNvPicPr>
          <p:nvPr/>
        </p:nvPicPr>
        <p:blipFill>
          <a:blip r:embed="rId5"/>
          <a:stretch>
            <a:fillRect/>
          </a:stretch>
        </p:blipFill>
        <p:spPr>
          <a:xfrm>
            <a:off x="149480" y="3425682"/>
            <a:ext cx="2719597" cy="2039698"/>
          </a:xfrm>
          <a:prstGeom prst="rect">
            <a:avLst/>
          </a:prstGeom>
        </p:spPr>
      </p:pic>
      <p:pic>
        <p:nvPicPr>
          <p:cNvPr id="13" name="Immagine 12"/>
          <p:cNvPicPr>
            <a:picLocks noChangeAspect="1"/>
          </p:cNvPicPr>
          <p:nvPr/>
        </p:nvPicPr>
        <p:blipFill>
          <a:blip r:embed="rId6"/>
          <a:stretch>
            <a:fillRect/>
          </a:stretch>
        </p:blipFill>
        <p:spPr>
          <a:xfrm>
            <a:off x="6396858" y="3274354"/>
            <a:ext cx="4891251" cy="3212663"/>
          </a:xfrm>
          <a:prstGeom prst="rect">
            <a:avLst/>
          </a:prstGeom>
        </p:spPr>
      </p:pic>
    </p:spTree>
    <p:extLst>
      <p:ext uri="{BB962C8B-B14F-4D97-AF65-F5344CB8AC3E}">
        <p14:creationId xmlns:p14="http://schemas.microsoft.com/office/powerpoint/2010/main" val="52191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a:t>Filogenesi molecolare – terminologia</a:t>
            </a:r>
          </a:p>
        </p:txBody>
      </p:sp>
      <p:sp>
        <p:nvSpPr>
          <p:cNvPr id="3" name="Content Placeholder 2"/>
          <p:cNvSpPr>
            <a:spLocks noGrp="1"/>
          </p:cNvSpPr>
          <p:nvPr>
            <p:ph idx="1"/>
          </p:nvPr>
        </p:nvSpPr>
        <p:spPr>
          <a:xfrm>
            <a:off x="702478" y="1674950"/>
            <a:ext cx="7698971" cy="4343400"/>
          </a:xfrm>
        </p:spPr>
        <p:txBody>
          <a:bodyPr>
            <a:normAutofit/>
          </a:bodyPr>
          <a:lstStyle/>
          <a:p>
            <a:pPr algn="just"/>
            <a:r>
              <a:rPr lang="it-IT" dirty="0"/>
              <a:t>L’insieme dei branching patterns di un albero filogenetico, quindi la sua forma, è definito </a:t>
            </a:r>
            <a:r>
              <a:rPr lang="it-IT" b="1" u="sng" dirty="0"/>
              <a:t>topologia</a:t>
            </a:r>
          </a:p>
          <a:p>
            <a:pPr algn="just"/>
            <a:r>
              <a:rPr lang="it-IT" dirty="0"/>
              <a:t>Quando un albero contiene esclusivamente biforcazioni (cioè ogni antenato da origine a due discendenti) si può parlare di </a:t>
            </a:r>
            <a:r>
              <a:rPr lang="it-IT" b="1" u="sng" dirty="0"/>
              <a:t>dicotomia</a:t>
            </a:r>
          </a:p>
          <a:p>
            <a:pPr algn="just"/>
            <a:r>
              <a:rPr lang="it-IT" dirty="0"/>
              <a:t>A volte però un antenato può dare origine a più discendenti, dando origine ad un </a:t>
            </a:r>
            <a:r>
              <a:rPr lang="it-IT" b="1" u="sng" dirty="0"/>
              <a:t>nodo multiforcato</a:t>
            </a:r>
            <a:r>
              <a:rPr lang="it-IT" b="1" dirty="0"/>
              <a:t> </a:t>
            </a:r>
            <a:r>
              <a:rPr lang="it-IT" dirty="0"/>
              <a:t>ed il risultato è una </a:t>
            </a:r>
            <a:r>
              <a:rPr lang="it-IT" b="1" u="sng" dirty="0"/>
              <a:t>politomia</a:t>
            </a:r>
          </a:p>
          <a:p>
            <a:pPr algn="just"/>
            <a:r>
              <a:rPr lang="it-IT" dirty="0"/>
              <a:t>Quando ciò accade si va incontro ad un processo noto come </a:t>
            </a:r>
            <a:r>
              <a:rPr lang="it-IT" b="1" u="sng" dirty="0"/>
              <a:t>radiazione</a:t>
            </a:r>
            <a:r>
              <a:rPr lang="it-IT" dirty="0"/>
              <a:t>, cioè una parte dell’albero non risolta dove non è possibile stabilire con certezza l’ordine reciproco delle biforcazioni</a:t>
            </a:r>
          </a:p>
          <a:p>
            <a:pPr marL="45720" indent="0">
              <a:buNone/>
            </a:pPr>
            <a:endParaRPr lang="it-IT" dirty="0"/>
          </a:p>
        </p:txBody>
      </p:sp>
      <p:pic>
        <p:nvPicPr>
          <p:cNvPr id="4" name="Picture 3"/>
          <p:cNvPicPr>
            <a:picLocks noChangeAspect="1"/>
          </p:cNvPicPr>
          <p:nvPr/>
        </p:nvPicPr>
        <p:blipFill>
          <a:blip r:embed="rId2"/>
          <a:stretch>
            <a:fillRect/>
          </a:stretch>
        </p:blipFill>
        <p:spPr>
          <a:xfrm>
            <a:off x="9008917" y="1091045"/>
            <a:ext cx="2819400" cy="1600200"/>
          </a:xfrm>
          <a:prstGeom prst="rect">
            <a:avLst/>
          </a:prstGeom>
        </p:spPr>
      </p:pic>
      <p:pic>
        <p:nvPicPr>
          <p:cNvPr id="7170" name="Picture 2" descr="http://www.nature.com/article-assets/npg/nmicrobiol/2016/nmicrobiol201648/images_hires/m685/nmicrobiol201648-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7192" y="2847861"/>
            <a:ext cx="3131126" cy="375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15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a:t>Radicazione di un albero</a:t>
            </a:r>
          </a:p>
        </p:txBody>
      </p:sp>
      <p:sp>
        <p:nvSpPr>
          <p:cNvPr id="3" name="Content Placeholder 2"/>
          <p:cNvSpPr>
            <a:spLocks noGrp="1"/>
          </p:cNvSpPr>
          <p:nvPr>
            <p:ph idx="1"/>
          </p:nvPr>
        </p:nvSpPr>
        <p:spPr>
          <a:xfrm>
            <a:off x="416329" y="1953907"/>
            <a:ext cx="10982498" cy="4343400"/>
          </a:xfrm>
        </p:spPr>
        <p:txBody>
          <a:bodyPr>
            <a:normAutofit lnSpcReduction="10000"/>
          </a:bodyPr>
          <a:lstStyle/>
          <a:p>
            <a:pPr algn="just"/>
            <a:r>
              <a:rPr lang="it-IT" dirty="0"/>
              <a:t>Un albero filogenetico può essere </a:t>
            </a:r>
            <a:r>
              <a:rPr lang="it-IT" b="1" u="sng" dirty="0"/>
              <a:t>non radicato</a:t>
            </a:r>
          </a:p>
          <a:p>
            <a:pPr algn="just"/>
            <a:r>
              <a:rPr lang="it-IT" dirty="0"/>
              <a:t>In questo caso </a:t>
            </a:r>
            <a:r>
              <a:rPr lang="it-IT" b="1" u="sng" dirty="0"/>
              <a:t>non si hanno informazioni relative a quale sia l’antenato comune</a:t>
            </a:r>
            <a:r>
              <a:rPr lang="it-IT" dirty="0"/>
              <a:t>, ma sono esclusivamente note le posizioni reciproche tra i vari taxa nell’albero</a:t>
            </a:r>
          </a:p>
          <a:p>
            <a:pPr algn="just"/>
            <a:r>
              <a:rPr lang="it-IT" dirty="0"/>
              <a:t>Non c’è </a:t>
            </a:r>
            <a:r>
              <a:rPr lang="it-IT" b="1" u="sng" dirty="0"/>
              <a:t>nessuna informazione relativa alla direzione del percorso evolutivo </a:t>
            </a:r>
          </a:p>
          <a:p>
            <a:pPr algn="just"/>
            <a:r>
              <a:rPr lang="it-IT" dirty="0"/>
              <a:t>Il caso opposto è quello di un </a:t>
            </a:r>
            <a:r>
              <a:rPr lang="it-IT" b="1" u="sng" dirty="0"/>
              <a:t>albero radicato</a:t>
            </a:r>
          </a:p>
          <a:p>
            <a:pPr algn="just"/>
            <a:r>
              <a:rPr lang="it-IT" dirty="0"/>
              <a:t>In questo caso </a:t>
            </a:r>
            <a:r>
              <a:rPr lang="it-IT" b="1" u="sng" dirty="0"/>
              <a:t>la direzione del percorso evolutivo è nota</a:t>
            </a:r>
            <a:r>
              <a:rPr lang="it-IT" dirty="0"/>
              <a:t>, come è nota la sequenza ancestrale</a:t>
            </a:r>
          </a:p>
          <a:p>
            <a:pPr algn="just"/>
            <a:r>
              <a:rPr lang="it-IT" dirty="0"/>
              <a:t>Un albero radicato per questo motivo è molto più informativo di un albero non radicato</a:t>
            </a:r>
          </a:p>
          <a:p>
            <a:pPr algn="just"/>
            <a:r>
              <a:rPr lang="it-IT" dirty="0"/>
              <a:t>E’ possibile transformare un albero non radicato in radicato, ma prima bisogna determinare dove mettere la radice</a:t>
            </a:r>
          </a:p>
        </p:txBody>
      </p:sp>
      <p:pic>
        <p:nvPicPr>
          <p:cNvPr id="5" name="Picture 4"/>
          <p:cNvPicPr>
            <a:picLocks noChangeAspect="1"/>
          </p:cNvPicPr>
          <p:nvPr/>
        </p:nvPicPr>
        <p:blipFill>
          <a:blip r:embed="rId2"/>
          <a:stretch>
            <a:fillRect/>
          </a:stretch>
        </p:blipFill>
        <p:spPr>
          <a:xfrm>
            <a:off x="7470199" y="324751"/>
            <a:ext cx="4400550" cy="2038350"/>
          </a:xfrm>
          <a:prstGeom prst="rect">
            <a:avLst/>
          </a:prstGeom>
        </p:spPr>
      </p:pic>
    </p:spTree>
    <p:extLst>
      <p:ext uri="{BB962C8B-B14F-4D97-AF65-F5344CB8AC3E}">
        <p14:creationId xmlns:p14="http://schemas.microsoft.com/office/powerpoint/2010/main" val="87463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a:t>Radicazione di un albero</a:t>
            </a:r>
          </a:p>
        </p:txBody>
      </p:sp>
      <p:sp>
        <p:nvSpPr>
          <p:cNvPr id="3" name="Content Placeholder 2"/>
          <p:cNvSpPr>
            <a:spLocks noGrp="1"/>
          </p:cNvSpPr>
          <p:nvPr>
            <p:ph idx="1"/>
          </p:nvPr>
        </p:nvSpPr>
        <p:spPr>
          <a:xfrm>
            <a:off x="416329" y="1953907"/>
            <a:ext cx="7293726" cy="4343400"/>
          </a:xfrm>
        </p:spPr>
        <p:txBody>
          <a:bodyPr>
            <a:normAutofit fontScale="92500" lnSpcReduction="10000"/>
          </a:bodyPr>
          <a:lstStyle/>
          <a:p>
            <a:pPr algn="just"/>
            <a:r>
              <a:rPr lang="it-IT" dirty="0"/>
              <a:t>Ci sono due approcci possibili per la radicazione di un albero</a:t>
            </a:r>
          </a:p>
          <a:p>
            <a:pPr algn="just"/>
            <a:r>
              <a:rPr lang="it-IT" dirty="0"/>
              <a:t>Il primo è l’uso di un </a:t>
            </a:r>
            <a:r>
              <a:rPr lang="it-IT" b="1" u="sng" dirty="0"/>
              <a:t>outgroup</a:t>
            </a:r>
            <a:r>
              <a:rPr lang="it-IT" dirty="0"/>
              <a:t>, cioè una sequenza omologa a quelle prese in considerazione ma «esterna» alle altre, cioè </a:t>
            </a:r>
            <a:r>
              <a:rPr lang="it-IT" b="1" dirty="0"/>
              <a:t>dipartitasi da un nodo più ancestrale rispetto a tutte le altre</a:t>
            </a:r>
          </a:p>
          <a:p>
            <a:pPr algn="just"/>
            <a:r>
              <a:rPr lang="it-IT" dirty="0"/>
              <a:t>Ad esempio potrei utilizzare una sequenza di un rettile per radicare un albero di mammiferi, perché so già da molte fonti in mio possesso che è accertato che la branca dei rettili costituisce un outgroup evolutivo certo rispetto all’ingroup dei mammiferi</a:t>
            </a:r>
          </a:p>
          <a:p>
            <a:pPr algn="just"/>
            <a:r>
              <a:rPr lang="it-IT" dirty="0"/>
              <a:t>In ogni caso l’outgroup non deve nemmeno essere troppo distante, in quanto una divergenza troppo ampia potrebbe portare all’introduzione di errori nell’analisi filogenetica</a:t>
            </a:r>
          </a:p>
        </p:txBody>
      </p:sp>
      <p:pic>
        <p:nvPicPr>
          <p:cNvPr id="8194" name="Picture 2" descr="http://2.bp.blogspot.com/-o6tstQop9jg/T8URedbFUXI/AAAAAAAAOUk/vUCjLS0dJ6w/s1600/photo-729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0055" y="826798"/>
            <a:ext cx="4067175" cy="24765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image.slidesharecdn.com/26lecturepresentation-110329072649-phpapp02/95/chapter-26-presentation-52-728.jpg?cb=1301384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2629" y="3362757"/>
            <a:ext cx="3784601" cy="283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1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06661"/>
          </a:xfrm>
        </p:spPr>
        <p:txBody>
          <a:bodyPr>
            <a:noAutofit/>
          </a:bodyPr>
          <a:lstStyle/>
          <a:p>
            <a:r>
              <a:rPr lang="it-IT" sz="2400" dirty="0"/>
              <a:t>Cenni introduttivi</a:t>
            </a:r>
          </a:p>
        </p:txBody>
      </p:sp>
      <p:sp>
        <p:nvSpPr>
          <p:cNvPr id="3" name="Content Placeholder 2"/>
          <p:cNvSpPr>
            <a:spLocks noGrp="1"/>
          </p:cNvSpPr>
          <p:nvPr>
            <p:ph idx="1"/>
          </p:nvPr>
        </p:nvSpPr>
        <p:spPr>
          <a:xfrm>
            <a:off x="1341120" y="1153390"/>
            <a:ext cx="9509760" cy="5018810"/>
          </a:xfrm>
        </p:spPr>
        <p:txBody>
          <a:bodyPr>
            <a:normAutofit fontScale="85000" lnSpcReduction="10000"/>
          </a:bodyPr>
          <a:lstStyle/>
          <a:p>
            <a:endParaRPr lang="it-IT" dirty="0"/>
          </a:p>
          <a:p>
            <a:pPr algn="just"/>
            <a:r>
              <a:rPr lang="it-IT" dirty="0"/>
              <a:t>L’analisi di sequenze biologiche è fondata su solidi principi evolutivi</a:t>
            </a:r>
          </a:p>
          <a:p>
            <a:pPr algn="just"/>
            <a:r>
              <a:rPr lang="it-IT" dirty="0"/>
              <a:t>La similarità e divergenza di sequenze (nucleotidiche o proteiche) possono essere razionalizzate e visualizzate comodamente con una rappresentazione grafica sotto forma di </a:t>
            </a:r>
            <a:r>
              <a:rPr lang="it-IT" b="1" u="sng" dirty="0"/>
              <a:t>alberi filogenetici</a:t>
            </a:r>
          </a:p>
          <a:p>
            <a:pPr algn="just"/>
            <a:r>
              <a:rPr lang="it-IT" dirty="0"/>
              <a:t>Pertanto la </a:t>
            </a:r>
            <a:r>
              <a:rPr lang="it-IT" b="1" u="sng" dirty="0"/>
              <a:t>filogenesi molecolare</a:t>
            </a:r>
            <a:r>
              <a:rPr lang="it-IT" b="1" dirty="0"/>
              <a:t> </a:t>
            </a:r>
            <a:r>
              <a:rPr lang="it-IT" dirty="0"/>
              <a:t>è uno degli aspetti fondamentali della bioinformatica</a:t>
            </a:r>
          </a:p>
          <a:p>
            <a:pPr algn="just"/>
            <a:r>
              <a:rPr lang="it-IT" dirty="0"/>
              <a:t>L’</a:t>
            </a:r>
            <a:r>
              <a:rPr lang="it-IT" b="1" u="sng" dirty="0"/>
              <a:t>evoluzione</a:t>
            </a:r>
            <a:r>
              <a:rPr lang="it-IT" dirty="0"/>
              <a:t>, in un contesto biologico, indica lo sviluppo di forme biologiche da altre forme biologiche preesistenti attraverso modifiche e selezione naturale</a:t>
            </a:r>
          </a:p>
          <a:p>
            <a:pPr algn="just"/>
            <a:r>
              <a:rPr lang="it-IT" dirty="0"/>
              <a:t>In un contesto molecolare, l’evoluzione può avvenire grazie ad eventi che portano a </a:t>
            </a:r>
            <a:r>
              <a:rPr lang="it-IT" b="1" u="sng" dirty="0"/>
              <a:t>mutazioni genetiche spontanee</a:t>
            </a:r>
          </a:p>
          <a:p>
            <a:pPr algn="just"/>
            <a:r>
              <a:rPr lang="it-IT" dirty="0"/>
              <a:t>La </a:t>
            </a:r>
            <a:r>
              <a:rPr lang="it-IT" b="1" u="sng" dirty="0"/>
              <a:t>selezione naturale </a:t>
            </a:r>
            <a:r>
              <a:rPr lang="it-IT" dirty="0"/>
              <a:t>tende ad eliminare le mutazioni che determinano una fitness riproduttiva minore e che quindi peggio si adattano a determinate condizioni ambiantali</a:t>
            </a:r>
          </a:p>
          <a:p>
            <a:pPr algn="just"/>
            <a:r>
              <a:rPr lang="it-IT" dirty="0"/>
              <a:t>La </a:t>
            </a:r>
            <a:r>
              <a:rPr lang="it-IT" b="1" u="sng" dirty="0"/>
              <a:t>variabilità genetica </a:t>
            </a:r>
            <a:r>
              <a:rPr lang="it-IT" dirty="0"/>
              <a:t>offre il materiale grezzo su cui la selezione naturale agisce</a:t>
            </a:r>
          </a:p>
        </p:txBody>
      </p:sp>
    </p:spTree>
    <p:extLst>
      <p:ext uri="{BB962C8B-B14F-4D97-AF65-F5344CB8AC3E}">
        <p14:creationId xmlns:p14="http://schemas.microsoft.com/office/powerpoint/2010/main" val="404742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a:t>Radicazione di un albero</a:t>
            </a:r>
          </a:p>
        </p:txBody>
      </p:sp>
      <p:sp>
        <p:nvSpPr>
          <p:cNvPr id="3" name="Content Placeholder 2"/>
          <p:cNvSpPr>
            <a:spLocks noGrp="1"/>
          </p:cNvSpPr>
          <p:nvPr>
            <p:ph idx="1"/>
          </p:nvPr>
        </p:nvSpPr>
        <p:spPr>
          <a:xfrm>
            <a:off x="489066" y="1735698"/>
            <a:ext cx="10286307" cy="4343400"/>
          </a:xfrm>
        </p:spPr>
        <p:txBody>
          <a:bodyPr>
            <a:normAutofit lnSpcReduction="10000"/>
          </a:bodyPr>
          <a:lstStyle/>
          <a:p>
            <a:pPr algn="just"/>
            <a:r>
              <a:rPr lang="it-IT" dirty="0"/>
              <a:t>La seconda possiblità è quella di utilizzare un approccio «</a:t>
            </a:r>
            <a:r>
              <a:rPr lang="it-IT" b="1" u="sng" dirty="0"/>
              <a:t>midpoint rooting</a:t>
            </a:r>
            <a:r>
              <a:rPr lang="it-IT" dirty="0"/>
              <a:t>», in cui il punto dell’albero a metà tra i due gruppi di taxa più divergenti è arbitrariamente scelto come punto di radicazione</a:t>
            </a:r>
          </a:p>
          <a:p>
            <a:pPr algn="just"/>
            <a:r>
              <a:rPr lang="it-IT" dirty="0"/>
              <a:t>Questo tipo di radicazione viene effettuato nel caso in cui non sia possibile reperire o identificare un </a:t>
            </a:r>
            <a:r>
              <a:rPr lang="it-IT" dirty="0" err="1"/>
              <a:t>outgroup</a:t>
            </a:r>
            <a:r>
              <a:rPr lang="it-IT" dirty="0"/>
              <a:t> certo</a:t>
            </a:r>
          </a:p>
          <a:p>
            <a:pPr algn="just"/>
            <a:r>
              <a:rPr lang="it-IT" dirty="0"/>
              <a:t>Quando tutti i </a:t>
            </a:r>
            <a:r>
              <a:rPr lang="it-IT" dirty="0" err="1"/>
              <a:t>taxa</a:t>
            </a:r>
            <a:r>
              <a:rPr lang="it-IT" dirty="0"/>
              <a:t> sono equidistanti dalla radice (i rami sono tutti della medesima lunghezza), </a:t>
            </a:r>
            <a:r>
              <a:rPr lang="it-IT" dirty="0" err="1"/>
              <a:t>cio’</a:t>
            </a:r>
            <a:r>
              <a:rPr lang="it-IT" dirty="0"/>
              <a:t> è consistente con l’ipotesi dell’</a:t>
            </a:r>
            <a:r>
              <a:rPr lang="it-IT" b="1" u="sng" dirty="0"/>
              <a:t>orologio molecolare</a:t>
            </a:r>
            <a:r>
              <a:rPr lang="it-IT" dirty="0"/>
              <a:t>, secondo cui tutte le sequenze evolvono ad un tasso costante e quindi il numero di mutazioni accumulate è direttamente proporzionale al tempo di divergenza</a:t>
            </a:r>
          </a:p>
          <a:p>
            <a:pPr algn="just"/>
            <a:r>
              <a:rPr lang="it-IT" dirty="0"/>
              <a:t>La lunghezza dei rami in questo caso può essere direttamente stimata per calcolare il tempo di divergenza tra due taxa</a:t>
            </a:r>
          </a:p>
          <a:p>
            <a:pPr algn="just"/>
            <a:r>
              <a:rPr lang="it-IT" b="1" u="sng" dirty="0">
                <a:solidFill>
                  <a:srgbClr val="FF0000"/>
                </a:solidFill>
              </a:rPr>
              <a:t>Tuttavia questo modello è raramente utilizzabile in dataset reali</a:t>
            </a:r>
          </a:p>
        </p:txBody>
      </p:sp>
    </p:spTree>
    <p:extLst>
      <p:ext uri="{BB962C8B-B14F-4D97-AF65-F5344CB8AC3E}">
        <p14:creationId xmlns:p14="http://schemas.microsoft.com/office/powerpoint/2010/main" val="178570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Sequence phylogeny vs species phylogeny</a:t>
            </a:r>
          </a:p>
        </p:txBody>
      </p:sp>
      <p:sp>
        <p:nvSpPr>
          <p:cNvPr id="3" name="Content Placeholder 2"/>
          <p:cNvSpPr>
            <a:spLocks noGrp="1"/>
          </p:cNvSpPr>
          <p:nvPr>
            <p:ph idx="1"/>
          </p:nvPr>
        </p:nvSpPr>
        <p:spPr>
          <a:xfrm>
            <a:off x="836023" y="1673352"/>
            <a:ext cx="10014857" cy="4343400"/>
          </a:xfrm>
        </p:spPr>
        <p:txBody>
          <a:bodyPr>
            <a:normAutofit/>
          </a:bodyPr>
          <a:lstStyle/>
          <a:p>
            <a:pPr marL="285750" indent="-285750" algn="just"/>
            <a:r>
              <a:rPr lang="it-IT" dirty="0"/>
              <a:t>Spesso la filogenesi molecolare si basa sull’utilizzo di singoli geni per inferire la storia evolutiva di specie o gruppi di organismi</a:t>
            </a:r>
          </a:p>
          <a:p>
            <a:pPr marL="285750" indent="-285750" algn="just"/>
            <a:r>
              <a:rPr lang="it-IT" dirty="0"/>
              <a:t> Tuttavia </a:t>
            </a:r>
            <a:r>
              <a:rPr lang="it-IT" b="1" u="sng" dirty="0"/>
              <a:t>l’albero di una sequenza descrive esclusivamente la storia evolutiva di quel particolare gene o di quella particolare famiglia proteica</a:t>
            </a:r>
          </a:p>
          <a:p>
            <a:pPr marL="285750" indent="-285750" algn="just"/>
            <a:r>
              <a:rPr lang="it-IT" b="1" u="sng" dirty="0"/>
              <a:t>Non necessariamente c’è una corrispondenza tra l’evoluzione di un gene in un gruppo di organismi e le relazioni evolutive tra le specie stesse</a:t>
            </a:r>
          </a:p>
          <a:p>
            <a:pPr algn="just"/>
            <a:r>
              <a:rPr lang="it-IT" dirty="0"/>
              <a:t>Alcuni geni possono evolvere più o meno rapidamente, senza prendere in considerazione la possibilità di eventi di trasferimento genico orizzontale</a:t>
            </a:r>
          </a:p>
          <a:p>
            <a:pPr algn="just"/>
            <a:r>
              <a:rPr lang="it-IT" dirty="0"/>
              <a:t>Per bilanciare questi problemi è necessario utilizzare dataset contenenti molti geni per ciascuna specie se si vuole studiare l’evoluzione a questo livello, passando ad approcci di </a:t>
            </a:r>
            <a:r>
              <a:rPr lang="it-IT" b="1" u="sng" dirty="0"/>
              <a:t>filogenomica molecolare</a:t>
            </a:r>
          </a:p>
        </p:txBody>
      </p:sp>
    </p:spTree>
    <p:extLst>
      <p:ext uri="{BB962C8B-B14F-4D97-AF65-F5344CB8AC3E}">
        <p14:creationId xmlns:p14="http://schemas.microsoft.com/office/powerpoint/2010/main" val="332634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01519"/>
            <a:ext cx="9509760" cy="620961"/>
          </a:xfrm>
        </p:spPr>
        <p:txBody>
          <a:bodyPr>
            <a:normAutofit/>
          </a:bodyPr>
          <a:lstStyle/>
          <a:p>
            <a:r>
              <a:rPr lang="it-IT" sz="2800" dirty="0"/>
              <a:t>La filogenomica – un campo in rapida espansione</a:t>
            </a:r>
          </a:p>
        </p:txBody>
      </p:sp>
      <p:pic>
        <p:nvPicPr>
          <p:cNvPr id="12290" name="Picture 2" descr="https://procogen.files.wordpress.com/2014/12/genbank-versus-1kp-on-201203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19" y="956639"/>
            <a:ext cx="6026439" cy="451983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dvg4ol0hclm7o.cloudfront.net/content/royprsb/281/1788/20140970/F2.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6701" y="895092"/>
            <a:ext cx="4245725" cy="493151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694592" y="5960764"/>
            <a:ext cx="10524393" cy="646331"/>
          </a:xfrm>
          <a:prstGeom prst="rect">
            <a:avLst/>
          </a:prstGeom>
          <a:noFill/>
        </p:spPr>
        <p:txBody>
          <a:bodyPr wrap="square" rtlCol="0">
            <a:spAutoFit/>
          </a:bodyPr>
          <a:lstStyle/>
          <a:p>
            <a:r>
              <a:rPr lang="it-IT" dirty="0"/>
              <a:t>Vedremo in alcune slide in seguito come tali approcci si differenzino tecnicamente da quelli basati sull’analisi di singole sequenze</a:t>
            </a:r>
            <a:endParaRPr lang="en-US" dirty="0"/>
          </a:p>
        </p:txBody>
      </p:sp>
    </p:spTree>
    <p:extLst>
      <p:ext uri="{BB962C8B-B14F-4D97-AF65-F5344CB8AC3E}">
        <p14:creationId xmlns:p14="http://schemas.microsoft.com/office/powerpoint/2010/main" val="326100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297" y="438912"/>
            <a:ext cx="10520855" cy="620961"/>
          </a:xfrm>
        </p:spPr>
        <p:txBody>
          <a:bodyPr>
            <a:normAutofit fontScale="90000"/>
          </a:bodyPr>
          <a:lstStyle/>
          <a:p>
            <a:r>
              <a:rPr lang="it-IT" sz="2800" dirty="0" err="1"/>
              <a:t>Horizontal</a:t>
            </a:r>
            <a:r>
              <a:rPr lang="it-IT" sz="2800" dirty="0"/>
              <a:t> gene transfer – un problema nelle analisi filogenetiche</a:t>
            </a:r>
          </a:p>
        </p:txBody>
      </p:sp>
      <p:pic>
        <p:nvPicPr>
          <p:cNvPr id="3" name="Immagine 2"/>
          <p:cNvPicPr>
            <a:picLocks noChangeAspect="1"/>
          </p:cNvPicPr>
          <p:nvPr/>
        </p:nvPicPr>
        <p:blipFill>
          <a:blip r:embed="rId2"/>
          <a:stretch>
            <a:fillRect/>
          </a:stretch>
        </p:blipFill>
        <p:spPr>
          <a:xfrm>
            <a:off x="531922" y="1198180"/>
            <a:ext cx="3356905" cy="2039743"/>
          </a:xfrm>
          <a:prstGeom prst="rect">
            <a:avLst/>
          </a:prstGeom>
        </p:spPr>
      </p:pic>
      <p:sp>
        <p:nvSpPr>
          <p:cNvPr id="4" name="CasellaDiTesto 3"/>
          <p:cNvSpPr txBox="1"/>
          <p:nvPr/>
        </p:nvSpPr>
        <p:spPr>
          <a:xfrm>
            <a:off x="4435366" y="1282262"/>
            <a:ext cx="7178566" cy="2862322"/>
          </a:xfrm>
          <a:prstGeom prst="rect">
            <a:avLst/>
          </a:prstGeom>
          <a:noFill/>
        </p:spPr>
        <p:txBody>
          <a:bodyPr wrap="square" rtlCol="0">
            <a:spAutoFit/>
          </a:bodyPr>
          <a:lstStyle/>
          <a:p>
            <a:pPr algn="just"/>
            <a:r>
              <a:rPr lang="it-IT" dirty="0"/>
              <a:t>Normalmente si tratta di eventi sporadici</a:t>
            </a:r>
          </a:p>
          <a:p>
            <a:pPr algn="just"/>
            <a:endParaRPr lang="it-IT" dirty="0"/>
          </a:p>
          <a:p>
            <a:pPr algn="just"/>
            <a:r>
              <a:rPr lang="it-IT" dirty="0"/>
              <a:t>Derivati spesso da vita in stretto contatto con microorganismi, perciò molto spesso coinvolge il trasferimento di geni batterici in eucarioti</a:t>
            </a:r>
          </a:p>
          <a:p>
            <a:pPr algn="just"/>
            <a:endParaRPr lang="it-IT" dirty="0"/>
          </a:p>
          <a:p>
            <a:pPr algn="just"/>
            <a:r>
              <a:rPr lang="it-IT" dirty="0"/>
              <a:t>Molto frequente per geni di origine virale</a:t>
            </a:r>
          </a:p>
          <a:p>
            <a:pPr algn="just"/>
            <a:endParaRPr lang="it-IT" dirty="0"/>
          </a:p>
          <a:p>
            <a:pPr algn="just"/>
            <a:r>
              <a:rPr lang="it-IT" dirty="0"/>
              <a:t>In alcuni gruppi animali è molto più comune di quanto ci si possa aspettare (es. tardigradi e rotiferi)</a:t>
            </a:r>
            <a:endParaRPr lang="en-US" dirty="0"/>
          </a:p>
        </p:txBody>
      </p:sp>
      <p:pic>
        <p:nvPicPr>
          <p:cNvPr id="5" name="Immagine 4"/>
          <p:cNvPicPr>
            <a:picLocks noChangeAspect="1"/>
          </p:cNvPicPr>
          <p:nvPr/>
        </p:nvPicPr>
        <p:blipFill>
          <a:blip r:embed="rId3"/>
          <a:stretch>
            <a:fillRect/>
          </a:stretch>
        </p:blipFill>
        <p:spPr>
          <a:xfrm>
            <a:off x="492711" y="3465457"/>
            <a:ext cx="3435325" cy="2746156"/>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792" y="4486752"/>
            <a:ext cx="7633409" cy="1919013"/>
          </a:xfrm>
          <a:prstGeom prst="rect">
            <a:avLst/>
          </a:prstGeom>
        </p:spPr>
      </p:pic>
    </p:spTree>
    <p:extLst>
      <p:ext uri="{BB962C8B-B14F-4D97-AF65-F5344CB8AC3E}">
        <p14:creationId xmlns:p14="http://schemas.microsoft.com/office/powerpoint/2010/main" val="152729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a:t>Rappresentazione di un albero</a:t>
            </a:r>
          </a:p>
        </p:txBody>
      </p:sp>
      <p:sp>
        <p:nvSpPr>
          <p:cNvPr id="3" name="Content Placeholder 2"/>
          <p:cNvSpPr>
            <a:spLocks noGrp="1"/>
          </p:cNvSpPr>
          <p:nvPr>
            <p:ph idx="1"/>
          </p:nvPr>
        </p:nvSpPr>
        <p:spPr>
          <a:xfrm>
            <a:off x="518747" y="1216152"/>
            <a:ext cx="11280530" cy="4343400"/>
          </a:xfrm>
        </p:spPr>
        <p:txBody>
          <a:bodyPr>
            <a:normAutofit/>
          </a:bodyPr>
          <a:lstStyle/>
          <a:p>
            <a:pPr algn="just"/>
            <a:r>
              <a:rPr lang="it-IT" sz="1800" dirty="0"/>
              <a:t>Un albero filogenetico radicato può essere sostanzialmente rappresentato in tre modi</a:t>
            </a:r>
          </a:p>
          <a:p>
            <a:pPr algn="just"/>
            <a:r>
              <a:rPr lang="it-IT" sz="1800" dirty="0"/>
              <a:t>Un </a:t>
            </a:r>
            <a:r>
              <a:rPr lang="it-IT" sz="1800" b="1" u="sng" dirty="0"/>
              <a:t>filogramma</a:t>
            </a:r>
            <a:r>
              <a:rPr lang="it-IT" sz="1800" dirty="0"/>
              <a:t> la lunghezza dei rami rappresenta la divergenza; hanno quindi il pregio di rappresentare sia le relazioni reciproche che una scala di variazione</a:t>
            </a:r>
          </a:p>
          <a:p>
            <a:pPr algn="just"/>
            <a:r>
              <a:rPr lang="it-IT" sz="1800" dirty="0"/>
              <a:t>Un </a:t>
            </a:r>
            <a:r>
              <a:rPr lang="it-IT" sz="1800" b="1" u="sng" dirty="0"/>
              <a:t>cladogramma</a:t>
            </a:r>
            <a:r>
              <a:rPr lang="it-IT" sz="1800" dirty="0"/>
              <a:t> mostra tutti i taxa allineati, cioè la lunghezza di tutti i rami a partire dalla radice è identica. Non sono contenute informazioni relative alla divergenza, soltanto quelle relative alle relazioni reciproche tra </a:t>
            </a:r>
            <a:r>
              <a:rPr lang="it-IT" sz="1800" dirty="0" err="1"/>
              <a:t>taxa</a:t>
            </a:r>
            <a:r>
              <a:rPr lang="it-IT" sz="1800" dirty="0"/>
              <a:t>. N.B non bisogna confondere </a:t>
            </a:r>
            <a:r>
              <a:rPr lang="it-IT" sz="1800" dirty="0" err="1"/>
              <a:t>filogrammi</a:t>
            </a:r>
            <a:r>
              <a:rPr lang="it-IT" sz="1800" dirty="0"/>
              <a:t> </a:t>
            </a:r>
            <a:r>
              <a:rPr lang="it-IT" sz="1800" dirty="0" err="1"/>
              <a:t>molecular</a:t>
            </a:r>
            <a:r>
              <a:rPr lang="it-IT" sz="1800" dirty="0"/>
              <a:t> clock con cladogrammi! I primi possono essere facilmente distinti dai secondi per la spaziatura irregolare tra i nodi</a:t>
            </a:r>
          </a:p>
          <a:p>
            <a:pPr algn="just"/>
            <a:r>
              <a:rPr lang="it-IT" sz="1800" dirty="0"/>
              <a:t>Un </a:t>
            </a:r>
            <a:r>
              <a:rPr lang="it-IT" sz="1800" b="1" u="sng" dirty="0"/>
              <a:t>cronogramma</a:t>
            </a:r>
            <a:r>
              <a:rPr lang="it-IT" sz="1800" dirty="0"/>
              <a:t> è visivamente simile ad un cladogramma, ma la lunghezza dei rami in questo caso dipende dal tempo (è quindi conforme all’ipotesi dell’orologio molecolare)</a:t>
            </a:r>
          </a:p>
        </p:txBody>
      </p:sp>
      <p:pic>
        <p:nvPicPr>
          <p:cNvPr id="4" name="Picture 3"/>
          <p:cNvPicPr>
            <a:picLocks noChangeAspect="1"/>
          </p:cNvPicPr>
          <p:nvPr/>
        </p:nvPicPr>
        <p:blipFill rotWithShape="1">
          <a:blip r:embed="rId2"/>
          <a:srcRect t="30869" b="24264"/>
          <a:stretch/>
        </p:blipFill>
        <p:spPr>
          <a:xfrm>
            <a:off x="2925640" y="4638342"/>
            <a:ext cx="6076950" cy="2047009"/>
          </a:xfrm>
          <a:prstGeom prst="rect">
            <a:avLst/>
          </a:prstGeom>
        </p:spPr>
      </p:pic>
    </p:spTree>
    <p:extLst>
      <p:ext uri="{BB962C8B-B14F-4D97-AF65-F5344CB8AC3E}">
        <p14:creationId xmlns:p14="http://schemas.microsoft.com/office/powerpoint/2010/main" val="98363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a:t>Rappresentazione di un albero</a:t>
            </a:r>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a:t>Un albero filogenetico può essere mostrato anche come albero radiale (un albero «a stella» non radicato)</a:t>
            </a:r>
          </a:p>
          <a:p>
            <a:pPr algn="just"/>
            <a:r>
              <a:rPr lang="it-IT" sz="1800" dirty="0"/>
              <a:t>Alternativamente può essere mostrato come albero circolare (sia sotto forma di cladogramma che sotto forma di </a:t>
            </a:r>
            <a:r>
              <a:rPr lang="it-IT" sz="1800" dirty="0" err="1"/>
              <a:t>filogramma</a:t>
            </a:r>
            <a:r>
              <a:rPr lang="it-IT" sz="1800" dirty="0"/>
              <a:t>)</a:t>
            </a:r>
          </a:p>
        </p:txBody>
      </p:sp>
      <p:pic>
        <p:nvPicPr>
          <p:cNvPr id="5" name="Immagine 4"/>
          <p:cNvPicPr>
            <a:picLocks noChangeAspect="1"/>
          </p:cNvPicPr>
          <p:nvPr/>
        </p:nvPicPr>
        <p:blipFill rotWithShape="1">
          <a:blip r:embed="rId2"/>
          <a:srcRect r="812"/>
          <a:stretch/>
        </p:blipFill>
        <p:spPr>
          <a:xfrm>
            <a:off x="1341120" y="2683093"/>
            <a:ext cx="3819459" cy="3665155"/>
          </a:xfrm>
          <a:prstGeom prst="rect">
            <a:avLst/>
          </a:prstGeom>
        </p:spPr>
      </p:pic>
      <p:sp>
        <p:nvSpPr>
          <p:cNvPr id="6" name="CasellaDiTesto 5"/>
          <p:cNvSpPr txBox="1"/>
          <p:nvPr/>
        </p:nvSpPr>
        <p:spPr>
          <a:xfrm>
            <a:off x="5927834" y="3615559"/>
            <a:ext cx="5633545" cy="1477328"/>
          </a:xfrm>
          <a:prstGeom prst="rect">
            <a:avLst/>
          </a:prstGeom>
          <a:noFill/>
        </p:spPr>
        <p:txBody>
          <a:bodyPr wrap="square" rtlCol="0">
            <a:spAutoFit/>
          </a:bodyPr>
          <a:lstStyle/>
          <a:p>
            <a:r>
              <a:rPr lang="it-IT" dirty="0"/>
              <a:t>L’esempio a fianco mostra un cladogramma circolare</a:t>
            </a:r>
          </a:p>
          <a:p>
            <a:endParaRPr lang="it-IT" dirty="0"/>
          </a:p>
          <a:p>
            <a:r>
              <a:rPr lang="it-IT" dirty="0"/>
              <a:t>Tutti i </a:t>
            </a:r>
            <a:r>
              <a:rPr lang="it-IT" dirty="0" err="1"/>
              <a:t>taxa</a:t>
            </a:r>
            <a:r>
              <a:rPr lang="it-IT" dirty="0"/>
              <a:t> sono equidistanti dal centro dell’albero, nodo da cui si dipartono tutti i rami</a:t>
            </a:r>
            <a:endParaRPr lang="en-US" dirty="0"/>
          </a:p>
        </p:txBody>
      </p:sp>
    </p:spTree>
    <p:extLst>
      <p:ext uri="{BB962C8B-B14F-4D97-AF65-F5344CB8AC3E}">
        <p14:creationId xmlns:p14="http://schemas.microsoft.com/office/powerpoint/2010/main" val="369817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a:t>Rappresentazione di un albero</a:t>
            </a:r>
          </a:p>
        </p:txBody>
      </p:sp>
      <p:pic>
        <p:nvPicPr>
          <p:cNvPr id="7" name="Immagine 6"/>
          <p:cNvPicPr>
            <a:picLocks noChangeAspect="1"/>
          </p:cNvPicPr>
          <p:nvPr/>
        </p:nvPicPr>
        <p:blipFill rotWithShape="1">
          <a:blip r:embed="rId2"/>
          <a:srcRect l="1793" t="901" r="1373" b="1317"/>
          <a:stretch/>
        </p:blipFill>
        <p:spPr>
          <a:xfrm>
            <a:off x="977464" y="1366345"/>
            <a:ext cx="5195136" cy="4776952"/>
          </a:xfrm>
          <a:prstGeom prst="rect">
            <a:avLst/>
          </a:prstGeom>
        </p:spPr>
      </p:pic>
      <p:sp>
        <p:nvSpPr>
          <p:cNvPr id="8" name="CasellaDiTesto 7"/>
          <p:cNvSpPr txBox="1"/>
          <p:nvPr/>
        </p:nvSpPr>
        <p:spPr>
          <a:xfrm>
            <a:off x="6705600" y="1660634"/>
            <a:ext cx="5129048" cy="2308324"/>
          </a:xfrm>
          <a:prstGeom prst="rect">
            <a:avLst/>
          </a:prstGeom>
          <a:noFill/>
        </p:spPr>
        <p:txBody>
          <a:bodyPr wrap="square" rtlCol="0">
            <a:spAutoFit/>
          </a:bodyPr>
          <a:lstStyle/>
          <a:p>
            <a:pPr algn="just"/>
            <a:r>
              <a:rPr lang="it-IT" dirty="0" err="1"/>
              <a:t>Filogramma</a:t>
            </a:r>
            <a:r>
              <a:rPr lang="it-IT" dirty="0"/>
              <a:t> circolare</a:t>
            </a:r>
          </a:p>
          <a:p>
            <a:pPr algn="just"/>
            <a:endParaRPr lang="it-IT" dirty="0"/>
          </a:p>
          <a:p>
            <a:pPr algn="just"/>
            <a:r>
              <a:rPr lang="it-IT" dirty="0"/>
              <a:t>Notate la diversa lunghezza dei rami</a:t>
            </a:r>
          </a:p>
          <a:p>
            <a:pPr algn="just"/>
            <a:endParaRPr lang="it-IT" dirty="0"/>
          </a:p>
          <a:p>
            <a:pPr algn="just"/>
            <a:r>
              <a:rPr lang="it-IT" dirty="0"/>
              <a:t>Spesso i nomi dei </a:t>
            </a:r>
            <a:r>
              <a:rPr lang="it-IT" dirty="0" err="1"/>
              <a:t>taxa</a:t>
            </a:r>
            <a:r>
              <a:rPr lang="it-IT" dirty="0"/>
              <a:t> sono comunque mostrati, per semplicità di rappresentazione (e leggibilità), su una immaginaria circonferenza</a:t>
            </a:r>
            <a:endParaRPr lang="en-US" dirty="0"/>
          </a:p>
        </p:txBody>
      </p:sp>
    </p:spTree>
    <p:extLst>
      <p:ext uri="{BB962C8B-B14F-4D97-AF65-F5344CB8AC3E}">
        <p14:creationId xmlns:p14="http://schemas.microsoft.com/office/powerpoint/2010/main" val="388612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a:t>Rappresentazione di un albero</a:t>
            </a:r>
          </a:p>
        </p:txBody>
      </p:sp>
      <p:sp>
        <p:nvSpPr>
          <p:cNvPr id="8" name="CasellaDiTesto 7"/>
          <p:cNvSpPr txBox="1"/>
          <p:nvPr/>
        </p:nvSpPr>
        <p:spPr>
          <a:xfrm>
            <a:off x="6642538" y="1660634"/>
            <a:ext cx="5129048" cy="4247317"/>
          </a:xfrm>
          <a:prstGeom prst="rect">
            <a:avLst/>
          </a:prstGeom>
          <a:noFill/>
        </p:spPr>
        <p:txBody>
          <a:bodyPr wrap="square" rtlCol="0">
            <a:spAutoFit/>
          </a:bodyPr>
          <a:lstStyle/>
          <a:p>
            <a:pPr algn="just"/>
            <a:r>
              <a:rPr lang="it-IT" dirty="0"/>
              <a:t>Albero radiale non radicato (per definizione si tratta di un </a:t>
            </a:r>
            <a:r>
              <a:rPr lang="it-IT" dirty="0" err="1"/>
              <a:t>filogramma</a:t>
            </a:r>
            <a:r>
              <a:rPr lang="it-IT" dirty="0"/>
              <a:t>)</a:t>
            </a:r>
          </a:p>
          <a:p>
            <a:pPr algn="just"/>
            <a:endParaRPr lang="it-IT" dirty="0"/>
          </a:p>
          <a:p>
            <a:pPr algn="just"/>
            <a:r>
              <a:rPr lang="it-IT" dirty="0"/>
              <a:t>Notate la diversa lunghezza dei rami</a:t>
            </a:r>
          </a:p>
          <a:p>
            <a:pPr algn="just"/>
            <a:endParaRPr lang="it-IT" dirty="0"/>
          </a:p>
          <a:p>
            <a:pPr algn="just"/>
            <a:r>
              <a:rPr lang="it-IT" dirty="0"/>
              <a:t>Non è possibile stabilire il nodo ancestrale (perché non c’è una radice)</a:t>
            </a:r>
          </a:p>
          <a:p>
            <a:pPr algn="just"/>
            <a:endParaRPr lang="it-IT" dirty="0"/>
          </a:p>
          <a:p>
            <a:pPr algn="just"/>
            <a:r>
              <a:rPr lang="it-IT" dirty="0"/>
              <a:t>E' un tipo di rappresentazione che in ogni caso mi permette di evidenziare la distanza evolutiva tra i </a:t>
            </a:r>
            <a:r>
              <a:rPr lang="it-IT" dirty="0" err="1"/>
              <a:t>taxa</a:t>
            </a:r>
            <a:r>
              <a:rPr lang="it-IT" dirty="0"/>
              <a:t> all’interno dell’albero</a:t>
            </a:r>
          </a:p>
          <a:p>
            <a:pPr algn="just"/>
            <a:endParaRPr lang="it-IT" dirty="0"/>
          </a:p>
          <a:p>
            <a:pPr algn="just"/>
            <a:r>
              <a:rPr lang="it-IT" b="1" dirty="0"/>
              <a:t>Se uno dei </a:t>
            </a:r>
            <a:r>
              <a:rPr lang="it-IT" b="1" dirty="0" err="1"/>
              <a:t>taxa</a:t>
            </a:r>
            <a:r>
              <a:rPr lang="it-IT" b="1" dirty="0"/>
              <a:t> presenti nell’albero fosse un </a:t>
            </a:r>
            <a:r>
              <a:rPr lang="it-IT" b="1" dirty="0" err="1"/>
              <a:t>outgroup</a:t>
            </a:r>
            <a:r>
              <a:rPr lang="it-IT" b="1" dirty="0"/>
              <a:t>, sarebbe possibile radicare l’albero</a:t>
            </a:r>
            <a:endParaRPr lang="en-US" b="1" dirty="0"/>
          </a:p>
        </p:txBody>
      </p:sp>
      <p:pic>
        <p:nvPicPr>
          <p:cNvPr id="3" name="Immagine 2"/>
          <p:cNvPicPr>
            <a:picLocks noChangeAspect="1"/>
          </p:cNvPicPr>
          <p:nvPr/>
        </p:nvPicPr>
        <p:blipFill>
          <a:blip r:embed="rId2"/>
          <a:stretch>
            <a:fillRect/>
          </a:stretch>
        </p:blipFill>
        <p:spPr>
          <a:xfrm>
            <a:off x="565916" y="1470724"/>
            <a:ext cx="5782332" cy="4625866"/>
          </a:xfrm>
          <a:prstGeom prst="rect">
            <a:avLst/>
          </a:prstGeom>
        </p:spPr>
      </p:pic>
    </p:spTree>
    <p:extLst>
      <p:ext uri="{BB962C8B-B14F-4D97-AF65-F5344CB8AC3E}">
        <p14:creationId xmlns:p14="http://schemas.microsoft.com/office/powerpoint/2010/main" val="398273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a:t>Rappresentazione di un albero</a:t>
            </a:r>
          </a:p>
        </p:txBody>
      </p:sp>
      <p:sp>
        <p:nvSpPr>
          <p:cNvPr id="8" name="CasellaDiTesto 7"/>
          <p:cNvSpPr txBox="1"/>
          <p:nvPr/>
        </p:nvSpPr>
        <p:spPr>
          <a:xfrm>
            <a:off x="6407406" y="1782554"/>
            <a:ext cx="5129048" cy="3693319"/>
          </a:xfrm>
          <a:prstGeom prst="rect">
            <a:avLst/>
          </a:prstGeom>
          <a:noFill/>
        </p:spPr>
        <p:txBody>
          <a:bodyPr wrap="square" rtlCol="0">
            <a:spAutoFit/>
          </a:bodyPr>
          <a:lstStyle/>
          <a:p>
            <a:pPr algn="just"/>
            <a:r>
              <a:rPr lang="it-IT" dirty="0"/>
              <a:t>In un albero i nodi possono essere liberamente ruotati senza cambiare il grado di relazione reciproca tra le sequenze (o le specie)</a:t>
            </a:r>
          </a:p>
          <a:p>
            <a:pPr algn="just"/>
            <a:endParaRPr lang="it-IT" dirty="0"/>
          </a:p>
          <a:p>
            <a:pPr algn="just"/>
            <a:r>
              <a:rPr lang="it-IT" dirty="0"/>
              <a:t>La distanza globale tra due sequenze si calcola esclusivamente sulla dimensione orizzontale</a:t>
            </a:r>
          </a:p>
          <a:p>
            <a:pPr algn="just"/>
            <a:endParaRPr lang="it-IT" dirty="0"/>
          </a:p>
          <a:p>
            <a:pPr algn="just"/>
            <a:r>
              <a:rPr lang="it-IT" dirty="0"/>
              <a:t>Il ruotare alcuni nodi può permettere a volte di organizzare l’albero in modo più razionale, senza però andare ad alterare in alcun modo la topologia</a:t>
            </a:r>
            <a:endParaRPr lang="en-US" dirty="0"/>
          </a:p>
        </p:txBody>
      </p:sp>
      <p:pic>
        <p:nvPicPr>
          <p:cNvPr id="4" name="Immagine 3"/>
          <p:cNvPicPr>
            <a:picLocks noChangeAspect="1"/>
          </p:cNvPicPr>
          <p:nvPr/>
        </p:nvPicPr>
        <p:blipFill>
          <a:blip r:embed="rId2"/>
          <a:stretch>
            <a:fillRect/>
          </a:stretch>
        </p:blipFill>
        <p:spPr>
          <a:xfrm>
            <a:off x="981030" y="1660634"/>
            <a:ext cx="4974767" cy="4554107"/>
          </a:xfrm>
          <a:prstGeom prst="rect">
            <a:avLst/>
          </a:prstGeom>
        </p:spPr>
      </p:pic>
    </p:spTree>
    <p:extLst>
      <p:ext uri="{BB962C8B-B14F-4D97-AF65-F5344CB8AC3E}">
        <p14:creationId xmlns:p14="http://schemas.microsoft.com/office/powerpoint/2010/main" val="209853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a:t>Formato di un albero</a:t>
            </a:r>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a:t>In bioinformatica, le informazioni relative alla topologia di un albero sono contenute in file di un particolare formato detto </a:t>
            </a:r>
            <a:r>
              <a:rPr lang="it-IT" sz="1800" b="1" u="sng" dirty="0"/>
              <a:t>Newick</a:t>
            </a:r>
          </a:p>
          <a:p>
            <a:pPr algn="just"/>
            <a:r>
              <a:rPr lang="it-IT" sz="1800" dirty="0"/>
              <a:t>Le relazioni tra taxa ed i branching patterns sono definiti da </a:t>
            </a:r>
            <a:r>
              <a:rPr lang="it-IT" sz="1800" b="1" u="sng" dirty="0"/>
              <a:t>parentesi annidate</a:t>
            </a:r>
          </a:p>
          <a:p>
            <a:pPr algn="just"/>
            <a:r>
              <a:rPr lang="it-IT" sz="1800" dirty="0"/>
              <a:t>In un filogramma le informazioni relative alla lunghezza dei rami sono indicate subito dopo il nome del taxa e precdute dal simbolo «:»</a:t>
            </a:r>
          </a:p>
        </p:txBody>
      </p:sp>
      <p:pic>
        <p:nvPicPr>
          <p:cNvPr id="5" name="Picture 4"/>
          <p:cNvPicPr>
            <a:picLocks noChangeAspect="1"/>
          </p:cNvPicPr>
          <p:nvPr/>
        </p:nvPicPr>
        <p:blipFill>
          <a:blip r:embed="rId2"/>
          <a:stretch>
            <a:fillRect/>
          </a:stretch>
        </p:blipFill>
        <p:spPr>
          <a:xfrm>
            <a:off x="3548062" y="3665826"/>
            <a:ext cx="5095875" cy="2581275"/>
          </a:xfrm>
          <a:prstGeom prst="rect">
            <a:avLst/>
          </a:prstGeom>
        </p:spPr>
      </p:pic>
    </p:spTree>
    <p:extLst>
      <p:ext uri="{BB962C8B-B14F-4D97-AF65-F5344CB8AC3E}">
        <p14:creationId xmlns:p14="http://schemas.microsoft.com/office/powerpoint/2010/main" val="115085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356" y="851297"/>
            <a:ext cx="5028508" cy="1756821"/>
          </a:xfrm>
        </p:spPr>
        <p:txBody>
          <a:bodyPr>
            <a:normAutofit fontScale="90000"/>
          </a:bodyPr>
          <a:lstStyle/>
          <a:p>
            <a:pPr algn="just"/>
            <a:r>
              <a:rPr lang="it-IT" sz="2000" dirty="0"/>
              <a:t>Il concetto di selezione naturale con cui abbiamo familiarità a livello di specie è anche applicabile a livello di sequenze</a:t>
            </a:r>
            <a:br>
              <a:rPr lang="it-IT" sz="2000" dirty="0"/>
            </a:br>
            <a:br>
              <a:rPr lang="it-IT" sz="2000" dirty="0"/>
            </a:br>
            <a:r>
              <a:rPr lang="it-IT" sz="2000" dirty="0"/>
              <a:t>Ciò ovviamente dipende dalla relazione esistente tra genotipo e fenotipo</a:t>
            </a:r>
          </a:p>
        </p:txBody>
      </p:sp>
      <p:pic>
        <p:nvPicPr>
          <p:cNvPr id="1026" name="Picture 2" descr="https://storybookstorage.s3.amazonaws.com/items/images/000/296/218/original/20160309-12191-1idtip9.png?14575253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46" y="3314546"/>
            <a:ext cx="6509716" cy="3217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ssets.answersingenesis.org/img/cms/content/contentnode/image/understanding-natural-sele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008" y="4078750"/>
            <a:ext cx="38100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ath.ucla.edu/~tao/finch.jpg?w=240"/>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567054" y="110633"/>
            <a:ext cx="5105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9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a:t>Formato di un albero</a:t>
            </a:r>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a:t>Il formato </a:t>
            </a:r>
            <a:r>
              <a:rPr lang="it-IT" sz="1800" dirty="0" err="1"/>
              <a:t>Newick</a:t>
            </a:r>
            <a:r>
              <a:rPr lang="it-IT" sz="1800" dirty="0"/>
              <a:t> può contenere anche altri due tipi di informazioni oltre alla topologia</a:t>
            </a:r>
          </a:p>
          <a:p>
            <a:pPr algn="just"/>
            <a:r>
              <a:rPr lang="it-IT" sz="1800" dirty="0"/>
              <a:t>Prima di tutto la </a:t>
            </a:r>
            <a:r>
              <a:rPr lang="it-IT" sz="1800" b="1" dirty="0"/>
              <a:t>lunghezza dei rami </a:t>
            </a:r>
            <a:r>
              <a:rPr lang="it-IT" sz="1800" dirty="0"/>
              <a:t>(nel caso di un </a:t>
            </a:r>
            <a:r>
              <a:rPr lang="it-IT" sz="1800" dirty="0" err="1"/>
              <a:t>filogramma</a:t>
            </a:r>
            <a:r>
              <a:rPr lang="it-IT" sz="1800" dirty="0"/>
              <a:t>)</a:t>
            </a:r>
          </a:p>
          <a:p>
            <a:pPr algn="just"/>
            <a:r>
              <a:rPr lang="it-IT" sz="1800" dirty="0"/>
              <a:t>In secondo luogo, l’eventuale </a:t>
            </a:r>
            <a:r>
              <a:rPr lang="it-IT" sz="1800" b="1" dirty="0"/>
              <a:t>supporto statistico dei nodi</a:t>
            </a:r>
          </a:p>
          <a:p>
            <a:pPr algn="just"/>
            <a:r>
              <a:rPr lang="it-IT" sz="1800" dirty="0"/>
              <a:t>Notazione dopo «:» (lunghezza dei rami) o tra parentesi quadre (supporto)</a:t>
            </a:r>
          </a:p>
        </p:txBody>
      </p:sp>
      <p:pic>
        <p:nvPicPr>
          <p:cNvPr id="4" name="Immagine 3"/>
          <p:cNvPicPr>
            <a:picLocks noChangeAspect="1"/>
          </p:cNvPicPr>
          <p:nvPr/>
        </p:nvPicPr>
        <p:blipFill>
          <a:blip r:embed="rId2"/>
          <a:stretch>
            <a:fillRect/>
          </a:stretch>
        </p:blipFill>
        <p:spPr>
          <a:xfrm>
            <a:off x="2617075" y="3289141"/>
            <a:ext cx="7109382" cy="3160713"/>
          </a:xfrm>
          <a:prstGeom prst="rect">
            <a:avLst/>
          </a:prstGeom>
        </p:spPr>
      </p:pic>
    </p:spTree>
    <p:extLst>
      <p:ext uri="{BB962C8B-B14F-4D97-AF65-F5344CB8AC3E}">
        <p14:creationId xmlns:p14="http://schemas.microsoft.com/office/powerpoint/2010/main" val="146330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a:t>Alberi consensus</a:t>
            </a:r>
          </a:p>
        </p:txBody>
      </p:sp>
      <p:sp>
        <p:nvSpPr>
          <p:cNvPr id="3" name="Content Placeholder 2"/>
          <p:cNvSpPr>
            <a:spLocks noGrp="1"/>
          </p:cNvSpPr>
          <p:nvPr>
            <p:ph idx="1"/>
          </p:nvPr>
        </p:nvSpPr>
        <p:spPr>
          <a:xfrm>
            <a:off x="1081347" y="1662961"/>
            <a:ext cx="5620789" cy="4343400"/>
          </a:xfrm>
        </p:spPr>
        <p:txBody>
          <a:bodyPr>
            <a:normAutofit lnSpcReduction="10000"/>
          </a:bodyPr>
          <a:lstStyle/>
          <a:p>
            <a:pPr algn="just"/>
            <a:r>
              <a:rPr lang="it-IT" sz="1800" dirty="0"/>
              <a:t>Spesso i metodi di analisi filogenomica possono risultare in una serie di alberi tutti ugualmente probabili</a:t>
            </a:r>
          </a:p>
          <a:p>
            <a:pPr algn="just"/>
            <a:r>
              <a:rPr lang="it-IT" sz="1800" dirty="0"/>
              <a:t>E' pertanto necessare generare un </a:t>
            </a:r>
            <a:r>
              <a:rPr lang="it-IT" sz="1800" b="1" u="sng" dirty="0"/>
              <a:t>albero consensus</a:t>
            </a:r>
            <a:r>
              <a:rPr lang="it-IT" sz="1800" dirty="0"/>
              <a:t> che possa mostrare le biforcazioni evidenziate in modo inequivoco e collassare quelle che al contrario sono risolte conflittualmente dai differenti alberi, che risultano in una politomia</a:t>
            </a:r>
          </a:p>
          <a:p>
            <a:pPr algn="just"/>
            <a:r>
              <a:rPr lang="it-IT" sz="1800" dirty="0"/>
              <a:t>La combinazione dei nodi può essere fatta per </a:t>
            </a:r>
            <a:r>
              <a:rPr lang="it-IT" sz="1800" b="1" u="sng" dirty="0"/>
              <a:t>consenso stretto</a:t>
            </a:r>
            <a:r>
              <a:rPr lang="it-IT" sz="1800" dirty="0"/>
              <a:t> (tutti i nodi conflittuali vengono mostrati come politomie) o per </a:t>
            </a:r>
            <a:r>
              <a:rPr lang="it-IT" sz="1800" b="1" u="sng" dirty="0"/>
              <a:t>majority rule</a:t>
            </a:r>
            <a:r>
              <a:rPr lang="it-IT" sz="1800" dirty="0"/>
              <a:t> (vengono mantenuti soltanto i nodi dicotomici supportati da almeno il 50% degli alberi, mentre gli altri restano come politomie)</a:t>
            </a:r>
          </a:p>
        </p:txBody>
      </p:sp>
      <p:pic>
        <p:nvPicPr>
          <p:cNvPr id="13314" name="Picture 2" descr="http://www.frozenevolution.com/sites/default/files/imce/formulae/snimek10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2832" y="1662961"/>
            <a:ext cx="4309310" cy="3366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3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89788"/>
          </a:xfrm>
        </p:spPr>
        <p:txBody>
          <a:bodyPr/>
          <a:lstStyle/>
          <a:p>
            <a:r>
              <a:rPr lang="it-IT" dirty="0"/>
              <a:t>Obiettivo di un’analisi filogenetica</a:t>
            </a:r>
          </a:p>
        </p:txBody>
      </p:sp>
      <p:sp>
        <p:nvSpPr>
          <p:cNvPr id="3" name="Content Placeholder 2"/>
          <p:cNvSpPr>
            <a:spLocks noGrp="1"/>
          </p:cNvSpPr>
          <p:nvPr>
            <p:ph idx="1"/>
          </p:nvPr>
        </p:nvSpPr>
        <p:spPr>
          <a:xfrm>
            <a:off x="1008611" y="1517488"/>
            <a:ext cx="9509760" cy="4343400"/>
          </a:xfrm>
        </p:spPr>
        <p:txBody>
          <a:bodyPr>
            <a:normAutofit/>
          </a:bodyPr>
          <a:lstStyle/>
          <a:p>
            <a:pPr algn="just"/>
            <a:r>
              <a:rPr lang="it-IT" dirty="0"/>
              <a:t>L’obiettivo finale di un’analisi filogenetica è quello di ricostruire correttamente la storia evolutiva sulla base dell’osservazione della divergenza tra le sequenze degli organismi</a:t>
            </a:r>
          </a:p>
          <a:p>
            <a:pPr algn="just"/>
            <a:r>
              <a:rPr lang="it-IT" dirty="0"/>
              <a:t>Cioè di </a:t>
            </a:r>
            <a:r>
              <a:rPr lang="it-IT" b="1" u="sng" dirty="0"/>
              <a:t>trovare la topologia corretta associata alla lunghezza dei rami corretta</a:t>
            </a:r>
          </a:p>
          <a:p>
            <a:pPr algn="just"/>
            <a:r>
              <a:rPr lang="it-IT" dirty="0"/>
              <a:t>Tuttavia questa ricerca non è affatto semplice e può richiedere risorse computazionali molto importanti</a:t>
            </a:r>
          </a:p>
          <a:p>
            <a:pPr algn="just"/>
            <a:r>
              <a:rPr lang="it-IT" b="1" u="sng" dirty="0"/>
              <a:t>Il numero di possibili topologie in un albero aumenta in modo esponenziale al crescere del numero di </a:t>
            </a:r>
            <a:r>
              <a:rPr lang="it-IT" b="1" u="sng" dirty="0" err="1"/>
              <a:t>taxa</a:t>
            </a:r>
            <a:r>
              <a:rPr lang="it-IT" b="1" dirty="0"/>
              <a:t> </a:t>
            </a:r>
            <a:r>
              <a:rPr lang="it-IT" dirty="0"/>
              <a:t>ed è definito dalla formula:</a:t>
            </a:r>
          </a:p>
          <a:p>
            <a:pPr marL="45720" indent="0">
              <a:buNone/>
            </a:pPr>
            <a:r>
              <a:rPr lang="pt-BR" dirty="0"/>
              <a:t>N</a:t>
            </a:r>
            <a:r>
              <a:rPr lang="pt-BR" i="1" baseline="-25000" dirty="0"/>
              <a:t>R</a:t>
            </a:r>
            <a:r>
              <a:rPr lang="pt-BR" i="1" dirty="0"/>
              <a:t> = </a:t>
            </a:r>
            <a:r>
              <a:rPr lang="pt-BR" dirty="0"/>
              <a:t>(2n- 3)!/2</a:t>
            </a:r>
            <a:r>
              <a:rPr lang="pt-BR" baseline="30000" dirty="0"/>
              <a:t>n-2</a:t>
            </a:r>
            <a:r>
              <a:rPr lang="pt-BR" dirty="0"/>
              <a:t>(n- 2)! </a:t>
            </a:r>
          </a:p>
          <a:p>
            <a:pPr marL="45720" indent="0">
              <a:buNone/>
            </a:pPr>
            <a:r>
              <a:rPr lang="pt-BR" dirty="0"/>
              <a:t>Dove n è il numero di taxa ed N</a:t>
            </a:r>
            <a:r>
              <a:rPr lang="pt-BR" i="1" baseline="-25000" dirty="0"/>
              <a:t>R  </a:t>
            </a:r>
            <a:r>
              <a:rPr lang="pt-BR" dirty="0"/>
              <a:t>è il numero di alberi radicati possibili</a:t>
            </a:r>
            <a:endParaRPr lang="it-IT" dirty="0"/>
          </a:p>
        </p:txBody>
      </p:sp>
    </p:spTree>
    <p:extLst>
      <p:ext uri="{BB962C8B-B14F-4D97-AF65-F5344CB8AC3E}">
        <p14:creationId xmlns:p14="http://schemas.microsoft.com/office/powerpoint/2010/main" val="165660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2070" y="3100821"/>
            <a:ext cx="8743950" cy="2381250"/>
          </a:xfrm>
          <a:prstGeom prst="rect">
            <a:avLst/>
          </a:prstGeom>
        </p:spPr>
      </p:pic>
      <p:sp>
        <p:nvSpPr>
          <p:cNvPr id="5" name="TextBox 4"/>
          <p:cNvSpPr txBox="1"/>
          <p:nvPr/>
        </p:nvSpPr>
        <p:spPr>
          <a:xfrm>
            <a:off x="1423555" y="1288473"/>
            <a:ext cx="9518071" cy="369332"/>
          </a:xfrm>
          <a:prstGeom prst="rect">
            <a:avLst/>
          </a:prstGeom>
          <a:noFill/>
        </p:spPr>
        <p:txBody>
          <a:bodyPr wrap="square" rtlCol="0">
            <a:spAutoFit/>
          </a:bodyPr>
          <a:lstStyle/>
          <a:p>
            <a:r>
              <a:rPr lang="it-IT" b="1" dirty="0"/>
              <a:t>Con tre taxa abbiamo un unico albero non radicato e tre alberi radicati possibili</a:t>
            </a:r>
          </a:p>
        </p:txBody>
      </p:sp>
    </p:spTree>
    <p:extLst>
      <p:ext uri="{BB962C8B-B14F-4D97-AF65-F5344CB8AC3E}">
        <p14:creationId xmlns:p14="http://schemas.microsoft.com/office/powerpoint/2010/main" val="1253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2129" y="1143415"/>
            <a:ext cx="3999807" cy="4343400"/>
          </a:xfrm>
        </p:spPr>
        <p:txBody>
          <a:bodyPr>
            <a:normAutofit fontScale="92500" lnSpcReduction="10000"/>
          </a:bodyPr>
          <a:lstStyle/>
          <a:p>
            <a:pPr marL="45720" indent="0" algn="just">
              <a:buNone/>
            </a:pPr>
            <a:r>
              <a:rPr lang="it-IT" dirty="0"/>
              <a:t>Ma già con 4 taxa saliamo a 3 alberi non radicati e ben 15 alberi radicati</a:t>
            </a:r>
          </a:p>
          <a:p>
            <a:pPr marL="45720" indent="0" algn="just">
              <a:buNone/>
            </a:pPr>
            <a:endParaRPr lang="it-IT" dirty="0"/>
          </a:p>
          <a:p>
            <a:pPr marL="45720" indent="0" algn="just">
              <a:buNone/>
            </a:pPr>
            <a:r>
              <a:rPr lang="it-IT" dirty="0"/>
              <a:t>Se eseguiamo il calcolo dell’equazione precedente per soli 6 taxa ci riroveremo con 105 alberi non radicati e 945 alberi radicati...</a:t>
            </a:r>
            <a:r>
              <a:rPr lang="en-US" dirty="0"/>
              <a:t> </a:t>
            </a:r>
          </a:p>
          <a:p>
            <a:pPr marL="45720" indent="0" algn="just">
              <a:buNone/>
            </a:pPr>
            <a:endParaRPr lang="en-US" dirty="0"/>
          </a:p>
          <a:p>
            <a:pPr marL="45720" indent="0" algn="just">
              <a:buNone/>
            </a:pPr>
            <a:r>
              <a:rPr lang="it-IT" dirty="0"/>
              <a:t>Per 10 taxa arriviamo addirittura a </a:t>
            </a:r>
            <a:r>
              <a:rPr lang="it-IT" b="1" i="1" dirty="0"/>
              <a:t>2,027,025 </a:t>
            </a:r>
            <a:r>
              <a:rPr lang="it-IT" dirty="0"/>
              <a:t>(non radicati) e </a:t>
            </a:r>
            <a:r>
              <a:rPr lang="it-IT" b="1" i="1" dirty="0"/>
              <a:t>34,459,425 </a:t>
            </a:r>
            <a:r>
              <a:rPr lang="it-IT" dirty="0"/>
              <a:t>(radicati)</a:t>
            </a:r>
          </a:p>
          <a:p>
            <a:pPr marL="45720" indent="0">
              <a:buNone/>
            </a:pPr>
            <a:endParaRPr lang="it-IT" dirty="0"/>
          </a:p>
        </p:txBody>
      </p:sp>
      <p:pic>
        <p:nvPicPr>
          <p:cNvPr id="4" name="Picture 3"/>
          <p:cNvPicPr>
            <a:picLocks noChangeAspect="1"/>
          </p:cNvPicPr>
          <p:nvPr/>
        </p:nvPicPr>
        <p:blipFill>
          <a:blip r:embed="rId2"/>
          <a:stretch>
            <a:fillRect/>
          </a:stretch>
        </p:blipFill>
        <p:spPr>
          <a:xfrm>
            <a:off x="5568988" y="748937"/>
            <a:ext cx="5281892" cy="5392092"/>
          </a:xfrm>
          <a:prstGeom prst="rect">
            <a:avLst/>
          </a:prstGeom>
        </p:spPr>
      </p:pic>
    </p:spTree>
    <p:extLst>
      <p:ext uri="{BB962C8B-B14F-4D97-AF65-F5344CB8AC3E}">
        <p14:creationId xmlns:p14="http://schemas.microsoft.com/office/powerpoint/2010/main" val="20379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t="20999" r="33013"/>
          <a:stretch/>
        </p:blipFill>
        <p:spPr>
          <a:xfrm>
            <a:off x="718721" y="399393"/>
            <a:ext cx="6134024" cy="5418380"/>
          </a:xfrm>
          <a:prstGeom prst="rect">
            <a:avLst/>
          </a:prstGeom>
        </p:spPr>
      </p:pic>
      <p:sp>
        <p:nvSpPr>
          <p:cNvPr id="6" name="CasellaDiTesto 5"/>
          <p:cNvSpPr txBox="1"/>
          <p:nvPr/>
        </p:nvSpPr>
        <p:spPr>
          <a:xfrm>
            <a:off x="7273159" y="914400"/>
            <a:ext cx="4656082" cy="1200329"/>
          </a:xfrm>
          <a:prstGeom prst="rect">
            <a:avLst/>
          </a:prstGeom>
          <a:noFill/>
        </p:spPr>
        <p:txBody>
          <a:bodyPr wrap="square" rtlCol="0">
            <a:spAutoFit/>
          </a:bodyPr>
          <a:lstStyle/>
          <a:p>
            <a:pPr algn="just"/>
            <a:r>
              <a:rPr lang="it-IT" dirty="0"/>
              <a:t>Proviamo a ragionare sulle varie possibilità di radicazione di un albero non radicato per valutare la complessità dei calcoli da effettuare</a:t>
            </a:r>
            <a:endParaRPr lang="en-US" dirty="0"/>
          </a:p>
        </p:txBody>
      </p:sp>
    </p:spTree>
    <p:extLst>
      <p:ext uri="{BB962C8B-B14F-4D97-AF65-F5344CB8AC3E}">
        <p14:creationId xmlns:p14="http://schemas.microsoft.com/office/powerpoint/2010/main" val="260692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a:t>Calcolo dell’albero</a:t>
            </a:r>
          </a:p>
        </p:txBody>
      </p:sp>
      <p:sp>
        <p:nvSpPr>
          <p:cNvPr id="3" name="Content Placeholder 2"/>
          <p:cNvSpPr>
            <a:spLocks noGrp="1"/>
          </p:cNvSpPr>
          <p:nvPr>
            <p:ph idx="1"/>
          </p:nvPr>
        </p:nvSpPr>
        <p:spPr>
          <a:xfrm>
            <a:off x="1341120" y="1319645"/>
            <a:ext cx="9509760" cy="4697107"/>
          </a:xfrm>
        </p:spPr>
        <p:txBody>
          <a:bodyPr>
            <a:normAutofit/>
          </a:bodyPr>
          <a:lstStyle/>
          <a:p>
            <a:pPr algn="just"/>
            <a:r>
              <a:rPr lang="it-IT" dirty="0"/>
              <a:t>Visto il numero minore di alberi non radicati possibili (rispetto a quelli radicati), conviene partire dalla loro computazione, per procedere alla radicazione tramite outgroup in un secondo momento</a:t>
            </a:r>
          </a:p>
          <a:p>
            <a:r>
              <a:rPr lang="it-IT" dirty="0"/>
              <a:t>Gli step sono:</a:t>
            </a:r>
          </a:p>
          <a:p>
            <a:pPr marL="45720" indent="0">
              <a:buNone/>
            </a:pPr>
            <a:endParaRPr lang="it-IT" dirty="0"/>
          </a:p>
          <a:p>
            <a:pPr marL="502920" indent="-457200">
              <a:buAutoNum type="arabicParenR"/>
            </a:pPr>
            <a:r>
              <a:rPr lang="it-IT" b="1" dirty="0"/>
              <a:t>Scelta dei marker filogenetici</a:t>
            </a:r>
          </a:p>
          <a:p>
            <a:pPr marL="502920" indent="-457200">
              <a:buAutoNum type="arabicParenR"/>
            </a:pPr>
            <a:r>
              <a:rPr lang="it-IT" b="1" dirty="0"/>
              <a:t>Allineamento multiplo di sequenze</a:t>
            </a:r>
          </a:p>
          <a:p>
            <a:pPr marL="502920" indent="-457200">
              <a:buAutoNum type="arabicParenR"/>
            </a:pPr>
            <a:r>
              <a:rPr lang="it-IT" b="1" dirty="0"/>
              <a:t>Definizione del modello di evoluzione molecolare</a:t>
            </a:r>
          </a:p>
          <a:p>
            <a:pPr marL="502920" indent="-457200">
              <a:buAutoNum type="arabicParenR"/>
            </a:pPr>
            <a:r>
              <a:rPr lang="it-IT" b="1" dirty="0"/>
              <a:t>Determinazione del metodo di costruzione dell’albero</a:t>
            </a:r>
          </a:p>
          <a:p>
            <a:pPr marL="502920" indent="-457200">
              <a:buAutoNum type="arabicParenR"/>
            </a:pPr>
            <a:r>
              <a:rPr lang="it-IT" b="1" dirty="0"/>
              <a:t>Valutazione della solidità dell’analisi</a:t>
            </a:r>
          </a:p>
        </p:txBody>
      </p:sp>
    </p:spTree>
    <p:extLst>
      <p:ext uri="{BB962C8B-B14F-4D97-AF65-F5344CB8AC3E}">
        <p14:creationId xmlns:p14="http://schemas.microsoft.com/office/powerpoint/2010/main" val="230056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a:t>Scelta dei marker molecolari</a:t>
            </a:r>
          </a:p>
        </p:txBody>
      </p:sp>
      <p:sp>
        <p:nvSpPr>
          <p:cNvPr id="3" name="Content Placeholder 2"/>
          <p:cNvSpPr>
            <a:spLocks noGrp="1"/>
          </p:cNvSpPr>
          <p:nvPr>
            <p:ph idx="1"/>
          </p:nvPr>
        </p:nvSpPr>
        <p:spPr>
          <a:xfrm>
            <a:off x="1341120" y="1319645"/>
            <a:ext cx="9509760" cy="4697107"/>
          </a:xfrm>
        </p:spPr>
        <p:txBody>
          <a:bodyPr>
            <a:normAutofit fontScale="92500"/>
          </a:bodyPr>
          <a:lstStyle/>
          <a:p>
            <a:pPr algn="just"/>
            <a:r>
              <a:rPr lang="it-IT" b="1" dirty="0"/>
              <a:t>Per organismi molto vicini posso scegliere sequenze nucleotidiche, visto che mi danno una maggior informazione rispetto a sequenze proteiche che avranno uno scarso livello di variabilità </a:t>
            </a:r>
            <a:r>
              <a:rPr lang="it-IT" dirty="0"/>
              <a:t>(es.DNA mitocondriale nello studio di popolazioni)</a:t>
            </a:r>
          </a:p>
          <a:p>
            <a:pPr algn="just"/>
            <a:r>
              <a:rPr lang="it-IT" b="1" dirty="0"/>
              <a:t>Per organismi più distanti è opportuno scegliere sequenze nucleotidiche che evolvono lentamente </a:t>
            </a:r>
            <a:r>
              <a:rPr lang="it-IT" dirty="0"/>
              <a:t>(es. RNA ribosomale o regioni di DNA codificanti proteine relativamente ben conservate)</a:t>
            </a:r>
          </a:p>
          <a:p>
            <a:pPr algn="just"/>
            <a:r>
              <a:rPr lang="it-IT" dirty="0"/>
              <a:t>Se l’interesse è volto invece a </a:t>
            </a:r>
            <a:r>
              <a:rPr lang="it-IT" b="1" dirty="0"/>
              <a:t>relazioni molto distanti non ha molto senso affidarsi a sequenze nucleotidiche, a causa dell’accumulo di sostituzioni multiple e per la troppa divergenza. Bisogna quindi necessariamente affidarsi a sequenze proteiche conservate</a:t>
            </a:r>
            <a:r>
              <a:rPr lang="it-IT" dirty="0"/>
              <a:t> perlomeno in tutti gli organismi di interesse</a:t>
            </a:r>
          </a:p>
          <a:p>
            <a:pPr algn="just"/>
            <a:r>
              <a:rPr lang="it-IT" dirty="0"/>
              <a:t>Abbiamo già discusso bevemente quali possano essere i benefici nell’allineamento multiplo di proteine rispetto a sequenze nucleotidiche a causa della degenerazione del codice genetico -&gt; </a:t>
            </a:r>
            <a:r>
              <a:rPr lang="it-IT" b="1" dirty="0"/>
              <a:t>nella maggior parte dei casi l’utilizzo di sequenze proteiche è maggiormente appropriato</a:t>
            </a:r>
          </a:p>
        </p:txBody>
      </p:sp>
    </p:spTree>
    <p:extLst>
      <p:ext uri="{BB962C8B-B14F-4D97-AF65-F5344CB8AC3E}">
        <p14:creationId xmlns:p14="http://schemas.microsoft.com/office/powerpoint/2010/main" val="40758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327"/>
            <a:ext cx="9509760" cy="1088136"/>
          </a:xfrm>
        </p:spPr>
        <p:txBody>
          <a:bodyPr/>
          <a:lstStyle/>
          <a:p>
            <a:r>
              <a:rPr lang="it-IT" dirty="0"/>
              <a:t>La scelta del target per studi di filogenesi molecolare è fondamentale</a:t>
            </a:r>
          </a:p>
        </p:txBody>
      </p:sp>
      <p:pic>
        <p:nvPicPr>
          <p:cNvPr id="10242" name="Picture 2" descr="http://www.practicallyscience.com/wp-content/uploads/2015/08/FIG01-evolutions-molecular-clock-v20-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38" y="1652954"/>
            <a:ext cx="7180406" cy="479292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7702060" y="1787256"/>
            <a:ext cx="4360985" cy="4524315"/>
          </a:xfrm>
          <a:prstGeom prst="rect">
            <a:avLst/>
          </a:prstGeom>
          <a:noFill/>
        </p:spPr>
        <p:txBody>
          <a:bodyPr wrap="square" rtlCol="0">
            <a:spAutoFit/>
          </a:bodyPr>
          <a:lstStyle/>
          <a:p>
            <a:r>
              <a:rPr lang="it-IT" dirty="0"/>
              <a:t>Questo schema ci mostra il grado di divergenza molecolare atteso per tre classi di sequenze</a:t>
            </a:r>
          </a:p>
          <a:p>
            <a:endParaRPr lang="it-IT" dirty="0"/>
          </a:p>
          <a:p>
            <a:r>
              <a:rPr lang="it-IT" dirty="0"/>
              <a:t>1)DNA non codificante -&gt; accumula rapidamente mutazioni, adatto per studi evolutivi tra specie molto vicine tra loro</a:t>
            </a:r>
          </a:p>
          <a:p>
            <a:endParaRPr lang="it-IT" dirty="0"/>
          </a:p>
          <a:p>
            <a:r>
              <a:rPr lang="it-IT" dirty="0"/>
              <a:t>2) Sequenze proteiche -&gt; evoluzione più lenta, dipendente dal grado di conservazione funzionale</a:t>
            </a:r>
          </a:p>
          <a:p>
            <a:endParaRPr lang="it-IT" dirty="0"/>
          </a:p>
          <a:p>
            <a:r>
              <a:rPr lang="it-IT" dirty="0"/>
              <a:t>3) </a:t>
            </a:r>
            <a:r>
              <a:rPr lang="it-IT" dirty="0" err="1"/>
              <a:t>rRNA</a:t>
            </a:r>
            <a:r>
              <a:rPr lang="it-IT" dirty="0"/>
              <a:t> -&gt; estremamente conservato, evolve molto lentamente. Ideale per studi evolutivi «</a:t>
            </a:r>
            <a:r>
              <a:rPr lang="it-IT" dirty="0" err="1"/>
              <a:t>tree</a:t>
            </a:r>
            <a:r>
              <a:rPr lang="it-IT" dirty="0"/>
              <a:t> of life»</a:t>
            </a:r>
            <a:endParaRPr lang="en-US" dirty="0"/>
          </a:p>
        </p:txBody>
      </p:sp>
    </p:spTree>
    <p:extLst>
      <p:ext uri="{BB962C8B-B14F-4D97-AF65-F5344CB8AC3E}">
        <p14:creationId xmlns:p14="http://schemas.microsoft.com/office/powerpoint/2010/main" val="382786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a:t>Allineamento multiplo</a:t>
            </a:r>
          </a:p>
        </p:txBody>
      </p:sp>
      <p:sp>
        <p:nvSpPr>
          <p:cNvPr id="3" name="Content Placeholder 2"/>
          <p:cNvSpPr>
            <a:spLocks noGrp="1"/>
          </p:cNvSpPr>
          <p:nvPr>
            <p:ph idx="1"/>
          </p:nvPr>
        </p:nvSpPr>
        <p:spPr>
          <a:xfrm>
            <a:off x="1341120" y="1319645"/>
            <a:ext cx="9509760" cy="4697107"/>
          </a:xfrm>
        </p:spPr>
        <p:txBody>
          <a:bodyPr>
            <a:normAutofit lnSpcReduction="10000"/>
          </a:bodyPr>
          <a:lstStyle/>
          <a:p>
            <a:pPr algn="just"/>
            <a:r>
              <a:rPr lang="it-IT" dirty="0"/>
              <a:t>Abbiamo già visto come l’allineamento multiplo di sequenze può comportare alcune problematiche</a:t>
            </a:r>
          </a:p>
          <a:p>
            <a:pPr algn="just"/>
            <a:r>
              <a:rPr lang="it-IT" b="1" u="sng" dirty="0">
                <a:solidFill>
                  <a:srgbClr val="FF0000"/>
                </a:solidFill>
              </a:rPr>
              <a:t>Affinchè un’analisi filogenetica sia affidabile essa deve essere idealmente basata su un’allineamento multiplo corretto</a:t>
            </a:r>
          </a:p>
          <a:p>
            <a:pPr algn="just"/>
            <a:r>
              <a:rPr lang="it-IT" dirty="0"/>
              <a:t>Al di là della scelta di sequenze nucleotidiche o proteiche ed i conseguenti problemi che possono essere collegati alla </a:t>
            </a:r>
            <a:r>
              <a:rPr lang="it-IT" b="1" dirty="0"/>
              <a:t>degenerazione del codice genetico</a:t>
            </a:r>
            <a:r>
              <a:rPr lang="it-IT" dirty="0"/>
              <a:t>, </a:t>
            </a:r>
            <a:r>
              <a:rPr lang="it-IT" b="1" dirty="0"/>
              <a:t>all’utilizzo preferenziale di alcuni codoni </a:t>
            </a:r>
            <a:r>
              <a:rPr lang="it-IT" dirty="0"/>
              <a:t>oppure al </a:t>
            </a:r>
            <a:r>
              <a:rPr lang="it-IT" b="1" dirty="0"/>
              <a:t>mancato rispetto delle triplette dei codoni nell’allineamento</a:t>
            </a:r>
            <a:r>
              <a:rPr lang="it-IT" dirty="0"/>
              <a:t>, la scelta fondamentale da fare è se </a:t>
            </a:r>
            <a:r>
              <a:rPr lang="it-IT" b="1" u="sng" dirty="0">
                <a:solidFill>
                  <a:srgbClr val="FF0000"/>
                </a:solidFill>
              </a:rPr>
              <a:t>tenere in considerazione l’intero allineamento oppure se analizzarne solamente una sua porzione</a:t>
            </a:r>
          </a:p>
          <a:p>
            <a:pPr algn="just"/>
            <a:r>
              <a:rPr lang="it-IT" b="1" u="sng" dirty="0"/>
              <a:t>Si tratta di una scelta spesso soggettiva ed arbitraria, che dovrebbe portare a scartare le regioni troppo divergenti per essere informative</a:t>
            </a:r>
          </a:p>
          <a:p>
            <a:pPr algn="just"/>
            <a:r>
              <a:rPr lang="it-IT" dirty="0"/>
              <a:t>Queste potrebbero contenere molte </a:t>
            </a:r>
            <a:r>
              <a:rPr lang="it-IT" b="1" u="sng" dirty="0"/>
              <a:t>indels</a:t>
            </a:r>
            <a:r>
              <a:rPr lang="it-IT" dirty="0"/>
              <a:t> e, soprattutto, </a:t>
            </a:r>
            <a:r>
              <a:rPr lang="it-IT" b="1" u="sng" dirty="0"/>
              <a:t>sostituzioni multiple</a:t>
            </a:r>
            <a:r>
              <a:rPr lang="it-IT" dirty="0"/>
              <a:t> che mascherano la storia evolutiva di un carattere (a causa dell’</a:t>
            </a:r>
            <a:r>
              <a:rPr lang="it-IT" b="1" u="sng" dirty="0"/>
              <a:t>omoplasia</a:t>
            </a:r>
            <a:r>
              <a:rPr lang="it-IT" dirty="0"/>
              <a:t>)</a:t>
            </a:r>
          </a:p>
        </p:txBody>
      </p:sp>
    </p:spTree>
    <p:extLst>
      <p:ext uri="{BB962C8B-B14F-4D97-AF65-F5344CB8AC3E}">
        <p14:creationId xmlns:p14="http://schemas.microsoft.com/office/powerpoint/2010/main" val="205789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8615"/>
          </a:xfrm>
        </p:spPr>
        <p:txBody>
          <a:bodyPr/>
          <a:lstStyle/>
          <a:p>
            <a:r>
              <a:rPr lang="it-IT" dirty="0"/>
              <a:t>Filogenetica e filogenesi - definizione</a:t>
            </a:r>
          </a:p>
        </p:txBody>
      </p:sp>
      <p:sp>
        <p:nvSpPr>
          <p:cNvPr id="3" name="Content Placeholder 2"/>
          <p:cNvSpPr>
            <a:spLocks noGrp="1"/>
          </p:cNvSpPr>
          <p:nvPr>
            <p:ph idx="1"/>
          </p:nvPr>
        </p:nvSpPr>
        <p:spPr>
          <a:xfrm>
            <a:off x="576190" y="1282734"/>
            <a:ext cx="10616418" cy="4343400"/>
          </a:xfrm>
        </p:spPr>
        <p:txBody>
          <a:bodyPr/>
          <a:lstStyle/>
          <a:p>
            <a:pPr algn="just"/>
            <a:r>
              <a:rPr lang="it-IT" dirty="0"/>
              <a:t>Per </a:t>
            </a:r>
            <a:r>
              <a:rPr lang="it-IT" b="1" u="sng" dirty="0"/>
              <a:t>filogenetica</a:t>
            </a:r>
            <a:r>
              <a:rPr lang="it-IT" dirty="0"/>
              <a:t> si intende lo studio della storia evolutiva degli organismi utilizzando diagrammi a forma di albero che rappresentano il loro pedigree</a:t>
            </a:r>
          </a:p>
          <a:p>
            <a:pPr algn="just"/>
            <a:r>
              <a:rPr lang="it-IT" dirty="0"/>
              <a:t>La storia evolutiva di un gruppo di organismi (ma anche di sequenze), solitamente rappresentata sotto forma di schemi di ramificazione è definita «</a:t>
            </a:r>
            <a:r>
              <a:rPr lang="it-IT" b="1" u="sng" dirty="0"/>
              <a:t>filogenesi</a:t>
            </a:r>
            <a:r>
              <a:rPr lang="it-IT" dirty="0"/>
              <a:t>»</a:t>
            </a:r>
          </a:p>
          <a:p>
            <a:pPr algn="just"/>
            <a:r>
              <a:rPr lang="it-IT" dirty="0"/>
              <a:t>Originariamente la filogenetica si basava in larga parte sullo studio di </a:t>
            </a:r>
            <a:r>
              <a:rPr lang="it-IT" b="1" u="sng" dirty="0"/>
              <a:t>fossili</a:t>
            </a:r>
            <a:r>
              <a:rPr lang="it-IT" dirty="0"/>
              <a:t> per ricavare caratteristiche morfologiche ancestrali dalle quali si sono originate quelle degli organismi attualmente viventi. Tuttavia questo approccio ha molte limitazioni: dati frammentari nello spazio e nel tempo, difficoltà di raccolta per inaccessibilità dei depositi fossili, mancanza di dati per molti gruppi animali e vegetali</a:t>
            </a:r>
          </a:p>
          <a:p>
            <a:endParaRPr lang="it-IT" dirty="0"/>
          </a:p>
        </p:txBody>
      </p:sp>
      <p:pic>
        <p:nvPicPr>
          <p:cNvPr id="2050" name="Picture 2" descr="https://assets.answersingenesis.org/img/cms/content/contentnode/header_image/fossil-reco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689561" y="5074231"/>
            <a:ext cx="4316384" cy="13702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iscover-trieste.it/ProxyVFS.axd/image_big/r14775/file-jpg?v=7719&amp;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4344" y="4807756"/>
            <a:ext cx="3031029" cy="163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3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a:t>Modelli di evoluzione molecolare</a:t>
            </a:r>
          </a:p>
        </p:txBody>
      </p:sp>
      <p:sp>
        <p:nvSpPr>
          <p:cNvPr id="3" name="Content Placeholder 2"/>
          <p:cNvSpPr>
            <a:spLocks noGrp="1"/>
          </p:cNvSpPr>
          <p:nvPr>
            <p:ph idx="1"/>
          </p:nvPr>
        </p:nvSpPr>
        <p:spPr>
          <a:xfrm>
            <a:off x="1341120" y="1319645"/>
            <a:ext cx="9509760" cy="4697107"/>
          </a:xfrm>
        </p:spPr>
        <p:txBody>
          <a:bodyPr>
            <a:normAutofit lnSpcReduction="10000"/>
          </a:bodyPr>
          <a:lstStyle/>
          <a:p>
            <a:pPr algn="just"/>
            <a:r>
              <a:rPr lang="it-IT" dirty="0"/>
              <a:t>Si tratta di modelli che aiutano a correggere i fenomeni di omoplasia, che sono comunque sempre possibili in qualsiasi dataset di sequenze</a:t>
            </a:r>
          </a:p>
          <a:p>
            <a:pPr algn="just"/>
            <a:r>
              <a:rPr lang="it-IT" dirty="0"/>
              <a:t>Vengono comunemente denominati </a:t>
            </a:r>
            <a:r>
              <a:rPr lang="it-IT" b="1" dirty="0"/>
              <a:t>modelli evolutivi</a:t>
            </a:r>
            <a:r>
              <a:rPr lang="it-IT" dirty="0"/>
              <a:t> ed incorporano dati sulla frequenza di sostituzione tra caratteri (nucleotidici o amino </a:t>
            </a:r>
            <a:r>
              <a:rPr lang="it-IT" dirty="0" err="1"/>
              <a:t>acidici</a:t>
            </a:r>
            <a:r>
              <a:rPr lang="it-IT" dirty="0"/>
              <a:t>) in modo analogo alle matrici di sostituzione</a:t>
            </a:r>
            <a:endParaRPr lang="it-IT" b="1" dirty="0"/>
          </a:p>
          <a:p>
            <a:pPr algn="just"/>
            <a:r>
              <a:rPr lang="it-IT" dirty="0"/>
              <a:t>Per la filogenesi basata su sequenze di DNA esistono molteplici modelli di sostituzione nucleotidica</a:t>
            </a:r>
          </a:p>
          <a:p>
            <a:pPr algn="just"/>
            <a:r>
              <a:rPr lang="it-IT" dirty="0"/>
              <a:t>Il più semplice è il modello di </a:t>
            </a:r>
            <a:r>
              <a:rPr lang="it-IT" b="1" dirty="0"/>
              <a:t>Jukes-Cantor</a:t>
            </a:r>
            <a:r>
              <a:rPr lang="it-IT" dirty="0"/>
              <a:t>, che assume che tutte le sostituzioni nucleotidiche avvengano con la medesima frequenza e considera la possibilità di sostituzioni multiple con una funzione logaritmica</a:t>
            </a:r>
          </a:p>
          <a:p>
            <a:pPr algn="just"/>
            <a:r>
              <a:rPr lang="it-IT" dirty="0"/>
              <a:t>Allo stesso tempo vanno però considerate le </a:t>
            </a:r>
            <a:r>
              <a:rPr lang="it-IT" b="1" dirty="0"/>
              <a:t>frequenze di osservazione stazionarie</a:t>
            </a:r>
            <a:r>
              <a:rPr lang="it-IT" dirty="0"/>
              <a:t> dei 4 nucleotidi (che definiscono dunque la loro abbondanza). Nel modello JC, i 4 nucleotidi hanno le stesse frequenze stazionarie, ovvero 0,25/0,25/0,25/0,25</a:t>
            </a:r>
          </a:p>
        </p:txBody>
      </p:sp>
    </p:spTree>
    <p:extLst>
      <p:ext uri="{BB962C8B-B14F-4D97-AF65-F5344CB8AC3E}">
        <p14:creationId xmlns:p14="http://schemas.microsoft.com/office/powerpoint/2010/main" val="108202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a:t>Modelli di evoluzione molecolare</a:t>
            </a:r>
          </a:p>
        </p:txBody>
      </p:sp>
      <p:sp>
        <p:nvSpPr>
          <p:cNvPr id="3" name="Content Placeholder 2"/>
          <p:cNvSpPr>
            <a:spLocks noGrp="1"/>
          </p:cNvSpPr>
          <p:nvPr>
            <p:ph idx="1"/>
          </p:nvPr>
        </p:nvSpPr>
        <p:spPr>
          <a:xfrm>
            <a:off x="1341120" y="1319645"/>
            <a:ext cx="9509760" cy="4697107"/>
          </a:xfrm>
        </p:spPr>
        <p:txBody>
          <a:bodyPr>
            <a:normAutofit/>
          </a:bodyPr>
          <a:lstStyle/>
          <a:p>
            <a:pPr algn="just"/>
            <a:r>
              <a:rPr lang="it-IT" dirty="0"/>
              <a:t>Un modello leggermente più complesso è il </a:t>
            </a:r>
            <a:r>
              <a:rPr lang="it-IT" b="1" dirty="0"/>
              <a:t>modello di </a:t>
            </a:r>
            <a:r>
              <a:rPr lang="it-IT" b="1" dirty="0" err="1"/>
              <a:t>Kimura</a:t>
            </a:r>
            <a:r>
              <a:rPr lang="it-IT" b="1" dirty="0"/>
              <a:t> a due parametri</a:t>
            </a:r>
            <a:r>
              <a:rPr lang="it-IT" dirty="0"/>
              <a:t>, che considera due frequenze diverse per transizioni e </a:t>
            </a:r>
            <a:r>
              <a:rPr lang="it-IT" dirty="0" err="1"/>
              <a:t>transversioni</a:t>
            </a:r>
            <a:r>
              <a:rPr lang="it-IT" dirty="0"/>
              <a:t> e meglio rispecchia la realtà biologica</a:t>
            </a:r>
          </a:p>
          <a:p>
            <a:pPr algn="just"/>
            <a:r>
              <a:rPr lang="it-IT" dirty="0"/>
              <a:t>Altri modelli via via più complessi prevedono la possibilità di avere parametri di </a:t>
            </a:r>
            <a:r>
              <a:rPr lang="it-IT" dirty="0" err="1"/>
              <a:t>interconvertibilità</a:t>
            </a:r>
            <a:r>
              <a:rPr lang="it-IT" dirty="0"/>
              <a:t> e frequenze stazionarie fisse oi variabili</a:t>
            </a:r>
          </a:p>
          <a:p>
            <a:pPr algn="just"/>
            <a:r>
              <a:rPr lang="it-IT" dirty="0"/>
              <a:t>Il modello più complesso è il </a:t>
            </a:r>
            <a:r>
              <a:rPr lang="it-IT" b="1" dirty="0"/>
              <a:t>modello GTR </a:t>
            </a:r>
            <a:r>
              <a:rPr lang="it-IT" dirty="0"/>
              <a:t>(</a:t>
            </a:r>
            <a:r>
              <a:rPr lang="it-IT" dirty="0" err="1"/>
              <a:t>generalized</a:t>
            </a:r>
            <a:r>
              <a:rPr lang="it-IT" dirty="0"/>
              <a:t> time </a:t>
            </a:r>
            <a:r>
              <a:rPr lang="it-IT" dirty="0" err="1"/>
              <a:t>reversible</a:t>
            </a:r>
            <a:r>
              <a:rPr lang="it-IT" dirty="0"/>
              <a:t>)</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074" y="3791499"/>
            <a:ext cx="9754445" cy="2453853"/>
          </a:xfrm>
          <a:prstGeom prst="rect">
            <a:avLst/>
          </a:prstGeom>
        </p:spPr>
      </p:pic>
    </p:spTree>
    <p:extLst>
      <p:ext uri="{BB962C8B-B14F-4D97-AF65-F5344CB8AC3E}">
        <p14:creationId xmlns:p14="http://schemas.microsoft.com/office/powerpoint/2010/main" val="315194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a:t>Modelli di evoluzione molecolare</a:t>
            </a:r>
          </a:p>
        </p:txBody>
      </p:sp>
      <p:sp>
        <p:nvSpPr>
          <p:cNvPr id="3" name="Content Placeholder 2"/>
          <p:cNvSpPr>
            <a:spLocks noGrp="1"/>
          </p:cNvSpPr>
          <p:nvPr>
            <p:ph idx="1"/>
          </p:nvPr>
        </p:nvSpPr>
        <p:spPr>
          <a:xfrm>
            <a:off x="1341120" y="1319645"/>
            <a:ext cx="9509760" cy="4697107"/>
          </a:xfrm>
        </p:spPr>
        <p:txBody>
          <a:bodyPr>
            <a:normAutofit/>
          </a:bodyPr>
          <a:lstStyle/>
          <a:p>
            <a:pPr algn="just"/>
            <a:r>
              <a:rPr lang="it-IT" dirty="0"/>
              <a:t>L’utilizzo di modelli più complessi comporta una complessità di calcolo molto maggiore</a:t>
            </a:r>
          </a:p>
          <a:p>
            <a:pPr algn="just"/>
            <a:r>
              <a:rPr lang="it-IT" dirty="0"/>
              <a:t>Il modello di evoluzione molecolare più appropriato per un set di sequenze può essere stimato con software come </a:t>
            </a:r>
            <a:r>
              <a:rPr lang="it-IT" b="1" dirty="0" err="1"/>
              <a:t>ModelTest</a:t>
            </a:r>
            <a:endParaRPr lang="it-IT" dirty="0"/>
          </a:p>
          <a:p>
            <a:pPr algn="just"/>
            <a:r>
              <a:rPr lang="it-IT" dirty="0"/>
              <a:t>Specifici modelli di evoluzione molecolare sono stati messi a punto per sequenze nucleotidiche particolari (DNA mitocrondriale, DNA del virus HIV, etc.)</a:t>
            </a:r>
          </a:p>
          <a:p>
            <a:pPr algn="just"/>
            <a:r>
              <a:rPr lang="it-IT" dirty="0"/>
              <a:t>Per sequenze proteiche si possono usare delle matrici di sostituzione simili alle PAM, già corrette per sostituzioni multiple</a:t>
            </a:r>
          </a:p>
          <a:p>
            <a:pPr algn="just"/>
            <a:r>
              <a:rPr lang="it-IT" dirty="0"/>
              <a:t>Tra queste le più popolari sono le matrici </a:t>
            </a:r>
            <a:r>
              <a:rPr lang="it-IT" b="1" dirty="0"/>
              <a:t>LG, WAG e CAT</a:t>
            </a:r>
          </a:p>
        </p:txBody>
      </p:sp>
    </p:spTree>
    <p:extLst>
      <p:ext uri="{BB962C8B-B14F-4D97-AF65-F5344CB8AC3E}">
        <p14:creationId xmlns:p14="http://schemas.microsoft.com/office/powerpoint/2010/main" val="310331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a:t>Modelli di evoluzione molecolare</a:t>
            </a:r>
          </a:p>
        </p:txBody>
      </p:sp>
      <p:sp>
        <p:nvSpPr>
          <p:cNvPr id="3" name="Content Placeholder 2"/>
          <p:cNvSpPr>
            <a:spLocks noGrp="1"/>
          </p:cNvSpPr>
          <p:nvPr>
            <p:ph idx="1"/>
          </p:nvPr>
        </p:nvSpPr>
        <p:spPr>
          <a:xfrm>
            <a:off x="698660" y="1340427"/>
            <a:ext cx="6452062" cy="4697107"/>
          </a:xfrm>
        </p:spPr>
        <p:txBody>
          <a:bodyPr>
            <a:normAutofit lnSpcReduction="10000"/>
          </a:bodyPr>
          <a:lstStyle/>
          <a:p>
            <a:pPr algn="just"/>
            <a:r>
              <a:rPr lang="it-IT" dirty="0"/>
              <a:t>Bisogna tenere in considerazione che non tutti i siti in una sequenza evolvono con la stessa velocità (si parla di </a:t>
            </a:r>
            <a:r>
              <a:rPr lang="it-IT" b="1" u="sng" dirty="0"/>
              <a:t>among sites variation</a:t>
            </a:r>
            <a:r>
              <a:rPr lang="it-IT" dirty="0"/>
              <a:t>)</a:t>
            </a:r>
          </a:p>
          <a:p>
            <a:pPr algn="just"/>
            <a:r>
              <a:rPr lang="it-IT" dirty="0"/>
              <a:t>Pensiamo alla velocità differente con cui possono evolvere le tre posizioni delle triplette dei codoni: la terza può variare spesso liberamente senza comportare modifiche nell’amino acido codificato, mentre le altre due sono soggette a maggiori restrizioni</a:t>
            </a:r>
          </a:p>
          <a:p>
            <a:pPr algn="just"/>
            <a:r>
              <a:rPr lang="it-IT" dirty="0"/>
              <a:t>La stessa cosa vale per gli amino acidi nelle proteine</a:t>
            </a:r>
          </a:p>
          <a:p>
            <a:pPr algn="just"/>
            <a:r>
              <a:rPr lang="it-IT" dirty="0"/>
              <a:t>La distribuzione della variazione dei siti in una sequenza segue una </a:t>
            </a:r>
            <a:r>
              <a:rPr lang="it-IT" b="1" u="sng" dirty="0"/>
              <a:t>distribuzione gamma</a:t>
            </a:r>
            <a:r>
              <a:rPr lang="it-IT" dirty="0"/>
              <a:t>, che può essere tenuta in considerazione nel modello di evoluzione molecolare per descrivere quanti siti invariabili e quanti siti variabili sono presenti</a:t>
            </a:r>
          </a:p>
        </p:txBody>
      </p:sp>
      <p:pic>
        <p:nvPicPr>
          <p:cNvPr id="5" name="Picture 4"/>
          <p:cNvPicPr>
            <a:picLocks noChangeAspect="1"/>
          </p:cNvPicPr>
          <p:nvPr/>
        </p:nvPicPr>
        <p:blipFill>
          <a:blip r:embed="rId2"/>
          <a:stretch>
            <a:fillRect/>
          </a:stretch>
        </p:blipFill>
        <p:spPr>
          <a:xfrm>
            <a:off x="7388917" y="2013659"/>
            <a:ext cx="4611494" cy="2854433"/>
          </a:xfrm>
          <a:prstGeom prst="rect">
            <a:avLst/>
          </a:prstGeom>
        </p:spPr>
      </p:pic>
    </p:spTree>
    <p:extLst>
      <p:ext uri="{BB962C8B-B14F-4D97-AF65-F5344CB8AC3E}">
        <p14:creationId xmlns:p14="http://schemas.microsoft.com/office/powerpoint/2010/main" val="62803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normAutofit fontScale="90000"/>
          </a:bodyPr>
          <a:lstStyle/>
          <a:p>
            <a:r>
              <a:rPr lang="it-IT" dirty="0"/>
              <a:t>Metodi di costruzione degli alberi – una </a:t>
            </a:r>
            <a:r>
              <a:rPr lang="it-IT" dirty="0" err="1"/>
              <a:t>overview</a:t>
            </a:r>
            <a:endParaRPr lang="it-IT"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4721" y="1172063"/>
            <a:ext cx="7402558" cy="5149606"/>
          </a:xfrm>
        </p:spPr>
      </p:pic>
    </p:spTree>
    <p:extLst>
      <p:ext uri="{BB962C8B-B14F-4D97-AF65-F5344CB8AC3E}">
        <p14:creationId xmlns:p14="http://schemas.microsoft.com/office/powerpoint/2010/main" val="296976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lstStyle/>
          <a:p>
            <a:r>
              <a:rPr lang="it-IT" dirty="0"/>
              <a:t>Metodi di costruzione degli alberi</a:t>
            </a:r>
          </a:p>
        </p:txBody>
      </p:sp>
      <p:sp>
        <p:nvSpPr>
          <p:cNvPr id="3" name="Content Placeholder 2"/>
          <p:cNvSpPr>
            <a:spLocks noGrp="1"/>
          </p:cNvSpPr>
          <p:nvPr>
            <p:ph idx="1"/>
          </p:nvPr>
        </p:nvSpPr>
        <p:spPr/>
        <p:txBody>
          <a:bodyPr/>
          <a:lstStyle/>
          <a:p>
            <a:pPr algn="just"/>
            <a:r>
              <a:rPr lang="it-IT" dirty="0"/>
              <a:t>Ci sono due grandi categorie principali di metodi di ricostruzione filogenetica -&gt; </a:t>
            </a:r>
            <a:r>
              <a:rPr lang="it-IT" b="1" u="sng" dirty="0"/>
              <a:t>alberi basati sulle distanze ed alberi basati sui caratteri</a:t>
            </a:r>
          </a:p>
          <a:p>
            <a:pPr algn="just"/>
            <a:r>
              <a:rPr lang="it-IT" dirty="0"/>
              <a:t>La prima è basata sulle </a:t>
            </a:r>
            <a:r>
              <a:rPr lang="it-IT" b="1" dirty="0"/>
              <a:t>distanze</a:t>
            </a:r>
            <a:r>
              <a:rPr lang="it-IT" dirty="0"/>
              <a:t>, cioè sulla dissimilarità tra le sequenze evidenziata dall’allineamento multiplo -&gt; </a:t>
            </a:r>
            <a:r>
              <a:rPr lang="it-IT" b="1" u="sng" dirty="0"/>
              <a:t>approccio fenetico</a:t>
            </a:r>
          </a:p>
          <a:p>
            <a:pPr algn="just"/>
            <a:r>
              <a:rPr lang="it-IT" dirty="0"/>
              <a:t>Questi metodi danno per scontato che tutte le sequenze incluse siano </a:t>
            </a:r>
            <a:r>
              <a:rPr lang="it-IT" b="1" dirty="0"/>
              <a:t>omologhe</a:t>
            </a:r>
            <a:r>
              <a:rPr lang="it-IT" dirty="0"/>
              <a:t> e che i rami siano </a:t>
            </a:r>
            <a:r>
              <a:rPr lang="it-IT" b="1" dirty="0"/>
              <a:t>additivi</a:t>
            </a:r>
            <a:r>
              <a:rPr lang="it-IT" dirty="0"/>
              <a:t>, nel senso che la distanza tra due taxa sia uguale alla somma di tuti i rami che li collegano</a:t>
            </a:r>
          </a:p>
          <a:p>
            <a:pPr algn="just"/>
            <a:r>
              <a:rPr lang="it-IT" dirty="0"/>
              <a:t>Come abbiamo già brevemente accennato parlando degli allineamenti multipli, questi si basano su una </a:t>
            </a:r>
            <a:r>
              <a:rPr lang="it-IT" b="1" u="sng" dirty="0"/>
              <a:t>matrice di distanze a coppie</a:t>
            </a:r>
            <a:r>
              <a:rPr lang="it-IT" dirty="0"/>
              <a:t>, le cui informazioni possono essere utilizzate per generare l’albero</a:t>
            </a:r>
          </a:p>
          <a:p>
            <a:pPr algn="just"/>
            <a:r>
              <a:rPr lang="it-IT" dirty="0"/>
              <a:t>Si tratta dunque di </a:t>
            </a:r>
            <a:r>
              <a:rPr lang="it-IT" b="1" u="sng" dirty="0"/>
              <a:t>approcci che procedono con il </a:t>
            </a:r>
            <a:r>
              <a:rPr lang="it-IT" b="1" u="sng" dirty="0" err="1"/>
              <a:t>clustering</a:t>
            </a:r>
            <a:r>
              <a:rPr lang="it-IT" b="1" u="sng" dirty="0"/>
              <a:t> dei </a:t>
            </a:r>
            <a:r>
              <a:rPr lang="it-IT" b="1" u="sng" dirty="0" err="1"/>
              <a:t>taxa</a:t>
            </a:r>
            <a:endParaRPr lang="it-IT" b="1" u="sng" dirty="0"/>
          </a:p>
        </p:txBody>
      </p:sp>
    </p:spTree>
    <p:extLst>
      <p:ext uri="{BB962C8B-B14F-4D97-AF65-F5344CB8AC3E}">
        <p14:creationId xmlns:p14="http://schemas.microsoft.com/office/powerpoint/2010/main" val="57743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normAutofit/>
          </a:bodyPr>
          <a:lstStyle/>
          <a:p>
            <a:r>
              <a:rPr lang="it-IT" dirty="0"/>
              <a:t>Algoritmi </a:t>
            </a:r>
            <a:r>
              <a:rPr lang="it-IT" dirty="0" err="1"/>
              <a:t>clustering-based</a:t>
            </a:r>
            <a:endParaRPr lang="it-IT" dirty="0"/>
          </a:p>
        </p:txBody>
      </p:sp>
      <p:sp>
        <p:nvSpPr>
          <p:cNvPr id="3" name="Content Placeholder 2"/>
          <p:cNvSpPr>
            <a:spLocks noGrp="1"/>
          </p:cNvSpPr>
          <p:nvPr>
            <p:ph idx="1"/>
          </p:nvPr>
        </p:nvSpPr>
        <p:spPr/>
        <p:txBody>
          <a:bodyPr/>
          <a:lstStyle/>
          <a:p>
            <a:pPr algn="just"/>
            <a:r>
              <a:rPr lang="it-IT" dirty="0"/>
              <a:t>Gli algoritmi clustering-based computano l’albero partendo dalla coppia di sequenze con la </a:t>
            </a:r>
            <a:r>
              <a:rPr lang="it-IT" b="1" u="sng" dirty="0"/>
              <a:t>minore distanza nella matrice</a:t>
            </a:r>
          </a:p>
          <a:p>
            <a:pPr algn="just"/>
            <a:r>
              <a:rPr lang="it-IT" dirty="0"/>
              <a:t>Tra questi considereremo nel dettaglio i </a:t>
            </a:r>
            <a:r>
              <a:rPr lang="it-IT" b="1" dirty="0"/>
              <a:t>metodi </a:t>
            </a:r>
            <a:r>
              <a:rPr lang="it-IT" b="1" u="sng" dirty="0">
                <a:solidFill>
                  <a:srgbClr val="FF0000"/>
                </a:solidFill>
              </a:rPr>
              <a:t>Neighbor-joining</a:t>
            </a:r>
            <a:r>
              <a:rPr lang="it-IT" b="1" dirty="0"/>
              <a:t> e </a:t>
            </a:r>
            <a:r>
              <a:rPr lang="it-IT" b="1" u="sng" dirty="0">
                <a:solidFill>
                  <a:srgbClr val="FF0000"/>
                </a:solidFill>
              </a:rPr>
              <a:t>UPGMA</a:t>
            </a:r>
            <a:r>
              <a:rPr lang="it-IT" b="1" dirty="0"/>
              <a:t> (</a:t>
            </a:r>
            <a:r>
              <a:rPr lang="en-US" b="1" dirty="0"/>
              <a:t>unweighted pair group method using arithmetic average)</a:t>
            </a:r>
          </a:p>
          <a:p>
            <a:pPr algn="just"/>
            <a:r>
              <a:rPr lang="it-IT" dirty="0"/>
              <a:t>Non scenderemo nel dettaglio invece ai metodi basati sull’ </a:t>
            </a:r>
            <a:r>
              <a:rPr lang="it-IT" b="1" u="sng" dirty="0">
                <a:solidFill>
                  <a:srgbClr val="FF0000"/>
                </a:solidFill>
              </a:rPr>
              <a:t>algoritmo Fitch-</a:t>
            </a:r>
            <a:r>
              <a:rPr lang="it-IT" b="1" u="sng" dirty="0" err="1">
                <a:solidFill>
                  <a:srgbClr val="FF0000"/>
                </a:solidFill>
              </a:rPr>
              <a:t>Margoliash</a:t>
            </a:r>
            <a:r>
              <a:rPr lang="it-IT" b="1" u="sng" dirty="0">
                <a:solidFill>
                  <a:srgbClr val="FF0000"/>
                </a:solidFill>
              </a:rPr>
              <a:t>, anche noto come approccio di minima evoluzione (ME)</a:t>
            </a:r>
            <a:r>
              <a:rPr lang="it-IT" dirty="0">
                <a:solidFill>
                  <a:schemeClr val="tx2"/>
                </a:solidFill>
              </a:rPr>
              <a:t>, per il quale è sufficiente sappiate che il metodo di ricostruzione dell’albero utilizzato è simile a quello del metodo UPGMA</a:t>
            </a:r>
          </a:p>
          <a:p>
            <a:pPr algn="just"/>
            <a:r>
              <a:rPr lang="it-IT" dirty="0">
                <a:solidFill>
                  <a:schemeClr val="tx2"/>
                </a:solidFill>
              </a:rPr>
              <a:t>Gli algoritmi FM/ME producono alberi non radicati, che non prevedono un’assunzione di evoluzione molecolare in </a:t>
            </a:r>
            <a:r>
              <a:rPr lang="it-IT" dirty="0" err="1">
                <a:solidFill>
                  <a:schemeClr val="tx2"/>
                </a:solidFill>
              </a:rPr>
              <a:t>molecular</a:t>
            </a:r>
            <a:r>
              <a:rPr lang="it-IT" dirty="0">
                <a:solidFill>
                  <a:schemeClr val="tx2"/>
                </a:solidFill>
              </a:rPr>
              <a:t> clock (quindi, rispetto a quanto diremo tra poco per gli alberi UPGMA, i rami NON hanno tutti la stella lunghezza), ed hanno lo scopo di individuare l’albero con la minima lunghezza totale dei rami tra tutti gli alberi possibili</a:t>
            </a:r>
          </a:p>
        </p:txBody>
      </p:sp>
    </p:spTree>
    <p:extLst>
      <p:ext uri="{BB962C8B-B14F-4D97-AF65-F5344CB8AC3E}">
        <p14:creationId xmlns:p14="http://schemas.microsoft.com/office/powerpoint/2010/main" val="85196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48224"/>
          </a:xfrm>
        </p:spPr>
        <p:txBody>
          <a:bodyPr>
            <a:normAutofit fontScale="90000"/>
          </a:bodyPr>
          <a:lstStyle/>
          <a:p>
            <a:r>
              <a:rPr lang="it-IT" dirty="0"/>
              <a:t>Metodi clustering-based – UPGMA e NJ</a:t>
            </a:r>
          </a:p>
        </p:txBody>
      </p:sp>
      <p:sp>
        <p:nvSpPr>
          <p:cNvPr id="3" name="Content Placeholder 2"/>
          <p:cNvSpPr>
            <a:spLocks noGrp="1"/>
          </p:cNvSpPr>
          <p:nvPr>
            <p:ph idx="1"/>
          </p:nvPr>
        </p:nvSpPr>
        <p:spPr>
          <a:xfrm>
            <a:off x="831273" y="1205346"/>
            <a:ext cx="6244648" cy="5081154"/>
          </a:xfrm>
        </p:spPr>
        <p:txBody>
          <a:bodyPr>
            <a:normAutofit fontScale="92500"/>
          </a:bodyPr>
          <a:lstStyle/>
          <a:p>
            <a:pPr algn="just"/>
            <a:r>
              <a:rPr lang="it-IT" dirty="0"/>
              <a:t>I due metodi UPGMA e Neighbor-Joining apparentemente si assimigliano</a:t>
            </a:r>
          </a:p>
          <a:p>
            <a:pPr algn="just"/>
            <a:r>
              <a:rPr lang="it-IT" dirty="0"/>
              <a:t>Tuttavia il metodo UPGMA parte semplicemente dal raggruppamento in un cluster delle due sequenze con la minor distanza nella matrice e procede sequenzialmente aggiungendo di volta in volta una successiva sequenza che mostra la minor distanza (ricalcolata) dalle quelle già clusterizzate in precedenza</a:t>
            </a:r>
          </a:p>
          <a:p>
            <a:pPr algn="just"/>
            <a:r>
              <a:rPr lang="it-IT" dirty="0"/>
              <a:t>Questo determina una </a:t>
            </a:r>
            <a:r>
              <a:rPr lang="it-IT" b="1" u="sng" dirty="0"/>
              <a:t>costrizione nella topologia dell’albero</a:t>
            </a:r>
            <a:r>
              <a:rPr lang="it-IT" dirty="0"/>
              <a:t>, che può portare ad errori</a:t>
            </a:r>
          </a:p>
          <a:p>
            <a:pPr algn="just"/>
            <a:r>
              <a:rPr lang="it-IT" dirty="0"/>
              <a:t>Il metodo NJ invece adotta un’implementazione nel calcolo delle distanze, volta a minimizzare la lunghezza totale dei rami dell’albero ed è quindi solitamente più accurato rispetto al metodo UPGMA</a:t>
            </a:r>
          </a:p>
        </p:txBody>
      </p:sp>
      <p:pic>
        <p:nvPicPr>
          <p:cNvPr id="1026" name="Picture 2" descr="http://slideplayer.com/slide/9251002/27/images/3/Neighbor+Joining+vs.+UPGMA.jpg"/>
          <p:cNvPicPr>
            <a:picLocks noChangeAspect="1" noChangeArrowheads="1"/>
          </p:cNvPicPr>
          <p:nvPr/>
        </p:nvPicPr>
        <p:blipFill rotWithShape="1">
          <a:blip r:embed="rId2">
            <a:extLst>
              <a:ext uri="{28A0092B-C50C-407E-A947-70E740481C1C}">
                <a14:useLocalDpi xmlns:a14="http://schemas.microsoft.com/office/drawing/2010/main" val="0"/>
              </a:ext>
            </a:extLst>
          </a:blip>
          <a:srcRect t="24501" b="12317"/>
          <a:stretch/>
        </p:blipFill>
        <p:spPr bwMode="auto">
          <a:xfrm>
            <a:off x="7203772" y="987136"/>
            <a:ext cx="4793930" cy="22716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60210" y="3586311"/>
            <a:ext cx="4281055" cy="2308324"/>
          </a:xfrm>
          <a:prstGeom prst="rect">
            <a:avLst/>
          </a:prstGeom>
          <a:noFill/>
          <a:ln>
            <a:solidFill>
              <a:schemeClr val="accent1"/>
            </a:solidFill>
          </a:ln>
        </p:spPr>
        <p:txBody>
          <a:bodyPr wrap="square" rtlCol="0">
            <a:spAutoFit/>
          </a:bodyPr>
          <a:lstStyle/>
          <a:p>
            <a:pPr algn="just"/>
            <a:r>
              <a:rPr lang="it-IT" b="1" dirty="0"/>
              <a:t>Ricordiamo che:</a:t>
            </a:r>
          </a:p>
          <a:p>
            <a:pPr marL="342900" indent="-342900" algn="just">
              <a:buAutoNum type="arabicParenR"/>
            </a:pPr>
            <a:r>
              <a:rPr lang="it-IT" b="1" dirty="0"/>
              <a:t>UPGMA genera sempre alberi radicati di default, NJ non radicati</a:t>
            </a:r>
          </a:p>
          <a:p>
            <a:pPr marL="342900" indent="-342900" algn="just">
              <a:buAutoNum type="arabicParenR"/>
            </a:pPr>
            <a:r>
              <a:rPr lang="it-IT" b="1" dirty="0"/>
              <a:t>In UPGMA tutti i taxa sono equidistanti dalla radice (molecular clock), in NJ non necessariamente ciò accade</a:t>
            </a:r>
          </a:p>
        </p:txBody>
      </p:sp>
    </p:spTree>
    <p:extLst>
      <p:ext uri="{BB962C8B-B14F-4D97-AF65-F5344CB8AC3E}">
        <p14:creationId xmlns:p14="http://schemas.microsoft.com/office/powerpoint/2010/main" val="275759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48224"/>
          </a:xfrm>
        </p:spPr>
        <p:txBody>
          <a:bodyPr>
            <a:normAutofit fontScale="90000"/>
          </a:bodyPr>
          <a:lstStyle/>
          <a:p>
            <a:r>
              <a:rPr lang="it-IT" dirty="0"/>
              <a:t>Metodi clustering-based – UPGMA e NJ</a:t>
            </a:r>
          </a:p>
        </p:txBody>
      </p:sp>
      <p:sp>
        <p:nvSpPr>
          <p:cNvPr id="3" name="Content Placeholder 2"/>
          <p:cNvSpPr>
            <a:spLocks noGrp="1"/>
          </p:cNvSpPr>
          <p:nvPr>
            <p:ph idx="1"/>
          </p:nvPr>
        </p:nvSpPr>
        <p:spPr>
          <a:xfrm>
            <a:off x="831272" y="1205346"/>
            <a:ext cx="10422881" cy="5081154"/>
          </a:xfrm>
        </p:spPr>
        <p:txBody>
          <a:bodyPr>
            <a:normAutofit fontScale="92500" lnSpcReduction="20000"/>
          </a:bodyPr>
          <a:lstStyle/>
          <a:p>
            <a:pPr algn="just"/>
            <a:r>
              <a:rPr lang="it-IT" dirty="0"/>
              <a:t>Essendo applicabile in scarsissime occasioni a dataset reali, </a:t>
            </a:r>
            <a:r>
              <a:rPr lang="it-IT" dirty="0">
                <a:solidFill>
                  <a:srgbClr val="FF0000"/>
                </a:solidFill>
              </a:rPr>
              <a:t>il metodo UPGMA non trova oggi importanti applicazioni nella filogenesi molecolare, anche se viene utilizzato per la creazione degli alberi guida alla base dei metodi di allineamento multiplo progressivo</a:t>
            </a:r>
          </a:p>
          <a:p>
            <a:pPr algn="just"/>
            <a:r>
              <a:rPr lang="it-IT" dirty="0"/>
              <a:t>Il metodo NJ al contrario è </a:t>
            </a:r>
            <a:r>
              <a:rPr lang="it-IT" b="1" dirty="0"/>
              <a:t>largamente utilizzato e si adatta molto bene ad un’ampia gamma di casi</a:t>
            </a:r>
            <a:r>
              <a:rPr lang="it-IT" dirty="0"/>
              <a:t>, specialmente quando le distanze evolutive sono ridotte. Ha un ulteriore pregio rispetto ad altri metodi (che è però comune al metodo UPGMA), cioè la </a:t>
            </a:r>
            <a:r>
              <a:rPr lang="it-IT" b="1" dirty="0"/>
              <a:t>velocità di calcolo</a:t>
            </a:r>
          </a:p>
          <a:p>
            <a:pPr algn="just"/>
            <a:r>
              <a:rPr lang="it-IT" dirty="0"/>
              <a:t>Possiamo tuttavia vederlo come un </a:t>
            </a:r>
            <a:r>
              <a:rPr lang="it-IT" b="1" dirty="0"/>
              <a:t>metodo subottimale</a:t>
            </a:r>
            <a:r>
              <a:rPr lang="it-IT" dirty="0"/>
              <a:t>, in quanto non vi è alcun modello di evoluzione molecolare esplicito (il calcolo della divergenza tra le sequenze basato su una stima quantitativa delle loro differenze a coppie, ma non «pesa» in alcun modo la loro storia evolutiva che ha portato a queste differenze)</a:t>
            </a:r>
          </a:p>
          <a:p>
            <a:pPr algn="just"/>
            <a:r>
              <a:rPr lang="it-IT" dirty="0"/>
              <a:t>Non andremo in questo corso ad analizzare a fondo le differenze tecniche tra i due algoritmi, basti ricordare che un albero NJ è sempre non radicato e solitamente viene presentato dai software che lo generano con una radicazione di default tramite midpoint rooting. UPGMA al contrario genera alberi radicati, proprio a causa delle costrizioni nella sua topologia. Inoltre varia la lunghezza de rami, in quanto in NJ non c’è l’assunzione di evoluzione a tasso costante, mentre in UPGMA sì -&gt; in un albero UPGMA tutti i </a:t>
            </a:r>
            <a:r>
              <a:rPr lang="it-IT" dirty="0" err="1"/>
              <a:t>taxa</a:t>
            </a:r>
            <a:r>
              <a:rPr lang="it-IT" dirty="0"/>
              <a:t> sono equidistanti dalla radice dell’albero, in un albero NJ no</a:t>
            </a:r>
          </a:p>
        </p:txBody>
      </p:sp>
    </p:spTree>
    <p:extLst>
      <p:ext uri="{BB962C8B-B14F-4D97-AF65-F5344CB8AC3E}">
        <p14:creationId xmlns:p14="http://schemas.microsoft.com/office/powerpoint/2010/main" val="292862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upg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745" y="149652"/>
            <a:ext cx="10899227" cy="660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14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8615"/>
          </a:xfrm>
        </p:spPr>
        <p:txBody>
          <a:bodyPr/>
          <a:lstStyle/>
          <a:p>
            <a:r>
              <a:rPr lang="it-IT" dirty="0"/>
              <a:t>Filogenesi molecolare</a:t>
            </a:r>
          </a:p>
        </p:txBody>
      </p:sp>
      <p:sp>
        <p:nvSpPr>
          <p:cNvPr id="3" name="Content Placeholder 2"/>
          <p:cNvSpPr>
            <a:spLocks noGrp="1"/>
          </p:cNvSpPr>
          <p:nvPr>
            <p:ph idx="1"/>
          </p:nvPr>
        </p:nvSpPr>
        <p:spPr>
          <a:xfrm>
            <a:off x="1341120" y="1205762"/>
            <a:ext cx="9509760" cy="4343400"/>
          </a:xfrm>
        </p:spPr>
        <p:txBody>
          <a:bodyPr>
            <a:normAutofit fontScale="92500" lnSpcReduction="20000"/>
          </a:bodyPr>
          <a:lstStyle/>
          <a:p>
            <a:pPr algn="just"/>
            <a:r>
              <a:rPr lang="it-IT" dirty="0"/>
              <a:t>Fortunatamente sono possibili approcci alternativi basati sui dati di sequenza</a:t>
            </a:r>
          </a:p>
          <a:p>
            <a:pPr algn="just"/>
            <a:r>
              <a:rPr lang="it-IT" dirty="0"/>
              <a:t>Geni e, conseguentemente, proteine accumulano mutazioni nel tempo risultando in variazioni anche a livello fenotipico</a:t>
            </a:r>
          </a:p>
          <a:p>
            <a:pPr algn="just"/>
            <a:r>
              <a:rPr lang="it-IT" dirty="0"/>
              <a:t>Per questo motivo i geni possono essere visti come dei </a:t>
            </a:r>
            <a:r>
              <a:rPr lang="it-IT" b="1" u="sng" dirty="0"/>
              <a:t>fossili molecolari</a:t>
            </a:r>
            <a:r>
              <a:rPr lang="it-IT" dirty="0"/>
              <a:t>, dato che la loro comparazione può permetterci di </a:t>
            </a:r>
            <a:r>
              <a:rPr lang="it-IT" b="1" u="sng" dirty="0"/>
              <a:t>inferire</a:t>
            </a:r>
            <a:r>
              <a:rPr lang="it-IT" dirty="0"/>
              <a:t> le sequenze ancestrali dalle quali sono derivati</a:t>
            </a:r>
          </a:p>
          <a:p>
            <a:pPr algn="just"/>
            <a:r>
              <a:rPr lang="it-IT" dirty="0"/>
              <a:t>I dati molecolari sono </a:t>
            </a:r>
            <a:r>
              <a:rPr lang="it-IT" b="1" u="sng" dirty="0"/>
              <a:t>più facilmente reperibili </a:t>
            </a:r>
            <a:r>
              <a:rPr lang="it-IT" dirty="0"/>
              <a:t>rispetto ai fossili</a:t>
            </a:r>
          </a:p>
          <a:p>
            <a:pPr algn="just"/>
            <a:r>
              <a:rPr lang="it-IT" b="1" u="sng" dirty="0"/>
              <a:t>Non ci sono bias lagati al campionamento</a:t>
            </a:r>
            <a:r>
              <a:rPr lang="it-IT" b="1" dirty="0"/>
              <a:t> </a:t>
            </a:r>
            <a:r>
              <a:rPr lang="it-IT" dirty="0"/>
              <a:t>(è possibile riempire i gap dovuti all’assenza di determinati fossili – con il limite di doversi affidare alle specie attualmente esistenti o per le quali esistono reperti da cui sia estraibile del DNA)</a:t>
            </a:r>
          </a:p>
          <a:p>
            <a:pPr algn="just"/>
            <a:r>
              <a:rPr lang="it-IT" b="1" u="sng" dirty="0"/>
              <a:t>Gli alberi filogenetici ottenuti con dati molecolari sono solitamente ben più solidi di quelli ottenuti con i soli dati fossili</a:t>
            </a:r>
            <a:r>
              <a:rPr lang="it-IT" dirty="0"/>
              <a:t> (posso esservare un maggior numero di caratteri la cui interpretazione non è ambigua)</a:t>
            </a:r>
          </a:p>
          <a:p>
            <a:endParaRPr lang="it-IT" dirty="0"/>
          </a:p>
        </p:txBody>
      </p:sp>
    </p:spTree>
    <p:extLst>
      <p:ext uri="{BB962C8B-B14F-4D97-AF65-F5344CB8AC3E}">
        <p14:creationId xmlns:p14="http://schemas.microsoft.com/office/powerpoint/2010/main" val="137826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neighbour joi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251" y="93672"/>
            <a:ext cx="8757198" cy="662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37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41743"/>
          </a:xfrm>
        </p:spPr>
        <p:txBody>
          <a:bodyPr/>
          <a:lstStyle/>
          <a:p>
            <a:r>
              <a:rPr lang="it-IT" dirty="0"/>
              <a:t>Metodi basati sui caratteri</a:t>
            </a:r>
          </a:p>
        </p:txBody>
      </p:sp>
      <p:sp>
        <p:nvSpPr>
          <p:cNvPr id="3" name="Content Placeholder 2"/>
          <p:cNvSpPr>
            <a:spLocks noGrp="1"/>
          </p:cNvSpPr>
          <p:nvPr>
            <p:ph idx="1"/>
          </p:nvPr>
        </p:nvSpPr>
        <p:spPr/>
        <p:txBody>
          <a:bodyPr/>
          <a:lstStyle/>
          <a:p>
            <a:pPr algn="just"/>
            <a:r>
              <a:rPr lang="it-IT" dirty="0"/>
              <a:t>La seconda grande classe di algoritmi di ricostruzione filogenetica è quella dei </a:t>
            </a:r>
            <a:r>
              <a:rPr lang="it-IT" b="1" u="sng" dirty="0"/>
              <a:t>metodi basati su caratteri discreti</a:t>
            </a:r>
          </a:p>
          <a:p>
            <a:pPr algn="just"/>
            <a:r>
              <a:rPr lang="it-IT" dirty="0"/>
              <a:t>Questi prendono direttamente in considerazione i caratteri allineati (nucleotidi o amino acidi) e contano gli eventi di mutazione accumulati per ciascuna sequenza, risultando molto più efficienti rispetto ai metodi basati sulla distanza, dove fenomeni di reversione e sostituzioni multiple vengono sostanzialmente ignorati</a:t>
            </a:r>
          </a:p>
          <a:p>
            <a:pPr algn="just"/>
            <a:r>
              <a:rPr lang="it-IT" dirty="0"/>
              <a:t>Ciò permette anche di poter </a:t>
            </a:r>
            <a:r>
              <a:rPr lang="it-IT" b="1" u="sng" dirty="0"/>
              <a:t>inferire le sequenze ancestrali -&gt; approccio cladistico</a:t>
            </a:r>
          </a:p>
          <a:p>
            <a:pPr algn="just"/>
            <a:r>
              <a:rPr lang="it-IT" dirty="0"/>
              <a:t>I due metodi più popolari appartenenti a questa categoria sono i metodi di </a:t>
            </a:r>
            <a:r>
              <a:rPr lang="it-IT" b="1" u="sng" dirty="0"/>
              <a:t>massima parsimonia (MP) e massima verosimiglianza (o maximum likelihood, ML)</a:t>
            </a:r>
          </a:p>
        </p:txBody>
      </p:sp>
    </p:spTree>
    <p:extLst>
      <p:ext uri="{BB962C8B-B14F-4D97-AF65-F5344CB8AC3E}">
        <p14:creationId xmlns:p14="http://schemas.microsoft.com/office/powerpoint/2010/main" val="166121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20961"/>
          </a:xfrm>
        </p:spPr>
        <p:txBody>
          <a:bodyPr/>
          <a:lstStyle/>
          <a:p>
            <a:r>
              <a:rPr lang="it-IT" dirty="0"/>
              <a:t>Metodi di massima parsimonia</a:t>
            </a:r>
          </a:p>
        </p:txBody>
      </p:sp>
      <p:sp>
        <p:nvSpPr>
          <p:cNvPr id="3" name="Content Placeholder 2"/>
          <p:cNvSpPr>
            <a:spLocks noGrp="1"/>
          </p:cNvSpPr>
          <p:nvPr>
            <p:ph idx="1"/>
          </p:nvPr>
        </p:nvSpPr>
        <p:spPr>
          <a:xfrm>
            <a:off x="642257" y="1264050"/>
            <a:ext cx="5746173" cy="3397412"/>
          </a:xfrm>
        </p:spPr>
        <p:txBody>
          <a:bodyPr>
            <a:normAutofit lnSpcReduction="10000"/>
          </a:bodyPr>
          <a:lstStyle/>
          <a:p>
            <a:pPr algn="just"/>
            <a:r>
              <a:rPr lang="it-IT" dirty="0"/>
              <a:t>Questo approccio si basa sul concetto del </a:t>
            </a:r>
            <a:r>
              <a:rPr lang="it-IT" b="1" u="sng" dirty="0"/>
              <a:t>rasoio di Ockham</a:t>
            </a:r>
          </a:p>
          <a:p>
            <a:pPr algn="just"/>
            <a:r>
              <a:rPr lang="it-IT" dirty="0"/>
              <a:t>Quando ci sono molteplici possibili spiegazioni per un avvenimento, quella più semplice tende ad essere quella migliore</a:t>
            </a:r>
          </a:p>
          <a:p>
            <a:pPr algn="just"/>
            <a:r>
              <a:rPr lang="it-IT" dirty="0"/>
              <a:t>Si ricerca </a:t>
            </a:r>
            <a:r>
              <a:rPr lang="it-IT" b="1" dirty="0"/>
              <a:t>l’albero più parsimonioso, cioè quello che richiede il minor numero di assunzioni </a:t>
            </a:r>
            <a:r>
              <a:rPr lang="it-IT" b="1" i="1" dirty="0"/>
              <a:t>ad hoc </a:t>
            </a:r>
            <a:r>
              <a:rPr lang="it-IT" b="1" dirty="0"/>
              <a:t>(ovvero di eventi di mutazione) per spiegare la variabilità osservata tra le sequenze</a:t>
            </a:r>
          </a:p>
        </p:txBody>
      </p:sp>
      <p:pic>
        <p:nvPicPr>
          <p:cNvPr id="2050" name="Picture 2" descr="https://isene.files.wordpress.com/2016/09/william-of-ockham-razor-quo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823" y="1358337"/>
            <a:ext cx="5076825"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31866" y="5937752"/>
            <a:ext cx="10359737" cy="646331"/>
          </a:xfrm>
          <a:prstGeom prst="rect">
            <a:avLst/>
          </a:prstGeom>
          <a:noFill/>
          <a:ln>
            <a:solidFill>
              <a:schemeClr val="accent1"/>
            </a:solidFill>
          </a:ln>
        </p:spPr>
        <p:txBody>
          <a:bodyPr wrap="square" rtlCol="0">
            <a:spAutoFit/>
          </a:bodyPr>
          <a:lstStyle/>
          <a:p>
            <a:pPr algn="just"/>
            <a:r>
              <a:rPr lang="it-IT" b="1" dirty="0"/>
              <a:t>L’albero a massima parsimonia non ammette esplicitamente nessun modello di evoluzione molecolare</a:t>
            </a:r>
          </a:p>
        </p:txBody>
      </p:sp>
      <p:sp>
        <p:nvSpPr>
          <p:cNvPr id="6" name="TextBox 3"/>
          <p:cNvSpPr txBox="1"/>
          <p:nvPr/>
        </p:nvSpPr>
        <p:spPr>
          <a:xfrm>
            <a:off x="1031866" y="4697653"/>
            <a:ext cx="10359737" cy="1200329"/>
          </a:xfrm>
          <a:prstGeom prst="rect">
            <a:avLst/>
          </a:prstGeom>
          <a:noFill/>
          <a:ln>
            <a:solidFill>
              <a:schemeClr val="accent1"/>
            </a:solidFill>
          </a:ln>
        </p:spPr>
        <p:txBody>
          <a:bodyPr wrap="square" rtlCol="0">
            <a:spAutoFit/>
          </a:bodyPr>
          <a:lstStyle/>
          <a:p>
            <a:pPr algn="just"/>
            <a:r>
              <a:rPr lang="it-IT" b="1" dirty="0"/>
              <a:t>Gli algoritmi a massima parsimonia dovrebbero teoricamente esplorare tutti gli alberi possibili per identificare quello migliore. Nella pratica, questo processo viene effettuato con approccio euristico, per semplificare la soluzione di un problema altrimenti estremamente complesso</a:t>
            </a:r>
          </a:p>
        </p:txBody>
      </p:sp>
    </p:spTree>
    <p:extLst>
      <p:ext uri="{BB962C8B-B14F-4D97-AF65-F5344CB8AC3E}">
        <p14:creationId xmlns:p14="http://schemas.microsoft.com/office/powerpoint/2010/main" val="17494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20961"/>
          </a:xfrm>
        </p:spPr>
        <p:txBody>
          <a:bodyPr>
            <a:normAutofit fontScale="90000"/>
          </a:bodyPr>
          <a:lstStyle/>
          <a:p>
            <a:r>
              <a:rPr lang="it-IT" dirty="0"/>
              <a:t>Metodi di massima parsimonia – il problema del «long </a:t>
            </a:r>
            <a:r>
              <a:rPr lang="it-IT" dirty="0" err="1"/>
              <a:t>branch</a:t>
            </a:r>
            <a:r>
              <a:rPr lang="it-IT" dirty="0"/>
              <a:t> </a:t>
            </a:r>
            <a:r>
              <a:rPr lang="it-IT" dirty="0" err="1"/>
              <a:t>attraction</a:t>
            </a:r>
            <a:r>
              <a:rPr lang="it-IT" dirty="0"/>
              <a:t>»</a:t>
            </a:r>
          </a:p>
        </p:txBody>
      </p:sp>
      <p:sp>
        <p:nvSpPr>
          <p:cNvPr id="3" name="Content Placeholder 2"/>
          <p:cNvSpPr>
            <a:spLocks noGrp="1"/>
          </p:cNvSpPr>
          <p:nvPr>
            <p:ph idx="1"/>
          </p:nvPr>
        </p:nvSpPr>
        <p:spPr>
          <a:xfrm>
            <a:off x="685801" y="1673352"/>
            <a:ext cx="5515302" cy="4412137"/>
          </a:xfrm>
        </p:spPr>
        <p:txBody>
          <a:bodyPr>
            <a:normAutofit fontScale="92500" lnSpcReduction="20000"/>
          </a:bodyPr>
          <a:lstStyle/>
          <a:p>
            <a:pPr algn="just"/>
            <a:r>
              <a:rPr lang="it-IT" dirty="0"/>
              <a:t>Si tratta di un errore sistematico delle analisi filogenetiche, in particolare di quelle di massima parsimonia</a:t>
            </a:r>
          </a:p>
          <a:p>
            <a:pPr algn="just"/>
            <a:r>
              <a:rPr lang="it-IT" b="1" dirty="0"/>
              <a:t>Si incontra quando si ha a che fare con sequenze che evolvono molto rapidamente, in cui l’impronta evolutiva può essere facilmente mascherata da sostituzioni multiple</a:t>
            </a:r>
          </a:p>
          <a:p>
            <a:pPr algn="just"/>
            <a:r>
              <a:rPr lang="it-IT" dirty="0"/>
              <a:t>Un tasso elevato di mutazione può portare (soprattutto in sequenze nucleotidiche) a reversioni… come abbiamo già detto l’omoplasia è considerata come fenomeno trascurabile da un’analisi a massima parsimonia</a:t>
            </a:r>
          </a:p>
          <a:p>
            <a:pPr algn="just"/>
            <a:r>
              <a:rPr lang="it-IT" dirty="0"/>
              <a:t>Il risultato è che due </a:t>
            </a:r>
            <a:r>
              <a:rPr lang="it-IT" dirty="0" err="1"/>
              <a:t>taxa</a:t>
            </a:r>
            <a:r>
              <a:rPr lang="it-IT" dirty="0"/>
              <a:t> lontanamente imparentati risulteranno (incorrettamente) fare parte di una stessa clade</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3504" y="905163"/>
            <a:ext cx="5329842" cy="264767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150" y="3855533"/>
            <a:ext cx="4754549" cy="2790289"/>
          </a:xfrm>
          <a:prstGeom prst="rect">
            <a:avLst/>
          </a:prstGeom>
        </p:spPr>
      </p:pic>
    </p:spTree>
    <p:extLst>
      <p:ext uri="{BB962C8B-B14F-4D97-AF65-F5344CB8AC3E}">
        <p14:creationId xmlns:p14="http://schemas.microsoft.com/office/powerpoint/2010/main" val="148079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a:t>Metodi di Maximum Likelihood</a:t>
            </a:r>
          </a:p>
        </p:txBody>
      </p:sp>
      <p:sp>
        <p:nvSpPr>
          <p:cNvPr id="3" name="Content Placeholder 2"/>
          <p:cNvSpPr>
            <a:spLocks noGrp="1"/>
          </p:cNvSpPr>
          <p:nvPr>
            <p:ph idx="1"/>
          </p:nvPr>
        </p:nvSpPr>
        <p:spPr>
          <a:xfrm>
            <a:off x="602674" y="1673352"/>
            <a:ext cx="4894118" cy="4343400"/>
          </a:xfrm>
        </p:spPr>
        <p:txBody>
          <a:bodyPr>
            <a:normAutofit fontScale="92500" lnSpcReduction="20000"/>
          </a:bodyPr>
          <a:lstStyle/>
          <a:p>
            <a:pPr algn="just"/>
            <a:r>
              <a:rPr lang="it-IT" dirty="0"/>
              <a:t>Si tratta di </a:t>
            </a:r>
            <a:r>
              <a:rPr lang="it-IT" b="1" dirty="0"/>
              <a:t>metodi probabilistici</a:t>
            </a:r>
            <a:r>
              <a:rPr lang="it-IT" dirty="0"/>
              <a:t>, che anch’essi valutano tutte le possibili topologie per un dato set di taxa</a:t>
            </a:r>
          </a:p>
          <a:p>
            <a:pPr algn="just"/>
            <a:r>
              <a:rPr lang="it-IT" dirty="0"/>
              <a:t>Il fattore probabilistico del metodo sta nell’assegnare una probabilità ad ogni possibile evento di sostituzione per ciascuna posizione dell’allineamento multiplo</a:t>
            </a:r>
          </a:p>
          <a:p>
            <a:pPr algn="just"/>
            <a:r>
              <a:rPr lang="it-IT" b="1" u="sng" dirty="0"/>
              <a:t>L’albero migliore è quello che ottiene la migliore </a:t>
            </a:r>
            <a:r>
              <a:rPr lang="it-IT" b="1" u="sng" dirty="0" err="1"/>
              <a:t>Likelihood</a:t>
            </a:r>
            <a:r>
              <a:rPr lang="it-IT" b="1" u="sng" dirty="0"/>
              <a:t>, ovvero quello che complessivamente è maggiormente coerente con (i) il modello di evoluzione molecolare selezionato e (ii) le nostre osservazioni, cioè l’allineamento multiplo di sequenze, che è il prodotto del processo evolutivo che stiamo tentando di ricostruire</a:t>
            </a:r>
          </a:p>
        </p:txBody>
      </p:sp>
      <p:pic>
        <p:nvPicPr>
          <p:cNvPr id="4" name="Picture 3"/>
          <p:cNvPicPr>
            <a:picLocks noChangeAspect="1"/>
          </p:cNvPicPr>
          <p:nvPr/>
        </p:nvPicPr>
        <p:blipFill rotWithShape="1">
          <a:blip r:embed="rId2"/>
          <a:srcRect l="11944" t="11807" r="13403" b="16099"/>
          <a:stretch/>
        </p:blipFill>
        <p:spPr>
          <a:xfrm>
            <a:off x="5818909" y="1673352"/>
            <a:ext cx="6089073" cy="4156364"/>
          </a:xfrm>
          <a:prstGeom prst="rect">
            <a:avLst/>
          </a:prstGeom>
        </p:spPr>
      </p:pic>
    </p:spTree>
    <p:extLst>
      <p:ext uri="{BB962C8B-B14F-4D97-AF65-F5344CB8AC3E}">
        <p14:creationId xmlns:p14="http://schemas.microsoft.com/office/powerpoint/2010/main" val="162871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a:t>Metodi di Maximum Likelihood</a:t>
            </a:r>
          </a:p>
        </p:txBody>
      </p:sp>
      <p:sp>
        <p:nvSpPr>
          <p:cNvPr id="3" name="Content Placeholder 2"/>
          <p:cNvSpPr>
            <a:spLocks noGrp="1"/>
          </p:cNvSpPr>
          <p:nvPr>
            <p:ph idx="1"/>
          </p:nvPr>
        </p:nvSpPr>
        <p:spPr>
          <a:xfrm>
            <a:off x="593882" y="1594222"/>
            <a:ext cx="4894118" cy="4343400"/>
          </a:xfrm>
        </p:spPr>
        <p:txBody>
          <a:bodyPr>
            <a:normAutofit fontScale="92500" lnSpcReduction="10000"/>
          </a:bodyPr>
          <a:lstStyle/>
          <a:p>
            <a:pPr algn="just"/>
            <a:r>
              <a:rPr lang="it-IT" dirty="0"/>
              <a:t>Alcuni principi alla base di una analisi Maximum </a:t>
            </a:r>
            <a:r>
              <a:rPr lang="it-IT" dirty="0" err="1"/>
              <a:t>Likelihood</a:t>
            </a:r>
            <a:r>
              <a:rPr lang="it-IT" dirty="0"/>
              <a:t>:</a:t>
            </a:r>
          </a:p>
          <a:p>
            <a:pPr algn="just"/>
            <a:r>
              <a:rPr lang="it-IT" b="1" u="sng" dirty="0"/>
              <a:t>Il processo che porta all’evoluzione dei caratteri (amino acidi o nucleotidi) può essere definito da formule matematiche note, i cui parametri non sono però noti </a:t>
            </a:r>
            <a:r>
              <a:rPr lang="it-IT" b="1" i="1" u="sng" dirty="0"/>
              <a:t>a priori</a:t>
            </a:r>
            <a:r>
              <a:rPr lang="it-IT" b="1" u="sng" dirty="0"/>
              <a:t> e devono quindi essere stimati</a:t>
            </a:r>
          </a:p>
          <a:p>
            <a:pPr algn="just"/>
            <a:r>
              <a:rPr lang="it-IT" u="sng" dirty="0"/>
              <a:t>Ogni carattere dell’allineamento evolve indipendentemente dagli altri</a:t>
            </a:r>
          </a:p>
          <a:p>
            <a:pPr algn="just"/>
            <a:r>
              <a:rPr lang="it-IT" dirty="0"/>
              <a:t>I diversi rami dell’albero possono mostrare diverse probabilità di sostituzione (ed evolvere quindi a tassi diversi) – </a:t>
            </a:r>
            <a:r>
              <a:rPr lang="it-IT" u="sng" dirty="0"/>
              <a:t>ogni </a:t>
            </a:r>
            <a:r>
              <a:rPr lang="it-IT" u="sng" dirty="0" err="1"/>
              <a:t>lineage</a:t>
            </a:r>
            <a:r>
              <a:rPr lang="it-IT" u="sng" dirty="0"/>
              <a:t> evolutivo evolve indipendentemente dagli altri</a:t>
            </a:r>
          </a:p>
        </p:txBody>
      </p:sp>
      <p:pic>
        <p:nvPicPr>
          <p:cNvPr id="5" name="Immagine 4"/>
          <p:cNvPicPr>
            <a:picLocks noChangeAspect="1"/>
          </p:cNvPicPr>
          <p:nvPr/>
        </p:nvPicPr>
        <p:blipFill>
          <a:blip r:embed="rId2"/>
          <a:stretch>
            <a:fillRect/>
          </a:stretch>
        </p:blipFill>
        <p:spPr>
          <a:xfrm>
            <a:off x="5752357" y="1412537"/>
            <a:ext cx="6236749" cy="4865030"/>
          </a:xfrm>
          <a:prstGeom prst="rect">
            <a:avLst/>
          </a:prstGeom>
        </p:spPr>
      </p:pic>
    </p:spTree>
    <p:extLst>
      <p:ext uri="{BB962C8B-B14F-4D97-AF65-F5344CB8AC3E}">
        <p14:creationId xmlns:p14="http://schemas.microsoft.com/office/powerpoint/2010/main" val="102857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1866" y="1189877"/>
            <a:ext cx="6863293" cy="4343400"/>
          </a:xfrm>
        </p:spPr>
        <p:txBody>
          <a:bodyPr>
            <a:normAutofit/>
          </a:bodyPr>
          <a:lstStyle/>
          <a:p>
            <a:pPr algn="just"/>
            <a:r>
              <a:rPr lang="it-IT" dirty="0"/>
              <a:t>Si tratta di metodi «</a:t>
            </a:r>
            <a:r>
              <a:rPr lang="it-IT" dirty="0" err="1"/>
              <a:t>hill</a:t>
            </a:r>
            <a:r>
              <a:rPr lang="it-IT" dirty="0"/>
              <a:t>-climbing», che cioè cercano di migliorare progressivamente il risultato</a:t>
            </a:r>
          </a:p>
          <a:p>
            <a:pPr algn="just"/>
            <a:r>
              <a:rPr lang="it-IT" b="1" u="sng" dirty="0"/>
              <a:t>Di fatto, ogni «mossa» che migliori la </a:t>
            </a:r>
            <a:r>
              <a:rPr lang="it-IT" b="1" u="sng" dirty="0" err="1"/>
              <a:t>likelihood</a:t>
            </a:r>
            <a:r>
              <a:rPr lang="it-IT" b="1" u="sng" dirty="0"/>
              <a:t> dell’albero viene tollerata, mentre ogni «mossa» che la peggiora viene rigettata</a:t>
            </a:r>
          </a:p>
          <a:p>
            <a:pPr algn="just"/>
            <a:r>
              <a:rPr lang="it-IT" dirty="0"/>
              <a:t>L’obiettivo è quello di raggiungere un «massimo», facendo però attenzione al raggiungimento di picchi «locali»</a:t>
            </a:r>
          </a:p>
        </p:txBody>
      </p:sp>
      <p:pic>
        <p:nvPicPr>
          <p:cNvPr id="4" name="Immagine 3"/>
          <p:cNvPicPr>
            <a:picLocks noChangeAspect="1"/>
          </p:cNvPicPr>
          <p:nvPr/>
        </p:nvPicPr>
        <p:blipFill>
          <a:blip r:embed="rId2"/>
          <a:stretch>
            <a:fillRect/>
          </a:stretch>
        </p:blipFill>
        <p:spPr>
          <a:xfrm>
            <a:off x="1042694" y="1673352"/>
            <a:ext cx="3939172" cy="3939172"/>
          </a:xfrm>
          <a:prstGeom prst="rect">
            <a:avLst/>
          </a:prstGeom>
        </p:spPr>
      </p:pic>
      <p:pic>
        <p:nvPicPr>
          <p:cNvPr id="5" name="Immagine 4"/>
          <p:cNvPicPr>
            <a:picLocks noChangeAspect="1"/>
          </p:cNvPicPr>
          <p:nvPr/>
        </p:nvPicPr>
        <p:blipFill rotWithShape="1">
          <a:blip r:embed="rId3"/>
          <a:srcRect t="7764" b="6903"/>
          <a:stretch/>
        </p:blipFill>
        <p:spPr>
          <a:xfrm>
            <a:off x="6653048" y="4040640"/>
            <a:ext cx="4197832" cy="2686612"/>
          </a:xfrm>
          <a:prstGeom prst="rect">
            <a:avLst/>
          </a:prstGeom>
        </p:spPr>
      </p:pic>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a:t>Metodi di Maximum </a:t>
            </a:r>
            <a:r>
              <a:rPr lang="it-IT" dirty="0" err="1"/>
              <a:t>Likelihood</a:t>
            </a:r>
            <a:endParaRPr lang="it-IT" dirty="0"/>
          </a:p>
        </p:txBody>
      </p:sp>
    </p:spTree>
    <p:extLst>
      <p:ext uri="{BB962C8B-B14F-4D97-AF65-F5344CB8AC3E}">
        <p14:creationId xmlns:p14="http://schemas.microsoft.com/office/powerpoint/2010/main" val="189967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0846" y="1457334"/>
            <a:ext cx="6863293" cy="4727447"/>
          </a:xfrm>
        </p:spPr>
        <p:txBody>
          <a:bodyPr>
            <a:normAutofit lnSpcReduction="10000"/>
          </a:bodyPr>
          <a:lstStyle/>
          <a:p>
            <a:pPr algn="just"/>
            <a:r>
              <a:rPr lang="it-IT" dirty="0"/>
              <a:t>I metodi sono di gran lunga «migliori» di quelli visti finora, in quanto riflettono meglio la realtà biologica dei processi evolutivi ed utilizzano modelli di evoluzione molecolare espliciti</a:t>
            </a:r>
          </a:p>
          <a:p>
            <a:pPr algn="just"/>
            <a:r>
              <a:rPr lang="it-IT" dirty="0"/>
              <a:t>… </a:t>
            </a:r>
            <a:r>
              <a:rPr lang="it-IT" u="sng" dirty="0"/>
              <a:t>questo a patto di specificare il modello di evoluzione molecolare corretto</a:t>
            </a:r>
            <a:r>
              <a:rPr lang="it-IT" dirty="0"/>
              <a:t>! Una analisi effettuata con modelli errati porterebbe a risultati fuorvianti</a:t>
            </a:r>
          </a:p>
          <a:p>
            <a:pPr algn="just"/>
            <a:r>
              <a:rPr lang="it-IT" dirty="0"/>
              <a:t>E’ possibile stimare quale sia il modello di evoluzione molecolare più «adatto» (best </a:t>
            </a:r>
            <a:r>
              <a:rPr lang="it-IT" dirty="0" err="1"/>
              <a:t>fitting</a:t>
            </a:r>
            <a:r>
              <a:rPr lang="it-IT" dirty="0"/>
              <a:t>) il </a:t>
            </a:r>
            <a:r>
              <a:rPr lang="it-IT" dirty="0" err="1"/>
              <a:t>dataset</a:t>
            </a:r>
            <a:r>
              <a:rPr lang="it-IT" dirty="0"/>
              <a:t> (ovvero, l’allineamento multiplo) con un </a:t>
            </a:r>
            <a:r>
              <a:rPr lang="it-IT" dirty="0" err="1"/>
              <a:t>likelihood</a:t>
            </a:r>
            <a:r>
              <a:rPr lang="it-IT" dirty="0"/>
              <a:t> test</a:t>
            </a:r>
          </a:p>
          <a:p>
            <a:pPr algn="just"/>
            <a:r>
              <a:rPr lang="it-IT" dirty="0"/>
              <a:t>Esistono diversi software deputati a questa funzione, tra cui sono </a:t>
            </a:r>
            <a:r>
              <a:rPr lang="it-IT" b="1" dirty="0" err="1"/>
              <a:t>Modeltest</a:t>
            </a:r>
            <a:r>
              <a:rPr lang="it-IT" dirty="0"/>
              <a:t> (sequenze nucleotidiche) e </a:t>
            </a:r>
            <a:r>
              <a:rPr lang="it-IT" b="1" dirty="0" err="1"/>
              <a:t>Prottest</a:t>
            </a:r>
            <a:r>
              <a:rPr lang="it-IT" dirty="0"/>
              <a:t> (sequenze proteiche)</a:t>
            </a:r>
          </a:p>
        </p:txBody>
      </p:sp>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a:t>Metodi di Maximum </a:t>
            </a:r>
            <a:r>
              <a:rPr lang="it-IT" dirty="0" err="1"/>
              <a:t>Likelihood</a:t>
            </a:r>
            <a:endParaRPr lang="it-IT" dirty="0"/>
          </a:p>
        </p:txBody>
      </p:sp>
      <p:pic>
        <p:nvPicPr>
          <p:cNvPr id="2" name="Immagine 1"/>
          <p:cNvPicPr>
            <a:picLocks noChangeAspect="1"/>
          </p:cNvPicPr>
          <p:nvPr/>
        </p:nvPicPr>
        <p:blipFill>
          <a:blip r:embed="rId2"/>
          <a:stretch>
            <a:fillRect/>
          </a:stretch>
        </p:blipFill>
        <p:spPr>
          <a:xfrm>
            <a:off x="1042694" y="1189876"/>
            <a:ext cx="3718212" cy="5262364"/>
          </a:xfrm>
          <a:prstGeom prst="rect">
            <a:avLst/>
          </a:prstGeom>
        </p:spPr>
      </p:pic>
    </p:spTree>
    <p:extLst>
      <p:ext uri="{BB962C8B-B14F-4D97-AF65-F5344CB8AC3E}">
        <p14:creationId xmlns:p14="http://schemas.microsoft.com/office/powerpoint/2010/main" val="84909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7228" y="1457334"/>
            <a:ext cx="5496911" cy="4727447"/>
          </a:xfrm>
        </p:spPr>
        <p:txBody>
          <a:bodyPr>
            <a:normAutofit/>
          </a:bodyPr>
          <a:lstStyle/>
          <a:p>
            <a:pPr algn="just"/>
            <a:r>
              <a:rPr lang="it-IT" dirty="0"/>
              <a:t>Quello a fianco è un output di esempio di un’analisi di </a:t>
            </a:r>
            <a:r>
              <a:rPr lang="it-IT" dirty="0" err="1"/>
              <a:t>Modeltest</a:t>
            </a:r>
            <a:endParaRPr lang="it-IT" dirty="0"/>
          </a:p>
          <a:p>
            <a:pPr algn="just"/>
            <a:r>
              <a:rPr lang="it-IT" dirty="0"/>
              <a:t>Notate che i vari modelli sono proposti in un ranking, dal «migliore» al «peggiore» sulla base della </a:t>
            </a:r>
            <a:r>
              <a:rPr lang="it-IT" dirty="0" err="1"/>
              <a:t>likelihood</a:t>
            </a:r>
            <a:r>
              <a:rPr lang="it-IT" dirty="0"/>
              <a:t>, o più precisamente del –logaritmo della </a:t>
            </a:r>
            <a:r>
              <a:rPr lang="it-IT" dirty="0" err="1"/>
              <a:t>likelihood</a:t>
            </a:r>
            <a:r>
              <a:rPr lang="it-IT" dirty="0"/>
              <a:t> (colonna –</a:t>
            </a:r>
            <a:r>
              <a:rPr lang="it-IT" dirty="0" err="1"/>
              <a:t>lnL</a:t>
            </a:r>
            <a:r>
              <a:rPr lang="it-IT" dirty="0"/>
              <a:t>)</a:t>
            </a:r>
          </a:p>
          <a:p>
            <a:pPr algn="just"/>
            <a:r>
              <a:rPr lang="it-IT" dirty="0"/>
              <a:t>I modelli sono accompagnati da «+I, +F, +G», ecc.</a:t>
            </a:r>
          </a:p>
          <a:p>
            <a:pPr algn="just"/>
            <a:r>
              <a:rPr lang="it-IT" dirty="0"/>
              <a:t>Non dobbiamo preoccuparci in modo particolare di questi parametri, ma ricordiamo che ciò significa, ad esempio, il prevedere una distribuzione gamma (+G) della variazione dei siti</a:t>
            </a:r>
          </a:p>
        </p:txBody>
      </p:sp>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a:t>Metodi di Maximum </a:t>
            </a:r>
            <a:r>
              <a:rPr lang="it-IT" dirty="0" err="1"/>
              <a:t>Likelihood</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81" y="1190379"/>
            <a:ext cx="5630856" cy="5261356"/>
          </a:xfrm>
          <a:prstGeom prst="rect">
            <a:avLst/>
          </a:prstGeom>
        </p:spPr>
      </p:pic>
    </p:spTree>
    <p:extLst>
      <p:ext uri="{BB962C8B-B14F-4D97-AF65-F5344CB8AC3E}">
        <p14:creationId xmlns:p14="http://schemas.microsoft.com/office/powerpoint/2010/main" val="32577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BB37D-2B27-7E79-BD56-D4FDFD0B128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042157-CD4D-9B14-C877-5E1119C108E5}"/>
              </a:ext>
            </a:extLst>
          </p:cNvPr>
          <p:cNvSpPr>
            <a:spLocks noGrp="1"/>
          </p:cNvSpPr>
          <p:nvPr>
            <p:ph idx="1"/>
          </p:nvPr>
        </p:nvSpPr>
        <p:spPr>
          <a:xfrm>
            <a:off x="707923" y="1457334"/>
            <a:ext cx="11116217" cy="4727447"/>
          </a:xfrm>
        </p:spPr>
        <p:txBody>
          <a:bodyPr>
            <a:normAutofit/>
          </a:bodyPr>
          <a:lstStyle/>
          <a:p>
            <a:pPr algn="just"/>
            <a:r>
              <a:rPr lang="it-IT" dirty="0"/>
              <a:t>In fin dei conti, quali metodi di inferenza filogenetica fanno uso di modelli di evoluzione molecolare espliciti?</a:t>
            </a:r>
          </a:p>
          <a:p>
            <a:pPr algn="just"/>
            <a:r>
              <a:rPr lang="it-IT" b="1" dirty="0"/>
              <a:t>ML</a:t>
            </a:r>
            <a:r>
              <a:rPr lang="it-IT" dirty="0"/>
              <a:t>: </a:t>
            </a:r>
            <a:r>
              <a:rPr lang="it-IT" u="sng" dirty="0">
                <a:solidFill>
                  <a:srgbClr val="FF0000"/>
                </a:solidFill>
              </a:rPr>
              <a:t>certamente sì</a:t>
            </a:r>
            <a:r>
              <a:rPr lang="it-IT" dirty="0"/>
              <a:t>, come abbiamo appena visto, e la scelta del modello è fondamentale per un corretto calcolo della topologia dell’albero</a:t>
            </a:r>
          </a:p>
          <a:p>
            <a:pPr algn="just"/>
            <a:r>
              <a:rPr lang="it-IT" b="1" dirty="0"/>
              <a:t>MP</a:t>
            </a:r>
            <a:r>
              <a:rPr lang="it-IT" dirty="0"/>
              <a:t>: </a:t>
            </a:r>
            <a:r>
              <a:rPr lang="it-IT" u="sng" dirty="0">
                <a:solidFill>
                  <a:srgbClr val="FF0000"/>
                </a:solidFill>
              </a:rPr>
              <a:t>NO</a:t>
            </a:r>
            <a:r>
              <a:rPr lang="it-IT" dirty="0"/>
              <a:t>, non fa alcuna assunzione riguardo alla frequenza delle sostituzioni, punta solo a minimizzare il numero di passaggi mutazionali necessari per spiegare un allineamento</a:t>
            </a:r>
          </a:p>
          <a:p>
            <a:pPr algn="just"/>
            <a:r>
              <a:rPr lang="it-IT" b="1" dirty="0"/>
              <a:t>UPGMA</a:t>
            </a:r>
            <a:r>
              <a:rPr lang="it-IT" dirty="0"/>
              <a:t>: </a:t>
            </a:r>
            <a:r>
              <a:rPr lang="it-IT" u="sng" dirty="0">
                <a:solidFill>
                  <a:srgbClr val="FF0000"/>
                </a:solidFill>
              </a:rPr>
              <a:t>sì</a:t>
            </a:r>
            <a:r>
              <a:rPr lang="it-IT" dirty="0"/>
              <a:t>, nel senso che assume implicitamente che tutte le sequenze evolvano con un tasso mutazione costante (</a:t>
            </a:r>
            <a:r>
              <a:rPr lang="it-IT" dirty="0" err="1"/>
              <a:t>molecular</a:t>
            </a:r>
            <a:r>
              <a:rPr lang="it-IT" dirty="0"/>
              <a:t> clock)</a:t>
            </a:r>
          </a:p>
          <a:p>
            <a:pPr algn="just"/>
            <a:r>
              <a:rPr lang="it-IT" b="1" dirty="0"/>
              <a:t>NJ (e ME)</a:t>
            </a:r>
            <a:r>
              <a:rPr lang="it-IT" dirty="0"/>
              <a:t>: </a:t>
            </a:r>
            <a:r>
              <a:rPr lang="it-IT" u="sng" dirty="0">
                <a:solidFill>
                  <a:srgbClr val="FF0000"/>
                </a:solidFill>
              </a:rPr>
              <a:t>sì</a:t>
            </a:r>
            <a:r>
              <a:rPr lang="it-IT" dirty="0"/>
              <a:t>, anche se li utilizzano solo in modo indiretto rispetto ai metodi ML, in quanto si utilizzano delle matrici di sostituzione per computare le matrici di distanza tra le sequenze analizzate (per definizione, le matrici di sostituzione «pesano» in modo diverso le diverse sostituzioni)</a:t>
            </a:r>
          </a:p>
        </p:txBody>
      </p:sp>
      <p:sp>
        <p:nvSpPr>
          <p:cNvPr id="7" name="Title 1">
            <a:extLst>
              <a:ext uri="{FF2B5EF4-FFF2-40B4-BE49-F238E27FC236}">
                <a16:creationId xmlns:a16="http://schemas.microsoft.com/office/drawing/2014/main" id="{3099803A-1F31-7BEA-1661-AB197D3E43B2}"/>
              </a:ext>
            </a:extLst>
          </p:cNvPr>
          <p:cNvSpPr txBox="1">
            <a:spLocks/>
          </p:cNvSpPr>
          <p:nvPr/>
        </p:nvSpPr>
        <p:spPr>
          <a:xfrm>
            <a:off x="1042694" y="497305"/>
            <a:ext cx="9509760" cy="631352"/>
          </a:xfrm>
          <a:prstGeom prst="rect">
            <a:avLst/>
          </a:prstGeom>
        </p:spPr>
        <p:txBody>
          <a:bodyPr vert="horz" lIns="91440" tIns="45720" rIns="91440" bIns="45720" rtlCol="0" anchor="b">
            <a:normAutofit fontScale="85000" lnSpcReduction="100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a:t>Modelli di evoluzione molecolare – un chiarimento</a:t>
            </a:r>
          </a:p>
        </p:txBody>
      </p:sp>
    </p:spTree>
    <p:extLst>
      <p:ext uri="{BB962C8B-B14F-4D97-AF65-F5344CB8AC3E}">
        <p14:creationId xmlns:p14="http://schemas.microsoft.com/office/powerpoint/2010/main" val="304302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a:t>Filogenesi molecolare – assunzioni base</a:t>
            </a:r>
          </a:p>
        </p:txBody>
      </p:sp>
      <p:sp>
        <p:nvSpPr>
          <p:cNvPr id="3" name="Content Placeholder 2"/>
          <p:cNvSpPr>
            <a:spLocks noGrp="1"/>
          </p:cNvSpPr>
          <p:nvPr>
            <p:ph idx="1"/>
          </p:nvPr>
        </p:nvSpPr>
        <p:spPr/>
        <p:txBody>
          <a:bodyPr/>
          <a:lstStyle/>
          <a:p>
            <a:pPr algn="just"/>
            <a:r>
              <a:rPr lang="it-IT" b="1" u="sng" dirty="0">
                <a:solidFill>
                  <a:srgbClr val="FF0000"/>
                </a:solidFill>
              </a:rPr>
              <a:t>Le sequenze da analizzare devono essere omologhe</a:t>
            </a:r>
            <a:r>
              <a:rPr lang="it-IT" dirty="0"/>
              <a:t>, cioè avere un’origine evolutiva comune a partire da una medesima sequenza ancestrale dalla quale si sono differenziate</a:t>
            </a:r>
          </a:p>
          <a:p>
            <a:pPr algn="just"/>
            <a:r>
              <a:rPr lang="it-IT" dirty="0"/>
              <a:t>La ricostruzione filogenetica procede per </a:t>
            </a:r>
            <a:r>
              <a:rPr lang="it-IT" b="1" u="sng" dirty="0">
                <a:solidFill>
                  <a:srgbClr val="FF0000"/>
                </a:solidFill>
              </a:rPr>
              <a:t>biforcazioni</a:t>
            </a:r>
            <a:r>
              <a:rPr lang="it-IT" dirty="0"/>
              <a:t>, nel senso che un dato ramo «madre» si biforca in due rami «figli» in un determinato punto, che identifica l’antenato comune da cui i due lineage evolutivi si sono diversificati</a:t>
            </a:r>
          </a:p>
          <a:p>
            <a:pPr algn="just"/>
            <a:r>
              <a:rPr lang="it-IT" b="1" u="sng" dirty="0">
                <a:solidFill>
                  <a:srgbClr val="FF0000"/>
                </a:solidFill>
              </a:rPr>
              <a:t>Ogni posizione di una sequenza evolve indipendentemente</a:t>
            </a:r>
            <a:r>
              <a:rPr lang="it-IT" dirty="0"/>
              <a:t> (posso avere siti conservati vicini ad altri altamente variabili)</a:t>
            </a:r>
          </a:p>
          <a:p>
            <a:pPr algn="just"/>
            <a:r>
              <a:rPr lang="it-IT" dirty="0"/>
              <a:t>La variabilità tra le sequenze deve essere sufficiente per generare alberi filogenetici privi di ambiguità -&gt; sequenze troppo simili tra loro (o, nel caso estremo, identiche) non sono sufficientemente informative</a:t>
            </a:r>
          </a:p>
        </p:txBody>
      </p:sp>
    </p:spTree>
    <p:extLst>
      <p:ext uri="{BB962C8B-B14F-4D97-AF65-F5344CB8AC3E}">
        <p14:creationId xmlns:p14="http://schemas.microsoft.com/office/powerpoint/2010/main" val="258887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a:t>Valutazione della solidità di un albero</a:t>
            </a:r>
          </a:p>
        </p:txBody>
      </p:sp>
      <p:sp>
        <p:nvSpPr>
          <p:cNvPr id="3" name="Content Placeholder 2"/>
          <p:cNvSpPr>
            <a:spLocks noGrp="1"/>
          </p:cNvSpPr>
          <p:nvPr>
            <p:ph idx="1"/>
          </p:nvPr>
        </p:nvSpPr>
        <p:spPr>
          <a:xfrm>
            <a:off x="790401" y="1870779"/>
            <a:ext cx="6483235" cy="3554661"/>
          </a:xfrm>
        </p:spPr>
        <p:txBody>
          <a:bodyPr>
            <a:normAutofit lnSpcReduction="10000"/>
          </a:bodyPr>
          <a:lstStyle/>
          <a:p>
            <a:pPr algn="just"/>
            <a:r>
              <a:rPr lang="it-IT" dirty="0"/>
              <a:t>E’ possibile utilizzare tecniche di </a:t>
            </a:r>
            <a:r>
              <a:rPr lang="it-IT" b="1" u="sng" dirty="0"/>
              <a:t>bootstrap</a:t>
            </a:r>
            <a:r>
              <a:rPr lang="it-IT" dirty="0"/>
              <a:t>, cioè un </a:t>
            </a:r>
            <a:r>
              <a:rPr lang="it-IT" b="1" dirty="0"/>
              <a:t>ricampionamento casuale dai dati di partenza</a:t>
            </a:r>
            <a:r>
              <a:rPr lang="it-IT" dirty="0"/>
              <a:t>. Ciò consente di deteminare gli errori nel campionamento e comprendere gli intervalli di confidenza sulle stime dei parametri</a:t>
            </a:r>
          </a:p>
          <a:p>
            <a:pPr algn="just"/>
            <a:r>
              <a:rPr lang="it-IT" dirty="0"/>
              <a:t>I numeri che spesso vedete </a:t>
            </a:r>
            <a:r>
              <a:rPr lang="it-IT" b="1" dirty="0"/>
              <a:t>associati ai nodi di un albero</a:t>
            </a:r>
            <a:r>
              <a:rPr lang="it-IT" dirty="0"/>
              <a:t> sono (quasi sempre, esiste l’eccezione delle analisi </a:t>
            </a:r>
            <a:r>
              <a:rPr lang="it-IT" dirty="0" err="1"/>
              <a:t>Bayesiane</a:t>
            </a:r>
            <a:r>
              <a:rPr lang="it-IT" dirty="0"/>
              <a:t>, che vedremo tra poco) valori di boostrap</a:t>
            </a:r>
          </a:p>
          <a:p>
            <a:pPr algn="just"/>
            <a:r>
              <a:rPr lang="it-IT" b="1" u="sng" dirty="0"/>
              <a:t>Sebbene essi possano assumere valori da 1 a 100, non si tratta di probabilità di correttezza, ma soltanto di valori di supporto statistico</a:t>
            </a:r>
          </a:p>
        </p:txBody>
      </p:sp>
      <p:pic>
        <p:nvPicPr>
          <p:cNvPr id="4098" name="Picture 2" descr="https://www.researchgate.net/profile/Chen_Ding2/publication/51549963/figure/fig3/AS:271086499659781@1441643466036/Figure-2-Maximum-likelihood-Ctr-representative-phylogeny-Bootstrap-resampling-1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3284" y="438912"/>
            <a:ext cx="3877375" cy="568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41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875" y="866775"/>
            <a:ext cx="8096250" cy="5124450"/>
          </a:xfrm>
          <a:prstGeom prst="rect">
            <a:avLst/>
          </a:prstGeom>
        </p:spPr>
      </p:pic>
    </p:spTree>
    <p:extLst>
      <p:ext uri="{BB962C8B-B14F-4D97-AF65-F5344CB8AC3E}">
        <p14:creationId xmlns:p14="http://schemas.microsoft.com/office/powerpoint/2010/main" val="281006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00827" y="623888"/>
            <a:ext cx="7629563" cy="5392737"/>
          </a:xfrm>
          <a:prstGeom prst="rect">
            <a:avLst/>
          </a:prstGeom>
        </p:spPr>
      </p:pic>
      <p:sp>
        <p:nvSpPr>
          <p:cNvPr id="2" name="CasellaDiTesto 1"/>
          <p:cNvSpPr txBox="1"/>
          <p:nvPr/>
        </p:nvSpPr>
        <p:spPr>
          <a:xfrm>
            <a:off x="8809892" y="1046285"/>
            <a:ext cx="2725616" cy="4801314"/>
          </a:xfrm>
          <a:prstGeom prst="rect">
            <a:avLst/>
          </a:prstGeom>
          <a:noFill/>
        </p:spPr>
        <p:txBody>
          <a:bodyPr wrap="square" rtlCol="0">
            <a:spAutoFit/>
          </a:bodyPr>
          <a:lstStyle/>
          <a:p>
            <a:pPr algn="just"/>
            <a:r>
              <a:rPr lang="it-IT" dirty="0"/>
              <a:t>N.B.: notate che i </a:t>
            </a:r>
            <a:r>
              <a:rPr lang="it-IT" dirty="0" err="1"/>
              <a:t>dataset</a:t>
            </a:r>
            <a:r>
              <a:rPr lang="it-IT" dirty="0"/>
              <a:t> bootstrap durante il </a:t>
            </a:r>
            <a:r>
              <a:rPr lang="it-IT" dirty="0" err="1"/>
              <a:t>ricampionamento</a:t>
            </a:r>
            <a:r>
              <a:rPr lang="it-IT" dirty="0"/>
              <a:t> casuale possono anche «pescare» la stessa colonna più volte!</a:t>
            </a:r>
          </a:p>
          <a:p>
            <a:pPr algn="just"/>
            <a:endParaRPr lang="it-IT" dirty="0"/>
          </a:p>
          <a:p>
            <a:pPr algn="just"/>
            <a:r>
              <a:rPr lang="it-IT" dirty="0"/>
              <a:t>L’idea di fondo è che un albero filogenetico solido non dovrebbe essere perturbato dal </a:t>
            </a:r>
            <a:r>
              <a:rPr lang="it-IT" dirty="0" err="1"/>
              <a:t>ricampionamento</a:t>
            </a:r>
            <a:r>
              <a:rPr lang="it-IT" dirty="0"/>
              <a:t> (e quindi la sua topologia non dovrebbe variare)</a:t>
            </a:r>
            <a:endParaRPr lang="en-US" dirty="0"/>
          </a:p>
        </p:txBody>
      </p:sp>
    </p:spTree>
    <p:extLst>
      <p:ext uri="{BB962C8B-B14F-4D97-AF65-F5344CB8AC3E}">
        <p14:creationId xmlns:p14="http://schemas.microsoft.com/office/powerpoint/2010/main" val="359511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29562" y="550863"/>
            <a:ext cx="7732877" cy="5465762"/>
          </a:xfrm>
          <a:prstGeom prst="rect">
            <a:avLst/>
          </a:prstGeom>
        </p:spPr>
      </p:pic>
    </p:spTree>
    <p:extLst>
      <p:ext uri="{BB962C8B-B14F-4D97-AF65-F5344CB8AC3E}">
        <p14:creationId xmlns:p14="http://schemas.microsoft.com/office/powerpoint/2010/main" val="49710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a:t>Valutazione della solidità di un albero</a:t>
            </a:r>
          </a:p>
        </p:txBody>
      </p:sp>
      <p:sp>
        <p:nvSpPr>
          <p:cNvPr id="3" name="Content Placeholder 2"/>
          <p:cNvSpPr>
            <a:spLocks noGrp="1"/>
          </p:cNvSpPr>
          <p:nvPr>
            <p:ph idx="1"/>
          </p:nvPr>
        </p:nvSpPr>
        <p:spPr>
          <a:xfrm>
            <a:off x="790400" y="1309669"/>
            <a:ext cx="6483235" cy="4987221"/>
          </a:xfrm>
        </p:spPr>
        <p:txBody>
          <a:bodyPr>
            <a:normAutofit/>
          </a:bodyPr>
          <a:lstStyle/>
          <a:p>
            <a:pPr algn="just"/>
            <a:r>
              <a:rPr lang="it-IT" dirty="0"/>
              <a:t>Una seconda metodica alternativa per la valutazione della solidità di un albero filogenetico è la procedura nota come </a:t>
            </a:r>
            <a:r>
              <a:rPr lang="it-IT" b="1" dirty="0" err="1"/>
              <a:t>jacknifing</a:t>
            </a:r>
            <a:endParaRPr lang="it-IT" b="1" dirty="0"/>
          </a:p>
          <a:p>
            <a:pPr algn="just"/>
            <a:r>
              <a:rPr lang="it-IT" dirty="0"/>
              <a:t>Come per il </a:t>
            </a:r>
            <a:r>
              <a:rPr lang="it-IT" dirty="0" err="1"/>
              <a:t>bootstrapping</a:t>
            </a:r>
            <a:r>
              <a:rPr lang="it-IT" dirty="0"/>
              <a:t>, anche in questo caso vengono generati nuovi </a:t>
            </a:r>
            <a:r>
              <a:rPr lang="it-IT" dirty="0" err="1"/>
              <a:t>dataset</a:t>
            </a:r>
            <a:r>
              <a:rPr lang="it-IT" dirty="0"/>
              <a:t> di dati a partire da quello di partenza</a:t>
            </a:r>
          </a:p>
          <a:p>
            <a:pPr algn="just"/>
            <a:r>
              <a:rPr lang="it-IT" dirty="0"/>
              <a:t>In questo caso si tratta però di </a:t>
            </a:r>
            <a:r>
              <a:rPr lang="it-IT" b="1" dirty="0"/>
              <a:t>subset</a:t>
            </a:r>
            <a:r>
              <a:rPr lang="it-IT" dirty="0"/>
              <a:t> del </a:t>
            </a:r>
            <a:r>
              <a:rPr lang="it-IT" dirty="0" err="1"/>
              <a:t>dataset</a:t>
            </a:r>
            <a:r>
              <a:rPr lang="it-IT" dirty="0"/>
              <a:t> originale</a:t>
            </a:r>
          </a:p>
          <a:p>
            <a:pPr algn="just"/>
            <a:r>
              <a:rPr lang="it-IT" dirty="0"/>
              <a:t>Il razionale alla base del test è lo stesso del </a:t>
            </a:r>
            <a:r>
              <a:rPr lang="it-IT" dirty="0" err="1"/>
              <a:t>bootstrapping</a:t>
            </a:r>
            <a:r>
              <a:rPr lang="it-IT" dirty="0"/>
              <a:t>. Se un albero è solido, allora anche una porzione soltanto dell’allineamento multiplo che lo ha generato dovrebbe supportare la sua stessa topologia</a:t>
            </a:r>
          </a:p>
        </p:txBody>
      </p:sp>
      <p:pic>
        <p:nvPicPr>
          <p:cNvPr id="4" name="Immagine 3"/>
          <p:cNvPicPr>
            <a:picLocks noChangeAspect="1"/>
          </p:cNvPicPr>
          <p:nvPr/>
        </p:nvPicPr>
        <p:blipFill rotWithShape="1">
          <a:blip r:embed="rId3"/>
          <a:srcRect l="6342" t="19955" r="7781" b="19595"/>
          <a:stretch/>
        </p:blipFill>
        <p:spPr>
          <a:xfrm>
            <a:off x="7998372" y="1154672"/>
            <a:ext cx="3762704" cy="2648607"/>
          </a:xfrm>
          <a:prstGeom prst="rect">
            <a:avLst/>
          </a:prstGeom>
        </p:spPr>
      </p:pic>
      <p:sp>
        <p:nvSpPr>
          <p:cNvPr id="5" name="CasellaDiTesto 4"/>
          <p:cNvSpPr txBox="1"/>
          <p:nvPr/>
        </p:nvSpPr>
        <p:spPr>
          <a:xfrm>
            <a:off x="7998372" y="4204138"/>
            <a:ext cx="3762704" cy="1200329"/>
          </a:xfrm>
          <a:prstGeom prst="rect">
            <a:avLst/>
          </a:prstGeom>
          <a:noFill/>
          <a:ln w="19050">
            <a:solidFill>
              <a:srgbClr val="FF0000"/>
            </a:solidFill>
          </a:ln>
        </p:spPr>
        <p:txBody>
          <a:bodyPr wrap="square" rtlCol="0">
            <a:spAutoFit/>
          </a:bodyPr>
          <a:lstStyle/>
          <a:p>
            <a:r>
              <a:rPr lang="it-IT" dirty="0"/>
              <a:t>I valori di </a:t>
            </a:r>
            <a:r>
              <a:rPr lang="it-IT" dirty="0" err="1"/>
              <a:t>jacknife</a:t>
            </a:r>
            <a:r>
              <a:rPr lang="it-IT" dirty="0"/>
              <a:t>, come quelli di bootstrap, assumono valori da 1 a 100, ma non si tratta di probabilità</a:t>
            </a:r>
            <a:endParaRPr lang="en-US" dirty="0"/>
          </a:p>
        </p:txBody>
      </p:sp>
    </p:spTree>
    <p:extLst>
      <p:ext uri="{BB962C8B-B14F-4D97-AF65-F5344CB8AC3E}">
        <p14:creationId xmlns:p14="http://schemas.microsoft.com/office/powerpoint/2010/main" val="168589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a:t>Valutazione della solidità di un albero</a:t>
            </a:r>
          </a:p>
        </p:txBody>
      </p:sp>
      <p:sp>
        <p:nvSpPr>
          <p:cNvPr id="3" name="Content Placeholder 2"/>
          <p:cNvSpPr>
            <a:spLocks noGrp="1"/>
          </p:cNvSpPr>
          <p:nvPr>
            <p:ph idx="1"/>
          </p:nvPr>
        </p:nvSpPr>
        <p:spPr>
          <a:xfrm>
            <a:off x="790400" y="1309669"/>
            <a:ext cx="10003724" cy="4987221"/>
          </a:xfrm>
        </p:spPr>
        <p:txBody>
          <a:bodyPr>
            <a:normAutofit lnSpcReduction="10000"/>
          </a:bodyPr>
          <a:lstStyle/>
          <a:p>
            <a:pPr marL="45720" indent="0" algn="just">
              <a:buNone/>
            </a:pPr>
            <a:r>
              <a:rPr lang="it-IT" sz="2800" b="1" dirty="0">
                <a:solidFill>
                  <a:srgbClr val="FF0000"/>
                </a:solidFill>
              </a:rPr>
              <a:t>ATTENZIONE!</a:t>
            </a:r>
          </a:p>
          <a:p>
            <a:pPr marL="45720" indent="0" algn="just">
              <a:buNone/>
            </a:pPr>
            <a:endParaRPr lang="it-IT" sz="2800" b="1" dirty="0">
              <a:solidFill>
                <a:srgbClr val="FF0000"/>
              </a:solidFill>
            </a:endParaRPr>
          </a:p>
          <a:p>
            <a:pPr marL="45720" indent="0" algn="just">
              <a:buNone/>
            </a:pPr>
            <a:r>
              <a:rPr lang="it-IT" sz="2800" b="1" dirty="0">
                <a:solidFill>
                  <a:srgbClr val="FF0000"/>
                </a:solidFill>
              </a:rPr>
              <a:t>Bootstrap e </a:t>
            </a:r>
            <a:r>
              <a:rPr lang="it-IT" sz="2800" b="1" dirty="0" err="1">
                <a:solidFill>
                  <a:srgbClr val="FF0000"/>
                </a:solidFill>
              </a:rPr>
              <a:t>Jacknife</a:t>
            </a:r>
            <a:r>
              <a:rPr lang="it-IT" sz="2800" b="1" dirty="0">
                <a:solidFill>
                  <a:srgbClr val="FF0000"/>
                </a:solidFill>
              </a:rPr>
              <a:t> permettono solamente di stimare la solidità di un albero filogenetico, ma non di capire se il metodo utilizzato per la costruzione dell’albero stesso è appropriato</a:t>
            </a:r>
          </a:p>
          <a:p>
            <a:pPr marL="45720" indent="0" algn="just">
              <a:buNone/>
            </a:pPr>
            <a:endParaRPr lang="it-IT" sz="2800" b="1" dirty="0">
              <a:solidFill>
                <a:srgbClr val="FF0000"/>
              </a:solidFill>
            </a:endParaRPr>
          </a:p>
          <a:p>
            <a:pPr marL="45720" indent="0" algn="just">
              <a:buNone/>
            </a:pPr>
            <a:r>
              <a:rPr lang="it-IT" sz="2400" dirty="0">
                <a:solidFill>
                  <a:schemeClr val="tx2"/>
                </a:solidFill>
              </a:rPr>
              <a:t>In altre parole un albero completamente errato (perché costruito male (con il metodo sbagliato o a partire da un allineamento fatto male) potrebbe anche mostrare tutti i nodi supportati da bootstrap (o </a:t>
            </a:r>
            <a:r>
              <a:rPr lang="it-IT" sz="2400" dirty="0" err="1">
                <a:solidFill>
                  <a:schemeClr val="tx2"/>
                </a:solidFill>
              </a:rPr>
              <a:t>jacknife</a:t>
            </a:r>
            <a:r>
              <a:rPr lang="it-IT" sz="2400" dirty="0">
                <a:solidFill>
                  <a:schemeClr val="tx2"/>
                </a:solidFill>
              </a:rPr>
              <a:t>) = 100 </a:t>
            </a:r>
          </a:p>
        </p:txBody>
      </p:sp>
    </p:spTree>
    <p:extLst>
      <p:ext uri="{BB962C8B-B14F-4D97-AF65-F5344CB8AC3E}">
        <p14:creationId xmlns:p14="http://schemas.microsoft.com/office/powerpoint/2010/main" val="108608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a:t>Filogenesi </a:t>
            </a:r>
            <a:r>
              <a:rPr lang="it-IT" sz="2800" dirty="0" err="1"/>
              <a:t>Bayesiana</a:t>
            </a:r>
            <a:endParaRPr lang="it-IT" sz="2800" dirty="0"/>
          </a:p>
        </p:txBody>
      </p:sp>
      <p:sp>
        <p:nvSpPr>
          <p:cNvPr id="3" name="Content Placeholder 2"/>
          <p:cNvSpPr>
            <a:spLocks noGrp="1"/>
          </p:cNvSpPr>
          <p:nvPr>
            <p:ph idx="1"/>
          </p:nvPr>
        </p:nvSpPr>
        <p:spPr>
          <a:xfrm>
            <a:off x="790400" y="1309669"/>
            <a:ext cx="6483235" cy="4987221"/>
          </a:xfrm>
        </p:spPr>
        <p:txBody>
          <a:bodyPr>
            <a:normAutofit lnSpcReduction="10000"/>
          </a:bodyPr>
          <a:lstStyle/>
          <a:p>
            <a:pPr algn="just"/>
            <a:r>
              <a:rPr lang="it-IT" dirty="0"/>
              <a:t>Lo scopo di un’analisi </a:t>
            </a:r>
            <a:r>
              <a:rPr lang="it-IT" dirty="0" err="1"/>
              <a:t>Bayesiana</a:t>
            </a:r>
            <a:r>
              <a:rPr lang="it-IT" dirty="0"/>
              <a:t> è quello di calcolare la </a:t>
            </a:r>
            <a:r>
              <a:rPr lang="it-IT" b="1" dirty="0"/>
              <a:t>probabilità a posteriori </a:t>
            </a:r>
            <a:r>
              <a:rPr lang="it-IT" dirty="0"/>
              <a:t>di tutte le possibili topologie di un albero dato l’allineamento multiplo di sequenze ed un modello di evoluzione molecolare</a:t>
            </a:r>
          </a:p>
          <a:p>
            <a:pPr algn="just"/>
            <a:r>
              <a:rPr lang="it-IT" dirty="0"/>
              <a:t>Questa computazione analitica è tecnicamente impossibile… vengono pertanto impiegate tecniche dette di </a:t>
            </a:r>
            <a:r>
              <a:rPr lang="it-IT" b="1" u="sng" dirty="0" err="1"/>
              <a:t>Metropolis-coupled</a:t>
            </a:r>
            <a:r>
              <a:rPr lang="it-IT" b="1" u="sng" dirty="0"/>
              <a:t> Monte Carlo </a:t>
            </a:r>
            <a:r>
              <a:rPr lang="it-IT" b="1" u="sng" dirty="0" err="1"/>
              <a:t>Markov</a:t>
            </a:r>
            <a:r>
              <a:rPr lang="it-IT" b="1" u="sng" dirty="0"/>
              <a:t> Chain (MCMC)</a:t>
            </a:r>
          </a:p>
          <a:p>
            <a:pPr algn="just"/>
            <a:r>
              <a:rPr lang="it-IT" dirty="0"/>
              <a:t>Queste generano un campione statisticamente rappresentativo (di alberi) dalla distribuzione a posteriori degli alberi (in un’area in cui idealmente tutti gli alberi hanno la stessa probabilità di essere corretti)</a:t>
            </a:r>
          </a:p>
          <a:p>
            <a:pPr algn="just"/>
            <a:r>
              <a:rPr lang="it-IT" dirty="0"/>
              <a:t>OBIETTIVO: ottenere </a:t>
            </a:r>
            <a:r>
              <a:rPr lang="it-IT" b="1" dirty="0"/>
              <a:t>l’albero maggiormente probabile</a:t>
            </a:r>
            <a:r>
              <a:rPr lang="it-IT" dirty="0"/>
              <a:t> -&gt; il consenso di quelli presenti nel campione rappresentativo</a:t>
            </a:r>
          </a:p>
        </p:txBody>
      </p:sp>
      <p:pic>
        <p:nvPicPr>
          <p:cNvPr id="6" name="Immagine 5"/>
          <p:cNvPicPr>
            <a:picLocks noChangeAspect="1"/>
          </p:cNvPicPr>
          <p:nvPr/>
        </p:nvPicPr>
        <p:blipFill>
          <a:blip r:embed="rId2"/>
          <a:stretch>
            <a:fillRect/>
          </a:stretch>
        </p:blipFill>
        <p:spPr>
          <a:xfrm>
            <a:off x="8358351" y="888453"/>
            <a:ext cx="2895600" cy="3105150"/>
          </a:xfrm>
          <a:prstGeom prst="rect">
            <a:avLst/>
          </a:prstGeom>
        </p:spPr>
      </p:pic>
      <p:sp>
        <p:nvSpPr>
          <p:cNvPr id="7" name="CasellaDiTesto 6"/>
          <p:cNvSpPr txBox="1"/>
          <p:nvPr/>
        </p:nvSpPr>
        <p:spPr>
          <a:xfrm>
            <a:off x="7935310" y="4288221"/>
            <a:ext cx="3741683" cy="1200329"/>
          </a:xfrm>
          <a:prstGeom prst="rect">
            <a:avLst/>
          </a:prstGeom>
          <a:noFill/>
          <a:ln>
            <a:solidFill>
              <a:srgbClr val="FF0000"/>
            </a:solidFill>
          </a:ln>
        </p:spPr>
        <p:txBody>
          <a:bodyPr wrap="square" rtlCol="0">
            <a:spAutoFit/>
          </a:bodyPr>
          <a:lstStyle/>
          <a:p>
            <a:pPr algn="ctr"/>
            <a:r>
              <a:rPr lang="it-IT" dirty="0"/>
              <a:t>Prende il nome dal </a:t>
            </a:r>
            <a:r>
              <a:rPr lang="it-IT" b="1" dirty="0"/>
              <a:t>teorema di </a:t>
            </a:r>
            <a:r>
              <a:rPr lang="it-IT" b="1" dirty="0" err="1"/>
              <a:t>Bayes</a:t>
            </a:r>
            <a:r>
              <a:rPr lang="it-IT" dirty="0"/>
              <a:t>, enunciato da </a:t>
            </a:r>
            <a:r>
              <a:rPr lang="en-US" dirty="0"/>
              <a:t>Thomas Bayes (</a:t>
            </a:r>
            <a:r>
              <a:rPr lang="en-US" dirty="0" err="1"/>
              <a:t>Londra</a:t>
            </a:r>
            <a:r>
              <a:rPr lang="en-US" dirty="0"/>
              <a:t>, 1702 – Royal </a:t>
            </a:r>
            <a:r>
              <a:rPr lang="en-US" dirty="0" err="1"/>
              <a:t>Tunbridge</a:t>
            </a:r>
            <a:r>
              <a:rPr lang="en-US" dirty="0"/>
              <a:t> Wells, 17 </a:t>
            </a:r>
            <a:r>
              <a:rPr lang="en-US" dirty="0" err="1"/>
              <a:t>aprile</a:t>
            </a:r>
            <a:r>
              <a:rPr lang="en-US" dirty="0"/>
              <a:t> 1761)</a:t>
            </a:r>
          </a:p>
        </p:txBody>
      </p:sp>
    </p:spTree>
    <p:extLst>
      <p:ext uri="{BB962C8B-B14F-4D97-AF65-F5344CB8AC3E}">
        <p14:creationId xmlns:p14="http://schemas.microsoft.com/office/powerpoint/2010/main" val="216125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a:t>Filogenesi </a:t>
            </a:r>
            <a:r>
              <a:rPr lang="it-IT" sz="2800" dirty="0" err="1"/>
              <a:t>Bayesiana</a:t>
            </a:r>
            <a:endParaRPr lang="it-IT" sz="2800" dirty="0"/>
          </a:p>
        </p:txBody>
      </p:sp>
      <p:pic>
        <p:nvPicPr>
          <p:cNvPr id="5" name="Immagine 4"/>
          <p:cNvPicPr>
            <a:picLocks noChangeAspect="1"/>
          </p:cNvPicPr>
          <p:nvPr/>
        </p:nvPicPr>
        <p:blipFill>
          <a:blip r:embed="rId2"/>
          <a:stretch>
            <a:fillRect/>
          </a:stretch>
        </p:blipFill>
        <p:spPr>
          <a:xfrm>
            <a:off x="5818550" y="286675"/>
            <a:ext cx="5742829" cy="5882898"/>
          </a:xfrm>
          <a:prstGeom prst="rect">
            <a:avLst/>
          </a:prstGeom>
        </p:spPr>
      </p:pic>
      <p:sp>
        <p:nvSpPr>
          <p:cNvPr id="8" name="CasellaDiTesto 7"/>
          <p:cNvSpPr txBox="1"/>
          <p:nvPr/>
        </p:nvSpPr>
        <p:spPr>
          <a:xfrm>
            <a:off x="581395" y="1783649"/>
            <a:ext cx="4874675" cy="3693319"/>
          </a:xfrm>
          <a:prstGeom prst="rect">
            <a:avLst/>
          </a:prstGeom>
          <a:noFill/>
        </p:spPr>
        <p:txBody>
          <a:bodyPr wrap="square" rtlCol="0">
            <a:spAutoFit/>
          </a:bodyPr>
          <a:lstStyle/>
          <a:p>
            <a:pPr marL="285750" indent="-285750" algn="just">
              <a:buFont typeface="Arial" panose="020B0604020202020204" pitchFamily="34" charset="0"/>
              <a:buChar char="•"/>
            </a:pPr>
            <a:r>
              <a:rPr lang="it-IT" dirty="0"/>
              <a:t>Si parta da una distribuzione di probabilità a priori per ciascun parametro (es. topologia dell’albero, lunghezza di un ramo, tasso di sostituzione A -&gt; G, ecc.), che possono coprire valori tra X ed Y</a:t>
            </a:r>
          </a:p>
          <a:p>
            <a:pPr marL="285750" indent="-285750" algn="just">
              <a:buFont typeface="Arial" panose="020B0604020202020204" pitchFamily="34" charset="0"/>
              <a:buChar char="•"/>
            </a:pPr>
            <a:r>
              <a:rPr lang="it-IT" u="sng" dirty="0"/>
              <a:t>L’osservazione dei dati</a:t>
            </a:r>
            <a:r>
              <a:rPr lang="it-IT" dirty="0"/>
              <a:t> (cioè dell’allineamento) consente di stimare quali siano i valori che più probabilmente hanno generato i dati stessi -&gt; giungo ad una distribuzione di probabilità a posteriori</a:t>
            </a:r>
          </a:p>
          <a:p>
            <a:endParaRPr lang="en-US" dirty="0"/>
          </a:p>
        </p:txBody>
      </p:sp>
    </p:spTree>
    <p:extLst>
      <p:ext uri="{BB962C8B-B14F-4D97-AF65-F5344CB8AC3E}">
        <p14:creationId xmlns:p14="http://schemas.microsoft.com/office/powerpoint/2010/main" val="377038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a:t>Filogenesi </a:t>
            </a:r>
            <a:r>
              <a:rPr lang="it-IT" sz="2800" dirty="0" err="1"/>
              <a:t>Bayesiana</a:t>
            </a:r>
            <a:endParaRPr lang="it-IT" sz="2800" dirty="0"/>
          </a:p>
        </p:txBody>
      </p:sp>
      <p:sp>
        <p:nvSpPr>
          <p:cNvPr id="8" name="CasellaDiTesto 7"/>
          <p:cNvSpPr txBox="1"/>
          <p:nvPr/>
        </p:nvSpPr>
        <p:spPr>
          <a:xfrm>
            <a:off x="444183" y="1874445"/>
            <a:ext cx="4874675" cy="3693319"/>
          </a:xfrm>
          <a:prstGeom prst="rect">
            <a:avLst/>
          </a:prstGeom>
          <a:noFill/>
        </p:spPr>
        <p:txBody>
          <a:bodyPr wrap="square" rtlCol="0">
            <a:spAutoFit/>
          </a:bodyPr>
          <a:lstStyle/>
          <a:p>
            <a:pPr marL="285750" indent="-285750" algn="just">
              <a:buFont typeface="Arial" panose="020B0604020202020204" pitchFamily="34" charset="0"/>
              <a:buChar char="•"/>
            </a:pPr>
            <a:r>
              <a:rPr lang="it-IT" dirty="0"/>
              <a:t>Durante l’analisi MCMC alcuni parametri vengono variati, risultando nell’ottenimento di 3 topologie differenti</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a:t>I cambiamenti dei parametri non sono però casuali… quelli che determinano un aumento della </a:t>
            </a:r>
            <a:r>
              <a:rPr lang="it-IT" dirty="0" err="1"/>
              <a:t>likelihood</a:t>
            </a:r>
            <a:r>
              <a:rPr lang="it-IT" dirty="0"/>
              <a:t> sono sempre accettati, quelli che ne determinano una diminuzione sono quasi sempre rifiutati -&gt; proprietà «</a:t>
            </a:r>
            <a:r>
              <a:rPr lang="it-IT" dirty="0" err="1"/>
              <a:t>hill</a:t>
            </a:r>
            <a:r>
              <a:rPr lang="it-IT" dirty="0"/>
              <a:t>-climbing» dell’algoritmo </a:t>
            </a:r>
          </a:p>
          <a:p>
            <a:endParaRPr lang="en-US" dirty="0"/>
          </a:p>
        </p:txBody>
      </p:sp>
      <p:pic>
        <p:nvPicPr>
          <p:cNvPr id="4" name="Immagine 3"/>
          <p:cNvPicPr>
            <a:picLocks noChangeAspect="1"/>
          </p:cNvPicPr>
          <p:nvPr/>
        </p:nvPicPr>
        <p:blipFill>
          <a:blip r:embed="rId2"/>
          <a:stretch>
            <a:fillRect/>
          </a:stretch>
        </p:blipFill>
        <p:spPr>
          <a:xfrm>
            <a:off x="5560686" y="899796"/>
            <a:ext cx="6536939" cy="4131388"/>
          </a:xfrm>
          <a:prstGeom prst="rect">
            <a:avLst/>
          </a:prstGeom>
        </p:spPr>
      </p:pic>
    </p:spTree>
    <p:extLst>
      <p:ext uri="{BB962C8B-B14F-4D97-AF65-F5344CB8AC3E}">
        <p14:creationId xmlns:p14="http://schemas.microsoft.com/office/powerpoint/2010/main" val="363778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a:t>Filogenesi </a:t>
            </a:r>
            <a:r>
              <a:rPr lang="it-IT" sz="2800" dirty="0" err="1"/>
              <a:t>Bayesiana</a:t>
            </a:r>
            <a:endParaRPr lang="it-IT" sz="2800" dirty="0"/>
          </a:p>
        </p:txBody>
      </p:sp>
      <p:sp>
        <p:nvSpPr>
          <p:cNvPr id="8" name="CasellaDiTesto 7"/>
          <p:cNvSpPr txBox="1"/>
          <p:nvPr/>
        </p:nvSpPr>
        <p:spPr>
          <a:xfrm>
            <a:off x="790401" y="1891862"/>
            <a:ext cx="4874675" cy="3139321"/>
          </a:xfrm>
          <a:prstGeom prst="rect">
            <a:avLst/>
          </a:prstGeom>
          <a:noFill/>
        </p:spPr>
        <p:txBody>
          <a:bodyPr wrap="square" rtlCol="0">
            <a:spAutoFit/>
          </a:bodyPr>
          <a:lstStyle/>
          <a:p>
            <a:pPr marL="285750" indent="-285750" algn="just">
              <a:buFont typeface="Arial" panose="020B0604020202020204" pitchFamily="34" charset="0"/>
              <a:buChar char="•"/>
            </a:pPr>
            <a:r>
              <a:rPr lang="it-IT" dirty="0"/>
              <a:t>Genero N alberi che risultano avere in seguito alla procedura MCMC una distribuzione a posteriori come quella mostrata a fianco</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a:t>Quale è la topologia più probabile dell’albero che ha prodotto i dati osservati (cioè l’allineamento multiplo tra le sequenze dei primati da cui sono partito)?</a:t>
            </a:r>
          </a:p>
          <a:p>
            <a:endParaRPr lang="en-US" dirty="0"/>
          </a:p>
        </p:txBody>
      </p:sp>
      <p:pic>
        <p:nvPicPr>
          <p:cNvPr id="3" name="Immagine 2"/>
          <p:cNvPicPr>
            <a:picLocks noChangeAspect="1"/>
          </p:cNvPicPr>
          <p:nvPr/>
        </p:nvPicPr>
        <p:blipFill>
          <a:blip r:embed="rId2"/>
          <a:stretch>
            <a:fillRect/>
          </a:stretch>
        </p:blipFill>
        <p:spPr>
          <a:xfrm>
            <a:off x="5871398" y="226102"/>
            <a:ext cx="6018409" cy="5916128"/>
          </a:xfrm>
          <a:prstGeom prst="rect">
            <a:avLst/>
          </a:prstGeom>
        </p:spPr>
      </p:pic>
    </p:spTree>
    <p:extLst>
      <p:ext uri="{BB962C8B-B14F-4D97-AF65-F5344CB8AC3E}">
        <p14:creationId xmlns:p14="http://schemas.microsoft.com/office/powerpoint/2010/main" val="177195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a:t>Filogenesi molecolare – terminologia</a:t>
            </a:r>
          </a:p>
        </p:txBody>
      </p:sp>
      <p:sp>
        <p:nvSpPr>
          <p:cNvPr id="3" name="Content Placeholder 2"/>
          <p:cNvSpPr>
            <a:spLocks noGrp="1"/>
          </p:cNvSpPr>
          <p:nvPr>
            <p:ph idx="1"/>
          </p:nvPr>
        </p:nvSpPr>
        <p:spPr>
          <a:xfrm>
            <a:off x="957943" y="1626177"/>
            <a:ext cx="4799907" cy="4343400"/>
          </a:xfrm>
        </p:spPr>
        <p:txBody>
          <a:bodyPr>
            <a:normAutofit fontScale="92500" lnSpcReduction="20000"/>
          </a:bodyPr>
          <a:lstStyle/>
          <a:p>
            <a:pPr algn="just"/>
            <a:r>
              <a:rPr lang="it-IT" b="1" dirty="0"/>
              <a:t>Radice (root) </a:t>
            </a:r>
            <a:r>
              <a:rPr lang="it-IT" dirty="0"/>
              <a:t>= la sequenza ancestrale da cui tutte le altre sono state originate</a:t>
            </a:r>
          </a:p>
          <a:p>
            <a:pPr algn="just"/>
            <a:r>
              <a:rPr lang="it-IT" b="1" dirty="0"/>
              <a:t>Rami (branches) </a:t>
            </a:r>
            <a:r>
              <a:rPr lang="it-IT" dirty="0"/>
              <a:t>= rappresentano i passaggi evolutivi che, nel tempo, hanno portato alle sequenze osservate</a:t>
            </a:r>
          </a:p>
          <a:p>
            <a:pPr algn="just"/>
            <a:r>
              <a:rPr lang="it-IT" b="1" dirty="0"/>
              <a:t>Nodi</a:t>
            </a:r>
            <a:r>
              <a:rPr lang="it-IT" dirty="0"/>
              <a:t> = rappresentano i punti di biforcazione, ovvero le sequenze ancestrali intermedie (non osservabili direttamente, ma soltanto inferite) dalle quali si sono differenziate alcune delle sequenze osservate</a:t>
            </a:r>
          </a:p>
          <a:p>
            <a:pPr algn="just"/>
            <a:r>
              <a:rPr lang="it-IT" b="1" dirty="0"/>
              <a:t>Nodi terminali </a:t>
            </a:r>
            <a:r>
              <a:rPr lang="it-IT" dirty="0"/>
              <a:t>= rappresentano le sequenze osservate, cioè il prodotto del processo evolutivo</a:t>
            </a:r>
          </a:p>
        </p:txBody>
      </p:sp>
      <p:pic>
        <p:nvPicPr>
          <p:cNvPr id="3074" name="Picture 2" descr="https://image.slidesharecdn.com/bioinfo5-120125034202-phpapp01/95/boinformatics-lecture-5-9-728.jpg?cb=1327463410"/>
          <p:cNvPicPr>
            <a:picLocks noChangeAspect="1" noChangeArrowheads="1"/>
          </p:cNvPicPr>
          <p:nvPr/>
        </p:nvPicPr>
        <p:blipFill rotWithShape="1">
          <a:blip r:embed="rId2">
            <a:extLst>
              <a:ext uri="{28A0092B-C50C-407E-A947-70E740481C1C}">
                <a14:useLocalDpi xmlns:a14="http://schemas.microsoft.com/office/drawing/2010/main" val="0"/>
              </a:ext>
            </a:extLst>
          </a:blip>
          <a:srcRect t="18886" b="10052"/>
          <a:stretch/>
        </p:blipFill>
        <p:spPr bwMode="auto">
          <a:xfrm>
            <a:off x="6230941" y="2410691"/>
            <a:ext cx="5205569" cy="277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76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a:t>Filogenesi </a:t>
            </a:r>
            <a:r>
              <a:rPr lang="it-IT" sz="2800" dirty="0" err="1"/>
              <a:t>Bayesiana</a:t>
            </a:r>
            <a:endParaRPr lang="it-IT" sz="2800" dirty="0"/>
          </a:p>
        </p:txBody>
      </p:sp>
      <p:sp>
        <p:nvSpPr>
          <p:cNvPr id="8" name="CasellaDiTesto 7"/>
          <p:cNvSpPr txBox="1"/>
          <p:nvPr/>
        </p:nvSpPr>
        <p:spPr>
          <a:xfrm>
            <a:off x="454070" y="1502980"/>
            <a:ext cx="5116413" cy="4524315"/>
          </a:xfrm>
          <a:prstGeom prst="rect">
            <a:avLst/>
          </a:prstGeom>
          <a:noFill/>
        </p:spPr>
        <p:txBody>
          <a:bodyPr wrap="square" rtlCol="0">
            <a:spAutoFit/>
          </a:bodyPr>
          <a:lstStyle/>
          <a:p>
            <a:pPr marL="285750" indent="-285750">
              <a:buFont typeface="Arial" panose="020B0604020202020204" pitchFamily="34" charset="0"/>
              <a:buChar char="•"/>
            </a:pPr>
            <a:r>
              <a:rPr lang="it-IT" dirty="0"/>
              <a:t>Il processo MCMC, per definizione, parte da alberi di cattiva qualità, e per la sua proprietà </a:t>
            </a:r>
            <a:r>
              <a:rPr lang="it-IT" dirty="0" err="1"/>
              <a:t>hill</a:t>
            </a:r>
            <a:r>
              <a:rPr lang="it-IT" dirty="0"/>
              <a:t>-climbing tenderà a raggiungere prima o poi una fase in cui si è giunti ad una </a:t>
            </a:r>
            <a:r>
              <a:rPr lang="it-IT" dirty="0" err="1"/>
              <a:t>likelihood</a:t>
            </a:r>
            <a:r>
              <a:rPr lang="it-IT" dirty="0"/>
              <a:t> «ottimale»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La fase «preparatoria» in cui la </a:t>
            </a:r>
            <a:r>
              <a:rPr lang="it-IT" dirty="0" err="1"/>
              <a:t>likelihood</a:t>
            </a:r>
            <a:r>
              <a:rPr lang="it-IT" dirty="0"/>
              <a:t> sale è detta «</a:t>
            </a:r>
            <a:r>
              <a:rPr lang="it-IT" b="1" dirty="0" err="1"/>
              <a:t>burnin</a:t>
            </a:r>
            <a:r>
              <a:rPr lang="it-IT" dirty="0"/>
              <a:t>» e non viene presa in considerazione per il campionamento degli alberi</a:t>
            </a:r>
          </a:p>
          <a:p>
            <a:endParaRPr lang="it-IT" dirty="0"/>
          </a:p>
          <a:p>
            <a:r>
              <a:rPr lang="it-IT" dirty="0"/>
              <a:t>Gli alberi (ed i rispettivi parametri) vengono invece campionati nella </a:t>
            </a:r>
            <a:r>
              <a:rPr lang="it-IT" b="1" dirty="0"/>
              <a:t>fase stazionaria</a:t>
            </a:r>
            <a:r>
              <a:rPr lang="it-IT" dirty="0"/>
              <a:t>, cioè quella in cui ottengo alberi che hanno una </a:t>
            </a:r>
            <a:r>
              <a:rPr lang="it-IT" dirty="0" err="1"/>
              <a:t>likelihood</a:t>
            </a:r>
            <a:r>
              <a:rPr lang="it-IT" dirty="0"/>
              <a:t> più o meno comparabile, e quindi ugualmente probabili</a:t>
            </a:r>
            <a:endParaRPr lang="en-US" dirty="0"/>
          </a:p>
        </p:txBody>
      </p:sp>
      <p:pic>
        <p:nvPicPr>
          <p:cNvPr id="4" name="Immagine 3"/>
          <p:cNvPicPr>
            <a:picLocks noChangeAspect="1"/>
          </p:cNvPicPr>
          <p:nvPr/>
        </p:nvPicPr>
        <p:blipFill>
          <a:blip r:embed="rId2"/>
          <a:stretch>
            <a:fillRect/>
          </a:stretch>
        </p:blipFill>
        <p:spPr>
          <a:xfrm>
            <a:off x="5876665" y="1091045"/>
            <a:ext cx="6220742" cy="4635062"/>
          </a:xfrm>
          <a:prstGeom prst="rect">
            <a:avLst/>
          </a:prstGeom>
        </p:spPr>
      </p:pic>
    </p:spTree>
    <p:extLst>
      <p:ext uri="{BB962C8B-B14F-4D97-AF65-F5344CB8AC3E}">
        <p14:creationId xmlns:p14="http://schemas.microsoft.com/office/powerpoint/2010/main" val="419091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a:t>Filogenesi </a:t>
            </a:r>
            <a:r>
              <a:rPr lang="it-IT" sz="2800" dirty="0" err="1"/>
              <a:t>Bayesiana</a:t>
            </a:r>
            <a:endParaRPr lang="it-IT" sz="2800" dirty="0"/>
          </a:p>
        </p:txBody>
      </p:sp>
      <p:pic>
        <p:nvPicPr>
          <p:cNvPr id="6" name="Immagine 5"/>
          <p:cNvPicPr>
            <a:picLocks noChangeAspect="1"/>
          </p:cNvPicPr>
          <p:nvPr/>
        </p:nvPicPr>
        <p:blipFill>
          <a:blip r:embed="rId2"/>
          <a:stretch>
            <a:fillRect/>
          </a:stretch>
        </p:blipFill>
        <p:spPr>
          <a:xfrm>
            <a:off x="3559492" y="1325231"/>
            <a:ext cx="8352244" cy="5279594"/>
          </a:xfrm>
          <a:prstGeom prst="rect">
            <a:avLst/>
          </a:prstGeom>
        </p:spPr>
      </p:pic>
      <p:sp>
        <p:nvSpPr>
          <p:cNvPr id="17" name="CasellaDiTesto 16"/>
          <p:cNvSpPr txBox="1"/>
          <p:nvPr/>
        </p:nvSpPr>
        <p:spPr>
          <a:xfrm>
            <a:off x="220717" y="1555531"/>
            <a:ext cx="3338775" cy="4524315"/>
          </a:xfrm>
          <a:prstGeom prst="rect">
            <a:avLst/>
          </a:prstGeom>
          <a:noFill/>
        </p:spPr>
        <p:txBody>
          <a:bodyPr wrap="square" rtlCol="0">
            <a:spAutoFit/>
          </a:bodyPr>
          <a:lstStyle/>
          <a:p>
            <a:pPr algn="just"/>
            <a:r>
              <a:rPr lang="it-IT" dirty="0"/>
              <a:t>Esempio: quante generazioni è opportuno scartare vedendo il grafico?</a:t>
            </a:r>
          </a:p>
          <a:p>
            <a:pPr algn="just"/>
            <a:endParaRPr lang="it-IT" dirty="0"/>
          </a:p>
          <a:p>
            <a:pPr algn="just"/>
            <a:r>
              <a:rPr lang="it-IT" b="1" dirty="0"/>
              <a:t>Devo anche sempre chiedermi se il numero di generazioni incluse è stato sufficiente… i parametri sono andati a convergenza oppure sono bloccato in un «picco locale» di </a:t>
            </a:r>
            <a:r>
              <a:rPr lang="it-IT" b="1" dirty="0" err="1"/>
              <a:t>likelihood</a:t>
            </a:r>
            <a:r>
              <a:rPr lang="it-IT" b="1" dirty="0"/>
              <a:t>?</a:t>
            </a:r>
          </a:p>
          <a:p>
            <a:pPr algn="just"/>
            <a:endParaRPr lang="it-IT" b="1" dirty="0"/>
          </a:p>
          <a:p>
            <a:pPr algn="just"/>
            <a:r>
              <a:rPr lang="it-IT" b="1" dirty="0"/>
              <a:t>Per questo motivo nel MCMC si corrono più analisi in parallelo</a:t>
            </a:r>
            <a:endParaRPr lang="en-US" b="1" dirty="0"/>
          </a:p>
        </p:txBody>
      </p:sp>
    </p:spTree>
    <p:extLst>
      <p:ext uri="{BB962C8B-B14F-4D97-AF65-F5344CB8AC3E}">
        <p14:creationId xmlns:p14="http://schemas.microsoft.com/office/powerpoint/2010/main" val="28099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fontScale="90000"/>
          </a:bodyPr>
          <a:lstStyle/>
          <a:p>
            <a:r>
              <a:rPr lang="it-IT" sz="2800" dirty="0"/>
              <a:t>Filogenesi </a:t>
            </a:r>
            <a:r>
              <a:rPr lang="it-IT" sz="2800" dirty="0" err="1"/>
              <a:t>Bayesiana</a:t>
            </a:r>
            <a:r>
              <a:rPr lang="it-IT" sz="2800" dirty="0"/>
              <a:t> – </a:t>
            </a:r>
            <a:r>
              <a:rPr lang="it-IT" sz="2800" dirty="0" err="1"/>
              <a:t>posterior</a:t>
            </a:r>
            <a:r>
              <a:rPr lang="it-IT" sz="2800" dirty="0"/>
              <a:t> </a:t>
            </a:r>
            <a:r>
              <a:rPr lang="it-IT" sz="2800" dirty="0" err="1"/>
              <a:t>probabilities</a:t>
            </a:r>
            <a:r>
              <a:rPr lang="it-IT" sz="2800" dirty="0"/>
              <a:t> vs bootstrap</a:t>
            </a:r>
          </a:p>
        </p:txBody>
      </p:sp>
      <p:pic>
        <p:nvPicPr>
          <p:cNvPr id="5" name="Immagine 4"/>
          <p:cNvPicPr>
            <a:picLocks noChangeAspect="1"/>
          </p:cNvPicPr>
          <p:nvPr/>
        </p:nvPicPr>
        <p:blipFill>
          <a:blip r:embed="rId2"/>
          <a:stretch>
            <a:fillRect/>
          </a:stretch>
        </p:blipFill>
        <p:spPr>
          <a:xfrm>
            <a:off x="3867047" y="1635204"/>
            <a:ext cx="8412893" cy="4471308"/>
          </a:xfrm>
          <a:prstGeom prst="rect">
            <a:avLst/>
          </a:prstGeom>
        </p:spPr>
      </p:pic>
      <p:sp>
        <p:nvSpPr>
          <p:cNvPr id="6" name="CasellaDiTesto 5"/>
          <p:cNvSpPr txBox="1"/>
          <p:nvPr/>
        </p:nvSpPr>
        <p:spPr>
          <a:xfrm>
            <a:off x="430925" y="1635204"/>
            <a:ext cx="3436122" cy="3970318"/>
          </a:xfrm>
          <a:prstGeom prst="rect">
            <a:avLst/>
          </a:prstGeom>
          <a:noFill/>
        </p:spPr>
        <p:txBody>
          <a:bodyPr wrap="square" rtlCol="0">
            <a:spAutoFit/>
          </a:bodyPr>
          <a:lstStyle/>
          <a:p>
            <a:pPr marL="285750" indent="-285750" algn="just">
              <a:buFont typeface="Arial" panose="020B0604020202020204" pitchFamily="34" charset="0"/>
              <a:buChar char="•"/>
            </a:pPr>
            <a:r>
              <a:rPr lang="it-IT" dirty="0"/>
              <a:t>Le analisi </a:t>
            </a:r>
            <a:r>
              <a:rPr lang="it-IT" dirty="0" err="1"/>
              <a:t>Bayesiane</a:t>
            </a:r>
            <a:r>
              <a:rPr lang="it-IT" dirty="0"/>
              <a:t> restituiscono per ciascun nodo delle </a:t>
            </a:r>
            <a:r>
              <a:rPr lang="it-IT" b="1" dirty="0"/>
              <a:t>probabilità a posteriori</a:t>
            </a:r>
          </a:p>
          <a:p>
            <a:pPr marL="285750" indent="-285750" algn="just">
              <a:buFont typeface="Arial" panose="020B0604020202020204" pitchFamily="34" charset="0"/>
              <a:buChar char="•"/>
            </a:pPr>
            <a:r>
              <a:rPr lang="it-IT" dirty="0"/>
              <a:t>Pur potendo assumere valori, come il bootstrap, da 1 a 100, non si tratta di valori di supporto statistico, ma di </a:t>
            </a:r>
            <a:r>
              <a:rPr lang="it-IT" u="sng" dirty="0"/>
              <a:t>vere e proprie probabilità</a:t>
            </a:r>
          </a:p>
          <a:p>
            <a:pPr marL="285750" indent="-285750" algn="just">
              <a:buFont typeface="Arial" panose="020B0604020202020204" pitchFamily="34" charset="0"/>
              <a:buChar char="•"/>
            </a:pPr>
            <a:r>
              <a:rPr lang="it-IT" dirty="0"/>
              <a:t>Il bootstrap tende a sottostimare le probabilità reali… potremmo definirlo «</a:t>
            </a:r>
            <a:r>
              <a:rPr lang="it-IT" dirty="0" err="1"/>
              <a:t>pessimsta</a:t>
            </a:r>
            <a:r>
              <a:rPr lang="it-IT" dirty="0"/>
              <a:t>»</a:t>
            </a:r>
            <a:endParaRPr lang="en-US" dirty="0"/>
          </a:p>
        </p:txBody>
      </p:sp>
      <p:sp>
        <p:nvSpPr>
          <p:cNvPr id="8" name="Ovale 7"/>
          <p:cNvSpPr/>
          <p:nvPr/>
        </p:nvSpPr>
        <p:spPr>
          <a:xfrm>
            <a:off x="4078014" y="2217683"/>
            <a:ext cx="252248" cy="231227"/>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olo isoscele 8"/>
          <p:cNvSpPr/>
          <p:nvPr/>
        </p:nvSpPr>
        <p:spPr>
          <a:xfrm>
            <a:off x="4078014" y="3111062"/>
            <a:ext cx="252248" cy="232302"/>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56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a:t>Filogenesi </a:t>
            </a:r>
            <a:r>
              <a:rPr lang="it-IT" sz="2800" dirty="0" err="1"/>
              <a:t>Bayesiana</a:t>
            </a:r>
            <a:r>
              <a:rPr lang="it-IT" sz="2800" dirty="0"/>
              <a:t> – software</a:t>
            </a:r>
          </a:p>
        </p:txBody>
      </p:sp>
      <p:sp>
        <p:nvSpPr>
          <p:cNvPr id="6" name="CasellaDiTesto 5"/>
          <p:cNvSpPr txBox="1"/>
          <p:nvPr/>
        </p:nvSpPr>
        <p:spPr>
          <a:xfrm>
            <a:off x="430925" y="1635204"/>
            <a:ext cx="3920358" cy="3693319"/>
          </a:xfrm>
          <a:prstGeom prst="rect">
            <a:avLst/>
          </a:prstGeom>
          <a:noFill/>
        </p:spPr>
        <p:txBody>
          <a:bodyPr wrap="square" rtlCol="0">
            <a:spAutoFit/>
          </a:bodyPr>
          <a:lstStyle/>
          <a:p>
            <a:endParaRPr lang="it-IT" dirty="0"/>
          </a:p>
          <a:p>
            <a:pPr marL="285750" indent="-285750" algn="just">
              <a:buFont typeface="Arial" panose="020B0604020202020204" pitchFamily="34" charset="0"/>
              <a:buChar char="•"/>
            </a:pPr>
            <a:r>
              <a:rPr lang="it-IT" b="1" dirty="0" err="1"/>
              <a:t>MrBayes</a:t>
            </a:r>
            <a:r>
              <a:rPr lang="it-IT" b="1" dirty="0"/>
              <a:t> </a:t>
            </a:r>
            <a:r>
              <a:rPr lang="it-IT" dirty="0"/>
              <a:t>è l’approccio </a:t>
            </a:r>
            <a:r>
              <a:rPr lang="it-IT" dirty="0" err="1"/>
              <a:t>Bayesiano</a:t>
            </a:r>
            <a:r>
              <a:rPr lang="it-IT" dirty="0"/>
              <a:t> più popolare e molto versatile</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en-US" dirty="0" err="1"/>
              <a:t>MrBayes</a:t>
            </a:r>
            <a:r>
              <a:rPr lang="en-US" dirty="0"/>
              <a:t> 3: Bayesian phylogenetic inference under mixed models(2003) Bioinformatics, 19(12), pp. 1572-1574</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a:t>Citato oltre 18mila volte dal 2003!</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483" y="3679382"/>
            <a:ext cx="7509250" cy="2563764"/>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455" y="1191278"/>
            <a:ext cx="6010716" cy="2290585"/>
          </a:xfrm>
          <a:prstGeom prst="rect">
            <a:avLst/>
          </a:prstGeom>
        </p:spPr>
      </p:pic>
    </p:spTree>
    <p:extLst>
      <p:ext uri="{BB962C8B-B14F-4D97-AF65-F5344CB8AC3E}">
        <p14:creationId xmlns:p14="http://schemas.microsoft.com/office/powerpoint/2010/main" val="7760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a:t>Filogenesi </a:t>
            </a:r>
            <a:r>
              <a:rPr lang="it-IT" sz="2800" dirty="0" err="1"/>
              <a:t>Bayesiana</a:t>
            </a:r>
            <a:r>
              <a:rPr lang="it-IT" sz="2800" dirty="0"/>
              <a:t> – software</a:t>
            </a:r>
          </a:p>
        </p:txBody>
      </p:sp>
      <p:sp>
        <p:nvSpPr>
          <p:cNvPr id="6" name="CasellaDiTesto 5"/>
          <p:cNvSpPr txBox="1"/>
          <p:nvPr/>
        </p:nvSpPr>
        <p:spPr>
          <a:xfrm>
            <a:off x="430925" y="1635204"/>
            <a:ext cx="3436122" cy="4247317"/>
          </a:xfrm>
          <a:prstGeom prst="rect">
            <a:avLst/>
          </a:prstGeom>
          <a:noFill/>
        </p:spPr>
        <p:txBody>
          <a:bodyPr wrap="square" rtlCol="0">
            <a:spAutoFit/>
          </a:bodyPr>
          <a:lstStyle/>
          <a:p>
            <a:endParaRPr lang="it-IT" dirty="0"/>
          </a:p>
          <a:p>
            <a:pPr marL="285750" indent="-285750" algn="just">
              <a:buFont typeface="Arial" panose="020B0604020202020204" pitchFamily="34" charset="0"/>
              <a:buChar char="•"/>
            </a:pPr>
            <a:r>
              <a:rPr lang="it-IT" b="1" dirty="0"/>
              <a:t>BEAST</a:t>
            </a:r>
            <a:r>
              <a:rPr lang="it-IT" dirty="0"/>
              <a:t> – popolare per alcune applicazioni particolari… </a:t>
            </a:r>
            <a:r>
              <a:rPr lang="it-IT" b="1" dirty="0"/>
              <a:t>alberi «time </a:t>
            </a:r>
            <a:r>
              <a:rPr lang="it-IT" b="1" dirty="0" err="1"/>
              <a:t>calibrated</a:t>
            </a:r>
            <a:r>
              <a:rPr lang="it-IT" b="1" dirty="0"/>
              <a:t>»</a:t>
            </a:r>
            <a:r>
              <a:rPr lang="it-IT" dirty="0"/>
              <a:t>, in cui di solito vengono specificati dei limiti minimi e massimi per l’età di alcuni nodi supportati da dati fossili</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a:t>Può essere anche stimata l’</a:t>
            </a:r>
            <a:r>
              <a:rPr lang="it-IT" b="1" dirty="0"/>
              <a:t>incertezza</a:t>
            </a:r>
            <a:r>
              <a:rPr lang="it-IT" dirty="0"/>
              <a:t> della stima dell’età dei nodi. Si generano, di base, dei cronogrammi</a:t>
            </a:r>
            <a:endParaRPr lang="en-US" dirty="0"/>
          </a:p>
        </p:txBody>
      </p:sp>
      <p:pic>
        <p:nvPicPr>
          <p:cNvPr id="3" name="Immagine 2"/>
          <p:cNvPicPr>
            <a:picLocks noChangeAspect="1"/>
          </p:cNvPicPr>
          <p:nvPr/>
        </p:nvPicPr>
        <p:blipFill>
          <a:blip r:embed="rId2"/>
          <a:stretch>
            <a:fillRect/>
          </a:stretch>
        </p:blipFill>
        <p:spPr>
          <a:xfrm>
            <a:off x="4322971" y="1271093"/>
            <a:ext cx="7519192" cy="4866948"/>
          </a:xfrm>
          <a:prstGeom prst="rect">
            <a:avLst/>
          </a:prstGeom>
        </p:spPr>
      </p:pic>
      <p:pic>
        <p:nvPicPr>
          <p:cNvPr id="4" name="Immagine 3"/>
          <p:cNvPicPr>
            <a:picLocks noChangeAspect="1"/>
          </p:cNvPicPr>
          <p:nvPr/>
        </p:nvPicPr>
        <p:blipFill>
          <a:blip r:embed="rId3"/>
          <a:stretch>
            <a:fillRect/>
          </a:stretch>
        </p:blipFill>
        <p:spPr>
          <a:xfrm>
            <a:off x="3948717" y="1271093"/>
            <a:ext cx="4133850" cy="1104900"/>
          </a:xfrm>
          <a:prstGeom prst="rect">
            <a:avLst/>
          </a:prstGeom>
        </p:spPr>
      </p:pic>
    </p:spTree>
    <p:extLst>
      <p:ext uri="{BB962C8B-B14F-4D97-AF65-F5344CB8AC3E}">
        <p14:creationId xmlns:p14="http://schemas.microsoft.com/office/powerpoint/2010/main" val="116169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a:t>Filogenesi </a:t>
            </a:r>
            <a:r>
              <a:rPr lang="it-IT" sz="2800" dirty="0" err="1"/>
              <a:t>Bayesiana</a:t>
            </a:r>
            <a:r>
              <a:rPr lang="it-IT" sz="2800" dirty="0"/>
              <a:t> – software</a:t>
            </a:r>
          </a:p>
        </p:txBody>
      </p:sp>
      <p:sp>
        <p:nvSpPr>
          <p:cNvPr id="6" name="CasellaDiTesto 5"/>
          <p:cNvSpPr txBox="1"/>
          <p:nvPr/>
        </p:nvSpPr>
        <p:spPr>
          <a:xfrm>
            <a:off x="430925" y="1635204"/>
            <a:ext cx="4834758" cy="1477328"/>
          </a:xfrm>
          <a:prstGeom prst="rect">
            <a:avLst/>
          </a:prstGeom>
          <a:noFill/>
        </p:spPr>
        <p:txBody>
          <a:bodyPr wrap="square" rtlCol="0">
            <a:spAutoFit/>
          </a:bodyPr>
          <a:lstStyle/>
          <a:p>
            <a:pPr marL="285750" indent="-285750" algn="just">
              <a:buFont typeface="Arial" panose="020B0604020202020204" pitchFamily="34" charset="0"/>
              <a:buChar char="•"/>
            </a:pPr>
            <a:r>
              <a:rPr lang="it-IT" dirty="0"/>
              <a:t>C’è la possibilità di inserire anche specie ormai estinte, grazie a dati fossili (naturalmente sulla base di dati morfologici, visto che i dati di sequenza non sono reperibili)</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480" y="1008299"/>
            <a:ext cx="5601482" cy="2886478"/>
          </a:xfrm>
          <a:prstGeom prst="rect">
            <a:avLst/>
          </a:prstGeom>
        </p:spPr>
      </p:pic>
      <p:sp>
        <p:nvSpPr>
          <p:cNvPr id="7" name="CasellaDiTesto 6"/>
          <p:cNvSpPr txBox="1"/>
          <p:nvPr/>
        </p:nvSpPr>
        <p:spPr>
          <a:xfrm>
            <a:off x="357352" y="4496562"/>
            <a:ext cx="4981904" cy="1754326"/>
          </a:xfrm>
          <a:prstGeom prst="rect">
            <a:avLst/>
          </a:prstGeom>
          <a:noFill/>
        </p:spPr>
        <p:txBody>
          <a:bodyPr wrap="square" rtlCol="0">
            <a:spAutoFit/>
          </a:bodyPr>
          <a:lstStyle/>
          <a:p>
            <a:pPr algn="just"/>
            <a:r>
              <a:rPr lang="en-US" dirty="0"/>
              <a:t>BEAST: Bayesian evolutionary analysis by sampling trees</a:t>
            </a:r>
          </a:p>
          <a:p>
            <a:pPr algn="just"/>
            <a:r>
              <a:rPr lang="en-US" dirty="0"/>
              <a:t>(2007) BMC Evolutionary Biology, 7(1),  214</a:t>
            </a:r>
          </a:p>
          <a:p>
            <a:pPr algn="just"/>
            <a:endParaRPr lang="it-IT" dirty="0"/>
          </a:p>
          <a:p>
            <a:pPr algn="just"/>
            <a:r>
              <a:rPr lang="it-IT" dirty="0"/>
              <a:t>Citato oltre 7000 volte dal 2007!</a:t>
            </a:r>
            <a:endParaRPr lang="en-US" dirty="0"/>
          </a:p>
          <a:p>
            <a:endParaRPr lang="en-US"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281" y="4060263"/>
            <a:ext cx="6376664" cy="2472322"/>
          </a:xfrm>
          <a:prstGeom prst="rect">
            <a:avLst/>
          </a:prstGeom>
        </p:spPr>
      </p:pic>
    </p:spTree>
    <p:extLst>
      <p:ext uri="{BB962C8B-B14F-4D97-AF65-F5344CB8AC3E}">
        <p14:creationId xmlns:p14="http://schemas.microsoft.com/office/powerpoint/2010/main" val="31208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0" y="438912"/>
            <a:ext cx="9877599" cy="652133"/>
          </a:xfrm>
        </p:spPr>
        <p:txBody>
          <a:bodyPr>
            <a:normAutofit/>
          </a:bodyPr>
          <a:lstStyle/>
          <a:p>
            <a:r>
              <a:rPr lang="it-IT" sz="2400" dirty="0"/>
              <a:t>Il fattore «tempo di calcolo» va sempre tenuto in considerazione</a:t>
            </a:r>
          </a:p>
        </p:txBody>
      </p:sp>
      <p:pic>
        <p:nvPicPr>
          <p:cNvPr id="3" name="Immagine 2"/>
          <p:cNvPicPr>
            <a:picLocks noChangeAspect="1"/>
          </p:cNvPicPr>
          <p:nvPr/>
        </p:nvPicPr>
        <p:blipFill>
          <a:blip r:embed="rId2"/>
          <a:stretch>
            <a:fillRect/>
          </a:stretch>
        </p:blipFill>
        <p:spPr>
          <a:xfrm>
            <a:off x="1294059" y="1574775"/>
            <a:ext cx="9120406" cy="4633362"/>
          </a:xfrm>
          <a:prstGeom prst="rect">
            <a:avLst/>
          </a:prstGeom>
        </p:spPr>
      </p:pic>
    </p:spTree>
    <p:extLst>
      <p:ext uri="{BB962C8B-B14F-4D97-AF65-F5344CB8AC3E}">
        <p14:creationId xmlns:p14="http://schemas.microsoft.com/office/powerpoint/2010/main" val="329055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a:t>Approcci </a:t>
            </a:r>
            <a:r>
              <a:rPr lang="it-IT" sz="2800" dirty="0" err="1"/>
              <a:t>filogenomici</a:t>
            </a:r>
            <a:endParaRPr lang="it-IT" sz="2800" dirty="0"/>
          </a:p>
        </p:txBody>
      </p:sp>
      <p:sp>
        <p:nvSpPr>
          <p:cNvPr id="3" name="Content Placeholder 2"/>
          <p:cNvSpPr>
            <a:spLocks noGrp="1"/>
          </p:cNvSpPr>
          <p:nvPr>
            <p:ph idx="1"/>
          </p:nvPr>
        </p:nvSpPr>
        <p:spPr>
          <a:xfrm>
            <a:off x="790400" y="1309669"/>
            <a:ext cx="6483235" cy="4987221"/>
          </a:xfrm>
        </p:spPr>
        <p:txBody>
          <a:bodyPr>
            <a:normAutofit lnSpcReduction="10000"/>
          </a:bodyPr>
          <a:lstStyle/>
          <a:p>
            <a:pPr algn="just"/>
            <a:r>
              <a:rPr lang="it-IT" dirty="0"/>
              <a:t>Non sempre le singole sequenze geniche o proteiche sono «ideali» per stimare la distanza tra specie</a:t>
            </a:r>
          </a:p>
          <a:p>
            <a:pPr algn="just"/>
            <a:r>
              <a:rPr lang="it-IT" dirty="0"/>
              <a:t>Prendiamo l’esempio a fianco, in cui abbiamo una duplicazione avvenuta soltanto nel </a:t>
            </a:r>
            <a:r>
              <a:rPr lang="it-IT" dirty="0" err="1"/>
              <a:t>lineage</a:t>
            </a:r>
            <a:r>
              <a:rPr lang="it-IT" dirty="0"/>
              <a:t> evolutivo dei roditori (GNS1 + GNS2), rispetto alla singola sequenza GNS presente nei primati</a:t>
            </a:r>
          </a:p>
          <a:p>
            <a:pPr algn="just"/>
            <a:r>
              <a:rPr lang="it-IT" dirty="0"/>
              <a:t>Se nell’allineamento multiplo di sequenze considerassi erroneamente GNS1 di topo e GNS2 di ratto </a:t>
            </a:r>
            <a:r>
              <a:rPr lang="it-IT" u="sng" dirty="0"/>
              <a:t>sovrastimerei</a:t>
            </a:r>
            <a:r>
              <a:rPr lang="it-IT" dirty="0"/>
              <a:t> la distanza evolutiva tra le due specie, in quanto non starei prendendo in considerazione sequenze </a:t>
            </a:r>
            <a:r>
              <a:rPr lang="it-IT" dirty="0" err="1"/>
              <a:t>ortologhe</a:t>
            </a:r>
            <a:endParaRPr lang="it-IT" dirty="0"/>
          </a:p>
          <a:p>
            <a:pPr algn="just"/>
            <a:r>
              <a:rPr lang="it-IT" dirty="0"/>
              <a:t>La distanza evolutiva tra GNS1 di topo e GNS2 di ratto non mi da informazioni sull’evento di speciazione, ma sull’evento di duplicazione genica (che è avvenuto </a:t>
            </a:r>
            <a:r>
              <a:rPr lang="it-IT" u="sng" dirty="0"/>
              <a:t>prima</a:t>
            </a:r>
            <a:r>
              <a:rPr lang="it-IT" dirty="0"/>
              <a:t>, nell’antenato comune dei due roditori)</a:t>
            </a:r>
          </a:p>
        </p:txBody>
      </p:sp>
      <p:pic>
        <p:nvPicPr>
          <p:cNvPr id="4" name="Immagine 3"/>
          <p:cNvPicPr>
            <a:picLocks noChangeAspect="1"/>
          </p:cNvPicPr>
          <p:nvPr/>
        </p:nvPicPr>
        <p:blipFill rotWithShape="1">
          <a:blip r:embed="rId2"/>
          <a:srcRect l="53988"/>
          <a:stretch/>
        </p:blipFill>
        <p:spPr>
          <a:xfrm>
            <a:off x="7683061" y="1484401"/>
            <a:ext cx="3758853" cy="4267570"/>
          </a:xfrm>
          <a:prstGeom prst="rect">
            <a:avLst/>
          </a:prstGeom>
        </p:spPr>
      </p:pic>
    </p:spTree>
    <p:extLst>
      <p:ext uri="{BB962C8B-B14F-4D97-AF65-F5344CB8AC3E}">
        <p14:creationId xmlns:p14="http://schemas.microsoft.com/office/powerpoint/2010/main" val="8866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a:t>Approcci </a:t>
            </a:r>
            <a:r>
              <a:rPr lang="it-IT" sz="2800" dirty="0" err="1"/>
              <a:t>filogenomici</a:t>
            </a:r>
            <a:endParaRPr lang="it-IT" sz="2800" dirty="0"/>
          </a:p>
        </p:txBody>
      </p:sp>
      <p:sp>
        <p:nvSpPr>
          <p:cNvPr id="3" name="Content Placeholder 2"/>
          <p:cNvSpPr>
            <a:spLocks noGrp="1"/>
          </p:cNvSpPr>
          <p:nvPr>
            <p:ph idx="1"/>
          </p:nvPr>
        </p:nvSpPr>
        <p:spPr>
          <a:xfrm>
            <a:off x="790400" y="1309669"/>
            <a:ext cx="6483235" cy="4987221"/>
          </a:xfrm>
        </p:spPr>
        <p:txBody>
          <a:bodyPr>
            <a:normAutofit lnSpcReduction="10000"/>
          </a:bodyPr>
          <a:lstStyle/>
          <a:p>
            <a:pPr algn="just"/>
            <a:r>
              <a:rPr lang="it-IT" dirty="0"/>
              <a:t>Nell’era genomica è possibile considerare svariate centinaia di sequenze (o anche migliaia) simultaneamente</a:t>
            </a:r>
          </a:p>
          <a:p>
            <a:pPr algn="just"/>
            <a:r>
              <a:rPr lang="it-IT" dirty="0"/>
              <a:t>Se il singolo gene (o la singola proteina) può non essere rappresentativa dell’evoluzione della specie, è probabile che la situazione «mediata» di tutte le </a:t>
            </a:r>
            <a:r>
              <a:rPr lang="it-IT" b="1" dirty="0"/>
              <a:t>sequenze </a:t>
            </a:r>
            <a:r>
              <a:rPr lang="it-IT" b="1" dirty="0" err="1"/>
              <a:t>ortologhe</a:t>
            </a:r>
            <a:r>
              <a:rPr lang="it-IT" b="1" dirty="0"/>
              <a:t> </a:t>
            </a:r>
            <a:r>
              <a:rPr lang="it-IT" dirty="0"/>
              <a:t>riesca a fornirmi un quadro d’insieme più attendibile, bilanciando eventuali casi di gene </a:t>
            </a:r>
            <a:r>
              <a:rPr lang="it-IT" dirty="0" err="1"/>
              <a:t>loss</a:t>
            </a:r>
            <a:r>
              <a:rPr lang="it-IT" dirty="0"/>
              <a:t> ed errori di campionamento</a:t>
            </a:r>
          </a:p>
          <a:p>
            <a:pPr algn="just"/>
            <a:r>
              <a:rPr lang="it-IT" dirty="0"/>
              <a:t>Esempio: se una singola proteina comprende, in media, 300 amino acidi, in un approccio </a:t>
            </a:r>
            <a:r>
              <a:rPr lang="it-IT" dirty="0" err="1"/>
              <a:t>filogenomico</a:t>
            </a:r>
            <a:r>
              <a:rPr lang="it-IT" dirty="0"/>
              <a:t> in cui prendo in considerazione 100 proteine </a:t>
            </a:r>
            <a:r>
              <a:rPr lang="it-IT" dirty="0" err="1"/>
              <a:t>ortologhe</a:t>
            </a:r>
            <a:r>
              <a:rPr lang="it-IT" dirty="0"/>
              <a:t> avrò a disposizione 300x100 = 30000 caratteri allineati… l’allineamento multiplo diventa estremamente </a:t>
            </a:r>
            <a:r>
              <a:rPr lang="it-IT" b="1" dirty="0"/>
              <a:t>più informativo</a:t>
            </a:r>
          </a:p>
        </p:txBody>
      </p:sp>
      <p:pic>
        <p:nvPicPr>
          <p:cNvPr id="7" name="Immagine 6"/>
          <p:cNvPicPr>
            <a:picLocks noChangeAspect="1"/>
          </p:cNvPicPr>
          <p:nvPr/>
        </p:nvPicPr>
        <p:blipFill>
          <a:blip r:embed="rId2"/>
          <a:stretch>
            <a:fillRect/>
          </a:stretch>
        </p:blipFill>
        <p:spPr>
          <a:xfrm>
            <a:off x="8121048" y="1406108"/>
            <a:ext cx="2736138" cy="3862783"/>
          </a:xfrm>
          <a:prstGeom prst="rect">
            <a:avLst/>
          </a:prstGeom>
        </p:spPr>
      </p:pic>
    </p:spTree>
    <p:extLst>
      <p:ext uri="{BB962C8B-B14F-4D97-AF65-F5344CB8AC3E}">
        <p14:creationId xmlns:p14="http://schemas.microsoft.com/office/powerpoint/2010/main" val="82335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a:t>Approcci </a:t>
            </a:r>
            <a:r>
              <a:rPr lang="it-IT" sz="2800" dirty="0" err="1"/>
              <a:t>filogenomici</a:t>
            </a:r>
            <a:endParaRPr lang="it-IT" sz="2800" dirty="0"/>
          </a:p>
        </p:txBody>
      </p:sp>
      <p:sp>
        <p:nvSpPr>
          <p:cNvPr id="3" name="Content Placeholder 2"/>
          <p:cNvSpPr>
            <a:spLocks noGrp="1"/>
          </p:cNvSpPr>
          <p:nvPr>
            <p:ph idx="1"/>
          </p:nvPr>
        </p:nvSpPr>
        <p:spPr>
          <a:xfrm>
            <a:off x="527641" y="1320179"/>
            <a:ext cx="6041324" cy="4987221"/>
          </a:xfrm>
        </p:spPr>
        <p:txBody>
          <a:bodyPr>
            <a:normAutofit fontScale="92500" lnSpcReduction="20000"/>
          </a:bodyPr>
          <a:lstStyle/>
          <a:p>
            <a:pPr algn="just"/>
            <a:r>
              <a:rPr lang="it-IT" dirty="0"/>
              <a:t>Due possibili approcci</a:t>
            </a:r>
          </a:p>
          <a:p>
            <a:pPr algn="just"/>
            <a:r>
              <a:rPr lang="it-IT" b="1" dirty="0"/>
              <a:t>1) concatenazione: </a:t>
            </a:r>
            <a:r>
              <a:rPr lang="it-IT" dirty="0"/>
              <a:t>più allineamenti multipli vengono uniti uno in coda all’altro, generando un singolo allineamento multiplo detto </a:t>
            </a:r>
            <a:r>
              <a:rPr lang="it-IT" b="1" dirty="0" err="1"/>
              <a:t>supermatrix</a:t>
            </a:r>
            <a:r>
              <a:rPr lang="it-IT" b="1" dirty="0"/>
              <a:t> </a:t>
            </a:r>
            <a:r>
              <a:rPr lang="it-IT" dirty="0"/>
              <a:t>che viene poi utilizzato per calcolare un singolo albero</a:t>
            </a:r>
          </a:p>
          <a:p>
            <a:pPr algn="just"/>
            <a:r>
              <a:rPr lang="it-IT" b="1" dirty="0"/>
              <a:t>2) </a:t>
            </a:r>
            <a:r>
              <a:rPr lang="it-IT" b="1" dirty="0" err="1"/>
              <a:t>Supertree</a:t>
            </a:r>
            <a:r>
              <a:rPr lang="it-IT" b="1" dirty="0"/>
              <a:t>: </a:t>
            </a:r>
            <a:r>
              <a:rPr lang="it-IT" dirty="0"/>
              <a:t>vengono calcolati molti alberi indipendentemente (uno per ciascun gene o proteina), le cui topologie vengono poi confrontate e riunite in un singolo albero consenso detto </a:t>
            </a:r>
            <a:r>
              <a:rPr lang="it-IT" b="1" dirty="0" err="1"/>
              <a:t>supertree</a:t>
            </a:r>
            <a:r>
              <a:rPr lang="it-IT" dirty="0"/>
              <a:t> (il concetto è simile a quello della generazione di un albero con approccio </a:t>
            </a:r>
            <a:r>
              <a:rPr lang="it-IT" dirty="0" err="1"/>
              <a:t>Bayesiano</a:t>
            </a:r>
            <a:r>
              <a:rPr lang="it-IT" dirty="0"/>
              <a:t>)</a:t>
            </a:r>
          </a:p>
          <a:p>
            <a:pPr algn="just"/>
            <a:endParaRPr lang="it-IT" b="1" dirty="0"/>
          </a:p>
          <a:p>
            <a:pPr algn="just"/>
            <a:r>
              <a:rPr lang="it-IT" b="1" dirty="0"/>
              <a:t>La concatenazione pone il problema che non tutti i geni evolvono seguendo i medesimi modelli; inoltre alcune sequenze possono essere assenti in alcune specie e devono essere trattate come «</a:t>
            </a:r>
            <a:r>
              <a:rPr lang="it-IT" b="1" dirty="0" err="1"/>
              <a:t>missing</a:t>
            </a:r>
            <a:r>
              <a:rPr lang="it-IT" b="1" dirty="0"/>
              <a:t> data»</a:t>
            </a:r>
          </a:p>
        </p:txBody>
      </p:sp>
      <p:pic>
        <p:nvPicPr>
          <p:cNvPr id="4" name="Immagine 3"/>
          <p:cNvPicPr>
            <a:picLocks noChangeAspect="1"/>
          </p:cNvPicPr>
          <p:nvPr/>
        </p:nvPicPr>
        <p:blipFill>
          <a:blip r:embed="rId2"/>
          <a:stretch>
            <a:fillRect/>
          </a:stretch>
        </p:blipFill>
        <p:spPr>
          <a:xfrm>
            <a:off x="6989925" y="903847"/>
            <a:ext cx="4780545" cy="2585587"/>
          </a:xfrm>
          <a:prstGeom prst="rect">
            <a:avLst/>
          </a:prstGeom>
        </p:spPr>
      </p:pic>
      <p:sp>
        <p:nvSpPr>
          <p:cNvPr id="5" name="CasellaDiTesto 4"/>
          <p:cNvSpPr txBox="1"/>
          <p:nvPr/>
        </p:nvSpPr>
        <p:spPr>
          <a:xfrm>
            <a:off x="7241629" y="4109545"/>
            <a:ext cx="4645572" cy="1754326"/>
          </a:xfrm>
          <a:prstGeom prst="rect">
            <a:avLst/>
          </a:prstGeom>
          <a:noFill/>
          <a:ln>
            <a:solidFill>
              <a:srgbClr val="FF0000"/>
            </a:solidFill>
          </a:ln>
        </p:spPr>
        <p:txBody>
          <a:bodyPr wrap="square" rtlCol="0">
            <a:spAutoFit/>
          </a:bodyPr>
          <a:lstStyle/>
          <a:p>
            <a:r>
              <a:rPr lang="it-IT" dirty="0"/>
              <a:t>Il vantaggio degli approcci «</a:t>
            </a:r>
            <a:r>
              <a:rPr lang="it-IT" dirty="0" err="1"/>
              <a:t>supertree</a:t>
            </a:r>
            <a:r>
              <a:rPr lang="it-IT" dirty="0"/>
              <a:t>» è che matrici incomplete e quindi anche alberi che condividono soltanto alcuni </a:t>
            </a:r>
            <a:r>
              <a:rPr lang="it-IT" dirty="0" err="1"/>
              <a:t>taxa</a:t>
            </a:r>
            <a:r>
              <a:rPr lang="it-IT" dirty="0"/>
              <a:t>, ma non tutti, possono essere combinati per generare l’albero finale</a:t>
            </a:r>
            <a:endParaRPr lang="en-US" dirty="0"/>
          </a:p>
        </p:txBody>
      </p:sp>
    </p:spTree>
    <p:extLst>
      <p:ext uri="{BB962C8B-B14F-4D97-AF65-F5344CB8AC3E}">
        <p14:creationId xmlns:p14="http://schemas.microsoft.com/office/powerpoint/2010/main" val="344617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a:t>Filogenesi molecolare – terminologia</a:t>
            </a:r>
          </a:p>
        </p:txBody>
      </p:sp>
      <p:sp>
        <p:nvSpPr>
          <p:cNvPr id="3" name="Content Placeholder 2"/>
          <p:cNvSpPr>
            <a:spLocks noGrp="1"/>
          </p:cNvSpPr>
          <p:nvPr>
            <p:ph idx="1"/>
          </p:nvPr>
        </p:nvSpPr>
        <p:spPr>
          <a:xfrm>
            <a:off x="1341120" y="1673352"/>
            <a:ext cx="9509760" cy="4343400"/>
          </a:xfrm>
        </p:spPr>
        <p:txBody>
          <a:bodyPr>
            <a:normAutofit/>
          </a:bodyPr>
          <a:lstStyle/>
          <a:p>
            <a:pPr algn="just"/>
            <a:r>
              <a:rPr lang="it-IT" dirty="0"/>
              <a:t>I nodi terminali sono spesso definiti semplicemente come </a:t>
            </a:r>
            <a:r>
              <a:rPr lang="it-IT" b="1" u="sng" dirty="0"/>
              <a:t>taxa</a:t>
            </a:r>
            <a:r>
              <a:rPr lang="it-IT" dirty="0"/>
              <a:t> oppure come </a:t>
            </a:r>
            <a:r>
              <a:rPr lang="it-IT" b="1" u="sng" dirty="0"/>
              <a:t>OTU (Operational Taxonomic </a:t>
            </a:r>
            <a:r>
              <a:rPr lang="it-IT" b="1" u="sng" dirty="0" err="1"/>
              <a:t>Units</a:t>
            </a:r>
            <a:r>
              <a:rPr lang="it-IT" b="1" u="sng" dirty="0"/>
              <a:t>)</a:t>
            </a:r>
            <a:r>
              <a:rPr lang="it-IT" dirty="0"/>
              <a:t> (quest’ultimo caso solo quando abbiamo a che fare con alberi di specie)</a:t>
            </a:r>
            <a:endParaRPr lang="it-IT" b="1" u="sng" dirty="0"/>
          </a:p>
          <a:p>
            <a:pPr algn="just"/>
            <a:r>
              <a:rPr lang="it-IT" dirty="0"/>
              <a:t>Un gruppo di taxa che discendono da un singolo antenato comune può essere definito </a:t>
            </a:r>
            <a:r>
              <a:rPr lang="it-IT" b="1" u="sng" dirty="0"/>
              <a:t>clade</a:t>
            </a:r>
            <a:r>
              <a:rPr lang="it-IT" dirty="0"/>
              <a:t> oppure </a:t>
            </a:r>
            <a:r>
              <a:rPr lang="it-IT" b="1" u="sng" dirty="0"/>
              <a:t>gruppo monofiletico</a:t>
            </a:r>
          </a:p>
          <a:p>
            <a:pPr algn="just"/>
            <a:r>
              <a:rPr lang="it-IT" dirty="0"/>
              <a:t>All’interno di un gruppo monofiletico, due taxa condividono un antenato comune che non è condiviso da nessuna altra sequenza nell’albero. Si possono quindi definire «</a:t>
            </a:r>
            <a:r>
              <a:rPr lang="it-IT" b="1" u="sng" dirty="0"/>
              <a:t>sister taxa</a:t>
            </a:r>
            <a:r>
              <a:rPr lang="it-IT" dirty="0"/>
              <a:t>» (es. A rispetto a B, oppure C </a:t>
            </a:r>
            <a:r>
              <a:rPr lang="it-IT" dirty="0" err="1"/>
              <a:t>ripsetto</a:t>
            </a:r>
            <a:r>
              <a:rPr lang="it-IT" dirty="0"/>
              <a:t> ad A e B nell’esempio precedente)</a:t>
            </a:r>
          </a:p>
          <a:p>
            <a:pPr algn="just"/>
            <a:r>
              <a:rPr lang="it-IT" dirty="0"/>
              <a:t>Un ramo che comprenda un gruppo di </a:t>
            </a:r>
            <a:r>
              <a:rPr lang="it-IT" dirty="0" err="1"/>
              <a:t>taxa</a:t>
            </a:r>
            <a:r>
              <a:rPr lang="it-IT" dirty="0"/>
              <a:t> discendenti dallo stesso antenato (anche interno all’albero) può essere definito </a:t>
            </a:r>
            <a:r>
              <a:rPr lang="it-IT" b="1" u="sng" dirty="0"/>
              <a:t>lineage</a:t>
            </a:r>
          </a:p>
          <a:p>
            <a:pPr marL="45720" indent="0">
              <a:buNone/>
            </a:pPr>
            <a:endParaRPr lang="it-IT" dirty="0"/>
          </a:p>
        </p:txBody>
      </p:sp>
    </p:spTree>
    <p:extLst>
      <p:ext uri="{BB962C8B-B14F-4D97-AF65-F5344CB8AC3E}">
        <p14:creationId xmlns:p14="http://schemas.microsoft.com/office/powerpoint/2010/main" val="313324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800" dirty="0"/>
              <a:t>Approcci </a:t>
            </a:r>
            <a:r>
              <a:rPr lang="it-IT" sz="2800" dirty="0" err="1"/>
              <a:t>filogenomici</a:t>
            </a:r>
            <a:endParaRPr lang="it-IT" sz="2800" dirty="0"/>
          </a:p>
        </p:txBody>
      </p:sp>
      <p:pic>
        <p:nvPicPr>
          <p:cNvPr id="6" name="Immagine 5"/>
          <p:cNvPicPr>
            <a:picLocks noChangeAspect="1"/>
          </p:cNvPicPr>
          <p:nvPr/>
        </p:nvPicPr>
        <p:blipFill>
          <a:blip r:embed="rId2"/>
          <a:stretch>
            <a:fillRect/>
          </a:stretch>
        </p:blipFill>
        <p:spPr>
          <a:xfrm>
            <a:off x="4899104" y="438912"/>
            <a:ext cx="7163944" cy="6080616"/>
          </a:xfrm>
          <a:prstGeom prst="rect">
            <a:avLst/>
          </a:prstGeom>
        </p:spPr>
      </p:pic>
      <p:pic>
        <p:nvPicPr>
          <p:cNvPr id="7" name="Immagine 6"/>
          <p:cNvPicPr>
            <a:picLocks noChangeAspect="1"/>
          </p:cNvPicPr>
          <p:nvPr/>
        </p:nvPicPr>
        <p:blipFill>
          <a:blip r:embed="rId3"/>
          <a:stretch>
            <a:fillRect/>
          </a:stretch>
        </p:blipFill>
        <p:spPr>
          <a:xfrm>
            <a:off x="345115" y="4148108"/>
            <a:ext cx="4322196" cy="1937382"/>
          </a:xfrm>
          <a:prstGeom prst="rect">
            <a:avLst/>
          </a:prstGeom>
        </p:spPr>
      </p:pic>
      <p:sp>
        <p:nvSpPr>
          <p:cNvPr id="8" name="CasellaDiTesto 7"/>
          <p:cNvSpPr txBox="1"/>
          <p:nvPr/>
        </p:nvSpPr>
        <p:spPr>
          <a:xfrm>
            <a:off x="609600" y="1713186"/>
            <a:ext cx="4057711" cy="1200329"/>
          </a:xfrm>
          <a:prstGeom prst="rect">
            <a:avLst/>
          </a:prstGeom>
          <a:noFill/>
        </p:spPr>
        <p:txBody>
          <a:bodyPr wrap="square" rtlCol="0">
            <a:spAutoFit/>
          </a:bodyPr>
          <a:lstStyle/>
          <a:p>
            <a:pPr algn="just"/>
            <a:r>
              <a:rPr lang="it-IT" dirty="0"/>
              <a:t>E’ possibile combinare in una analisi </a:t>
            </a:r>
            <a:r>
              <a:rPr lang="it-IT" dirty="0" err="1"/>
              <a:t>Bayesiana</a:t>
            </a:r>
            <a:r>
              <a:rPr lang="it-IT" dirty="0"/>
              <a:t> dati molecolari e dati morfologici (rappresentati sotto come matrice numerica)</a:t>
            </a:r>
            <a:endParaRPr lang="en-US" dirty="0"/>
          </a:p>
        </p:txBody>
      </p:sp>
      <p:pic>
        <p:nvPicPr>
          <p:cNvPr id="9" name="Immagine 8"/>
          <p:cNvPicPr>
            <a:picLocks noChangeAspect="1"/>
          </p:cNvPicPr>
          <p:nvPr/>
        </p:nvPicPr>
        <p:blipFill>
          <a:blip r:embed="rId4"/>
          <a:stretch>
            <a:fillRect/>
          </a:stretch>
        </p:blipFill>
        <p:spPr>
          <a:xfrm>
            <a:off x="8569862" y="6251281"/>
            <a:ext cx="3724979" cy="536494"/>
          </a:xfrm>
          <a:prstGeom prst="rect">
            <a:avLst/>
          </a:prstGeom>
        </p:spPr>
      </p:pic>
    </p:spTree>
    <p:extLst>
      <p:ext uri="{BB962C8B-B14F-4D97-AF65-F5344CB8AC3E}">
        <p14:creationId xmlns:p14="http://schemas.microsoft.com/office/powerpoint/2010/main" val="175822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a:t>Approcci </a:t>
            </a:r>
            <a:r>
              <a:rPr lang="it-IT" sz="2400" dirty="0" err="1"/>
              <a:t>filogenomici</a:t>
            </a:r>
            <a:r>
              <a:rPr lang="it-IT" sz="2400" dirty="0"/>
              <a:t> – qualche esempio</a:t>
            </a:r>
          </a:p>
        </p:txBody>
      </p:sp>
      <p:pic>
        <p:nvPicPr>
          <p:cNvPr id="3" name="Immagine 2"/>
          <p:cNvPicPr>
            <a:picLocks noChangeAspect="1"/>
          </p:cNvPicPr>
          <p:nvPr/>
        </p:nvPicPr>
        <p:blipFill>
          <a:blip r:embed="rId2"/>
          <a:stretch>
            <a:fillRect/>
          </a:stretch>
        </p:blipFill>
        <p:spPr>
          <a:xfrm>
            <a:off x="7346731" y="151574"/>
            <a:ext cx="4493351" cy="6388788"/>
          </a:xfrm>
          <a:prstGeom prst="rect">
            <a:avLst/>
          </a:prstGeom>
        </p:spPr>
      </p:pic>
      <p:sp>
        <p:nvSpPr>
          <p:cNvPr id="4" name="CasellaDiTesto 3"/>
          <p:cNvSpPr txBox="1"/>
          <p:nvPr/>
        </p:nvSpPr>
        <p:spPr>
          <a:xfrm>
            <a:off x="788277" y="1713186"/>
            <a:ext cx="6358758" cy="3693319"/>
          </a:xfrm>
          <a:prstGeom prst="rect">
            <a:avLst/>
          </a:prstGeom>
          <a:noFill/>
        </p:spPr>
        <p:txBody>
          <a:bodyPr wrap="square" rtlCol="0">
            <a:spAutoFit/>
          </a:bodyPr>
          <a:lstStyle/>
          <a:p>
            <a:pPr algn="just"/>
            <a:r>
              <a:rPr lang="it-IT" dirty="0"/>
              <a:t>Gli approcci </a:t>
            </a:r>
            <a:r>
              <a:rPr lang="it-IT" dirty="0" err="1"/>
              <a:t>filogenomici</a:t>
            </a:r>
            <a:r>
              <a:rPr lang="it-IT" dirty="0"/>
              <a:t> sono intrinsecamente  molto complessi</a:t>
            </a:r>
          </a:p>
          <a:p>
            <a:pPr algn="just"/>
            <a:endParaRPr lang="it-IT" dirty="0"/>
          </a:p>
          <a:p>
            <a:pPr algn="just"/>
            <a:r>
              <a:rPr lang="it-IT" dirty="0"/>
              <a:t>La loro risoluzione richiede </a:t>
            </a:r>
            <a:r>
              <a:rPr lang="it-IT" dirty="0" err="1"/>
              <a:t>supercomputer</a:t>
            </a:r>
            <a:endParaRPr lang="it-IT" dirty="0"/>
          </a:p>
          <a:p>
            <a:pPr algn="just"/>
            <a:endParaRPr lang="it-IT" dirty="0"/>
          </a:p>
          <a:p>
            <a:pPr algn="just"/>
            <a:r>
              <a:rPr lang="it-IT" dirty="0"/>
              <a:t>Tuttavia, quando applicate correttamente, queste analisi permettono analisi su larga scala di grandissimo interesse, permettendo di stabilire con un buon margine di sicurezza il grado di relazione tra specie</a:t>
            </a:r>
          </a:p>
          <a:p>
            <a:pPr algn="just"/>
            <a:endParaRPr lang="it-IT" dirty="0"/>
          </a:p>
          <a:p>
            <a:pPr algn="just"/>
            <a:r>
              <a:rPr lang="it-IT" dirty="0"/>
              <a:t>Ricordiamo che, per definizione, un approccio </a:t>
            </a:r>
            <a:r>
              <a:rPr lang="it-IT" dirty="0" err="1"/>
              <a:t>filogenomico</a:t>
            </a:r>
            <a:r>
              <a:rPr lang="it-IT" dirty="0"/>
              <a:t> è diretto alla generazione di un </a:t>
            </a:r>
            <a:r>
              <a:rPr lang="it-IT" b="1" dirty="0"/>
              <a:t>albero di specie</a:t>
            </a:r>
            <a:endParaRPr lang="en-US" b="1" dirty="0"/>
          </a:p>
        </p:txBody>
      </p:sp>
    </p:spTree>
    <p:extLst>
      <p:ext uri="{BB962C8B-B14F-4D97-AF65-F5344CB8AC3E}">
        <p14:creationId xmlns:p14="http://schemas.microsoft.com/office/powerpoint/2010/main" val="5041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a:t>Approcci </a:t>
            </a:r>
            <a:r>
              <a:rPr lang="it-IT" sz="2400" dirty="0" err="1"/>
              <a:t>filogenomici</a:t>
            </a:r>
            <a:r>
              <a:rPr lang="it-IT" sz="2400" dirty="0"/>
              <a:t> – qualche esempio</a:t>
            </a:r>
          </a:p>
        </p:txBody>
      </p:sp>
      <p:sp>
        <p:nvSpPr>
          <p:cNvPr id="4" name="CasellaDiTesto 3"/>
          <p:cNvSpPr txBox="1"/>
          <p:nvPr/>
        </p:nvSpPr>
        <p:spPr>
          <a:xfrm>
            <a:off x="788277" y="1713186"/>
            <a:ext cx="3299629" cy="1200329"/>
          </a:xfrm>
          <a:prstGeom prst="rect">
            <a:avLst/>
          </a:prstGeom>
          <a:noFill/>
        </p:spPr>
        <p:txBody>
          <a:bodyPr wrap="square" rtlCol="0">
            <a:spAutoFit/>
          </a:bodyPr>
          <a:lstStyle/>
          <a:p>
            <a:r>
              <a:rPr lang="it-IT" dirty="0"/>
              <a:t>Filogenesi molecolare degli insetti</a:t>
            </a:r>
          </a:p>
          <a:p>
            <a:endParaRPr lang="it-IT" dirty="0"/>
          </a:p>
          <a:p>
            <a:r>
              <a:rPr lang="it-IT" dirty="0"/>
              <a:t>1478 </a:t>
            </a:r>
            <a:r>
              <a:rPr lang="it-IT" dirty="0" err="1"/>
              <a:t>protein-coding</a:t>
            </a:r>
            <a:r>
              <a:rPr lang="it-IT" dirty="0"/>
              <a:t> </a:t>
            </a:r>
            <a:r>
              <a:rPr lang="it-IT" dirty="0" err="1"/>
              <a:t>genes</a:t>
            </a:r>
            <a:endParaRPr lang="en-US" b="1"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53" y="4093129"/>
            <a:ext cx="6401693" cy="2257740"/>
          </a:xfrm>
          <a:prstGeom prst="rect">
            <a:avLst/>
          </a:prstGeom>
        </p:spPr>
      </p:pic>
      <p:pic>
        <p:nvPicPr>
          <p:cNvPr id="6" name="Immagine 5"/>
          <p:cNvPicPr>
            <a:picLocks noChangeAspect="1"/>
          </p:cNvPicPr>
          <p:nvPr/>
        </p:nvPicPr>
        <p:blipFill>
          <a:blip r:embed="rId3"/>
          <a:stretch>
            <a:fillRect/>
          </a:stretch>
        </p:blipFill>
        <p:spPr>
          <a:xfrm>
            <a:off x="6909567" y="157340"/>
            <a:ext cx="4945360" cy="6492371"/>
          </a:xfrm>
          <a:prstGeom prst="rect">
            <a:avLst/>
          </a:prstGeom>
        </p:spPr>
      </p:pic>
    </p:spTree>
    <p:extLst>
      <p:ext uri="{BB962C8B-B14F-4D97-AF65-F5344CB8AC3E}">
        <p14:creationId xmlns:p14="http://schemas.microsoft.com/office/powerpoint/2010/main" val="225137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a:t>Approcci </a:t>
            </a:r>
            <a:r>
              <a:rPr lang="it-IT" sz="2400" dirty="0" err="1"/>
              <a:t>filogenomici</a:t>
            </a:r>
            <a:r>
              <a:rPr lang="it-IT" sz="2400" dirty="0"/>
              <a:t> – qualche esempio</a:t>
            </a:r>
          </a:p>
        </p:txBody>
      </p:sp>
      <p:sp>
        <p:nvSpPr>
          <p:cNvPr id="4" name="CasellaDiTesto 3"/>
          <p:cNvSpPr txBox="1"/>
          <p:nvPr/>
        </p:nvSpPr>
        <p:spPr>
          <a:xfrm>
            <a:off x="788277" y="1713186"/>
            <a:ext cx="5063883" cy="1477328"/>
          </a:xfrm>
          <a:prstGeom prst="rect">
            <a:avLst/>
          </a:prstGeom>
          <a:noFill/>
        </p:spPr>
        <p:txBody>
          <a:bodyPr wrap="square" rtlCol="0">
            <a:spAutoFit/>
          </a:bodyPr>
          <a:lstStyle/>
          <a:p>
            <a:pPr algn="just"/>
            <a:r>
              <a:rPr lang="it-IT" dirty="0"/>
              <a:t>Filogenesi molecolare dei metazoi, con focus sui nodi basali</a:t>
            </a:r>
          </a:p>
          <a:p>
            <a:pPr algn="just"/>
            <a:endParaRPr lang="it-IT" b="1" dirty="0"/>
          </a:p>
          <a:p>
            <a:pPr algn="just"/>
            <a:r>
              <a:rPr lang="it-IT" b="1" dirty="0"/>
              <a:t>Dati per specie «chiave» mancanti generati con sequenziamento massivo</a:t>
            </a:r>
            <a:endParaRPr lang="en-US" b="1" dirty="0"/>
          </a:p>
        </p:txBody>
      </p:sp>
      <p:pic>
        <p:nvPicPr>
          <p:cNvPr id="3" name="Immagine 2"/>
          <p:cNvPicPr>
            <a:picLocks noChangeAspect="1"/>
          </p:cNvPicPr>
          <p:nvPr/>
        </p:nvPicPr>
        <p:blipFill>
          <a:blip r:embed="rId2"/>
          <a:stretch>
            <a:fillRect/>
          </a:stretch>
        </p:blipFill>
        <p:spPr>
          <a:xfrm>
            <a:off x="7024654" y="134332"/>
            <a:ext cx="5005981" cy="6723668"/>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96" y="3801244"/>
            <a:ext cx="6403462" cy="2814709"/>
          </a:xfrm>
          <a:prstGeom prst="rect">
            <a:avLst/>
          </a:prstGeom>
        </p:spPr>
      </p:pic>
    </p:spTree>
    <p:extLst>
      <p:ext uri="{BB962C8B-B14F-4D97-AF65-F5344CB8AC3E}">
        <p14:creationId xmlns:p14="http://schemas.microsoft.com/office/powerpoint/2010/main" val="4440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a:t>Approcci </a:t>
            </a:r>
            <a:r>
              <a:rPr lang="it-IT" sz="2400" dirty="0" err="1"/>
              <a:t>filogenomici</a:t>
            </a:r>
            <a:r>
              <a:rPr lang="it-IT" sz="2400" dirty="0"/>
              <a:t> – qualche esempio</a:t>
            </a:r>
          </a:p>
        </p:txBody>
      </p:sp>
      <p:sp>
        <p:nvSpPr>
          <p:cNvPr id="4" name="CasellaDiTesto 3"/>
          <p:cNvSpPr txBox="1"/>
          <p:nvPr/>
        </p:nvSpPr>
        <p:spPr>
          <a:xfrm>
            <a:off x="788277" y="1713186"/>
            <a:ext cx="5063883" cy="2308324"/>
          </a:xfrm>
          <a:prstGeom prst="rect">
            <a:avLst/>
          </a:prstGeom>
          <a:noFill/>
        </p:spPr>
        <p:txBody>
          <a:bodyPr wrap="square" rtlCol="0">
            <a:spAutoFit/>
          </a:bodyPr>
          <a:lstStyle/>
          <a:p>
            <a:pPr algn="just"/>
            <a:r>
              <a:rPr lang="it-IT" dirty="0"/>
              <a:t>Filogenesi molecolare delle piante terrestri</a:t>
            </a:r>
          </a:p>
          <a:p>
            <a:pPr algn="just"/>
            <a:endParaRPr lang="it-IT" b="1" dirty="0"/>
          </a:p>
          <a:p>
            <a:pPr algn="just"/>
            <a:r>
              <a:rPr lang="it-IT" b="1" dirty="0"/>
              <a:t>Approccio </a:t>
            </a:r>
            <a:r>
              <a:rPr lang="it-IT" b="1" dirty="0" err="1"/>
              <a:t>filotrascrittomico</a:t>
            </a:r>
            <a:r>
              <a:rPr lang="it-IT" b="1" dirty="0"/>
              <a:t>, cioè prendendo spunto dai dati di sequenze espresse</a:t>
            </a:r>
          </a:p>
          <a:p>
            <a:pPr algn="just"/>
            <a:endParaRPr lang="it-IT" b="1" dirty="0"/>
          </a:p>
          <a:p>
            <a:pPr algn="just"/>
            <a:r>
              <a:rPr lang="it-IT" dirty="0"/>
              <a:t>852 famiglie geniche prese in considerazione</a:t>
            </a:r>
            <a:endParaRPr lang="en-US" dirty="0"/>
          </a:p>
        </p:txBody>
      </p:sp>
      <p:pic>
        <p:nvPicPr>
          <p:cNvPr id="5" name="Immagine 4"/>
          <p:cNvPicPr>
            <a:picLocks noChangeAspect="1"/>
          </p:cNvPicPr>
          <p:nvPr/>
        </p:nvPicPr>
        <p:blipFill>
          <a:blip r:embed="rId2"/>
          <a:stretch>
            <a:fillRect/>
          </a:stretch>
        </p:blipFill>
        <p:spPr>
          <a:xfrm>
            <a:off x="6905297" y="438912"/>
            <a:ext cx="5064168" cy="6069415"/>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42" y="4740166"/>
            <a:ext cx="6230378" cy="1663057"/>
          </a:xfrm>
          <a:prstGeom prst="rect">
            <a:avLst/>
          </a:prstGeom>
        </p:spPr>
      </p:pic>
    </p:spTree>
    <p:extLst>
      <p:ext uri="{BB962C8B-B14F-4D97-AF65-F5344CB8AC3E}">
        <p14:creationId xmlns:p14="http://schemas.microsoft.com/office/powerpoint/2010/main" val="189788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a:t>Filogenesi molecolare – terminologia</a:t>
            </a:r>
          </a:p>
        </p:txBody>
      </p:sp>
      <p:sp>
        <p:nvSpPr>
          <p:cNvPr id="3" name="Content Placeholder 2"/>
          <p:cNvSpPr>
            <a:spLocks noGrp="1"/>
          </p:cNvSpPr>
          <p:nvPr>
            <p:ph idx="1"/>
          </p:nvPr>
        </p:nvSpPr>
        <p:spPr>
          <a:xfrm>
            <a:off x="1341120" y="1673352"/>
            <a:ext cx="9509760" cy="4343400"/>
          </a:xfrm>
        </p:spPr>
        <p:txBody>
          <a:bodyPr>
            <a:normAutofit/>
          </a:bodyPr>
          <a:lstStyle/>
          <a:p>
            <a:pPr algn="just"/>
            <a:r>
              <a:rPr lang="it-IT" dirty="0"/>
              <a:t>Quando un gruppo di taxa comprende soltanto alcuni dei taxa derivati da un antenato comune, escludendone altri, si parla di un </a:t>
            </a:r>
            <a:r>
              <a:rPr lang="it-IT" b="1" u="sng" dirty="0"/>
              <a:t>gruppo parafiletico</a:t>
            </a:r>
          </a:p>
          <a:p>
            <a:pPr algn="just"/>
            <a:r>
              <a:rPr lang="it-IT" dirty="0"/>
              <a:t>Quando un gruppo di taxa comprende taxa che hanno più di un singolo antenato comune si parla di </a:t>
            </a:r>
            <a:r>
              <a:rPr lang="it-IT" b="1" u="sng" dirty="0"/>
              <a:t>gruppo polifiletico</a:t>
            </a:r>
          </a:p>
          <a:p>
            <a:pPr marL="45720" indent="0">
              <a:buNone/>
            </a:pPr>
            <a:endParaRPr lang="it-IT" dirty="0"/>
          </a:p>
        </p:txBody>
      </p:sp>
      <p:pic>
        <p:nvPicPr>
          <p:cNvPr id="5122" name="Picture 2" descr="https://i.stack.imgur.com/Egj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493" y="3973801"/>
            <a:ext cx="95250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6643</Words>
  <Application>Microsoft Office PowerPoint</Application>
  <PresentationFormat>Widescreen</PresentationFormat>
  <Paragraphs>402</Paragraphs>
  <Slides>84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84</vt:i4>
      </vt:variant>
    </vt:vector>
  </HeadingPairs>
  <TitlesOfParts>
    <vt:vector size="87" baseType="lpstr">
      <vt:lpstr>Arial</vt:lpstr>
      <vt:lpstr>Century Gothic</vt:lpstr>
      <vt:lpstr>Sheer Green 16x9</vt:lpstr>
      <vt:lpstr>LEZIONE 11 Basi di filogenesi molecolare</vt:lpstr>
      <vt:lpstr>Cenni introduttivi</vt:lpstr>
      <vt:lpstr>Il concetto di selezione naturale con cui abbiamo familiarità a livello di specie è anche applicabile a livello di sequenze  Ciò ovviamente dipende dalla relazione esistente tra genotipo e fenotipo</vt:lpstr>
      <vt:lpstr>Filogenetica e filogenesi - definizione</vt:lpstr>
      <vt:lpstr>Filogenesi molecolare</vt:lpstr>
      <vt:lpstr>Filogenesi molecolare – assunzioni base</vt:lpstr>
      <vt:lpstr>Filogenesi molecolare – terminologia</vt:lpstr>
      <vt:lpstr>Filogenesi molecolare – terminologia</vt:lpstr>
      <vt:lpstr>Filogenesi molecolare – terminologia</vt:lpstr>
      <vt:lpstr>Esempi – un gruppo parafiletico: le «proscimmie»</vt:lpstr>
      <vt:lpstr>Esempi – il caso dei protozoi, un gruppo polifiletico</vt:lpstr>
      <vt:lpstr>Un classico gruppo parafiletico – i rettili</vt:lpstr>
      <vt:lpstr>Un classico gruppo parafiletico – gli artiodattili</vt:lpstr>
      <vt:lpstr>Un classico gruppo parafiletico – gli osteitti</vt:lpstr>
      <vt:lpstr>Un classico gruppo polifiletico – le alghe</vt:lpstr>
      <vt:lpstr>Un classico gruppo polifiletico – gli Xenarthra</vt:lpstr>
      <vt:lpstr>Filogenesi molecolare – terminologia</vt:lpstr>
      <vt:lpstr>Radicazione di un albero</vt:lpstr>
      <vt:lpstr>Radicazione di un albero</vt:lpstr>
      <vt:lpstr>Radicazione di un albero</vt:lpstr>
      <vt:lpstr>Sequence phylogeny vs species phylogeny</vt:lpstr>
      <vt:lpstr>La filogenomica – un campo in rapida espansione</vt:lpstr>
      <vt:lpstr>Horizontal gene transfer – un problema nelle analisi filogenetiche</vt:lpstr>
      <vt:lpstr>Rappresentazione di un albero</vt:lpstr>
      <vt:lpstr>Rappresentazione di un albero</vt:lpstr>
      <vt:lpstr>Rappresentazione di un albero</vt:lpstr>
      <vt:lpstr>Rappresentazione di un albero</vt:lpstr>
      <vt:lpstr>Rappresentazione di un albero</vt:lpstr>
      <vt:lpstr>Formato di un albero</vt:lpstr>
      <vt:lpstr>Formato di un albero</vt:lpstr>
      <vt:lpstr>Alberi consensus</vt:lpstr>
      <vt:lpstr>Obiettivo di un’analisi filogenetica</vt:lpstr>
      <vt:lpstr>PowerPoint Presentation</vt:lpstr>
      <vt:lpstr>PowerPoint Presentation</vt:lpstr>
      <vt:lpstr>PowerPoint Presentation</vt:lpstr>
      <vt:lpstr>Calcolo dell’albero</vt:lpstr>
      <vt:lpstr>Scelta dei marker molecolari</vt:lpstr>
      <vt:lpstr>La scelta del target per studi di filogenesi molecolare è fondamentale</vt:lpstr>
      <vt:lpstr>Allineamento multiplo</vt:lpstr>
      <vt:lpstr>Modelli di evoluzione molecolare</vt:lpstr>
      <vt:lpstr>Modelli di evoluzione molecolare</vt:lpstr>
      <vt:lpstr>Modelli di evoluzione molecolare</vt:lpstr>
      <vt:lpstr>Modelli di evoluzione molecolare</vt:lpstr>
      <vt:lpstr>Metodi di costruzione degli alberi – una overview</vt:lpstr>
      <vt:lpstr>Metodi di costruzione degli alberi</vt:lpstr>
      <vt:lpstr>Algoritmi clustering-based</vt:lpstr>
      <vt:lpstr>Metodi clustering-based – UPGMA e NJ</vt:lpstr>
      <vt:lpstr>Metodi clustering-based – UPGMA e NJ</vt:lpstr>
      <vt:lpstr>PowerPoint Presentation</vt:lpstr>
      <vt:lpstr>PowerPoint Presentation</vt:lpstr>
      <vt:lpstr>Metodi basati sui caratteri</vt:lpstr>
      <vt:lpstr>Metodi di massima parsimonia</vt:lpstr>
      <vt:lpstr>Metodi di massima parsimonia – il problema del «long branch attraction»</vt:lpstr>
      <vt:lpstr>Metodi di Maximum Likelihood</vt:lpstr>
      <vt:lpstr>Metodi di Maximum Likelihood</vt:lpstr>
      <vt:lpstr>PowerPoint Presentation</vt:lpstr>
      <vt:lpstr>PowerPoint Presentation</vt:lpstr>
      <vt:lpstr>PowerPoint Presentation</vt:lpstr>
      <vt:lpstr>PowerPoint Presentation</vt:lpstr>
      <vt:lpstr>Valutazione della solidità di un albero</vt:lpstr>
      <vt:lpstr>PowerPoint Presentation</vt:lpstr>
      <vt:lpstr>PowerPoint Presentation</vt:lpstr>
      <vt:lpstr>PowerPoint Presentation</vt:lpstr>
      <vt:lpstr>Valutazione della solidità di un albero</vt:lpstr>
      <vt:lpstr>Valutazione della solidità di un albero</vt:lpstr>
      <vt:lpstr>Filogenesi Bayesiana</vt:lpstr>
      <vt:lpstr>Filogenesi Bayesiana</vt:lpstr>
      <vt:lpstr>Filogenesi Bayesiana</vt:lpstr>
      <vt:lpstr>Filogenesi Bayesiana</vt:lpstr>
      <vt:lpstr>Filogenesi Bayesiana</vt:lpstr>
      <vt:lpstr>Filogenesi Bayesiana</vt:lpstr>
      <vt:lpstr>Filogenesi Bayesiana – posterior probabilities vs bootstrap</vt:lpstr>
      <vt:lpstr>Filogenesi Bayesiana – software</vt:lpstr>
      <vt:lpstr>Filogenesi Bayesiana – software</vt:lpstr>
      <vt:lpstr>Filogenesi Bayesiana – software</vt:lpstr>
      <vt:lpstr>Il fattore «tempo di calcolo» va sempre tenuto in considerazione</vt:lpstr>
      <vt:lpstr>Approcci filogenomici</vt:lpstr>
      <vt:lpstr>Approcci filogenomici</vt:lpstr>
      <vt:lpstr>Approcci filogenomici</vt:lpstr>
      <vt:lpstr>Approcci filogenomici</vt:lpstr>
      <vt:lpstr>Approcci filogenomici – qualche esempio</vt:lpstr>
      <vt:lpstr>Approcci filogenomici – qualche esempio</vt:lpstr>
      <vt:lpstr>Approcci filogenomici – qualche esempio</vt:lpstr>
      <vt:lpstr>Approcci filogenomici – qualche esempio</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2025-05-26T12:04:12Z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