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0" r:id="rId4"/>
    <p:sldId id="259" r:id="rId5"/>
    <p:sldId id="261" r:id="rId6"/>
    <p:sldId id="262" r:id="rId7"/>
    <p:sldId id="263" r:id="rId8"/>
    <p:sldId id="264" r:id="rId9"/>
    <p:sldId id="265" r:id="rId10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7" d="100"/>
          <a:sy n="87" d="100"/>
        </p:scale>
        <p:origin x="66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ACE64-87D8-4139-A709-90691B8503DE}" type="datetimeFigureOut">
              <a:rPr lang="it-IT" smtClean="0"/>
              <a:t>24/10/2016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541A1-3F02-4D66-ACA3-70467F8C90F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313881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ACE64-87D8-4139-A709-90691B8503DE}" type="datetimeFigureOut">
              <a:rPr lang="it-IT" smtClean="0"/>
              <a:t>24/10/2016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541A1-3F02-4D66-ACA3-70467F8C90F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692706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ACE64-87D8-4139-A709-90691B8503DE}" type="datetimeFigureOut">
              <a:rPr lang="it-IT" smtClean="0"/>
              <a:t>24/10/2016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541A1-3F02-4D66-ACA3-70467F8C90F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51364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ACE64-87D8-4139-A709-90691B8503DE}" type="datetimeFigureOut">
              <a:rPr lang="it-IT" smtClean="0"/>
              <a:t>24/10/2016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541A1-3F02-4D66-ACA3-70467F8C90F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006201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ACE64-87D8-4139-A709-90691B8503DE}" type="datetimeFigureOut">
              <a:rPr lang="it-IT" smtClean="0"/>
              <a:t>24/10/2016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541A1-3F02-4D66-ACA3-70467F8C90F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243489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ACE64-87D8-4139-A709-90691B8503DE}" type="datetimeFigureOut">
              <a:rPr lang="it-IT" smtClean="0"/>
              <a:t>24/10/2016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541A1-3F02-4D66-ACA3-70467F8C90F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289558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ACE64-87D8-4139-A709-90691B8503DE}" type="datetimeFigureOut">
              <a:rPr lang="it-IT" smtClean="0"/>
              <a:t>24/10/2016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541A1-3F02-4D66-ACA3-70467F8C90F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971414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ACE64-87D8-4139-A709-90691B8503DE}" type="datetimeFigureOut">
              <a:rPr lang="it-IT" smtClean="0"/>
              <a:t>24/10/2016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541A1-3F02-4D66-ACA3-70467F8C90F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453159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ACE64-87D8-4139-A709-90691B8503DE}" type="datetimeFigureOut">
              <a:rPr lang="it-IT" smtClean="0"/>
              <a:t>24/10/2016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541A1-3F02-4D66-ACA3-70467F8C90F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668391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ACE64-87D8-4139-A709-90691B8503DE}" type="datetimeFigureOut">
              <a:rPr lang="it-IT" smtClean="0"/>
              <a:t>24/10/2016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541A1-3F02-4D66-ACA3-70467F8C90F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162003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ACE64-87D8-4139-A709-90691B8503DE}" type="datetimeFigureOut">
              <a:rPr lang="it-IT" smtClean="0"/>
              <a:t>24/10/2016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541A1-3F02-4D66-ACA3-70467F8C90F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291868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DACE64-87D8-4139-A709-90691B8503DE}" type="datetimeFigureOut">
              <a:rPr lang="it-IT" smtClean="0"/>
              <a:t>24/10/2016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4541A1-3F02-4D66-ACA3-70467F8C90F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028044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10.png"/><Relationship Id="rId7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4.png"/><Relationship Id="rId3" Type="http://schemas.openxmlformats.org/officeDocument/2006/relationships/image" Target="../media/image10.png"/><Relationship Id="rId7" Type="http://schemas.openxmlformats.org/officeDocument/2006/relationships/image" Target="../media/image11.png"/><Relationship Id="rId12" Type="http://schemas.openxmlformats.org/officeDocument/2006/relationships/image" Target="../media/image1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11" Type="http://schemas.openxmlformats.org/officeDocument/2006/relationships/image" Target="../media/image12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13" Type="http://schemas.openxmlformats.org/officeDocument/2006/relationships/image" Target="../media/image22.png"/><Relationship Id="rId3" Type="http://schemas.openxmlformats.org/officeDocument/2006/relationships/image" Target="../media/image15.png"/><Relationship Id="rId7" Type="http://schemas.openxmlformats.org/officeDocument/2006/relationships/image" Target="../media/image16.png"/><Relationship Id="rId12" Type="http://schemas.openxmlformats.org/officeDocument/2006/relationships/image" Target="../media/image2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11" Type="http://schemas.openxmlformats.org/officeDocument/2006/relationships/image" Target="../media/image20.png"/><Relationship Id="rId5" Type="http://schemas.openxmlformats.org/officeDocument/2006/relationships/image" Target="../media/image4.png"/><Relationship Id="rId10" Type="http://schemas.openxmlformats.org/officeDocument/2006/relationships/image" Target="../media/image19.png"/><Relationship Id="rId4" Type="http://schemas.openxmlformats.org/officeDocument/2006/relationships/image" Target="../media/image3.png"/><Relationship Id="rId9" Type="http://schemas.openxmlformats.org/officeDocument/2006/relationships/image" Target="../media/image18.png"/><Relationship Id="rId14" Type="http://schemas.openxmlformats.org/officeDocument/2006/relationships/image" Target="../media/image23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png"/><Relationship Id="rId13" Type="http://schemas.openxmlformats.org/officeDocument/2006/relationships/image" Target="../media/image31.png"/><Relationship Id="rId3" Type="http://schemas.openxmlformats.org/officeDocument/2006/relationships/image" Target="../media/image24.png"/><Relationship Id="rId7" Type="http://schemas.openxmlformats.org/officeDocument/2006/relationships/image" Target="../media/image25.png"/><Relationship Id="rId12" Type="http://schemas.openxmlformats.org/officeDocument/2006/relationships/image" Target="../media/image30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11" Type="http://schemas.openxmlformats.org/officeDocument/2006/relationships/image" Target="../media/image29.png"/><Relationship Id="rId5" Type="http://schemas.openxmlformats.org/officeDocument/2006/relationships/image" Target="../media/image4.png"/><Relationship Id="rId10" Type="http://schemas.openxmlformats.org/officeDocument/2006/relationships/image" Target="../media/image28.png"/><Relationship Id="rId4" Type="http://schemas.openxmlformats.org/officeDocument/2006/relationships/image" Target="../media/image3.png"/><Relationship Id="rId9" Type="http://schemas.openxmlformats.org/officeDocument/2006/relationships/image" Target="../media/image27.png"/><Relationship Id="rId14" Type="http://schemas.openxmlformats.org/officeDocument/2006/relationships/image" Target="../media/image32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10.png"/><Relationship Id="rId7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22.png"/><Relationship Id="rId7" Type="http://schemas.openxmlformats.org/officeDocument/2006/relationships/image" Target="../media/image4.png"/><Relationship Id="rId12" Type="http://schemas.openxmlformats.org/officeDocument/2006/relationships/image" Target="../media/image38.png"/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png"/><Relationship Id="rId11" Type="http://schemas.openxmlformats.org/officeDocument/2006/relationships/image" Target="../media/image37.png"/><Relationship Id="rId5" Type="http://schemas.openxmlformats.org/officeDocument/2006/relationships/image" Target="../media/image34.png"/><Relationship Id="rId10" Type="http://schemas.openxmlformats.org/officeDocument/2006/relationships/image" Target="../media/image36.png"/><Relationship Id="rId4" Type="http://schemas.openxmlformats.org/officeDocument/2006/relationships/image" Target="../media/image1.png"/><Relationship Id="rId9" Type="http://schemas.openxmlformats.org/officeDocument/2006/relationships/image" Target="../media/image3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 smtClean="0"/>
              <a:t>Esempi calcolo somma di convoluzione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25751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Connettore 2 2"/>
          <p:cNvCxnSpPr/>
          <p:nvPr/>
        </p:nvCxnSpPr>
        <p:spPr>
          <a:xfrm flipV="1">
            <a:off x="1795749" y="1564395"/>
            <a:ext cx="7634690" cy="22034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7" name="Connettore 2 6"/>
          <p:cNvCxnSpPr/>
          <p:nvPr/>
        </p:nvCxnSpPr>
        <p:spPr>
          <a:xfrm flipV="1">
            <a:off x="5354198" y="341523"/>
            <a:ext cx="0" cy="1608464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9" name="Connettore 2 8"/>
          <p:cNvCxnSpPr/>
          <p:nvPr/>
        </p:nvCxnSpPr>
        <p:spPr>
          <a:xfrm flipV="1">
            <a:off x="1795749" y="3359225"/>
            <a:ext cx="7634690" cy="22034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0" name="Connettore 2 9"/>
          <p:cNvCxnSpPr/>
          <p:nvPr/>
        </p:nvCxnSpPr>
        <p:spPr>
          <a:xfrm flipV="1">
            <a:off x="5354198" y="2136353"/>
            <a:ext cx="0" cy="1608464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3" name="CasellaDiTesto 12"/>
              <p:cNvSpPr txBox="1"/>
              <p:nvPr/>
            </p:nvSpPr>
            <p:spPr>
              <a:xfrm>
                <a:off x="1149534" y="868756"/>
                <a:ext cx="57361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it-IT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it-IT" b="0" i="1" smtClean="0"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it-IT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it-IT" dirty="0"/>
              </a:p>
            </p:txBody>
          </p:sp>
        </mc:Choice>
        <mc:Fallback>
          <p:sp>
            <p:nvSpPr>
              <p:cNvPr id="13" name="CasellaDiTesto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49534" y="868756"/>
                <a:ext cx="573619" cy="276999"/>
              </a:xfrm>
              <a:prstGeom prst="rect">
                <a:avLst/>
              </a:prstGeom>
              <a:blipFill rotWithShape="0">
                <a:blip r:embed="rId2"/>
                <a:stretch>
                  <a:fillRect l="-5319" t="-4444" r="-14894" b="-35556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4" name="CasellaDiTesto 13"/>
              <p:cNvSpPr txBox="1"/>
              <p:nvPr/>
            </p:nvSpPr>
            <p:spPr>
              <a:xfrm>
                <a:off x="1167295" y="2663586"/>
                <a:ext cx="51212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it-IT" b="0" dirty="0" smtClean="0"/>
                  <a:t>h</a:t>
                </a:r>
                <a14:m>
                  <m:oMath xmlns:m="http://schemas.openxmlformats.org/officeDocument/2006/math">
                    <m:r>
                      <a:rPr lang="it-IT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it-IT" b="0" i="1" smtClean="0">
                        <a:latin typeface="Cambria Math" panose="02040503050406030204" pitchFamily="18" charset="0"/>
                      </a:rPr>
                      <m:t>𝑚</m:t>
                    </m:r>
                    <m:r>
                      <a:rPr lang="it-IT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it-IT" dirty="0"/>
              </a:p>
            </p:txBody>
          </p:sp>
        </mc:Choice>
        <mc:Fallback>
          <p:sp>
            <p:nvSpPr>
              <p:cNvPr id="14" name="CasellaDiTesto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67295" y="2663586"/>
                <a:ext cx="512128" cy="276999"/>
              </a:xfrm>
              <a:prstGeom prst="rect">
                <a:avLst/>
              </a:prstGeom>
              <a:blipFill rotWithShape="0">
                <a:blip r:embed="rId3"/>
                <a:stretch>
                  <a:fillRect l="-27381" t="-28889" r="-21429" b="-51111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8" name="Connettore 1 17"/>
          <p:cNvCxnSpPr/>
          <p:nvPr/>
        </p:nvCxnSpPr>
        <p:spPr>
          <a:xfrm flipH="1">
            <a:off x="5343181" y="3398571"/>
            <a:ext cx="1101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ttore 1 21"/>
          <p:cNvCxnSpPr/>
          <p:nvPr/>
        </p:nvCxnSpPr>
        <p:spPr>
          <a:xfrm flipV="1">
            <a:off x="5343181" y="2691915"/>
            <a:ext cx="0" cy="695639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4" name="Ovale 23"/>
          <p:cNvSpPr/>
          <p:nvPr/>
        </p:nvSpPr>
        <p:spPr>
          <a:xfrm>
            <a:off x="5293605" y="2650213"/>
            <a:ext cx="99152" cy="119609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25" name="Connettore 1 24"/>
          <p:cNvCxnSpPr/>
          <p:nvPr/>
        </p:nvCxnSpPr>
        <p:spPr>
          <a:xfrm flipH="1">
            <a:off x="5958289" y="3398571"/>
            <a:ext cx="1101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nettore 1 27"/>
          <p:cNvCxnSpPr/>
          <p:nvPr/>
        </p:nvCxnSpPr>
        <p:spPr>
          <a:xfrm flipH="1">
            <a:off x="6573397" y="3398571"/>
            <a:ext cx="1101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nettore 1 30"/>
          <p:cNvCxnSpPr/>
          <p:nvPr/>
        </p:nvCxnSpPr>
        <p:spPr>
          <a:xfrm flipH="1">
            <a:off x="4729911" y="3422970"/>
            <a:ext cx="1101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nettore 1 33"/>
          <p:cNvCxnSpPr/>
          <p:nvPr/>
        </p:nvCxnSpPr>
        <p:spPr>
          <a:xfrm flipH="1">
            <a:off x="5980321" y="1576986"/>
            <a:ext cx="1101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nettore 1 34"/>
          <p:cNvCxnSpPr/>
          <p:nvPr/>
        </p:nvCxnSpPr>
        <p:spPr>
          <a:xfrm flipV="1">
            <a:off x="5980321" y="870330"/>
            <a:ext cx="0" cy="695639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6" name="Ovale 35"/>
          <p:cNvSpPr/>
          <p:nvPr/>
        </p:nvSpPr>
        <p:spPr>
          <a:xfrm>
            <a:off x="5930745" y="828628"/>
            <a:ext cx="99152" cy="119609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37" name="Connettore 1 36"/>
          <p:cNvCxnSpPr/>
          <p:nvPr/>
        </p:nvCxnSpPr>
        <p:spPr>
          <a:xfrm flipH="1">
            <a:off x="6595429" y="1576986"/>
            <a:ext cx="1101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nettore 1 37"/>
          <p:cNvCxnSpPr>
            <a:endCxn id="39" idx="4"/>
          </p:cNvCxnSpPr>
          <p:nvPr/>
        </p:nvCxnSpPr>
        <p:spPr>
          <a:xfrm flipV="1">
            <a:off x="6584413" y="504873"/>
            <a:ext cx="1835" cy="1081556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9" name="Ovale 38"/>
          <p:cNvSpPr/>
          <p:nvPr/>
        </p:nvSpPr>
        <p:spPr>
          <a:xfrm>
            <a:off x="6536672" y="385264"/>
            <a:ext cx="99152" cy="119609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40" name="Connettore 1 39"/>
          <p:cNvCxnSpPr/>
          <p:nvPr/>
        </p:nvCxnSpPr>
        <p:spPr>
          <a:xfrm flipH="1">
            <a:off x="6573397" y="3367885"/>
            <a:ext cx="1101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nettore 1 40"/>
          <p:cNvCxnSpPr>
            <a:endCxn id="42" idx="4"/>
          </p:cNvCxnSpPr>
          <p:nvPr/>
        </p:nvCxnSpPr>
        <p:spPr>
          <a:xfrm>
            <a:off x="6573397" y="3356869"/>
            <a:ext cx="0" cy="496413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2" name="Ovale 41"/>
          <p:cNvSpPr/>
          <p:nvPr/>
        </p:nvSpPr>
        <p:spPr>
          <a:xfrm>
            <a:off x="6523821" y="3733673"/>
            <a:ext cx="99152" cy="119609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43" name="Connettore 1 42"/>
          <p:cNvCxnSpPr/>
          <p:nvPr/>
        </p:nvCxnSpPr>
        <p:spPr>
          <a:xfrm flipH="1">
            <a:off x="5367051" y="1601385"/>
            <a:ext cx="1101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Connettore 1 43"/>
          <p:cNvCxnSpPr>
            <a:endCxn id="45" idx="4"/>
          </p:cNvCxnSpPr>
          <p:nvPr/>
        </p:nvCxnSpPr>
        <p:spPr>
          <a:xfrm flipH="1" flipV="1">
            <a:off x="5354198" y="1277953"/>
            <a:ext cx="12853" cy="312416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5" name="Ovale 44"/>
          <p:cNvSpPr/>
          <p:nvPr/>
        </p:nvSpPr>
        <p:spPr>
          <a:xfrm>
            <a:off x="5304622" y="1158344"/>
            <a:ext cx="99152" cy="119609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8" name="CasellaDiTesto 57"/>
              <p:cNvSpPr txBox="1"/>
              <p:nvPr/>
            </p:nvSpPr>
            <p:spPr>
              <a:xfrm>
                <a:off x="5098695" y="1079648"/>
                <a:ext cx="18113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b="0" i="1" smtClean="0"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it-IT" dirty="0"/>
              </a:p>
            </p:txBody>
          </p:sp>
        </mc:Choice>
        <mc:Fallback xmlns="">
          <p:sp>
            <p:nvSpPr>
              <p:cNvPr id="58" name="CasellaDiTesto 5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98695" y="1079648"/>
                <a:ext cx="181139" cy="276999"/>
              </a:xfrm>
              <a:prstGeom prst="rect">
                <a:avLst/>
              </a:prstGeom>
              <a:blipFill rotWithShape="0">
                <a:blip r:embed="rId4"/>
                <a:stretch>
                  <a:fillRect l="-30000" r="-30000" b="-6522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9" name="CasellaDiTesto 58"/>
              <p:cNvSpPr txBox="1"/>
              <p:nvPr/>
            </p:nvSpPr>
            <p:spPr>
              <a:xfrm>
                <a:off x="5704024" y="749932"/>
                <a:ext cx="18113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b="0" i="1" smtClean="0">
                          <a:latin typeface="Cambria Math" panose="02040503050406030204" pitchFamily="18" charset="0"/>
                        </a:rPr>
                        <m:t>2</m:t>
                      </m:r>
                    </m:oMath>
                  </m:oMathPara>
                </a14:m>
                <a:endParaRPr lang="it-IT" dirty="0"/>
              </a:p>
            </p:txBody>
          </p:sp>
        </mc:Choice>
        <mc:Fallback xmlns="">
          <p:sp>
            <p:nvSpPr>
              <p:cNvPr id="59" name="CasellaDiTesto 5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04024" y="749932"/>
                <a:ext cx="181139" cy="276999"/>
              </a:xfrm>
              <a:prstGeom prst="rect">
                <a:avLst/>
              </a:prstGeom>
              <a:blipFill rotWithShape="0">
                <a:blip r:embed="rId5"/>
                <a:stretch>
                  <a:fillRect l="-34483" r="-31034" b="-8889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0" name="CasellaDiTesto 59"/>
              <p:cNvSpPr txBox="1"/>
              <p:nvPr/>
            </p:nvSpPr>
            <p:spPr>
              <a:xfrm>
                <a:off x="6319130" y="306568"/>
                <a:ext cx="18113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b="0" i="1" smtClean="0">
                          <a:latin typeface="Cambria Math" panose="02040503050406030204" pitchFamily="18" charset="0"/>
                        </a:rPr>
                        <m:t>3</m:t>
                      </m:r>
                    </m:oMath>
                  </m:oMathPara>
                </a14:m>
                <a:endParaRPr lang="it-IT" dirty="0"/>
              </a:p>
            </p:txBody>
          </p:sp>
        </mc:Choice>
        <mc:Fallback xmlns="">
          <p:sp>
            <p:nvSpPr>
              <p:cNvPr id="60" name="CasellaDiTesto 5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19130" y="306568"/>
                <a:ext cx="181139" cy="276999"/>
              </a:xfrm>
              <a:prstGeom prst="rect">
                <a:avLst/>
              </a:prstGeom>
              <a:blipFill rotWithShape="0">
                <a:blip r:embed="rId6"/>
                <a:stretch>
                  <a:fillRect l="-34483" r="-31034" b="-6522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1" name="CasellaDiTesto 60"/>
              <p:cNvSpPr txBox="1"/>
              <p:nvPr/>
            </p:nvSpPr>
            <p:spPr>
              <a:xfrm>
                <a:off x="6194345" y="3654977"/>
                <a:ext cx="35426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b="0" i="1" smtClean="0">
                          <a:latin typeface="Cambria Math" panose="02040503050406030204" pitchFamily="18" charset="0"/>
                        </a:rPr>
                        <m:t>−1</m:t>
                      </m:r>
                    </m:oMath>
                  </m:oMathPara>
                </a14:m>
                <a:endParaRPr lang="it-IT" dirty="0"/>
              </a:p>
            </p:txBody>
          </p:sp>
        </mc:Choice>
        <mc:Fallback xmlns="">
          <p:sp>
            <p:nvSpPr>
              <p:cNvPr id="61" name="CasellaDiTesto 6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94345" y="3654977"/>
                <a:ext cx="354264" cy="276999"/>
              </a:xfrm>
              <a:prstGeom prst="rect">
                <a:avLst/>
              </a:prstGeom>
              <a:blipFill rotWithShape="0">
                <a:blip r:embed="rId7"/>
                <a:stretch>
                  <a:fillRect l="-1724" r="-17241" b="-6667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2" name="Connettore 1 61"/>
          <p:cNvCxnSpPr/>
          <p:nvPr/>
        </p:nvCxnSpPr>
        <p:spPr>
          <a:xfrm flipH="1">
            <a:off x="4728074" y="3383615"/>
            <a:ext cx="1101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Connettore 1 62"/>
          <p:cNvCxnSpPr>
            <a:endCxn id="64" idx="4"/>
          </p:cNvCxnSpPr>
          <p:nvPr/>
        </p:nvCxnSpPr>
        <p:spPr>
          <a:xfrm flipH="1" flipV="1">
            <a:off x="4715221" y="3060183"/>
            <a:ext cx="12853" cy="312416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64" name="Ovale 63"/>
          <p:cNvSpPr/>
          <p:nvPr/>
        </p:nvSpPr>
        <p:spPr>
          <a:xfrm>
            <a:off x="4665645" y="2940574"/>
            <a:ext cx="99152" cy="119609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5" name="CasellaDiTesto 64"/>
              <p:cNvSpPr txBox="1"/>
              <p:nvPr/>
            </p:nvSpPr>
            <p:spPr>
              <a:xfrm>
                <a:off x="4459718" y="2861878"/>
                <a:ext cx="18113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b="0" i="1" smtClean="0"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it-IT" dirty="0"/>
              </a:p>
            </p:txBody>
          </p:sp>
        </mc:Choice>
        <mc:Fallback xmlns="">
          <p:sp>
            <p:nvSpPr>
              <p:cNvPr id="65" name="CasellaDiTesto 6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59718" y="2861878"/>
                <a:ext cx="181139" cy="276999"/>
              </a:xfrm>
              <a:prstGeom prst="rect">
                <a:avLst/>
              </a:prstGeom>
              <a:blipFill rotWithShape="0">
                <a:blip r:embed="rId8"/>
                <a:stretch>
                  <a:fillRect l="-34483" r="-31034" b="-6522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6" name="CasellaDiTesto 65"/>
              <p:cNvSpPr txBox="1"/>
              <p:nvPr/>
            </p:nvSpPr>
            <p:spPr>
              <a:xfrm>
                <a:off x="5113384" y="2574795"/>
                <a:ext cx="18113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b="0" i="1" smtClean="0">
                          <a:latin typeface="Cambria Math" panose="02040503050406030204" pitchFamily="18" charset="0"/>
                        </a:rPr>
                        <m:t>2</m:t>
                      </m:r>
                    </m:oMath>
                  </m:oMathPara>
                </a14:m>
                <a:endParaRPr lang="it-IT" dirty="0"/>
              </a:p>
            </p:txBody>
          </p:sp>
        </mc:Choice>
        <mc:Fallback xmlns="">
          <p:sp>
            <p:nvSpPr>
              <p:cNvPr id="66" name="CasellaDiTesto 6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13384" y="2574795"/>
                <a:ext cx="181139" cy="276999"/>
              </a:xfrm>
              <a:prstGeom prst="rect">
                <a:avLst/>
              </a:prstGeom>
              <a:blipFill rotWithShape="0">
                <a:blip r:embed="rId9"/>
                <a:stretch>
                  <a:fillRect l="-33333" r="-26667" b="-6522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7" name="Connettore 1 66"/>
          <p:cNvCxnSpPr/>
          <p:nvPr/>
        </p:nvCxnSpPr>
        <p:spPr>
          <a:xfrm flipH="1">
            <a:off x="5960125" y="3383615"/>
            <a:ext cx="1101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Connettore 1 67"/>
          <p:cNvCxnSpPr>
            <a:endCxn id="69" idx="4"/>
          </p:cNvCxnSpPr>
          <p:nvPr/>
        </p:nvCxnSpPr>
        <p:spPr>
          <a:xfrm flipH="1" flipV="1">
            <a:off x="5947272" y="3060183"/>
            <a:ext cx="12853" cy="312416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69" name="Ovale 68"/>
          <p:cNvSpPr/>
          <p:nvPr/>
        </p:nvSpPr>
        <p:spPr>
          <a:xfrm>
            <a:off x="5897696" y="2940574"/>
            <a:ext cx="99152" cy="119609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0" name="CasellaDiTesto 69"/>
              <p:cNvSpPr txBox="1"/>
              <p:nvPr/>
            </p:nvSpPr>
            <p:spPr>
              <a:xfrm>
                <a:off x="5691769" y="2861878"/>
                <a:ext cx="18113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b="0" i="1" smtClean="0"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it-IT" dirty="0"/>
              </a:p>
            </p:txBody>
          </p:sp>
        </mc:Choice>
        <mc:Fallback xmlns="">
          <p:sp>
            <p:nvSpPr>
              <p:cNvPr id="70" name="CasellaDiTesto 6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91769" y="2861878"/>
                <a:ext cx="181139" cy="276999"/>
              </a:xfrm>
              <a:prstGeom prst="rect">
                <a:avLst/>
              </a:prstGeom>
              <a:blipFill rotWithShape="0">
                <a:blip r:embed="rId10"/>
                <a:stretch>
                  <a:fillRect l="-34483" r="-31034" b="-6522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58541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Connettore 2 1"/>
          <p:cNvCxnSpPr/>
          <p:nvPr/>
        </p:nvCxnSpPr>
        <p:spPr>
          <a:xfrm flipV="1">
            <a:off x="1795749" y="1564395"/>
            <a:ext cx="7634690" cy="22034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" name="Connettore 2 2"/>
          <p:cNvCxnSpPr/>
          <p:nvPr/>
        </p:nvCxnSpPr>
        <p:spPr>
          <a:xfrm flipV="1">
            <a:off x="5354198" y="341523"/>
            <a:ext cx="0" cy="1608464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4" name="Connettore 2 3"/>
          <p:cNvCxnSpPr/>
          <p:nvPr/>
        </p:nvCxnSpPr>
        <p:spPr>
          <a:xfrm flipV="1">
            <a:off x="1795749" y="3359225"/>
            <a:ext cx="7634690" cy="22034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5" name="Connettore 2 4"/>
          <p:cNvCxnSpPr/>
          <p:nvPr/>
        </p:nvCxnSpPr>
        <p:spPr>
          <a:xfrm flipV="1">
            <a:off x="5354198" y="2136353"/>
            <a:ext cx="0" cy="1608464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CasellaDiTesto 5"/>
              <p:cNvSpPr txBox="1"/>
              <p:nvPr/>
            </p:nvSpPr>
            <p:spPr>
              <a:xfrm>
                <a:off x="1149534" y="868756"/>
                <a:ext cx="57361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it-IT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it-IT" b="0" i="1" smtClean="0"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it-IT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it-IT" dirty="0"/>
              </a:p>
            </p:txBody>
          </p:sp>
        </mc:Choice>
        <mc:Fallback>
          <p:sp>
            <p:nvSpPr>
              <p:cNvPr id="6" name="CasellaDiTesto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49534" y="868756"/>
                <a:ext cx="573619" cy="276999"/>
              </a:xfrm>
              <a:prstGeom prst="rect">
                <a:avLst/>
              </a:prstGeom>
              <a:blipFill rotWithShape="0">
                <a:blip r:embed="rId2"/>
                <a:stretch>
                  <a:fillRect l="-5319" t="-4444" r="-14894" b="-35556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CasellaDiTesto 6"/>
              <p:cNvSpPr txBox="1"/>
              <p:nvPr/>
            </p:nvSpPr>
            <p:spPr>
              <a:xfrm>
                <a:off x="1167295" y="2663586"/>
                <a:ext cx="51212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it-IT" b="0" dirty="0" smtClean="0"/>
                  <a:t>h</a:t>
                </a:r>
                <a14:m>
                  <m:oMath xmlns:m="http://schemas.openxmlformats.org/officeDocument/2006/math">
                    <m:r>
                      <a:rPr lang="it-IT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it-IT" b="0" i="1" smtClean="0">
                        <a:latin typeface="Cambria Math" panose="02040503050406030204" pitchFamily="18" charset="0"/>
                      </a:rPr>
                      <m:t>𝑚</m:t>
                    </m:r>
                    <m:r>
                      <a:rPr lang="it-IT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it-IT" dirty="0"/>
              </a:p>
            </p:txBody>
          </p:sp>
        </mc:Choice>
        <mc:Fallback>
          <p:sp>
            <p:nvSpPr>
              <p:cNvPr id="7" name="CasellaDiTesto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67295" y="2663586"/>
                <a:ext cx="512128" cy="276999"/>
              </a:xfrm>
              <a:prstGeom prst="rect">
                <a:avLst/>
              </a:prstGeom>
              <a:blipFill rotWithShape="0">
                <a:blip r:embed="rId3"/>
                <a:stretch>
                  <a:fillRect l="-27381" t="-28889" r="-21429" b="-51111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" name="Connettore 1 7"/>
          <p:cNvCxnSpPr/>
          <p:nvPr/>
        </p:nvCxnSpPr>
        <p:spPr>
          <a:xfrm flipH="1">
            <a:off x="5343181" y="3398571"/>
            <a:ext cx="1101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ttore 1 8"/>
          <p:cNvCxnSpPr/>
          <p:nvPr/>
        </p:nvCxnSpPr>
        <p:spPr>
          <a:xfrm flipV="1">
            <a:off x="5343181" y="2691915"/>
            <a:ext cx="0" cy="695639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0" name="Ovale 9"/>
          <p:cNvSpPr/>
          <p:nvPr/>
        </p:nvSpPr>
        <p:spPr>
          <a:xfrm>
            <a:off x="5293605" y="2650213"/>
            <a:ext cx="99152" cy="119609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1" name="Connettore 1 10"/>
          <p:cNvCxnSpPr/>
          <p:nvPr/>
        </p:nvCxnSpPr>
        <p:spPr>
          <a:xfrm flipH="1">
            <a:off x="5958289" y="3398571"/>
            <a:ext cx="1101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ttore 1 11"/>
          <p:cNvCxnSpPr/>
          <p:nvPr/>
        </p:nvCxnSpPr>
        <p:spPr>
          <a:xfrm flipH="1">
            <a:off x="6573397" y="3398571"/>
            <a:ext cx="1101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ttore 1 12"/>
          <p:cNvCxnSpPr/>
          <p:nvPr/>
        </p:nvCxnSpPr>
        <p:spPr>
          <a:xfrm flipH="1">
            <a:off x="4729911" y="3422970"/>
            <a:ext cx="1101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ttore 1 13"/>
          <p:cNvCxnSpPr/>
          <p:nvPr/>
        </p:nvCxnSpPr>
        <p:spPr>
          <a:xfrm flipH="1">
            <a:off x="5980321" y="1576986"/>
            <a:ext cx="1101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ttore 1 14"/>
          <p:cNvCxnSpPr/>
          <p:nvPr/>
        </p:nvCxnSpPr>
        <p:spPr>
          <a:xfrm flipV="1">
            <a:off x="5980321" y="870330"/>
            <a:ext cx="0" cy="695639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6" name="Ovale 15"/>
          <p:cNvSpPr/>
          <p:nvPr/>
        </p:nvSpPr>
        <p:spPr>
          <a:xfrm>
            <a:off x="5930745" y="828628"/>
            <a:ext cx="99152" cy="119609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7" name="Connettore 1 16"/>
          <p:cNvCxnSpPr/>
          <p:nvPr/>
        </p:nvCxnSpPr>
        <p:spPr>
          <a:xfrm flipH="1">
            <a:off x="6595429" y="1576986"/>
            <a:ext cx="1101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ttore 1 17"/>
          <p:cNvCxnSpPr>
            <a:endCxn id="19" idx="4"/>
          </p:cNvCxnSpPr>
          <p:nvPr/>
        </p:nvCxnSpPr>
        <p:spPr>
          <a:xfrm flipV="1">
            <a:off x="6584413" y="504873"/>
            <a:ext cx="1835" cy="1081556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9" name="Ovale 18"/>
          <p:cNvSpPr/>
          <p:nvPr/>
        </p:nvSpPr>
        <p:spPr>
          <a:xfrm>
            <a:off x="6536672" y="385264"/>
            <a:ext cx="99152" cy="119609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20" name="Connettore 1 19"/>
          <p:cNvCxnSpPr/>
          <p:nvPr/>
        </p:nvCxnSpPr>
        <p:spPr>
          <a:xfrm flipH="1">
            <a:off x="6573397" y="3367885"/>
            <a:ext cx="1101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ttore 1 20"/>
          <p:cNvCxnSpPr>
            <a:endCxn id="22" idx="4"/>
          </p:cNvCxnSpPr>
          <p:nvPr/>
        </p:nvCxnSpPr>
        <p:spPr>
          <a:xfrm>
            <a:off x="6573397" y="3356869"/>
            <a:ext cx="0" cy="496413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2" name="Ovale 21"/>
          <p:cNvSpPr/>
          <p:nvPr/>
        </p:nvSpPr>
        <p:spPr>
          <a:xfrm>
            <a:off x="6523821" y="3733673"/>
            <a:ext cx="99152" cy="119609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23" name="Connettore 1 22"/>
          <p:cNvCxnSpPr/>
          <p:nvPr/>
        </p:nvCxnSpPr>
        <p:spPr>
          <a:xfrm flipH="1">
            <a:off x="5367051" y="1601385"/>
            <a:ext cx="1101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ttore 1 23"/>
          <p:cNvCxnSpPr>
            <a:endCxn id="25" idx="4"/>
          </p:cNvCxnSpPr>
          <p:nvPr/>
        </p:nvCxnSpPr>
        <p:spPr>
          <a:xfrm flipH="1" flipV="1">
            <a:off x="5354198" y="1277953"/>
            <a:ext cx="12853" cy="312416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5" name="Ovale 24"/>
          <p:cNvSpPr/>
          <p:nvPr/>
        </p:nvSpPr>
        <p:spPr>
          <a:xfrm>
            <a:off x="5304622" y="1158344"/>
            <a:ext cx="99152" cy="119609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CasellaDiTesto 25"/>
              <p:cNvSpPr txBox="1"/>
              <p:nvPr/>
            </p:nvSpPr>
            <p:spPr>
              <a:xfrm>
                <a:off x="5098695" y="1079648"/>
                <a:ext cx="18113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b="0" i="1" smtClean="0"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it-IT" dirty="0"/>
              </a:p>
            </p:txBody>
          </p:sp>
        </mc:Choice>
        <mc:Fallback xmlns="">
          <p:sp>
            <p:nvSpPr>
              <p:cNvPr id="26" name="CasellaDiTesto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98695" y="1079648"/>
                <a:ext cx="181139" cy="276999"/>
              </a:xfrm>
              <a:prstGeom prst="rect">
                <a:avLst/>
              </a:prstGeom>
              <a:blipFill rotWithShape="0">
                <a:blip r:embed="rId4"/>
                <a:stretch>
                  <a:fillRect l="-30000" r="-30000" b="-6522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CasellaDiTesto 26"/>
              <p:cNvSpPr txBox="1"/>
              <p:nvPr/>
            </p:nvSpPr>
            <p:spPr>
              <a:xfrm>
                <a:off x="5704024" y="749932"/>
                <a:ext cx="18113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b="0" i="1" smtClean="0">
                          <a:latin typeface="Cambria Math" panose="02040503050406030204" pitchFamily="18" charset="0"/>
                        </a:rPr>
                        <m:t>2</m:t>
                      </m:r>
                    </m:oMath>
                  </m:oMathPara>
                </a14:m>
                <a:endParaRPr lang="it-IT" dirty="0"/>
              </a:p>
            </p:txBody>
          </p:sp>
        </mc:Choice>
        <mc:Fallback xmlns="">
          <p:sp>
            <p:nvSpPr>
              <p:cNvPr id="27" name="CasellaDiTesto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04024" y="749932"/>
                <a:ext cx="181139" cy="276999"/>
              </a:xfrm>
              <a:prstGeom prst="rect">
                <a:avLst/>
              </a:prstGeom>
              <a:blipFill rotWithShape="0">
                <a:blip r:embed="rId5"/>
                <a:stretch>
                  <a:fillRect l="-34483" r="-31034" b="-8889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CasellaDiTesto 27"/>
              <p:cNvSpPr txBox="1"/>
              <p:nvPr/>
            </p:nvSpPr>
            <p:spPr>
              <a:xfrm>
                <a:off x="6319130" y="306568"/>
                <a:ext cx="18113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b="0" i="1" smtClean="0">
                          <a:latin typeface="Cambria Math" panose="02040503050406030204" pitchFamily="18" charset="0"/>
                        </a:rPr>
                        <m:t>3</m:t>
                      </m:r>
                    </m:oMath>
                  </m:oMathPara>
                </a14:m>
                <a:endParaRPr lang="it-IT" dirty="0"/>
              </a:p>
            </p:txBody>
          </p:sp>
        </mc:Choice>
        <mc:Fallback xmlns="">
          <p:sp>
            <p:nvSpPr>
              <p:cNvPr id="28" name="CasellaDiTesto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19130" y="306568"/>
                <a:ext cx="181139" cy="276999"/>
              </a:xfrm>
              <a:prstGeom prst="rect">
                <a:avLst/>
              </a:prstGeom>
              <a:blipFill rotWithShape="0">
                <a:blip r:embed="rId6"/>
                <a:stretch>
                  <a:fillRect l="-34483" r="-31034" b="-6522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CasellaDiTesto 28"/>
              <p:cNvSpPr txBox="1"/>
              <p:nvPr/>
            </p:nvSpPr>
            <p:spPr>
              <a:xfrm>
                <a:off x="6194345" y="3654977"/>
                <a:ext cx="35426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b="0" i="1" smtClean="0">
                          <a:latin typeface="Cambria Math" panose="02040503050406030204" pitchFamily="18" charset="0"/>
                        </a:rPr>
                        <m:t>−1</m:t>
                      </m:r>
                    </m:oMath>
                  </m:oMathPara>
                </a14:m>
                <a:endParaRPr lang="it-IT" dirty="0"/>
              </a:p>
            </p:txBody>
          </p:sp>
        </mc:Choice>
        <mc:Fallback xmlns="">
          <p:sp>
            <p:nvSpPr>
              <p:cNvPr id="29" name="CasellaDiTesto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94345" y="3654977"/>
                <a:ext cx="354264" cy="276999"/>
              </a:xfrm>
              <a:prstGeom prst="rect">
                <a:avLst/>
              </a:prstGeom>
              <a:blipFill rotWithShape="0">
                <a:blip r:embed="rId7"/>
                <a:stretch>
                  <a:fillRect l="-1724" r="-17241" b="-6667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0" name="Connettore 1 29"/>
          <p:cNvCxnSpPr/>
          <p:nvPr/>
        </p:nvCxnSpPr>
        <p:spPr>
          <a:xfrm flipH="1">
            <a:off x="4728074" y="3383615"/>
            <a:ext cx="1101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nettore 1 30"/>
          <p:cNvCxnSpPr>
            <a:endCxn id="32" idx="4"/>
          </p:cNvCxnSpPr>
          <p:nvPr/>
        </p:nvCxnSpPr>
        <p:spPr>
          <a:xfrm flipH="1" flipV="1">
            <a:off x="4715221" y="3060183"/>
            <a:ext cx="12853" cy="312416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2" name="Ovale 31"/>
          <p:cNvSpPr/>
          <p:nvPr/>
        </p:nvSpPr>
        <p:spPr>
          <a:xfrm>
            <a:off x="4665645" y="2940574"/>
            <a:ext cx="99152" cy="119609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CasellaDiTesto 32"/>
              <p:cNvSpPr txBox="1"/>
              <p:nvPr/>
            </p:nvSpPr>
            <p:spPr>
              <a:xfrm>
                <a:off x="4459718" y="2861878"/>
                <a:ext cx="18113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b="0" i="1" smtClean="0"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it-IT" dirty="0"/>
              </a:p>
            </p:txBody>
          </p:sp>
        </mc:Choice>
        <mc:Fallback xmlns="">
          <p:sp>
            <p:nvSpPr>
              <p:cNvPr id="33" name="CasellaDiTesto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59718" y="2861878"/>
                <a:ext cx="181139" cy="276999"/>
              </a:xfrm>
              <a:prstGeom prst="rect">
                <a:avLst/>
              </a:prstGeom>
              <a:blipFill rotWithShape="0">
                <a:blip r:embed="rId8"/>
                <a:stretch>
                  <a:fillRect l="-34483" r="-31034" b="-6522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CasellaDiTesto 33"/>
              <p:cNvSpPr txBox="1"/>
              <p:nvPr/>
            </p:nvSpPr>
            <p:spPr>
              <a:xfrm>
                <a:off x="5113384" y="2574795"/>
                <a:ext cx="18113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b="0" i="1" smtClean="0">
                          <a:latin typeface="Cambria Math" panose="02040503050406030204" pitchFamily="18" charset="0"/>
                        </a:rPr>
                        <m:t>2</m:t>
                      </m:r>
                    </m:oMath>
                  </m:oMathPara>
                </a14:m>
                <a:endParaRPr lang="it-IT" dirty="0"/>
              </a:p>
            </p:txBody>
          </p:sp>
        </mc:Choice>
        <mc:Fallback xmlns="">
          <p:sp>
            <p:nvSpPr>
              <p:cNvPr id="34" name="CasellaDiTesto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13384" y="2574795"/>
                <a:ext cx="181139" cy="276999"/>
              </a:xfrm>
              <a:prstGeom prst="rect">
                <a:avLst/>
              </a:prstGeom>
              <a:blipFill rotWithShape="0">
                <a:blip r:embed="rId9"/>
                <a:stretch>
                  <a:fillRect l="-33333" r="-26667" b="-6522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5" name="Connettore 1 34"/>
          <p:cNvCxnSpPr/>
          <p:nvPr/>
        </p:nvCxnSpPr>
        <p:spPr>
          <a:xfrm flipH="1">
            <a:off x="5960125" y="3383615"/>
            <a:ext cx="1101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nettore 1 35"/>
          <p:cNvCxnSpPr>
            <a:endCxn id="37" idx="4"/>
          </p:cNvCxnSpPr>
          <p:nvPr/>
        </p:nvCxnSpPr>
        <p:spPr>
          <a:xfrm flipH="1" flipV="1">
            <a:off x="5947272" y="3060183"/>
            <a:ext cx="12853" cy="312416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7" name="Ovale 36"/>
          <p:cNvSpPr/>
          <p:nvPr/>
        </p:nvSpPr>
        <p:spPr>
          <a:xfrm>
            <a:off x="5897696" y="2940574"/>
            <a:ext cx="99152" cy="119609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CasellaDiTesto 37"/>
              <p:cNvSpPr txBox="1"/>
              <p:nvPr/>
            </p:nvSpPr>
            <p:spPr>
              <a:xfrm>
                <a:off x="5691769" y="2861878"/>
                <a:ext cx="18113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b="0" i="1" smtClean="0"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it-IT" dirty="0"/>
              </a:p>
            </p:txBody>
          </p:sp>
        </mc:Choice>
        <mc:Fallback xmlns="">
          <p:sp>
            <p:nvSpPr>
              <p:cNvPr id="38" name="CasellaDiTesto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91769" y="2861878"/>
                <a:ext cx="181139" cy="276999"/>
              </a:xfrm>
              <a:prstGeom prst="rect">
                <a:avLst/>
              </a:prstGeom>
              <a:blipFill rotWithShape="0">
                <a:blip r:embed="rId10"/>
                <a:stretch>
                  <a:fillRect l="-34483" r="-31034" b="-6522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9" name="Freccia circolare in su 38"/>
          <p:cNvSpPr/>
          <p:nvPr/>
        </p:nvSpPr>
        <p:spPr>
          <a:xfrm flipH="1">
            <a:off x="3018622" y="3744817"/>
            <a:ext cx="4527932" cy="750065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4121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Connettore 2 1"/>
          <p:cNvCxnSpPr/>
          <p:nvPr/>
        </p:nvCxnSpPr>
        <p:spPr>
          <a:xfrm flipV="1">
            <a:off x="1795749" y="1564395"/>
            <a:ext cx="7634690" cy="22034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" name="Connettore 2 2"/>
          <p:cNvCxnSpPr/>
          <p:nvPr/>
        </p:nvCxnSpPr>
        <p:spPr>
          <a:xfrm flipV="1">
            <a:off x="5354198" y="341523"/>
            <a:ext cx="0" cy="1608464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4" name="Connettore 2 3"/>
          <p:cNvCxnSpPr/>
          <p:nvPr/>
        </p:nvCxnSpPr>
        <p:spPr>
          <a:xfrm flipV="1">
            <a:off x="1795749" y="3359225"/>
            <a:ext cx="7634690" cy="22034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5" name="Connettore 2 4"/>
          <p:cNvCxnSpPr/>
          <p:nvPr/>
        </p:nvCxnSpPr>
        <p:spPr>
          <a:xfrm flipV="1">
            <a:off x="5354198" y="2136353"/>
            <a:ext cx="0" cy="1608464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CasellaDiTesto 5"/>
              <p:cNvSpPr txBox="1"/>
              <p:nvPr/>
            </p:nvSpPr>
            <p:spPr>
              <a:xfrm>
                <a:off x="1149534" y="868756"/>
                <a:ext cx="57361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it-IT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it-IT" b="0" i="1" smtClean="0"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it-IT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it-IT" dirty="0"/>
              </a:p>
            </p:txBody>
          </p:sp>
        </mc:Choice>
        <mc:Fallback>
          <p:sp>
            <p:nvSpPr>
              <p:cNvPr id="6" name="CasellaDiTesto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49534" y="868756"/>
                <a:ext cx="573619" cy="276999"/>
              </a:xfrm>
              <a:prstGeom prst="rect">
                <a:avLst/>
              </a:prstGeom>
              <a:blipFill rotWithShape="0">
                <a:blip r:embed="rId2"/>
                <a:stretch>
                  <a:fillRect l="-5319" t="-4444" r="-14894" b="-35556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CasellaDiTesto 6"/>
              <p:cNvSpPr txBox="1"/>
              <p:nvPr/>
            </p:nvSpPr>
            <p:spPr>
              <a:xfrm>
                <a:off x="1167295" y="2663586"/>
                <a:ext cx="68525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it-IT" b="0" dirty="0" smtClean="0"/>
                  <a:t>h</a:t>
                </a:r>
                <a14:m>
                  <m:oMath xmlns:m="http://schemas.openxmlformats.org/officeDocument/2006/math">
                    <m:r>
                      <a:rPr lang="it-IT" b="0" i="1" smtClean="0">
                        <a:latin typeface="Cambria Math" panose="02040503050406030204" pitchFamily="18" charset="0"/>
                      </a:rPr>
                      <m:t>(−</m:t>
                    </m:r>
                    <m:r>
                      <a:rPr lang="it-IT" b="0" i="1" smtClean="0">
                        <a:latin typeface="Cambria Math" panose="02040503050406030204" pitchFamily="18" charset="0"/>
                      </a:rPr>
                      <m:t>𝑚</m:t>
                    </m:r>
                    <m:r>
                      <a:rPr lang="it-IT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it-IT" dirty="0"/>
              </a:p>
            </p:txBody>
          </p:sp>
        </mc:Choice>
        <mc:Fallback>
          <p:sp>
            <p:nvSpPr>
              <p:cNvPr id="7" name="CasellaDiTesto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67295" y="2663586"/>
                <a:ext cx="685252" cy="276999"/>
              </a:xfrm>
              <a:prstGeom prst="rect">
                <a:avLst/>
              </a:prstGeom>
              <a:blipFill rotWithShape="0">
                <a:blip r:embed="rId3"/>
                <a:stretch>
                  <a:fillRect l="-20354" t="-28889" r="-15044" b="-51111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" name="Connettore 1 7"/>
          <p:cNvCxnSpPr/>
          <p:nvPr/>
        </p:nvCxnSpPr>
        <p:spPr>
          <a:xfrm flipH="1">
            <a:off x="5343181" y="3398571"/>
            <a:ext cx="1101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ttore 1 8"/>
          <p:cNvCxnSpPr/>
          <p:nvPr/>
        </p:nvCxnSpPr>
        <p:spPr>
          <a:xfrm flipV="1">
            <a:off x="5343181" y="2691915"/>
            <a:ext cx="0" cy="695639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0" name="Ovale 9"/>
          <p:cNvSpPr/>
          <p:nvPr/>
        </p:nvSpPr>
        <p:spPr>
          <a:xfrm>
            <a:off x="5293605" y="2650213"/>
            <a:ext cx="99152" cy="119609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1" name="Connettore 1 10"/>
          <p:cNvCxnSpPr/>
          <p:nvPr/>
        </p:nvCxnSpPr>
        <p:spPr>
          <a:xfrm flipH="1">
            <a:off x="5958289" y="3398571"/>
            <a:ext cx="1101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ttore 1 11"/>
          <p:cNvCxnSpPr/>
          <p:nvPr/>
        </p:nvCxnSpPr>
        <p:spPr>
          <a:xfrm flipH="1">
            <a:off x="4105619" y="3422961"/>
            <a:ext cx="1101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ttore 1 12"/>
          <p:cNvCxnSpPr/>
          <p:nvPr/>
        </p:nvCxnSpPr>
        <p:spPr>
          <a:xfrm flipH="1">
            <a:off x="4729911" y="3422970"/>
            <a:ext cx="1101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ttore 1 13"/>
          <p:cNvCxnSpPr/>
          <p:nvPr/>
        </p:nvCxnSpPr>
        <p:spPr>
          <a:xfrm flipH="1">
            <a:off x="5980321" y="1576986"/>
            <a:ext cx="1101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ttore 1 14"/>
          <p:cNvCxnSpPr/>
          <p:nvPr/>
        </p:nvCxnSpPr>
        <p:spPr>
          <a:xfrm flipV="1">
            <a:off x="5980321" y="870330"/>
            <a:ext cx="0" cy="695639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6" name="Ovale 15"/>
          <p:cNvSpPr/>
          <p:nvPr/>
        </p:nvSpPr>
        <p:spPr>
          <a:xfrm>
            <a:off x="5930745" y="828628"/>
            <a:ext cx="99152" cy="119609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7" name="Connettore 1 16"/>
          <p:cNvCxnSpPr/>
          <p:nvPr/>
        </p:nvCxnSpPr>
        <p:spPr>
          <a:xfrm flipH="1">
            <a:off x="6595429" y="1576986"/>
            <a:ext cx="1101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ttore 1 17"/>
          <p:cNvCxnSpPr>
            <a:endCxn id="19" idx="4"/>
          </p:cNvCxnSpPr>
          <p:nvPr/>
        </p:nvCxnSpPr>
        <p:spPr>
          <a:xfrm flipV="1">
            <a:off x="6584413" y="504873"/>
            <a:ext cx="1835" cy="1081556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9" name="Ovale 18"/>
          <p:cNvSpPr/>
          <p:nvPr/>
        </p:nvSpPr>
        <p:spPr>
          <a:xfrm>
            <a:off x="6536672" y="385264"/>
            <a:ext cx="99152" cy="119609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20" name="Connettore 1 19"/>
          <p:cNvCxnSpPr/>
          <p:nvPr/>
        </p:nvCxnSpPr>
        <p:spPr>
          <a:xfrm flipH="1">
            <a:off x="4105619" y="3392275"/>
            <a:ext cx="1101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ttore 1 20"/>
          <p:cNvCxnSpPr>
            <a:endCxn id="22" idx="4"/>
          </p:cNvCxnSpPr>
          <p:nvPr/>
        </p:nvCxnSpPr>
        <p:spPr>
          <a:xfrm>
            <a:off x="4105619" y="3381259"/>
            <a:ext cx="0" cy="496413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2" name="Ovale 21"/>
          <p:cNvSpPr/>
          <p:nvPr/>
        </p:nvSpPr>
        <p:spPr>
          <a:xfrm>
            <a:off x="4056043" y="3758063"/>
            <a:ext cx="99152" cy="119609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23" name="Connettore 1 22"/>
          <p:cNvCxnSpPr/>
          <p:nvPr/>
        </p:nvCxnSpPr>
        <p:spPr>
          <a:xfrm flipH="1">
            <a:off x="5367051" y="1601385"/>
            <a:ext cx="1101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ttore 1 23"/>
          <p:cNvCxnSpPr>
            <a:endCxn id="25" idx="4"/>
          </p:cNvCxnSpPr>
          <p:nvPr/>
        </p:nvCxnSpPr>
        <p:spPr>
          <a:xfrm flipH="1" flipV="1">
            <a:off x="5354198" y="1277953"/>
            <a:ext cx="12853" cy="312416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5" name="Ovale 24"/>
          <p:cNvSpPr/>
          <p:nvPr/>
        </p:nvSpPr>
        <p:spPr>
          <a:xfrm>
            <a:off x="5304622" y="1158344"/>
            <a:ext cx="99152" cy="119609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CasellaDiTesto 25"/>
              <p:cNvSpPr txBox="1"/>
              <p:nvPr/>
            </p:nvSpPr>
            <p:spPr>
              <a:xfrm>
                <a:off x="5098695" y="1079648"/>
                <a:ext cx="18113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b="0" i="1" smtClean="0"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it-IT" dirty="0"/>
              </a:p>
            </p:txBody>
          </p:sp>
        </mc:Choice>
        <mc:Fallback xmlns="">
          <p:sp>
            <p:nvSpPr>
              <p:cNvPr id="26" name="CasellaDiTesto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98695" y="1079648"/>
                <a:ext cx="181139" cy="276999"/>
              </a:xfrm>
              <a:prstGeom prst="rect">
                <a:avLst/>
              </a:prstGeom>
              <a:blipFill rotWithShape="0">
                <a:blip r:embed="rId4"/>
                <a:stretch>
                  <a:fillRect l="-30000" r="-30000" b="-6522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CasellaDiTesto 26"/>
              <p:cNvSpPr txBox="1"/>
              <p:nvPr/>
            </p:nvSpPr>
            <p:spPr>
              <a:xfrm>
                <a:off x="5704024" y="749932"/>
                <a:ext cx="18113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b="0" i="1" smtClean="0">
                          <a:latin typeface="Cambria Math" panose="02040503050406030204" pitchFamily="18" charset="0"/>
                        </a:rPr>
                        <m:t>2</m:t>
                      </m:r>
                    </m:oMath>
                  </m:oMathPara>
                </a14:m>
                <a:endParaRPr lang="it-IT" dirty="0"/>
              </a:p>
            </p:txBody>
          </p:sp>
        </mc:Choice>
        <mc:Fallback xmlns="">
          <p:sp>
            <p:nvSpPr>
              <p:cNvPr id="27" name="CasellaDiTesto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04024" y="749932"/>
                <a:ext cx="181139" cy="276999"/>
              </a:xfrm>
              <a:prstGeom prst="rect">
                <a:avLst/>
              </a:prstGeom>
              <a:blipFill rotWithShape="0">
                <a:blip r:embed="rId5"/>
                <a:stretch>
                  <a:fillRect l="-34483" r="-31034" b="-8889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CasellaDiTesto 27"/>
              <p:cNvSpPr txBox="1"/>
              <p:nvPr/>
            </p:nvSpPr>
            <p:spPr>
              <a:xfrm>
                <a:off x="6319130" y="306568"/>
                <a:ext cx="18113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b="0" i="1" smtClean="0">
                          <a:latin typeface="Cambria Math" panose="02040503050406030204" pitchFamily="18" charset="0"/>
                        </a:rPr>
                        <m:t>3</m:t>
                      </m:r>
                    </m:oMath>
                  </m:oMathPara>
                </a14:m>
                <a:endParaRPr lang="it-IT" dirty="0"/>
              </a:p>
            </p:txBody>
          </p:sp>
        </mc:Choice>
        <mc:Fallback xmlns="">
          <p:sp>
            <p:nvSpPr>
              <p:cNvPr id="28" name="CasellaDiTesto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19130" y="306568"/>
                <a:ext cx="181139" cy="276999"/>
              </a:xfrm>
              <a:prstGeom prst="rect">
                <a:avLst/>
              </a:prstGeom>
              <a:blipFill rotWithShape="0">
                <a:blip r:embed="rId6"/>
                <a:stretch>
                  <a:fillRect l="-34483" r="-31034" b="-6522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CasellaDiTesto 28"/>
              <p:cNvSpPr txBox="1"/>
              <p:nvPr/>
            </p:nvSpPr>
            <p:spPr>
              <a:xfrm>
                <a:off x="3726567" y="3679367"/>
                <a:ext cx="35426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b="0" i="1" smtClean="0">
                          <a:latin typeface="Cambria Math" panose="02040503050406030204" pitchFamily="18" charset="0"/>
                        </a:rPr>
                        <m:t>−1</m:t>
                      </m:r>
                    </m:oMath>
                  </m:oMathPara>
                </a14:m>
                <a:endParaRPr lang="it-IT" dirty="0"/>
              </a:p>
            </p:txBody>
          </p:sp>
        </mc:Choice>
        <mc:Fallback xmlns="">
          <p:sp>
            <p:nvSpPr>
              <p:cNvPr id="29" name="CasellaDiTesto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26567" y="3679367"/>
                <a:ext cx="354264" cy="276999"/>
              </a:xfrm>
              <a:prstGeom prst="rect">
                <a:avLst/>
              </a:prstGeom>
              <a:blipFill rotWithShape="0">
                <a:blip r:embed="rId7"/>
                <a:stretch>
                  <a:fillRect l="-1724" r="-17241" b="-6667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0" name="Connettore 1 29"/>
          <p:cNvCxnSpPr/>
          <p:nvPr/>
        </p:nvCxnSpPr>
        <p:spPr>
          <a:xfrm flipH="1">
            <a:off x="4728074" y="3383615"/>
            <a:ext cx="1101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nettore 1 30"/>
          <p:cNvCxnSpPr>
            <a:endCxn id="32" idx="4"/>
          </p:cNvCxnSpPr>
          <p:nvPr/>
        </p:nvCxnSpPr>
        <p:spPr>
          <a:xfrm flipH="1" flipV="1">
            <a:off x="4715221" y="3060183"/>
            <a:ext cx="12853" cy="312416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2" name="Ovale 31"/>
          <p:cNvSpPr/>
          <p:nvPr/>
        </p:nvSpPr>
        <p:spPr>
          <a:xfrm>
            <a:off x="4665645" y="2940574"/>
            <a:ext cx="99152" cy="119609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CasellaDiTesto 32"/>
              <p:cNvSpPr txBox="1"/>
              <p:nvPr/>
            </p:nvSpPr>
            <p:spPr>
              <a:xfrm>
                <a:off x="4459718" y="2861878"/>
                <a:ext cx="18113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b="0" i="1" smtClean="0"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it-IT" dirty="0"/>
              </a:p>
            </p:txBody>
          </p:sp>
        </mc:Choice>
        <mc:Fallback xmlns="">
          <p:sp>
            <p:nvSpPr>
              <p:cNvPr id="33" name="CasellaDiTesto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59718" y="2861878"/>
                <a:ext cx="181139" cy="276999"/>
              </a:xfrm>
              <a:prstGeom prst="rect">
                <a:avLst/>
              </a:prstGeom>
              <a:blipFill rotWithShape="0">
                <a:blip r:embed="rId8"/>
                <a:stretch>
                  <a:fillRect l="-34483" r="-31034" b="-6522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CasellaDiTesto 33"/>
              <p:cNvSpPr txBox="1"/>
              <p:nvPr/>
            </p:nvSpPr>
            <p:spPr>
              <a:xfrm>
                <a:off x="5113384" y="2574795"/>
                <a:ext cx="18113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b="0" i="1" smtClean="0">
                          <a:latin typeface="Cambria Math" panose="02040503050406030204" pitchFamily="18" charset="0"/>
                        </a:rPr>
                        <m:t>2</m:t>
                      </m:r>
                    </m:oMath>
                  </m:oMathPara>
                </a14:m>
                <a:endParaRPr lang="it-IT" dirty="0"/>
              </a:p>
            </p:txBody>
          </p:sp>
        </mc:Choice>
        <mc:Fallback xmlns="">
          <p:sp>
            <p:nvSpPr>
              <p:cNvPr id="34" name="CasellaDiTesto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13384" y="2574795"/>
                <a:ext cx="181139" cy="276999"/>
              </a:xfrm>
              <a:prstGeom prst="rect">
                <a:avLst/>
              </a:prstGeom>
              <a:blipFill rotWithShape="0">
                <a:blip r:embed="rId9"/>
                <a:stretch>
                  <a:fillRect l="-33333" r="-26667" b="-6522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5" name="Connettore 1 34"/>
          <p:cNvCxnSpPr/>
          <p:nvPr/>
        </p:nvCxnSpPr>
        <p:spPr>
          <a:xfrm flipH="1">
            <a:off x="5960125" y="3383615"/>
            <a:ext cx="1101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nettore 1 35"/>
          <p:cNvCxnSpPr>
            <a:endCxn id="37" idx="4"/>
          </p:cNvCxnSpPr>
          <p:nvPr/>
        </p:nvCxnSpPr>
        <p:spPr>
          <a:xfrm flipH="1" flipV="1">
            <a:off x="5947272" y="3060183"/>
            <a:ext cx="12853" cy="312416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7" name="Ovale 36"/>
          <p:cNvSpPr/>
          <p:nvPr/>
        </p:nvSpPr>
        <p:spPr>
          <a:xfrm>
            <a:off x="5897696" y="2940574"/>
            <a:ext cx="99152" cy="119609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CasellaDiTesto 37"/>
              <p:cNvSpPr txBox="1"/>
              <p:nvPr/>
            </p:nvSpPr>
            <p:spPr>
              <a:xfrm>
                <a:off x="5691769" y="2861878"/>
                <a:ext cx="18113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b="0" i="1" smtClean="0"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it-IT" dirty="0"/>
              </a:p>
            </p:txBody>
          </p:sp>
        </mc:Choice>
        <mc:Fallback xmlns="">
          <p:sp>
            <p:nvSpPr>
              <p:cNvPr id="38" name="CasellaDiTesto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91769" y="2861878"/>
                <a:ext cx="181139" cy="276999"/>
              </a:xfrm>
              <a:prstGeom prst="rect">
                <a:avLst/>
              </a:prstGeom>
              <a:blipFill rotWithShape="0">
                <a:blip r:embed="rId10"/>
                <a:stretch>
                  <a:fillRect l="-34483" r="-31034" b="-6522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80139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0" name="Connettore 2 49"/>
          <p:cNvCxnSpPr/>
          <p:nvPr/>
        </p:nvCxnSpPr>
        <p:spPr>
          <a:xfrm flipH="1" flipV="1">
            <a:off x="5341345" y="4186410"/>
            <a:ext cx="12853" cy="210238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" name="Connettore 2 1"/>
          <p:cNvCxnSpPr/>
          <p:nvPr/>
        </p:nvCxnSpPr>
        <p:spPr>
          <a:xfrm flipV="1">
            <a:off x="1795749" y="1564395"/>
            <a:ext cx="7634690" cy="22034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" name="Connettore 2 2"/>
          <p:cNvCxnSpPr/>
          <p:nvPr/>
        </p:nvCxnSpPr>
        <p:spPr>
          <a:xfrm flipV="1">
            <a:off x="5354198" y="341523"/>
            <a:ext cx="0" cy="1608464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4" name="Connettore 2 3"/>
          <p:cNvCxnSpPr/>
          <p:nvPr/>
        </p:nvCxnSpPr>
        <p:spPr>
          <a:xfrm flipV="1">
            <a:off x="1795749" y="3359225"/>
            <a:ext cx="7634690" cy="22034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5" name="Connettore 2 4"/>
          <p:cNvCxnSpPr/>
          <p:nvPr/>
        </p:nvCxnSpPr>
        <p:spPr>
          <a:xfrm flipV="1">
            <a:off x="5354198" y="2136353"/>
            <a:ext cx="0" cy="1608464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CasellaDiTesto 5"/>
              <p:cNvSpPr txBox="1"/>
              <p:nvPr/>
            </p:nvSpPr>
            <p:spPr>
              <a:xfrm>
                <a:off x="1149534" y="868756"/>
                <a:ext cx="57361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it-IT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it-IT" b="0" i="1" smtClean="0"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it-IT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it-IT" dirty="0"/>
              </a:p>
            </p:txBody>
          </p:sp>
        </mc:Choice>
        <mc:Fallback>
          <p:sp>
            <p:nvSpPr>
              <p:cNvPr id="6" name="CasellaDiTesto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49534" y="868756"/>
                <a:ext cx="573619" cy="276999"/>
              </a:xfrm>
              <a:prstGeom prst="rect">
                <a:avLst/>
              </a:prstGeom>
              <a:blipFill rotWithShape="0">
                <a:blip r:embed="rId2"/>
                <a:stretch>
                  <a:fillRect l="-5319" t="-4444" r="-14894" b="-35556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CasellaDiTesto 6"/>
              <p:cNvSpPr txBox="1"/>
              <p:nvPr/>
            </p:nvSpPr>
            <p:spPr>
              <a:xfrm>
                <a:off x="1167295" y="2663586"/>
                <a:ext cx="68525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it-IT" b="0" dirty="0" smtClean="0"/>
                  <a:t>h</a:t>
                </a:r>
                <a14:m>
                  <m:oMath xmlns:m="http://schemas.openxmlformats.org/officeDocument/2006/math">
                    <m:r>
                      <a:rPr lang="it-IT" b="0" i="1" smtClean="0">
                        <a:latin typeface="Cambria Math" panose="02040503050406030204" pitchFamily="18" charset="0"/>
                      </a:rPr>
                      <m:t>(−</m:t>
                    </m:r>
                    <m:r>
                      <a:rPr lang="it-IT" b="0" i="1" smtClean="0">
                        <a:latin typeface="Cambria Math" panose="02040503050406030204" pitchFamily="18" charset="0"/>
                      </a:rPr>
                      <m:t>𝑚</m:t>
                    </m:r>
                    <m:r>
                      <a:rPr lang="it-IT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it-IT" dirty="0"/>
              </a:p>
            </p:txBody>
          </p:sp>
        </mc:Choice>
        <mc:Fallback>
          <p:sp>
            <p:nvSpPr>
              <p:cNvPr id="7" name="CasellaDiTesto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67295" y="2663586"/>
                <a:ext cx="685252" cy="276999"/>
              </a:xfrm>
              <a:prstGeom prst="rect">
                <a:avLst/>
              </a:prstGeom>
              <a:blipFill rotWithShape="0">
                <a:blip r:embed="rId3"/>
                <a:stretch>
                  <a:fillRect l="-20354" t="-28889" r="-15044" b="-51111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" name="Connettore 1 7"/>
          <p:cNvCxnSpPr/>
          <p:nvPr/>
        </p:nvCxnSpPr>
        <p:spPr>
          <a:xfrm flipH="1">
            <a:off x="5343181" y="3398571"/>
            <a:ext cx="1101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ttore 1 8"/>
          <p:cNvCxnSpPr/>
          <p:nvPr/>
        </p:nvCxnSpPr>
        <p:spPr>
          <a:xfrm flipV="1">
            <a:off x="5343181" y="2691915"/>
            <a:ext cx="0" cy="695639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0" name="Ovale 9"/>
          <p:cNvSpPr/>
          <p:nvPr/>
        </p:nvSpPr>
        <p:spPr>
          <a:xfrm>
            <a:off x="5293605" y="2650213"/>
            <a:ext cx="99152" cy="119609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1" name="Connettore 1 10"/>
          <p:cNvCxnSpPr/>
          <p:nvPr/>
        </p:nvCxnSpPr>
        <p:spPr>
          <a:xfrm flipH="1">
            <a:off x="5958289" y="3398571"/>
            <a:ext cx="1101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ttore 1 11"/>
          <p:cNvCxnSpPr/>
          <p:nvPr/>
        </p:nvCxnSpPr>
        <p:spPr>
          <a:xfrm flipH="1">
            <a:off x="4105619" y="3422961"/>
            <a:ext cx="1101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ttore 1 12"/>
          <p:cNvCxnSpPr/>
          <p:nvPr/>
        </p:nvCxnSpPr>
        <p:spPr>
          <a:xfrm flipH="1">
            <a:off x="4729911" y="3422970"/>
            <a:ext cx="1101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ttore 1 13"/>
          <p:cNvCxnSpPr/>
          <p:nvPr/>
        </p:nvCxnSpPr>
        <p:spPr>
          <a:xfrm flipH="1">
            <a:off x="5980321" y="1576986"/>
            <a:ext cx="1101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ttore 1 14"/>
          <p:cNvCxnSpPr/>
          <p:nvPr/>
        </p:nvCxnSpPr>
        <p:spPr>
          <a:xfrm flipV="1">
            <a:off x="5980321" y="870330"/>
            <a:ext cx="0" cy="695639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6" name="Ovale 15"/>
          <p:cNvSpPr/>
          <p:nvPr/>
        </p:nvSpPr>
        <p:spPr>
          <a:xfrm>
            <a:off x="5930745" y="828628"/>
            <a:ext cx="99152" cy="119609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7" name="Connettore 1 16"/>
          <p:cNvCxnSpPr/>
          <p:nvPr/>
        </p:nvCxnSpPr>
        <p:spPr>
          <a:xfrm flipH="1">
            <a:off x="6595429" y="1576986"/>
            <a:ext cx="1101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ttore 1 17"/>
          <p:cNvCxnSpPr>
            <a:endCxn id="19" idx="4"/>
          </p:cNvCxnSpPr>
          <p:nvPr/>
        </p:nvCxnSpPr>
        <p:spPr>
          <a:xfrm flipV="1">
            <a:off x="6584413" y="504873"/>
            <a:ext cx="1835" cy="1081556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9" name="Ovale 18"/>
          <p:cNvSpPr/>
          <p:nvPr/>
        </p:nvSpPr>
        <p:spPr>
          <a:xfrm>
            <a:off x="6536672" y="385264"/>
            <a:ext cx="99152" cy="119609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20" name="Connettore 1 19"/>
          <p:cNvCxnSpPr/>
          <p:nvPr/>
        </p:nvCxnSpPr>
        <p:spPr>
          <a:xfrm flipH="1">
            <a:off x="4105619" y="3392275"/>
            <a:ext cx="1101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ttore 1 20"/>
          <p:cNvCxnSpPr>
            <a:endCxn id="22" idx="4"/>
          </p:cNvCxnSpPr>
          <p:nvPr/>
        </p:nvCxnSpPr>
        <p:spPr>
          <a:xfrm>
            <a:off x="4105619" y="3381259"/>
            <a:ext cx="0" cy="496413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2" name="Ovale 21"/>
          <p:cNvSpPr/>
          <p:nvPr/>
        </p:nvSpPr>
        <p:spPr>
          <a:xfrm>
            <a:off x="4056043" y="3758063"/>
            <a:ext cx="99152" cy="119609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23" name="Connettore 1 22"/>
          <p:cNvCxnSpPr/>
          <p:nvPr/>
        </p:nvCxnSpPr>
        <p:spPr>
          <a:xfrm flipH="1">
            <a:off x="5367051" y="1601385"/>
            <a:ext cx="1101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ttore 1 23"/>
          <p:cNvCxnSpPr>
            <a:endCxn id="25" idx="4"/>
          </p:cNvCxnSpPr>
          <p:nvPr/>
        </p:nvCxnSpPr>
        <p:spPr>
          <a:xfrm flipH="1" flipV="1">
            <a:off x="5354198" y="1277953"/>
            <a:ext cx="12853" cy="312416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5" name="Ovale 24"/>
          <p:cNvSpPr/>
          <p:nvPr/>
        </p:nvSpPr>
        <p:spPr>
          <a:xfrm>
            <a:off x="5304622" y="1158344"/>
            <a:ext cx="99152" cy="119609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CasellaDiTesto 25"/>
              <p:cNvSpPr txBox="1"/>
              <p:nvPr/>
            </p:nvSpPr>
            <p:spPr>
              <a:xfrm>
                <a:off x="5098695" y="1079648"/>
                <a:ext cx="18113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b="0" i="1" smtClean="0"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it-IT" dirty="0"/>
              </a:p>
            </p:txBody>
          </p:sp>
        </mc:Choice>
        <mc:Fallback xmlns="">
          <p:sp>
            <p:nvSpPr>
              <p:cNvPr id="26" name="CasellaDiTesto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98695" y="1079648"/>
                <a:ext cx="181139" cy="276999"/>
              </a:xfrm>
              <a:prstGeom prst="rect">
                <a:avLst/>
              </a:prstGeom>
              <a:blipFill rotWithShape="0">
                <a:blip r:embed="rId4"/>
                <a:stretch>
                  <a:fillRect l="-30000" r="-30000" b="-6522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CasellaDiTesto 26"/>
              <p:cNvSpPr txBox="1"/>
              <p:nvPr/>
            </p:nvSpPr>
            <p:spPr>
              <a:xfrm>
                <a:off x="5704024" y="749932"/>
                <a:ext cx="18113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b="0" i="1" smtClean="0">
                          <a:latin typeface="Cambria Math" panose="02040503050406030204" pitchFamily="18" charset="0"/>
                        </a:rPr>
                        <m:t>2</m:t>
                      </m:r>
                    </m:oMath>
                  </m:oMathPara>
                </a14:m>
                <a:endParaRPr lang="it-IT" dirty="0"/>
              </a:p>
            </p:txBody>
          </p:sp>
        </mc:Choice>
        <mc:Fallback xmlns="">
          <p:sp>
            <p:nvSpPr>
              <p:cNvPr id="27" name="CasellaDiTesto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04024" y="749932"/>
                <a:ext cx="181139" cy="276999"/>
              </a:xfrm>
              <a:prstGeom prst="rect">
                <a:avLst/>
              </a:prstGeom>
              <a:blipFill rotWithShape="0">
                <a:blip r:embed="rId5"/>
                <a:stretch>
                  <a:fillRect l="-34483" r="-31034" b="-8889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CasellaDiTesto 27"/>
              <p:cNvSpPr txBox="1"/>
              <p:nvPr/>
            </p:nvSpPr>
            <p:spPr>
              <a:xfrm>
                <a:off x="6319130" y="306568"/>
                <a:ext cx="18113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b="0" i="1" smtClean="0">
                          <a:latin typeface="Cambria Math" panose="02040503050406030204" pitchFamily="18" charset="0"/>
                        </a:rPr>
                        <m:t>3</m:t>
                      </m:r>
                    </m:oMath>
                  </m:oMathPara>
                </a14:m>
                <a:endParaRPr lang="it-IT" dirty="0"/>
              </a:p>
            </p:txBody>
          </p:sp>
        </mc:Choice>
        <mc:Fallback xmlns="">
          <p:sp>
            <p:nvSpPr>
              <p:cNvPr id="28" name="CasellaDiTesto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19130" y="306568"/>
                <a:ext cx="181139" cy="276999"/>
              </a:xfrm>
              <a:prstGeom prst="rect">
                <a:avLst/>
              </a:prstGeom>
              <a:blipFill rotWithShape="0">
                <a:blip r:embed="rId6"/>
                <a:stretch>
                  <a:fillRect l="-34483" r="-31034" b="-6522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CasellaDiTesto 28"/>
              <p:cNvSpPr txBox="1"/>
              <p:nvPr/>
            </p:nvSpPr>
            <p:spPr>
              <a:xfrm>
                <a:off x="3726567" y="3679367"/>
                <a:ext cx="35426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b="0" i="1" smtClean="0">
                          <a:latin typeface="Cambria Math" panose="02040503050406030204" pitchFamily="18" charset="0"/>
                        </a:rPr>
                        <m:t>−1</m:t>
                      </m:r>
                    </m:oMath>
                  </m:oMathPara>
                </a14:m>
                <a:endParaRPr lang="it-IT" dirty="0"/>
              </a:p>
            </p:txBody>
          </p:sp>
        </mc:Choice>
        <mc:Fallback xmlns="">
          <p:sp>
            <p:nvSpPr>
              <p:cNvPr id="29" name="CasellaDiTesto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26567" y="3679367"/>
                <a:ext cx="354264" cy="276999"/>
              </a:xfrm>
              <a:prstGeom prst="rect">
                <a:avLst/>
              </a:prstGeom>
              <a:blipFill rotWithShape="0">
                <a:blip r:embed="rId7"/>
                <a:stretch>
                  <a:fillRect l="-1724" r="-17241" b="-6667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0" name="Connettore 1 29"/>
          <p:cNvCxnSpPr/>
          <p:nvPr/>
        </p:nvCxnSpPr>
        <p:spPr>
          <a:xfrm flipH="1">
            <a:off x="4728074" y="3383615"/>
            <a:ext cx="1101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nettore 1 30"/>
          <p:cNvCxnSpPr>
            <a:endCxn id="32" idx="4"/>
          </p:cNvCxnSpPr>
          <p:nvPr/>
        </p:nvCxnSpPr>
        <p:spPr>
          <a:xfrm flipH="1" flipV="1">
            <a:off x="4715221" y="3060183"/>
            <a:ext cx="12853" cy="312416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2" name="Ovale 31"/>
          <p:cNvSpPr/>
          <p:nvPr/>
        </p:nvSpPr>
        <p:spPr>
          <a:xfrm>
            <a:off x="4665645" y="2940574"/>
            <a:ext cx="99152" cy="119609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CasellaDiTesto 32"/>
              <p:cNvSpPr txBox="1"/>
              <p:nvPr/>
            </p:nvSpPr>
            <p:spPr>
              <a:xfrm>
                <a:off x="4459718" y="2861878"/>
                <a:ext cx="18113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b="0" i="1" smtClean="0"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it-IT" dirty="0"/>
              </a:p>
            </p:txBody>
          </p:sp>
        </mc:Choice>
        <mc:Fallback xmlns="">
          <p:sp>
            <p:nvSpPr>
              <p:cNvPr id="33" name="CasellaDiTesto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59718" y="2861878"/>
                <a:ext cx="181139" cy="276999"/>
              </a:xfrm>
              <a:prstGeom prst="rect">
                <a:avLst/>
              </a:prstGeom>
              <a:blipFill rotWithShape="0">
                <a:blip r:embed="rId8"/>
                <a:stretch>
                  <a:fillRect l="-34483" r="-31034" b="-6522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CasellaDiTesto 33"/>
              <p:cNvSpPr txBox="1"/>
              <p:nvPr/>
            </p:nvSpPr>
            <p:spPr>
              <a:xfrm>
                <a:off x="5113384" y="2574795"/>
                <a:ext cx="18113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b="0" i="1" smtClean="0">
                          <a:latin typeface="Cambria Math" panose="02040503050406030204" pitchFamily="18" charset="0"/>
                        </a:rPr>
                        <m:t>2</m:t>
                      </m:r>
                    </m:oMath>
                  </m:oMathPara>
                </a14:m>
                <a:endParaRPr lang="it-IT" dirty="0"/>
              </a:p>
            </p:txBody>
          </p:sp>
        </mc:Choice>
        <mc:Fallback xmlns="">
          <p:sp>
            <p:nvSpPr>
              <p:cNvPr id="34" name="CasellaDiTesto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13384" y="2574795"/>
                <a:ext cx="181139" cy="276999"/>
              </a:xfrm>
              <a:prstGeom prst="rect">
                <a:avLst/>
              </a:prstGeom>
              <a:blipFill rotWithShape="0">
                <a:blip r:embed="rId9"/>
                <a:stretch>
                  <a:fillRect l="-33333" r="-26667" b="-6522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5" name="Connettore 1 34"/>
          <p:cNvCxnSpPr/>
          <p:nvPr/>
        </p:nvCxnSpPr>
        <p:spPr>
          <a:xfrm flipH="1">
            <a:off x="5960125" y="3383615"/>
            <a:ext cx="1101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nettore 1 35"/>
          <p:cNvCxnSpPr>
            <a:endCxn id="37" idx="4"/>
          </p:cNvCxnSpPr>
          <p:nvPr/>
        </p:nvCxnSpPr>
        <p:spPr>
          <a:xfrm flipH="1" flipV="1">
            <a:off x="5947272" y="3060183"/>
            <a:ext cx="12853" cy="312416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7" name="Ovale 36"/>
          <p:cNvSpPr/>
          <p:nvPr/>
        </p:nvSpPr>
        <p:spPr>
          <a:xfrm>
            <a:off x="5897696" y="2940574"/>
            <a:ext cx="99152" cy="119609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CasellaDiTesto 37"/>
              <p:cNvSpPr txBox="1"/>
              <p:nvPr/>
            </p:nvSpPr>
            <p:spPr>
              <a:xfrm>
                <a:off x="5691769" y="2861878"/>
                <a:ext cx="18113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b="0" i="1" smtClean="0"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it-IT" dirty="0"/>
              </a:p>
            </p:txBody>
          </p:sp>
        </mc:Choice>
        <mc:Fallback xmlns="">
          <p:sp>
            <p:nvSpPr>
              <p:cNvPr id="38" name="CasellaDiTesto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91769" y="2861878"/>
                <a:ext cx="181139" cy="276999"/>
              </a:xfrm>
              <a:prstGeom prst="rect">
                <a:avLst/>
              </a:prstGeom>
              <a:blipFill rotWithShape="0">
                <a:blip r:embed="rId10"/>
                <a:stretch>
                  <a:fillRect l="-34483" r="-31034" b="-6522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9" name="Connettore 2 38"/>
          <p:cNvCxnSpPr/>
          <p:nvPr/>
        </p:nvCxnSpPr>
        <p:spPr>
          <a:xfrm flipV="1">
            <a:off x="1795749" y="5903205"/>
            <a:ext cx="7634690" cy="22034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41" name="Connettore 1 40"/>
          <p:cNvCxnSpPr/>
          <p:nvPr/>
        </p:nvCxnSpPr>
        <p:spPr>
          <a:xfrm flipH="1">
            <a:off x="5354198" y="5913567"/>
            <a:ext cx="1101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nettore 1 41"/>
          <p:cNvCxnSpPr/>
          <p:nvPr/>
        </p:nvCxnSpPr>
        <p:spPr>
          <a:xfrm flipV="1">
            <a:off x="5354198" y="5206911"/>
            <a:ext cx="0" cy="695639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3" name="Ovale 42"/>
          <p:cNvSpPr/>
          <p:nvPr/>
        </p:nvSpPr>
        <p:spPr>
          <a:xfrm>
            <a:off x="5304622" y="5165209"/>
            <a:ext cx="99152" cy="119609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4" name="CasellaDiTesto 43"/>
              <p:cNvSpPr txBox="1"/>
              <p:nvPr/>
            </p:nvSpPr>
            <p:spPr>
              <a:xfrm>
                <a:off x="5124401" y="5089791"/>
                <a:ext cx="18113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b="0" i="1" smtClean="0">
                          <a:latin typeface="Cambria Math" panose="02040503050406030204" pitchFamily="18" charset="0"/>
                        </a:rPr>
                        <m:t>2</m:t>
                      </m:r>
                    </m:oMath>
                  </m:oMathPara>
                </a14:m>
                <a:endParaRPr lang="it-IT" dirty="0"/>
              </a:p>
            </p:txBody>
          </p:sp>
        </mc:Choice>
        <mc:Fallback xmlns="">
          <p:sp>
            <p:nvSpPr>
              <p:cNvPr id="44" name="CasellaDiTesto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24401" y="5089791"/>
                <a:ext cx="181139" cy="276999"/>
              </a:xfrm>
              <a:prstGeom prst="rect">
                <a:avLst/>
              </a:prstGeom>
              <a:blipFill rotWithShape="0">
                <a:blip r:embed="rId11"/>
                <a:stretch>
                  <a:fillRect l="-34483" r="-31034" b="-6667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5" name="Connettore 1 44"/>
          <p:cNvCxnSpPr/>
          <p:nvPr/>
        </p:nvCxnSpPr>
        <p:spPr>
          <a:xfrm flipH="1">
            <a:off x="5921566" y="5922942"/>
            <a:ext cx="1101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Connettore 1 45"/>
          <p:cNvCxnSpPr/>
          <p:nvPr/>
        </p:nvCxnSpPr>
        <p:spPr>
          <a:xfrm flipV="1">
            <a:off x="5921566" y="5216286"/>
            <a:ext cx="0" cy="695639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7" name="Ovale 46"/>
          <p:cNvSpPr/>
          <p:nvPr/>
        </p:nvSpPr>
        <p:spPr>
          <a:xfrm>
            <a:off x="5871990" y="5174584"/>
            <a:ext cx="99152" cy="119609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8" name="CasellaDiTesto 47"/>
              <p:cNvSpPr txBox="1"/>
              <p:nvPr/>
            </p:nvSpPr>
            <p:spPr>
              <a:xfrm>
                <a:off x="5691769" y="5099166"/>
                <a:ext cx="18113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b="0" i="1" smtClean="0">
                          <a:latin typeface="Cambria Math" panose="02040503050406030204" pitchFamily="18" charset="0"/>
                        </a:rPr>
                        <m:t>2</m:t>
                      </m:r>
                    </m:oMath>
                  </m:oMathPara>
                </a14:m>
                <a:endParaRPr lang="it-IT" dirty="0"/>
              </a:p>
            </p:txBody>
          </p:sp>
        </mc:Choice>
        <mc:Fallback xmlns="">
          <p:sp>
            <p:nvSpPr>
              <p:cNvPr id="48" name="CasellaDiTesto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91769" y="5099166"/>
                <a:ext cx="181139" cy="276999"/>
              </a:xfrm>
              <a:prstGeom prst="rect">
                <a:avLst/>
              </a:prstGeom>
              <a:blipFill rotWithShape="0">
                <a:blip r:embed="rId12"/>
                <a:stretch>
                  <a:fillRect l="-34483" r="-31034" b="-6522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CasellaDiTesto 48"/>
              <p:cNvSpPr txBox="1"/>
              <p:nvPr/>
            </p:nvSpPr>
            <p:spPr>
              <a:xfrm>
                <a:off x="756929" y="4828808"/>
                <a:ext cx="2851165" cy="76989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b="0" i="1" smtClean="0">
                          <a:latin typeface="Cambria Math" panose="02040503050406030204" pitchFamily="18" charset="0"/>
                        </a:rPr>
                        <m:t>𝑦</m:t>
                      </m:r>
                      <m:d>
                        <m:dPr>
                          <m:ctrlPr>
                            <a:rPr lang="it-IT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it-IT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e>
                      </m:d>
                      <m:r>
                        <a:rPr lang="it-IT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ctrlPr>
                            <a:rPr lang="it-IT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it-IT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  <m:r>
                            <a:rPr lang="it-IT" b="0" i="1" smtClean="0">
                              <a:latin typeface="Cambria Math" panose="02040503050406030204" pitchFamily="18" charset="0"/>
                            </a:rPr>
                            <m:t>=−∞</m:t>
                          </m:r>
                        </m:sub>
                        <m:sup>
                          <m:r>
                            <a:rPr lang="it-IT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it-IT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∞</m:t>
                          </m:r>
                        </m:sup>
                        <m:e>
                          <m:r>
                            <a:rPr lang="it-IT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d>
                            <m:dPr>
                              <m:ctrlPr>
                                <a:rPr lang="it-IT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it-IT" b="0" i="1" smtClean="0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e>
                          </m:d>
                          <m:r>
                            <a:rPr lang="it-IT" b="0" i="1" smtClean="0">
                              <a:latin typeface="Cambria Math" panose="02040503050406030204" pitchFamily="18" charset="0"/>
                            </a:rPr>
                            <m:t>h</m:t>
                          </m:r>
                          <m:d>
                            <m:dPr>
                              <m:ctrlPr>
                                <a:rPr lang="it-IT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it-IT" b="0" i="1" smtClean="0">
                                  <a:latin typeface="Cambria Math" panose="02040503050406030204" pitchFamily="18" charset="0"/>
                                </a:rPr>
                                <m:t>0−</m:t>
                              </m:r>
                              <m:r>
                                <a:rPr lang="it-IT" b="0" i="1" smtClean="0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e>
                          </m:d>
                        </m:e>
                      </m:nary>
                    </m:oMath>
                  </m:oMathPara>
                </a14:m>
                <a:endParaRPr lang="it-IT" dirty="0"/>
              </a:p>
            </p:txBody>
          </p:sp>
        </mc:Choice>
        <mc:Fallback xmlns="">
          <p:sp>
            <p:nvSpPr>
              <p:cNvPr id="49" name="CasellaDiTesto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6929" y="4828808"/>
                <a:ext cx="2851165" cy="769891"/>
              </a:xfrm>
              <a:prstGeom prst="rect">
                <a:avLst/>
              </a:prstGeom>
              <a:blipFill rotWithShape="0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49638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Connettore 2 1"/>
          <p:cNvCxnSpPr/>
          <p:nvPr/>
        </p:nvCxnSpPr>
        <p:spPr>
          <a:xfrm flipV="1">
            <a:off x="1795749" y="1564395"/>
            <a:ext cx="7634690" cy="22034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" name="Connettore 2 2"/>
          <p:cNvCxnSpPr/>
          <p:nvPr/>
        </p:nvCxnSpPr>
        <p:spPr>
          <a:xfrm flipV="1">
            <a:off x="5354198" y="341523"/>
            <a:ext cx="0" cy="1608464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4" name="Connettore 2 3"/>
          <p:cNvCxnSpPr/>
          <p:nvPr/>
        </p:nvCxnSpPr>
        <p:spPr>
          <a:xfrm flipV="1">
            <a:off x="1795749" y="3359225"/>
            <a:ext cx="7634690" cy="22034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5" name="Connettore 2 4"/>
          <p:cNvCxnSpPr/>
          <p:nvPr/>
        </p:nvCxnSpPr>
        <p:spPr>
          <a:xfrm flipV="1">
            <a:off x="5354198" y="2136353"/>
            <a:ext cx="0" cy="1608464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CasellaDiTesto 5"/>
              <p:cNvSpPr txBox="1"/>
              <p:nvPr/>
            </p:nvSpPr>
            <p:spPr>
              <a:xfrm>
                <a:off x="1149534" y="868756"/>
                <a:ext cx="57361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it-IT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it-IT" b="0" i="1" smtClean="0"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it-IT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it-IT" dirty="0"/>
              </a:p>
            </p:txBody>
          </p:sp>
        </mc:Choice>
        <mc:Fallback>
          <p:sp>
            <p:nvSpPr>
              <p:cNvPr id="6" name="CasellaDiTesto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49534" y="868756"/>
                <a:ext cx="573619" cy="276999"/>
              </a:xfrm>
              <a:prstGeom prst="rect">
                <a:avLst/>
              </a:prstGeom>
              <a:blipFill rotWithShape="0">
                <a:blip r:embed="rId2"/>
                <a:stretch>
                  <a:fillRect l="-5319" t="-4444" r="-14894" b="-35556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CasellaDiTesto 6"/>
              <p:cNvSpPr txBox="1"/>
              <p:nvPr/>
            </p:nvSpPr>
            <p:spPr>
              <a:xfrm>
                <a:off x="1167295" y="2663586"/>
                <a:ext cx="91608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it-IT" b="0" dirty="0" smtClean="0"/>
                  <a:t>h</a:t>
                </a:r>
                <a14:m>
                  <m:oMath xmlns:m="http://schemas.openxmlformats.org/officeDocument/2006/math">
                    <m:r>
                      <a:rPr lang="it-IT" b="0" i="1" smtClean="0">
                        <a:latin typeface="Cambria Math" panose="02040503050406030204" pitchFamily="18" charset="0"/>
                      </a:rPr>
                      <m:t>(1−</m:t>
                    </m:r>
                    <m:r>
                      <a:rPr lang="it-IT" b="0" i="1" smtClean="0">
                        <a:latin typeface="Cambria Math" panose="02040503050406030204" pitchFamily="18" charset="0"/>
                      </a:rPr>
                      <m:t>𝑚</m:t>
                    </m:r>
                    <m:r>
                      <a:rPr lang="it-IT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it-IT" dirty="0"/>
              </a:p>
            </p:txBody>
          </p:sp>
        </mc:Choice>
        <mc:Fallback>
          <p:sp>
            <p:nvSpPr>
              <p:cNvPr id="7" name="CasellaDiTesto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67295" y="2663586"/>
                <a:ext cx="916085" cy="276999"/>
              </a:xfrm>
              <a:prstGeom prst="rect">
                <a:avLst/>
              </a:prstGeom>
              <a:blipFill rotWithShape="0">
                <a:blip r:embed="rId3"/>
                <a:stretch>
                  <a:fillRect l="-15232" t="-28889" r="-10596" b="-51111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" name="Connettore 1 7"/>
          <p:cNvCxnSpPr/>
          <p:nvPr/>
        </p:nvCxnSpPr>
        <p:spPr>
          <a:xfrm flipH="1">
            <a:off x="5971143" y="3398571"/>
            <a:ext cx="1101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ttore 1 8"/>
          <p:cNvCxnSpPr/>
          <p:nvPr/>
        </p:nvCxnSpPr>
        <p:spPr>
          <a:xfrm flipV="1">
            <a:off x="5971143" y="2691915"/>
            <a:ext cx="0" cy="695639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0" name="Ovale 9"/>
          <p:cNvSpPr/>
          <p:nvPr/>
        </p:nvSpPr>
        <p:spPr>
          <a:xfrm>
            <a:off x="5921567" y="2650213"/>
            <a:ext cx="99152" cy="119609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1" name="Connettore 1 10"/>
          <p:cNvCxnSpPr/>
          <p:nvPr/>
        </p:nvCxnSpPr>
        <p:spPr>
          <a:xfrm flipH="1">
            <a:off x="6586251" y="3398571"/>
            <a:ext cx="1101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ttore 1 11"/>
          <p:cNvCxnSpPr/>
          <p:nvPr/>
        </p:nvCxnSpPr>
        <p:spPr>
          <a:xfrm flipH="1">
            <a:off x="4733581" y="3422961"/>
            <a:ext cx="1101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ttore 1 12"/>
          <p:cNvCxnSpPr/>
          <p:nvPr/>
        </p:nvCxnSpPr>
        <p:spPr>
          <a:xfrm flipH="1">
            <a:off x="5357873" y="3422970"/>
            <a:ext cx="1101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ttore 1 13"/>
          <p:cNvCxnSpPr/>
          <p:nvPr/>
        </p:nvCxnSpPr>
        <p:spPr>
          <a:xfrm flipH="1">
            <a:off x="5980321" y="1576986"/>
            <a:ext cx="1101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ttore 1 14"/>
          <p:cNvCxnSpPr/>
          <p:nvPr/>
        </p:nvCxnSpPr>
        <p:spPr>
          <a:xfrm flipV="1">
            <a:off x="5980321" y="870330"/>
            <a:ext cx="0" cy="695639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6" name="Ovale 15"/>
          <p:cNvSpPr/>
          <p:nvPr/>
        </p:nvSpPr>
        <p:spPr>
          <a:xfrm>
            <a:off x="5930745" y="828628"/>
            <a:ext cx="99152" cy="119609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7" name="Connettore 1 16"/>
          <p:cNvCxnSpPr/>
          <p:nvPr/>
        </p:nvCxnSpPr>
        <p:spPr>
          <a:xfrm flipH="1">
            <a:off x="6595429" y="1576986"/>
            <a:ext cx="1101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ttore 1 17"/>
          <p:cNvCxnSpPr>
            <a:endCxn id="19" idx="4"/>
          </p:cNvCxnSpPr>
          <p:nvPr/>
        </p:nvCxnSpPr>
        <p:spPr>
          <a:xfrm flipV="1">
            <a:off x="6584413" y="504873"/>
            <a:ext cx="1835" cy="1081556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9" name="Ovale 18"/>
          <p:cNvSpPr/>
          <p:nvPr/>
        </p:nvSpPr>
        <p:spPr>
          <a:xfrm>
            <a:off x="6536672" y="385264"/>
            <a:ext cx="99152" cy="119609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20" name="Connettore 1 19"/>
          <p:cNvCxnSpPr/>
          <p:nvPr/>
        </p:nvCxnSpPr>
        <p:spPr>
          <a:xfrm flipH="1">
            <a:off x="4733581" y="3392275"/>
            <a:ext cx="1101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ttore 1 20"/>
          <p:cNvCxnSpPr>
            <a:endCxn id="22" idx="4"/>
          </p:cNvCxnSpPr>
          <p:nvPr/>
        </p:nvCxnSpPr>
        <p:spPr>
          <a:xfrm>
            <a:off x="4733581" y="3381259"/>
            <a:ext cx="0" cy="496413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2" name="Ovale 21"/>
          <p:cNvSpPr/>
          <p:nvPr/>
        </p:nvSpPr>
        <p:spPr>
          <a:xfrm>
            <a:off x="4684005" y="3758063"/>
            <a:ext cx="99152" cy="119609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23" name="Connettore 1 22"/>
          <p:cNvCxnSpPr/>
          <p:nvPr/>
        </p:nvCxnSpPr>
        <p:spPr>
          <a:xfrm flipH="1">
            <a:off x="5367051" y="1601385"/>
            <a:ext cx="1101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ttore 1 23"/>
          <p:cNvCxnSpPr>
            <a:endCxn id="25" idx="4"/>
          </p:cNvCxnSpPr>
          <p:nvPr/>
        </p:nvCxnSpPr>
        <p:spPr>
          <a:xfrm flipH="1" flipV="1">
            <a:off x="5354198" y="1277953"/>
            <a:ext cx="12853" cy="312416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5" name="Ovale 24"/>
          <p:cNvSpPr/>
          <p:nvPr/>
        </p:nvSpPr>
        <p:spPr>
          <a:xfrm>
            <a:off x="5304622" y="1158344"/>
            <a:ext cx="99152" cy="119609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CasellaDiTesto 25"/>
              <p:cNvSpPr txBox="1"/>
              <p:nvPr/>
            </p:nvSpPr>
            <p:spPr>
              <a:xfrm>
                <a:off x="5098695" y="1079648"/>
                <a:ext cx="18113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b="0" i="1" smtClean="0"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it-IT" dirty="0"/>
              </a:p>
            </p:txBody>
          </p:sp>
        </mc:Choice>
        <mc:Fallback xmlns="">
          <p:sp>
            <p:nvSpPr>
              <p:cNvPr id="26" name="CasellaDiTesto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98695" y="1079648"/>
                <a:ext cx="181139" cy="276999"/>
              </a:xfrm>
              <a:prstGeom prst="rect">
                <a:avLst/>
              </a:prstGeom>
              <a:blipFill rotWithShape="0">
                <a:blip r:embed="rId4"/>
                <a:stretch>
                  <a:fillRect l="-30000" r="-30000" b="-6522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CasellaDiTesto 26"/>
              <p:cNvSpPr txBox="1"/>
              <p:nvPr/>
            </p:nvSpPr>
            <p:spPr>
              <a:xfrm>
                <a:off x="5704024" y="749932"/>
                <a:ext cx="18113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b="0" i="1" smtClean="0">
                          <a:latin typeface="Cambria Math" panose="02040503050406030204" pitchFamily="18" charset="0"/>
                        </a:rPr>
                        <m:t>2</m:t>
                      </m:r>
                    </m:oMath>
                  </m:oMathPara>
                </a14:m>
                <a:endParaRPr lang="it-IT" dirty="0"/>
              </a:p>
            </p:txBody>
          </p:sp>
        </mc:Choice>
        <mc:Fallback xmlns="">
          <p:sp>
            <p:nvSpPr>
              <p:cNvPr id="27" name="CasellaDiTesto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04024" y="749932"/>
                <a:ext cx="181139" cy="276999"/>
              </a:xfrm>
              <a:prstGeom prst="rect">
                <a:avLst/>
              </a:prstGeom>
              <a:blipFill rotWithShape="0">
                <a:blip r:embed="rId5"/>
                <a:stretch>
                  <a:fillRect l="-34483" r="-31034" b="-8889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CasellaDiTesto 27"/>
              <p:cNvSpPr txBox="1"/>
              <p:nvPr/>
            </p:nvSpPr>
            <p:spPr>
              <a:xfrm>
                <a:off x="6319130" y="306568"/>
                <a:ext cx="18113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b="0" i="1" smtClean="0">
                          <a:latin typeface="Cambria Math" panose="02040503050406030204" pitchFamily="18" charset="0"/>
                        </a:rPr>
                        <m:t>3</m:t>
                      </m:r>
                    </m:oMath>
                  </m:oMathPara>
                </a14:m>
                <a:endParaRPr lang="it-IT" dirty="0"/>
              </a:p>
            </p:txBody>
          </p:sp>
        </mc:Choice>
        <mc:Fallback xmlns="">
          <p:sp>
            <p:nvSpPr>
              <p:cNvPr id="28" name="CasellaDiTesto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19130" y="306568"/>
                <a:ext cx="181139" cy="276999"/>
              </a:xfrm>
              <a:prstGeom prst="rect">
                <a:avLst/>
              </a:prstGeom>
              <a:blipFill rotWithShape="0">
                <a:blip r:embed="rId6"/>
                <a:stretch>
                  <a:fillRect l="-34483" r="-31034" b="-6522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CasellaDiTesto 28"/>
              <p:cNvSpPr txBox="1"/>
              <p:nvPr/>
            </p:nvSpPr>
            <p:spPr>
              <a:xfrm>
                <a:off x="4354529" y="3679367"/>
                <a:ext cx="35426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b="0" i="1" smtClean="0">
                          <a:latin typeface="Cambria Math" panose="02040503050406030204" pitchFamily="18" charset="0"/>
                        </a:rPr>
                        <m:t>−1</m:t>
                      </m:r>
                    </m:oMath>
                  </m:oMathPara>
                </a14:m>
                <a:endParaRPr lang="it-IT" dirty="0"/>
              </a:p>
            </p:txBody>
          </p:sp>
        </mc:Choice>
        <mc:Fallback xmlns="">
          <p:sp>
            <p:nvSpPr>
              <p:cNvPr id="29" name="CasellaDiTesto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54529" y="3679367"/>
                <a:ext cx="354264" cy="276999"/>
              </a:xfrm>
              <a:prstGeom prst="rect">
                <a:avLst/>
              </a:prstGeom>
              <a:blipFill rotWithShape="0">
                <a:blip r:embed="rId7"/>
                <a:stretch>
                  <a:fillRect l="-1724" r="-17241" b="-6667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0" name="Connettore 1 29"/>
          <p:cNvCxnSpPr/>
          <p:nvPr/>
        </p:nvCxnSpPr>
        <p:spPr>
          <a:xfrm flipH="1">
            <a:off x="5356036" y="3383615"/>
            <a:ext cx="1101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nettore 1 30"/>
          <p:cNvCxnSpPr>
            <a:endCxn id="32" idx="4"/>
          </p:cNvCxnSpPr>
          <p:nvPr/>
        </p:nvCxnSpPr>
        <p:spPr>
          <a:xfrm flipH="1" flipV="1">
            <a:off x="5343183" y="3060183"/>
            <a:ext cx="12853" cy="312416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2" name="Ovale 31"/>
          <p:cNvSpPr/>
          <p:nvPr/>
        </p:nvSpPr>
        <p:spPr>
          <a:xfrm>
            <a:off x="5293607" y="2940574"/>
            <a:ext cx="99152" cy="119609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CasellaDiTesto 32"/>
              <p:cNvSpPr txBox="1"/>
              <p:nvPr/>
            </p:nvSpPr>
            <p:spPr>
              <a:xfrm>
                <a:off x="5087680" y="2861878"/>
                <a:ext cx="18113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b="0" i="1" smtClean="0"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it-IT" dirty="0"/>
              </a:p>
            </p:txBody>
          </p:sp>
        </mc:Choice>
        <mc:Fallback xmlns="">
          <p:sp>
            <p:nvSpPr>
              <p:cNvPr id="33" name="CasellaDiTesto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87680" y="2861878"/>
                <a:ext cx="181139" cy="276999"/>
              </a:xfrm>
              <a:prstGeom prst="rect">
                <a:avLst/>
              </a:prstGeom>
              <a:blipFill rotWithShape="0">
                <a:blip r:embed="rId8"/>
                <a:stretch>
                  <a:fillRect l="-34483" r="-31034" b="-6522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CasellaDiTesto 33"/>
              <p:cNvSpPr txBox="1"/>
              <p:nvPr/>
            </p:nvSpPr>
            <p:spPr>
              <a:xfrm>
                <a:off x="5741346" y="2574795"/>
                <a:ext cx="18113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b="0" i="1" smtClean="0">
                          <a:latin typeface="Cambria Math" panose="02040503050406030204" pitchFamily="18" charset="0"/>
                        </a:rPr>
                        <m:t>2</m:t>
                      </m:r>
                    </m:oMath>
                  </m:oMathPara>
                </a14:m>
                <a:endParaRPr lang="it-IT" dirty="0"/>
              </a:p>
            </p:txBody>
          </p:sp>
        </mc:Choice>
        <mc:Fallback xmlns="">
          <p:sp>
            <p:nvSpPr>
              <p:cNvPr id="34" name="CasellaDiTesto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41346" y="2574795"/>
                <a:ext cx="181139" cy="276999"/>
              </a:xfrm>
              <a:prstGeom prst="rect">
                <a:avLst/>
              </a:prstGeom>
              <a:blipFill rotWithShape="0">
                <a:blip r:embed="rId9"/>
                <a:stretch>
                  <a:fillRect l="-33333" r="-26667" b="-6522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5" name="Connettore 1 34"/>
          <p:cNvCxnSpPr/>
          <p:nvPr/>
        </p:nvCxnSpPr>
        <p:spPr>
          <a:xfrm flipH="1">
            <a:off x="6588087" y="3383615"/>
            <a:ext cx="1101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nettore 1 35"/>
          <p:cNvCxnSpPr>
            <a:endCxn id="37" idx="4"/>
          </p:cNvCxnSpPr>
          <p:nvPr/>
        </p:nvCxnSpPr>
        <p:spPr>
          <a:xfrm flipH="1" flipV="1">
            <a:off x="6575234" y="3060183"/>
            <a:ext cx="12853" cy="312416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7" name="Ovale 36"/>
          <p:cNvSpPr/>
          <p:nvPr/>
        </p:nvSpPr>
        <p:spPr>
          <a:xfrm>
            <a:off x="6525658" y="2940574"/>
            <a:ext cx="99152" cy="119609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CasellaDiTesto 37"/>
              <p:cNvSpPr txBox="1"/>
              <p:nvPr/>
            </p:nvSpPr>
            <p:spPr>
              <a:xfrm>
                <a:off x="6319731" y="2861878"/>
                <a:ext cx="18113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b="0" i="1" smtClean="0"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it-IT" dirty="0"/>
              </a:p>
            </p:txBody>
          </p:sp>
        </mc:Choice>
        <mc:Fallback xmlns="">
          <p:sp>
            <p:nvSpPr>
              <p:cNvPr id="38" name="CasellaDiTesto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19731" y="2861878"/>
                <a:ext cx="181139" cy="276999"/>
              </a:xfrm>
              <a:prstGeom prst="rect">
                <a:avLst/>
              </a:prstGeom>
              <a:blipFill rotWithShape="0">
                <a:blip r:embed="rId10"/>
                <a:stretch>
                  <a:fillRect l="-34483" r="-31034" b="-6522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9" name="Connettore 2 38"/>
          <p:cNvCxnSpPr/>
          <p:nvPr/>
        </p:nvCxnSpPr>
        <p:spPr>
          <a:xfrm flipV="1">
            <a:off x="1795749" y="5903205"/>
            <a:ext cx="7634690" cy="22034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40" name="Connettore 2 39"/>
          <p:cNvCxnSpPr/>
          <p:nvPr/>
        </p:nvCxnSpPr>
        <p:spPr>
          <a:xfrm flipH="1" flipV="1">
            <a:off x="5341345" y="4186410"/>
            <a:ext cx="12853" cy="210238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41" name="Connettore 1 40"/>
          <p:cNvCxnSpPr/>
          <p:nvPr/>
        </p:nvCxnSpPr>
        <p:spPr>
          <a:xfrm flipH="1">
            <a:off x="5354198" y="5913567"/>
            <a:ext cx="1101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Connettore 1 44"/>
          <p:cNvCxnSpPr/>
          <p:nvPr/>
        </p:nvCxnSpPr>
        <p:spPr>
          <a:xfrm flipH="1">
            <a:off x="5962282" y="5955877"/>
            <a:ext cx="1101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Connettore 1 45"/>
          <p:cNvCxnSpPr>
            <a:endCxn id="47" idx="0"/>
          </p:cNvCxnSpPr>
          <p:nvPr/>
        </p:nvCxnSpPr>
        <p:spPr>
          <a:xfrm flipH="1" flipV="1">
            <a:off x="5951265" y="4381252"/>
            <a:ext cx="11017" cy="1541765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7" name="Ovale 46"/>
          <p:cNvSpPr/>
          <p:nvPr/>
        </p:nvSpPr>
        <p:spPr>
          <a:xfrm>
            <a:off x="5901689" y="4381252"/>
            <a:ext cx="99152" cy="119609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8" name="CasellaDiTesto 47"/>
              <p:cNvSpPr txBox="1"/>
              <p:nvPr/>
            </p:nvSpPr>
            <p:spPr>
              <a:xfrm>
                <a:off x="5720550" y="4308066"/>
                <a:ext cx="18113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b="0" i="1" smtClean="0">
                          <a:latin typeface="Cambria Math" panose="02040503050406030204" pitchFamily="18" charset="0"/>
                        </a:rPr>
                        <m:t>4</m:t>
                      </m:r>
                    </m:oMath>
                  </m:oMathPara>
                </a14:m>
                <a:endParaRPr lang="it-IT" dirty="0"/>
              </a:p>
            </p:txBody>
          </p:sp>
        </mc:Choice>
        <mc:Fallback xmlns="">
          <p:sp>
            <p:nvSpPr>
              <p:cNvPr id="48" name="CasellaDiTesto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20550" y="4308066"/>
                <a:ext cx="181139" cy="276999"/>
              </a:xfrm>
              <a:prstGeom prst="rect">
                <a:avLst/>
              </a:prstGeom>
              <a:blipFill rotWithShape="0">
                <a:blip r:embed="rId11"/>
                <a:stretch>
                  <a:fillRect l="-30000" r="-30000" b="-6667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CasellaDiTesto 48"/>
              <p:cNvSpPr txBox="1"/>
              <p:nvPr/>
            </p:nvSpPr>
            <p:spPr>
              <a:xfrm>
                <a:off x="756929" y="4828808"/>
                <a:ext cx="2851165" cy="76989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b="0" i="1" smtClean="0">
                          <a:latin typeface="Cambria Math" panose="02040503050406030204" pitchFamily="18" charset="0"/>
                        </a:rPr>
                        <m:t>𝑦</m:t>
                      </m:r>
                      <m:d>
                        <m:dPr>
                          <m:ctrlPr>
                            <a:rPr lang="it-IT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it-IT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</m:d>
                      <m:r>
                        <a:rPr lang="it-IT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ctrlPr>
                            <a:rPr lang="it-IT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it-IT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  <m:r>
                            <a:rPr lang="it-IT" b="0" i="1" smtClean="0">
                              <a:latin typeface="Cambria Math" panose="02040503050406030204" pitchFamily="18" charset="0"/>
                            </a:rPr>
                            <m:t>=−∞</m:t>
                          </m:r>
                        </m:sub>
                        <m:sup>
                          <m:r>
                            <a:rPr lang="it-IT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it-IT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∞</m:t>
                          </m:r>
                        </m:sup>
                        <m:e>
                          <m:r>
                            <a:rPr lang="it-IT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d>
                            <m:dPr>
                              <m:ctrlPr>
                                <a:rPr lang="it-IT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it-IT" b="0" i="1" smtClean="0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e>
                          </m:d>
                          <m:r>
                            <a:rPr lang="it-IT" b="0" i="1" smtClean="0">
                              <a:latin typeface="Cambria Math" panose="02040503050406030204" pitchFamily="18" charset="0"/>
                            </a:rPr>
                            <m:t>h</m:t>
                          </m:r>
                          <m:d>
                            <m:dPr>
                              <m:ctrlPr>
                                <a:rPr lang="it-IT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it-IT" b="0" i="1" smtClean="0">
                                  <a:latin typeface="Cambria Math" panose="02040503050406030204" pitchFamily="18" charset="0"/>
                                </a:rPr>
                                <m:t>1−</m:t>
                              </m:r>
                              <m:r>
                                <a:rPr lang="it-IT" b="0" i="1" smtClean="0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e>
                          </m:d>
                        </m:e>
                      </m:nary>
                    </m:oMath>
                  </m:oMathPara>
                </a14:m>
                <a:endParaRPr lang="it-IT" dirty="0"/>
              </a:p>
            </p:txBody>
          </p:sp>
        </mc:Choice>
        <mc:Fallback xmlns="">
          <p:sp>
            <p:nvSpPr>
              <p:cNvPr id="49" name="CasellaDiTesto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6929" y="4828808"/>
                <a:ext cx="2851165" cy="769891"/>
              </a:xfrm>
              <a:prstGeom prst="rect">
                <a:avLst/>
              </a:prstGeom>
              <a:blipFill rotWithShape="0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0" name="Connettore 1 49"/>
          <p:cNvCxnSpPr/>
          <p:nvPr/>
        </p:nvCxnSpPr>
        <p:spPr>
          <a:xfrm flipH="1">
            <a:off x="5356035" y="5923017"/>
            <a:ext cx="1101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Connettore 1 50"/>
          <p:cNvCxnSpPr/>
          <p:nvPr/>
        </p:nvCxnSpPr>
        <p:spPr>
          <a:xfrm flipH="1">
            <a:off x="5354198" y="5883662"/>
            <a:ext cx="1101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Connettore 1 51"/>
          <p:cNvCxnSpPr>
            <a:endCxn id="53" idx="4"/>
          </p:cNvCxnSpPr>
          <p:nvPr/>
        </p:nvCxnSpPr>
        <p:spPr>
          <a:xfrm flipH="1" flipV="1">
            <a:off x="5341345" y="5560230"/>
            <a:ext cx="9780" cy="360566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3" name="Ovale 52"/>
          <p:cNvSpPr/>
          <p:nvPr/>
        </p:nvSpPr>
        <p:spPr>
          <a:xfrm>
            <a:off x="5291769" y="5440621"/>
            <a:ext cx="99152" cy="119609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4" name="CasellaDiTesto 53"/>
              <p:cNvSpPr txBox="1"/>
              <p:nvPr/>
            </p:nvSpPr>
            <p:spPr>
              <a:xfrm>
                <a:off x="5085842" y="5361925"/>
                <a:ext cx="18113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b="0" i="1" smtClean="0"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it-IT" dirty="0"/>
              </a:p>
            </p:txBody>
          </p:sp>
        </mc:Choice>
        <mc:Fallback xmlns="">
          <p:sp>
            <p:nvSpPr>
              <p:cNvPr id="54" name="CasellaDiTesto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85842" y="5361925"/>
                <a:ext cx="181139" cy="276999"/>
              </a:xfrm>
              <a:prstGeom prst="rect">
                <a:avLst/>
              </a:prstGeom>
              <a:blipFill rotWithShape="0">
                <a:blip r:embed="rId13"/>
                <a:stretch>
                  <a:fillRect l="-30000" r="-30000" b="-6667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7" name="Connettore 1 56"/>
          <p:cNvCxnSpPr/>
          <p:nvPr/>
        </p:nvCxnSpPr>
        <p:spPr>
          <a:xfrm flipH="1">
            <a:off x="6547688" y="5904124"/>
            <a:ext cx="1101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Connettore 1 57"/>
          <p:cNvCxnSpPr>
            <a:endCxn id="59" idx="4"/>
          </p:cNvCxnSpPr>
          <p:nvPr/>
        </p:nvCxnSpPr>
        <p:spPr>
          <a:xfrm flipV="1">
            <a:off x="6536672" y="4832011"/>
            <a:ext cx="1835" cy="1081556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9" name="Ovale 58"/>
          <p:cNvSpPr/>
          <p:nvPr/>
        </p:nvSpPr>
        <p:spPr>
          <a:xfrm>
            <a:off x="6488931" y="4712402"/>
            <a:ext cx="99152" cy="119609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0" name="CasellaDiTesto 59"/>
              <p:cNvSpPr txBox="1"/>
              <p:nvPr/>
            </p:nvSpPr>
            <p:spPr>
              <a:xfrm>
                <a:off x="6271389" y="4633706"/>
                <a:ext cx="18113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b="0" i="1" smtClean="0">
                          <a:latin typeface="Cambria Math" panose="02040503050406030204" pitchFamily="18" charset="0"/>
                        </a:rPr>
                        <m:t>3</m:t>
                      </m:r>
                    </m:oMath>
                  </m:oMathPara>
                </a14:m>
                <a:endParaRPr lang="it-IT" dirty="0"/>
              </a:p>
            </p:txBody>
          </p:sp>
        </mc:Choice>
        <mc:Fallback xmlns="">
          <p:sp>
            <p:nvSpPr>
              <p:cNvPr id="60" name="CasellaDiTesto 5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71389" y="4633706"/>
                <a:ext cx="181139" cy="276999"/>
              </a:xfrm>
              <a:prstGeom prst="rect">
                <a:avLst/>
              </a:prstGeom>
              <a:blipFill rotWithShape="0">
                <a:blip r:embed="rId14"/>
                <a:stretch>
                  <a:fillRect l="-34483" r="-31034" b="-6522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24835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Connettore 2 1"/>
          <p:cNvCxnSpPr/>
          <p:nvPr/>
        </p:nvCxnSpPr>
        <p:spPr>
          <a:xfrm flipV="1">
            <a:off x="1795749" y="1564395"/>
            <a:ext cx="7634690" cy="22034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" name="Connettore 2 2"/>
          <p:cNvCxnSpPr/>
          <p:nvPr/>
        </p:nvCxnSpPr>
        <p:spPr>
          <a:xfrm flipV="1">
            <a:off x="5354198" y="341523"/>
            <a:ext cx="0" cy="1608464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4" name="Connettore 2 3"/>
          <p:cNvCxnSpPr/>
          <p:nvPr/>
        </p:nvCxnSpPr>
        <p:spPr>
          <a:xfrm flipV="1">
            <a:off x="1795749" y="3359225"/>
            <a:ext cx="7634690" cy="22034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5" name="Connettore 2 4"/>
          <p:cNvCxnSpPr/>
          <p:nvPr/>
        </p:nvCxnSpPr>
        <p:spPr>
          <a:xfrm flipV="1">
            <a:off x="5354198" y="2136353"/>
            <a:ext cx="0" cy="1608464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CasellaDiTesto 5"/>
              <p:cNvSpPr txBox="1"/>
              <p:nvPr/>
            </p:nvSpPr>
            <p:spPr>
              <a:xfrm>
                <a:off x="1149534" y="868756"/>
                <a:ext cx="57361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it-IT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it-IT" b="0" i="1" smtClean="0"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it-IT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it-IT" dirty="0"/>
              </a:p>
            </p:txBody>
          </p:sp>
        </mc:Choice>
        <mc:Fallback>
          <p:sp>
            <p:nvSpPr>
              <p:cNvPr id="6" name="CasellaDiTesto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49534" y="868756"/>
                <a:ext cx="573619" cy="276999"/>
              </a:xfrm>
              <a:prstGeom prst="rect">
                <a:avLst/>
              </a:prstGeom>
              <a:blipFill rotWithShape="0">
                <a:blip r:embed="rId2"/>
                <a:stretch>
                  <a:fillRect l="-5319" t="-4444" r="-14894" b="-35556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CasellaDiTesto 6"/>
              <p:cNvSpPr txBox="1"/>
              <p:nvPr/>
            </p:nvSpPr>
            <p:spPr>
              <a:xfrm>
                <a:off x="1167295" y="2663586"/>
                <a:ext cx="91608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it-IT" b="0" dirty="0" smtClean="0"/>
                  <a:t>h</a:t>
                </a:r>
                <a14:m>
                  <m:oMath xmlns:m="http://schemas.openxmlformats.org/officeDocument/2006/math">
                    <m:r>
                      <a:rPr lang="it-IT" b="0" i="1" smtClean="0">
                        <a:latin typeface="Cambria Math" panose="02040503050406030204" pitchFamily="18" charset="0"/>
                      </a:rPr>
                      <m:t>(2−</m:t>
                    </m:r>
                    <m:r>
                      <a:rPr lang="it-IT" b="0" i="1" smtClean="0">
                        <a:latin typeface="Cambria Math" panose="02040503050406030204" pitchFamily="18" charset="0"/>
                      </a:rPr>
                      <m:t>𝑚</m:t>
                    </m:r>
                    <m:r>
                      <a:rPr lang="it-IT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it-IT" dirty="0"/>
              </a:p>
            </p:txBody>
          </p:sp>
        </mc:Choice>
        <mc:Fallback>
          <p:sp>
            <p:nvSpPr>
              <p:cNvPr id="7" name="CasellaDiTesto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67295" y="2663586"/>
                <a:ext cx="916085" cy="276999"/>
              </a:xfrm>
              <a:prstGeom prst="rect">
                <a:avLst/>
              </a:prstGeom>
              <a:blipFill rotWithShape="0">
                <a:blip r:embed="rId3"/>
                <a:stretch>
                  <a:fillRect l="-15232" t="-28889" r="-10596" b="-51111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" name="Connettore 1 7"/>
          <p:cNvCxnSpPr/>
          <p:nvPr/>
        </p:nvCxnSpPr>
        <p:spPr>
          <a:xfrm flipH="1">
            <a:off x="6588090" y="3398571"/>
            <a:ext cx="1101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ttore 1 8"/>
          <p:cNvCxnSpPr/>
          <p:nvPr/>
        </p:nvCxnSpPr>
        <p:spPr>
          <a:xfrm flipV="1">
            <a:off x="6588090" y="2691915"/>
            <a:ext cx="0" cy="695639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0" name="Ovale 9"/>
          <p:cNvSpPr/>
          <p:nvPr/>
        </p:nvSpPr>
        <p:spPr>
          <a:xfrm>
            <a:off x="6538514" y="2650213"/>
            <a:ext cx="99152" cy="119609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1" name="Connettore 1 10"/>
          <p:cNvCxnSpPr/>
          <p:nvPr/>
        </p:nvCxnSpPr>
        <p:spPr>
          <a:xfrm flipH="1">
            <a:off x="7203198" y="3398571"/>
            <a:ext cx="1101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ttore 1 11"/>
          <p:cNvCxnSpPr/>
          <p:nvPr/>
        </p:nvCxnSpPr>
        <p:spPr>
          <a:xfrm flipH="1">
            <a:off x="5350528" y="3422961"/>
            <a:ext cx="1101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ttore 1 12"/>
          <p:cNvCxnSpPr/>
          <p:nvPr/>
        </p:nvCxnSpPr>
        <p:spPr>
          <a:xfrm flipH="1">
            <a:off x="5974820" y="3422970"/>
            <a:ext cx="1101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ttore 1 13"/>
          <p:cNvCxnSpPr/>
          <p:nvPr/>
        </p:nvCxnSpPr>
        <p:spPr>
          <a:xfrm flipH="1">
            <a:off x="5980321" y="1576986"/>
            <a:ext cx="1101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ttore 1 14"/>
          <p:cNvCxnSpPr/>
          <p:nvPr/>
        </p:nvCxnSpPr>
        <p:spPr>
          <a:xfrm flipV="1">
            <a:off x="5980321" y="870330"/>
            <a:ext cx="0" cy="695639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6" name="Ovale 15"/>
          <p:cNvSpPr/>
          <p:nvPr/>
        </p:nvSpPr>
        <p:spPr>
          <a:xfrm>
            <a:off x="5930745" y="828628"/>
            <a:ext cx="99152" cy="119609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7" name="Connettore 1 16"/>
          <p:cNvCxnSpPr/>
          <p:nvPr/>
        </p:nvCxnSpPr>
        <p:spPr>
          <a:xfrm flipH="1">
            <a:off x="6595429" y="1576986"/>
            <a:ext cx="1101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ttore 1 17"/>
          <p:cNvCxnSpPr>
            <a:endCxn id="19" idx="4"/>
          </p:cNvCxnSpPr>
          <p:nvPr/>
        </p:nvCxnSpPr>
        <p:spPr>
          <a:xfrm flipV="1">
            <a:off x="6584413" y="504873"/>
            <a:ext cx="1835" cy="1081556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9" name="Ovale 18"/>
          <p:cNvSpPr/>
          <p:nvPr/>
        </p:nvSpPr>
        <p:spPr>
          <a:xfrm>
            <a:off x="6536672" y="385264"/>
            <a:ext cx="99152" cy="119609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20" name="Connettore 1 19"/>
          <p:cNvCxnSpPr/>
          <p:nvPr/>
        </p:nvCxnSpPr>
        <p:spPr>
          <a:xfrm flipH="1">
            <a:off x="5350528" y="3392275"/>
            <a:ext cx="1101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ttore 1 20"/>
          <p:cNvCxnSpPr>
            <a:endCxn id="22" idx="4"/>
          </p:cNvCxnSpPr>
          <p:nvPr/>
        </p:nvCxnSpPr>
        <p:spPr>
          <a:xfrm>
            <a:off x="5350528" y="3381259"/>
            <a:ext cx="0" cy="496413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2" name="Ovale 21"/>
          <p:cNvSpPr/>
          <p:nvPr/>
        </p:nvSpPr>
        <p:spPr>
          <a:xfrm>
            <a:off x="5300952" y="3758063"/>
            <a:ext cx="99152" cy="119609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23" name="Connettore 1 22"/>
          <p:cNvCxnSpPr/>
          <p:nvPr/>
        </p:nvCxnSpPr>
        <p:spPr>
          <a:xfrm flipH="1">
            <a:off x="5367051" y="1601385"/>
            <a:ext cx="1101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ttore 1 23"/>
          <p:cNvCxnSpPr>
            <a:endCxn id="25" idx="4"/>
          </p:cNvCxnSpPr>
          <p:nvPr/>
        </p:nvCxnSpPr>
        <p:spPr>
          <a:xfrm flipH="1" flipV="1">
            <a:off x="5354198" y="1277953"/>
            <a:ext cx="12853" cy="312416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5" name="Ovale 24"/>
          <p:cNvSpPr/>
          <p:nvPr/>
        </p:nvSpPr>
        <p:spPr>
          <a:xfrm>
            <a:off x="5304622" y="1158344"/>
            <a:ext cx="99152" cy="119609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CasellaDiTesto 25"/>
              <p:cNvSpPr txBox="1"/>
              <p:nvPr/>
            </p:nvSpPr>
            <p:spPr>
              <a:xfrm>
                <a:off x="5098695" y="1079648"/>
                <a:ext cx="18113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b="0" i="1" smtClean="0"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it-IT" dirty="0"/>
              </a:p>
            </p:txBody>
          </p:sp>
        </mc:Choice>
        <mc:Fallback xmlns="">
          <p:sp>
            <p:nvSpPr>
              <p:cNvPr id="26" name="CasellaDiTesto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98695" y="1079648"/>
                <a:ext cx="181139" cy="276999"/>
              </a:xfrm>
              <a:prstGeom prst="rect">
                <a:avLst/>
              </a:prstGeom>
              <a:blipFill rotWithShape="0">
                <a:blip r:embed="rId4"/>
                <a:stretch>
                  <a:fillRect l="-30000" r="-30000" b="-6522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CasellaDiTesto 26"/>
              <p:cNvSpPr txBox="1"/>
              <p:nvPr/>
            </p:nvSpPr>
            <p:spPr>
              <a:xfrm>
                <a:off x="5704024" y="749932"/>
                <a:ext cx="18113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b="0" i="1" smtClean="0">
                          <a:latin typeface="Cambria Math" panose="02040503050406030204" pitchFamily="18" charset="0"/>
                        </a:rPr>
                        <m:t>2</m:t>
                      </m:r>
                    </m:oMath>
                  </m:oMathPara>
                </a14:m>
                <a:endParaRPr lang="it-IT" dirty="0"/>
              </a:p>
            </p:txBody>
          </p:sp>
        </mc:Choice>
        <mc:Fallback xmlns="">
          <p:sp>
            <p:nvSpPr>
              <p:cNvPr id="27" name="CasellaDiTesto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04024" y="749932"/>
                <a:ext cx="181139" cy="276999"/>
              </a:xfrm>
              <a:prstGeom prst="rect">
                <a:avLst/>
              </a:prstGeom>
              <a:blipFill rotWithShape="0">
                <a:blip r:embed="rId5"/>
                <a:stretch>
                  <a:fillRect l="-34483" r="-31034" b="-8889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CasellaDiTesto 27"/>
              <p:cNvSpPr txBox="1"/>
              <p:nvPr/>
            </p:nvSpPr>
            <p:spPr>
              <a:xfrm>
                <a:off x="6319130" y="306568"/>
                <a:ext cx="18113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b="0" i="1" smtClean="0">
                          <a:latin typeface="Cambria Math" panose="02040503050406030204" pitchFamily="18" charset="0"/>
                        </a:rPr>
                        <m:t>3</m:t>
                      </m:r>
                    </m:oMath>
                  </m:oMathPara>
                </a14:m>
                <a:endParaRPr lang="it-IT" dirty="0"/>
              </a:p>
            </p:txBody>
          </p:sp>
        </mc:Choice>
        <mc:Fallback xmlns="">
          <p:sp>
            <p:nvSpPr>
              <p:cNvPr id="28" name="CasellaDiTesto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19130" y="306568"/>
                <a:ext cx="181139" cy="276999"/>
              </a:xfrm>
              <a:prstGeom prst="rect">
                <a:avLst/>
              </a:prstGeom>
              <a:blipFill rotWithShape="0">
                <a:blip r:embed="rId6"/>
                <a:stretch>
                  <a:fillRect l="-34483" r="-31034" b="-6522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CasellaDiTesto 28"/>
              <p:cNvSpPr txBox="1"/>
              <p:nvPr/>
            </p:nvSpPr>
            <p:spPr>
              <a:xfrm>
                <a:off x="4971476" y="3679367"/>
                <a:ext cx="35426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b="0" i="1" smtClean="0">
                          <a:latin typeface="Cambria Math" panose="02040503050406030204" pitchFamily="18" charset="0"/>
                        </a:rPr>
                        <m:t>−1</m:t>
                      </m:r>
                    </m:oMath>
                  </m:oMathPara>
                </a14:m>
                <a:endParaRPr lang="it-IT" dirty="0"/>
              </a:p>
            </p:txBody>
          </p:sp>
        </mc:Choice>
        <mc:Fallback xmlns="">
          <p:sp>
            <p:nvSpPr>
              <p:cNvPr id="29" name="CasellaDiTesto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71476" y="3679367"/>
                <a:ext cx="354264" cy="276999"/>
              </a:xfrm>
              <a:prstGeom prst="rect">
                <a:avLst/>
              </a:prstGeom>
              <a:blipFill rotWithShape="0">
                <a:blip r:embed="rId7"/>
                <a:stretch>
                  <a:fillRect l="-3448" r="-15517" b="-6667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0" name="Connettore 1 29"/>
          <p:cNvCxnSpPr/>
          <p:nvPr/>
        </p:nvCxnSpPr>
        <p:spPr>
          <a:xfrm flipH="1">
            <a:off x="5972983" y="3383615"/>
            <a:ext cx="1101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nettore 1 30"/>
          <p:cNvCxnSpPr>
            <a:endCxn id="32" idx="4"/>
          </p:cNvCxnSpPr>
          <p:nvPr/>
        </p:nvCxnSpPr>
        <p:spPr>
          <a:xfrm flipH="1" flipV="1">
            <a:off x="5960130" y="3060183"/>
            <a:ext cx="12853" cy="312416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2" name="Ovale 31"/>
          <p:cNvSpPr/>
          <p:nvPr/>
        </p:nvSpPr>
        <p:spPr>
          <a:xfrm>
            <a:off x="5910554" y="2940574"/>
            <a:ext cx="99152" cy="119609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CasellaDiTesto 32"/>
              <p:cNvSpPr txBox="1"/>
              <p:nvPr/>
            </p:nvSpPr>
            <p:spPr>
              <a:xfrm>
                <a:off x="5704627" y="2861878"/>
                <a:ext cx="18113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b="0" i="1" smtClean="0"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it-IT" dirty="0"/>
              </a:p>
            </p:txBody>
          </p:sp>
        </mc:Choice>
        <mc:Fallback xmlns="">
          <p:sp>
            <p:nvSpPr>
              <p:cNvPr id="33" name="CasellaDiTesto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04627" y="2861878"/>
                <a:ext cx="181139" cy="276999"/>
              </a:xfrm>
              <a:prstGeom prst="rect">
                <a:avLst/>
              </a:prstGeom>
              <a:blipFill rotWithShape="0">
                <a:blip r:embed="rId8"/>
                <a:stretch>
                  <a:fillRect l="-33333" r="-26667" b="-6522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CasellaDiTesto 33"/>
              <p:cNvSpPr txBox="1"/>
              <p:nvPr/>
            </p:nvSpPr>
            <p:spPr>
              <a:xfrm>
                <a:off x="6358293" y="2574795"/>
                <a:ext cx="18113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b="0" i="1" smtClean="0">
                          <a:latin typeface="Cambria Math" panose="02040503050406030204" pitchFamily="18" charset="0"/>
                        </a:rPr>
                        <m:t>2</m:t>
                      </m:r>
                    </m:oMath>
                  </m:oMathPara>
                </a14:m>
                <a:endParaRPr lang="it-IT" dirty="0"/>
              </a:p>
            </p:txBody>
          </p:sp>
        </mc:Choice>
        <mc:Fallback xmlns="">
          <p:sp>
            <p:nvSpPr>
              <p:cNvPr id="34" name="CasellaDiTesto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58293" y="2574795"/>
                <a:ext cx="181139" cy="276999"/>
              </a:xfrm>
              <a:prstGeom prst="rect">
                <a:avLst/>
              </a:prstGeom>
              <a:blipFill rotWithShape="0">
                <a:blip r:embed="rId9"/>
                <a:stretch>
                  <a:fillRect l="-30000" r="-30000" b="-6522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5" name="Connettore 1 34"/>
          <p:cNvCxnSpPr/>
          <p:nvPr/>
        </p:nvCxnSpPr>
        <p:spPr>
          <a:xfrm flipH="1">
            <a:off x="7205034" y="3383615"/>
            <a:ext cx="1101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nettore 1 35"/>
          <p:cNvCxnSpPr>
            <a:endCxn id="37" idx="4"/>
          </p:cNvCxnSpPr>
          <p:nvPr/>
        </p:nvCxnSpPr>
        <p:spPr>
          <a:xfrm flipH="1" flipV="1">
            <a:off x="7192181" y="3060183"/>
            <a:ext cx="12853" cy="312416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7" name="Ovale 36"/>
          <p:cNvSpPr/>
          <p:nvPr/>
        </p:nvSpPr>
        <p:spPr>
          <a:xfrm>
            <a:off x="7142605" y="2940574"/>
            <a:ext cx="99152" cy="119609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CasellaDiTesto 37"/>
              <p:cNvSpPr txBox="1"/>
              <p:nvPr/>
            </p:nvSpPr>
            <p:spPr>
              <a:xfrm>
                <a:off x="6936678" y="2861878"/>
                <a:ext cx="18113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b="0" i="1" smtClean="0"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it-IT" dirty="0"/>
              </a:p>
            </p:txBody>
          </p:sp>
        </mc:Choice>
        <mc:Fallback xmlns="">
          <p:sp>
            <p:nvSpPr>
              <p:cNvPr id="38" name="CasellaDiTesto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36678" y="2861878"/>
                <a:ext cx="181139" cy="276999"/>
              </a:xfrm>
              <a:prstGeom prst="rect">
                <a:avLst/>
              </a:prstGeom>
              <a:blipFill rotWithShape="0">
                <a:blip r:embed="rId10"/>
                <a:stretch>
                  <a:fillRect l="-33333" r="-26667" b="-6522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9" name="Connettore 2 38"/>
          <p:cNvCxnSpPr/>
          <p:nvPr/>
        </p:nvCxnSpPr>
        <p:spPr>
          <a:xfrm flipV="1">
            <a:off x="1795749" y="5903205"/>
            <a:ext cx="7634690" cy="22034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40" name="Connettore 2 39"/>
          <p:cNvCxnSpPr/>
          <p:nvPr/>
        </p:nvCxnSpPr>
        <p:spPr>
          <a:xfrm flipH="1" flipV="1">
            <a:off x="5341345" y="4186410"/>
            <a:ext cx="12853" cy="210238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6" name="CasellaDiTesto 45"/>
              <p:cNvSpPr txBox="1"/>
              <p:nvPr/>
            </p:nvSpPr>
            <p:spPr>
              <a:xfrm>
                <a:off x="756929" y="4828808"/>
                <a:ext cx="2934521" cy="76989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b="0" i="1" smtClean="0">
                          <a:latin typeface="Cambria Math" panose="02040503050406030204" pitchFamily="18" charset="0"/>
                        </a:rPr>
                        <m:t>𝑦</m:t>
                      </m:r>
                      <m:d>
                        <m:dPr>
                          <m:ctrlPr>
                            <a:rPr lang="it-IT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it-IT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</m:d>
                      <m:r>
                        <a:rPr lang="it-IT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ctrlPr>
                            <a:rPr lang="it-IT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it-IT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  <m:r>
                            <a:rPr lang="it-IT" b="0" i="1" smtClean="0">
                              <a:latin typeface="Cambria Math" panose="02040503050406030204" pitchFamily="18" charset="0"/>
                            </a:rPr>
                            <m:t>=−∞</m:t>
                          </m:r>
                        </m:sub>
                        <m:sup>
                          <m:r>
                            <a:rPr lang="it-IT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it-IT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∞</m:t>
                          </m:r>
                        </m:sup>
                        <m:e>
                          <m:r>
                            <a:rPr lang="it-IT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d>
                            <m:dPr>
                              <m:ctrlPr>
                                <a:rPr lang="it-IT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it-IT" b="0" i="1" smtClean="0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e>
                          </m:d>
                          <m:r>
                            <a:rPr lang="it-IT" b="0" i="1" smtClean="0">
                              <a:latin typeface="Cambria Math" panose="02040503050406030204" pitchFamily="18" charset="0"/>
                            </a:rPr>
                            <m:t>h</m:t>
                          </m:r>
                          <m:d>
                            <m:dPr>
                              <m:ctrlPr>
                                <a:rPr lang="it-IT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it-IT" b="0" i="1" smtClean="0">
                                  <a:latin typeface="Cambria Math" panose="02040503050406030204" pitchFamily="18" charset="0"/>
                                </a:rPr>
                                <m:t>2−</m:t>
                              </m:r>
                              <m:r>
                                <a:rPr lang="it-IT" b="0" i="1" smtClean="0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e>
                          </m:d>
                        </m:e>
                      </m:nary>
                    </m:oMath>
                  </m:oMathPara>
                </a14:m>
                <a:endParaRPr lang="it-IT" dirty="0"/>
              </a:p>
            </p:txBody>
          </p:sp>
        </mc:Choice>
        <mc:Fallback xmlns="">
          <p:sp>
            <p:nvSpPr>
              <p:cNvPr id="46" name="CasellaDiTesto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6929" y="4828808"/>
                <a:ext cx="2934521" cy="769891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2" name="Connettore 1 51"/>
          <p:cNvCxnSpPr/>
          <p:nvPr/>
        </p:nvCxnSpPr>
        <p:spPr>
          <a:xfrm flipH="1">
            <a:off x="6547688" y="5904124"/>
            <a:ext cx="1101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Connettore 1 52"/>
          <p:cNvCxnSpPr>
            <a:endCxn id="54" idx="4"/>
          </p:cNvCxnSpPr>
          <p:nvPr/>
        </p:nvCxnSpPr>
        <p:spPr>
          <a:xfrm flipV="1">
            <a:off x="6536672" y="4016766"/>
            <a:ext cx="1835" cy="1908473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4" name="Ovale 53"/>
          <p:cNvSpPr/>
          <p:nvPr/>
        </p:nvSpPr>
        <p:spPr>
          <a:xfrm>
            <a:off x="6488931" y="3897157"/>
            <a:ext cx="99152" cy="119609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5" name="CasellaDiTesto 54"/>
              <p:cNvSpPr txBox="1"/>
              <p:nvPr/>
            </p:nvSpPr>
            <p:spPr>
              <a:xfrm>
                <a:off x="6271389" y="3818461"/>
                <a:ext cx="18113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b="0" i="1" smtClean="0">
                          <a:latin typeface="Cambria Math" panose="02040503050406030204" pitchFamily="18" charset="0"/>
                        </a:rPr>
                        <m:t>6</m:t>
                      </m:r>
                    </m:oMath>
                  </m:oMathPara>
                </a14:m>
                <a:endParaRPr lang="it-IT" dirty="0"/>
              </a:p>
            </p:txBody>
          </p:sp>
        </mc:Choice>
        <mc:Fallback xmlns="">
          <p:sp>
            <p:nvSpPr>
              <p:cNvPr id="55" name="CasellaDiTesto 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71389" y="3818461"/>
                <a:ext cx="181139" cy="276999"/>
              </a:xfrm>
              <a:prstGeom prst="rect">
                <a:avLst/>
              </a:prstGeom>
              <a:blipFill rotWithShape="0">
                <a:blip r:embed="rId12"/>
                <a:stretch>
                  <a:fillRect l="-34483" r="-31034" b="-6522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6" name="Connettore 1 55"/>
          <p:cNvCxnSpPr/>
          <p:nvPr/>
        </p:nvCxnSpPr>
        <p:spPr>
          <a:xfrm flipH="1">
            <a:off x="5348690" y="5943993"/>
            <a:ext cx="1101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Connettore 1 56"/>
          <p:cNvCxnSpPr/>
          <p:nvPr/>
        </p:nvCxnSpPr>
        <p:spPr>
          <a:xfrm flipH="1">
            <a:off x="5348690" y="5913307"/>
            <a:ext cx="1101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Connettore 1 57"/>
          <p:cNvCxnSpPr>
            <a:endCxn id="59" idx="4"/>
          </p:cNvCxnSpPr>
          <p:nvPr/>
        </p:nvCxnSpPr>
        <p:spPr>
          <a:xfrm>
            <a:off x="5348690" y="5902291"/>
            <a:ext cx="0" cy="496413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9" name="Ovale 58"/>
          <p:cNvSpPr/>
          <p:nvPr/>
        </p:nvSpPr>
        <p:spPr>
          <a:xfrm>
            <a:off x="5299114" y="6279095"/>
            <a:ext cx="99152" cy="119609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0" name="CasellaDiTesto 59"/>
              <p:cNvSpPr txBox="1"/>
              <p:nvPr/>
            </p:nvSpPr>
            <p:spPr>
              <a:xfrm>
                <a:off x="4969638" y="6200399"/>
                <a:ext cx="35426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b="0" i="1" smtClean="0">
                          <a:latin typeface="Cambria Math" panose="02040503050406030204" pitchFamily="18" charset="0"/>
                        </a:rPr>
                        <m:t>−1</m:t>
                      </m:r>
                    </m:oMath>
                  </m:oMathPara>
                </a14:m>
                <a:endParaRPr lang="it-IT" dirty="0"/>
              </a:p>
            </p:txBody>
          </p:sp>
        </mc:Choice>
        <mc:Fallback xmlns="">
          <p:sp>
            <p:nvSpPr>
              <p:cNvPr id="60" name="CasellaDiTesto 5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69638" y="6200399"/>
                <a:ext cx="354264" cy="276999"/>
              </a:xfrm>
              <a:prstGeom prst="rect">
                <a:avLst/>
              </a:prstGeom>
              <a:blipFill rotWithShape="0">
                <a:blip r:embed="rId13"/>
                <a:stretch>
                  <a:fillRect l="-1724" r="-17241" b="-6522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1" name="Connettore 1 60"/>
          <p:cNvCxnSpPr/>
          <p:nvPr/>
        </p:nvCxnSpPr>
        <p:spPr>
          <a:xfrm flipH="1">
            <a:off x="5934415" y="5937836"/>
            <a:ext cx="1101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Connettore 1 61"/>
          <p:cNvCxnSpPr/>
          <p:nvPr/>
        </p:nvCxnSpPr>
        <p:spPr>
          <a:xfrm flipV="1">
            <a:off x="5934415" y="5231180"/>
            <a:ext cx="0" cy="695639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63" name="Ovale 62"/>
          <p:cNvSpPr/>
          <p:nvPr/>
        </p:nvSpPr>
        <p:spPr>
          <a:xfrm>
            <a:off x="5884839" y="5189478"/>
            <a:ext cx="99152" cy="119609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4" name="CasellaDiTesto 63"/>
              <p:cNvSpPr txBox="1"/>
              <p:nvPr/>
            </p:nvSpPr>
            <p:spPr>
              <a:xfrm>
                <a:off x="5658118" y="5110782"/>
                <a:ext cx="18113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b="0" i="1" smtClean="0">
                          <a:latin typeface="Cambria Math" panose="02040503050406030204" pitchFamily="18" charset="0"/>
                        </a:rPr>
                        <m:t>2</m:t>
                      </m:r>
                    </m:oMath>
                  </m:oMathPara>
                </a14:m>
                <a:endParaRPr lang="it-IT" dirty="0"/>
              </a:p>
            </p:txBody>
          </p:sp>
        </mc:Choice>
        <mc:Fallback xmlns="">
          <p:sp>
            <p:nvSpPr>
              <p:cNvPr id="64" name="CasellaDiTesto 6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58118" y="5110782"/>
                <a:ext cx="181139" cy="276999"/>
              </a:xfrm>
              <a:prstGeom prst="rect">
                <a:avLst/>
              </a:prstGeom>
              <a:blipFill rotWithShape="0">
                <a:blip r:embed="rId14"/>
                <a:stretch>
                  <a:fillRect l="-30000" r="-30000" b="-6522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03624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Connettore 2 1"/>
          <p:cNvCxnSpPr/>
          <p:nvPr/>
        </p:nvCxnSpPr>
        <p:spPr>
          <a:xfrm flipV="1">
            <a:off x="1795749" y="1564395"/>
            <a:ext cx="7634690" cy="22034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" name="Connettore 2 2"/>
          <p:cNvCxnSpPr/>
          <p:nvPr/>
        </p:nvCxnSpPr>
        <p:spPr>
          <a:xfrm flipV="1">
            <a:off x="5354198" y="341523"/>
            <a:ext cx="0" cy="1608464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4" name="Connettore 2 3"/>
          <p:cNvCxnSpPr/>
          <p:nvPr/>
        </p:nvCxnSpPr>
        <p:spPr>
          <a:xfrm flipV="1">
            <a:off x="1795749" y="3359225"/>
            <a:ext cx="7634690" cy="22034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5" name="Connettore 2 4"/>
          <p:cNvCxnSpPr/>
          <p:nvPr/>
        </p:nvCxnSpPr>
        <p:spPr>
          <a:xfrm flipV="1">
            <a:off x="5354198" y="2136353"/>
            <a:ext cx="0" cy="1608464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CasellaDiTesto 5"/>
              <p:cNvSpPr txBox="1"/>
              <p:nvPr/>
            </p:nvSpPr>
            <p:spPr>
              <a:xfrm>
                <a:off x="1149534" y="868756"/>
                <a:ext cx="57361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it-IT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it-IT" b="0" i="1" smtClean="0"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it-IT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it-IT" dirty="0"/>
              </a:p>
            </p:txBody>
          </p:sp>
        </mc:Choice>
        <mc:Fallback>
          <p:sp>
            <p:nvSpPr>
              <p:cNvPr id="6" name="CasellaDiTesto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49534" y="868756"/>
                <a:ext cx="573619" cy="276999"/>
              </a:xfrm>
              <a:prstGeom prst="rect">
                <a:avLst/>
              </a:prstGeom>
              <a:blipFill rotWithShape="0">
                <a:blip r:embed="rId2"/>
                <a:stretch>
                  <a:fillRect l="-5319" t="-4444" r="-14894" b="-35556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CasellaDiTesto 6"/>
              <p:cNvSpPr txBox="1"/>
              <p:nvPr/>
            </p:nvSpPr>
            <p:spPr>
              <a:xfrm>
                <a:off x="1167295" y="2663586"/>
                <a:ext cx="68525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it-IT" b="0" dirty="0" smtClean="0"/>
                  <a:t>h</a:t>
                </a:r>
                <a14:m>
                  <m:oMath xmlns:m="http://schemas.openxmlformats.org/officeDocument/2006/math">
                    <m:r>
                      <a:rPr lang="it-IT" b="0" i="1" smtClean="0">
                        <a:latin typeface="Cambria Math" panose="02040503050406030204" pitchFamily="18" charset="0"/>
                      </a:rPr>
                      <m:t>(−</m:t>
                    </m:r>
                    <m:r>
                      <a:rPr lang="it-IT" b="0" i="1" smtClean="0">
                        <a:latin typeface="Cambria Math" panose="02040503050406030204" pitchFamily="18" charset="0"/>
                      </a:rPr>
                      <m:t>𝑚</m:t>
                    </m:r>
                    <m:r>
                      <a:rPr lang="it-IT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it-IT" dirty="0"/>
              </a:p>
            </p:txBody>
          </p:sp>
        </mc:Choice>
        <mc:Fallback>
          <p:sp>
            <p:nvSpPr>
              <p:cNvPr id="7" name="CasellaDiTesto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67295" y="2663586"/>
                <a:ext cx="685252" cy="276999"/>
              </a:xfrm>
              <a:prstGeom prst="rect">
                <a:avLst/>
              </a:prstGeom>
              <a:blipFill rotWithShape="0">
                <a:blip r:embed="rId3"/>
                <a:stretch>
                  <a:fillRect l="-20354" t="-28889" r="-15044" b="-51111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" name="Connettore 1 7"/>
          <p:cNvCxnSpPr/>
          <p:nvPr/>
        </p:nvCxnSpPr>
        <p:spPr>
          <a:xfrm flipH="1">
            <a:off x="5343181" y="3398571"/>
            <a:ext cx="1101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ttore 1 8"/>
          <p:cNvCxnSpPr/>
          <p:nvPr/>
        </p:nvCxnSpPr>
        <p:spPr>
          <a:xfrm flipV="1">
            <a:off x="5343181" y="2691915"/>
            <a:ext cx="0" cy="695639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0" name="Ovale 9"/>
          <p:cNvSpPr/>
          <p:nvPr/>
        </p:nvSpPr>
        <p:spPr>
          <a:xfrm>
            <a:off x="5293605" y="2650213"/>
            <a:ext cx="99152" cy="119609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1" name="Connettore 1 10"/>
          <p:cNvCxnSpPr/>
          <p:nvPr/>
        </p:nvCxnSpPr>
        <p:spPr>
          <a:xfrm flipH="1">
            <a:off x="5958289" y="3398571"/>
            <a:ext cx="1101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ttore 1 11"/>
          <p:cNvCxnSpPr/>
          <p:nvPr/>
        </p:nvCxnSpPr>
        <p:spPr>
          <a:xfrm flipH="1">
            <a:off x="4105619" y="3422961"/>
            <a:ext cx="1101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ttore 1 12"/>
          <p:cNvCxnSpPr/>
          <p:nvPr/>
        </p:nvCxnSpPr>
        <p:spPr>
          <a:xfrm flipH="1">
            <a:off x="4729911" y="3422970"/>
            <a:ext cx="1101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ttore 1 13"/>
          <p:cNvCxnSpPr/>
          <p:nvPr/>
        </p:nvCxnSpPr>
        <p:spPr>
          <a:xfrm flipH="1">
            <a:off x="5980321" y="1576986"/>
            <a:ext cx="1101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ttore 1 14"/>
          <p:cNvCxnSpPr/>
          <p:nvPr/>
        </p:nvCxnSpPr>
        <p:spPr>
          <a:xfrm flipV="1">
            <a:off x="5980321" y="870330"/>
            <a:ext cx="0" cy="695639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6" name="Ovale 15"/>
          <p:cNvSpPr/>
          <p:nvPr/>
        </p:nvSpPr>
        <p:spPr>
          <a:xfrm>
            <a:off x="5930745" y="828628"/>
            <a:ext cx="99152" cy="119609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7" name="Connettore 1 16"/>
          <p:cNvCxnSpPr/>
          <p:nvPr/>
        </p:nvCxnSpPr>
        <p:spPr>
          <a:xfrm flipH="1">
            <a:off x="6595429" y="1576986"/>
            <a:ext cx="1101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ttore 1 17"/>
          <p:cNvCxnSpPr>
            <a:endCxn id="19" idx="4"/>
          </p:cNvCxnSpPr>
          <p:nvPr/>
        </p:nvCxnSpPr>
        <p:spPr>
          <a:xfrm flipV="1">
            <a:off x="6584413" y="504873"/>
            <a:ext cx="1835" cy="1081556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9" name="Ovale 18"/>
          <p:cNvSpPr/>
          <p:nvPr/>
        </p:nvSpPr>
        <p:spPr>
          <a:xfrm>
            <a:off x="6536672" y="385264"/>
            <a:ext cx="99152" cy="119609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20" name="Connettore 1 19"/>
          <p:cNvCxnSpPr/>
          <p:nvPr/>
        </p:nvCxnSpPr>
        <p:spPr>
          <a:xfrm flipH="1">
            <a:off x="4105619" y="3392275"/>
            <a:ext cx="1101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ttore 1 20"/>
          <p:cNvCxnSpPr>
            <a:endCxn id="22" idx="4"/>
          </p:cNvCxnSpPr>
          <p:nvPr/>
        </p:nvCxnSpPr>
        <p:spPr>
          <a:xfrm>
            <a:off x="4105619" y="3381259"/>
            <a:ext cx="0" cy="496413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2" name="Ovale 21"/>
          <p:cNvSpPr/>
          <p:nvPr/>
        </p:nvSpPr>
        <p:spPr>
          <a:xfrm>
            <a:off x="4056043" y="3758063"/>
            <a:ext cx="99152" cy="119609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23" name="Connettore 1 22"/>
          <p:cNvCxnSpPr/>
          <p:nvPr/>
        </p:nvCxnSpPr>
        <p:spPr>
          <a:xfrm flipH="1">
            <a:off x="5367051" y="1601385"/>
            <a:ext cx="1101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ttore 1 23"/>
          <p:cNvCxnSpPr>
            <a:endCxn id="25" idx="4"/>
          </p:cNvCxnSpPr>
          <p:nvPr/>
        </p:nvCxnSpPr>
        <p:spPr>
          <a:xfrm flipH="1" flipV="1">
            <a:off x="5354198" y="1277953"/>
            <a:ext cx="12853" cy="312416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5" name="Ovale 24"/>
          <p:cNvSpPr/>
          <p:nvPr/>
        </p:nvSpPr>
        <p:spPr>
          <a:xfrm>
            <a:off x="5304622" y="1158344"/>
            <a:ext cx="99152" cy="119609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CasellaDiTesto 25"/>
              <p:cNvSpPr txBox="1"/>
              <p:nvPr/>
            </p:nvSpPr>
            <p:spPr>
              <a:xfrm>
                <a:off x="5098695" y="1079648"/>
                <a:ext cx="18113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b="0" i="1" smtClean="0"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it-IT" dirty="0"/>
              </a:p>
            </p:txBody>
          </p:sp>
        </mc:Choice>
        <mc:Fallback xmlns="">
          <p:sp>
            <p:nvSpPr>
              <p:cNvPr id="26" name="CasellaDiTesto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98695" y="1079648"/>
                <a:ext cx="181139" cy="276999"/>
              </a:xfrm>
              <a:prstGeom prst="rect">
                <a:avLst/>
              </a:prstGeom>
              <a:blipFill rotWithShape="0">
                <a:blip r:embed="rId4"/>
                <a:stretch>
                  <a:fillRect l="-30000" r="-30000" b="-6522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CasellaDiTesto 26"/>
              <p:cNvSpPr txBox="1"/>
              <p:nvPr/>
            </p:nvSpPr>
            <p:spPr>
              <a:xfrm>
                <a:off x="5704024" y="749932"/>
                <a:ext cx="18113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b="0" i="1" smtClean="0">
                          <a:latin typeface="Cambria Math" panose="02040503050406030204" pitchFamily="18" charset="0"/>
                        </a:rPr>
                        <m:t>2</m:t>
                      </m:r>
                    </m:oMath>
                  </m:oMathPara>
                </a14:m>
                <a:endParaRPr lang="it-IT" dirty="0"/>
              </a:p>
            </p:txBody>
          </p:sp>
        </mc:Choice>
        <mc:Fallback xmlns="">
          <p:sp>
            <p:nvSpPr>
              <p:cNvPr id="27" name="CasellaDiTesto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04024" y="749932"/>
                <a:ext cx="181139" cy="276999"/>
              </a:xfrm>
              <a:prstGeom prst="rect">
                <a:avLst/>
              </a:prstGeom>
              <a:blipFill rotWithShape="0">
                <a:blip r:embed="rId5"/>
                <a:stretch>
                  <a:fillRect l="-34483" r="-31034" b="-8889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CasellaDiTesto 27"/>
              <p:cNvSpPr txBox="1"/>
              <p:nvPr/>
            </p:nvSpPr>
            <p:spPr>
              <a:xfrm>
                <a:off x="6319130" y="306568"/>
                <a:ext cx="18113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b="0" i="1" smtClean="0">
                          <a:latin typeface="Cambria Math" panose="02040503050406030204" pitchFamily="18" charset="0"/>
                        </a:rPr>
                        <m:t>3</m:t>
                      </m:r>
                    </m:oMath>
                  </m:oMathPara>
                </a14:m>
                <a:endParaRPr lang="it-IT" dirty="0"/>
              </a:p>
            </p:txBody>
          </p:sp>
        </mc:Choice>
        <mc:Fallback xmlns="">
          <p:sp>
            <p:nvSpPr>
              <p:cNvPr id="28" name="CasellaDiTesto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19130" y="306568"/>
                <a:ext cx="181139" cy="276999"/>
              </a:xfrm>
              <a:prstGeom prst="rect">
                <a:avLst/>
              </a:prstGeom>
              <a:blipFill rotWithShape="0">
                <a:blip r:embed="rId6"/>
                <a:stretch>
                  <a:fillRect l="-34483" r="-31034" b="-6522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CasellaDiTesto 28"/>
              <p:cNvSpPr txBox="1"/>
              <p:nvPr/>
            </p:nvSpPr>
            <p:spPr>
              <a:xfrm>
                <a:off x="3726567" y="3679367"/>
                <a:ext cx="35426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b="0" i="1" smtClean="0">
                          <a:latin typeface="Cambria Math" panose="02040503050406030204" pitchFamily="18" charset="0"/>
                        </a:rPr>
                        <m:t>−1</m:t>
                      </m:r>
                    </m:oMath>
                  </m:oMathPara>
                </a14:m>
                <a:endParaRPr lang="it-IT" dirty="0"/>
              </a:p>
            </p:txBody>
          </p:sp>
        </mc:Choice>
        <mc:Fallback xmlns="">
          <p:sp>
            <p:nvSpPr>
              <p:cNvPr id="29" name="CasellaDiTesto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26567" y="3679367"/>
                <a:ext cx="354264" cy="276999"/>
              </a:xfrm>
              <a:prstGeom prst="rect">
                <a:avLst/>
              </a:prstGeom>
              <a:blipFill rotWithShape="0">
                <a:blip r:embed="rId7"/>
                <a:stretch>
                  <a:fillRect l="-1724" r="-17241" b="-6667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0" name="Connettore 1 29"/>
          <p:cNvCxnSpPr/>
          <p:nvPr/>
        </p:nvCxnSpPr>
        <p:spPr>
          <a:xfrm flipH="1">
            <a:off x="4728074" y="3383615"/>
            <a:ext cx="1101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nettore 1 30"/>
          <p:cNvCxnSpPr>
            <a:endCxn id="32" idx="4"/>
          </p:cNvCxnSpPr>
          <p:nvPr/>
        </p:nvCxnSpPr>
        <p:spPr>
          <a:xfrm flipH="1" flipV="1">
            <a:off x="4715221" y="3060183"/>
            <a:ext cx="12853" cy="312416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2" name="Ovale 31"/>
          <p:cNvSpPr/>
          <p:nvPr/>
        </p:nvSpPr>
        <p:spPr>
          <a:xfrm>
            <a:off x="4665645" y="2940574"/>
            <a:ext cx="99152" cy="119609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CasellaDiTesto 32"/>
              <p:cNvSpPr txBox="1"/>
              <p:nvPr/>
            </p:nvSpPr>
            <p:spPr>
              <a:xfrm>
                <a:off x="4459718" y="2861878"/>
                <a:ext cx="18113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b="0" i="1" smtClean="0"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it-IT" dirty="0"/>
              </a:p>
            </p:txBody>
          </p:sp>
        </mc:Choice>
        <mc:Fallback xmlns="">
          <p:sp>
            <p:nvSpPr>
              <p:cNvPr id="33" name="CasellaDiTesto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59718" y="2861878"/>
                <a:ext cx="181139" cy="276999"/>
              </a:xfrm>
              <a:prstGeom prst="rect">
                <a:avLst/>
              </a:prstGeom>
              <a:blipFill rotWithShape="0">
                <a:blip r:embed="rId8"/>
                <a:stretch>
                  <a:fillRect l="-34483" r="-31034" b="-6522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CasellaDiTesto 33"/>
              <p:cNvSpPr txBox="1"/>
              <p:nvPr/>
            </p:nvSpPr>
            <p:spPr>
              <a:xfrm>
                <a:off x="5113384" y="2574795"/>
                <a:ext cx="18113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b="0" i="1" smtClean="0">
                          <a:latin typeface="Cambria Math" panose="02040503050406030204" pitchFamily="18" charset="0"/>
                        </a:rPr>
                        <m:t>2</m:t>
                      </m:r>
                    </m:oMath>
                  </m:oMathPara>
                </a14:m>
                <a:endParaRPr lang="it-IT" dirty="0"/>
              </a:p>
            </p:txBody>
          </p:sp>
        </mc:Choice>
        <mc:Fallback xmlns="">
          <p:sp>
            <p:nvSpPr>
              <p:cNvPr id="34" name="CasellaDiTesto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13384" y="2574795"/>
                <a:ext cx="181139" cy="276999"/>
              </a:xfrm>
              <a:prstGeom prst="rect">
                <a:avLst/>
              </a:prstGeom>
              <a:blipFill rotWithShape="0">
                <a:blip r:embed="rId9"/>
                <a:stretch>
                  <a:fillRect l="-33333" r="-26667" b="-6522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5" name="Connettore 1 34"/>
          <p:cNvCxnSpPr/>
          <p:nvPr/>
        </p:nvCxnSpPr>
        <p:spPr>
          <a:xfrm flipH="1">
            <a:off x="5960125" y="3383615"/>
            <a:ext cx="1101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nettore 1 35"/>
          <p:cNvCxnSpPr>
            <a:endCxn id="37" idx="4"/>
          </p:cNvCxnSpPr>
          <p:nvPr/>
        </p:nvCxnSpPr>
        <p:spPr>
          <a:xfrm flipH="1" flipV="1">
            <a:off x="5947272" y="3060183"/>
            <a:ext cx="12853" cy="312416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7" name="Ovale 36"/>
          <p:cNvSpPr/>
          <p:nvPr/>
        </p:nvSpPr>
        <p:spPr>
          <a:xfrm>
            <a:off x="5897696" y="2940574"/>
            <a:ext cx="99152" cy="119609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CasellaDiTesto 37"/>
              <p:cNvSpPr txBox="1"/>
              <p:nvPr/>
            </p:nvSpPr>
            <p:spPr>
              <a:xfrm>
                <a:off x="5691769" y="2861878"/>
                <a:ext cx="18113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b="0" i="1" smtClean="0"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it-IT" dirty="0"/>
              </a:p>
            </p:txBody>
          </p:sp>
        </mc:Choice>
        <mc:Fallback xmlns="">
          <p:sp>
            <p:nvSpPr>
              <p:cNvPr id="38" name="CasellaDiTesto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91769" y="2861878"/>
                <a:ext cx="181139" cy="276999"/>
              </a:xfrm>
              <a:prstGeom prst="rect">
                <a:avLst/>
              </a:prstGeom>
              <a:blipFill rotWithShape="0">
                <a:blip r:embed="rId10"/>
                <a:stretch>
                  <a:fillRect l="-34483" r="-31034" b="-6522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55346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5" name="Connettore 2 54"/>
          <p:cNvCxnSpPr/>
          <p:nvPr/>
        </p:nvCxnSpPr>
        <p:spPr>
          <a:xfrm flipH="1" flipV="1">
            <a:off x="5341345" y="4186410"/>
            <a:ext cx="12853" cy="210238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" name="Connettore 2 1"/>
          <p:cNvCxnSpPr/>
          <p:nvPr/>
        </p:nvCxnSpPr>
        <p:spPr>
          <a:xfrm flipV="1">
            <a:off x="1795749" y="5903205"/>
            <a:ext cx="7634690" cy="22034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" name="Connettore 1 2"/>
          <p:cNvCxnSpPr/>
          <p:nvPr/>
        </p:nvCxnSpPr>
        <p:spPr>
          <a:xfrm flipH="1">
            <a:off x="5354198" y="5913567"/>
            <a:ext cx="1101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CasellaDiTesto 7"/>
              <p:cNvSpPr txBox="1"/>
              <p:nvPr/>
            </p:nvSpPr>
            <p:spPr>
              <a:xfrm>
                <a:off x="756929" y="4828808"/>
                <a:ext cx="3197414" cy="76989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b="0" i="1" smtClean="0">
                          <a:latin typeface="Cambria Math" panose="02040503050406030204" pitchFamily="18" charset="0"/>
                        </a:rPr>
                        <m:t>𝑦</m:t>
                      </m:r>
                      <m:d>
                        <m:dPr>
                          <m:ctrlPr>
                            <a:rPr lang="it-IT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it-IT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e>
                      </m:d>
                      <m:r>
                        <a:rPr lang="it-IT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ctrlPr>
                            <a:rPr lang="it-IT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it-IT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  <m:r>
                            <a:rPr lang="it-IT" b="0" i="1" smtClean="0">
                              <a:latin typeface="Cambria Math" panose="02040503050406030204" pitchFamily="18" charset="0"/>
                            </a:rPr>
                            <m:t>=−∞</m:t>
                          </m:r>
                        </m:sub>
                        <m:sup>
                          <m:r>
                            <a:rPr lang="it-IT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it-IT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∞</m:t>
                          </m:r>
                        </m:sup>
                        <m:e>
                          <m:r>
                            <a:rPr lang="it-IT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d>
                            <m:dPr>
                              <m:ctrlPr>
                                <a:rPr lang="it-IT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it-IT" b="0" i="1" smtClean="0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e>
                          </m:d>
                          <m:r>
                            <a:rPr lang="it-IT" b="0" i="1" smtClean="0">
                              <a:latin typeface="Cambria Math" panose="02040503050406030204" pitchFamily="18" charset="0"/>
                            </a:rPr>
                            <m:t>h</m:t>
                          </m:r>
                          <m:d>
                            <m:dPr>
                              <m:ctrlPr>
                                <a:rPr lang="it-IT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it-IT" b="0" i="1" smtClean="0">
                                  <a:latin typeface="Cambria Math" panose="02040503050406030204" pitchFamily="18" charset="0"/>
                                </a:rPr>
                                <m:t>−1−</m:t>
                              </m:r>
                              <m:r>
                                <a:rPr lang="it-IT" b="0" i="1" smtClean="0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e>
                          </m:d>
                        </m:e>
                      </m:nary>
                    </m:oMath>
                  </m:oMathPara>
                </a14:m>
                <a:endParaRPr lang="it-IT" dirty="0"/>
              </a:p>
            </p:txBody>
          </p:sp>
        </mc:Choice>
        <mc:Fallback xmlns="">
          <p:sp>
            <p:nvSpPr>
              <p:cNvPr id="8" name="CasellaDiTesto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6929" y="4828808"/>
                <a:ext cx="3197414" cy="769891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" name="Connettore 1 8"/>
          <p:cNvCxnSpPr/>
          <p:nvPr/>
        </p:nvCxnSpPr>
        <p:spPr>
          <a:xfrm flipH="1">
            <a:off x="5356035" y="5923017"/>
            <a:ext cx="1101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ttore 1 9"/>
          <p:cNvCxnSpPr/>
          <p:nvPr/>
        </p:nvCxnSpPr>
        <p:spPr>
          <a:xfrm flipH="1">
            <a:off x="5354198" y="5883662"/>
            <a:ext cx="1101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ttore 1 10"/>
          <p:cNvCxnSpPr>
            <a:endCxn id="12" idx="4"/>
          </p:cNvCxnSpPr>
          <p:nvPr/>
        </p:nvCxnSpPr>
        <p:spPr>
          <a:xfrm flipH="1" flipV="1">
            <a:off x="5341345" y="5560230"/>
            <a:ext cx="9780" cy="360566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2" name="Ovale 11"/>
          <p:cNvSpPr/>
          <p:nvPr/>
        </p:nvSpPr>
        <p:spPr>
          <a:xfrm>
            <a:off x="5291769" y="5440621"/>
            <a:ext cx="99152" cy="119609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CasellaDiTesto 12"/>
              <p:cNvSpPr txBox="1"/>
              <p:nvPr/>
            </p:nvSpPr>
            <p:spPr>
              <a:xfrm>
                <a:off x="5085842" y="5361925"/>
                <a:ext cx="18113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b="0" i="1" smtClean="0"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it-IT" dirty="0"/>
              </a:p>
            </p:txBody>
          </p:sp>
        </mc:Choice>
        <mc:Fallback xmlns="">
          <p:sp>
            <p:nvSpPr>
              <p:cNvPr id="13" name="CasellaDiTesto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85842" y="5361925"/>
                <a:ext cx="181139" cy="276999"/>
              </a:xfrm>
              <a:prstGeom prst="rect">
                <a:avLst/>
              </a:prstGeom>
              <a:blipFill rotWithShape="0">
                <a:blip r:embed="rId3"/>
                <a:stretch>
                  <a:fillRect l="-30000" r="-30000" b="-6667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8" name="Connettore 2 17"/>
          <p:cNvCxnSpPr/>
          <p:nvPr/>
        </p:nvCxnSpPr>
        <p:spPr>
          <a:xfrm flipV="1">
            <a:off x="1795749" y="1564395"/>
            <a:ext cx="7634690" cy="22034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9" name="Connettore 2 18"/>
          <p:cNvCxnSpPr/>
          <p:nvPr/>
        </p:nvCxnSpPr>
        <p:spPr>
          <a:xfrm flipV="1">
            <a:off x="5354198" y="341523"/>
            <a:ext cx="0" cy="1608464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0" name="Connettore 2 19"/>
          <p:cNvCxnSpPr/>
          <p:nvPr/>
        </p:nvCxnSpPr>
        <p:spPr>
          <a:xfrm flipV="1">
            <a:off x="1795749" y="3359225"/>
            <a:ext cx="7634690" cy="22034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1" name="Connettore 2 20"/>
          <p:cNvCxnSpPr/>
          <p:nvPr/>
        </p:nvCxnSpPr>
        <p:spPr>
          <a:xfrm flipV="1">
            <a:off x="5354198" y="2136353"/>
            <a:ext cx="0" cy="1608464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22" name="CasellaDiTesto 21"/>
              <p:cNvSpPr txBox="1"/>
              <p:nvPr/>
            </p:nvSpPr>
            <p:spPr>
              <a:xfrm>
                <a:off x="1149534" y="868756"/>
                <a:ext cx="57361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it-IT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it-IT" b="0" i="1" smtClean="0"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it-IT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it-IT" dirty="0"/>
              </a:p>
            </p:txBody>
          </p:sp>
        </mc:Choice>
        <mc:Fallback>
          <p:sp>
            <p:nvSpPr>
              <p:cNvPr id="22" name="CasellaDiTesto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49534" y="868756"/>
                <a:ext cx="573619" cy="276999"/>
              </a:xfrm>
              <a:prstGeom prst="rect">
                <a:avLst/>
              </a:prstGeom>
              <a:blipFill rotWithShape="0">
                <a:blip r:embed="rId4"/>
                <a:stretch>
                  <a:fillRect l="-5319" t="-4444" r="-14894" b="-35556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3" name="CasellaDiTesto 22"/>
              <p:cNvSpPr txBox="1"/>
              <p:nvPr/>
            </p:nvSpPr>
            <p:spPr>
              <a:xfrm>
                <a:off x="1167295" y="2663586"/>
                <a:ext cx="108920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it-IT" b="0" dirty="0" smtClean="0"/>
                  <a:t>h</a:t>
                </a:r>
                <a14:m>
                  <m:oMath xmlns:m="http://schemas.openxmlformats.org/officeDocument/2006/math">
                    <m:r>
                      <a:rPr lang="it-IT" b="0" i="1" smtClean="0">
                        <a:latin typeface="Cambria Math" panose="02040503050406030204" pitchFamily="18" charset="0"/>
                      </a:rPr>
                      <m:t>(−1−</m:t>
                    </m:r>
                    <m:r>
                      <a:rPr lang="it-IT" b="0" i="1" smtClean="0">
                        <a:latin typeface="Cambria Math" panose="02040503050406030204" pitchFamily="18" charset="0"/>
                      </a:rPr>
                      <m:t>𝑚</m:t>
                    </m:r>
                    <m:r>
                      <a:rPr lang="it-IT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it-IT" dirty="0"/>
              </a:p>
            </p:txBody>
          </p:sp>
        </mc:Choice>
        <mc:Fallback>
          <p:sp>
            <p:nvSpPr>
              <p:cNvPr id="23" name="CasellaDiTesto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67295" y="2663586"/>
                <a:ext cx="1089209" cy="276999"/>
              </a:xfrm>
              <a:prstGeom prst="rect">
                <a:avLst/>
              </a:prstGeom>
              <a:blipFill rotWithShape="0">
                <a:blip r:embed="rId5"/>
                <a:stretch>
                  <a:fillRect l="-12849" t="-28889" r="-8939" b="-51111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4" name="Connettore 1 23"/>
          <p:cNvCxnSpPr/>
          <p:nvPr/>
        </p:nvCxnSpPr>
        <p:spPr>
          <a:xfrm flipH="1">
            <a:off x="4737253" y="3398571"/>
            <a:ext cx="1101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ttore 1 24"/>
          <p:cNvCxnSpPr/>
          <p:nvPr/>
        </p:nvCxnSpPr>
        <p:spPr>
          <a:xfrm flipV="1">
            <a:off x="4737253" y="2691915"/>
            <a:ext cx="0" cy="695639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6" name="Ovale 25"/>
          <p:cNvSpPr/>
          <p:nvPr/>
        </p:nvSpPr>
        <p:spPr>
          <a:xfrm>
            <a:off x="4687677" y="2650213"/>
            <a:ext cx="99152" cy="119609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27" name="Connettore 1 26"/>
          <p:cNvCxnSpPr/>
          <p:nvPr/>
        </p:nvCxnSpPr>
        <p:spPr>
          <a:xfrm flipH="1">
            <a:off x="5352361" y="3398571"/>
            <a:ext cx="1101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nettore 1 27"/>
          <p:cNvCxnSpPr/>
          <p:nvPr/>
        </p:nvCxnSpPr>
        <p:spPr>
          <a:xfrm flipH="1">
            <a:off x="3499691" y="3422961"/>
            <a:ext cx="1101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nettore 1 28"/>
          <p:cNvCxnSpPr/>
          <p:nvPr/>
        </p:nvCxnSpPr>
        <p:spPr>
          <a:xfrm flipH="1">
            <a:off x="4123983" y="3422970"/>
            <a:ext cx="1101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nettore 1 29"/>
          <p:cNvCxnSpPr/>
          <p:nvPr/>
        </p:nvCxnSpPr>
        <p:spPr>
          <a:xfrm flipH="1">
            <a:off x="5980321" y="1576986"/>
            <a:ext cx="1101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nettore 1 30"/>
          <p:cNvCxnSpPr/>
          <p:nvPr/>
        </p:nvCxnSpPr>
        <p:spPr>
          <a:xfrm flipV="1">
            <a:off x="5980321" y="870330"/>
            <a:ext cx="0" cy="695639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2" name="Ovale 31"/>
          <p:cNvSpPr/>
          <p:nvPr/>
        </p:nvSpPr>
        <p:spPr>
          <a:xfrm>
            <a:off x="5930745" y="828628"/>
            <a:ext cx="99152" cy="119609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33" name="Connettore 1 32"/>
          <p:cNvCxnSpPr/>
          <p:nvPr/>
        </p:nvCxnSpPr>
        <p:spPr>
          <a:xfrm flipH="1">
            <a:off x="6595429" y="1576986"/>
            <a:ext cx="1101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nettore 1 33"/>
          <p:cNvCxnSpPr>
            <a:endCxn id="35" idx="4"/>
          </p:cNvCxnSpPr>
          <p:nvPr/>
        </p:nvCxnSpPr>
        <p:spPr>
          <a:xfrm flipV="1">
            <a:off x="6584413" y="504873"/>
            <a:ext cx="1835" cy="1081556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5" name="Ovale 34"/>
          <p:cNvSpPr/>
          <p:nvPr/>
        </p:nvSpPr>
        <p:spPr>
          <a:xfrm>
            <a:off x="6536672" y="385264"/>
            <a:ext cx="99152" cy="119609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36" name="Connettore 1 35"/>
          <p:cNvCxnSpPr/>
          <p:nvPr/>
        </p:nvCxnSpPr>
        <p:spPr>
          <a:xfrm flipH="1">
            <a:off x="3499691" y="3392275"/>
            <a:ext cx="1101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nettore 1 36"/>
          <p:cNvCxnSpPr>
            <a:endCxn id="38" idx="4"/>
          </p:cNvCxnSpPr>
          <p:nvPr/>
        </p:nvCxnSpPr>
        <p:spPr>
          <a:xfrm>
            <a:off x="3499691" y="3381259"/>
            <a:ext cx="0" cy="496413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8" name="Ovale 37"/>
          <p:cNvSpPr/>
          <p:nvPr/>
        </p:nvSpPr>
        <p:spPr>
          <a:xfrm>
            <a:off x="3450115" y="3758063"/>
            <a:ext cx="99152" cy="119609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39" name="Connettore 1 38"/>
          <p:cNvCxnSpPr/>
          <p:nvPr/>
        </p:nvCxnSpPr>
        <p:spPr>
          <a:xfrm flipH="1">
            <a:off x="5367051" y="1601385"/>
            <a:ext cx="1101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nettore 1 39"/>
          <p:cNvCxnSpPr>
            <a:endCxn id="41" idx="4"/>
          </p:cNvCxnSpPr>
          <p:nvPr/>
        </p:nvCxnSpPr>
        <p:spPr>
          <a:xfrm flipH="1" flipV="1">
            <a:off x="5354198" y="1277953"/>
            <a:ext cx="12853" cy="312416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1" name="Ovale 40"/>
          <p:cNvSpPr/>
          <p:nvPr/>
        </p:nvSpPr>
        <p:spPr>
          <a:xfrm>
            <a:off x="5304622" y="1158344"/>
            <a:ext cx="99152" cy="119609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CasellaDiTesto 41"/>
              <p:cNvSpPr txBox="1"/>
              <p:nvPr/>
            </p:nvSpPr>
            <p:spPr>
              <a:xfrm>
                <a:off x="5098695" y="1079648"/>
                <a:ext cx="18113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b="0" i="1" smtClean="0"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it-IT" dirty="0"/>
              </a:p>
            </p:txBody>
          </p:sp>
        </mc:Choice>
        <mc:Fallback xmlns="">
          <p:sp>
            <p:nvSpPr>
              <p:cNvPr id="42" name="CasellaDiTesto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98695" y="1079648"/>
                <a:ext cx="181139" cy="276999"/>
              </a:xfrm>
              <a:prstGeom prst="rect">
                <a:avLst/>
              </a:prstGeom>
              <a:blipFill rotWithShape="0">
                <a:blip r:embed="rId6"/>
                <a:stretch>
                  <a:fillRect l="-30000" r="-30000" b="-6522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CasellaDiTesto 42"/>
              <p:cNvSpPr txBox="1"/>
              <p:nvPr/>
            </p:nvSpPr>
            <p:spPr>
              <a:xfrm>
                <a:off x="5704024" y="749932"/>
                <a:ext cx="18113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b="0" i="1" smtClean="0">
                          <a:latin typeface="Cambria Math" panose="02040503050406030204" pitchFamily="18" charset="0"/>
                        </a:rPr>
                        <m:t>2</m:t>
                      </m:r>
                    </m:oMath>
                  </m:oMathPara>
                </a14:m>
                <a:endParaRPr lang="it-IT" dirty="0"/>
              </a:p>
            </p:txBody>
          </p:sp>
        </mc:Choice>
        <mc:Fallback xmlns="">
          <p:sp>
            <p:nvSpPr>
              <p:cNvPr id="43" name="CasellaDiTesto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04024" y="749932"/>
                <a:ext cx="181139" cy="276999"/>
              </a:xfrm>
              <a:prstGeom prst="rect">
                <a:avLst/>
              </a:prstGeom>
              <a:blipFill rotWithShape="0">
                <a:blip r:embed="rId7"/>
                <a:stretch>
                  <a:fillRect l="-34483" r="-31034" b="-8889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CasellaDiTesto 43"/>
              <p:cNvSpPr txBox="1"/>
              <p:nvPr/>
            </p:nvSpPr>
            <p:spPr>
              <a:xfrm>
                <a:off x="6319130" y="306568"/>
                <a:ext cx="18113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b="0" i="1" smtClean="0">
                          <a:latin typeface="Cambria Math" panose="02040503050406030204" pitchFamily="18" charset="0"/>
                        </a:rPr>
                        <m:t>3</m:t>
                      </m:r>
                    </m:oMath>
                  </m:oMathPara>
                </a14:m>
                <a:endParaRPr lang="it-IT" dirty="0"/>
              </a:p>
            </p:txBody>
          </p:sp>
        </mc:Choice>
        <mc:Fallback xmlns="">
          <p:sp>
            <p:nvSpPr>
              <p:cNvPr id="44" name="CasellaDiTesto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19130" y="306568"/>
                <a:ext cx="181139" cy="276999"/>
              </a:xfrm>
              <a:prstGeom prst="rect">
                <a:avLst/>
              </a:prstGeom>
              <a:blipFill rotWithShape="0">
                <a:blip r:embed="rId8"/>
                <a:stretch>
                  <a:fillRect l="-34483" r="-31034" b="-6522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CasellaDiTesto 44"/>
              <p:cNvSpPr txBox="1"/>
              <p:nvPr/>
            </p:nvSpPr>
            <p:spPr>
              <a:xfrm>
                <a:off x="3120639" y="3679367"/>
                <a:ext cx="35426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b="0" i="1" smtClean="0">
                          <a:latin typeface="Cambria Math" panose="02040503050406030204" pitchFamily="18" charset="0"/>
                        </a:rPr>
                        <m:t>−1</m:t>
                      </m:r>
                    </m:oMath>
                  </m:oMathPara>
                </a14:m>
                <a:endParaRPr lang="it-IT" dirty="0"/>
              </a:p>
            </p:txBody>
          </p:sp>
        </mc:Choice>
        <mc:Fallback xmlns="">
          <p:sp>
            <p:nvSpPr>
              <p:cNvPr id="45" name="CasellaDiTesto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20639" y="3679367"/>
                <a:ext cx="354264" cy="276999"/>
              </a:xfrm>
              <a:prstGeom prst="rect">
                <a:avLst/>
              </a:prstGeom>
              <a:blipFill rotWithShape="0">
                <a:blip r:embed="rId9"/>
                <a:stretch>
                  <a:fillRect l="-3448" r="-15517" b="-6667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6" name="Connettore 1 45"/>
          <p:cNvCxnSpPr/>
          <p:nvPr/>
        </p:nvCxnSpPr>
        <p:spPr>
          <a:xfrm flipH="1">
            <a:off x="4122146" y="3383615"/>
            <a:ext cx="1101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Connettore 1 46"/>
          <p:cNvCxnSpPr>
            <a:endCxn id="48" idx="4"/>
          </p:cNvCxnSpPr>
          <p:nvPr/>
        </p:nvCxnSpPr>
        <p:spPr>
          <a:xfrm flipH="1" flipV="1">
            <a:off x="4109293" y="3060183"/>
            <a:ext cx="12853" cy="312416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8" name="Ovale 47"/>
          <p:cNvSpPr/>
          <p:nvPr/>
        </p:nvSpPr>
        <p:spPr>
          <a:xfrm>
            <a:off x="4059717" y="2940574"/>
            <a:ext cx="99152" cy="119609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9" name="CasellaDiTesto 48"/>
              <p:cNvSpPr txBox="1"/>
              <p:nvPr/>
            </p:nvSpPr>
            <p:spPr>
              <a:xfrm>
                <a:off x="3853790" y="2861878"/>
                <a:ext cx="18113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b="0" i="1" smtClean="0"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it-IT" dirty="0"/>
              </a:p>
            </p:txBody>
          </p:sp>
        </mc:Choice>
        <mc:Fallback xmlns="">
          <p:sp>
            <p:nvSpPr>
              <p:cNvPr id="49" name="CasellaDiTesto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53790" y="2861878"/>
                <a:ext cx="181139" cy="276999"/>
              </a:xfrm>
              <a:prstGeom prst="rect">
                <a:avLst/>
              </a:prstGeom>
              <a:blipFill rotWithShape="0">
                <a:blip r:embed="rId10"/>
                <a:stretch>
                  <a:fillRect l="-30000" r="-30000" b="-6522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CasellaDiTesto 49"/>
              <p:cNvSpPr txBox="1"/>
              <p:nvPr/>
            </p:nvSpPr>
            <p:spPr>
              <a:xfrm>
                <a:off x="4507456" y="2574795"/>
                <a:ext cx="18113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b="0" i="1" smtClean="0">
                          <a:latin typeface="Cambria Math" panose="02040503050406030204" pitchFamily="18" charset="0"/>
                        </a:rPr>
                        <m:t>2</m:t>
                      </m:r>
                    </m:oMath>
                  </m:oMathPara>
                </a14:m>
                <a:endParaRPr lang="it-IT" dirty="0"/>
              </a:p>
            </p:txBody>
          </p:sp>
        </mc:Choice>
        <mc:Fallback xmlns="">
          <p:sp>
            <p:nvSpPr>
              <p:cNvPr id="50" name="CasellaDiTesto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07456" y="2574795"/>
                <a:ext cx="181139" cy="276999"/>
              </a:xfrm>
              <a:prstGeom prst="rect">
                <a:avLst/>
              </a:prstGeom>
              <a:blipFill rotWithShape="0">
                <a:blip r:embed="rId11"/>
                <a:stretch>
                  <a:fillRect l="-30000" r="-30000" b="-6522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1" name="Connettore 1 50"/>
          <p:cNvCxnSpPr/>
          <p:nvPr/>
        </p:nvCxnSpPr>
        <p:spPr>
          <a:xfrm flipH="1">
            <a:off x="5354197" y="3383615"/>
            <a:ext cx="1101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Connettore 1 51"/>
          <p:cNvCxnSpPr>
            <a:endCxn id="53" idx="4"/>
          </p:cNvCxnSpPr>
          <p:nvPr/>
        </p:nvCxnSpPr>
        <p:spPr>
          <a:xfrm flipH="1" flipV="1">
            <a:off x="5341344" y="3060183"/>
            <a:ext cx="12853" cy="312416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3" name="Ovale 52"/>
          <p:cNvSpPr/>
          <p:nvPr/>
        </p:nvSpPr>
        <p:spPr>
          <a:xfrm>
            <a:off x="5291768" y="2940574"/>
            <a:ext cx="99152" cy="119609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4" name="CasellaDiTesto 53"/>
              <p:cNvSpPr txBox="1"/>
              <p:nvPr/>
            </p:nvSpPr>
            <p:spPr>
              <a:xfrm>
                <a:off x="5085841" y="2861878"/>
                <a:ext cx="18113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b="0" i="1" smtClean="0"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it-IT" dirty="0"/>
              </a:p>
            </p:txBody>
          </p:sp>
        </mc:Choice>
        <mc:Fallback xmlns="">
          <p:sp>
            <p:nvSpPr>
              <p:cNvPr id="54" name="CasellaDiTesto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85841" y="2861878"/>
                <a:ext cx="181139" cy="276999"/>
              </a:xfrm>
              <a:prstGeom prst="rect">
                <a:avLst/>
              </a:prstGeom>
              <a:blipFill rotWithShape="0">
                <a:blip r:embed="rId12"/>
                <a:stretch>
                  <a:fillRect l="-30000" r="-30000" b="-6522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09230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</TotalTime>
  <Words>153</Words>
  <Application>Microsoft Office PowerPoint</Application>
  <PresentationFormat>Widescreen</PresentationFormat>
  <Paragraphs>86</Paragraphs>
  <Slides>9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Cambria Math</vt:lpstr>
      <vt:lpstr>Tema di Office</vt:lpstr>
      <vt:lpstr>Esempi calcolo somma di convoluzione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Esempi calcolo somma di convoluzione</dc:title>
  <dc:creator>Alberto</dc:creator>
  <cp:lastModifiedBy>Alberto</cp:lastModifiedBy>
  <cp:revision>7</cp:revision>
  <dcterms:created xsi:type="dcterms:W3CDTF">2016-10-12T14:10:34Z</dcterms:created>
  <dcterms:modified xsi:type="dcterms:W3CDTF">2016-10-24T13:47:33Z</dcterms:modified>
</cp:coreProperties>
</file>