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5" r:id="rId4"/>
    <p:sldId id="264" r:id="rId5"/>
    <p:sldId id="263" r:id="rId6"/>
    <p:sldId id="258" r:id="rId7"/>
    <p:sldId id="259" r:id="rId8"/>
    <p:sldId id="262" r:id="rId9"/>
    <p:sldId id="278" r:id="rId10"/>
    <p:sldId id="284" r:id="rId11"/>
    <p:sldId id="285" r:id="rId12"/>
    <p:sldId id="286" r:id="rId13"/>
    <p:sldId id="287" r:id="rId14"/>
    <p:sldId id="288" r:id="rId15"/>
    <p:sldId id="261" r:id="rId16"/>
    <p:sldId id="289" r:id="rId17"/>
    <p:sldId id="296" r:id="rId18"/>
    <p:sldId id="290" r:id="rId19"/>
    <p:sldId id="301" r:id="rId20"/>
    <p:sldId id="291" r:id="rId21"/>
    <p:sldId id="292" r:id="rId22"/>
    <p:sldId id="270" r:id="rId23"/>
    <p:sldId id="293" r:id="rId24"/>
    <p:sldId id="295" r:id="rId25"/>
    <p:sldId id="266" r:id="rId26"/>
    <p:sldId id="273" r:id="rId27"/>
    <p:sldId id="260" r:id="rId28"/>
    <p:sldId id="269" r:id="rId29"/>
    <p:sldId id="299" r:id="rId30"/>
    <p:sldId id="297" r:id="rId31"/>
    <p:sldId id="298" r:id="rId32"/>
    <p:sldId id="331" r:id="rId33"/>
    <p:sldId id="492" r:id="rId34"/>
    <p:sldId id="332" r:id="rId35"/>
    <p:sldId id="489" r:id="rId36"/>
    <p:sldId id="490" r:id="rId37"/>
    <p:sldId id="491" r:id="rId38"/>
    <p:sldId id="300" r:id="rId39"/>
    <p:sldId id="294" r:id="rId40"/>
    <p:sldId id="276" r:id="rId41"/>
    <p:sldId id="282" r:id="rId42"/>
    <p:sldId id="27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BFADF-2E66-45CD-B7DD-28D4526E80E2}" v="15" dt="2024-03-06T09:55:43.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61" d="100"/>
          <a:sy n="61" d="100"/>
        </p:scale>
        <p:origin x="48" y="330"/>
      </p:cViewPr>
      <p:guideLst>
        <p:guide orient="horz" pos="37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Baj" userId="37e9716d1ac12819" providerId="LiveId" clId="{3D4BFADF-2E66-45CD-B7DD-28D4526E80E2}"/>
    <pc:docChg chg="addSld modSld sldOrd modMainMaster">
      <pc:chgData name="Gabriele Baj" userId="37e9716d1ac12819" providerId="LiveId" clId="{3D4BFADF-2E66-45CD-B7DD-28D4526E80E2}" dt="2024-03-06T09:55:43.743" v="30" actId="478"/>
      <pc:docMkLst>
        <pc:docMk/>
      </pc:docMkLst>
      <pc:sldChg chg="delSp setBg">
        <pc:chgData name="Gabriele Baj" userId="37e9716d1ac12819" providerId="LiveId" clId="{3D4BFADF-2E66-45CD-B7DD-28D4526E80E2}" dt="2024-03-06T09:54:30.237" v="20"/>
        <pc:sldMkLst>
          <pc:docMk/>
          <pc:sldMk cId="1985747757" sldId="256"/>
        </pc:sldMkLst>
        <pc:spChg chg="del">
          <ac:chgData name="Gabriele Baj" userId="37e9716d1ac12819" providerId="LiveId" clId="{3D4BFADF-2E66-45CD-B7DD-28D4526E80E2}" dt="2024-03-06T09:54:18.405" v="19" actId="478"/>
          <ac:spMkLst>
            <pc:docMk/>
            <pc:sldMk cId="1985747757" sldId="256"/>
            <ac:spMk id="5" creationId="{DC8C8756-AEA5-D514-CC32-D6603C9772C2}"/>
          </ac:spMkLst>
        </pc:spChg>
      </pc:sldChg>
      <pc:sldChg chg="delSp">
        <pc:chgData name="Gabriele Baj" userId="37e9716d1ac12819" providerId="LiveId" clId="{3D4BFADF-2E66-45CD-B7DD-28D4526E80E2}" dt="2024-03-06T09:55:04.050" v="24" actId="478"/>
        <pc:sldMkLst>
          <pc:docMk/>
          <pc:sldMk cId="3832914360" sldId="258"/>
        </pc:sldMkLst>
        <pc:spChg chg="del">
          <ac:chgData name="Gabriele Baj" userId="37e9716d1ac12819" providerId="LiveId" clId="{3D4BFADF-2E66-45CD-B7DD-28D4526E80E2}" dt="2024-03-06T09:55:04.050" v="24" actId="478"/>
          <ac:spMkLst>
            <pc:docMk/>
            <pc:sldMk cId="3832914360" sldId="258"/>
            <ac:spMk id="3" creationId="{D895DBDD-ADF6-71A5-9065-816AEE3D4D06}"/>
          </ac:spMkLst>
        </pc:spChg>
      </pc:sldChg>
      <pc:sldChg chg="delSp modSp mod">
        <pc:chgData name="Gabriele Baj" userId="37e9716d1ac12819" providerId="LiveId" clId="{3D4BFADF-2E66-45CD-B7DD-28D4526E80E2}" dt="2024-03-06T09:55:18.322" v="26" actId="478"/>
        <pc:sldMkLst>
          <pc:docMk/>
          <pc:sldMk cId="3880205216" sldId="259"/>
        </pc:sldMkLst>
        <pc:spChg chg="del">
          <ac:chgData name="Gabriele Baj" userId="37e9716d1ac12819" providerId="LiveId" clId="{3D4BFADF-2E66-45CD-B7DD-28D4526E80E2}" dt="2024-03-06T09:55:18.322" v="26" actId="478"/>
          <ac:spMkLst>
            <pc:docMk/>
            <pc:sldMk cId="3880205216" sldId="259"/>
            <ac:spMk id="3" creationId="{4EAAAA05-4BED-3EBA-9C4D-62B7E153264D}"/>
          </ac:spMkLst>
        </pc:spChg>
        <pc:spChg chg="mod">
          <ac:chgData name="Gabriele Baj" userId="37e9716d1ac12819" providerId="LiveId" clId="{3D4BFADF-2E66-45CD-B7DD-28D4526E80E2}" dt="2024-03-06T09:55:13.391" v="25" actId="1076"/>
          <ac:spMkLst>
            <pc:docMk/>
            <pc:sldMk cId="3880205216" sldId="259"/>
            <ac:spMk id="7" creationId="{5C7A3BBD-FFDA-294B-55CD-40FED147985C}"/>
          </ac:spMkLst>
        </pc:spChg>
      </pc:sldChg>
      <pc:sldChg chg="delSp">
        <pc:chgData name="Gabriele Baj" userId="37e9716d1ac12819" providerId="LiveId" clId="{3D4BFADF-2E66-45CD-B7DD-28D4526E80E2}" dt="2024-03-06T09:55:21.519" v="27" actId="478"/>
        <pc:sldMkLst>
          <pc:docMk/>
          <pc:sldMk cId="2654954472" sldId="262"/>
        </pc:sldMkLst>
        <pc:spChg chg="del">
          <ac:chgData name="Gabriele Baj" userId="37e9716d1ac12819" providerId="LiveId" clId="{3D4BFADF-2E66-45CD-B7DD-28D4526E80E2}" dt="2024-03-06T09:55:21.519" v="27" actId="478"/>
          <ac:spMkLst>
            <pc:docMk/>
            <pc:sldMk cId="2654954472" sldId="262"/>
            <ac:spMk id="3" creationId="{8CFB961F-D940-CD34-1EEE-548ABD15C656}"/>
          </ac:spMkLst>
        </pc:spChg>
      </pc:sldChg>
      <pc:sldChg chg="delSp">
        <pc:chgData name="Gabriele Baj" userId="37e9716d1ac12819" providerId="LiveId" clId="{3D4BFADF-2E66-45CD-B7DD-28D4526E80E2}" dt="2024-03-06T09:55:01.457" v="23" actId="478"/>
        <pc:sldMkLst>
          <pc:docMk/>
          <pc:sldMk cId="464831710" sldId="263"/>
        </pc:sldMkLst>
        <pc:spChg chg="del">
          <ac:chgData name="Gabriele Baj" userId="37e9716d1ac12819" providerId="LiveId" clId="{3D4BFADF-2E66-45CD-B7DD-28D4526E80E2}" dt="2024-03-06T09:55:01.457" v="23" actId="478"/>
          <ac:spMkLst>
            <pc:docMk/>
            <pc:sldMk cId="464831710" sldId="263"/>
            <ac:spMk id="3" creationId="{E3A6A249-94F7-A6E4-4F19-D26C87E2E092}"/>
          </ac:spMkLst>
        </pc:spChg>
      </pc:sldChg>
      <pc:sldChg chg="delSp">
        <pc:chgData name="Gabriele Baj" userId="37e9716d1ac12819" providerId="LiveId" clId="{3D4BFADF-2E66-45CD-B7DD-28D4526E80E2}" dt="2024-03-06T09:54:48.649" v="22" actId="478"/>
        <pc:sldMkLst>
          <pc:docMk/>
          <pc:sldMk cId="4136067858" sldId="264"/>
        </pc:sldMkLst>
        <pc:spChg chg="del">
          <ac:chgData name="Gabriele Baj" userId="37e9716d1ac12819" providerId="LiveId" clId="{3D4BFADF-2E66-45CD-B7DD-28D4526E80E2}" dt="2024-03-06T09:54:48.649" v="22" actId="478"/>
          <ac:spMkLst>
            <pc:docMk/>
            <pc:sldMk cId="4136067858" sldId="264"/>
            <ac:spMk id="3" creationId="{4BC40B9E-C7E7-8C44-CD49-0836BDF7437D}"/>
          </ac:spMkLst>
        </pc:spChg>
      </pc:sldChg>
      <pc:sldChg chg="delSp">
        <pc:chgData name="Gabriele Baj" userId="37e9716d1ac12819" providerId="LiveId" clId="{3D4BFADF-2E66-45CD-B7DD-28D4526E80E2}" dt="2024-03-06T09:54:44.049" v="21" actId="478"/>
        <pc:sldMkLst>
          <pc:docMk/>
          <pc:sldMk cId="2720090499" sldId="265"/>
        </pc:sldMkLst>
        <pc:spChg chg="del">
          <ac:chgData name="Gabriele Baj" userId="37e9716d1ac12819" providerId="LiveId" clId="{3D4BFADF-2E66-45CD-B7DD-28D4526E80E2}" dt="2024-03-06T09:54:44.049" v="21" actId="478"/>
          <ac:spMkLst>
            <pc:docMk/>
            <pc:sldMk cId="2720090499" sldId="265"/>
            <ac:spMk id="3" creationId="{B500C059-6E4B-11F1-41D9-74A47F31DE63}"/>
          </ac:spMkLst>
        </pc:spChg>
      </pc:sldChg>
      <pc:sldChg chg="ord">
        <pc:chgData name="Gabriele Baj" userId="37e9716d1ac12819" providerId="LiveId" clId="{3D4BFADF-2E66-45CD-B7DD-28D4526E80E2}" dt="2024-03-06T09:47:02.534" v="1"/>
        <pc:sldMkLst>
          <pc:docMk/>
          <pc:sldMk cId="2783259355" sldId="276"/>
        </pc:sldMkLst>
      </pc:sldChg>
      <pc:sldChg chg="ord">
        <pc:chgData name="Gabriele Baj" userId="37e9716d1ac12819" providerId="LiveId" clId="{3D4BFADF-2E66-45CD-B7DD-28D4526E80E2}" dt="2024-03-06T09:48:48.908" v="13"/>
        <pc:sldMkLst>
          <pc:docMk/>
          <pc:sldMk cId="0" sldId="331"/>
        </pc:sldMkLst>
      </pc:sldChg>
      <pc:sldChg chg="ord">
        <pc:chgData name="Gabriele Baj" userId="37e9716d1ac12819" providerId="LiveId" clId="{3D4BFADF-2E66-45CD-B7DD-28D4526E80E2}" dt="2024-03-06T09:48:47.232" v="11"/>
        <pc:sldMkLst>
          <pc:docMk/>
          <pc:sldMk cId="0" sldId="332"/>
        </pc:sldMkLst>
      </pc:sldChg>
      <pc:sldChg chg="delSp">
        <pc:chgData name="Gabriele Baj" userId="37e9716d1ac12819" providerId="LiveId" clId="{3D4BFADF-2E66-45CD-B7DD-28D4526E80E2}" dt="2024-03-06T09:55:43.743" v="30" actId="478"/>
        <pc:sldMkLst>
          <pc:docMk/>
          <pc:sldMk cId="0" sldId="489"/>
        </pc:sldMkLst>
        <pc:spChg chg="del">
          <ac:chgData name="Gabriele Baj" userId="37e9716d1ac12819" providerId="LiveId" clId="{3D4BFADF-2E66-45CD-B7DD-28D4526E80E2}" dt="2024-03-06T09:55:43.743" v="30" actId="478"/>
          <ac:spMkLst>
            <pc:docMk/>
            <pc:sldMk cId="0" sldId="489"/>
            <ac:spMk id="10" creationId="{9916368F-6B52-4F5B-8CDB-459B449F5139}"/>
          </ac:spMkLst>
        </pc:spChg>
      </pc:sldChg>
      <pc:sldChg chg="delSp">
        <pc:chgData name="Gabriele Baj" userId="37e9716d1ac12819" providerId="LiveId" clId="{3D4BFADF-2E66-45CD-B7DD-28D4526E80E2}" dt="2024-03-06T09:55:35.454" v="28" actId="478"/>
        <pc:sldMkLst>
          <pc:docMk/>
          <pc:sldMk cId="1643409358" sldId="490"/>
        </pc:sldMkLst>
        <pc:spChg chg="del">
          <ac:chgData name="Gabriele Baj" userId="37e9716d1ac12819" providerId="LiveId" clId="{3D4BFADF-2E66-45CD-B7DD-28D4526E80E2}" dt="2024-03-06T09:55:35.454" v="28" actId="478"/>
          <ac:spMkLst>
            <pc:docMk/>
            <pc:sldMk cId="1643409358" sldId="490"/>
            <ac:spMk id="10" creationId="{9916368F-6B52-4F5B-8CDB-459B449F5139}"/>
          </ac:spMkLst>
        </pc:spChg>
      </pc:sldChg>
      <pc:sldChg chg="delSp">
        <pc:chgData name="Gabriele Baj" userId="37e9716d1ac12819" providerId="LiveId" clId="{3D4BFADF-2E66-45CD-B7DD-28D4526E80E2}" dt="2024-03-06T09:55:38.790" v="29" actId="478"/>
        <pc:sldMkLst>
          <pc:docMk/>
          <pc:sldMk cId="0" sldId="491"/>
        </pc:sldMkLst>
        <pc:spChg chg="del">
          <ac:chgData name="Gabriele Baj" userId="37e9716d1ac12819" providerId="LiveId" clId="{3D4BFADF-2E66-45CD-B7DD-28D4526E80E2}" dt="2024-03-06T09:55:38.790" v="29" actId="478"/>
          <ac:spMkLst>
            <pc:docMk/>
            <pc:sldMk cId="0" sldId="491"/>
            <ac:spMk id="7" creationId="{3954627C-FE6D-49B3-B7BB-5304422E4833}"/>
          </ac:spMkLst>
        </pc:spChg>
      </pc:sldChg>
      <pc:sldChg chg="modSp add mod ord">
        <pc:chgData name="Gabriele Baj" userId="37e9716d1ac12819" providerId="LiveId" clId="{3D4BFADF-2E66-45CD-B7DD-28D4526E80E2}" dt="2024-03-06T09:48:50.137" v="15"/>
        <pc:sldMkLst>
          <pc:docMk/>
          <pc:sldMk cId="729544707" sldId="492"/>
        </pc:sldMkLst>
        <pc:spChg chg="mod">
          <ac:chgData name="Gabriele Baj" userId="37e9716d1ac12819" providerId="LiveId" clId="{3D4BFADF-2E66-45CD-B7DD-28D4526E80E2}" dt="2024-03-06T09:48:42.568" v="9" actId="14100"/>
          <ac:spMkLst>
            <pc:docMk/>
            <pc:sldMk cId="729544707" sldId="492"/>
            <ac:spMk id="3" creationId="{6175EDCC-5D59-78A7-5792-2D7982310A84}"/>
          </ac:spMkLst>
        </pc:spChg>
      </pc:sldChg>
      <pc:sldMasterChg chg="setBg modSldLayout">
        <pc:chgData name="Gabriele Baj" userId="37e9716d1ac12819" providerId="LiveId" clId="{3D4BFADF-2E66-45CD-B7DD-28D4526E80E2}" dt="2024-03-06T09:54:30.237" v="20"/>
        <pc:sldMasterMkLst>
          <pc:docMk/>
          <pc:sldMasterMk cId="1442539340" sldId="2147483648"/>
        </pc:sldMasterMkLst>
        <pc:sldLayoutChg chg="setBg">
          <pc:chgData name="Gabriele Baj" userId="37e9716d1ac12819" providerId="LiveId" clId="{3D4BFADF-2E66-45CD-B7DD-28D4526E80E2}" dt="2024-03-06T09:54:30.237" v="20"/>
          <pc:sldLayoutMkLst>
            <pc:docMk/>
            <pc:sldMasterMk cId="1442539340" sldId="2147483648"/>
            <pc:sldLayoutMk cId="4208603483" sldId="2147483649"/>
          </pc:sldLayoutMkLst>
        </pc:sldLayoutChg>
        <pc:sldLayoutChg chg="setBg">
          <pc:chgData name="Gabriele Baj" userId="37e9716d1ac12819" providerId="LiveId" clId="{3D4BFADF-2E66-45CD-B7DD-28D4526E80E2}" dt="2024-03-06T09:54:30.237" v="20"/>
          <pc:sldLayoutMkLst>
            <pc:docMk/>
            <pc:sldMasterMk cId="1442539340" sldId="2147483648"/>
            <pc:sldLayoutMk cId="2331668325" sldId="2147483650"/>
          </pc:sldLayoutMkLst>
        </pc:sldLayoutChg>
        <pc:sldLayoutChg chg="setBg">
          <pc:chgData name="Gabriele Baj" userId="37e9716d1ac12819" providerId="LiveId" clId="{3D4BFADF-2E66-45CD-B7DD-28D4526E80E2}" dt="2024-03-06T09:54:30.237" v="20"/>
          <pc:sldLayoutMkLst>
            <pc:docMk/>
            <pc:sldMasterMk cId="1442539340" sldId="2147483648"/>
            <pc:sldLayoutMk cId="2134926948" sldId="2147483651"/>
          </pc:sldLayoutMkLst>
        </pc:sldLayoutChg>
        <pc:sldLayoutChg chg="setBg">
          <pc:chgData name="Gabriele Baj" userId="37e9716d1ac12819" providerId="LiveId" clId="{3D4BFADF-2E66-45CD-B7DD-28D4526E80E2}" dt="2024-03-06T09:54:30.237" v="20"/>
          <pc:sldLayoutMkLst>
            <pc:docMk/>
            <pc:sldMasterMk cId="1442539340" sldId="2147483648"/>
            <pc:sldLayoutMk cId="3136725651" sldId="2147483652"/>
          </pc:sldLayoutMkLst>
        </pc:sldLayoutChg>
        <pc:sldLayoutChg chg="setBg">
          <pc:chgData name="Gabriele Baj" userId="37e9716d1ac12819" providerId="LiveId" clId="{3D4BFADF-2E66-45CD-B7DD-28D4526E80E2}" dt="2024-03-06T09:54:30.237" v="20"/>
          <pc:sldLayoutMkLst>
            <pc:docMk/>
            <pc:sldMasterMk cId="1442539340" sldId="2147483648"/>
            <pc:sldLayoutMk cId="3648162161" sldId="2147483653"/>
          </pc:sldLayoutMkLst>
        </pc:sldLayoutChg>
        <pc:sldLayoutChg chg="setBg">
          <pc:chgData name="Gabriele Baj" userId="37e9716d1ac12819" providerId="LiveId" clId="{3D4BFADF-2E66-45CD-B7DD-28D4526E80E2}" dt="2024-03-06T09:54:30.237" v="20"/>
          <pc:sldLayoutMkLst>
            <pc:docMk/>
            <pc:sldMasterMk cId="1442539340" sldId="2147483648"/>
            <pc:sldLayoutMk cId="4090046547" sldId="2147483654"/>
          </pc:sldLayoutMkLst>
        </pc:sldLayoutChg>
        <pc:sldLayoutChg chg="setBg">
          <pc:chgData name="Gabriele Baj" userId="37e9716d1ac12819" providerId="LiveId" clId="{3D4BFADF-2E66-45CD-B7DD-28D4526E80E2}" dt="2024-03-06T09:54:30.237" v="20"/>
          <pc:sldLayoutMkLst>
            <pc:docMk/>
            <pc:sldMasterMk cId="1442539340" sldId="2147483648"/>
            <pc:sldLayoutMk cId="3901975559" sldId="2147483655"/>
          </pc:sldLayoutMkLst>
        </pc:sldLayoutChg>
        <pc:sldLayoutChg chg="setBg">
          <pc:chgData name="Gabriele Baj" userId="37e9716d1ac12819" providerId="LiveId" clId="{3D4BFADF-2E66-45CD-B7DD-28D4526E80E2}" dt="2024-03-06T09:54:30.237" v="20"/>
          <pc:sldLayoutMkLst>
            <pc:docMk/>
            <pc:sldMasterMk cId="1442539340" sldId="2147483648"/>
            <pc:sldLayoutMk cId="1688608139" sldId="2147483656"/>
          </pc:sldLayoutMkLst>
        </pc:sldLayoutChg>
        <pc:sldLayoutChg chg="setBg">
          <pc:chgData name="Gabriele Baj" userId="37e9716d1ac12819" providerId="LiveId" clId="{3D4BFADF-2E66-45CD-B7DD-28D4526E80E2}" dt="2024-03-06T09:54:30.237" v="20"/>
          <pc:sldLayoutMkLst>
            <pc:docMk/>
            <pc:sldMasterMk cId="1442539340" sldId="2147483648"/>
            <pc:sldLayoutMk cId="3897041759" sldId="2147483657"/>
          </pc:sldLayoutMkLst>
        </pc:sldLayoutChg>
        <pc:sldLayoutChg chg="setBg">
          <pc:chgData name="Gabriele Baj" userId="37e9716d1ac12819" providerId="LiveId" clId="{3D4BFADF-2E66-45CD-B7DD-28D4526E80E2}" dt="2024-03-06T09:54:30.237" v="20"/>
          <pc:sldLayoutMkLst>
            <pc:docMk/>
            <pc:sldMasterMk cId="1442539340" sldId="2147483648"/>
            <pc:sldLayoutMk cId="935032991" sldId="2147483658"/>
          </pc:sldLayoutMkLst>
        </pc:sldLayoutChg>
        <pc:sldLayoutChg chg="setBg">
          <pc:chgData name="Gabriele Baj" userId="37e9716d1ac12819" providerId="LiveId" clId="{3D4BFADF-2E66-45CD-B7DD-28D4526E80E2}" dt="2024-03-06T09:54:30.237" v="20"/>
          <pc:sldLayoutMkLst>
            <pc:docMk/>
            <pc:sldMasterMk cId="1442539340" sldId="2147483648"/>
            <pc:sldLayoutMk cId="244872282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6BE97-0D32-4D0B-BE12-7DDAFD609E29}"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B8275-8B1D-4864-A890-A432F675E626}" type="slidenum">
              <a:rPr lang="en-GB" smtClean="0"/>
              <a:t>‹#›</a:t>
            </a:fld>
            <a:endParaRPr lang="en-GB"/>
          </a:p>
        </p:txBody>
      </p:sp>
    </p:spTree>
    <p:extLst>
      <p:ext uri="{BB962C8B-B14F-4D97-AF65-F5344CB8AC3E}">
        <p14:creationId xmlns:p14="http://schemas.microsoft.com/office/powerpoint/2010/main" val="341990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C2411B28-92A7-4936-8325-943A1B4E26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5CF02D5C-32B1-4E23-8F16-326A8A668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altLang="it-IT" dirty="0"/>
              <a:t>La principale differenza tra Protostomi e Deuterostomi sta nel fatto che nei primi il blastoporo origina la bocca, nei secondi l’ano.</a:t>
            </a:r>
          </a:p>
        </p:txBody>
      </p:sp>
      <p:sp>
        <p:nvSpPr>
          <p:cNvPr id="15364" name="Segnaposto numero diapositiva 3">
            <a:extLst>
              <a:ext uri="{FF2B5EF4-FFF2-40B4-BE49-F238E27FC236}">
                <a16:creationId xmlns:a16="http://schemas.microsoft.com/office/drawing/2014/main" id="{32A13584-57F3-4EF9-8BC0-D14556105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26B116-063E-4E24-B95F-3A9A4F4AC88F}" type="slidenum">
              <a:rPr lang="it-IT" altLang="it-IT">
                <a:latin typeface="Arial" panose="020B0604020202020204" pitchFamily="34" charset="0"/>
              </a:rPr>
              <a:pPr>
                <a:spcBef>
                  <a:spcPct val="0"/>
                </a:spcBef>
              </a:pPr>
              <a:t>35</a:t>
            </a:fld>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C2411B28-92A7-4936-8325-943A1B4E26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5CF02D5C-32B1-4E23-8F16-326A8A668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15364" name="Segnaposto numero diapositiva 3">
            <a:extLst>
              <a:ext uri="{FF2B5EF4-FFF2-40B4-BE49-F238E27FC236}">
                <a16:creationId xmlns:a16="http://schemas.microsoft.com/office/drawing/2014/main" id="{32A13584-57F3-4EF9-8BC0-D14556105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26B116-063E-4E24-B95F-3A9A4F4AC88F}" type="slidenum">
              <a:rPr lang="it-IT" altLang="it-IT">
                <a:latin typeface="Arial" panose="020B0604020202020204" pitchFamily="34" charset="0"/>
              </a:rPr>
              <a:pPr>
                <a:spcBef>
                  <a:spcPct val="0"/>
                </a:spcBef>
              </a:pPr>
              <a:t>36</a:t>
            </a:fld>
            <a:endParaRPr lang="it-IT" altLang="it-IT">
              <a:latin typeface="Arial" panose="020B0604020202020204" pitchFamily="34" charset="0"/>
            </a:endParaRPr>
          </a:p>
        </p:txBody>
      </p:sp>
    </p:spTree>
    <p:extLst>
      <p:ext uri="{BB962C8B-B14F-4D97-AF65-F5344CB8AC3E}">
        <p14:creationId xmlns:p14="http://schemas.microsoft.com/office/powerpoint/2010/main" val="53687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5DEADA-1973-4DC1-861C-DB614455108C}"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420860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93503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4487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DEADA-1973-4DC1-861C-DB614455108C}"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33166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DEADA-1973-4DC1-861C-DB614455108C}"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213492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DEADA-1973-4DC1-861C-DB614455108C}"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13672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5DEADA-1973-4DC1-861C-DB614455108C}"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64816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5DEADA-1973-4DC1-861C-DB614455108C}"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409004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EADA-1973-4DC1-861C-DB614455108C}"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90197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DEADA-1973-4DC1-861C-DB614455108C}"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168860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DEADA-1973-4DC1-861C-DB614455108C}"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0753-5D01-49ED-814B-D82D12C4642E}" type="slidenum">
              <a:rPr lang="en-US" smtClean="0"/>
              <a:t>‹#›</a:t>
            </a:fld>
            <a:endParaRPr lang="en-US"/>
          </a:p>
        </p:txBody>
      </p:sp>
    </p:spTree>
    <p:extLst>
      <p:ext uri="{BB962C8B-B14F-4D97-AF65-F5344CB8AC3E}">
        <p14:creationId xmlns:p14="http://schemas.microsoft.com/office/powerpoint/2010/main" val="389704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DEADA-1973-4DC1-861C-DB614455108C}"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90753-5D01-49ED-814B-D82D12C4642E}" type="slidenum">
              <a:rPr lang="en-US" smtClean="0"/>
              <a:t>‹#›</a:t>
            </a:fld>
            <a:endParaRPr lang="en-US"/>
          </a:p>
        </p:txBody>
      </p:sp>
    </p:spTree>
    <p:extLst>
      <p:ext uri="{BB962C8B-B14F-4D97-AF65-F5344CB8AC3E}">
        <p14:creationId xmlns:p14="http://schemas.microsoft.com/office/powerpoint/2010/main" val="144253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791" y="1789177"/>
            <a:ext cx="10048418" cy="419031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Panoramica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principî</a:t>
            </a:r>
            <a:r>
              <a:rPr lang="en-US" sz="2000" dirty="0">
                <a:latin typeface="Arial" panose="020B0604020202020204" pitchFamily="34" charset="0"/>
                <a:cs typeface="Arial" panose="020B0604020202020204" pitchFamily="34" charset="0"/>
              </a:rPr>
              <a:t> di base </a:t>
            </a:r>
            <a:r>
              <a:rPr lang="en-US" sz="2000" dirty="0" err="1">
                <a:latin typeface="Arial" panose="020B0604020202020204" pitchFamily="34" charset="0"/>
                <a:cs typeface="Arial" panose="020B0604020202020204" pitchFamily="34" charset="0"/>
              </a:rPr>
              <a:t>dell’anatomia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comparata</a:t>
            </a: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Il </a:t>
            </a:r>
            <a:r>
              <a:rPr lang="en-US" sz="2000" dirty="0" err="1">
                <a:latin typeface="Arial" panose="020B0604020202020204" pitchFamily="34" charset="0"/>
                <a:cs typeface="Arial" panose="020B0604020202020204" pitchFamily="34" charset="0"/>
              </a:rPr>
              <a:t>metodo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comparativo</a:t>
            </a:r>
            <a:r>
              <a:rPr lang="en-US" sz="2000" dirty="0">
                <a:latin typeface="Arial" panose="020B0604020202020204" pitchFamily="34" charset="0"/>
                <a:cs typeface="Arial" panose="020B0604020202020204" pitchFamily="34" charset="0"/>
              </a:rPr>
              <a:t> in </a:t>
            </a:r>
            <a:r>
              <a:rPr lang="en-US" sz="2000" dirty="0" err="1">
                <a:latin typeface="Arial" panose="020B0604020202020204" pitchFamily="34" charset="0"/>
                <a:cs typeface="Arial" panose="020B0604020202020204" pitchFamily="34" charset="0"/>
              </a:rPr>
              <a:t>biologia</a:t>
            </a:r>
            <a:r>
              <a:rPr lang="en-US" sz="2000" dirty="0">
                <a:latin typeface="Arial" panose="020B0604020202020204" pitchFamily="34" charset="0"/>
                <a:cs typeface="Arial" panose="020B0604020202020204" pitchFamily="34" charset="0"/>
              </a:rPr>
              <a:t> e le sue </a:t>
            </a:r>
            <a:r>
              <a:rPr lang="en-US" sz="2000" dirty="0" err="1">
                <a:latin typeface="Arial" panose="020B0604020202020204" pitchFamily="34" charset="0"/>
                <a:cs typeface="Arial" panose="020B0604020202020204" pitchFamily="34" charset="0"/>
              </a:rPr>
              <a:t>applicazioni</a:t>
            </a:r>
            <a:endParaRPr lang="en-US" sz="20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Relazioni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forma e </a:t>
            </a:r>
            <a:r>
              <a:rPr lang="en-US" sz="2000" dirty="0" err="1">
                <a:latin typeface="Arial" panose="020B0604020202020204" pitchFamily="34" charset="0"/>
                <a:cs typeface="Arial" panose="020B0604020202020204" pitchFamily="34" charset="0"/>
              </a:rPr>
              <a:t>funzione</a:t>
            </a:r>
            <a:r>
              <a:rPr lang="en-US" sz="2000" dirty="0">
                <a:latin typeface="Arial" panose="020B0604020202020204" pitchFamily="34" charset="0"/>
                <a:cs typeface="Arial" panose="020B0604020202020204" pitchFamily="34" charset="0"/>
              </a:rPr>
              <a:t> e </a:t>
            </a:r>
            <a:r>
              <a:rPr lang="en-US" sz="2000" dirty="0" err="1">
                <a:latin typeface="Arial" panose="020B0604020202020204" pitchFamily="34" charset="0"/>
                <a:cs typeface="Arial" panose="020B0604020202020204" pitchFamily="34" charset="0"/>
              </a:rPr>
              <a:t>loro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variazioni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nel</a:t>
            </a:r>
            <a:r>
              <a:rPr lang="en-US" sz="2000" dirty="0">
                <a:latin typeface="Arial" panose="020B0604020202020204" pitchFamily="34" charset="0"/>
                <a:cs typeface="Arial" panose="020B0604020202020204" pitchFamily="34" charset="0"/>
              </a:rPr>
              <a:t> breve e </a:t>
            </a:r>
            <a:r>
              <a:rPr lang="en-US" sz="2000" dirty="0" err="1">
                <a:latin typeface="Arial" panose="020B0604020202020204" pitchFamily="34" charset="0"/>
                <a:cs typeface="Arial" panose="020B0604020202020204" pitchFamily="34" charset="0"/>
              </a:rPr>
              <a:t>lungo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termine</a:t>
            </a:r>
            <a:endParaRPr lang="en-US" sz="20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L’evoluzione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biologica</a:t>
            </a:r>
            <a:r>
              <a:rPr lang="en-US" sz="2000" dirty="0">
                <a:latin typeface="Arial" panose="020B0604020202020204" pitchFamily="34" charset="0"/>
                <a:cs typeface="Arial" panose="020B0604020202020204" pitchFamily="34" charset="0"/>
              </a:rPr>
              <a:t> e </a:t>
            </a:r>
            <a:r>
              <a:rPr lang="en-US" sz="2000" dirty="0" err="1">
                <a:latin typeface="Arial" panose="020B0604020202020204" pitchFamily="34" charset="0"/>
                <a:cs typeface="Arial" panose="020B0604020202020204" pitchFamily="34" charset="0"/>
              </a:rPr>
              <a:t>il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ruolo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cambiamenti</a:t>
            </a:r>
            <a:r>
              <a:rPr lang="en-US" sz="2000" dirty="0">
                <a:latin typeface="Arial" panose="020B0604020202020204" pitchFamily="34" charset="0"/>
                <a:cs typeface="Arial" panose="020B0604020202020204" pitchFamily="34" charset="0"/>
              </a:rPr>
              <a:t> di forma e </a:t>
            </a:r>
            <a:r>
              <a:rPr lang="en-US" sz="2000" dirty="0" err="1">
                <a:latin typeface="Arial" panose="020B0604020202020204" pitchFamily="34" charset="0"/>
                <a:cs typeface="Arial" panose="020B0604020202020204" pitchFamily="34" charset="0"/>
              </a:rPr>
              <a:t>funzione</a:t>
            </a:r>
            <a:r>
              <a:rPr lang="en-US" sz="2000" dirty="0">
                <a:latin typeface="Arial" panose="020B0604020202020204" pitchFamily="34" charset="0"/>
                <a:cs typeface="Arial" panose="020B0604020202020204" pitchFamily="34" charset="0"/>
              </a:rPr>
              <a:t> e </a:t>
            </a:r>
            <a:r>
              <a:rPr lang="en-US" sz="2000" dirty="0" err="1">
                <a:latin typeface="Arial" panose="020B0604020202020204" pitchFamily="34" charset="0"/>
                <a:cs typeface="Arial" panose="020B0604020202020204" pitchFamily="34" charset="0"/>
              </a:rPr>
              <a:t>nella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comparsa</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nuove</a:t>
            </a:r>
            <a:r>
              <a:rPr lang="en-US" sz="2000" dirty="0">
                <a:latin typeface="Arial" panose="020B0604020202020204" pitchFamily="34" charset="0"/>
                <a:cs typeface="Arial" panose="020B0604020202020204" pitchFamily="34" charset="0"/>
              </a:rPr>
              <a:t> specie</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Il </a:t>
            </a:r>
            <a:r>
              <a:rPr lang="en-US" sz="2000" dirty="0" err="1">
                <a:latin typeface="Arial" panose="020B0604020202020204" pitchFamily="34" charset="0"/>
                <a:cs typeface="Arial" panose="020B0604020202020204" pitchFamily="34" charset="0"/>
              </a:rPr>
              <a:t>concetto</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filogenesi</a:t>
            </a:r>
            <a:r>
              <a:rPr lang="en-US" sz="2000" dirty="0">
                <a:latin typeface="Arial" panose="020B0604020202020204" pitchFamily="34" charset="0"/>
                <a:cs typeface="Arial" panose="020B0604020202020204" pitchFamily="34" charset="0"/>
              </a:rPr>
              <a:t> e la </a:t>
            </a:r>
            <a:r>
              <a:rPr lang="en-US" sz="2000" dirty="0" err="1">
                <a:latin typeface="Arial" panose="020B0604020202020204" pitchFamily="34" charset="0"/>
                <a:cs typeface="Arial" panose="020B0604020202020204" pitchFamily="34" charset="0"/>
              </a:rPr>
              <a:t>sua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centralità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nella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costruzione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sistemi</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classificazione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biologica</a:t>
            </a: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L’importanza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della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documentazione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fossile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nella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ricostruzione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cambiamenti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evolutivi</a:t>
            </a:r>
            <a:r>
              <a:rPr lang="en-US" sz="2000" dirty="0">
                <a:latin typeface="Arial" panose="020B0604020202020204" pitchFamily="34" charset="0"/>
                <a:cs typeface="Arial" panose="020B0604020202020204" pitchFamily="34" charset="0"/>
              </a:rPr>
              <a:t> e </a:t>
            </a:r>
            <a:r>
              <a:rPr lang="en-US" sz="2000" dirty="0" err="1">
                <a:latin typeface="Arial" panose="020B0604020202020204" pitchFamily="34" charset="0"/>
                <a:cs typeface="Arial" panose="020B0604020202020204" pitchFamily="34" charset="0"/>
              </a:rPr>
              <a:t>degli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eventi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filogenetici</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EA74E19-4724-AD05-F859-4690E5387E9D}"/>
              </a:ext>
            </a:extLst>
          </p:cNvPr>
          <p:cNvSpPr txBox="1"/>
          <p:nvPr/>
        </p:nvSpPr>
        <p:spPr>
          <a:xfrm>
            <a:off x="1933076" y="807369"/>
            <a:ext cx="8859327"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STUDIO DELL’ ANATOMIA DEI VERTEBRATI </a:t>
            </a:r>
          </a:p>
        </p:txBody>
      </p:sp>
    </p:spTree>
    <p:extLst>
      <p:ext uri="{BB962C8B-B14F-4D97-AF65-F5344CB8AC3E}">
        <p14:creationId xmlns:p14="http://schemas.microsoft.com/office/powerpoint/2010/main" val="198574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B\AppData\Roaming\digibook24\assets\externals\EDE18C_008_Stingo_Anatomia_comparata\i\9-9.png">
            <a:extLst>
              <a:ext uri="{FF2B5EF4-FFF2-40B4-BE49-F238E27FC236}">
                <a16:creationId xmlns:a16="http://schemas.microsoft.com/office/drawing/2014/main" id="{2D638C5D-8B04-492F-EFD0-6335666CE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2264"/>
            <a:ext cx="7629970" cy="4613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C662D0E-E8EB-A3DF-BF28-268520B94C8D}"/>
              </a:ext>
            </a:extLst>
          </p:cNvPr>
          <p:cNvSpPr/>
          <p:nvPr/>
        </p:nvSpPr>
        <p:spPr>
          <a:xfrm>
            <a:off x="7541231" y="1536173"/>
            <a:ext cx="4565890" cy="3785652"/>
          </a:xfrm>
          <a:prstGeom prst="rect">
            <a:avLst/>
          </a:prstGeom>
        </p:spPr>
        <p:txBody>
          <a:bodyPr wrap="square">
            <a:spAutoFit/>
          </a:bodyPr>
          <a:lstStyle/>
          <a:p>
            <a:r>
              <a:rPr lang="it-IT" sz="2400" dirty="0"/>
              <a:t>La regione di un organo più vicina al piano sagittale s’indica come regione mediale, mentre quella più lontana è detta laterale.</a:t>
            </a:r>
          </a:p>
          <a:p>
            <a:endParaRPr lang="it-IT" sz="2400" dirty="0"/>
          </a:p>
          <a:p>
            <a:r>
              <a:rPr lang="it-IT" sz="2400" dirty="0"/>
              <a:t>Quando si fa riferimento alla parte destra o sinistra di un organo, s’intende la parte destra o sinistra del corpo dell’animale.</a:t>
            </a:r>
          </a:p>
          <a:p>
            <a:endParaRPr lang="it-IT" sz="2400" dirty="0"/>
          </a:p>
        </p:txBody>
      </p:sp>
    </p:spTree>
    <p:extLst>
      <p:ext uri="{BB962C8B-B14F-4D97-AF65-F5344CB8AC3E}">
        <p14:creationId xmlns:p14="http://schemas.microsoft.com/office/powerpoint/2010/main" val="429275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6F5A1E-1BFD-F3AC-42A4-0D44BE52034B}"/>
              </a:ext>
            </a:extLst>
          </p:cNvPr>
          <p:cNvSpPr txBox="1"/>
          <p:nvPr/>
        </p:nvSpPr>
        <p:spPr>
          <a:xfrm>
            <a:off x="489513" y="335845"/>
            <a:ext cx="6076044" cy="6186309"/>
          </a:xfrm>
          <a:prstGeom prst="rect">
            <a:avLst/>
          </a:prstGeom>
          <a:noFill/>
        </p:spPr>
        <p:txBody>
          <a:bodyPr wrap="square">
            <a:spAutoFit/>
          </a:bodyPr>
          <a:lstStyle/>
          <a:p>
            <a:pPr algn="just"/>
            <a:r>
              <a:rPr lang="it-IT" b="0" i="0" dirty="0">
                <a:effectLst/>
                <a:latin typeface="Arial" panose="020B0604020202020204" pitchFamily="34" charset="0"/>
              </a:rPr>
              <a:t>piano di sezione sagittale è orientato lungo tale piano e divide l’animale in due parti uguali specularmente. I piani di sezione paralleli a quello sagittale sono detti piani </a:t>
            </a:r>
            <a:r>
              <a:rPr lang="it-IT" b="0" i="0" dirty="0" err="1">
                <a:effectLst/>
                <a:latin typeface="Arial" panose="020B0604020202020204" pitchFamily="34" charset="0"/>
              </a:rPr>
              <a:t>parasagittali</a:t>
            </a:r>
            <a:r>
              <a:rPr lang="it-IT" b="0" i="0" dirty="0">
                <a:effectLst/>
                <a:latin typeface="Arial" panose="020B0604020202020204" pitchFamily="34" charset="0"/>
              </a:rPr>
              <a:t> </a:t>
            </a:r>
          </a:p>
          <a:p>
            <a:pPr algn="just"/>
            <a:endParaRPr lang="it-IT" dirty="0">
              <a:latin typeface="Arial" panose="020B0604020202020204" pitchFamily="34" charset="0"/>
            </a:endParaRPr>
          </a:p>
          <a:p>
            <a:pPr algn="just"/>
            <a:r>
              <a:rPr lang="it-IT" b="0" i="0" dirty="0">
                <a:effectLst/>
                <a:latin typeface="Arial" panose="020B0604020202020204" pitchFamily="34" charset="0"/>
              </a:rPr>
              <a:t>piano di sezione frontale divide l’animale in una parte dorsale e una ventrale, mentre il </a:t>
            </a:r>
          </a:p>
          <a:p>
            <a:pPr algn="just"/>
            <a:endParaRPr lang="it-IT" dirty="0">
              <a:latin typeface="Arial" panose="020B0604020202020204" pitchFamily="34" charset="0"/>
            </a:endParaRPr>
          </a:p>
          <a:p>
            <a:pPr algn="just"/>
            <a:r>
              <a:rPr lang="it-IT" b="0" i="0" dirty="0">
                <a:effectLst/>
                <a:latin typeface="Arial" panose="020B0604020202020204" pitchFamily="34" charset="0"/>
              </a:rPr>
              <a:t>piano di sezione trasversale lo divide in una parte anteriore, comprendente il capo, e una posteriore, comprendente la coda. </a:t>
            </a:r>
          </a:p>
          <a:p>
            <a:pPr algn="just"/>
            <a:endParaRPr lang="it-IT" dirty="0">
              <a:latin typeface="Arial" panose="020B0604020202020204" pitchFamily="34" charset="0"/>
            </a:endParaRPr>
          </a:p>
          <a:p>
            <a:pPr algn="just"/>
            <a:endParaRPr lang="it-IT" b="0" i="0" dirty="0">
              <a:effectLst/>
              <a:latin typeface="Arial" panose="020B0604020202020204" pitchFamily="34" charset="0"/>
            </a:endParaRPr>
          </a:p>
          <a:p>
            <a:pPr algn="just"/>
            <a:r>
              <a:rPr lang="it-IT" b="0" i="0" dirty="0">
                <a:effectLst/>
                <a:latin typeface="Arial" panose="020B0604020202020204" pitchFamily="34" charset="0"/>
              </a:rPr>
              <a:t>Un organo unico è chiamato impari: ne sono esempi l’encefalo, il canale alimentare e il cuore. </a:t>
            </a:r>
          </a:p>
          <a:p>
            <a:pPr algn="just"/>
            <a:r>
              <a:rPr lang="it-IT" b="0" i="0" dirty="0">
                <a:effectLst/>
                <a:latin typeface="Arial" panose="020B0604020202020204" pitchFamily="34" charset="0"/>
              </a:rPr>
              <a:t>Un organo presente in coppia è chiamato pari: ne sono esempi gli occhi, i polmoni, i reni. tipicamente, ma non sempre, un organo impari è disposto lungo il piano sagittale ed è diviso in due parti speculari, mentre gli organi pari si dispongono ai lati opposti del piano sagittale. </a:t>
            </a:r>
          </a:p>
          <a:p>
            <a:pPr algn="just"/>
            <a:endParaRPr lang="it-IT" dirty="0">
              <a:latin typeface="Arial" panose="020B0604020202020204" pitchFamily="34" charset="0"/>
            </a:endParaRPr>
          </a:p>
        </p:txBody>
      </p:sp>
      <p:pic>
        <p:nvPicPr>
          <p:cNvPr id="2" name="Picture 2" descr="C:\Users\GB\AppData\Roaming\digibook24\assets\externals\EDE18C_008_Stingo_Anatomia_comparata\i\9-9.png">
            <a:extLst>
              <a:ext uri="{FF2B5EF4-FFF2-40B4-BE49-F238E27FC236}">
                <a16:creationId xmlns:a16="http://schemas.microsoft.com/office/drawing/2014/main" id="{B5AD72FC-3B43-6F7F-15BF-C7472C728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557" y="1548143"/>
            <a:ext cx="5478373" cy="331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2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C01696-49D4-E083-9CD0-8FEF21C34314}"/>
              </a:ext>
            </a:extLst>
          </p:cNvPr>
          <p:cNvSpPr txBox="1"/>
          <p:nvPr/>
        </p:nvSpPr>
        <p:spPr>
          <a:xfrm>
            <a:off x="151463" y="530745"/>
            <a:ext cx="6520759" cy="5632311"/>
          </a:xfrm>
          <a:prstGeom prst="rect">
            <a:avLst/>
          </a:prstGeom>
          <a:noFill/>
        </p:spPr>
        <p:txBody>
          <a:bodyPr wrap="square">
            <a:spAutoFit/>
          </a:bodyPr>
          <a:lstStyle/>
          <a:p>
            <a:pPr algn="just"/>
            <a:r>
              <a:rPr lang="it-IT" sz="2400" b="0" i="0" dirty="0">
                <a:effectLst/>
                <a:latin typeface="Arial" panose="020B0604020202020204" pitchFamily="34" charset="0"/>
              </a:rPr>
              <a:t>Strutture che si ripetono più volte in senso anteroposteriore sono dette </a:t>
            </a:r>
            <a:r>
              <a:rPr lang="it-IT" sz="2400" b="1" i="0" dirty="0">
                <a:effectLst/>
                <a:latin typeface="Arial" panose="020B0604020202020204" pitchFamily="34" charset="0"/>
              </a:rPr>
              <a:t>metameriche</a:t>
            </a:r>
            <a:r>
              <a:rPr lang="it-IT" sz="2400" b="0" i="0" dirty="0">
                <a:effectLst/>
                <a:latin typeface="Arial" panose="020B0604020202020204" pitchFamily="34" charset="0"/>
              </a:rPr>
              <a:t>; se esse sono tutte uguali tra loro, si parla di </a:t>
            </a:r>
            <a:r>
              <a:rPr lang="it-IT" sz="2400" b="1" i="0" dirty="0">
                <a:effectLst/>
                <a:latin typeface="Arial" panose="020B0604020202020204" pitchFamily="34" charset="0"/>
              </a:rPr>
              <a:t>metameria omonoma</a:t>
            </a:r>
            <a:r>
              <a:rPr lang="it-IT" sz="2400" b="0" i="0" dirty="0">
                <a:effectLst/>
                <a:latin typeface="Arial" panose="020B0604020202020204" pitchFamily="34" charset="0"/>
              </a:rPr>
              <a:t>, se differiscono, di </a:t>
            </a:r>
            <a:r>
              <a:rPr lang="it-IT" sz="2400" b="1" i="0" dirty="0">
                <a:effectLst/>
                <a:latin typeface="Arial" panose="020B0604020202020204" pitchFamily="34" charset="0"/>
              </a:rPr>
              <a:t>metameria eteronoma</a:t>
            </a:r>
            <a:r>
              <a:rPr lang="it-IT" sz="2400" b="0" i="0" dirty="0">
                <a:effectLst/>
                <a:latin typeface="Arial" panose="020B0604020202020204" pitchFamily="34" charset="0"/>
              </a:rPr>
              <a:t>. </a:t>
            </a:r>
          </a:p>
          <a:p>
            <a:pPr algn="just"/>
            <a:endParaRPr lang="it-IT" sz="2400" dirty="0">
              <a:latin typeface="Arial" panose="020B0604020202020204" pitchFamily="34" charset="0"/>
            </a:endParaRPr>
          </a:p>
          <a:p>
            <a:pPr algn="just"/>
            <a:endParaRPr lang="it-IT" sz="2400" b="0" i="0" dirty="0">
              <a:effectLst/>
              <a:latin typeface="Arial" panose="020B0604020202020204" pitchFamily="34" charset="0"/>
            </a:endParaRPr>
          </a:p>
          <a:p>
            <a:pPr algn="just"/>
            <a:r>
              <a:rPr lang="it-IT" sz="2400" b="0" i="0" dirty="0">
                <a:effectLst/>
                <a:latin typeface="Arial" panose="020B0604020202020204" pitchFamily="34" charset="0"/>
              </a:rPr>
              <a:t>Per esempio, la muscolatura del tronco di un pesce osseo è costituita da una ripetizione di masse muscolari, o </a:t>
            </a:r>
            <a:r>
              <a:rPr lang="it-IT" sz="2400" b="0" i="0" dirty="0" err="1">
                <a:effectLst/>
                <a:latin typeface="Arial" panose="020B0604020202020204" pitchFamily="34" charset="0"/>
              </a:rPr>
              <a:t>miomeri</a:t>
            </a:r>
            <a:r>
              <a:rPr lang="it-IT" sz="2400" b="0" i="0" dirty="0">
                <a:effectLst/>
                <a:latin typeface="Arial" panose="020B0604020202020204" pitchFamily="34" charset="0"/>
              </a:rPr>
              <a:t>, uguali fra loro (metameria omonoma), mentre nella colonna vertebrale le vertebre si susseguono, ma differiscono, per esempio, per la presenza degli archi emali o delle superfici articolari per le coste (metameria etero-noma)</a:t>
            </a:r>
            <a:endParaRPr lang="en-GB" sz="2400" dirty="0"/>
          </a:p>
        </p:txBody>
      </p:sp>
      <p:pic>
        <p:nvPicPr>
          <p:cNvPr id="6" name="Picture 5">
            <a:extLst>
              <a:ext uri="{FF2B5EF4-FFF2-40B4-BE49-F238E27FC236}">
                <a16:creationId xmlns:a16="http://schemas.microsoft.com/office/drawing/2014/main" id="{1C818425-25BF-7FAF-3C97-379E002135EC}"/>
              </a:ext>
            </a:extLst>
          </p:cNvPr>
          <p:cNvPicPr>
            <a:picLocks noChangeAspect="1"/>
          </p:cNvPicPr>
          <p:nvPr/>
        </p:nvPicPr>
        <p:blipFill>
          <a:blip r:embed="rId2"/>
          <a:stretch>
            <a:fillRect/>
          </a:stretch>
        </p:blipFill>
        <p:spPr>
          <a:xfrm>
            <a:off x="6672222" y="694944"/>
            <a:ext cx="5519778" cy="4867311"/>
          </a:xfrm>
          <a:prstGeom prst="rect">
            <a:avLst/>
          </a:prstGeom>
        </p:spPr>
      </p:pic>
    </p:spTree>
    <p:extLst>
      <p:ext uri="{BB962C8B-B14F-4D97-AF65-F5344CB8AC3E}">
        <p14:creationId xmlns:p14="http://schemas.microsoft.com/office/powerpoint/2010/main" val="238522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1AFF9D-2FA2-5252-B230-0531780051D4}"/>
              </a:ext>
            </a:extLst>
          </p:cNvPr>
          <p:cNvSpPr txBox="1"/>
          <p:nvPr/>
        </p:nvSpPr>
        <p:spPr>
          <a:xfrm>
            <a:off x="471577" y="920598"/>
            <a:ext cx="11248846" cy="5632311"/>
          </a:xfrm>
          <a:prstGeom prst="rect">
            <a:avLst/>
          </a:prstGeom>
          <a:noFill/>
        </p:spPr>
        <p:txBody>
          <a:bodyPr wrap="square">
            <a:spAutoFit/>
          </a:bodyPr>
          <a:lstStyle/>
          <a:p>
            <a:r>
              <a:rPr lang="it-IT" b="0" i="0" dirty="0">
                <a:effectLst/>
                <a:latin typeface="Arial" panose="020B0604020202020204" pitchFamily="34" charset="0"/>
              </a:rPr>
              <a:t>La pratica dell’anatomia comparata consiste nel confrontare le strutture di organismi diversi. </a:t>
            </a:r>
          </a:p>
          <a:p>
            <a:endParaRPr lang="it-IT" dirty="0">
              <a:latin typeface="Arial" panose="020B0604020202020204" pitchFamily="34" charset="0"/>
            </a:endParaRPr>
          </a:p>
          <a:p>
            <a:r>
              <a:rPr lang="it-IT" b="0" i="0" dirty="0">
                <a:effectLst/>
                <a:latin typeface="Arial" panose="020B0604020202020204" pitchFamily="34" charset="0"/>
              </a:rPr>
              <a:t>Prima di procedere, lo studioso deve essere ragionevolmente sicuro che gli organi che osserva in specie diverse siano tra loro corrispondenti. Un primo criterio per stabilire la corrispondenza è quello della somiglianza. </a:t>
            </a:r>
          </a:p>
          <a:p>
            <a:endParaRPr lang="it-IT" dirty="0">
              <a:latin typeface="Arial" panose="020B0604020202020204" pitchFamily="34" charset="0"/>
            </a:endParaRPr>
          </a:p>
          <a:p>
            <a:r>
              <a:rPr lang="it-IT" b="0" i="0" dirty="0">
                <a:effectLst/>
                <a:latin typeface="Arial" panose="020B0604020202020204" pitchFamily="34" charset="0"/>
              </a:rPr>
              <a:t>le cause della somiglianza possono essere di due differenti tipi: omologia e analogia. </a:t>
            </a:r>
          </a:p>
          <a:p>
            <a:endParaRPr lang="it-IT" dirty="0">
              <a:latin typeface="Arial" panose="020B0604020202020204" pitchFamily="34" charset="0"/>
            </a:endParaRPr>
          </a:p>
          <a:p>
            <a:endParaRPr lang="it-IT" b="0" i="0" dirty="0">
              <a:effectLst/>
              <a:latin typeface="Arial" panose="020B0604020202020204" pitchFamily="34" charset="0"/>
            </a:endParaRPr>
          </a:p>
          <a:p>
            <a:r>
              <a:rPr lang="it-IT" b="0" i="0" dirty="0">
                <a:effectLst/>
                <a:latin typeface="Arial" panose="020B0604020202020204" pitchFamily="34" charset="0"/>
              </a:rPr>
              <a:t>Omologhi:  se nel corso dell’evoluzione derivano dal medesimo organo dell’antenato comune ai due organismi; nell’esempio della talpa e del gorilla, i loro arti anteriori si possono considerare omologhi perché entrambi derivano dall’arto anteriore di un mammifero primitivo da cui presumibilmente sono discese le due specie. </a:t>
            </a:r>
          </a:p>
          <a:p>
            <a:endParaRPr lang="it-IT" dirty="0">
              <a:latin typeface="Arial" panose="020B0604020202020204" pitchFamily="34" charset="0"/>
            </a:endParaRPr>
          </a:p>
          <a:p>
            <a:r>
              <a:rPr lang="it-IT" b="0" i="0" dirty="0">
                <a:effectLst/>
                <a:latin typeface="Arial" panose="020B0604020202020204" pitchFamily="34" charset="0"/>
              </a:rPr>
              <a:t>Analoghi, organi che hanno la stessa funzione, ma non discendenza comune; per esempio, l’ala di una mosca e quella di un uccello sono simili per analogia, infatti, entrambe hanno una struttura che consente il volo, ma non per omologia: l’antenato comune dei due animali, con tutta probabilità, era privo di ali, considerando inoltre che l’ala di un insetto non è un arto modificato, come quello di un uccello, ma deriva da una plica del tegumento dorsale. anche la superficie alare di un pipistrello e quella di un uccello sono strutture analoghe.</a:t>
            </a:r>
            <a:endParaRPr lang="en-GB" dirty="0"/>
          </a:p>
        </p:txBody>
      </p:sp>
      <p:sp>
        <p:nvSpPr>
          <p:cNvPr id="4" name="TextBox 3">
            <a:extLst>
              <a:ext uri="{FF2B5EF4-FFF2-40B4-BE49-F238E27FC236}">
                <a16:creationId xmlns:a16="http://schemas.microsoft.com/office/drawing/2014/main" id="{15A31D67-273E-3290-E749-E24727B235A3}"/>
              </a:ext>
            </a:extLst>
          </p:cNvPr>
          <p:cNvSpPr txBox="1"/>
          <p:nvPr/>
        </p:nvSpPr>
        <p:spPr>
          <a:xfrm>
            <a:off x="3166450" y="141188"/>
            <a:ext cx="6097508" cy="584775"/>
          </a:xfrm>
          <a:prstGeom prst="rect">
            <a:avLst/>
          </a:prstGeom>
          <a:noFill/>
        </p:spPr>
        <p:txBody>
          <a:bodyPr wrap="square">
            <a:spAutoFit/>
          </a:bodyPr>
          <a:lstStyle/>
          <a:p>
            <a:r>
              <a:rPr lang="it-IT" sz="3200" b="1" i="0" dirty="0">
                <a:effectLst/>
                <a:latin typeface="Arial" panose="020B0604020202020204" pitchFamily="34" charset="0"/>
              </a:rPr>
              <a:t>Somiglianza morfologica</a:t>
            </a:r>
          </a:p>
        </p:txBody>
      </p:sp>
    </p:spTree>
    <p:extLst>
      <p:ext uri="{BB962C8B-B14F-4D97-AF65-F5344CB8AC3E}">
        <p14:creationId xmlns:p14="http://schemas.microsoft.com/office/powerpoint/2010/main" val="331753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7B8C76-AA54-936C-193D-9F762F85A6DA}"/>
              </a:ext>
            </a:extLst>
          </p:cNvPr>
          <p:cNvPicPr>
            <a:picLocks noChangeAspect="1"/>
          </p:cNvPicPr>
          <p:nvPr/>
        </p:nvPicPr>
        <p:blipFill rotWithShape="1">
          <a:blip r:embed="rId2"/>
          <a:srcRect l="65737" b="57492"/>
          <a:stretch/>
        </p:blipFill>
        <p:spPr>
          <a:xfrm>
            <a:off x="1122629" y="380245"/>
            <a:ext cx="4087927" cy="5888705"/>
          </a:xfrm>
          <a:prstGeom prst="rect">
            <a:avLst/>
          </a:prstGeom>
        </p:spPr>
      </p:pic>
      <p:pic>
        <p:nvPicPr>
          <p:cNvPr id="3" name="Picture 2">
            <a:extLst>
              <a:ext uri="{FF2B5EF4-FFF2-40B4-BE49-F238E27FC236}">
                <a16:creationId xmlns:a16="http://schemas.microsoft.com/office/drawing/2014/main" id="{7B98E3FE-63CB-3637-032E-7717350AE075}"/>
              </a:ext>
            </a:extLst>
          </p:cNvPr>
          <p:cNvPicPr>
            <a:picLocks noChangeAspect="1"/>
          </p:cNvPicPr>
          <p:nvPr/>
        </p:nvPicPr>
        <p:blipFill rotWithShape="1">
          <a:blip r:embed="rId2"/>
          <a:srcRect t="44114" r="69952"/>
          <a:stretch/>
        </p:blipFill>
        <p:spPr>
          <a:xfrm>
            <a:off x="8238655" y="662522"/>
            <a:ext cx="2562130" cy="5532955"/>
          </a:xfrm>
          <a:prstGeom prst="rect">
            <a:avLst/>
          </a:prstGeom>
        </p:spPr>
      </p:pic>
      <p:sp>
        <p:nvSpPr>
          <p:cNvPr id="5" name="TextBox 4">
            <a:extLst>
              <a:ext uri="{FF2B5EF4-FFF2-40B4-BE49-F238E27FC236}">
                <a16:creationId xmlns:a16="http://schemas.microsoft.com/office/drawing/2014/main" id="{BA08A308-3B46-2471-CD20-33C99FC9E65D}"/>
              </a:ext>
            </a:extLst>
          </p:cNvPr>
          <p:cNvSpPr txBox="1"/>
          <p:nvPr/>
        </p:nvSpPr>
        <p:spPr>
          <a:xfrm>
            <a:off x="5049572" y="472399"/>
            <a:ext cx="6097508" cy="584775"/>
          </a:xfrm>
          <a:prstGeom prst="rect">
            <a:avLst/>
          </a:prstGeom>
          <a:noFill/>
        </p:spPr>
        <p:txBody>
          <a:bodyPr wrap="square">
            <a:spAutoFit/>
          </a:bodyPr>
          <a:lstStyle/>
          <a:p>
            <a:r>
              <a:rPr lang="it-IT" sz="3200" b="1" i="0" dirty="0">
                <a:effectLst/>
                <a:latin typeface="Arial" panose="020B0604020202020204" pitchFamily="34" charset="0"/>
              </a:rPr>
              <a:t>Omologhi: </a:t>
            </a:r>
            <a:endParaRPr lang="en-GB" sz="3200" b="1" dirty="0"/>
          </a:p>
        </p:txBody>
      </p:sp>
    </p:spTree>
    <p:extLst>
      <p:ext uri="{BB962C8B-B14F-4D97-AF65-F5344CB8AC3E}">
        <p14:creationId xmlns:p14="http://schemas.microsoft.com/office/powerpoint/2010/main" val="93658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F4A121-AD90-0ACA-6A3A-8F463697EA6F}"/>
              </a:ext>
            </a:extLst>
          </p:cNvPr>
          <p:cNvSpPr txBox="1"/>
          <p:nvPr/>
        </p:nvSpPr>
        <p:spPr>
          <a:xfrm>
            <a:off x="935183" y="882748"/>
            <a:ext cx="10593238" cy="5262979"/>
          </a:xfrm>
          <a:prstGeom prst="rect">
            <a:avLst/>
          </a:prstGeom>
          <a:noFill/>
        </p:spPr>
        <p:txBody>
          <a:bodyPr wrap="square">
            <a:spAutoFit/>
          </a:bodyPr>
          <a:lstStyle/>
          <a:p>
            <a:pPr algn="just"/>
            <a:r>
              <a:rPr lang="it-IT" sz="2000" b="0" i="0" dirty="0">
                <a:effectLst/>
                <a:latin typeface="Arial" panose="020B0604020202020204" pitchFamily="34" charset="0"/>
              </a:rPr>
              <a:t>La definizione di omologia fornita è quella più utilizzata negli studi anatomici e filogenetici e tiene quindi conto della storia evolutiva comune degli organismi che si stanno confrontando. </a:t>
            </a:r>
            <a:endParaRPr lang="it-IT" sz="2000" dirty="0">
              <a:latin typeface="Arial" panose="020B0604020202020204" pitchFamily="34" charset="0"/>
            </a:endParaRPr>
          </a:p>
          <a:p>
            <a:pPr algn="just"/>
            <a:endParaRPr lang="it-IT" sz="2000" b="0" i="0" dirty="0">
              <a:effectLst/>
              <a:latin typeface="Arial" panose="020B0604020202020204" pitchFamily="34" charset="0"/>
            </a:endParaRPr>
          </a:p>
          <a:p>
            <a:pPr algn="just"/>
            <a:r>
              <a:rPr lang="it-IT" sz="2000" b="0" i="0" dirty="0">
                <a:effectLst/>
                <a:latin typeface="Arial" panose="020B0604020202020204" pitchFamily="34" charset="0"/>
              </a:rPr>
              <a:t>l concetto nacque, però, prima che la teoria dell’evoluzione si affermasse e in seguito si è arricchito di nuovi significati e implicazioni, tanto che David Wake nel 1999 l’ha definito “il concetto centrale di tutta la biologia</a:t>
            </a:r>
            <a:r>
              <a:rPr lang="it-IT" b="0" i="0" dirty="0">
                <a:effectLst/>
                <a:latin typeface="Arial" panose="020B0604020202020204" pitchFamily="34" charset="0"/>
              </a:rPr>
              <a:t>”.</a:t>
            </a:r>
          </a:p>
          <a:p>
            <a:endParaRPr lang="it-IT" dirty="0">
              <a:latin typeface="Arial" panose="020B0604020202020204" pitchFamily="34" charset="0"/>
            </a:endParaRPr>
          </a:p>
          <a:p>
            <a:r>
              <a:rPr lang="it-IT" b="0" i="0" dirty="0">
                <a:effectLst/>
                <a:latin typeface="Arial" panose="020B0604020202020204" pitchFamily="34" charset="0"/>
              </a:rPr>
              <a:t>Per quanto riguarda la somiglianza dovuta ad </a:t>
            </a:r>
            <a:r>
              <a:rPr lang="it-IT" b="1" i="0" dirty="0">
                <a:effectLst/>
                <a:latin typeface="Arial" panose="020B0604020202020204" pitchFamily="34" charset="0"/>
              </a:rPr>
              <a:t>analogia</a:t>
            </a:r>
            <a:r>
              <a:rPr lang="it-IT" b="0" i="0" dirty="0">
                <a:effectLst/>
                <a:latin typeface="Arial" panose="020B0604020202020204" pitchFamily="34" charset="0"/>
              </a:rPr>
              <a:t>, essa può risultare da due pro-cessi evolutivi simili, ma distinti: la convergenza evolutiva e il parallelismo. La </a:t>
            </a:r>
            <a:r>
              <a:rPr lang="it-IT" b="1" i="0" dirty="0">
                <a:effectLst/>
                <a:latin typeface="Arial" panose="020B0604020202020204" pitchFamily="34" charset="0"/>
              </a:rPr>
              <a:t>convergenza evolutiva </a:t>
            </a:r>
            <a:r>
              <a:rPr lang="it-IT" b="0" i="0" dirty="0">
                <a:effectLst/>
                <a:latin typeface="Arial" panose="020B0604020202020204" pitchFamily="34" charset="0"/>
              </a:rPr>
              <a:t>ha luogo in organismi evolutivamente lontani che, pur seguendo strade evolutive del tutto differenti, convergono verso un modello strutturale simile. </a:t>
            </a:r>
          </a:p>
          <a:p>
            <a:r>
              <a:rPr lang="it-IT" b="0" i="0" dirty="0">
                <a:effectLst/>
                <a:latin typeface="Arial" panose="020B0604020202020204" pitchFamily="34" charset="0"/>
              </a:rPr>
              <a:t>Ne sono un esempio le ali di insetti, uccelli e pipistrelli: gli antenati privi di ali di questi tre gruppi erano già molto diversificati tra loro a causa di lunghe storie evolutive indipendenti. Le loro ali si somigliano perché dal punto di vista fisico una struttura che deve generare una portanza per sollevare il corpo, vincendo la forza di gravità, non può che essere fatta come un’ampia lamina, quindi la selezione naturale ha favorito questa forma indipendentemente nel tegumento dorsale degli insetti, nelle penne degli uccelli e nel patagio dei pipistrelli. </a:t>
            </a:r>
          </a:p>
          <a:p>
            <a:r>
              <a:rPr lang="it-IT" b="0" i="0" dirty="0">
                <a:effectLst/>
                <a:latin typeface="Arial" panose="020B0604020202020204" pitchFamily="34" charset="0"/>
              </a:rPr>
              <a:t>Un altro esempio è la comparsa di ciechi intestinali negli uccelli e nei mammiferi con dieta vegetariana</a:t>
            </a:r>
            <a:endParaRPr lang="en-GB" dirty="0"/>
          </a:p>
        </p:txBody>
      </p:sp>
    </p:spTree>
    <p:extLst>
      <p:ext uri="{BB962C8B-B14F-4D97-AF65-F5344CB8AC3E}">
        <p14:creationId xmlns:p14="http://schemas.microsoft.com/office/powerpoint/2010/main" val="3127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08A308-3B46-2471-CD20-33C99FC9E65D}"/>
              </a:ext>
            </a:extLst>
          </p:cNvPr>
          <p:cNvSpPr txBox="1"/>
          <p:nvPr/>
        </p:nvSpPr>
        <p:spPr>
          <a:xfrm>
            <a:off x="5049572" y="472399"/>
            <a:ext cx="6097508" cy="584775"/>
          </a:xfrm>
          <a:prstGeom prst="rect">
            <a:avLst/>
          </a:prstGeom>
          <a:noFill/>
        </p:spPr>
        <p:txBody>
          <a:bodyPr wrap="square">
            <a:spAutoFit/>
          </a:bodyPr>
          <a:lstStyle/>
          <a:p>
            <a:r>
              <a:rPr lang="it-IT" sz="3200" b="1" i="0" dirty="0">
                <a:effectLst/>
                <a:latin typeface="Arial" panose="020B0604020202020204" pitchFamily="34" charset="0"/>
              </a:rPr>
              <a:t>Analoghi </a:t>
            </a:r>
            <a:endParaRPr lang="en-GB" sz="3200" b="1" dirty="0"/>
          </a:p>
        </p:txBody>
      </p:sp>
      <p:pic>
        <p:nvPicPr>
          <p:cNvPr id="1026" name="Picture 2" descr="Pipistrelli della frutta, vampiri e insettivori | Animali ...">
            <a:extLst>
              <a:ext uri="{FF2B5EF4-FFF2-40B4-BE49-F238E27FC236}">
                <a16:creationId xmlns:a16="http://schemas.microsoft.com/office/drawing/2014/main" id="{EE360F00-9633-7F61-72BD-D558E5186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329" y="1575303"/>
            <a:ext cx="4385610" cy="3252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G, Vettoriale - Ali Di Farfalla Di Uccello Pipistrello Libellula  Impostare Schizzo Linea Arte Incisione Illustrazione Vettoriale. Imitazione  Di Stile Scratch Board. Immagine Disegnata A Mano In Bianco E Nero.. Image  124033623">
            <a:extLst>
              <a:ext uri="{FF2B5EF4-FFF2-40B4-BE49-F238E27FC236}">
                <a16:creationId xmlns:a16="http://schemas.microsoft.com/office/drawing/2014/main" id="{0C54640F-5D33-6A02-ECF2-29909CE54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23" y="1226744"/>
            <a:ext cx="6114107" cy="458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0">
            <a:extLst>
              <a:ext uri="{FF2B5EF4-FFF2-40B4-BE49-F238E27FC236}">
                <a16:creationId xmlns:a16="http://schemas.microsoft.com/office/drawing/2014/main" id="{E35A341A-8147-F959-D4EF-2A62CE1D5751}"/>
              </a:ext>
            </a:extLst>
          </p:cNvPr>
          <p:cNvGrpSpPr>
            <a:grpSpLocks/>
          </p:cNvGrpSpPr>
          <p:nvPr/>
        </p:nvGrpSpPr>
        <p:grpSpPr bwMode="auto">
          <a:xfrm>
            <a:off x="2213586" y="0"/>
            <a:ext cx="8045450" cy="6704013"/>
            <a:chOff x="525463" y="82550"/>
            <a:chExt cx="8045450" cy="6704013"/>
          </a:xfrm>
        </p:grpSpPr>
        <p:grpSp>
          <p:nvGrpSpPr>
            <p:cNvPr id="3" name="Group 13">
              <a:extLst>
                <a:ext uri="{FF2B5EF4-FFF2-40B4-BE49-F238E27FC236}">
                  <a16:creationId xmlns:a16="http://schemas.microsoft.com/office/drawing/2014/main" id="{3E220AE8-70BD-39AB-BC41-530F2E3AE63F}"/>
                </a:ext>
              </a:extLst>
            </p:cNvPr>
            <p:cNvGrpSpPr>
              <a:grpSpLocks/>
            </p:cNvGrpSpPr>
            <p:nvPr/>
          </p:nvGrpSpPr>
          <p:grpSpPr bwMode="auto">
            <a:xfrm>
              <a:off x="525463" y="82550"/>
              <a:ext cx="8045450" cy="6704013"/>
              <a:chOff x="331" y="97"/>
              <a:chExt cx="5068" cy="4223"/>
            </a:xfrm>
          </p:grpSpPr>
          <p:grpSp>
            <p:nvGrpSpPr>
              <p:cNvPr id="5" name="Group 8">
                <a:extLst>
                  <a:ext uri="{FF2B5EF4-FFF2-40B4-BE49-F238E27FC236}">
                    <a16:creationId xmlns:a16="http://schemas.microsoft.com/office/drawing/2014/main" id="{EC5D5233-DD93-E523-D2A9-F664E6FC7FCC}"/>
                  </a:ext>
                </a:extLst>
              </p:cNvPr>
              <p:cNvGrpSpPr>
                <a:grpSpLocks/>
              </p:cNvGrpSpPr>
              <p:nvPr/>
            </p:nvGrpSpPr>
            <p:grpSpPr bwMode="auto">
              <a:xfrm>
                <a:off x="331" y="97"/>
                <a:ext cx="5068" cy="4223"/>
                <a:chOff x="324" y="97"/>
                <a:chExt cx="5068" cy="4223"/>
              </a:xfrm>
            </p:grpSpPr>
            <p:pic>
              <p:nvPicPr>
                <p:cNvPr id="8" name="Picture 3" descr="0109">
                  <a:extLst>
                    <a:ext uri="{FF2B5EF4-FFF2-40B4-BE49-F238E27FC236}">
                      <a16:creationId xmlns:a16="http://schemas.microsoft.com/office/drawing/2014/main" id="{0F7814B5-F7DA-08CE-1501-29A0CFCF5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 y="97"/>
                  <a:ext cx="5068" cy="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a:extLst>
                    <a:ext uri="{FF2B5EF4-FFF2-40B4-BE49-F238E27FC236}">
                      <a16:creationId xmlns:a16="http://schemas.microsoft.com/office/drawing/2014/main" id="{9D4AA7DE-9E75-3402-88A1-D33AB3C97EF7}"/>
                    </a:ext>
                  </a:extLst>
                </p:cNvPr>
                <p:cNvSpPr>
                  <a:spLocks noChangeArrowheads="1"/>
                </p:cNvSpPr>
                <p:nvPr/>
              </p:nvSpPr>
              <p:spPr bwMode="auto">
                <a:xfrm>
                  <a:off x="4273" y="2477"/>
                  <a:ext cx="419" cy="136"/>
                </a:xfrm>
                <a:prstGeom prst="rect">
                  <a:avLst/>
                </a:prstGeom>
                <a:solidFill>
                  <a:srgbClr val="FFFF00">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10" name="Rectangle 7">
                  <a:extLst>
                    <a:ext uri="{FF2B5EF4-FFF2-40B4-BE49-F238E27FC236}">
                      <a16:creationId xmlns:a16="http://schemas.microsoft.com/office/drawing/2014/main" id="{071E8A10-4EF1-7A27-B4C9-83404472D480}"/>
                    </a:ext>
                  </a:extLst>
                </p:cNvPr>
                <p:cNvSpPr>
                  <a:spLocks noChangeArrowheads="1"/>
                </p:cNvSpPr>
                <p:nvPr/>
              </p:nvSpPr>
              <p:spPr bwMode="auto">
                <a:xfrm>
                  <a:off x="4524" y="3378"/>
                  <a:ext cx="545" cy="136"/>
                </a:xfrm>
                <a:prstGeom prst="rect">
                  <a:avLst/>
                </a:prstGeom>
                <a:solidFill>
                  <a:srgbClr val="FFFF00">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grpSp>
          <p:sp>
            <p:nvSpPr>
              <p:cNvPr id="6" name="Line 11">
                <a:extLst>
                  <a:ext uri="{FF2B5EF4-FFF2-40B4-BE49-F238E27FC236}">
                    <a16:creationId xmlns:a16="http://schemas.microsoft.com/office/drawing/2014/main" id="{61277DB6-DF39-C5D1-FFCD-0E67C7FC3016}"/>
                  </a:ext>
                </a:extLst>
              </p:cNvPr>
              <p:cNvSpPr>
                <a:spLocks noChangeShapeType="1"/>
              </p:cNvSpPr>
              <p:nvPr/>
            </p:nvSpPr>
            <p:spPr bwMode="auto">
              <a:xfrm>
                <a:off x="3362" y="2607"/>
                <a:ext cx="451" cy="1"/>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 name="Line 12">
                <a:extLst>
                  <a:ext uri="{FF2B5EF4-FFF2-40B4-BE49-F238E27FC236}">
                    <a16:creationId xmlns:a16="http://schemas.microsoft.com/office/drawing/2014/main" id="{EDAEE591-A075-F9F4-6970-BDEA7495A23D}"/>
                  </a:ext>
                </a:extLst>
              </p:cNvPr>
              <p:cNvSpPr>
                <a:spLocks noChangeShapeType="1"/>
              </p:cNvSpPr>
              <p:nvPr/>
            </p:nvSpPr>
            <p:spPr bwMode="auto">
              <a:xfrm>
                <a:off x="4016" y="3607"/>
                <a:ext cx="451" cy="1"/>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4" name="CasellaDiTesto 9">
              <a:extLst>
                <a:ext uri="{FF2B5EF4-FFF2-40B4-BE49-F238E27FC236}">
                  <a16:creationId xmlns:a16="http://schemas.microsoft.com/office/drawing/2014/main" id="{AD68815F-05D9-D1D6-E419-4A64648C480B}"/>
                </a:ext>
              </a:extLst>
            </p:cNvPr>
            <p:cNvSpPr txBox="1">
              <a:spLocks noChangeArrowheads="1"/>
            </p:cNvSpPr>
            <p:nvPr/>
          </p:nvSpPr>
          <p:spPr bwMode="auto">
            <a:xfrm>
              <a:off x="4729517" y="6154056"/>
              <a:ext cx="28886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b="1"/>
                <a:t>ALI  CON FUNZIONE ANALOGA</a:t>
              </a:r>
            </a:p>
          </p:txBody>
        </p:sp>
      </p:grpSp>
    </p:spTree>
    <p:extLst>
      <p:ext uri="{BB962C8B-B14F-4D97-AF65-F5344CB8AC3E}">
        <p14:creationId xmlns:p14="http://schemas.microsoft.com/office/powerpoint/2010/main" val="399283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C99A7-8214-8037-A126-04B39296D71A}"/>
              </a:ext>
            </a:extLst>
          </p:cNvPr>
          <p:cNvSpPr txBox="1"/>
          <p:nvPr/>
        </p:nvSpPr>
        <p:spPr>
          <a:xfrm>
            <a:off x="404006" y="1549825"/>
            <a:ext cx="6710801" cy="4708981"/>
          </a:xfrm>
          <a:prstGeom prst="rect">
            <a:avLst/>
          </a:prstGeom>
          <a:noFill/>
        </p:spPr>
        <p:txBody>
          <a:bodyPr wrap="square">
            <a:spAutoFit/>
          </a:bodyPr>
          <a:lstStyle/>
          <a:p>
            <a:pPr algn="just"/>
            <a:r>
              <a:rPr lang="it-IT" sz="2000" b="0" i="0" dirty="0">
                <a:effectLst/>
                <a:latin typeface="Arial" panose="020B0604020202020204" pitchFamily="34" charset="0"/>
              </a:rPr>
              <a:t>Somiglianza per omologia: antenato comune, non necessariamente stessa funzione.</a:t>
            </a:r>
          </a:p>
          <a:p>
            <a:pPr algn="just"/>
            <a:endParaRPr lang="it-IT" sz="2000" dirty="0">
              <a:latin typeface="Arial" panose="020B0604020202020204" pitchFamily="34" charset="0"/>
            </a:endParaRPr>
          </a:p>
          <a:p>
            <a:pPr algn="just"/>
            <a:r>
              <a:rPr lang="it-IT" sz="2000" b="0" i="0" dirty="0">
                <a:effectLst/>
                <a:latin typeface="Arial" panose="020B0604020202020204" pitchFamily="34" charset="0"/>
              </a:rPr>
              <a:t>Somiglianza per analogia: antenato non comune, stessa </a:t>
            </a:r>
            <a:r>
              <a:rPr lang="it-IT" sz="2000" b="0" i="0" dirty="0" err="1">
                <a:effectLst/>
                <a:latin typeface="Arial" panose="020B0604020202020204" pitchFamily="34" charset="0"/>
              </a:rPr>
              <a:t>fun</a:t>
            </a:r>
            <a:r>
              <a:rPr lang="it-IT" sz="2000" b="0" i="0" dirty="0">
                <a:effectLst/>
                <a:latin typeface="Arial" panose="020B0604020202020204" pitchFamily="34" charset="0"/>
              </a:rPr>
              <a:t>-zione</a:t>
            </a:r>
          </a:p>
          <a:p>
            <a:pPr algn="just"/>
            <a:endParaRPr lang="it-IT" sz="2000" b="0" i="0" dirty="0">
              <a:effectLst/>
              <a:latin typeface="Arial" panose="020B0604020202020204" pitchFamily="34" charset="0"/>
            </a:endParaRPr>
          </a:p>
          <a:p>
            <a:pPr algn="just"/>
            <a:endParaRPr lang="it-IT" sz="2000" dirty="0">
              <a:latin typeface="Arial" panose="020B0604020202020204" pitchFamily="34" charset="0"/>
            </a:endParaRPr>
          </a:p>
          <a:p>
            <a:pPr algn="just"/>
            <a:r>
              <a:rPr lang="it-IT" sz="2000" b="0" i="0" dirty="0">
                <a:effectLst/>
                <a:latin typeface="Arial" panose="020B0604020202020204" pitchFamily="34" charset="0"/>
              </a:rPr>
              <a:t>la somiglianza morfologica non dovuta a omologia può essere di vari tipi, di cui l’analogia è uno dei più importanti. </a:t>
            </a:r>
          </a:p>
          <a:p>
            <a:pPr algn="just"/>
            <a:endParaRPr lang="it-IT" sz="2000" dirty="0">
              <a:latin typeface="Arial" panose="020B0604020202020204" pitchFamily="34" charset="0"/>
            </a:endParaRPr>
          </a:p>
          <a:p>
            <a:pPr algn="just"/>
            <a:r>
              <a:rPr lang="it-IT" sz="2000" b="0" i="0" dirty="0">
                <a:effectLst/>
                <a:latin typeface="Arial" panose="020B0604020202020204" pitchFamily="34" charset="0"/>
              </a:rPr>
              <a:t>Un termine più generale che comprende tutte queste situazioni è </a:t>
            </a:r>
            <a:r>
              <a:rPr lang="it-IT" sz="2000" b="0" i="0" dirty="0" err="1">
                <a:effectLst/>
                <a:latin typeface="Arial" panose="020B0604020202020204" pitchFamily="34" charset="0"/>
              </a:rPr>
              <a:t>omoplasia.Una</a:t>
            </a:r>
            <a:r>
              <a:rPr lang="it-IT" sz="2000" b="0" i="0" dirty="0">
                <a:effectLst/>
                <a:latin typeface="Arial" panose="020B0604020202020204" pitchFamily="34" charset="0"/>
              </a:rPr>
              <a:t> volta chiariti i concetti di base, si possono esaminare in modo più specifico le caratteristiche dei vertebrati. </a:t>
            </a:r>
            <a:endParaRPr lang="en-GB" sz="2000" dirty="0"/>
          </a:p>
        </p:txBody>
      </p:sp>
      <p:sp>
        <p:nvSpPr>
          <p:cNvPr id="4" name="TextBox 3">
            <a:extLst>
              <a:ext uri="{FF2B5EF4-FFF2-40B4-BE49-F238E27FC236}">
                <a16:creationId xmlns:a16="http://schemas.microsoft.com/office/drawing/2014/main" id="{F17A9A7C-92BC-2C8B-FE7B-A5CF5A496C93}"/>
              </a:ext>
            </a:extLst>
          </p:cNvPr>
          <p:cNvSpPr txBox="1"/>
          <p:nvPr/>
        </p:nvSpPr>
        <p:spPr>
          <a:xfrm>
            <a:off x="3293877" y="394174"/>
            <a:ext cx="6097508" cy="646331"/>
          </a:xfrm>
          <a:prstGeom prst="rect">
            <a:avLst/>
          </a:prstGeom>
          <a:noFill/>
        </p:spPr>
        <p:txBody>
          <a:bodyPr wrap="square">
            <a:spAutoFit/>
          </a:bodyPr>
          <a:lstStyle/>
          <a:p>
            <a:r>
              <a:rPr lang="it-IT" sz="3600" b="0" i="0" dirty="0">
                <a:effectLst/>
                <a:latin typeface="Arial" panose="020B0604020202020204" pitchFamily="34" charset="0"/>
              </a:rPr>
              <a:t>SUMMARY :</a:t>
            </a:r>
          </a:p>
        </p:txBody>
      </p:sp>
      <p:pic>
        <p:nvPicPr>
          <p:cNvPr id="2" name="Picture 1" descr="A page of a book with text">
            <a:extLst>
              <a:ext uri="{FF2B5EF4-FFF2-40B4-BE49-F238E27FC236}">
                <a16:creationId xmlns:a16="http://schemas.microsoft.com/office/drawing/2014/main" id="{FB4F6F86-7B5B-E63E-5753-DAE4460A7748}"/>
              </a:ext>
            </a:extLst>
          </p:cNvPr>
          <p:cNvPicPr>
            <a:picLocks noChangeAspect="1"/>
          </p:cNvPicPr>
          <p:nvPr/>
        </p:nvPicPr>
        <p:blipFill rotWithShape="1">
          <a:blip r:embed="rId2">
            <a:extLst>
              <a:ext uri="{28A0092B-C50C-407E-A947-70E740481C1C}">
                <a14:useLocalDpi xmlns:a14="http://schemas.microsoft.com/office/drawing/2010/main" val="0"/>
              </a:ext>
            </a:extLst>
          </a:blip>
          <a:srcRect b="14156"/>
          <a:stretch/>
        </p:blipFill>
        <p:spPr>
          <a:xfrm>
            <a:off x="7009904" y="795612"/>
            <a:ext cx="5077193" cy="5887200"/>
          </a:xfrm>
          <a:prstGeom prst="rect">
            <a:avLst/>
          </a:prstGeom>
        </p:spPr>
      </p:pic>
    </p:spTree>
    <p:extLst>
      <p:ext uri="{BB962C8B-B14F-4D97-AF65-F5344CB8AC3E}">
        <p14:creationId xmlns:p14="http://schemas.microsoft.com/office/powerpoint/2010/main" val="333288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3075B61-9D17-E258-C916-5D07DD35A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075" y="87247"/>
            <a:ext cx="8297966" cy="669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9">
            <a:extLst>
              <a:ext uri="{FF2B5EF4-FFF2-40B4-BE49-F238E27FC236}">
                <a16:creationId xmlns:a16="http://schemas.microsoft.com/office/drawing/2014/main" id="{192B5665-9FD6-716C-BDC4-E048B88967EC}"/>
              </a:ext>
            </a:extLst>
          </p:cNvPr>
          <p:cNvSpPr txBox="1">
            <a:spLocks noChangeArrowheads="1"/>
          </p:cNvSpPr>
          <p:nvPr/>
        </p:nvSpPr>
        <p:spPr bwMode="auto">
          <a:xfrm>
            <a:off x="10677515" y="6376525"/>
            <a:ext cx="1196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gbaj@units.it</a:t>
            </a:r>
          </a:p>
        </p:txBody>
      </p:sp>
      <p:sp>
        <p:nvSpPr>
          <p:cNvPr id="5" name="TextBox 4">
            <a:extLst>
              <a:ext uri="{FF2B5EF4-FFF2-40B4-BE49-F238E27FC236}">
                <a16:creationId xmlns:a16="http://schemas.microsoft.com/office/drawing/2014/main" id="{7BEEDEC2-E863-260E-B541-74DFD3CA8F94}"/>
              </a:ext>
            </a:extLst>
          </p:cNvPr>
          <p:cNvSpPr txBox="1"/>
          <p:nvPr/>
        </p:nvSpPr>
        <p:spPr>
          <a:xfrm>
            <a:off x="1187570" y="1626426"/>
            <a:ext cx="9816860" cy="3170099"/>
          </a:xfrm>
          <a:prstGeom prst="rect">
            <a:avLst/>
          </a:prstGeom>
          <a:noFill/>
        </p:spPr>
        <p:txBody>
          <a:bodyPr wrap="square">
            <a:spAutoFit/>
          </a:bodyPr>
          <a:lstStyle/>
          <a:p>
            <a:endParaRPr lang="it-IT" sz="2000" b="0" i="0" dirty="0">
              <a:solidFill>
                <a:srgbClr val="222222"/>
              </a:solidFill>
              <a:effectLst/>
              <a:latin typeface="Arial" panose="020B0604020202020204" pitchFamily="34" charset="0"/>
              <a:cs typeface="Arial" panose="020B0604020202020204" pitchFamily="34" charset="0"/>
            </a:endParaRPr>
          </a:p>
          <a:p>
            <a:endParaRPr lang="it-IT" sz="2000" dirty="0">
              <a:solidFill>
                <a:srgbClr val="222222"/>
              </a:solidFill>
              <a:latin typeface="Arial" panose="020B0604020202020204" pitchFamily="34" charset="0"/>
              <a:cs typeface="Arial" panose="020B0604020202020204" pitchFamily="34" charset="0"/>
            </a:endParaRPr>
          </a:p>
          <a:p>
            <a:r>
              <a:rPr lang="it-IT" sz="2000" b="0" i="0" dirty="0">
                <a:solidFill>
                  <a:srgbClr val="222222"/>
                </a:solidFill>
                <a:effectLst/>
                <a:latin typeface="Arial" panose="020B0604020202020204" pitchFamily="34" charset="0"/>
                <a:cs typeface="Arial" panose="020B0604020202020204" pitchFamily="34" charset="0"/>
              </a:rPr>
              <a:t>La </a:t>
            </a:r>
            <a:r>
              <a:rPr lang="it-IT" sz="2000" b="1" i="0" dirty="0">
                <a:solidFill>
                  <a:srgbClr val="222222"/>
                </a:solidFill>
                <a:effectLst/>
                <a:latin typeface="Arial" panose="020B0604020202020204" pitchFamily="34" charset="0"/>
                <a:cs typeface="Arial" panose="020B0604020202020204" pitchFamily="34" charset="0"/>
              </a:rPr>
              <a:t>variazione morfologica</a:t>
            </a:r>
            <a:r>
              <a:rPr lang="it-IT" sz="2000" b="0" i="0" dirty="0">
                <a:solidFill>
                  <a:srgbClr val="222222"/>
                </a:solidFill>
                <a:effectLst/>
                <a:latin typeface="Arial" panose="020B0604020202020204" pitchFamily="34" charset="0"/>
                <a:cs typeface="Arial" panose="020B0604020202020204" pitchFamily="34" charset="0"/>
              </a:rPr>
              <a:t> si può ricondurre a due ordini</a:t>
            </a:r>
            <a:r>
              <a:rPr lang="it-IT" sz="2000" dirty="0">
                <a:solidFill>
                  <a:srgbClr val="222222"/>
                </a:solidFill>
                <a:latin typeface="Arial" panose="020B0604020202020204" pitchFamily="34" charset="0"/>
                <a:cs typeface="Arial" panose="020B0604020202020204" pitchFamily="34" charset="0"/>
              </a:rPr>
              <a:t> </a:t>
            </a:r>
            <a:r>
              <a:rPr lang="it-IT" sz="2000" b="0" i="0" dirty="0">
                <a:solidFill>
                  <a:srgbClr val="222222"/>
                </a:solidFill>
                <a:effectLst/>
                <a:latin typeface="Arial" panose="020B0604020202020204" pitchFamily="34" charset="0"/>
                <a:cs typeface="Arial" panose="020B0604020202020204" pitchFamily="34" charset="0"/>
              </a:rPr>
              <a:t>di </a:t>
            </a:r>
            <a:r>
              <a:rPr lang="it-IT" sz="2000" b="1" i="0" dirty="0">
                <a:solidFill>
                  <a:srgbClr val="222222"/>
                </a:solidFill>
                <a:effectLst/>
                <a:latin typeface="Arial" panose="020B0604020202020204" pitchFamily="34" charset="0"/>
                <a:cs typeface="Arial" panose="020B0604020202020204" pitchFamily="34" charset="0"/>
              </a:rPr>
              <a:t>cause</a:t>
            </a:r>
            <a:r>
              <a:rPr lang="it-IT" sz="2000" b="0" i="0" dirty="0">
                <a:solidFill>
                  <a:srgbClr val="222222"/>
                </a:solidFill>
                <a:effectLst/>
                <a:latin typeface="Arial" panose="020B0604020202020204" pitchFamily="34" charset="0"/>
                <a:cs typeface="Arial" panose="020B0604020202020204" pitchFamily="34" charset="0"/>
              </a:rPr>
              <a:t>,</a:t>
            </a:r>
          </a:p>
          <a:p>
            <a:r>
              <a:rPr lang="it-IT" sz="2000" b="0" i="0" dirty="0">
                <a:solidFill>
                  <a:srgbClr val="222222"/>
                </a:solidFill>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sz="2000" b="1" i="0" dirty="0">
                <a:solidFill>
                  <a:srgbClr val="222222"/>
                </a:solidFill>
                <a:effectLst/>
                <a:latin typeface="Arial" panose="020B0604020202020204" pitchFamily="34" charset="0"/>
                <a:cs typeface="Arial" panose="020B0604020202020204" pitchFamily="34" charset="0"/>
              </a:rPr>
              <a:t>prossime</a:t>
            </a:r>
            <a:r>
              <a:rPr lang="it-IT" sz="2000" b="0" i="0" dirty="0">
                <a:solidFill>
                  <a:srgbClr val="222222"/>
                </a:solidFill>
                <a:effectLst/>
                <a:latin typeface="Arial" panose="020B0604020202020204" pitchFamily="34" charset="0"/>
                <a:cs typeface="Arial" panose="020B0604020202020204" pitchFamily="34" charset="0"/>
              </a:rPr>
              <a:t>  variazione dell’individuo nel corso della vita, </a:t>
            </a:r>
          </a:p>
          <a:p>
            <a:pPr marL="285750" indent="-285750">
              <a:buFont typeface="Arial" panose="020B0604020202020204" pitchFamily="34" charset="0"/>
              <a:buChar char="•"/>
            </a:pPr>
            <a:r>
              <a:rPr lang="it-IT" sz="2000" b="1" dirty="0">
                <a:solidFill>
                  <a:srgbClr val="222222"/>
                </a:solidFill>
                <a:latin typeface="Arial" panose="020B0604020202020204" pitchFamily="34" charset="0"/>
                <a:cs typeface="Arial" panose="020B0604020202020204" pitchFamily="34" charset="0"/>
              </a:rPr>
              <a:t>evolutive  </a:t>
            </a:r>
            <a:r>
              <a:rPr lang="it-IT" sz="2000" b="0" i="0" dirty="0">
                <a:solidFill>
                  <a:srgbClr val="222222"/>
                </a:solidFill>
                <a:effectLst/>
                <a:latin typeface="Arial" panose="020B0604020202020204" pitchFamily="34" charset="0"/>
                <a:cs typeface="Arial" panose="020B0604020202020204" pitchFamily="34" charset="0"/>
              </a:rPr>
              <a:t>variazione in relazione all’evoluzione delle specie in tempi più lunghi. </a:t>
            </a:r>
          </a:p>
          <a:p>
            <a:pPr marL="285750" indent="-285750">
              <a:buFont typeface="Arial" panose="020B0604020202020204" pitchFamily="34" charset="0"/>
              <a:buChar char="•"/>
            </a:pPr>
            <a:endParaRPr lang="it-IT" sz="2000" dirty="0">
              <a:solidFill>
                <a:srgbClr val="22222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t-IT" sz="2000" b="0" i="0" dirty="0">
              <a:solidFill>
                <a:srgbClr val="222222"/>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000" b="0" i="0" dirty="0">
                <a:solidFill>
                  <a:srgbClr val="222222"/>
                </a:solidFill>
                <a:effectLst/>
                <a:latin typeface="Arial" panose="020B0604020202020204" pitchFamily="34" charset="0"/>
                <a:cs typeface="Arial" panose="020B0604020202020204" pitchFamily="34" charset="0"/>
              </a:rPr>
              <a:t>Il metodo comparativo consente di indagare su entrambi i tipi di cause e di elaborare teorie generali sulla </a:t>
            </a:r>
            <a:r>
              <a:rPr lang="it-IT" sz="2000" b="1" i="0" dirty="0">
                <a:solidFill>
                  <a:srgbClr val="222222"/>
                </a:solidFill>
                <a:effectLst/>
                <a:latin typeface="Arial" panose="020B0604020202020204" pitchFamily="34" charset="0"/>
                <a:cs typeface="Arial" panose="020B0604020202020204" pitchFamily="34" charset="0"/>
              </a:rPr>
              <a:t>variazione</a:t>
            </a:r>
            <a:r>
              <a:rPr lang="it-IT" sz="2000" b="0" i="0" dirty="0">
                <a:solidFill>
                  <a:srgbClr val="222222"/>
                </a:solidFill>
                <a:effectLst/>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52811CC7-445E-BCA2-FD39-EFCF6E853942}"/>
              </a:ext>
            </a:extLst>
          </p:cNvPr>
          <p:cNvSpPr txBox="1"/>
          <p:nvPr/>
        </p:nvSpPr>
        <p:spPr>
          <a:xfrm>
            <a:off x="963284" y="629100"/>
            <a:ext cx="10104406" cy="830997"/>
          </a:xfrm>
          <a:prstGeom prst="rect">
            <a:avLst/>
          </a:prstGeom>
          <a:noFill/>
        </p:spPr>
        <p:txBody>
          <a:bodyPr wrap="square">
            <a:spAutoFit/>
          </a:bodyPr>
          <a:lstStyle/>
          <a:p>
            <a:r>
              <a:rPr lang="it-IT" sz="2400" b="1" i="0" dirty="0">
                <a:solidFill>
                  <a:srgbClr val="222222"/>
                </a:solidFill>
                <a:effectLst/>
                <a:latin typeface="Arial" panose="020B0604020202020204" pitchFamily="34" charset="0"/>
                <a:cs typeface="Arial" panose="020B0604020202020204" pitchFamily="34" charset="0"/>
              </a:rPr>
              <a:t>Anatomia comparata</a:t>
            </a:r>
            <a:r>
              <a:rPr lang="it-IT" sz="2400" b="0" i="0" dirty="0">
                <a:solidFill>
                  <a:srgbClr val="222222"/>
                </a:solidFill>
                <a:effectLst/>
                <a:latin typeface="Arial" panose="020B0604020202020204" pitchFamily="34" charset="0"/>
                <a:cs typeface="Arial" panose="020B0604020202020204" pitchFamily="34" charset="0"/>
              </a:rPr>
              <a:t> utilizza il </a:t>
            </a:r>
            <a:r>
              <a:rPr lang="it-IT" sz="2400" b="1" i="0" dirty="0">
                <a:solidFill>
                  <a:srgbClr val="222222"/>
                </a:solidFill>
                <a:effectLst/>
                <a:latin typeface="Arial" panose="020B0604020202020204" pitchFamily="34" charset="0"/>
                <a:cs typeface="Arial" panose="020B0604020202020204" pitchFamily="34" charset="0"/>
              </a:rPr>
              <a:t>metodo comparativo</a:t>
            </a:r>
            <a:r>
              <a:rPr lang="it-IT" sz="2400" b="0" i="0" dirty="0">
                <a:solidFill>
                  <a:srgbClr val="222222"/>
                </a:solidFill>
                <a:effectLst/>
                <a:latin typeface="Arial" panose="020B0604020202020204" pitchFamily="34" charset="0"/>
                <a:cs typeface="Arial" panose="020B0604020202020204" pitchFamily="34" charset="0"/>
              </a:rPr>
              <a:t> </a:t>
            </a:r>
          </a:p>
          <a:p>
            <a:r>
              <a:rPr lang="it-IT" sz="2400" dirty="0">
                <a:solidFill>
                  <a:srgbClr val="222222"/>
                </a:solidFill>
                <a:latin typeface="Arial" panose="020B0604020202020204" pitchFamily="34" charset="0"/>
                <a:cs typeface="Arial" panose="020B0604020202020204" pitchFamily="34" charset="0"/>
              </a:rPr>
              <a:t>	</a:t>
            </a:r>
            <a:r>
              <a:rPr lang="it-IT" sz="2400" b="0" i="0" dirty="0">
                <a:solidFill>
                  <a:srgbClr val="222222"/>
                </a:solidFill>
                <a:effectLst/>
                <a:latin typeface="Arial" panose="020B0604020202020204" pitchFamily="34" charset="0"/>
                <a:cs typeface="Arial" panose="020B0604020202020204" pitchFamily="34" charset="0"/>
              </a:rPr>
              <a:t>per confrontare la </a:t>
            </a:r>
            <a:r>
              <a:rPr lang="it-IT" sz="2400" b="1" i="0" dirty="0">
                <a:solidFill>
                  <a:srgbClr val="222222"/>
                </a:solidFill>
                <a:effectLst/>
                <a:latin typeface="Arial" panose="020B0604020202020204" pitchFamily="34" charset="0"/>
                <a:cs typeface="Arial" panose="020B0604020202020204" pitchFamily="34" charset="0"/>
              </a:rPr>
              <a:t>forma</a:t>
            </a:r>
            <a:r>
              <a:rPr lang="it-IT" sz="2400" b="0" i="0" dirty="0">
                <a:solidFill>
                  <a:srgbClr val="222222"/>
                </a:solidFill>
                <a:effectLst/>
                <a:latin typeface="Arial" panose="020B0604020202020204" pitchFamily="34" charset="0"/>
                <a:cs typeface="Arial" panose="020B0604020202020204" pitchFamily="34" charset="0"/>
              </a:rPr>
              <a:t> e le </a:t>
            </a:r>
            <a:r>
              <a:rPr lang="it-IT" sz="2400" b="1" i="0" dirty="0">
                <a:solidFill>
                  <a:srgbClr val="222222"/>
                </a:solidFill>
                <a:effectLst/>
                <a:latin typeface="Arial" panose="020B0604020202020204" pitchFamily="34" charset="0"/>
                <a:cs typeface="Arial" panose="020B0604020202020204" pitchFamily="34" charset="0"/>
              </a:rPr>
              <a:t>strutture</a:t>
            </a:r>
            <a:r>
              <a:rPr lang="it-IT" sz="2400" b="0" i="0" dirty="0">
                <a:solidFill>
                  <a:srgbClr val="222222"/>
                </a:solidFill>
                <a:effectLst/>
                <a:latin typeface="Arial" panose="020B0604020202020204" pitchFamily="34" charset="0"/>
                <a:cs typeface="Arial" panose="020B0604020202020204" pitchFamily="34" charset="0"/>
              </a:rPr>
              <a:t> di organismi diversi</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3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80007E-82DA-A67A-F96C-E58E93309AE8}"/>
              </a:ext>
            </a:extLst>
          </p:cNvPr>
          <p:cNvSpPr txBox="1"/>
          <p:nvPr/>
        </p:nvSpPr>
        <p:spPr>
          <a:xfrm>
            <a:off x="946947" y="1954209"/>
            <a:ext cx="9518858" cy="335668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it-IT" sz="2400" b="0" i="0" dirty="0">
                <a:effectLst/>
                <a:latin typeface="Arial" panose="020B0604020202020204" pitchFamily="34" charset="0"/>
              </a:rPr>
              <a:t>Organismi pluricellulari. </a:t>
            </a:r>
          </a:p>
          <a:p>
            <a:pPr marL="342900" indent="-342900">
              <a:lnSpc>
                <a:spcPct val="150000"/>
              </a:lnSpc>
              <a:buFont typeface="Arial" panose="020B0604020202020204" pitchFamily="34" charset="0"/>
              <a:buChar char="•"/>
            </a:pPr>
            <a:r>
              <a:rPr lang="it-IT" sz="2400" b="0" i="0" dirty="0">
                <a:effectLst/>
                <a:latin typeface="Arial" panose="020B0604020202020204" pitchFamily="34" charset="0"/>
              </a:rPr>
              <a:t>Le loro cellule sono organizzate in tessuti, che a loro volta costituiscono organi e questi si integrano nei sistemi. </a:t>
            </a:r>
          </a:p>
          <a:p>
            <a:pPr marL="342900" indent="-342900">
              <a:lnSpc>
                <a:spcPct val="150000"/>
              </a:lnSpc>
              <a:buFont typeface="Arial" panose="020B0604020202020204" pitchFamily="34" charset="0"/>
              <a:buChar char="•"/>
            </a:pPr>
            <a:r>
              <a:rPr lang="it-IT" sz="2400" b="0" i="0" dirty="0">
                <a:effectLst/>
                <a:latin typeface="Arial" panose="020B0604020202020204" pitchFamily="34" charset="0"/>
              </a:rPr>
              <a:t>Come per gli altri animali, nei vertebrati l’evoluzione ha favorito il conseguimento di meccanismi sempre più efficienti per la ricerca, la raccolta e il trattamento del cibo. </a:t>
            </a:r>
            <a:endParaRPr lang="en-GB" sz="2400" dirty="0"/>
          </a:p>
        </p:txBody>
      </p:sp>
      <p:sp>
        <p:nvSpPr>
          <p:cNvPr id="4" name="TextBox 3">
            <a:extLst>
              <a:ext uri="{FF2B5EF4-FFF2-40B4-BE49-F238E27FC236}">
                <a16:creationId xmlns:a16="http://schemas.microsoft.com/office/drawing/2014/main" id="{D9F54B33-5C0F-53E0-BB7F-E3D8D5CF74FF}"/>
              </a:ext>
            </a:extLst>
          </p:cNvPr>
          <p:cNvSpPr txBox="1"/>
          <p:nvPr/>
        </p:nvSpPr>
        <p:spPr>
          <a:xfrm>
            <a:off x="3483321" y="575825"/>
            <a:ext cx="6097508" cy="707886"/>
          </a:xfrm>
          <a:prstGeom prst="rect">
            <a:avLst/>
          </a:prstGeom>
          <a:noFill/>
        </p:spPr>
        <p:txBody>
          <a:bodyPr wrap="square">
            <a:spAutoFit/>
          </a:bodyPr>
          <a:lstStyle/>
          <a:p>
            <a:r>
              <a:rPr lang="it-IT" sz="4000" b="0" i="0" dirty="0">
                <a:effectLst/>
                <a:latin typeface="Arial" panose="020B0604020202020204" pitchFamily="34" charset="0"/>
              </a:rPr>
              <a:t>I vertebrati sono : </a:t>
            </a:r>
            <a:endParaRPr lang="en-GB" sz="4000" dirty="0"/>
          </a:p>
        </p:txBody>
      </p:sp>
    </p:spTree>
    <p:extLst>
      <p:ext uri="{BB962C8B-B14F-4D97-AF65-F5344CB8AC3E}">
        <p14:creationId xmlns:p14="http://schemas.microsoft.com/office/powerpoint/2010/main" val="427664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F8FB1F-E815-736D-93D0-3784A561D603}"/>
              </a:ext>
            </a:extLst>
          </p:cNvPr>
          <p:cNvSpPr txBox="1"/>
          <p:nvPr/>
        </p:nvSpPr>
        <p:spPr>
          <a:xfrm>
            <a:off x="410930" y="1348401"/>
            <a:ext cx="6094562" cy="523220"/>
          </a:xfrm>
          <a:prstGeom prst="rect">
            <a:avLst/>
          </a:prstGeom>
          <a:noFill/>
        </p:spPr>
        <p:txBody>
          <a:bodyPr wrap="square">
            <a:spAutoFit/>
          </a:bodyPr>
          <a:lstStyle/>
          <a:p>
            <a:r>
              <a:rPr lang="en-GB" sz="2800" b="0" i="0" dirty="0" err="1">
                <a:effectLst/>
                <a:latin typeface="Arial" panose="020B0604020202020204" pitchFamily="34" charset="0"/>
              </a:rPr>
              <a:t>Differenziamento</a:t>
            </a:r>
            <a:r>
              <a:rPr lang="en-GB" sz="2800" b="0" i="0" dirty="0">
                <a:effectLst/>
                <a:latin typeface="Arial" panose="020B0604020202020204" pitchFamily="34" charset="0"/>
              </a:rPr>
              <a:t> </a:t>
            </a:r>
            <a:r>
              <a:rPr lang="en-GB" sz="2800" b="0" i="0" dirty="0" err="1">
                <a:effectLst/>
                <a:latin typeface="Arial" panose="020B0604020202020204" pitchFamily="34" charset="0"/>
              </a:rPr>
              <a:t>regionale</a:t>
            </a:r>
            <a:endParaRPr lang="en-GB" sz="2800" dirty="0"/>
          </a:p>
        </p:txBody>
      </p:sp>
      <p:sp>
        <p:nvSpPr>
          <p:cNvPr id="7" name="TextBox 6">
            <a:extLst>
              <a:ext uri="{FF2B5EF4-FFF2-40B4-BE49-F238E27FC236}">
                <a16:creationId xmlns:a16="http://schemas.microsoft.com/office/drawing/2014/main" id="{4D136322-1E01-2C66-ED45-BF175EC03E24}"/>
              </a:ext>
            </a:extLst>
          </p:cNvPr>
          <p:cNvSpPr txBox="1"/>
          <p:nvPr/>
        </p:nvSpPr>
        <p:spPr>
          <a:xfrm>
            <a:off x="1809178" y="1907997"/>
            <a:ext cx="6094562" cy="6555641"/>
          </a:xfrm>
          <a:prstGeom prst="rect">
            <a:avLst/>
          </a:prstGeom>
          <a:noFill/>
        </p:spPr>
        <p:txBody>
          <a:bodyPr wrap="square">
            <a:spAutoFit/>
          </a:bodyPr>
          <a:lstStyle/>
          <a:p>
            <a:r>
              <a:rPr lang="en-GB" sz="2800" b="0" i="0" dirty="0" err="1">
                <a:effectLst/>
                <a:latin typeface="Arial" panose="020B0604020202020204" pitchFamily="34" charset="0"/>
              </a:rPr>
              <a:t>Scheletro</a:t>
            </a:r>
            <a:endParaRPr lang="en-GB" sz="2800" b="0" i="0" dirty="0">
              <a:effectLst/>
              <a:latin typeface="Arial" panose="020B0604020202020204" pitchFamily="34" charset="0"/>
            </a:endParaRPr>
          </a:p>
          <a:p>
            <a:r>
              <a:rPr lang="en-GB" sz="2800" b="0" i="0" dirty="0" err="1">
                <a:effectLst/>
                <a:latin typeface="Arial" panose="020B0604020202020204" pitchFamily="34" charset="0"/>
              </a:rPr>
              <a:t>Tegumento</a:t>
            </a:r>
            <a:endParaRPr lang="en-GB" sz="2800" b="0" i="0" dirty="0">
              <a:effectLst/>
              <a:latin typeface="Arial" panose="020B0604020202020204" pitchFamily="34" charset="0"/>
            </a:endParaRPr>
          </a:p>
          <a:p>
            <a:r>
              <a:rPr lang="en-GB" sz="2800" b="0" i="0" dirty="0" err="1">
                <a:effectLst/>
                <a:latin typeface="Arial" panose="020B0604020202020204" pitchFamily="34" charset="0"/>
              </a:rPr>
              <a:t>Muscolatura</a:t>
            </a:r>
            <a:endParaRPr lang="en-GB" sz="2800" b="0" i="0" dirty="0">
              <a:effectLst/>
              <a:latin typeface="Arial" panose="020B0604020202020204" pitchFamily="34" charset="0"/>
            </a:endParaRPr>
          </a:p>
          <a:p>
            <a:r>
              <a:rPr lang="en-GB" sz="2800" b="0" i="0" dirty="0">
                <a:effectLst/>
                <a:latin typeface="Arial" panose="020B0604020202020204" pitchFamily="34" charset="0"/>
              </a:rPr>
              <a:t>Sistema </a:t>
            </a:r>
            <a:r>
              <a:rPr lang="en-GB" sz="2800" b="0" i="0" dirty="0" err="1">
                <a:effectLst/>
                <a:latin typeface="Arial" panose="020B0604020202020204" pitchFamily="34" charset="0"/>
              </a:rPr>
              <a:t>circolatorio</a:t>
            </a:r>
            <a:endParaRPr lang="en-GB" sz="2800" b="0" i="0" dirty="0">
              <a:effectLst/>
              <a:latin typeface="Arial" panose="020B0604020202020204" pitchFamily="34" charset="0"/>
            </a:endParaRPr>
          </a:p>
          <a:p>
            <a:r>
              <a:rPr lang="en-GB" sz="2800" b="0" i="0" dirty="0">
                <a:effectLst/>
                <a:latin typeface="Arial" panose="020B0604020202020204" pitchFamily="34" charset="0"/>
              </a:rPr>
              <a:t>Sistema </a:t>
            </a:r>
            <a:r>
              <a:rPr lang="en-GB" sz="2800" b="0" i="0" dirty="0" err="1">
                <a:effectLst/>
                <a:latin typeface="Arial" panose="020B0604020202020204" pitchFamily="34" charset="0"/>
              </a:rPr>
              <a:t>respiratorio</a:t>
            </a:r>
            <a:endParaRPr lang="en-GB" sz="2800" b="0" i="0" dirty="0">
              <a:effectLst/>
              <a:latin typeface="Arial" panose="020B0604020202020204" pitchFamily="34" charset="0"/>
            </a:endParaRPr>
          </a:p>
          <a:p>
            <a:r>
              <a:rPr lang="en-GB" sz="2800" b="0" i="0" dirty="0">
                <a:effectLst/>
                <a:latin typeface="Arial" panose="020B0604020202020204" pitchFamily="34" charset="0"/>
              </a:rPr>
              <a:t>Sistema </a:t>
            </a:r>
            <a:r>
              <a:rPr lang="en-GB" sz="2800" b="0" i="0" dirty="0" err="1">
                <a:effectLst/>
                <a:latin typeface="Arial" panose="020B0604020202020204" pitchFamily="34" charset="0"/>
              </a:rPr>
              <a:t>digerente</a:t>
            </a:r>
            <a:endParaRPr lang="en-GB" sz="2800" b="0" i="0" dirty="0">
              <a:effectLst/>
              <a:latin typeface="Arial" panose="020B0604020202020204" pitchFamily="34" charset="0"/>
            </a:endParaRPr>
          </a:p>
          <a:p>
            <a:r>
              <a:rPr lang="en-GB" sz="2800" b="0" i="0" dirty="0">
                <a:effectLst/>
                <a:latin typeface="Arial" panose="020B0604020202020204" pitchFamily="34" charset="0"/>
              </a:rPr>
              <a:t>Sistema </a:t>
            </a:r>
            <a:r>
              <a:rPr lang="en-GB" sz="2800" b="0" i="0" dirty="0" err="1">
                <a:effectLst/>
                <a:latin typeface="Arial" panose="020B0604020202020204" pitchFamily="34" charset="0"/>
              </a:rPr>
              <a:t>urinario</a:t>
            </a:r>
            <a:r>
              <a:rPr lang="en-GB" sz="2800" b="0" i="0" dirty="0">
                <a:effectLst/>
                <a:latin typeface="Arial" panose="020B0604020202020204" pitchFamily="34" charset="0"/>
              </a:rPr>
              <a:t>.</a:t>
            </a:r>
            <a:endParaRPr lang="en-GB" sz="2800" dirty="0">
              <a:latin typeface="Arial" panose="020B0604020202020204" pitchFamily="34" charset="0"/>
            </a:endParaRPr>
          </a:p>
          <a:p>
            <a:r>
              <a:rPr lang="en-GB" sz="2800" b="0" i="0" dirty="0">
                <a:effectLst/>
                <a:latin typeface="Arial" panose="020B0604020202020204" pitchFamily="34" charset="0"/>
              </a:rPr>
              <a:t>Sistema </a:t>
            </a:r>
            <a:r>
              <a:rPr lang="en-GB" sz="2800" b="0" i="0" dirty="0" err="1">
                <a:effectLst/>
                <a:latin typeface="Arial" panose="020B0604020202020204" pitchFamily="34" charset="0"/>
              </a:rPr>
              <a:t>genitale</a:t>
            </a:r>
            <a:r>
              <a:rPr lang="en-GB" sz="2800" b="0" i="0" dirty="0">
                <a:effectLst/>
                <a:latin typeface="Arial" panose="020B0604020202020204" pitchFamily="34" charset="0"/>
              </a:rPr>
              <a:t>. </a:t>
            </a:r>
          </a:p>
          <a:p>
            <a:r>
              <a:rPr lang="en-GB" sz="2800" b="0" i="0" dirty="0">
                <a:effectLst/>
                <a:latin typeface="Arial" panose="020B0604020202020204" pitchFamily="34" charset="0"/>
              </a:rPr>
              <a:t>Sistema endocrine</a:t>
            </a:r>
          </a:p>
          <a:p>
            <a:r>
              <a:rPr lang="en-GB" sz="2800" b="0" i="0" dirty="0">
                <a:effectLst/>
                <a:latin typeface="Arial" panose="020B0604020202020204" pitchFamily="34" charset="0"/>
              </a:rPr>
              <a:t>Sistema </a:t>
            </a:r>
            <a:r>
              <a:rPr lang="en-GB" sz="2800" b="0" i="0" dirty="0" err="1">
                <a:effectLst/>
                <a:latin typeface="Arial" panose="020B0604020202020204" pitchFamily="34" charset="0"/>
              </a:rPr>
              <a:t>nervoso</a:t>
            </a:r>
            <a:br>
              <a:rPr lang="en-GB" sz="2800" dirty="0"/>
            </a:br>
            <a:br>
              <a:rPr lang="en-GB" sz="2800" dirty="0"/>
            </a:br>
            <a:br>
              <a:rPr lang="en-GB" sz="2800" dirty="0"/>
            </a:br>
            <a:endParaRPr lang="en-GB" sz="2800" b="0" i="0" dirty="0">
              <a:effectLst/>
              <a:latin typeface="Arial" panose="020B0604020202020204" pitchFamily="34" charset="0"/>
            </a:endParaRPr>
          </a:p>
          <a:p>
            <a:endParaRPr lang="en-GB" sz="2800" dirty="0"/>
          </a:p>
          <a:p>
            <a:endParaRPr lang="en-GB" sz="2800" dirty="0"/>
          </a:p>
        </p:txBody>
      </p:sp>
      <p:pic>
        <p:nvPicPr>
          <p:cNvPr id="9" name="Picture 8">
            <a:extLst>
              <a:ext uri="{FF2B5EF4-FFF2-40B4-BE49-F238E27FC236}">
                <a16:creationId xmlns:a16="http://schemas.microsoft.com/office/drawing/2014/main" id="{C4522296-D1DE-6ED4-B391-0388342F1A9E}"/>
              </a:ext>
            </a:extLst>
          </p:cNvPr>
          <p:cNvPicPr>
            <a:picLocks noChangeAspect="1"/>
          </p:cNvPicPr>
          <p:nvPr/>
        </p:nvPicPr>
        <p:blipFill>
          <a:blip r:embed="rId2"/>
          <a:stretch>
            <a:fillRect/>
          </a:stretch>
        </p:blipFill>
        <p:spPr>
          <a:xfrm>
            <a:off x="4856459" y="1907997"/>
            <a:ext cx="7143570" cy="3373719"/>
          </a:xfrm>
          <a:prstGeom prst="rect">
            <a:avLst/>
          </a:prstGeom>
        </p:spPr>
      </p:pic>
      <p:sp>
        <p:nvSpPr>
          <p:cNvPr id="4" name="TextBox 3">
            <a:extLst>
              <a:ext uri="{FF2B5EF4-FFF2-40B4-BE49-F238E27FC236}">
                <a16:creationId xmlns:a16="http://schemas.microsoft.com/office/drawing/2014/main" id="{6ED17C1E-0944-9579-BBBA-17728DF8F81B}"/>
              </a:ext>
            </a:extLst>
          </p:cNvPr>
          <p:cNvSpPr txBox="1"/>
          <p:nvPr/>
        </p:nvSpPr>
        <p:spPr>
          <a:xfrm>
            <a:off x="2333529" y="473372"/>
            <a:ext cx="8815473" cy="523220"/>
          </a:xfrm>
          <a:prstGeom prst="rect">
            <a:avLst/>
          </a:prstGeom>
          <a:noFill/>
        </p:spPr>
        <p:txBody>
          <a:bodyPr wrap="square">
            <a:spAutoFit/>
          </a:bodyPr>
          <a:lstStyle/>
          <a:p>
            <a:r>
              <a:rPr lang="it-IT" sz="2800" b="0" i="0" dirty="0">
                <a:effectLst/>
                <a:latin typeface="Arial" panose="020B0604020202020204" pitchFamily="34" charset="0"/>
              </a:rPr>
              <a:t>Tra i più importanti caratteri condivisi dai vertebrati:</a:t>
            </a:r>
            <a:endParaRPr lang="en-GB" sz="2800" dirty="0"/>
          </a:p>
        </p:txBody>
      </p:sp>
    </p:spTree>
    <p:extLst>
      <p:ext uri="{BB962C8B-B14F-4D97-AF65-F5344CB8AC3E}">
        <p14:creationId xmlns:p14="http://schemas.microsoft.com/office/powerpoint/2010/main" val="246038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090" y="843677"/>
            <a:ext cx="11393714" cy="5632311"/>
          </a:xfrm>
          <a:prstGeom prst="rect">
            <a:avLst/>
          </a:prstGeom>
        </p:spPr>
        <p:txBody>
          <a:bodyPr wrap="square">
            <a:spAutoFit/>
          </a:bodyPr>
          <a:lstStyle/>
          <a:p>
            <a:endParaRPr lang="it-IT" b="0" i="0" dirty="0">
              <a:solidFill>
                <a:srgbClr val="222222"/>
              </a:solidFill>
              <a:effectLst/>
              <a:latin typeface="Noto Sans"/>
            </a:endParaRPr>
          </a:p>
          <a:p>
            <a:r>
              <a:rPr lang="it-IT" b="0" i="0" dirty="0">
                <a:solidFill>
                  <a:srgbClr val="222222"/>
                </a:solidFill>
                <a:effectLst/>
                <a:latin typeface="Noto Sans"/>
              </a:rPr>
              <a:t>I </a:t>
            </a:r>
            <a:r>
              <a:rPr lang="it-IT" b="1" i="0" dirty="0">
                <a:solidFill>
                  <a:srgbClr val="222222"/>
                </a:solidFill>
                <a:effectLst/>
                <a:latin typeface="Noto Sans"/>
              </a:rPr>
              <a:t>vertebrati</a:t>
            </a:r>
            <a:r>
              <a:rPr lang="it-IT" b="0" i="0" dirty="0">
                <a:solidFill>
                  <a:srgbClr val="222222"/>
                </a:solidFill>
                <a:effectLst/>
                <a:latin typeface="Noto Sans"/>
              </a:rPr>
              <a:t> sono animali a </a:t>
            </a:r>
            <a:r>
              <a:rPr lang="it-IT" b="1" i="0" dirty="0">
                <a:solidFill>
                  <a:srgbClr val="222222"/>
                </a:solidFill>
                <a:effectLst/>
                <a:latin typeface="Noto Sans"/>
              </a:rPr>
              <a:t>simmetria bilaterale</a:t>
            </a:r>
            <a:r>
              <a:rPr lang="it-IT" b="0" i="0" dirty="0">
                <a:solidFill>
                  <a:srgbClr val="222222"/>
                </a:solidFill>
                <a:effectLst/>
                <a:latin typeface="Noto Sans"/>
              </a:rPr>
              <a:t>, cioè la maggior parte delle loro strutture si ripete in modo simmetrico rispetto a un piano, detto sagittale o mediano. Il piano di sezione sagittale è orientato lungo tale piano e divide l’animale in due parti uguali specularmente. Il piano di sezione frontale divide l’animale in una parte dorsale e una ventrale, mentre il piano di sezione trasversale lo divide in una parte anteriore e una posteriore. </a:t>
            </a:r>
          </a:p>
          <a:p>
            <a:endParaRPr lang="it-IT" dirty="0">
              <a:solidFill>
                <a:srgbClr val="222222"/>
              </a:solidFill>
              <a:latin typeface="Noto Sans"/>
            </a:endParaRPr>
          </a:p>
          <a:p>
            <a:r>
              <a:rPr lang="it-IT" b="0" i="0" dirty="0">
                <a:solidFill>
                  <a:srgbClr val="222222"/>
                </a:solidFill>
                <a:effectLst/>
                <a:latin typeface="Noto Sans"/>
              </a:rPr>
              <a:t>Strutture che si ripetono più volte in senso anteroposteriore sono dette </a:t>
            </a:r>
            <a:r>
              <a:rPr lang="it-IT" b="1" i="0" dirty="0">
                <a:solidFill>
                  <a:srgbClr val="222222"/>
                </a:solidFill>
                <a:effectLst/>
                <a:latin typeface="Noto Sans"/>
              </a:rPr>
              <a:t>metameriche</a:t>
            </a:r>
            <a:r>
              <a:rPr lang="it-IT" b="0" i="0" dirty="0">
                <a:solidFill>
                  <a:srgbClr val="222222"/>
                </a:solidFill>
                <a:effectLst/>
                <a:latin typeface="Noto Sans"/>
              </a:rPr>
              <a:t>.</a:t>
            </a:r>
          </a:p>
          <a:p>
            <a:r>
              <a:rPr lang="it-IT" b="0" i="0" dirty="0">
                <a:solidFill>
                  <a:srgbClr val="222222"/>
                </a:solidFill>
                <a:effectLst/>
                <a:latin typeface="Noto Sans"/>
              </a:rPr>
              <a:t>La </a:t>
            </a:r>
            <a:r>
              <a:rPr lang="it-IT" b="1" i="0" dirty="0">
                <a:solidFill>
                  <a:srgbClr val="222222"/>
                </a:solidFill>
                <a:effectLst/>
                <a:latin typeface="Noto Sans"/>
              </a:rPr>
              <a:t>somiglianza</a:t>
            </a:r>
            <a:r>
              <a:rPr lang="it-IT" b="0" i="0" dirty="0">
                <a:solidFill>
                  <a:srgbClr val="222222"/>
                </a:solidFill>
                <a:effectLst/>
                <a:latin typeface="Noto Sans"/>
              </a:rPr>
              <a:t> tra organi di organismi diversi può essere dovuta a omologia o ad analogia. </a:t>
            </a:r>
          </a:p>
          <a:p>
            <a:endParaRPr lang="it-IT" dirty="0">
              <a:solidFill>
                <a:srgbClr val="222222"/>
              </a:solidFill>
              <a:latin typeface="Noto Sans"/>
            </a:endParaRPr>
          </a:p>
          <a:p>
            <a:r>
              <a:rPr lang="it-IT" b="0" i="0" dirty="0">
                <a:solidFill>
                  <a:srgbClr val="222222"/>
                </a:solidFill>
                <a:effectLst/>
                <a:latin typeface="Noto Sans"/>
              </a:rPr>
              <a:t>Due </a:t>
            </a:r>
            <a:r>
              <a:rPr lang="it-IT" b="1" i="0" dirty="0">
                <a:solidFill>
                  <a:srgbClr val="222222"/>
                </a:solidFill>
                <a:effectLst/>
                <a:latin typeface="Noto Sans"/>
              </a:rPr>
              <a:t>organi</a:t>
            </a:r>
            <a:r>
              <a:rPr lang="it-IT" b="0" i="0" dirty="0">
                <a:solidFill>
                  <a:srgbClr val="222222"/>
                </a:solidFill>
                <a:effectLst/>
                <a:latin typeface="Noto Sans"/>
              </a:rPr>
              <a:t> di organismi differenti si dicono </a:t>
            </a:r>
            <a:r>
              <a:rPr lang="it-IT" b="1" i="0" dirty="0">
                <a:solidFill>
                  <a:srgbClr val="222222"/>
                </a:solidFill>
                <a:effectLst/>
                <a:latin typeface="Noto Sans"/>
              </a:rPr>
              <a:t>omologhi</a:t>
            </a:r>
            <a:r>
              <a:rPr lang="it-IT" b="0" i="0" dirty="0">
                <a:solidFill>
                  <a:srgbClr val="222222"/>
                </a:solidFill>
                <a:effectLst/>
                <a:latin typeface="Noto Sans"/>
              </a:rPr>
              <a:t> se nel corso dell’evoluzione derivano dal medesimo organo dell’antenato comune ai due organismi. </a:t>
            </a:r>
            <a:r>
              <a:rPr lang="it-IT" b="1" i="0" dirty="0">
                <a:solidFill>
                  <a:srgbClr val="222222"/>
                </a:solidFill>
                <a:effectLst/>
                <a:latin typeface="Noto Sans"/>
              </a:rPr>
              <a:t>Organi</a:t>
            </a:r>
            <a:r>
              <a:rPr lang="it-IT" b="0" i="0" dirty="0">
                <a:solidFill>
                  <a:srgbClr val="222222"/>
                </a:solidFill>
                <a:effectLst/>
                <a:latin typeface="Noto Sans"/>
              </a:rPr>
              <a:t> di organismi differenti non omologhi ma simili per funzione si dicono </a:t>
            </a:r>
            <a:r>
              <a:rPr lang="it-IT" b="1" i="0" dirty="0">
                <a:solidFill>
                  <a:srgbClr val="222222"/>
                </a:solidFill>
                <a:effectLst/>
                <a:latin typeface="Noto Sans"/>
              </a:rPr>
              <a:t>analoghi</a:t>
            </a:r>
            <a:r>
              <a:rPr lang="it-IT" b="0" i="0" dirty="0">
                <a:solidFill>
                  <a:srgbClr val="222222"/>
                </a:solidFill>
                <a:effectLst/>
                <a:latin typeface="Noto Sans"/>
              </a:rPr>
              <a:t>; l’analogia può essere dovuta a due fenomeni evolutivi simili ma diversi, la </a:t>
            </a:r>
            <a:r>
              <a:rPr lang="it-IT" b="1" i="0" dirty="0">
                <a:solidFill>
                  <a:srgbClr val="222222"/>
                </a:solidFill>
                <a:effectLst/>
                <a:latin typeface="Noto Sans"/>
              </a:rPr>
              <a:t>convergenza evolutiva</a:t>
            </a:r>
            <a:r>
              <a:rPr lang="it-IT" b="0" i="0" dirty="0">
                <a:solidFill>
                  <a:srgbClr val="222222"/>
                </a:solidFill>
                <a:effectLst/>
                <a:latin typeface="Noto Sans"/>
              </a:rPr>
              <a:t> e il </a:t>
            </a:r>
            <a:r>
              <a:rPr lang="it-IT" b="1" i="0" dirty="0">
                <a:solidFill>
                  <a:srgbClr val="222222"/>
                </a:solidFill>
                <a:effectLst/>
                <a:latin typeface="Noto Sans"/>
              </a:rPr>
              <a:t>parallelismo</a:t>
            </a:r>
            <a:r>
              <a:rPr lang="it-IT" b="0" i="0" dirty="0">
                <a:solidFill>
                  <a:srgbClr val="222222"/>
                </a:solidFill>
                <a:effectLst/>
                <a:latin typeface="Noto Sans"/>
              </a:rPr>
              <a:t>. </a:t>
            </a:r>
          </a:p>
          <a:p>
            <a:endParaRPr lang="it-IT" dirty="0">
              <a:solidFill>
                <a:srgbClr val="222222"/>
              </a:solidFill>
              <a:latin typeface="Noto Sans"/>
            </a:endParaRPr>
          </a:p>
          <a:p>
            <a:r>
              <a:rPr lang="it-IT" b="0" i="0" dirty="0">
                <a:solidFill>
                  <a:srgbClr val="222222"/>
                </a:solidFill>
                <a:effectLst/>
                <a:latin typeface="Noto Sans"/>
              </a:rPr>
              <a:t>La convergenza ha luogo in organismi evolutivamente lontani, mentre il parallelismo interessa specie vicine. Il </a:t>
            </a:r>
            <a:r>
              <a:rPr lang="it-IT" b="1" i="0" dirty="0">
                <a:solidFill>
                  <a:srgbClr val="222222"/>
                </a:solidFill>
                <a:effectLst/>
                <a:latin typeface="Noto Sans"/>
              </a:rPr>
              <a:t>mimetismo</a:t>
            </a:r>
            <a:r>
              <a:rPr lang="it-IT" b="0" i="0" dirty="0">
                <a:solidFill>
                  <a:srgbClr val="222222"/>
                </a:solidFill>
                <a:effectLst/>
                <a:latin typeface="Noto Sans"/>
              </a:rPr>
              <a:t> può determinare somiglianza non dovuta né a omologia né ad analogia. Il termine </a:t>
            </a:r>
            <a:r>
              <a:rPr lang="it-IT" b="1" i="0" dirty="0">
                <a:solidFill>
                  <a:srgbClr val="222222"/>
                </a:solidFill>
                <a:effectLst/>
                <a:latin typeface="Noto Sans"/>
              </a:rPr>
              <a:t>omoplasia</a:t>
            </a:r>
            <a:r>
              <a:rPr lang="it-IT" b="0" i="0" dirty="0">
                <a:solidFill>
                  <a:srgbClr val="222222"/>
                </a:solidFill>
                <a:effectLst/>
                <a:latin typeface="Noto Sans"/>
              </a:rPr>
              <a:t> indica tutti i casi di somiglianza non dovuta a omologia, inclusi l’analogia e il mimetismo.</a:t>
            </a:r>
          </a:p>
          <a:p>
            <a:r>
              <a:rPr lang="it-IT" b="0" i="0" dirty="0">
                <a:solidFill>
                  <a:srgbClr val="222222"/>
                </a:solidFill>
                <a:effectLst/>
                <a:latin typeface="Noto Sans"/>
              </a:rPr>
              <a:t> </a:t>
            </a:r>
          </a:p>
        </p:txBody>
      </p:sp>
      <p:sp>
        <p:nvSpPr>
          <p:cNvPr id="4" name="TextBox 3">
            <a:extLst>
              <a:ext uri="{FF2B5EF4-FFF2-40B4-BE49-F238E27FC236}">
                <a16:creationId xmlns:a16="http://schemas.microsoft.com/office/drawing/2014/main" id="{B93F0D70-04EC-9A87-EBB4-D338FBD79961}"/>
              </a:ext>
            </a:extLst>
          </p:cNvPr>
          <p:cNvSpPr txBox="1"/>
          <p:nvPr/>
        </p:nvSpPr>
        <p:spPr>
          <a:xfrm>
            <a:off x="4142169" y="382012"/>
            <a:ext cx="6094926" cy="646331"/>
          </a:xfrm>
          <a:prstGeom prst="rect">
            <a:avLst/>
          </a:prstGeom>
          <a:noFill/>
        </p:spPr>
        <p:txBody>
          <a:bodyPr wrap="square">
            <a:spAutoFit/>
          </a:bodyPr>
          <a:lstStyle/>
          <a:p>
            <a:r>
              <a:rPr lang="it-IT" sz="3600" b="1" i="0" cap="all" dirty="0">
                <a:solidFill>
                  <a:srgbClr val="00C6FF"/>
                </a:solidFill>
                <a:effectLst/>
                <a:latin typeface="Noto Sans"/>
              </a:rPr>
              <a:t>SOMMARIO</a:t>
            </a:r>
            <a:endParaRPr lang="it-IT" sz="3600" b="1" i="0" dirty="0">
              <a:solidFill>
                <a:srgbClr val="222222"/>
              </a:solidFill>
              <a:effectLst/>
              <a:latin typeface="Noto Sans"/>
            </a:endParaRPr>
          </a:p>
        </p:txBody>
      </p:sp>
    </p:spTree>
    <p:extLst>
      <p:ext uri="{BB962C8B-B14F-4D97-AF65-F5344CB8AC3E}">
        <p14:creationId xmlns:p14="http://schemas.microsoft.com/office/powerpoint/2010/main" val="236565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E0B16-5676-4FFE-40C8-D4AF5E7D9F34}"/>
              </a:ext>
            </a:extLst>
          </p:cNvPr>
          <p:cNvSpPr txBox="1"/>
          <p:nvPr/>
        </p:nvSpPr>
        <p:spPr>
          <a:xfrm>
            <a:off x="3124292" y="956287"/>
            <a:ext cx="6094562" cy="3600986"/>
          </a:xfrm>
          <a:prstGeom prst="rect">
            <a:avLst/>
          </a:prstGeom>
          <a:noFill/>
        </p:spPr>
        <p:txBody>
          <a:bodyPr wrap="square">
            <a:spAutoFit/>
          </a:bodyPr>
          <a:lstStyle/>
          <a:p>
            <a:pPr algn="ctr"/>
            <a:r>
              <a:rPr lang="it-IT" sz="4800" b="0" i="0" dirty="0">
                <a:solidFill>
                  <a:srgbClr val="212121"/>
                </a:solidFill>
                <a:effectLst/>
                <a:latin typeface="Arial" panose="020B0604020202020204" pitchFamily="34" charset="0"/>
              </a:rPr>
              <a:t>Vertebrati :</a:t>
            </a:r>
          </a:p>
          <a:p>
            <a:pPr algn="ctr"/>
            <a:r>
              <a:rPr lang="it-IT" sz="4800" b="0" i="0" dirty="0">
                <a:solidFill>
                  <a:srgbClr val="212121"/>
                </a:solidFill>
                <a:effectLst/>
                <a:latin typeface="Arial" panose="020B0604020202020204" pitchFamily="34" charset="0"/>
              </a:rPr>
              <a:t> </a:t>
            </a:r>
          </a:p>
          <a:p>
            <a:pPr algn="ctr"/>
            <a:r>
              <a:rPr lang="it-IT" sz="4800" b="0" i="0" dirty="0" err="1">
                <a:solidFill>
                  <a:srgbClr val="212121"/>
                </a:solidFill>
                <a:effectLst/>
                <a:latin typeface="Arial" panose="020B0604020202020204" pitchFamily="34" charset="0"/>
              </a:rPr>
              <a:t>eumetazoi</a:t>
            </a:r>
            <a:r>
              <a:rPr lang="it-IT" sz="4800" b="0" i="0" dirty="0">
                <a:solidFill>
                  <a:srgbClr val="212121"/>
                </a:solidFill>
                <a:effectLst/>
                <a:latin typeface="Arial" panose="020B0604020202020204" pitchFamily="34" charset="0"/>
              </a:rPr>
              <a:t> bilateri deuterostomi cordati</a:t>
            </a:r>
            <a:r>
              <a:rPr lang="it-IT" b="0" i="0" dirty="0">
                <a:solidFill>
                  <a:srgbClr val="212121"/>
                </a:solidFill>
                <a:effectLst/>
                <a:latin typeface="Arial" panose="020B0604020202020204" pitchFamily="34" charset="0"/>
              </a:rPr>
              <a:t>.</a:t>
            </a:r>
            <a:endParaRPr lang="it-IT" b="0" i="0" dirty="0">
              <a:solidFill>
                <a:srgbClr val="212121"/>
              </a:solidFill>
              <a:effectLst/>
              <a:latin typeface="robotoregular"/>
            </a:endParaRPr>
          </a:p>
          <a:p>
            <a:br>
              <a:rPr lang="it-IT" dirty="0"/>
            </a:br>
            <a:endParaRPr lang="en-GB" dirty="0"/>
          </a:p>
        </p:txBody>
      </p:sp>
      <p:sp>
        <p:nvSpPr>
          <p:cNvPr id="2" name="TextBox 1">
            <a:extLst>
              <a:ext uri="{FF2B5EF4-FFF2-40B4-BE49-F238E27FC236}">
                <a16:creationId xmlns:a16="http://schemas.microsoft.com/office/drawing/2014/main" id="{1A7AE530-C761-203B-8AE8-83D89ABD0353}"/>
              </a:ext>
            </a:extLst>
          </p:cNvPr>
          <p:cNvSpPr txBox="1"/>
          <p:nvPr/>
        </p:nvSpPr>
        <p:spPr>
          <a:xfrm>
            <a:off x="3353965" y="5209215"/>
            <a:ext cx="6094562" cy="1384995"/>
          </a:xfrm>
          <a:prstGeom prst="rect">
            <a:avLst/>
          </a:prstGeom>
          <a:noFill/>
        </p:spPr>
        <p:txBody>
          <a:bodyPr wrap="square">
            <a:spAutoFit/>
          </a:bodyPr>
          <a:lstStyle/>
          <a:p>
            <a:pPr algn="ctr"/>
            <a:r>
              <a:rPr lang="it-IT" sz="4800" b="0" i="0" dirty="0">
                <a:solidFill>
                  <a:srgbClr val="212121"/>
                </a:solidFill>
                <a:effectLst/>
                <a:latin typeface="Arial" panose="020B0604020202020204" pitchFamily="34" charset="0"/>
              </a:rPr>
              <a:t>?????</a:t>
            </a:r>
            <a:r>
              <a:rPr lang="it-IT" b="0" i="0" dirty="0">
                <a:solidFill>
                  <a:srgbClr val="212121"/>
                </a:solidFill>
                <a:effectLst/>
                <a:latin typeface="Arial" panose="020B0604020202020204" pitchFamily="34" charset="0"/>
              </a:rPr>
              <a:t>.</a:t>
            </a:r>
            <a:endParaRPr lang="it-IT" b="0" i="0" dirty="0">
              <a:solidFill>
                <a:srgbClr val="212121"/>
              </a:solidFill>
              <a:effectLst/>
              <a:latin typeface="robotoregular"/>
            </a:endParaRPr>
          </a:p>
          <a:p>
            <a:br>
              <a:rPr lang="it-IT" dirty="0"/>
            </a:br>
            <a:endParaRPr lang="en-GB" dirty="0"/>
          </a:p>
        </p:txBody>
      </p:sp>
    </p:spTree>
    <p:extLst>
      <p:ext uri="{BB962C8B-B14F-4D97-AF65-F5344CB8AC3E}">
        <p14:creationId xmlns:p14="http://schemas.microsoft.com/office/powerpoint/2010/main" val="170511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8CA8F9-8346-41A1-4DA2-82454DE9F8CA}"/>
              </a:ext>
            </a:extLst>
          </p:cNvPr>
          <p:cNvSpPr txBox="1"/>
          <p:nvPr/>
        </p:nvSpPr>
        <p:spPr>
          <a:xfrm>
            <a:off x="881753" y="1128311"/>
            <a:ext cx="10794292" cy="1661993"/>
          </a:xfrm>
          <a:prstGeom prst="rect">
            <a:avLst/>
          </a:prstGeom>
          <a:noFill/>
        </p:spPr>
        <p:txBody>
          <a:bodyPr wrap="square">
            <a:spAutoFit/>
          </a:bodyPr>
          <a:lstStyle/>
          <a:p>
            <a:pPr algn="ctr"/>
            <a:r>
              <a:rPr lang="it-IT" b="0" i="0" dirty="0">
                <a:solidFill>
                  <a:srgbClr val="212121"/>
                </a:solidFill>
                <a:effectLst/>
                <a:latin typeface="Arial" panose="020B0604020202020204" pitchFamily="34" charset="0"/>
              </a:rPr>
              <a:t>l sistema moderno di classificazione si deve a </a:t>
            </a:r>
            <a:r>
              <a:rPr lang="it-IT" b="0" i="0" dirty="0" err="1">
                <a:solidFill>
                  <a:srgbClr val="212121"/>
                </a:solidFill>
                <a:effectLst/>
                <a:latin typeface="Arial" panose="020B0604020202020204" pitchFamily="34" charset="0"/>
              </a:rPr>
              <a:t>carl</a:t>
            </a:r>
            <a:r>
              <a:rPr lang="it-IT" b="0" i="0" dirty="0">
                <a:solidFill>
                  <a:srgbClr val="212121"/>
                </a:solidFill>
                <a:effectLst/>
                <a:latin typeface="Arial" panose="020B0604020202020204" pitchFamily="34" charset="0"/>
              </a:rPr>
              <a:t> </a:t>
            </a:r>
            <a:r>
              <a:rPr lang="it-IT" b="0" i="0" dirty="0" err="1">
                <a:solidFill>
                  <a:srgbClr val="212121"/>
                </a:solidFill>
                <a:effectLst/>
                <a:latin typeface="Arial" panose="020B0604020202020204" pitchFamily="34" charset="0"/>
              </a:rPr>
              <a:t>Linnaeus</a:t>
            </a:r>
            <a:r>
              <a:rPr lang="it-IT" b="0" i="0" dirty="0">
                <a:solidFill>
                  <a:srgbClr val="212121"/>
                </a:solidFill>
                <a:effectLst/>
                <a:latin typeface="Arial" panose="020B0604020202020204" pitchFamily="34" charset="0"/>
              </a:rPr>
              <a:t> (1707-1778), italianizzato in Linneo, che istituì categorie, o taxa (al singolare taxon, dal greco </a:t>
            </a:r>
            <a:r>
              <a:rPr lang="it-IT" b="0" i="0" dirty="0" err="1">
                <a:solidFill>
                  <a:srgbClr val="212121"/>
                </a:solidFill>
                <a:effectLst/>
                <a:latin typeface="Arial" panose="020B0604020202020204" pitchFamily="34" charset="0"/>
              </a:rPr>
              <a:t>s</a:t>
            </a:r>
            <a:r>
              <a:rPr lang="it-IT" b="0" i="0" dirty="0" err="1">
                <a:solidFill>
                  <a:srgbClr val="212121"/>
                </a:solidFill>
                <a:effectLst/>
                <a:latin typeface="Courier New" panose="02070309020205020404" pitchFamily="49" charset="0"/>
              </a:rPr>
              <a:t>ά</a:t>
            </a:r>
            <a:r>
              <a:rPr lang="it-IT" b="0" i="0" dirty="0" err="1">
                <a:solidFill>
                  <a:srgbClr val="212121"/>
                </a:solidFill>
                <a:effectLst/>
                <a:latin typeface="Arial" panose="020B0604020202020204" pitchFamily="34" charset="0"/>
              </a:rPr>
              <a:t>niy</a:t>
            </a:r>
            <a:r>
              <a:rPr lang="it-IT" b="0" i="0" dirty="0">
                <a:solidFill>
                  <a:srgbClr val="212121"/>
                </a:solidFill>
                <a:effectLst/>
                <a:latin typeface="Arial" panose="020B0604020202020204" pitchFamily="34" charset="0"/>
              </a:rPr>
              <a:t>, taxis, cioè “ordinamento”), </a:t>
            </a:r>
          </a:p>
          <a:p>
            <a:pPr algn="ctr"/>
            <a:endParaRPr lang="it-IT" sz="2400" b="1" dirty="0">
              <a:solidFill>
                <a:srgbClr val="212121"/>
              </a:solidFill>
              <a:latin typeface="Arial" panose="020B0604020202020204" pitchFamily="34" charset="0"/>
            </a:endParaRPr>
          </a:p>
          <a:p>
            <a:pPr algn="ctr"/>
            <a:r>
              <a:rPr lang="it-IT" sz="2400" b="1" i="0" dirty="0">
                <a:solidFill>
                  <a:srgbClr val="212121"/>
                </a:solidFill>
                <a:effectLst/>
                <a:latin typeface="Arial" panose="020B0604020202020204" pitchFamily="34" charset="0"/>
              </a:rPr>
              <a:t>basate su affinità strutturali e organizzate in modo gerarchico</a:t>
            </a:r>
          </a:p>
          <a:p>
            <a:pPr algn="ctr"/>
            <a:endParaRPr lang="it-IT" dirty="0">
              <a:solidFill>
                <a:srgbClr val="212121"/>
              </a:solidFill>
              <a:latin typeface="Arial" panose="020B0604020202020204" pitchFamily="34" charset="0"/>
            </a:endParaRPr>
          </a:p>
        </p:txBody>
      </p:sp>
      <p:sp>
        <p:nvSpPr>
          <p:cNvPr id="3" name="TextBox 2">
            <a:extLst>
              <a:ext uri="{FF2B5EF4-FFF2-40B4-BE49-F238E27FC236}">
                <a16:creationId xmlns:a16="http://schemas.microsoft.com/office/drawing/2014/main" id="{C226048C-749F-0A20-2222-AFF8CD30826D}"/>
              </a:ext>
            </a:extLst>
          </p:cNvPr>
          <p:cNvSpPr txBox="1"/>
          <p:nvPr/>
        </p:nvSpPr>
        <p:spPr>
          <a:xfrm>
            <a:off x="4339454" y="304980"/>
            <a:ext cx="7548630" cy="523220"/>
          </a:xfrm>
          <a:prstGeom prst="rect">
            <a:avLst/>
          </a:prstGeom>
          <a:noFill/>
        </p:spPr>
        <p:txBody>
          <a:bodyPr wrap="square">
            <a:spAutoFit/>
          </a:bodyPr>
          <a:lstStyle/>
          <a:p>
            <a:r>
              <a:rPr lang="en-GB" sz="2800" b="0" i="0" dirty="0">
                <a:effectLst/>
                <a:latin typeface="Arial" panose="020B0604020202020204" pitchFamily="34" charset="0"/>
                <a:cs typeface="Arial" panose="020B0604020202020204" pitchFamily="34" charset="0"/>
              </a:rPr>
              <a:t>CLASSIFICAZIONE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80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73D407-E935-A993-4E5D-4834FED363C7}"/>
              </a:ext>
            </a:extLst>
          </p:cNvPr>
          <p:cNvSpPr txBox="1"/>
          <p:nvPr/>
        </p:nvSpPr>
        <p:spPr>
          <a:xfrm>
            <a:off x="256050" y="676816"/>
            <a:ext cx="8515690" cy="5632311"/>
          </a:xfrm>
          <a:prstGeom prst="rect">
            <a:avLst/>
          </a:prstGeom>
          <a:noFill/>
        </p:spPr>
        <p:txBody>
          <a:bodyPr wrap="square">
            <a:spAutoFit/>
          </a:bodyPr>
          <a:lstStyle/>
          <a:p>
            <a:r>
              <a:rPr lang="it-IT" sz="2000" b="0" i="0" dirty="0">
                <a:effectLst/>
                <a:latin typeface="Arial" panose="020B0604020202020204" pitchFamily="34" charset="0"/>
                <a:cs typeface="Arial" panose="020B0604020202020204" pitchFamily="34" charset="0"/>
              </a:rPr>
              <a:t>La sistematica classifica la diversità dei viventi secondo un sistema gerarchico le cui categorie sono dette taxa. </a:t>
            </a:r>
          </a:p>
          <a:p>
            <a:endParaRPr lang="it-IT" sz="2000" dirty="0">
              <a:latin typeface="Arial" panose="020B0604020202020204" pitchFamily="34" charset="0"/>
              <a:cs typeface="Arial" panose="020B0604020202020204" pitchFamily="34" charset="0"/>
            </a:endParaRPr>
          </a:p>
          <a:p>
            <a:r>
              <a:rPr lang="it-IT" sz="2000" b="0" i="0" dirty="0">
                <a:effectLst/>
                <a:latin typeface="Arial" panose="020B0604020202020204" pitchFamily="34" charset="0"/>
                <a:cs typeface="Arial" panose="020B0604020202020204" pitchFamily="34" charset="0"/>
              </a:rPr>
              <a:t>Le principali, partendo dal livello massimo sono:</a:t>
            </a:r>
          </a:p>
          <a:p>
            <a:pPr marL="1200150" lvl="2"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Dominio,</a:t>
            </a:r>
          </a:p>
          <a:p>
            <a:pPr marL="1200150" lvl="2"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S</a:t>
            </a:r>
            <a:r>
              <a:rPr lang="it-IT" sz="2000" b="0" i="0" dirty="0">
                <a:effectLst/>
                <a:latin typeface="Arial" panose="020B0604020202020204" pitchFamily="34" charset="0"/>
                <a:cs typeface="Arial" panose="020B0604020202020204" pitchFamily="34" charset="0"/>
              </a:rPr>
              <a:t>pecie,</a:t>
            </a:r>
          </a:p>
          <a:p>
            <a:pPr marL="1200150" lvl="2" indent="-285750">
              <a:buFont typeface="Arial" panose="020B0604020202020204" pitchFamily="34" charset="0"/>
              <a:buChar char="•"/>
            </a:pPr>
            <a:r>
              <a:rPr lang="it-IT" sz="2000" b="0" i="0" dirty="0">
                <a:effectLst/>
                <a:latin typeface="Arial" panose="020B0604020202020204" pitchFamily="34" charset="0"/>
                <a:cs typeface="Arial" panose="020B0604020202020204" pitchFamily="34" charset="0"/>
              </a:rPr>
              <a:t>Phylum </a:t>
            </a:r>
          </a:p>
          <a:p>
            <a:pPr marL="1200150" lvl="2" indent="-285750">
              <a:buFont typeface="Arial" panose="020B0604020202020204" pitchFamily="34" charset="0"/>
              <a:buChar char="•"/>
            </a:pPr>
            <a:r>
              <a:rPr lang="it-IT" sz="2000" b="0" i="0" dirty="0">
                <a:effectLst/>
                <a:latin typeface="Arial" panose="020B0604020202020204" pitchFamily="34" charset="0"/>
                <a:cs typeface="Arial" panose="020B0604020202020204" pitchFamily="34" charset="0"/>
              </a:rPr>
              <a:t>Classe</a:t>
            </a:r>
          </a:p>
          <a:p>
            <a:pPr marL="1200150" lvl="2" indent="-285750">
              <a:buFont typeface="Arial" panose="020B0604020202020204" pitchFamily="34" charset="0"/>
              <a:buChar char="•"/>
            </a:pPr>
            <a:r>
              <a:rPr lang="it-IT" sz="2000" b="0" i="0" dirty="0">
                <a:effectLst/>
                <a:latin typeface="Arial" panose="020B0604020202020204" pitchFamily="34" charset="0"/>
                <a:cs typeface="Arial" panose="020B0604020202020204" pitchFamily="34" charset="0"/>
              </a:rPr>
              <a:t>Ordine</a:t>
            </a:r>
          </a:p>
          <a:p>
            <a:pPr marL="1200150" lvl="2" indent="-285750">
              <a:buFont typeface="Arial" panose="020B0604020202020204" pitchFamily="34" charset="0"/>
              <a:buChar char="•"/>
            </a:pPr>
            <a:r>
              <a:rPr lang="it-IT" sz="2000" b="0" i="0" dirty="0">
                <a:effectLst/>
                <a:latin typeface="Arial" panose="020B0604020202020204" pitchFamily="34" charset="0"/>
                <a:cs typeface="Arial" panose="020B0604020202020204" pitchFamily="34" charset="0"/>
              </a:rPr>
              <a:t>Famiglia</a:t>
            </a:r>
          </a:p>
          <a:p>
            <a:pPr marL="1200150" lvl="2" indent="-285750">
              <a:buFont typeface="Arial" panose="020B0604020202020204" pitchFamily="34" charset="0"/>
              <a:buChar char="•"/>
            </a:pPr>
            <a:r>
              <a:rPr lang="it-IT" sz="2000" b="0" i="0" dirty="0">
                <a:effectLst/>
                <a:latin typeface="Arial" panose="020B0604020202020204" pitchFamily="34" charset="0"/>
                <a:cs typeface="Arial" panose="020B0604020202020204" pitchFamily="34" charset="0"/>
              </a:rPr>
              <a:t>Genere</a:t>
            </a:r>
          </a:p>
          <a:p>
            <a:r>
              <a:rPr lang="it-IT" sz="2000" dirty="0">
                <a:latin typeface="Arial" panose="020B0604020202020204" pitchFamily="34" charset="0"/>
                <a:cs typeface="Arial" panose="020B0604020202020204" pitchFamily="34" charset="0"/>
              </a:rPr>
              <a:t>	</a:t>
            </a:r>
          </a:p>
          <a:p>
            <a:r>
              <a:rPr lang="it-IT" sz="2000" b="0" i="0" dirty="0">
                <a:effectLst/>
                <a:latin typeface="Arial" panose="020B0604020202020204" pitchFamily="34" charset="0"/>
                <a:cs typeface="Arial" panose="020B0604020202020204" pitchFamily="34" charset="0"/>
              </a:rPr>
              <a:t>Ogni specie è indicata con due nomi, di cui il primo indica il genere, per cui tale nomenclatura è detta binomia. </a:t>
            </a:r>
          </a:p>
          <a:p>
            <a:pPr algn="just"/>
            <a:r>
              <a:rPr lang="it-IT" sz="2000" b="0" i="0" dirty="0">
                <a:effectLst/>
                <a:latin typeface="Arial" panose="020B0604020202020204" pitchFamily="34" charset="0"/>
                <a:cs typeface="Arial" panose="020B0604020202020204" pitchFamily="34" charset="0"/>
              </a:rPr>
              <a:t>Il moderno sistema di classificazione si basa sulla filogenesi, per cui ogni taxon rappresenta un evento evolutivo e implica l’esistenza di un antenato in cui sono comparsi per la prima volta i caratteri che individuano il taxon, poi trasmessi a tutti gli appartenenti alla categoria</a:t>
            </a:r>
            <a:r>
              <a:rPr lang="it-IT" sz="2000" b="0" i="0" dirty="0">
                <a:effectLst/>
                <a:latin typeface="Arial" panose="020B0604020202020204" pitchFamily="34" charset="0"/>
              </a:rPr>
              <a:t>. </a:t>
            </a:r>
            <a:endParaRPr lang="en-GB" sz="2000" dirty="0"/>
          </a:p>
        </p:txBody>
      </p:sp>
      <p:sp>
        <p:nvSpPr>
          <p:cNvPr id="5" name="TextBox 4">
            <a:extLst>
              <a:ext uri="{FF2B5EF4-FFF2-40B4-BE49-F238E27FC236}">
                <a16:creationId xmlns:a16="http://schemas.microsoft.com/office/drawing/2014/main" id="{26C12675-8BF1-AB66-6C89-165E17A17E80}"/>
              </a:ext>
            </a:extLst>
          </p:cNvPr>
          <p:cNvSpPr txBox="1"/>
          <p:nvPr/>
        </p:nvSpPr>
        <p:spPr>
          <a:xfrm>
            <a:off x="997392" y="127378"/>
            <a:ext cx="7548630" cy="523220"/>
          </a:xfrm>
          <a:prstGeom prst="rect">
            <a:avLst/>
          </a:prstGeom>
          <a:noFill/>
        </p:spPr>
        <p:txBody>
          <a:bodyPr wrap="square">
            <a:spAutoFit/>
          </a:bodyPr>
          <a:lstStyle/>
          <a:p>
            <a:r>
              <a:rPr lang="en-GB" sz="2800" b="0" i="0" dirty="0">
                <a:effectLst/>
                <a:latin typeface="Arial" panose="020B0604020202020204" pitchFamily="34" charset="0"/>
                <a:cs typeface="Arial" panose="020B0604020202020204" pitchFamily="34" charset="0"/>
              </a:rPr>
              <a:t>CLASSIFICAZIONE DEI VERTEBRATI </a:t>
            </a:r>
            <a:endParaRPr lang="en-GB" sz="2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8613989-93B9-525A-165C-03BF27CD6A8A}"/>
              </a:ext>
            </a:extLst>
          </p:cNvPr>
          <p:cNvPicPr>
            <a:picLocks noChangeAspect="1"/>
          </p:cNvPicPr>
          <p:nvPr/>
        </p:nvPicPr>
        <p:blipFill>
          <a:blip r:embed="rId2"/>
          <a:stretch>
            <a:fillRect/>
          </a:stretch>
        </p:blipFill>
        <p:spPr>
          <a:xfrm>
            <a:off x="8771740" y="388988"/>
            <a:ext cx="3343672" cy="6207965"/>
          </a:xfrm>
          <a:prstGeom prst="rect">
            <a:avLst/>
          </a:prstGeom>
        </p:spPr>
      </p:pic>
    </p:spTree>
    <p:extLst>
      <p:ext uri="{BB962C8B-B14F-4D97-AF65-F5344CB8AC3E}">
        <p14:creationId xmlns:p14="http://schemas.microsoft.com/office/powerpoint/2010/main" val="402843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o 21">
            <a:extLst>
              <a:ext uri="{FF2B5EF4-FFF2-40B4-BE49-F238E27FC236}">
                <a16:creationId xmlns:a16="http://schemas.microsoft.com/office/drawing/2014/main" id="{EC09A39D-8AD0-C28F-5CC3-295361FF3C1E}"/>
              </a:ext>
            </a:extLst>
          </p:cNvPr>
          <p:cNvGrpSpPr>
            <a:grpSpLocks/>
          </p:cNvGrpSpPr>
          <p:nvPr/>
        </p:nvGrpSpPr>
        <p:grpSpPr bwMode="auto">
          <a:xfrm>
            <a:off x="931018" y="527599"/>
            <a:ext cx="8803826" cy="9587071"/>
            <a:chOff x="1990725" y="199501"/>
            <a:chExt cx="5910263" cy="6754448"/>
          </a:xfrm>
        </p:grpSpPr>
        <p:grpSp>
          <p:nvGrpSpPr>
            <p:cNvPr id="37" name="Gruppo 18">
              <a:extLst>
                <a:ext uri="{FF2B5EF4-FFF2-40B4-BE49-F238E27FC236}">
                  <a16:creationId xmlns:a16="http://schemas.microsoft.com/office/drawing/2014/main" id="{D2568065-D210-DE59-0642-EFCE7D52A6D0}"/>
                </a:ext>
              </a:extLst>
            </p:cNvPr>
            <p:cNvGrpSpPr>
              <a:grpSpLocks/>
            </p:cNvGrpSpPr>
            <p:nvPr/>
          </p:nvGrpSpPr>
          <p:grpSpPr bwMode="auto">
            <a:xfrm>
              <a:off x="1990725" y="199501"/>
              <a:ext cx="5910263" cy="6754448"/>
              <a:chOff x="1990725" y="199501"/>
              <a:chExt cx="5910263" cy="6754448"/>
            </a:xfrm>
          </p:grpSpPr>
          <p:grpSp>
            <p:nvGrpSpPr>
              <p:cNvPr id="40" name="Gruppo 16">
                <a:extLst>
                  <a:ext uri="{FF2B5EF4-FFF2-40B4-BE49-F238E27FC236}">
                    <a16:creationId xmlns:a16="http://schemas.microsoft.com/office/drawing/2014/main" id="{F3C7759E-AA6A-ABCB-113B-F17E3139E3CE}"/>
                  </a:ext>
                </a:extLst>
              </p:cNvPr>
              <p:cNvGrpSpPr>
                <a:grpSpLocks/>
              </p:cNvGrpSpPr>
              <p:nvPr/>
            </p:nvGrpSpPr>
            <p:grpSpPr bwMode="auto">
              <a:xfrm>
                <a:off x="1990725" y="276924"/>
                <a:ext cx="5910263" cy="6677025"/>
                <a:chOff x="1990725" y="85725"/>
                <a:chExt cx="5910263" cy="6677025"/>
              </a:xfrm>
            </p:grpSpPr>
            <p:grpSp>
              <p:nvGrpSpPr>
                <p:cNvPr id="42" name="Gruppo 9">
                  <a:extLst>
                    <a:ext uri="{FF2B5EF4-FFF2-40B4-BE49-F238E27FC236}">
                      <a16:creationId xmlns:a16="http://schemas.microsoft.com/office/drawing/2014/main" id="{797C8AA8-C5D9-45D2-6C36-8A60EF27802C}"/>
                    </a:ext>
                  </a:extLst>
                </p:cNvPr>
                <p:cNvGrpSpPr>
                  <a:grpSpLocks/>
                </p:cNvGrpSpPr>
                <p:nvPr/>
              </p:nvGrpSpPr>
              <p:grpSpPr bwMode="auto">
                <a:xfrm>
                  <a:off x="1990725" y="85725"/>
                  <a:ext cx="5910263" cy="6677025"/>
                  <a:chOff x="1990725" y="85725"/>
                  <a:chExt cx="5910263" cy="6677025"/>
                </a:xfrm>
              </p:grpSpPr>
              <p:grpSp>
                <p:nvGrpSpPr>
                  <p:cNvPr id="48" name="Group 5">
                    <a:extLst>
                      <a:ext uri="{FF2B5EF4-FFF2-40B4-BE49-F238E27FC236}">
                        <a16:creationId xmlns:a16="http://schemas.microsoft.com/office/drawing/2014/main" id="{B43558E7-3F80-F8E8-BB53-196777C496F6}"/>
                      </a:ext>
                    </a:extLst>
                  </p:cNvPr>
                  <p:cNvGrpSpPr>
                    <a:grpSpLocks/>
                  </p:cNvGrpSpPr>
                  <p:nvPr/>
                </p:nvGrpSpPr>
                <p:grpSpPr bwMode="auto">
                  <a:xfrm>
                    <a:off x="1990725" y="85725"/>
                    <a:ext cx="5910263" cy="6677025"/>
                    <a:chOff x="1254" y="0"/>
                    <a:chExt cx="3723" cy="4206"/>
                  </a:xfrm>
                </p:grpSpPr>
                <p:pic>
                  <p:nvPicPr>
                    <p:cNvPr id="51" name="Picture 3" descr="0106">
                      <a:extLst>
                        <a:ext uri="{FF2B5EF4-FFF2-40B4-BE49-F238E27FC236}">
                          <a16:creationId xmlns:a16="http://schemas.microsoft.com/office/drawing/2014/main" id="{9507B69B-F35D-9354-5AF5-6DC2F3D36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 y="0"/>
                      <a:ext cx="3252" cy="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
                      <a:extLst>
                        <a:ext uri="{FF2B5EF4-FFF2-40B4-BE49-F238E27FC236}">
                          <a16:creationId xmlns:a16="http://schemas.microsoft.com/office/drawing/2014/main" id="{D0C70557-6550-FDE1-177E-4D8C95347F5B}"/>
                        </a:ext>
                      </a:extLst>
                    </p:cNvPr>
                    <p:cNvSpPr txBox="1">
                      <a:spLocks noChangeArrowheads="1"/>
                    </p:cNvSpPr>
                    <p:nvPr/>
                  </p:nvSpPr>
                  <p:spPr bwMode="auto">
                    <a:xfrm>
                      <a:off x="4373" y="456"/>
                      <a:ext cx="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a:t>(Clade)</a:t>
                      </a:r>
                    </a:p>
                    <a:p>
                      <a:pPr eaLnBrk="1" hangingPunct="1">
                        <a:spcBef>
                          <a:spcPct val="0"/>
                        </a:spcBef>
                        <a:buFontTx/>
                        <a:buNone/>
                      </a:pPr>
                      <a:r>
                        <a:rPr lang="it-IT" altLang="it-IT" sz="1800"/>
                        <a:t>  ramo</a:t>
                      </a:r>
                    </a:p>
                  </p:txBody>
                </p:sp>
              </p:grpSp>
              <p:sp>
                <p:nvSpPr>
                  <p:cNvPr id="49" name="CasellaDiTesto 7">
                    <a:extLst>
                      <a:ext uri="{FF2B5EF4-FFF2-40B4-BE49-F238E27FC236}">
                        <a16:creationId xmlns:a16="http://schemas.microsoft.com/office/drawing/2014/main" id="{002CDE8C-517B-DB3C-D62F-0F4A3DDF00B6}"/>
                      </a:ext>
                    </a:extLst>
                  </p:cNvPr>
                  <p:cNvSpPr txBox="1">
                    <a:spLocks noChangeArrowheads="1"/>
                  </p:cNvSpPr>
                  <p:nvPr/>
                </p:nvSpPr>
                <p:spPr bwMode="auto">
                  <a:xfrm>
                    <a:off x="4732262" y="3293165"/>
                    <a:ext cx="1149674" cy="307777"/>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dirty="0" err="1"/>
                      <a:t>Sister</a:t>
                    </a:r>
                    <a:r>
                      <a:rPr lang="it-IT" altLang="it-IT" sz="1400" dirty="0"/>
                      <a:t> group</a:t>
                    </a:r>
                  </a:p>
                </p:txBody>
              </p:sp>
              <p:sp>
                <p:nvSpPr>
                  <p:cNvPr id="50" name="CasellaDiTesto 8">
                    <a:extLst>
                      <a:ext uri="{FF2B5EF4-FFF2-40B4-BE49-F238E27FC236}">
                        <a16:creationId xmlns:a16="http://schemas.microsoft.com/office/drawing/2014/main" id="{4B813B35-9B32-866F-C670-5C830BB75B9A}"/>
                      </a:ext>
                    </a:extLst>
                  </p:cNvPr>
                  <p:cNvSpPr txBox="1">
                    <a:spLocks noChangeArrowheads="1"/>
                  </p:cNvSpPr>
                  <p:nvPr/>
                </p:nvSpPr>
                <p:spPr bwMode="auto">
                  <a:xfrm>
                    <a:off x="2668869" y="2451652"/>
                    <a:ext cx="889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a:t>outgroup</a:t>
                    </a:r>
                  </a:p>
                </p:txBody>
              </p:sp>
            </p:grpSp>
            <p:sp>
              <p:nvSpPr>
                <p:cNvPr id="43" name="Ovale 8">
                  <a:extLst>
                    <a:ext uri="{FF2B5EF4-FFF2-40B4-BE49-F238E27FC236}">
                      <a16:creationId xmlns:a16="http://schemas.microsoft.com/office/drawing/2014/main" id="{E5DB7A59-1D6F-0BB4-8DDC-BF2919E49DAD}"/>
                    </a:ext>
                  </a:extLst>
                </p:cNvPr>
                <p:cNvSpPr>
                  <a:spLocks noChangeArrowheads="1"/>
                </p:cNvSpPr>
                <p:nvPr/>
              </p:nvSpPr>
              <p:spPr bwMode="auto">
                <a:xfrm>
                  <a:off x="3499659" y="764771"/>
                  <a:ext cx="195348" cy="24106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44" name="Ovale 9">
                  <a:extLst>
                    <a:ext uri="{FF2B5EF4-FFF2-40B4-BE49-F238E27FC236}">
                      <a16:creationId xmlns:a16="http://schemas.microsoft.com/office/drawing/2014/main" id="{95515F1E-4961-D630-BFD4-B6A9B1FEDE0C}"/>
                    </a:ext>
                  </a:extLst>
                </p:cNvPr>
                <p:cNvSpPr>
                  <a:spLocks noChangeArrowheads="1"/>
                </p:cNvSpPr>
                <p:nvPr/>
              </p:nvSpPr>
              <p:spPr bwMode="auto">
                <a:xfrm>
                  <a:off x="3512128" y="756458"/>
                  <a:ext cx="203660" cy="199506"/>
                </a:xfrm>
                <a:prstGeom prst="ellipse">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45" name="Ovale 13">
                  <a:extLst>
                    <a:ext uri="{FF2B5EF4-FFF2-40B4-BE49-F238E27FC236}">
                      <a16:creationId xmlns:a16="http://schemas.microsoft.com/office/drawing/2014/main" id="{7544DC77-4613-1119-79F3-56BB9EBBF283}"/>
                    </a:ext>
                  </a:extLst>
                </p:cNvPr>
                <p:cNvSpPr>
                  <a:spLocks noChangeArrowheads="1"/>
                </p:cNvSpPr>
                <p:nvPr/>
              </p:nvSpPr>
              <p:spPr bwMode="auto">
                <a:xfrm>
                  <a:off x="3539837" y="2920538"/>
                  <a:ext cx="203660" cy="199506"/>
                </a:xfrm>
                <a:prstGeom prst="ellipse">
                  <a:avLst/>
                </a:prstGeom>
                <a:noFill/>
                <a:ln w="25400" algn="ctr">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46" name="Ovale 14">
                  <a:extLst>
                    <a:ext uri="{FF2B5EF4-FFF2-40B4-BE49-F238E27FC236}">
                      <a16:creationId xmlns:a16="http://schemas.microsoft.com/office/drawing/2014/main" id="{7501536F-9F04-2FA7-C655-BBFEAAE4F098}"/>
                    </a:ext>
                  </a:extLst>
                </p:cNvPr>
                <p:cNvSpPr>
                  <a:spLocks noChangeArrowheads="1"/>
                </p:cNvSpPr>
                <p:nvPr/>
              </p:nvSpPr>
              <p:spPr bwMode="auto">
                <a:xfrm>
                  <a:off x="3983183" y="3363884"/>
                  <a:ext cx="203660" cy="199506"/>
                </a:xfrm>
                <a:prstGeom prst="ellipse">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47" name="Ovale 15">
                  <a:extLst>
                    <a:ext uri="{FF2B5EF4-FFF2-40B4-BE49-F238E27FC236}">
                      <a16:creationId xmlns:a16="http://schemas.microsoft.com/office/drawing/2014/main" id="{ACCE03CD-BCBC-0535-00A0-7FBDBC092522}"/>
                    </a:ext>
                  </a:extLst>
                </p:cNvPr>
                <p:cNvSpPr>
                  <a:spLocks noChangeArrowheads="1"/>
                </p:cNvSpPr>
                <p:nvPr/>
              </p:nvSpPr>
              <p:spPr bwMode="auto">
                <a:xfrm>
                  <a:off x="3949932" y="1219200"/>
                  <a:ext cx="203660" cy="199506"/>
                </a:xfrm>
                <a:prstGeom prst="ellipse">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grpSp>
          <p:sp>
            <p:nvSpPr>
              <p:cNvPr id="41" name="CasellaDiTesto 17">
                <a:extLst>
                  <a:ext uri="{FF2B5EF4-FFF2-40B4-BE49-F238E27FC236}">
                    <a16:creationId xmlns:a16="http://schemas.microsoft.com/office/drawing/2014/main" id="{E17A56C2-A7D0-5AB3-B044-2FCA8C2601E5}"/>
                  </a:ext>
                </a:extLst>
              </p:cNvPr>
              <p:cNvSpPr txBox="1">
                <a:spLocks noChangeArrowheads="1"/>
              </p:cNvSpPr>
              <p:nvPr/>
            </p:nvSpPr>
            <p:spPr bwMode="auto">
              <a:xfrm>
                <a:off x="4151368" y="199501"/>
                <a:ext cx="660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400" b="1"/>
                  <a:t>TAXA</a:t>
                </a:r>
              </a:p>
            </p:txBody>
          </p:sp>
        </p:grpSp>
        <p:sp>
          <p:nvSpPr>
            <p:cNvPr id="38" name="Rettangolo 19">
              <a:extLst>
                <a:ext uri="{FF2B5EF4-FFF2-40B4-BE49-F238E27FC236}">
                  <a16:creationId xmlns:a16="http://schemas.microsoft.com/office/drawing/2014/main" id="{D18838AC-F8B5-FDC2-79FC-F9AE9A2C645C}"/>
                </a:ext>
              </a:extLst>
            </p:cNvPr>
            <p:cNvSpPr>
              <a:spLocks noChangeArrowheads="1"/>
            </p:cNvSpPr>
            <p:nvPr/>
          </p:nvSpPr>
          <p:spPr bwMode="auto">
            <a:xfrm>
              <a:off x="4804756" y="1338349"/>
              <a:ext cx="839586" cy="390698"/>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39" name="Rettangolo 20">
              <a:extLst>
                <a:ext uri="{FF2B5EF4-FFF2-40B4-BE49-F238E27FC236}">
                  <a16:creationId xmlns:a16="http://schemas.microsoft.com/office/drawing/2014/main" id="{5183B7D4-2553-9E3A-7D55-8F2045A3A94D}"/>
                </a:ext>
              </a:extLst>
            </p:cNvPr>
            <p:cNvSpPr>
              <a:spLocks noChangeArrowheads="1"/>
            </p:cNvSpPr>
            <p:nvPr/>
          </p:nvSpPr>
          <p:spPr bwMode="auto">
            <a:xfrm>
              <a:off x="5938058" y="975360"/>
              <a:ext cx="839586" cy="390698"/>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grpSp>
      <p:grpSp>
        <p:nvGrpSpPr>
          <p:cNvPr id="6" name="Gruppo 16">
            <a:extLst>
              <a:ext uri="{FF2B5EF4-FFF2-40B4-BE49-F238E27FC236}">
                <a16:creationId xmlns:a16="http://schemas.microsoft.com/office/drawing/2014/main" id="{03F45D26-4B76-7CCB-9B12-D0B652AA9799}"/>
              </a:ext>
            </a:extLst>
          </p:cNvPr>
          <p:cNvGrpSpPr>
            <a:grpSpLocks/>
          </p:cNvGrpSpPr>
          <p:nvPr/>
        </p:nvGrpSpPr>
        <p:grpSpPr bwMode="auto">
          <a:xfrm>
            <a:off x="6520611" y="-1280656"/>
            <a:ext cx="5170870" cy="6571072"/>
            <a:chOff x="2995612" y="764771"/>
            <a:chExt cx="5162550" cy="6677431"/>
          </a:xfrm>
        </p:grpSpPr>
        <p:pic>
          <p:nvPicPr>
            <p:cNvPr id="17" name="Picture 3" descr="0106">
              <a:extLst>
                <a:ext uri="{FF2B5EF4-FFF2-40B4-BE49-F238E27FC236}">
                  <a16:creationId xmlns:a16="http://schemas.microsoft.com/office/drawing/2014/main" id="{743B9025-7045-3375-4A31-40491F4568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560"/>
            <a:stretch/>
          </p:blipFill>
          <p:spPr bwMode="auto">
            <a:xfrm>
              <a:off x="2995612" y="5141914"/>
              <a:ext cx="51625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a:extLst>
                <a:ext uri="{FF2B5EF4-FFF2-40B4-BE49-F238E27FC236}">
                  <a16:creationId xmlns:a16="http://schemas.microsoft.com/office/drawing/2014/main" id="{F96D0316-55AB-04C1-DE95-3F046B7B38D0}"/>
                </a:ext>
              </a:extLst>
            </p:cNvPr>
            <p:cNvSpPr>
              <a:spLocks noChangeArrowheads="1"/>
            </p:cNvSpPr>
            <p:nvPr/>
          </p:nvSpPr>
          <p:spPr bwMode="auto">
            <a:xfrm>
              <a:off x="3499659" y="764771"/>
              <a:ext cx="195348" cy="24106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grpSp>
      <p:sp>
        <p:nvSpPr>
          <p:cNvPr id="53" name="Text Box 5">
            <a:extLst>
              <a:ext uri="{FF2B5EF4-FFF2-40B4-BE49-F238E27FC236}">
                <a16:creationId xmlns:a16="http://schemas.microsoft.com/office/drawing/2014/main" id="{5E2D72F8-55A9-3FE8-CA01-02E018C73ECA}"/>
              </a:ext>
            </a:extLst>
          </p:cNvPr>
          <p:cNvSpPr txBox="1">
            <a:spLocks noChangeArrowheads="1"/>
          </p:cNvSpPr>
          <p:nvPr/>
        </p:nvSpPr>
        <p:spPr bwMode="auto">
          <a:xfrm>
            <a:off x="6065838" y="392682"/>
            <a:ext cx="3687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08609C"/>
                </a:solidFill>
                <a:latin typeface="Verdana" panose="020B0604030504040204" pitchFamily="34" charset="0"/>
              </a:rPr>
              <a:t>Filogenesi e Classificazione</a:t>
            </a:r>
          </a:p>
        </p:txBody>
      </p:sp>
    </p:spTree>
    <p:extLst>
      <p:ext uri="{BB962C8B-B14F-4D97-AF65-F5344CB8AC3E}">
        <p14:creationId xmlns:p14="http://schemas.microsoft.com/office/powerpoint/2010/main" val="144562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9">
            <a:extLst>
              <a:ext uri="{FF2B5EF4-FFF2-40B4-BE49-F238E27FC236}">
                <a16:creationId xmlns:a16="http://schemas.microsoft.com/office/drawing/2014/main" id="{4B81FA8E-2FC2-0A65-D397-E9181DDAADB3}"/>
              </a:ext>
            </a:extLst>
          </p:cNvPr>
          <p:cNvSpPr txBox="1">
            <a:spLocks noChangeArrowheads="1"/>
          </p:cNvSpPr>
          <p:nvPr/>
        </p:nvSpPr>
        <p:spPr bwMode="auto">
          <a:xfrm>
            <a:off x="10677515" y="6376525"/>
            <a:ext cx="1196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gbaj@units.it</a:t>
            </a:r>
          </a:p>
        </p:txBody>
      </p:sp>
      <p:pic>
        <p:nvPicPr>
          <p:cNvPr id="6" name="Picture 3">
            <a:extLst>
              <a:ext uri="{FF2B5EF4-FFF2-40B4-BE49-F238E27FC236}">
                <a16:creationId xmlns:a16="http://schemas.microsoft.com/office/drawing/2014/main" id="{6C3A3CAA-3FEC-B815-FDFF-96730701E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1" y="249086"/>
            <a:ext cx="3965575" cy="64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ED356B4F-27E8-73B2-5136-5ADAF5281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4709095"/>
            <a:ext cx="416401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3790A6DF-AAAD-420C-5E25-D47014B8F462}"/>
              </a:ext>
            </a:extLst>
          </p:cNvPr>
          <p:cNvGrpSpPr>
            <a:grpSpLocks/>
          </p:cNvGrpSpPr>
          <p:nvPr/>
        </p:nvGrpSpPr>
        <p:grpSpPr bwMode="auto">
          <a:xfrm>
            <a:off x="6096000" y="372211"/>
            <a:ext cx="3687762" cy="954088"/>
            <a:chOff x="2947" y="182"/>
            <a:chExt cx="2323" cy="601"/>
          </a:xfrm>
        </p:grpSpPr>
        <p:sp>
          <p:nvSpPr>
            <p:cNvPr id="9" name="Text Box 5">
              <a:extLst>
                <a:ext uri="{FF2B5EF4-FFF2-40B4-BE49-F238E27FC236}">
                  <a16:creationId xmlns:a16="http://schemas.microsoft.com/office/drawing/2014/main" id="{C949486F-367C-6C6A-AA65-6418DBAEBA3C}"/>
                </a:ext>
              </a:extLst>
            </p:cNvPr>
            <p:cNvSpPr txBox="1">
              <a:spLocks noChangeArrowheads="1"/>
            </p:cNvSpPr>
            <p:nvPr/>
          </p:nvSpPr>
          <p:spPr bwMode="auto">
            <a:xfrm>
              <a:off x="2947" y="182"/>
              <a:ext cx="23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solidFill>
                    <a:srgbClr val="08609C"/>
                  </a:solidFill>
                  <a:latin typeface="Verdana" panose="020B0604030504040204" pitchFamily="34" charset="0"/>
                </a:rPr>
                <a:t>Filogenesi e Classificazione</a:t>
              </a:r>
            </a:p>
          </p:txBody>
        </p:sp>
        <p:sp>
          <p:nvSpPr>
            <p:cNvPr id="10" name="Line 7">
              <a:extLst>
                <a:ext uri="{FF2B5EF4-FFF2-40B4-BE49-F238E27FC236}">
                  <a16:creationId xmlns:a16="http://schemas.microsoft.com/office/drawing/2014/main" id="{1B5D07EE-54E5-8126-5E48-98F881CC934E}"/>
                </a:ext>
              </a:extLst>
            </p:cNvPr>
            <p:cNvSpPr>
              <a:spLocks noChangeShapeType="1"/>
            </p:cNvSpPr>
            <p:nvPr/>
          </p:nvSpPr>
          <p:spPr bwMode="auto">
            <a:xfrm>
              <a:off x="3391" y="440"/>
              <a:ext cx="0" cy="183"/>
            </a:xfrm>
            <a:prstGeom prst="line">
              <a:avLst/>
            </a:prstGeom>
            <a:noFill/>
            <a:ln w="25400">
              <a:solidFill>
                <a:srgbClr val="08609C"/>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 name="Text Box 8">
              <a:extLst>
                <a:ext uri="{FF2B5EF4-FFF2-40B4-BE49-F238E27FC236}">
                  <a16:creationId xmlns:a16="http://schemas.microsoft.com/office/drawing/2014/main" id="{207BD34D-ADC8-CA80-A4E4-AEC03B0E5DB0}"/>
                </a:ext>
              </a:extLst>
            </p:cNvPr>
            <p:cNvSpPr txBox="1">
              <a:spLocks noChangeArrowheads="1"/>
            </p:cNvSpPr>
            <p:nvPr/>
          </p:nvSpPr>
          <p:spPr bwMode="auto">
            <a:xfrm>
              <a:off x="2966" y="629"/>
              <a:ext cx="11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i="1">
                  <a:solidFill>
                    <a:srgbClr val="08609C"/>
                  </a:solidFill>
                </a:rPr>
                <a:t>fylè</a:t>
              </a:r>
              <a:r>
                <a:rPr lang="it-IT" altLang="it-IT" sz="1000">
                  <a:solidFill>
                    <a:srgbClr val="08609C"/>
                  </a:solidFill>
                </a:rPr>
                <a:t> = tribù + </a:t>
              </a:r>
              <a:r>
                <a:rPr lang="it-IT" altLang="it-IT" sz="1000" i="1">
                  <a:solidFill>
                    <a:srgbClr val="08609C"/>
                  </a:solidFill>
                </a:rPr>
                <a:t>genesis</a:t>
              </a:r>
              <a:r>
                <a:rPr lang="it-IT" altLang="it-IT" sz="1000">
                  <a:solidFill>
                    <a:srgbClr val="08609C"/>
                  </a:solidFill>
                </a:rPr>
                <a:t> = nascita</a:t>
              </a:r>
            </a:p>
          </p:txBody>
        </p:sp>
      </p:grpSp>
      <p:grpSp>
        <p:nvGrpSpPr>
          <p:cNvPr id="12" name="Group 11">
            <a:extLst>
              <a:ext uri="{FF2B5EF4-FFF2-40B4-BE49-F238E27FC236}">
                <a16:creationId xmlns:a16="http://schemas.microsoft.com/office/drawing/2014/main" id="{F8DF4E07-B4A3-549D-73B5-9BDBACC4E9BE}"/>
              </a:ext>
            </a:extLst>
          </p:cNvPr>
          <p:cNvGrpSpPr>
            <a:grpSpLocks/>
          </p:cNvGrpSpPr>
          <p:nvPr/>
        </p:nvGrpSpPr>
        <p:grpSpPr bwMode="auto">
          <a:xfrm>
            <a:off x="6096000" y="1380107"/>
            <a:ext cx="4305300" cy="1944688"/>
            <a:chOff x="3040" y="804"/>
            <a:chExt cx="2712" cy="1225"/>
          </a:xfrm>
        </p:grpSpPr>
        <p:sp>
          <p:nvSpPr>
            <p:cNvPr id="13" name="Text Box 9">
              <a:extLst>
                <a:ext uri="{FF2B5EF4-FFF2-40B4-BE49-F238E27FC236}">
                  <a16:creationId xmlns:a16="http://schemas.microsoft.com/office/drawing/2014/main" id="{5DE8132A-D0FF-8F79-5D52-1D26BDAB0811}"/>
                </a:ext>
              </a:extLst>
            </p:cNvPr>
            <p:cNvSpPr txBox="1">
              <a:spLocks noChangeArrowheads="1"/>
            </p:cNvSpPr>
            <p:nvPr/>
          </p:nvSpPr>
          <p:spPr bwMode="auto">
            <a:xfrm>
              <a:off x="3040" y="804"/>
              <a:ext cx="27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solidFill>
                    <a:srgbClr val="08609C"/>
                  </a:solidFill>
                </a:rPr>
                <a:t>In una rappresentazione filogenetica, ogni paio di taxa divergenti è rappresentato da </a:t>
              </a:r>
              <a:r>
                <a:rPr lang="it-IT" altLang="it-IT" sz="1200" b="1">
                  <a:solidFill>
                    <a:srgbClr val="08609C"/>
                  </a:solidFill>
                </a:rPr>
                <a:t>rami dicotomici</a:t>
              </a:r>
              <a:r>
                <a:rPr lang="it-IT" altLang="it-IT" sz="1200">
                  <a:solidFill>
                    <a:srgbClr val="08609C"/>
                  </a:solidFill>
                </a:rPr>
                <a:t>, con le due linee divergenti da un </a:t>
              </a:r>
              <a:r>
                <a:rPr lang="it-IT" altLang="it-IT" sz="1200" b="1">
                  <a:solidFill>
                    <a:srgbClr val="08609C"/>
                  </a:solidFill>
                </a:rPr>
                <a:t>nodo</a:t>
              </a:r>
              <a:r>
                <a:rPr lang="it-IT" altLang="it-IT" sz="1200">
                  <a:solidFill>
                    <a:srgbClr val="08609C"/>
                  </a:solidFill>
                </a:rPr>
                <a:t> che rappresenta l’ipotetico antenato comune dei due taxa. La divergenza più antica forma la base, o </a:t>
              </a:r>
              <a:r>
                <a:rPr lang="it-IT" altLang="it-IT" sz="1200" b="1">
                  <a:solidFill>
                    <a:srgbClr val="08609C"/>
                  </a:solidFill>
                </a:rPr>
                <a:t>radice</a:t>
              </a:r>
              <a:r>
                <a:rPr lang="it-IT" altLang="it-IT" sz="1200">
                  <a:solidFill>
                    <a:srgbClr val="08609C"/>
                  </a:solidFill>
                </a:rPr>
                <a:t>, dell’albero filogenetico, mentre i </a:t>
              </a:r>
              <a:r>
                <a:rPr lang="it-IT" altLang="it-IT" sz="1200" b="1">
                  <a:solidFill>
                    <a:srgbClr val="08609C"/>
                  </a:solidFill>
                </a:rPr>
                <a:t>rami terminali</a:t>
              </a:r>
              <a:r>
                <a:rPr lang="it-IT" altLang="it-IT" sz="1200">
                  <a:solidFill>
                    <a:srgbClr val="08609C"/>
                  </a:solidFill>
                </a:rPr>
                <a:t> includono i taxa evoluti più recentemente. </a:t>
              </a:r>
            </a:p>
          </p:txBody>
        </p:sp>
        <p:sp>
          <p:nvSpPr>
            <p:cNvPr id="14" name="Text Box 10">
              <a:extLst>
                <a:ext uri="{FF2B5EF4-FFF2-40B4-BE49-F238E27FC236}">
                  <a16:creationId xmlns:a16="http://schemas.microsoft.com/office/drawing/2014/main" id="{211CF776-0B65-7FA2-7BBA-7177E7A162EC}"/>
                </a:ext>
              </a:extLst>
            </p:cNvPr>
            <p:cNvSpPr txBox="1">
              <a:spLocks noChangeArrowheads="1"/>
            </p:cNvSpPr>
            <p:nvPr/>
          </p:nvSpPr>
          <p:spPr bwMode="auto">
            <a:xfrm>
              <a:off x="3040" y="1622"/>
              <a:ext cx="269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dirty="0">
                  <a:solidFill>
                    <a:srgbClr val="08609C"/>
                  </a:solidFill>
                </a:rPr>
                <a:t>Taxon</a:t>
              </a:r>
              <a:r>
                <a:rPr lang="it-IT" altLang="it-IT" sz="1200" dirty="0">
                  <a:solidFill>
                    <a:srgbClr val="08609C"/>
                  </a:solidFill>
                </a:rPr>
                <a:t> = raggruppamento di organismi cui sia stato attribuito un nome: specie, genere, famiglia, ordine, classe, phylum, regno (i 7 principali livelli della gerarchia linneana)</a:t>
              </a:r>
            </a:p>
          </p:txBody>
        </p:sp>
      </p:grpSp>
      <p:sp>
        <p:nvSpPr>
          <p:cNvPr id="15" name="Text Box 13">
            <a:extLst>
              <a:ext uri="{FF2B5EF4-FFF2-40B4-BE49-F238E27FC236}">
                <a16:creationId xmlns:a16="http://schemas.microsoft.com/office/drawing/2014/main" id="{7135F231-267C-848A-B922-04FACB0A0374}"/>
              </a:ext>
            </a:extLst>
          </p:cNvPr>
          <p:cNvSpPr txBox="1">
            <a:spLocks noChangeArrowheads="1"/>
          </p:cNvSpPr>
          <p:nvPr/>
        </p:nvSpPr>
        <p:spPr bwMode="auto">
          <a:xfrm>
            <a:off x="6181725" y="3396812"/>
            <a:ext cx="2911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solidFill>
                  <a:srgbClr val="FF3300"/>
                </a:solidFill>
              </a:rPr>
              <a:t>Ordine: </a:t>
            </a:r>
            <a:r>
              <a:rPr lang="it-IT" altLang="it-IT" sz="1200" dirty="0" err="1">
                <a:solidFill>
                  <a:srgbClr val="FF3300"/>
                </a:solidFill>
              </a:rPr>
              <a:t>Aiformes</a:t>
            </a:r>
            <a:endParaRPr lang="it-IT" altLang="it-IT" sz="1200" dirty="0">
              <a:solidFill>
                <a:srgbClr val="FF3300"/>
              </a:solidFill>
            </a:endParaRPr>
          </a:p>
          <a:p>
            <a:pPr eaLnBrk="1" hangingPunct="1">
              <a:spcBef>
                <a:spcPct val="0"/>
              </a:spcBef>
              <a:buFontTx/>
              <a:buNone/>
            </a:pPr>
            <a:r>
              <a:rPr lang="it-IT" altLang="it-IT" sz="1200" dirty="0">
                <a:solidFill>
                  <a:srgbClr val="FF3300"/>
                </a:solidFill>
              </a:rPr>
              <a:t>       Sezione A: senza nome</a:t>
            </a:r>
          </a:p>
          <a:p>
            <a:pPr eaLnBrk="1" hangingPunct="1">
              <a:spcBef>
                <a:spcPct val="0"/>
              </a:spcBef>
              <a:buFontTx/>
              <a:buNone/>
            </a:pPr>
            <a:r>
              <a:rPr lang="it-IT" altLang="it-IT" sz="1200" dirty="0">
                <a:solidFill>
                  <a:srgbClr val="FF3300"/>
                </a:solidFill>
              </a:rPr>
              <a:t>              Sottordine: </a:t>
            </a:r>
            <a:r>
              <a:rPr lang="it-IT" altLang="it-IT" sz="1200" dirty="0" err="1">
                <a:solidFill>
                  <a:srgbClr val="FF3300"/>
                </a:solidFill>
              </a:rPr>
              <a:t>Aoidei</a:t>
            </a:r>
            <a:endParaRPr lang="it-IT" altLang="it-IT" sz="1200" dirty="0">
              <a:solidFill>
                <a:srgbClr val="FF3300"/>
              </a:solidFill>
            </a:endParaRPr>
          </a:p>
          <a:p>
            <a:pPr eaLnBrk="1" hangingPunct="1">
              <a:spcBef>
                <a:spcPct val="0"/>
              </a:spcBef>
              <a:buFontTx/>
              <a:buNone/>
            </a:pPr>
            <a:r>
              <a:rPr lang="it-IT" altLang="it-IT" sz="1200" dirty="0">
                <a:solidFill>
                  <a:srgbClr val="FF3300"/>
                </a:solidFill>
              </a:rPr>
              <a:t>                     Famiglia: </a:t>
            </a:r>
            <a:r>
              <a:rPr lang="it-IT" altLang="it-IT" sz="1200" dirty="0" err="1">
                <a:solidFill>
                  <a:srgbClr val="FF3300"/>
                </a:solidFill>
              </a:rPr>
              <a:t>Aidae</a:t>
            </a:r>
            <a:endParaRPr lang="it-IT" altLang="it-IT" sz="1200" dirty="0">
              <a:solidFill>
                <a:srgbClr val="FF3300"/>
              </a:solidFill>
            </a:endParaRPr>
          </a:p>
          <a:p>
            <a:pPr eaLnBrk="1" hangingPunct="1">
              <a:spcBef>
                <a:spcPct val="0"/>
              </a:spcBef>
              <a:buFontTx/>
              <a:buNone/>
            </a:pPr>
            <a:r>
              <a:rPr lang="it-IT" altLang="it-IT" sz="1200" dirty="0">
                <a:solidFill>
                  <a:srgbClr val="FF3300"/>
                </a:solidFill>
              </a:rPr>
              <a:t>                              Genere: </a:t>
            </a:r>
            <a:r>
              <a:rPr lang="it-IT" altLang="it-IT" sz="1200" i="1" dirty="0">
                <a:solidFill>
                  <a:srgbClr val="FF3300"/>
                </a:solidFill>
              </a:rPr>
              <a:t>Aus</a:t>
            </a:r>
          </a:p>
          <a:p>
            <a:pPr eaLnBrk="1" hangingPunct="1">
              <a:spcBef>
                <a:spcPct val="0"/>
              </a:spcBef>
              <a:buFontTx/>
              <a:buNone/>
            </a:pPr>
            <a:r>
              <a:rPr lang="it-IT" altLang="it-IT" sz="1200" dirty="0">
                <a:solidFill>
                  <a:srgbClr val="FF3300"/>
                </a:solidFill>
              </a:rPr>
              <a:t>                                      Specie: </a:t>
            </a:r>
            <a:r>
              <a:rPr lang="it-IT" altLang="it-IT" sz="1200" i="1" dirty="0">
                <a:solidFill>
                  <a:srgbClr val="FF3300"/>
                </a:solidFill>
              </a:rPr>
              <a:t>Aus </a:t>
            </a:r>
            <a:r>
              <a:rPr lang="it-IT" altLang="it-IT" sz="1200" i="1" dirty="0" err="1">
                <a:solidFill>
                  <a:srgbClr val="FF3300"/>
                </a:solidFill>
              </a:rPr>
              <a:t>aus</a:t>
            </a:r>
            <a:endParaRPr lang="it-IT" altLang="it-IT" sz="1200" i="1" dirty="0">
              <a:solidFill>
                <a:srgbClr val="FF3300"/>
              </a:solidFill>
            </a:endParaRPr>
          </a:p>
        </p:txBody>
      </p:sp>
    </p:spTree>
    <p:extLst>
      <p:ext uri="{BB962C8B-B14F-4D97-AF65-F5344CB8AC3E}">
        <p14:creationId xmlns:p14="http://schemas.microsoft.com/office/powerpoint/2010/main" val="3940302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2D6C48-5E13-E0B4-FAEC-84C187452C21}"/>
              </a:ext>
            </a:extLst>
          </p:cNvPr>
          <p:cNvSpPr txBox="1"/>
          <p:nvPr/>
        </p:nvSpPr>
        <p:spPr>
          <a:xfrm>
            <a:off x="563642" y="163022"/>
            <a:ext cx="11064716" cy="5632311"/>
          </a:xfrm>
          <a:prstGeom prst="rect">
            <a:avLst/>
          </a:prstGeom>
          <a:noFill/>
        </p:spPr>
        <p:txBody>
          <a:bodyPr wrap="square">
            <a:spAutoFit/>
          </a:bodyPr>
          <a:lstStyle/>
          <a:p>
            <a:pPr algn="ctr"/>
            <a:endParaRPr lang="it-IT" sz="2400" b="0" i="0" dirty="0">
              <a:solidFill>
                <a:srgbClr val="212121"/>
              </a:solidFill>
              <a:effectLst/>
              <a:latin typeface="Arial" panose="020B0604020202020204" pitchFamily="34" charset="0"/>
            </a:endParaRPr>
          </a:p>
          <a:p>
            <a:pPr algn="ctr">
              <a:lnSpc>
                <a:spcPct val="150000"/>
              </a:lnSpc>
            </a:pPr>
            <a:endParaRPr lang="it-IT" sz="2400" dirty="0">
              <a:solidFill>
                <a:srgbClr val="212121"/>
              </a:solidFill>
              <a:latin typeface="Arial" panose="020B0604020202020204" pitchFamily="34" charset="0"/>
            </a:endParaRPr>
          </a:p>
          <a:p>
            <a:pPr algn="just">
              <a:lnSpc>
                <a:spcPct val="150000"/>
              </a:lnSpc>
            </a:pPr>
            <a:r>
              <a:rPr lang="it-IT" sz="2400" b="0" i="0" dirty="0">
                <a:solidFill>
                  <a:srgbClr val="212121"/>
                </a:solidFill>
                <a:effectLst/>
                <a:latin typeface="Arial" panose="020B0604020202020204" pitchFamily="34" charset="0"/>
              </a:rPr>
              <a:t>I vertebrati sono ascritti al regno animale (</a:t>
            </a:r>
            <a:r>
              <a:rPr lang="it-IT" sz="2400" b="0" i="0" dirty="0" err="1">
                <a:solidFill>
                  <a:srgbClr val="212121"/>
                </a:solidFill>
                <a:effectLst/>
                <a:latin typeface="Arial" panose="020B0604020202020204" pitchFamily="34" charset="0"/>
              </a:rPr>
              <a:t>Animalia</a:t>
            </a:r>
            <a:r>
              <a:rPr lang="it-IT" sz="2400" b="0" i="0" dirty="0">
                <a:solidFill>
                  <a:srgbClr val="212121"/>
                </a:solidFill>
                <a:effectLst/>
                <a:latin typeface="Arial" panose="020B0604020202020204" pitchFamily="34" charset="0"/>
              </a:rPr>
              <a:t>)= </a:t>
            </a:r>
          </a:p>
          <a:p>
            <a:pPr algn="just">
              <a:lnSpc>
                <a:spcPct val="150000"/>
              </a:lnSpc>
            </a:pPr>
            <a:r>
              <a:rPr lang="it-IT" sz="2400" b="0" i="0" dirty="0">
                <a:solidFill>
                  <a:srgbClr val="212121"/>
                </a:solidFill>
                <a:effectLst/>
                <a:latin typeface="Arial" panose="020B0604020202020204" pitchFamily="34" charset="0"/>
              </a:rPr>
              <a:t>	organismi formati da più cellule, cioè pluricellulari,</a:t>
            </a:r>
          </a:p>
          <a:p>
            <a:pPr algn="just">
              <a:lnSpc>
                <a:spcPct val="150000"/>
              </a:lnSpc>
            </a:pPr>
            <a:r>
              <a:rPr lang="it-IT" sz="2400" b="0" i="0" dirty="0">
                <a:solidFill>
                  <a:srgbClr val="212121"/>
                </a:solidFill>
                <a:effectLst/>
                <a:latin typeface="Arial" panose="020B0604020202020204" pitchFamily="34" charset="0"/>
              </a:rPr>
              <a:t>	eterotrofi, e si procurano l’energia e i materiali necessari alla sopravvivenza estraendoli da altri 	organismi viventi, cioè sono attraverso la </a:t>
            </a:r>
            <a:r>
              <a:rPr lang="it-IT" sz="2400" b="0" i="0" dirty="0" err="1">
                <a:solidFill>
                  <a:srgbClr val="212121"/>
                </a:solidFill>
                <a:effectLst/>
                <a:latin typeface="Arial" panose="020B0604020202020204" pitchFamily="34" charset="0"/>
              </a:rPr>
              <a:t>fagotrofia</a:t>
            </a:r>
            <a:r>
              <a:rPr lang="it-IT" sz="2400" b="0" i="0" dirty="0">
                <a:solidFill>
                  <a:srgbClr val="212121"/>
                </a:solidFill>
                <a:effectLst/>
                <a:latin typeface="Arial" panose="020B0604020202020204" pitchFamily="34" charset="0"/>
              </a:rPr>
              <a:t>, cioè una serie di processi di ricerca, raccolta e trasformazione. </a:t>
            </a:r>
          </a:p>
          <a:p>
            <a:pPr algn="just">
              <a:lnSpc>
                <a:spcPct val="150000"/>
              </a:lnSpc>
            </a:pPr>
            <a:endParaRPr lang="it-IT" sz="2400" dirty="0">
              <a:solidFill>
                <a:srgbClr val="212121"/>
              </a:solidFill>
              <a:latin typeface="Arial" panose="020B0604020202020204" pitchFamily="34" charset="0"/>
            </a:endParaRPr>
          </a:p>
          <a:p>
            <a:pPr algn="just">
              <a:lnSpc>
                <a:spcPct val="150000"/>
              </a:lnSpc>
            </a:pPr>
            <a:r>
              <a:rPr lang="it-IT" sz="2400" b="0" i="0" dirty="0">
                <a:solidFill>
                  <a:srgbClr val="212121"/>
                </a:solidFill>
                <a:effectLst/>
                <a:latin typeface="Arial" panose="020B0604020202020204" pitchFamily="34" charset="0"/>
              </a:rPr>
              <a:t>piani fondamentali d’organizzazione(</a:t>
            </a:r>
            <a:r>
              <a:rPr lang="it-IT" sz="2400" b="0" i="0" dirty="0" err="1">
                <a:solidFill>
                  <a:srgbClr val="212121"/>
                </a:solidFill>
                <a:effectLst/>
                <a:latin typeface="Arial" panose="020B0604020202020204" pitchFamily="34" charset="0"/>
              </a:rPr>
              <a:t>Bauplan</a:t>
            </a:r>
            <a:r>
              <a:rPr lang="it-IT" sz="2400" b="0" i="0" dirty="0">
                <a:solidFill>
                  <a:srgbClr val="212121"/>
                </a:solidFill>
                <a:effectLst/>
                <a:latin typeface="Arial" panose="020B0604020202020204" pitchFamily="34" charset="0"/>
              </a:rPr>
              <a:t>) phyla.</a:t>
            </a:r>
          </a:p>
          <a:p>
            <a:pPr algn="just"/>
            <a:endParaRPr lang="it-IT" sz="2400" dirty="0">
              <a:solidFill>
                <a:srgbClr val="212121"/>
              </a:solidFill>
              <a:latin typeface="Arial" panose="020B0604020202020204" pitchFamily="34" charset="0"/>
            </a:endParaRPr>
          </a:p>
          <a:p>
            <a:pPr algn="just"/>
            <a:r>
              <a:rPr lang="it-IT" sz="2400" b="0" i="0" dirty="0">
                <a:solidFill>
                  <a:srgbClr val="212121"/>
                </a:solidFill>
                <a:effectLst/>
                <a:latin typeface="Arial" panose="020B0604020202020204" pitchFamily="34" charset="0"/>
              </a:rPr>
              <a:t>	</a:t>
            </a:r>
            <a:endParaRPr lang="en-GB" sz="2400" dirty="0"/>
          </a:p>
        </p:txBody>
      </p:sp>
      <p:sp>
        <p:nvSpPr>
          <p:cNvPr id="4" name="Text Box 5">
            <a:extLst>
              <a:ext uri="{FF2B5EF4-FFF2-40B4-BE49-F238E27FC236}">
                <a16:creationId xmlns:a16="http://schemas.microsoft.com/office/drawing/2014/main" id="{AE035F5D-25AF-EC16-EC77-34A6A17F3002}"/>
              </a:ext>
            </a:extLst>
          </p:cNvPr>
          <p:cNvSpPr txBox="1">
            <a:spLocks noChangeArrowheads="1"/>
          </p:cNvSpPr>
          <p:nvPr/>
        </p:nvSpPr>
        <p:spPr bwMode="auto">
          <a:xfrm>
            <a:off x="3249804" y="269725"/>
            <a:ext cx="6482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b="1" dirty="0">
                <a:solidFill>
                  <a:srgbClr val="08609C"/>
                </a:solidFill>
                <a:latin typeface="Verdana" panose="020B0604030504040204" pitchFamily="34" charset="0"/>
              </a:rPr>
              <a:t>Filogenesi e Classificazione</a:t>
            </a:r>
          </a:p>
        </p:txBody>
      </p:sp>
    </p:spTree>
    <p:extLst>
      <p:ext uri="{BB962C8B-B14F-4D97-AF65-F5344CB8AC3E}">
        <p14:creationId xmlns:p14="http://schemas.microsoft.com/office/powerpoint/2010/main" val="58958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8163E0-704F-74AA-1C69-BF3FC8659FDA}"/>
              </a:ext>
            </a:extLst>
          </p:cNvPr>
          <p:cNvPicPr>
            <a:picLocks noChangeAspect="1"/>
          </p:cNvPicPr>
          <p:nvPr/>
        </p:nvPicPr>
        <p:blipFill rotWithShape="1">
          <a:blip r:embed="rId2"/>
          <a:srcRect t="996"/>
          <a:stretch/>
        </p:blipFill>
        <p:spPr>
          <a:xfrm>
            <a:off x="3035794" y="68366"/>
            <a:ext cx="6120412" cy="6789634"/>
          </a:xfrm>
          <a:prstGeom prst="rect">
            <a:avLst/>
          </a:prstGeom>
        </p:spPr>
      </p:pic>
    </p:spTree>
    <p:extLst>
      <p:ext uri="{BB962C8B-B14F-4D97-AF65-F5344CB8AC3E}">
        <p14:creationId xmlns:p14="http://schemas.microsoft.com/office/powerpoint/2010/main" val="155085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9" y="823721"/>
            <a:ext cx="10657868" cy="4196020"/>
          </a:xfrm>
          <a:prstGeom prst="rect">
            <a:avLst/>
          </a:prstGeom>
        </p:spPr>
        <p:txBody>
          <a:bodyPr wrap="square">
            <a:spAutoFit/>
          </a:bodyPr>
          <a:lstStyle/>
          <a:p>
            <a:pPr>
              <a:lnSpc>
                <a:spcPct val="150000"/>
              </a:lnSpc>
            </a:pPr>
            <a:r>
              <a:rPr lang="it-IT" b="0" i="0" dirty="0">
                <a:solidFill>
                  <a:srgbClr val="222222"/>
                </a:solidFill>
                <a:effectLst/>
                <a:latin typeface="Arial" panose="020B0604020202020204" pitchFamily="34" charset="0"/>
                <a:cs typeface="Arial" panose="020B0604020202020204" pitchFamily="34" charset="0"/>
              </a:rPr>
              <a:t> </a:t>
            </a:r>
          </a:p>
          <a:p>
            <a:pPr>
              <a:lnSpc>
                <a:spcPct val="150000"/>
              </a:lnSpc>
            </a:pPr>
            <a:r>
              <a:rPr lang="it-IT" b="0" i="0" dirty="0">
                <a:solidFill>
                  <a:srgbClr val="222222"/>
                </a:solidFill>
                <a:effectLst/>
                <a:latin typeface="Arial" panose="020B0604020202020204" pitchFamily="34" charset="0"/>
                <a:cs typeface="Arial" panose="020B0604020202020204" pitchFamily="34" charset="0"/>
              </a:rPr>
              <a:t>Il termine deriva dal greco ἀνατομή (</a:t>
            </a:r>
            <a:r>
              <a:rPr lang="it-IT" b="0" i="1" dirty="0">
                <a:solidFill>
                  <a:srgbClr val="222222"/>
                </a:solidFill>
                <a:effectLst/>
                <a:latin typeface="Arial" panose="020B0604020202020204" pitchFamily="34" charset="0"/>
                <a:cs typeface="Arial" panose="020B0604020202020204" pitchFamily="34" charset="0"/>
              </a:rPr>
              <a:t>anàtomé</a:t>
            </a:r>
            <a:r>
              <a:rPr lang="it-IT" b="0" i="0" dirty="0">
                <a:solidFill>
                  <a:srgbClr val="222222"/>
                </a:solidFill>
                <a:effectLst/>
                <a:latin typeface="Arial" panose="020B0604020202020204" pitchFamily="34" charset="0"/>
                <a:cs typeface="Arial" panose="020B0604020202020204" pitchFamily="34" charset="0"/>
              </a:rPr>
              <a:t>), che significa “dissezione”, con riferimento al metodo tradizionale d’indagine, che consiste nel dissezionare gli organismi per osservarne la costituzione interna. </a:t>
            </a:r>
          </a:p>
          <a:p>
            <a:pPr>
              <a:lnSpc>
                <a:spcPct val="150000"/>
              </a:lnSpc>
            </a:pPr>
            <a:r>
              <a:rPr lang="it-IT" dirty="0">
                <a:solidFill>
                  <a:srgbClr val="222222"/>
                </a:solidFill>
                <a:latin typeface="Arial" panose="020B0604020202020204" pitchFamily="34" charset="0"/>
                <a:cs typeface="Arial" panose="020B0604020202020204" pitchFamily="34" charset="0"/>
              </a:rPr>
              <a:t>	</a:t>
            </a:r>
            <a:r>
              <a:rPr lang="it-IT" b="0" i="0" dirty="0">
                <a:solidFill>
                  <a:srgbClr val="222222"/>
                </a:solidFill>
                <a:effectLst/>
                <a:latin typeface="Arial" panose="020B0604020202020204" pitchFamily="34" charset="0"/>
                <a:cs typeface="Arial" panose="020B0604020202020204" pitchFamily="34" charset="0"/>
              </a:rPr>
              <a:t>Si tratta di uno studio di tipo morfologico (</a:t>
            </a:r>
            <a:r>
              <a:rPr lang="it-IT" b="1" i="0" dirty="0">
                <a:solidFill>
                  <a:srgbClr val="222222"/>
                </a:solidFill>
                <a:effectLst/>
                <a:latin typeface="Arial" panose="020B0604020202020204" pitchFamily="34" charset="0"/>
                <a:cs typeface="Arial" panose="020B0604020202020204" pitchFamily="34" charset="0"/>
              </a:rPr>
              <a:t>morfologia</a:t>
            </a:r>
            <a:r>
              <a:rPr lang="it-IT" b="0" i="0" dirty="0">
                <a:solidFill>
                  <a:srgbClr val="222222"/>
                </a:solidFill>
                <a:effectLst/>
                <a:latin typeface="Arial" panose="020B0604020202020204" pitchFamily="34" charset="0"/>
                <a:cs typeface="Arial" panose="020B0604020202020204" pitchFamily="34" charset="0"/>
              </a:rPr>
              <a:t> deriva dal greco μορΦή, </a:t>
            </a:r>
            <a:r>
              <a:rPr lang="it-IT" b="0" i="1" dirty="0">
                <a:solidFill>
                  <a:srgbClr val="222222"/>
                </a:solidFill>
                <a:effectLst/>
                <a:latin typeface="Arial" panose="020B0604020202020204" pitchFamily="34" charset="0"/>
                <a:cs typeface="Arial" panose="020B0604020202020204" pitchFamily="34" charset="0"/>
              </a:rPr>
              <a:t>morphé</a:t>
            </a:r>
            <a:r>
              <a:rPr lang="it-IT" b="0" i="0" dirty="0">
                <a:solidFill>
                  <a:srgbClr val="222222"/>
                </a:solidFill>
                <a:effectLst/>
                <a:latin typeface="Arial" panose="020B0604020202020204" pitchFamily="34" charset="0"/>
                <a:cs typeface="Arial" panose="020B0604020202020204" pitchFamily="34" charset="0"/>
              </a:rPr>
              <a:t>, che significa “forma”, e λόγος,</a:t>
            </a:r>
            <a:r>
              <a:rPr lang="it-IT" b="0" i="1" dirty="0">
                <a:solidFill>
                  <a:srgbClr val="222222"/>
                </a:solidFill>
                <a:effectLst/>
                <a:latin typeface="Arial" panose="020B0604020202020204" pitchFamily="34" charset="0"/>
                <a:cs typeface="Arial" panose="020B0604020202020204" pitchFamily="34" charset="0"/>
              </a:rPr>
              <a:t> logos</a:t>
            </a:r>
            <a:r>
              <a:rPr lang="it-IT" b="0" i="0" dirty="0">
                <a:solidFill>
                  <a:srgbClr val="222222"/>
                </a:solidFill>
                <a:effectLst/>
                <a:latin typeface="Arial" panose="020B0604020202020204" pitchFamily="34" charset="0"/>
                <a:cs typeface="Arial" panose="020B0604020202020204" pitchFamily="34" charset="0"/>
              </a:rPr>
              <a:t>, che significa “discorso, studio”) e attualmente i termini “anatomia comparata” e “morfologia comparata” sono spesso usati in sinonimia, anche se chi osserva la forma esterna di un organismo senza indagarne l’organizzazione interna compie uno studio di morfologia, ma non di anatomia, per cui in questo caso si dovrebbe usare il termine </a:t>
            </a:r>
            <a:r>
              <a:rPr lang="it-IT" b="1" i="0" dirty="0">
                <a:solidFill>
                  <a:srgbClr val="222222"/>
                </a:solidFill>
                <a:effectLst/>
                <a:latin typeface="Arial" panose="020B0604020202020204" pitchFamily="34" charset="0"/>
                <a:cs typeface="Arial" panose="020B0604020202020204" pitchFamily="34" charset="0"/>
              </a:rPr>
              <a:t>eidonomia</a:t>
            </a:r>
            <a:r>
              <a:rPr lang="it-IT" b="0" i="0" dirty="0">
                <a:solidFill>
                  <a:srgbClr val="222222"/>
                </a:solidFill>
                <a:effectLst/>
                <a:latin typeface="Arial" panose="020B0604020202020204" pitchFamily="34" charset="0"/>
                <a:cs typeface="Arial" panose="020B0604020202020204" pitchFamily="34" charset="0"/>
              </a:rPr>
              <a:t> (dal greco εἰδωλον, </a:t>
            </a:r>
            <a:r>
              <a:rPr lang="it-IT" b="0" i="1" dirty="0">
                <a:solidFill>
                  <a:srgbClr val="222222"/>
                </a:solidFill>
                <a:effectLst/>
                <a:latin typeface="Arial" panose="020B0604020202020204" pitchFamily="34" charset="0"/>
                <a:cs typeface="Arial" panose="020B0604020202020204" pitchFamily="34" charset="0"/>
              </a:rPr>
              <a:t>eidolon</a:t>
            </a:r>
            <a:r>
              <a:rPr lang="it-IT" b="0" i="0" dirty="0">
                <a:solidFill>
                  <a:srgbClr val="222222"/>
                </a:solidFill>
                <a:effectLst/>
                <a:latin typeface="Arial" panose="020B0604020202020204" pitchFamily="34" charset="0"/>
                <a:cs typeface="Arial" panose="020B0604020202020204" pitchFamily="34" charset="0"/>
              </a:rPr>
              <a:t>, che significa “immagine, aspetto”, e νόμος,</a:t>
            </a:r>
            <a:r>
              <a:rPr lang="it-IT" b="0" i="1" dirty="0">
                <a:solidFill>
                  <a:srgbClr val="222222"/>
                </a:solidFill>
                <a:effectLst/>
                <a:latin typeface="Arial" panose="020B0604020202020204" pitchFamily="34" charset="0"/>
                <a:cs typeface="Arial" panose="020B0604020202020204" pitchFamily="34" charset="0"/>
              </a:rPr>
              <a:t> nomos</a:t>
            </a:r>
            <a:r>
              <a:rPr lang="it-IT" b="0" i="0" dirty="0">
                <a:solidFill>
                  <a:srgbClr val="222222"/>
                </a:solidFill>
                <a:effectLst/>
                <a:latin typeface="Arial" panose="020B0604020202020204" pitchFamily="34" charset="0"/>
                <a:cs typeface="Arial" panose="020B0604020202020204" pitchFamily="34" charset="0"/>
              </a:rPr>
              <a:t>, che significa “regola, legge”).</a:t>
            </a:r>
          </a:p>
        </p:txBody>
      </p:sp>
      <p:sp>
        <p:nvSpPr>
          <p:cNvPr id="5" name="TextBox 4">
            <a:extLst>
              <a:ext uri="{FF2B5EF4-FFF2-40B4-BE49-F238E27FC236}">
                <a16:creationId xmlns:a16="http://schemas.microsoft.com/office/drawing/2014/main" id="{88E6F09A-F186-F748-2772-1CD597D66C15}"/>
              </a:ext>
            </a:extLst>
          </p:cNvPr>
          <p:cNvSpPr txBox="1"/>
          <p:nvPr/>
        </p:nvSpPr>
        <p:spPr>
          <a:xfrm>
            <a:off x="907931" y="527013"/>
            <a:ext cx="6094562" cy="369332"/>
          </a:xfrm>
          <a:prstGeom prst="rect">
            <a:avLst/>
          </a:prstGeom>
          <a:noFill/>
        </p:spPr>
        <p:txBody>
          <a:bodyPr wrap="square">
            <a:spAutoFit/>
          </a:bodyPr>
          <a:lstStyle/>
          <a:p>
            <a:r>
              <a:rPr lang="it-IT" b="1" i="0" dirty="0">
                <a:solidFill>
                  <a:srgbClr val="222222"/>
                </a:solidFill>
                <a:effectLst/>
                <a:latin typeface="Arial" panose="020B0604020202020204" pitchFamily="34" charset="0"/>
                <a:cs typeface="Arial" panose="020B0604020202020204" pitchFamily="34" charset="0"/>
              </a:rPr>
              <a:t>Anatomia</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09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B0B817-BA13-09AC-222E-FE7BCE3E13B2}"/>
              </a:ext>
            </a:extLst>
          </p:cNvPr>
          <p:cNvSpPr txBox="1"/>
          <p:nvPr/>
        </p:nvSpPr>
        <p:spPr>
          <a:xfrm>
            <a:off x="497432" y="744756"/>
            <a:ext cx="10646876" cy="5572679"/>
          </a:xfrm>
          <a:prstGeom prst="rect">
            <a:avLst/>
          </a:prstGeom>
          <a:noFill/>
        </p:spPr>
        <p:txBody>
          <a:bodyPr wrap="square">
            <a:spAutoFit/>
          </a:bodyPr>
          <a:lstStyle/>
          <a:p>
            <a:pPr algn="just">
              <a:lnSpc>
                <a:spcPct val="150000"/>
              </a:lnSpc>
            </a:pPr>
            <a:r>
              <a:rPr lang="it-IT" sz="2400" b="0" i="0" dirty="0">
                <a:solidFill>
                  <a:srgbClr val="212121"/>
                </a:solidFill>
                <a:effectLst/>
                <a:latin typeface="Arial" panose="020B0604020202020204" pitchFamily="34" charset="0"/>
              </a:rPr>
              <a:t> I phyla possono a loro volta essere raggruppati in taxa superiori. Una divisione tradizionale vertebrati e invertebrati, in base alla presenza o assenza della colonna vertebrale.</a:t>
            </a:r>
          </a:p>
          <a:p>
            <a:pPr algn="just">
              <a:lnSpc>
                <a:spcPct val="150000"/>
              </a:lnSpc>
            </a:pPr>
            <a:r>
              <a:rPr lang="it-IT" sz="2400" b="0" i="0" dirty="0">
                <a:solidFill>
                  <a:srgbClr val="212121"/>
                </a:solidFill>
                <a:effectLst/>
                <a:latin typeface="Arial" panose="020B0604020202020204" pitchFamily="34" charset="0"/>
              </a:rPr>
              <a:t>	 In realtà, non ha molto senso raggruppare i viventi in base all’assenza di un carattere, che potrebbe mancare perché non è mai apparso oppure perché si è secondariamente perso, per cui il termine “invertebrati” è oggi usato solo a scopi pratici, per indicare gli animali che non sono vertebrati. </a:t>
            </a:r>
          </a:p>
          <a:p>
            <a:pPr algn="just">
              <a:lnSpc>
                <a:spcPct val="150000"/>
              </a:lnSpc>
            </a:pPr>
            <a:endParaRPr lang="it-IT" sz="2400" dirty="0">
              <a:solidFill>
                <a:srgbClr val="212121"/>
              </a:solidFill>
              <a:latin typeface="Arial" panose="020B0604020202020204" pitchFamily="34" charset="0"/>
            </a:endParaRPr>
          </a:p>
          <a:p>
            <a:pPr algn="just">
              <a:lnSpc>
                <a:spcPct val="150000"/>
              </a:lnSpc>
            </a:pPr>
            <a:r>
              <a:rPr lang="it-IT" sz="2400" b="0" i="0" dirty="0">
                <a:solidFill>
                  <a:srgbClr val="212121"/>
                </a:solidFill>
                <a:effectLst/>
                <a:latin typeface="Arial" panose="020B0604020202020204" pitchFamily="34" charset="0"/>
              </a:rPr>
              <a:t>	Una suddivisione più naturale considera l’organizzazione delle cellule in tessuti, la loro derivazione embrionale e il piano di simmetria.</a:t>
            </a:r>
            <a:endParaRPr lang="en-GB" sz="2400" dirty="0"/>
          </a:p>
        </p:txBody>
      </p:sp>
      <p:sp>
        <p:nvSpPr>
          <p:cNvPr id="2" name="Text Box 5">
            <a:extLst>
              <a:ext uri="{FF2B5EF4-FFF2-40B4-BE49-F238E27FC236}">
                <a16:creationId xmlns:a16="http://schemas.microsoft.com/office/drawing/2014/main" id="{4EC805D5-6D6C-DD20-EAA5-622F7AB8E75F}"/>
              </a:ext>
            </a:extLst>
          </p:cNvPr>
          <p:cNvSpPr txBox="1">
            <a:spLocks noChangeArrowheads="1"/>
          </p:cNvSpPr>
          <p:nvPr/>
        </p:nvSpPr>
        <p:spPr bwMode="auto">
          <a:xfrm>
            <a:off x="3249804" y="269725"/>
            <a:ext cx="6482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b="1" dirty="0">
                <a:solidFill>
                  <a:srgbClr val="08609C"/>
                </a:solidFill>
                <a:latin typeface="Verdana" panose="020B0604030504040204" pitchFamily="34" charset="0"/>
              </a:rPr>
              <a:t>Filogenesi e Classificazione</a:t>
            </a:r>
          </a:p>
        </p:txBody>
      </p:sp>
    </p:spTree>
    <p:extLst>
      <p:ext uri="{BB962C8B-B14F-4D97-AF65-F5344CB8AC3E}">
        <p14:creationId xmlns:p14="http://schemas.microsoft.com/office/powerpoint/2010/main" val="426755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585A14-22BB-8C48-E229-D8471412B54D}"/>
              </a:ext>
            </a:extLst>
          </p:cNvPr>
          <p:cNvSpPr txBox="1"/>
          <p:nvPr/>
        </p:nvSpPr>
        <p:spPr>
          <a:xfrm>
            <a:off x="282166" y="702596"/>
            <a:ext cx="11627667" cy="5847755"/>
          </a:xfrm>
          <a:prstGeom prst="rect">
            <a:avLst/>
          </a:prstGeom>
          <a:noFill/>
        </p:spPr>
        <p:txBody>
          <a:bodyPr wrap="square">
            <a:spAutoFit/>
          </a:bodyPr>
          <a:lstStyle/>
          <a:p>
            <a:pPr algn="just"/>
            <a:endParaRPr lang="it-IT" sz="2200" b="0" i="0" dirty="0">
              <a:solidFill>
                <a:srgbClr val="212121"/>
              </a:solidFill>
              <a:effectLst/>
              <a:latin typeface="Arial" panose="020B0604020202020204" pitchFamily="34" charset="0"/>
            </a:endParaRPr>
          </a:p>
          <a:p>
            <a:pPr algn="just"/>
            <a:r>
              <a:rPr lang="it-IT" sz="2200" b="0" i="0" dirty="0">
                <a:solidFill>
                  <a:srgbClr val="212121"/>
                </a:solidFill>
                <a:effectLst/>
                <a:latin typeface="Arial" panose="020B0604020202020204" pitchFamily="34" charset="0"/>
              </a:rPr>
              <a:t> I vertebrati, come la maggior parte degli animali viventi, sono </a:t>
            </a:r>
            <a:r>
              <a:rPr lang="it-IT" sz="2200" b="0" i="0" dirty="0" err="1">
                <a:solidFill>
                  <a:srgbClr val="212121"/>
                </a:solidFill>
                <a:effectLst/>
                <a:latin typeface="Arial" panose="020B0604020202020204" pitchFamily="34" charset="0"/>
              </a:rPr>
              <a:t>eumetazoi</a:t>
            </a:r>
            <a:endParaRPr lang="it-IT" sz="2200" b="0" i="0" dirty="0">
              <a:solidFill>
                <a:srgbClr val="212121"/>
              </a:solidFill>
              <a:effectLst/>
              <a:latin typeface="Arial" panose="020B0604020202020204" pitchFamily="34" charset="0"/>
            </a:endParaRPr>
          </a:p>
          <a:p>
            <a:pPr marL="285750" indent="-285750" algn="just">
              <a:buFont typeface="Arial" panose="020B0604020202020204" pitchFamily="34" charset="0"/>
              <a:buChar char="•"/>
            </a:pPr>
            <a:r>
              <a:rPr lang="it-IT" sz="2200" dirty="0">
                <a:solidFill>
                  <a:srgbClr val="212121"/>
                </a:solidFill>
                <a:latin typeface="Arial" panose="020B0604020202020204" pitchFamily="34" charset="0"/>
              </a:rPr>
              <a:t>	</a:t>
            </a:r>
            <a:r>
              <a:rPr lang="it-IT" sz="2200" b="0" i="0" dirty="0" err="1">
                <a:solidFill>
                  <a:srgbClr val="212121"/>
                </a:solidFill>
                <a:effectLst/>
                <a:latin typeface="Arial" panose="020B0604020202020204" pitchFamily="34" charset="0"/>
              </a:rPr>
              <a:t>Eumetazoa;animali</a:t>
            </a:r>
            <a:r>
              <a:rPr lang="it-IT" sz="2200" b="0" i="0" dirty="0">
                <a:solidFill>
                  <a:srgbClr val="212121"/>
                </a:solidFill>
                <a:effectLst/>
                <a:latin typeface="Arial" panose="020B0604020202020204" pitchFamily="34" charset="0"/>
              </a:rPr>
              <a:t> con cellule organizzate in veri tessuti derivanti da determinati 	foglietti embrionali) e tra i bilateri (Bilateria; animali a simmetria bilaterale). </a:t>
            </a:r>
          </a:p>
          <a:p>
            <a:pPr marL="285750" indent="-285750" algn="just">
              <a:buFont typeface="Arial" panose="020B0604020202020204" pitchFamily="34" charset="0"/>
              <a:buChar char="•"/>
            </a:pPr>
            <a:r>
              <a:rPr lang="it-IT" sz="2200" dirty="0">
                <a:solidFill>
                  <a:srgbClr val="212121"/>
                </a:solidFill>
                <a:latin typeface="Arial" panose="020B0604020202020204" pitchFamily="34" charset="0"/>
              </a:rPr>
              <a:t>	</a:t>
            </a:r>
            <a:r>
              <a:rPr lang="it-IT" sz="2200" b="0" i="0" dirty="0">
                <a:solidFill>
                  <a:srgbClr val="212121"/>
                </a:solidFill>
                <a:effectLst/>
                <a:latin typeface="Arial" panose="020B0604020202020204" pitchFamily="34" charset="0"/>
              </a:rPr>
              <a:t>Nei bilateri si possono individuare due modelli principali di sviluppo embrionale e 	organizzazione corporea, che permettono di raggruppare i phyla in :</a:t>
            </a:r>
          </a:p>
          <a:p>
            <a:pPr algn="just"/>
            <a:endParaRPr lang="it-IT" sz="2200" dirty="0">
              <a:solidFill>
                <a:srgbClr val="212121"/>
              </a:solidFill>
              <a:latin typeface="Arial" panose="020B0604020202020204" pitchFamily="34" charset="0"/>
            </a:endParaRPr>
          </a:p>
          <a:p>
            <a:pPr algn="just"/>
            <a:r>
              <a:rPr lang="it-IT" sz="2200" b="0" i="0" dirty="0">
                <a:solidFill>
                  <a:srgbClr val="212121"/>
                </a:solidFill>
                <a:effectLst/>
                <a:latin typeface="Arial" panose="020B0604020202020204" pitchFamily="34" charset="0"/>
              </a:rPr>
              <a:t>protostomi (</a:t>
            </a:r>
            <a:r>
              <a:rPr lang="it-IT" sz="2200" b="0" i="0" dirty="0" err="1">
                <a:solidFill>
                  <a:srgbClr val="212121"/>
                </a:solidFill>
                <a:effectLst/>
                <a:latin typeface="Arial" panose="020B0604020202020204" pitchFamily="34" charset="0"/>
              </a:rPr>
              <a:t>Protostomia</a:t>
            </a:r>
            <a:r>
              <a:rPr lang="it-IT" sz="2200" b="0" i="0" dirty="0">
                <a:solidFill>
                  <a:srgbClr val="212121"/>
                </a:solidFill>
                <a:effectLst/>
                <a:latin typeface="Arial" panose="020B0604020202020204" pitchFamily="34" charset="0"/>
              </a:rPr>
              <a:t>) </a:t>
            </a:r>
          </a:p>
          <a:p>
            <a:pPr marL="285750" indent="-285750" algn="just">
              <a:buFont typeface="Arial" panose="020B0604020202020204" pitchFamily="34" charset="0"/>
              <a:buChar char="•"/>
            </a:pPr>
            <a:r>
              <a:rPr lang="it-IT" sz="2200" dirty="0">
                <a:solidFill>
                  <a:srgbClr val="212121"/>
                </a:solidFill>
                <a:latin typeface="Arial" panose="020B0604020202020204" pitchFamily="34" charset="0"/>
              </a:rPr>
              <a:t>	</a:t>
            </a:r>
            <a:r>
              <a:rPr lang="it-IT" sz="2200" b="0" i="0" dirty="0">
                <a:solidFill>
                  <a:srgbClr val="212121"/>
                </a:solidFill>
                <a:effectLst/>
                <a:latin typeface="Arial" panose="020B0604020202020204" pitchFamily="34" charset="0"/>
              </a:rPr>
              <a:t> la bocca si forma nella medesima area dove nell’embrione si osserva una struttura 	blastoporo</a:t>
            </a:r>
          </a:p>
          <a:p>
            <a:pPr marL="285750" indent="-285750" algn="just">
              <a:buFont typeface="Arial" panose="020B0604020202020204" pitchFamily="34" charset="0"/>
              <a:buChar char="•"/>
            </a:pPr>
            <a:r>
              <a:rPr lang="it-IT" sz="2200" b="0" i="0" dirty="0">
                <a:solidFill>
                  <a:srgbClr val="212121"/>
                </a:solidFill>
                <a:effectLst/>
                <a:latin typeface="Arial" panose="020B0604020202020204" pitchFamily="34" charset="0"/>
              </a:rPr>
              <a:t>il sistema nervoso si trova in posizione ventrale, sotto il canale alimentare</a:t>
            </a:r>
          </a:p>
          <a:p>
            <a:pPr marL="285750" indent="-285750" algn="just">
              <a:buFont typeface="Arial" panose="020B0604020202020204" pitchFamily="34" charset="0"/>
              <a:buChar char="•"/>
            </a:pPr>
            <a:endParaRPr lang="it-IT" sz="2200" dirty="0">
              <a:solidFill>
                <a:srgbClr val="212121"/>
              </a:solidFill>
              <a:latin typeface="Arial" panose="020B0604020202020204" pitchFamily="34" charset="0"/>
            </a:endParaRPr>
          </a:p>
          <a:p>
            <a:pPr algn="just"/>
            <a:r>
              <a:rPr lang="it-IT" sz="2200" b="0" i="0" dirty="0">
                <a:solidFill>
                  <a:srgbClr val="212121"/>
                </a:solidFill>
                <a:effectLst/>
                <a:latin typeface="Arial" panose="020B0604020202020204" pitchFamily="34" charset="0"/>
              </a:rPr>
              <a:t>deuterostomi (</a:t>
            </a:r>
            <a:r>
              <a:rPr lang="it-IT" sz="2200" b="0" i="0" dirty="0" err="1">
                <a:solidFill>
                  <a:srgbClr val="212121"/>
                </a:solidFill>
                <a:effectLst/>
                <a:latin typeface="Arial" panose="020B0604020202020204" pitchFamily="34" charset="0"/>
              </a:rPr>
              <a:t>Deuterostomia</a:t>
            </a:r>
            <a:r>
              <a:rPr lang="it-IT" sz="2200" b="0" i="0" dirty="0">
                <a:solidFill>
                  <a:srgbClr val="212121"/>
                </a:solidFill>
                <a:effectLst/>
                <a:latin typeface="Arial" panose="020B0604020202020204" pitchFamily="34" charset="0"/>
              </a:rPr>
              <a:t>): </a:t>
            </a:r>
          </a:p>
          <a:p>
            <a:pPr marL="285750" indent="-285750" algn="just">
              <a:buFont typeface="Arial" panose="020B0604020202020204" pitchFamily="34" charset="0"/>
              <a:buChar char="•"/>
            </a:pPr>
            <a:r>
              <a:rPr lang="it-IT" sz="2200" dirty="0">
                <a:solidFill>
                  <a:srgbClr val="212121"/>
                </a:solidFill>
                <a:latin typeface="Arial" panose="020B0604020202020204" pitchFamily="34" charset="0"/>
              </a:rPr>
              <a:t>	</a:t>
            </a:r>
            <a:r>
              <a:rPr lang="it-IT" sz="2200" b="0" i="0" dirty="0">
                <a:solidFill>
                  <a:srgbClr val="212121"/>
                </a:solidFill>
                <a:effectLst/>
                <a:latin typeface="Arial" panose="020B0604020202020204" pitchFamily="34" charset="0"/>
              </a:rPr>
              <a:t> l’ano si forma nella medesima area dove nell’embrione si osserva una struttura 	blastoporo  </a:t>
            </a:r>
          </a:p>
          <a:p>
            <a:pPr marL="285750" indent="-285750" algn="just">
              <a:buFont typeface="Arial" panose="020B0604020202020204" pitchFamily="34" charset="0"/>
              <a:buChar char="•"/>
            </a:pPr>
            <a:r>
              <a:rPr lang="it-IT" sz="2200" b="0" i="0" dirty="0">
                <a:solidFill>
                  <a:srgbClr val="212121"/>
                </a:solidFill>
                <a:effectLst/>
                <a:latin typeface="Arial" panose="020B0604020202020204" pitchFamily="34" charset="0"/>
              </a:rPr>
              <a:t>il sistema nervoso si trova in posizione dorsale sopra il canale alimentare</a:t>
            </a:r>
          </a:p>
          <a:p>
            <a:pPr algn="just"/>
            <a:endParaRPr lang="it-IT" sz="2200" b="0" i="0" dirty="0">
              <a:solidFill>
                <a:srgbClr val="212121"/>
              </a:solidFill>
              <a:effectLst/>
              <a:latin typeface="Arial" panose="020B0604020202020204" pitchFamily="34" charset="0"/>
            </a:endParaRPr>
          </a:p>
        </p:txBody>
      </p:sp>
      <p:sp>
        <p:nvSpPr>
          <p:cNvPr id="2" name="Text Box 5">
            <a:extLst>
              <a:ext uri="{FF2B5EF4-FFF2-40B4-BE49-F238E27FC236}">
                <a16:creationId xmlns:a16="http://schemas.microsoft.com/office/drawing/2014/main" id="{37C1D5AC-96B3-6D6B-3A8E-34D75B664F2F}"/>
              </a:ext>
            </a:extLst>
          </p:cNvPr>
          <p:cNvSpPr txBox="1">
            <a:spLocks noChangeArrowheads="1"/>
          </p:cNvSpPr>
          <p:nvPr/>
        </p:nvSpPr>
        <p:spPr bwMode="auto">
          <a:xfrm>
            <a:off x="3249804" y="269725"/>
            <a:ext cx="6482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b="1" dirty="0">
                <a:solidFill>
                  <a:srgbClr val="08609C"/>
                </a:solidFill>
                <a:latin typeface="Verdana" panose="020B0604030504040204" pitchFamily="34" charset="0"/>
              </a:rPr>
              <a:t>Filogenesi e Classificazione</a:t>
            </a:r>
          </a:p>
        </p:txBody>
      </p:sp>
    </p:spTree>
    <p:extLst>
      <p:ext uri="{BB962C8B-B14F-4D97-AF65-F5344CB8AC3E}">
        <p14:creationId xmlns:p14="http://schemas.microsoft.com/office/powerpoint/2010/main" val="1597241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a:extLst>
              <a:ext uri="{FF2B5EF4-FFF2-40B4-BE49-F238E27FC236}">
                <a16:creationId xmlns:a16="http://schemas.microsoft.com/office/drawing/2014/main" id="{0D2254DD-FCFF-6B81-EA2C-F13EA7F40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7" y="5846006"/>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1" name="Picture 2">
            <a:extLst>
              <a:ext uri="{FF2B5EF4-FFF2-40B4-BE49-F238E27FC236}">
                <a16:creationId xmlns:a16="http://schemas.microsoft.com/office/drawing/2014/main" id="{7818EC8D-3001-DDE5-1E7A-E33130617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33" y="188542"/>
            <a:ext cx="10495784" cy="626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0" name="Picture 4">
            <a:extLst>
              <a:ext uri="{FF2B5EF4-FFF2-40B4-BE49-F238E27FC236}">
                <a16:creationId xmlns:a16="http://schemas.microsoft.com/office/drawing/2014/main" id="{84C219EE-7902-9819-30E4-F6C12C808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4692" y="1294747"/>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75EDCC-5D59-78A7-5792-2D7982310A84}"/>
              </a:ext>
            </a:extLst>
          </p:cNvPr>
          <p:cNvSpPr txBox="1"/>
          <p:nvPr/>
        </p:nvSpPr>
        <p:spPr>
          <a:xfrm>
            <a:off x="719622" y="797510"/>
            <a:ext cx="11244490" cy="4893647"/>
          </a:xfrm>
          <a:prstGeom prst="rect">
            <a:avLst/>
          </a:prstGeom>
          <a:noFill/>
        </p:spPr>
        <p:txBody>
          <a:bodyPr wrap="square">
            <a:spAutoFit/>
          </a:bodyPr>
          <a:lstStyle/>
          <a:p>
            <a:pPr algn="just"/>
            <a:r>
              <a:rPr lang="it-IT" sz="2400" b="0" i="0" dirty="0">
                <a:solidFill>
                  <a:srgbClr val="212121"/>
                </a:solidFill>
                <a:effectLst/>
                <a:latin typeface="Arial" panose="020B0604020202020204" pitchFamily="34" charset="0"/>
              </a:rPr>
              <a:t>Sono protostomi i maggiori phyla animali viventi, come platelminti, anellidi, molluschi, nematodi, artropodi, </a:t>
            </a:r>
          </a:p>
          <a:p>
            <a:pPr algn="just"/>
            <a:endParaRPr lang="it-IT" sz="2400" dirty="0">
              <a:solidFill>
                <a:srgbClr val="212121"/>
              </a:solidFill>
              <a:latin typeface="Arial" panose="020B0604020202020204" pitchFamily="34" charset="0"/>
            </a:endParaRPr>
          </a:p>
          <a:p>
            <a:pPr algn="just"/>
            <a:r>
              <a:rPr lang="it-IT" sz="2400" b="0" i="0" dirty="0">
                <a:solidFill>
                  <a:srgbClr val="212121"/>
                </a:solidFill>
                <a:effectLst/>
                <a:latin typeface="Arial" panose="020B0604020202020204" pitchFamily="34" charset="0"/>
              </a:rPr>
              <a:t>Deuterostomi annoverano un numero più esiguo di phyla, :</a:t>
            </a:r>
          </a:p>
          <a:p>
            <a:pPr marL="342900" indent="-342900" algn="just">
              <a:buFont typeface="Arial" panose="020B0604020202020204" pitchFamily="34" charset="0"/>
              <a:buChar char="•"/>
            </a:pPr>
            <a:endParaRPr lang="it-IT" sz="2400" dirty="0">
              <a:solidFill>
                <a:srgbClr val="212121"/>
              </a:solidFill>
              <a:latin typeface="Arial" panose="020B0604020202020204" pitchFamily="34" charset="0"/>
            </a:endParaRPr>
          </a:p>
          <a:p>
            <a:pPr marL="342900" indent="-342900" algn="just">
              <a:buFont typeface="Arial" panose="020B0604020202020204" pitchFamily="34" charset="0"/>
              <a:buChar char="•"/>
            </a:pPr>
            <a:r>
              <a:rPr lang="it-IT" sz="2400" b="0" i="0" dirty="0">
                <a:solidFill>
                  <a:srgbClr val="212121"/>
                </a:solidFill>
                <a:effectLst/>
                <a:latin typeface="Arial" panose="020B0604020202020204" pitchFamily="34" charset="0"/>
              </a:rPr>
              <a:t>	echinodermi</a:t>
            </a:r>
          </a:p>
          <a:p>
            <a:pPr marL="342900" indent="-342900" algn="just">
              <a:buFont typeface="Arial" panose="020B0604020202020204" pitchFamily="34" charset="0"/>
              <a:buChar char="•"/>
            </a:pPr>
            <a:r>
              <a:rPr lang="it-IT" sz="2400" dirty="0">
                <a:solidFill>
                  <a:srgbClr val="212121"/>
                </a:solidFill>
                <a:latin typeface="Arial" panose="020B0604020202020204" pitchFamily="34" charset="0"/>
              </a:rPr>
              <a:t>	</a:t>
            </a:r>
            <a:r>
              <a:rPr lang="it-IT" sz="2400" b="0" i="0" dirty="0" err="1">
                <a:solidFill>
                  <a:srgbClr val="212121"/>
                </a:solidFill>
                <a:effectLst/>
                <a:latin typeface="Arial" panose="020B0604020202020204" pitchFamily="34" charset="0"/>
              </a:rPr>
              <a:t>emicordati</a:t>
            </a:r>
            <a:endParaRPr lang="it-IT" sz="2400" b="0" i="0" dirty="0">
              <a:solidFill>
                <a:srgbClr val="212121"/>
              </a:solidFill>
              <a:effectLst/>
              <a:latin typeface="Arial" panose="020B0604020202020204" pitchFamily="34" charset="0"/>
            </a:endParaRPr>
          </a:p>
          <a:p>
            <a:pPr marL="342900" indent="-342900" algn="just">
              <a:buFont typeface="Arial" panose="020B0604020202020204" pitchFamily="34" charset="0"/>
              <a:buChar char="•"/>
            </a:pPr>
            <a:r>
              <a:rPr lang="it-IT" sz="2400" dirty="0">
                <a:solidFill>
                  <a:srgbClr val="212121"/>
                </a:solidFill>
                <a:latin typeface="Arial" panose="020B0604020202020204" pitchFamily="34" charset="0"/>
              </a:rPr>
              <a:t>	</a:t>
            </a:r>
            <a:r>
              <a:rPr lang="it-IT" sz="2400" b="0" i="0" dirty="0">
                <a:solidFill>
                  <a:srgbClr val="212121"/>
                </a:solidFill>
                <a:effectLst/>
                <a:latin typeface="Arial" panose="020B0604020202020204" pitchFamily="34" charset="0"/>
              </a:rPr>
              <a:t>cordati. </a:t>
            </a:r>
          </a:p>
          <a:p>
            <a:pPr algn="just"/>
            <a:endParaRPr lang="it-IT" sz="2400" dirty="0">
              <a:solidFill>
                <a:srgbClr val="212121"/>
              </a:solidFill>
              <a:latin typeface="Arial" panose="020B0604020202020204" pitchFamily="34" charset="0"/>
            </a:endParaRPr>
          </a:p>
          <a:p>
            <a:pPr algn="just"/>
            <a:r>
              <a:rPr lang="it-IT" sz="2400" b="0" i="0" dirty="0">
                <a:solidFill>
                  <a:srgbClr val="212121"/>
                </a:solidFill>
                <a:effectLst/>
                <a:latin typeface="Arial" panose="020B0604020202020204" pitchFamily="34" charset="0"/>
              </a:rPr>
              <a:t>I cordati (</a:t>
            </a:r>
            <a:r>
              <a:rPr lang="it-IT" sz="2400" b="0" i="0" dirty="0" err="1">
                <a:solidFill>
                  <a:srgbClr val="212121"/>
                </a:solidFill>
                <a:effectLst/>
                <a:latin typeface="Arial" panose="020B0604020202020204" pitchFamily="34" charset="0"/>
              </a:rPr>
              <a:t>Chordata</a:t>
            </a:r>
            <a:r>
              <a:rPr lang="it-IT" sz="2400" b="0" i="0" dirty="0">
                <a:solidFill>
                  <a:srgbClr val="212121"/>
                </a:solidFill>
                <a:effectLst/>
                <a:latin typeface="Arial" panose="020B0604020202020204" pitchFamily="34" charset="0"/>
              </a:rPr>
              <a:t>) condividono, tra gli altri caratteri, la presenza di una notocorda, di una faringe con fessure faringee o branchiali e di un tubo neurale questi medesimi caratteri si ritrovano nei vertebrati ed è per tale motivo che essi sono inclusi in questo phylum, di cui costituiscono un subphylum. </a:t>
            </a:r>
          </a:p>
        </p:txBody>
      </p:sp>
    </p:spTree>
    <p:extLst>
      <p:ext uri="{BB962C8B-B14F-4D97-AF65-F5344CB8AC3E}">
        <p14:creationId xmlns:p14="http://schemas.microsoft.com/office/powerpoint/2010/main" val="72954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a:extLst>
              <a:ext uri="{FF2B5EF4-FFF2-40B4-BE49-F238E27FC236}">
                <a16:creationId xmlns:a16="http://schemas.microsoft.com/office/drawing/2014/main" id="{16819397-C374-AB59-4AB6-B3DBF36FD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49" y="5876925"/>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4" name="Picture 4">
            <a:extLst>
              <a:ext uri="{FF2B5EF4-FFF2-40B4-BE49-F238E27FC236}">
                <a16:creationId xmlns:a16="http://schemas.microsoft.com/office/drawing/2014/main" id="{6E727EE4-FE25-DDC7-EE81-118AD3EBF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5162" y="5305425"/>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5" name="Picture 2">
            <a:extLst>
              <a:ext uri="{FF2B5EF4-FFF2-40B4-BE49-F238E27FC236}">
                <a16:creationId xmlns:a16="http://schemas.microsoft.com/office/drawing/2014/main" id="{A7F39D55-CBC7-D133-561F-05AE186A8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371" y="104629"/>
            <a:ext cx="8451791" cy="664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A7076F9-3551-4863-8253-21EFFABCB61D}"/>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grpSp>
        <p:nvGrpSpPr>
          <p:cNvPr id="14339" name="Group 7">
            <a:extLst>
              <a:ext uri="{FF2B5EF4-FFF2-40B4-BE49-F238E27FC236}">
                <a16:creationId xmlns:a16="http://schemas.microsoft.com/office/drawing/2014/main" id="{A942F5A2-160C-4E4D-B4D3-9A26ECFAD460}"/>
              </a:ext>
            </a:extLst>
          </p:cNvPr>
          <p:cNvGrpSpPr>
            <a:grpSpLocks/>
          </p:cNvGrpSpPr>
          <p:nvPr/>
        </p:nvGrpSpPr>
        <p:grpSpPr bwMode="auto">
          <a:xfrm>
            <a:off x="2229868" y="329407"/>
            <a:ext cx="7810500" cy="6199187"/>
            <a:chOff x="420" y="207"/>
            <a:chExt cx="4920" cy="3905"/>
          </a:xfrm>
        </p:grpSpPr>
        <p:grpSp>
          <p:nvGrpSpPr>
            <p:cNvPr id="14340" name="Group 5">
              <a:extLst>
                <a:ext uri="{FF2B5EF4-FFF2-40B4-BE49-F238E27FC236}">
                  <a16:creationId xmlns:a16="http://schemas.microsoft.com/office/drawing/2014/main" id="{8AA6785E-2C8C-4AAB-B4D3-2934C96CC2FF}"/>
                </a:ext>
              </a:extLst>
            </p:cNvPr>
            <p:cNvGrpSpPr>
              <a:grpSpLocks/>
            </p:cNvGrpSpPr>
            <p:nvPr/>
          </p:nvGrpSpPr>
          <p:grpSpPr bwMode="auto">
            <a:xfrm>
              <a:off x="420" y="207"/>
              <a:ext cx="4920" cy="3905"/>
              <a:chOff x="420" y="207"/>
              <a:chExt cx="4920" cy="3905"/>
            </a:xfrm>
          </p:grpSpPr>
          <p:pic>
            <p:nvPicPr>
              <p:cNvPr id="14342" name="Picture 3" descr="0201">
                <a:extLst>
                  <a:ext uri="{FF2B5EF4-FFF2-40B4-BE49-F238E27FC236}">
                    <a16:creationId xmlns:a16="http://schemas.microsoft.com/office/drawing/2014/main" id="{ED8680E7-4230-4B74-943C-87F87EABB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 y="207"/>
                <a:ext cx="4920" cy="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4">
                <a:extLst>
                  <a:ext uri="{FF2B5EF4-FFF2-40B4-BE49-F238E27FC236}">
                    <a16:creationId xmlns:a16="http://schemas.microsoft.com/office/drawing/2014/main" id="{EF2F900F-51F3-4000-8353-43A9F7379897}"/>
                  </a:ext>
                </a:extLst>
              </p:cNvPr>
              <p:cNvSpPr txBox="1">
                <a:spLocks noChangeArrowheads="1"/>
              </p:cNvSpPr>
              <p:nvPr/>
            </p:nvSpPr>
            <p:spPr bwMode="auto">
              <a:xfrm>
                <a:off x="2720" y="3634"/>
                <a:ext cx="6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a:latin typeface="Verdana" panose="020B0604030504040204" pitchFamily="34" charset="0"/>
                  </a:rPr>
                  <a:t>Phylum</a:t>
                </a:r>
              </a:p>
            </p:txBody>
          </p:sp>
        </p:grpSp>
        <p:sp>
          <p:nvSpPr>
            <p:cNvPr id="14341" name="Line 6">
              <a:extLst>
                <a:ext uri="{FF2B5EF4-FFF2-40B4-BE49-F238E27FC236}">
                  <a16:creationId xmlns:a16="http://schemas.microsoft.com/office/drawing/2014/main" id="{B8783F6E-C8B3-4189-9931-B75D07EC78DC}"/>
                </a:ext>
              </a:extLst>
            </p:cNvPr>
            <p:cNvSpPr>
              <a:spLocks noChangeShapeType="1"/>
            </p:cNvSpPr>
            <p:nvPr/>
          </p:nvSpPr>
          <p:spPr bwMode="auto">
            <a:xfrm>
              <a:off x="3037" y="3514"/>
              <a:ext cx="0" cy="14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A7076F9-3551-4863-8253-21EFFABCB61D}"/>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2" name="CasellaDiTesto 1">
            <a:extLst>
              <a:ext uri="{FF2B5EF4-FFF2-40B4-BE49-F238E27FC236}">
                <a16:creationId xmlns:a16="http://schemas.microsoft.com/office/drawing/2014/main" id="{3B811E79-C4E8-457C-866B-BFC8A753ED8C}"/>
              </a:ext>
            </a:extLst>
          </p:cNvPr>
          <p:cNvSpPr txBox="1"/>
          <p:nvPr/>
        </p:nvSpPr>
        <p:spPr>
          <a:xfrm flipH="1">
            <a:off x="7802556" y="2048843"/>
            <a:ext cx="2865445" cy="2308324"/>
          </a:xfrm>
          <a:prstGeom prst="rect">
            <a:avLst/>
          </a:prstGeom>
          <a:noFill/>
        </p:spPr>
        <p:txBody>
          <a:bodyPr wrap="square" rtlCol="0">
            <a:spAutoFit/>
          </a:bodyPr>
          <a:lstStyle/>
          <a:p>
            <a:r>
              <a:rPr lang="it-IT" dirty="0">
                <a:solidFill>
                  <a:srgbClr val="002060"/>
                </a:solidFill>
              </a:rPr>
              <a:t>5 </a:t>
            </a:r>
            <a:r>
              <a:rPr lang="it-IT" dirty="0" err="1">
                <a:solidFill>
                  <a:srgbClr val="002060"/>
                </a:solidFill>
              </a:rPr>
              <a:t>sinapomorfie</a:t>
            </a:r>
            <a:r>
              <a:rPr lang="it-IT" dirty="0">
                <a:solidFill>
                  <a:srgbClr val="002060"/>
                </a:solidFill>
              </a:rPr>
              <a:t> Cordati </a:t>
            </a:r>
          </a:p>
          <a:p>
            <a:pPr marL="342900" indent="-342900">
              <a:buFont typeface="+mj-lt"/>
              <a:buAutoNum type="arabicPeriod"/>
            </a:pPr>
            <a:r>
              <a:rPr lang="it-IT" dirty="0">
                <a:solidFill>
                  <a:srgbClr val="002060"/>
                </a:solidFill>
              </a:rPr>
              <a:t>Fessure branchiali</a:t>
            </a:r>
          </a:p>
          <a:p>
            <a:pPr marL="342900" indent="-342900">
              <a:buFont typeface="+mj-lt"/>
              <a:buAutoNum type="arabicPeriod"/>
            </a:pPr>
            <a:r>
              <a:rPr lang="it-IT" dirty="0" err="1">
                <a:solidFill>
                  <a:schemeClr val="bg2"/>
                </a:solidFill>
              </a:rPr>
              <a:t>Endostilo</a:t>
            </a:r>
            <a:r>
              <a:rPr lang="it-IT" dirty="0">
                <a:solidFill>
                  <a:schemeClr val="bg2"/>
                </a:solidFill>
              </a:rPr>
              <a:t> (</a:t>
            </a:r>
            <a:r>
              <a:rPr lang="it-IT" dirty="0" err="1">
                <a:solidFill>
                  <a:schemeClr val="bg2"/>
                </a:solidFill>
              </a:rPr>
              <a:t>gh</a:t>
            </a:r>
            <a:r>
              <a:rPr lang="it-IT" dirty="0">
                <a:solidFill>
                  <a:schemeClr val="bg2"/>
                </a:solidFill>
              </a:rPr>
              <a:t>. tiroide)</a:t>
            </a:r>
          </a:p>
          <a:p>
            <a:pPr marL="342900" indent="-342900">
              <a:buFont typeface="+mj-lt"/>
              <a:buAutoNum type="arabicPeriod"/>
            </a:pPr>
            <a:r>
              <a:rPr lang="it-IT" dirty="0">
                <a:solidFill>
                  <a:srgbClr val="002060"/>
                </a:solidFill>
              </a:rPr>
              <a:t>Notocorda</a:t>
            </a:r>
          </a:p>
          <a:p>
            <a:pPr marL="342900" indent="-342900">
              <a:buFont typeface="+mj-lt"/>
              <a:buAutoNum type="arabicPeriod"/>
            </a:pPr>
            <a:r>
              <a:rPr lang="it-IT" dirty="0">
                <a:solidFill>
                  <a:srgbClr val="002060"/>
                </a:solidFill>
              </a:rPr>
              <a:t>Cordone nervoso tubolare singolo e dorsale</a:t>
            </a:r>
          </a:p>
          <a:p>
            <a:pPr marL="342900" indent="-342900">
              <a:buFont typeface="+mj-lt"/>
              <a:buAutoNum type="arabicPeriod"/>
            </a:pPr>
            <a:r>
              <a:rPr lang="it-IT" dirty="0">
                <a:solidFill>
                  <a:srgbClr val="002060"/>
                </a:solidFill>
              </a:rPr>
              <a:t>Larva con la coda                       </a:t>
            </a:r>
          </a:p>
        </p:txBody>
      </p:sp>
      <p:pic>
        <p:nvPicPr>
          <p:cNvPr id="4" name="Immagine 3">
            <a:extLst>
              <a:ext uri="{FF2B5EF4-FFF2-40B4-BE49-F238E27FC236}">
                <a16:creationId xmlns:a16="http://schemas.microsoft.com/office/drawing/2014/main" id="{83053CA1-33A7-44D6-800E-511104D2B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310" y="1452282"/>
            <a:ext cx="4620866" cy="3098350"/>
          </a:xfrm>
          <a:prstGeom prst="rect">
            <a:avLst/>
          </a:prstGeom>
        </p:spPr>
      </p:pic>
      <p:sp>
        <p:nvSpPr>
          <p:cNvPr id="8" name="CasellaDiTesto 7">
            <a:extLst>
              <a:ext uri="{FF2B5EF4-FFF2-40B4-BE49-F238E27FC236}">
                <a16:creationId xmlns:a16="http://schemas.microsoft.com/office/drawing/2014/main" id="{69CBBE4F-9AB1-4379-B217-64FADC1062E0}"/>
              </a:ext>
            </a:extLst>
          </p:cNvPr>
          <p:cNvSpPr txBox="1"/>
          <p:nvPr/>
        </p:nvSpPr>
        <p:spPr>
          <a:xfrm>
            <a:off x="4421787" y="557824"/>
            <a:ext cx="3443571" cy="461665"/>
          </a:xfrm>
          <a:prstGeom prst="rect">
            <a:avLst/>
          </a:prstGeom>
          <a:noFill/>
        </p:spPr>
        <p:txBody>
          <a:bodyPr wrap="none" rtlCol="0">
            <a:spAutoFit/>
          </a:bodyPr>
          <a:lstStyle/>
          <a:p>
            <a:r>
              <a:rPr lang="it-IT" sz="2400" b="1" dirty="0">
                <a:solidFill>
                  <a:srgbClr val="545251"/>
                </a:solidFill>
                <a:latin typeface="Comic Sans MS" panose="030F0702030302020204" pitchFamily="66" charset="0"/>
              </a:rPr>
              <a:t>Cordato generalizzato</a:t>
            </a:r>
            <a:endParaRPr lang="it-IT" sz="2400" dirty="0">
              <a:latin typeface="Comic Sans MS" panose="030F0702030302020204" pitchFamily="66" charset="0"/>
            </a:endParaRPr>
          </a:p>
        </p:txBody>
      </p:sp>
      <p:sp>
        <p:nvSpPr>
          <p:cNvPr id="9" name="CasellaDiTesto 8">
            <a:extLst>
              <a:ext uri="{FF2B5EF4-FFF2-40B4-BE49-F238E27FC236}">
                <a16:creationId xmlns:a16="http://schemas.microsoft.com/office/drawing/2014/main" id="{12E2D20C-A0B2-4482-889A-36BCDB537BB2}"/>
              </a:ext>
            </a:extLst>
          </p:cNvPr>
          <p:cNvSpPr txBox="1"/>
          <p:nvPr/>
        </p:nvSpPr>
        <p:spPr>
          <a:xfrm flipH="1">
            <a:off x="2296595" y="5139221"/>
            <a:ext cx="7716166" cy="523220"/>
          </a:xfrm>
          <a:prstGeom prst="rect">
            <a:avLst/>
          </a:prstGeom>
          <a:noFill/>
        </p:spPr>
        <p:txBody>
          <a:bodyPr wrap="square" rtlCol="0">
            <a:spAutoFit/>
          </a:bodyPr>
          <a:lstStyle/>
          <a:p>
            <a:r>
              <a:rPr lang="it-IT" sz="1400" dirty="0">
                <a:solidFill>
                  <a:srgbClr val="545251"/>
                </a:solidFill>
              </a:rPr>
              <a:t>Principali caratteristiche anatomiche. </a:t>
            </a:r>
            <a:r>
              <a:rPr lang="it-IT" sz="1400" dirty="0">
                <a:solidFill>
                  <a:srgbClr val="545251"/>
                </a:solidFill>
                <a:latin typeface="Arial" panose="020B0604020202020204" pitchFamily="34" charset="0"/>
              </a:rPr>
              <a:t>La freccia indica il flusso di acqua che entra dalla bocca e, attraverso le fessure faringee, passa nell'atrio, da cui poi fuoriesce attraverso l'</a:t>
            </a:r>
            <a:r>
              <a:rPr lang="it-IT" sz="1400" dirty="0" err="1">
                <a:solidFill>
                  <a:srgbClr val="545251"/>
                </a:solidFill>
                <a:latin typeface="Arial" panose="020B0604020202020204" pitchFamily="34" charset="0"/>
              </a:rPr>
              <a:t>atrioporo</a:t>
            </a:r>
            <a:r>
              <a:rPr lang="it-IT" sz="1400" dirty="0">
                <a:solidFill>
                  <a:srgbClr val="545251"/>
                </a:solidFill>
                <a:latin typeface="Arial" panose="020B0604020202020204" pitchFamily="34" charset="0"/>
              </a:rPr>
              <a:t>.</a:t>
            </a:r>
            <a:endParaRPr lang="it-IT" sz="1400" dirty="0"/>
          </a:p>
        </p:txBody>
      </p:sp>
    </p:spTree>
    <p:extLst>
      <p:ext uri="{BB962C8B-B14F-4D97-AF65-F5344CB8AC3E}">
        <p14:creationId xmlns:p14="http://schemas.microsoft.com/office/powerpoint/2010/main" val="1643409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876F435D-997F-4918-B0B6-501D3EB5D35E}"/>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it-IT" altLang="it-IT" sz="1800"/>
          </a:p>
        </p:txBody>
      </p:sp>
      <p:sp>
        <p:nvSpPr>
          <p:cNvPr id="16388" name="Text Box 7">
            <a:extLst>
              <a:ext uri="{FF2B5EF4-FFF2-40B4-BE49-F238E27FC236}">
                <a16:creationId xmlns:a16="http://schemas.microsoft.com/office/drawing/2014/main" id="{313688F3-4A78-4BF2-9F8D-3DAD88E97B17}"/>
              </a:ext>
            </a:extLst>
          </p:cNvPr>
          <p:cNvSpPr txBox="1">
            <a:spLocks noChangeArrowheads="1"/>
          </p:cNvSpPr>
          <p:nvPr/>
        </p:nvSpPr>
        <p:spPr bwMode="auto">
          <a:xfrm>
            <a:off x="7076652" y="632936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dirty="0"/>
              <a:t>1/2</a:t>
            </a:r>
          </a:p>
        </p:txBody>
      </p:sp>
      <p:pic>
        <p:nvPicPr>
          <p:cNvPr id="4" name="Immagine 3">
            <a:extLst>
              <a:ext uri="{FF2B5EF4-FFF2-40B4-BE49-F238E27FC236}">
                <a16:creationId xmlns:a16="http://schemas.microsoft.com/office/drawing/2014/main" id="{381DD07B-9F63-4C2C-AB3B-C76EE35E74A7}"/>
              </a:ext>
            </a:extLst>
          </p:cNvPr>
          <p:cNvPicPr>
            <a:picLocks noChangeAspect="1"/>
          </p:cNvPicPr>
          <p:nvPr/>
        </p:nvPicPr>
        <p:blipFill>
          <a:blip r:embed="rId2"/>
          <a:stretch>
            <a:fillRect/>
          </a:stretch>
        </p:blipFill>
        <p:spPr>
          <a:xfrm>
            <a:off x="1920077" y="881929"/>
            <a:ext cx="7936210" cy="2145593"/>
          </a:xfrm>
          <a:prstGeom prst="rect">
            <a:avLst/>
          </a:prstGeom>
        </p:spPr>
      </p:pic>
      <p:pic>
        <p:nvPicPr>
          <p:cNvPr id="6" name="Immagine 5">
            <a:extLst>
              <a:ext uri="{FF2B5EF4-FFF2-40B4-BE49-F238E27FC236}">
                <a16:creationId xmlns:a16="http://schemas.microsoft.com/office/drawing/2014/main" id="{D3063B96-6715-4832-8D42-9057CEA03CE0}"/>
              </a:ext>
            </a:extLst>
          </p:cNvPr>
          <p:cNvPicPr>
            <a:picLocks noChangeAspect="1"/>
          </p:cNvPicPr>
          <p:nvPr/>
        </p:nvPicPr>
        <p:blipFill>
          <a:blip r:embed="rId3"/>
          <a:stretch>
            <a:fillRect/>
          </a:stretch>
        </p:blipFill>
        <p:spPr>
          <a:xfrm>
            <a:off x="2045583" y="3464877"/>
            <a:ext cx="3251168" cy="2452152"/>
          </a:xfrm>
          <a:prstGeom prst="rect">
            <a:avLst/>
          </a:prstGeom>
        </p:spPr>
      </p:pic>
      <p:pic>
        <p:nvPicPr>
          <p:cNvPr id="11" name="Immagine 10">
            <a:extLst>
              <a:ext uri="{FF2B5EF4-FFF2-40B4-BE49-F238E27FC236}">
                <a16:creationId xmlns:a16="http://schemas.microsoft.com/office/drawing/2014/main" id="{78B7610D-B1AB-4A4C-8B6D-A80D02A1FE9B}"/>
              </a:ext>
            </a:extLst>
          </p:cNvPr>
          <p:cNvPicPr>
            <a:picLocks noChangeAspect="1"/>
          </p:cNvPicPr>
          <p:nvPr/>
        </p:nvPicPr>
        <p:blipFill>
          <a:blip r:embed="rId4"/>
          <a:stretch>
            <a:fillRect/>
          </a:stretch>
        </p:blipFill>
        <p:spPr>
          <a:xfrm>
            <a:off x="2087350" y="6181971"/>
            <a:ext cx="2302096" cy="411089"/>
          </a:xfrm>
          <a:prstGeom prst="rect">
            <a:avLst/>
          </a:prstGeom>
        </p:spPr>
      </p:pic>
      <p:sp>
        <p:nvSpPr>
          <p:cNvPr id="12" name="CasellaDiTesto 11">
            <a:extLst>
              <a:ext uri="{FF2B5EF4-FFF2-40B4-BE49-F238E27FC236}">
                <a16:creationId xmlns:a16="http://schemas.microsoft.com/office/drawing/2014/main" id="{7199E5B1-F177-4A5C-965A-22EFF861790C}"/>
              </a:ext>
            </a:extLst>
          </p:cNvPr>
          <p:cNvSpPr txBox="1"/>
          <p:nvPr/>
        </p:nvSpPr>
        <p:spPr>
          <a:xfrm>
            <a:off x="6257366" y="3682049"/>
            <a:ext cx="3918893" cy="369332"/>
          </a:xfrm>
          <a:prstGeom prst="rect">
            <a:avLst/>
          </a:prstGeom>
          <a:noFill/>
        </p:spPr>
        <p:txBody>
          <a:bodyPr wrap="none" rtlCol="0">
            <a:spAutoFit/>
          </a:bodyPr>
          <a:lstStyle/>
          <a:p>
            <a:r>
              <a:rPr lang="it-IT" dirty="0"/>
              <a:t>Anatomia dell’Anfiosso (</a:t>
            </a:r>
            <a:r>
              <a:rPr lang="it-IT" i="1" dirty="0" err="1"/>
              <a:t>Branchiostoma</a:t>
            </a:r>
            <a:r>
              <a:rPr lang="it-IT" dirty="0"/>
              <a:t>)</a:t>
            </a:r>
          </a:p>
        </p:txBody>
      </p:sp>
      <p:sp>
        <p:nvSpPr>
          <p:cNvPr id="13" name="CasellaDiTesto 12">
            <a:extLst>
              <a:ext uri="{FF2B5EF4-FFF2-40B4-BE49-F238E27FC236}">
                <a16:creationId xmlns:a16="http://schemas.microsoft.com/office/drawing/2014/main" id="{B7B7C34D-F343-4C1D-A503-637C4B34FB1F}"/>
              </a:ext>
            </a:extLst>
          </p:cNvPr>
          <p:cNvSpPr txBox="1"/>
          <p:nvPr/>
        </p:nvSpPr>
        <p:spPr>
          <a:xfrm>
            <a:off x="4838861" y="350671"/>
            <a:ext cx="2552302" cy="369332"/>
          </a:xfrm>
          <a:prstGeom prst="rect">
            <a:avLst/>
          </a:prstGeom>
          <a:noFill/>
        </p:spPr>
        <p:txBody>
          <a:bodyPr wrap="none" rtlCol="0">
            <a:spAutoFit/>
          </a:bodyPr>
          <a:lstStyle/>
          <a:p>
            <a:r>
              <a:rPr lang="it-IT" b="1" dirty="0">
                <a:solidFill>
                  <a:srgbClr val="002060"/>
                </a:solidFill>
                <a:latin typeface="Comic Sans MS" panose="030F0702030302020204" pitchFamily="66" charset="0"/>
              </a:rPr>
              <a:t>CEPHALOCHORDATA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8163E0-704F-74AA-1C69-BF3FC8659FDA}"/>
              </a:ext>
            </a:extLst>
          </p:cNvPr>
          <p:cNvPicPr>
            <a:picLocks noChangeAspect="1"/>
          </p:cNvPicPr>
          <p:nvPr/>
        </p:nvPicPr>
        <p:blipFill rotWithShape="1">
          <a:blip r:embed="rId2"/>
          <a:srcRect t="996"/>
          <a:stretch/>
        </p:blipFill>
        <p:spPr>
          <a:xfrm rot="5400000">
            <a:off x="2642788" y="-2198405"/>
            <a:ext cx="6857998" cy="11254812"/>
          </a:xfrm>
          <a:prstGeom prst="rect">
            <a:avLst/>
          </a:prstGeom>
        </p:spPr>
      </p:pic>
    </p:spTree>
    <p:extLst>
      <p:ext uri="{BB962C8B-B14F-4D97-AF65-F5344CB8AC3E}">
        <p14:creationId xmlns:p14="http://schemas.microsoft.com/office/powerpoint/2010/main" val="1896346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EBCCD-FD11-F2BB-849B-84AE66C91303}"/>
              </a:ext>
            </a:extLst>
          </p:cNvPr>
          <p:cNvPicPr>
            <a:picLocks noChangeAspect="1"/>
          </p:cNvPicPr>
          <p:nvPr/>
        </p:nvPicPr>
        <p:blipFill>
          <a:blip r:embed="rId2"/>
          <a:stretch>
            <a:fillRect/>
          </a:stretch>
        </p:blipFill>
        <p:spPr>
          <a:xfrm>
            <a:off x="6323889" y="177099"/>
            <a:ext cx="5639587" cy="6201640"/>
          </a:xfrm>
          <a:prstGeom prst="rect">
            <a:avLst/>
          </a:prstGeom>
        </p:spPr>
      </p:pic>
      <p:sp>
        <p:nvSpPr>
          <p:cNvPr id="4" name="TextBox 3">
            <a:extLst>
              <a:ext uri="{FF2B5EF4-FFF2-40B4-BE49-F238E27FC236}">
                <a16:creationId xmlns:a16="http://schemas.microsoft.com/office/drawing/2014/main" id="{F4C7211B-CFC3-18BE-4A4E-88F654E6D61B}"/>
              </a:ext>
            </a:extLst>
          </p:cNvPr>
          <p:cNvSpPr txBox="1"/>
          <p:nvPr/>
        </p:nvSpPr>
        <p:spPr>
          <a:xfrm>
            <a:off x="404215" y="253985"/>
            <a:ext cx="6184594" cy="6124754"/>
          </a:xfrm>
          <a:prstGeom prst="rect">
            <a:avLst/>
          </a:prstGeom>
          <a:noFill/>
        </p:spPr>
        <p:txBody>
          <a:bodyPr wrap="square">
            <a:spAutoFit/>
          </a:bodyPr>
          <a:lstStyle/>
          <a:p>
            <a:r>
              <a:rPr lang="it-IT" sz="2400" b="0" i="0" dirty="0">
                <a:effectLst/>
                <a:latin typeface="Arial" panose="020B0604020202020204" pitchFamily="34" charset="0"/>
                <a:cs typeface="Arial" panose="020B0604020202020204" pitchFamily="34" charset="0"/>
              </a:rPr>
              <a:t>I vertebrati sono animali </a:t>
            </a:r>
            <a:r>
              <a:rPr lang="it-IT" sz="2800" b="1" i="0" dirty="0" err="1">
                <a:effectLst/>
                <a:latin typeface="Arial" panose="020B0604020202020204" pitchFamily="34" charset="0"/>
                <a:cs typeface="Arial" panose="020B0604020202020204" pitchFamily="34" charset="0"/>
              </a:rPr>
              <a:t>eumetazoi</a:t>
            </a:r>
            <a:r>
              <a:rPr lang="it-IT" sz="2800" b="1" i="0" dirty="0">
                <a:effectLst/>
                <a:latin typeface="Arial" panose="020B0604020202020204" pitchFamily="34" charset="0"/>
                <a:cs typeface="Arial" panose="020B0604020202020204" pitchFamily="34" charset="0"/>
              </a:rPr>
              <a:t> bilateri deuterostomi </a:t>
            </a:r>
            <a:r>
              <a:rPr lang="it-IT" sz="2400" b="0" i="0" dirty="0">
                <a:effectLst/>
                <a:latin typeface="Arial" panose="020B0604020202020204" pitchFamily="34" charset="0"/>
                <a:cs typeface="Arial" panose="020B0604020202020204" pitchFamily="34" charset="0"/>
              </a:rPr>
              <a:t>appartenenti al subphylum </a:t>
            </a:r>
            <a:r>
              <a:rPr lang="it-IT" sz="2400" b="0" i="0" dirty="0" err="1">
                <a:effectLst/>
                <a:latin typeface="Arial" panose="020B0604020202020204" pitchFamily="34" charset="0"/>
                <a:cs typeface="Arial" panose="020B0604020202020204" pitchFamily="34" charset="0"/>
              </a:rPr>
              <a:t>cranioti</a:t>
            </a:r>
            <a:r>
              <a:rPr lang="it-IT" sz="2400" b="0" i="0" dirty="0">
                <a:effectLst/>
                <a:latin typeface="Arial" panose="020B0604020202020204" pitchFamily="34" charset="0"/>
                <a:cs typeface="Arial" panose="020B0604020202020204" pitchFamily="34" charset="0"/>
              </a:rPr>
              <a:t> del phylum cordati. Essi sono tradizionalmente suddivisi nelle classi:</a:t>
            </a:r>
          </a:p>
          <a:p>
            <a:pPr marL="342900" indent="-342900">
              <a:buFont typeface="Arial" panose="020B0604020202020204" pitchFamily="34" charset="0"/>
              <a:buChar char="•"/>
            </a:pPr>
            <a:r>
              <a:rPr lang="it-IT" sz="2400" b="0" i="0" dirty="0">
                <a:effectLst/>
                <a:latin typeface="Arial" panose="020B0604020202020204" pitchFamily="34" charset="0"/>
                <a:cs typeface="Arial" panose="020B0604020202020204" pitchFamily="34" charset="0"/>
              </a:rPr>
              <a:t>ciclostomi, </a:t>
            </a:r>
          </a:p>
          <a:p>
            <a:pPr marL="342900" indent="-342900">
              <a:buFont typeface="Arial" panose="020B0604020202020204" pitchFamily="34" charset="0"/>
              <a:buChar char="•"/>
            </a:pPr>
            <a:r>
              <a:rPr lang="it-IT" sz="2400" b="0" i="0" dirty="0">
                <a:effectLst/>
                <a:latin typeface="Arial" panose="020B0604020202020204" pitchFamily="34" charset="0"/>
                <a:cs typeface="Arial" panose="020B0604020202020204" pitchFamily="34" charset="0"/>
              </a:rPr>
              <a:t>condroitti, </a:t>
            </a:r>
          </a:p>
          <a:p>
            <a:pPr marL="342900" indent="-342900">
              <a:buFont typeface="Arial" panose="020B0604020202020204" pitchFamily="34" charset="0"/>
              <a:buChar char="•"/>
            </a:pPr>
            <a:r>
              <a:rPr lang="it-IT" sz="2400" b="0" i="0" dirty="0">
                <a:effectLst/>
                <a:latin typeface="Arial" panose="020B0604020202020204" pitchFamily="34" charset="0"/>
                <a:cs typeface="Arial" panose="020B0604020202020204" pitchFamily="34" charset="0"/>
              </a:rPr>
              <a:t>osteitti, </a:t>
            </a:r>
          </a:p>
          <a:p>
            <a:pPr marL="342900" indent="-342900">
              <a:buFont typeface="Arial" panose="020B0604020202020204" pitchFamily="34" charset="0"/>
              <a:buChar char="•"/>
            </a:pPr>
            <a:r>
              <a:rPr lang="it-IT" sz="2400" b="0" i="0" dirty="0">
                <a:effectLst/>
                <a:latin typeface="Arial" panose="020B0604020202020204" pitchFamily="34" charset="0"/>
                <a:cs typeface="Arial" panose="020B0604020202020204" pitchFamily="34" charset="0"/>
              </a:rPr>
              <a:t>		anfibi, </a:t>
            </a:r>
          </a:p>
          <a:p>
            <a:pPr marL="342900" indent="-342900">
              <a:buFont typeface="Arial" panose="020B0604020202020204" pitchFamily="34" charset="0"/>
              <a:buChar char="•"/>
            </a:pPr>
            <a:r>
              <a:rPr lang="it-IT" sz="2400" b="0" i="0" dirty="0">
                <a:effectLst/>
                <a:latin typeface="Arial" panose="020B0604020202020204" pitchFamily="34" charset="0"/>
                <a:cs typeface="Arial" panose="020B0604020202020204" pitchFamily="34" charset="0"/>
              </a:rPr>
              <a:t>		rettili, </a:t>
            </a:r>
          </a:p>
          <a:p>
            <a:pPr marL="342900" indent="-342900">
              <a:buFont typeface="Arial" panose="020B0604020202020204" pitchFamily="34" charset="0"/>
              <a:buChar char="•"/>
            </a:pPr>
            <a:r>
              <a:rPr lang="it-IT" sz="2400" b="0" i="0" dirty="0">
                <a:effectLst/>
                <a:latin typeface="Arial" panose="020B0604020202020204" pitchFamily="34" charset="0"/>
                <a:cs typeface="Arial" panose="020B0604020202020204" pitchFamily="34" charset="0"/>
              </a:rPr>
              <a:t>		uccelli</a:t>
            </a:r>
          </a:p>
          <a:p>
            <a:pPr marL="342900" indent="-342900">
              <a:buFont typeface="Arial" panose="020B0604020202020204" pitchFamily="34" charset="0"/>
              <a:buChar char="•"/>
            </a:pPr>
            <a:r>
              <a:rPr lang="it-IT" sz="2400" b="0" i="0" dirty="0">
                <a:effectLst/>
                <a:latin typeface="Arial" panose="020B0604020202020204" pitchFamily="34" charset="0"/>
                <a:cs typeface="Arial" panose="020B0604020202020204" pitchFamily="34" charset="0"/>
              </a:rPr>
              <a:t>		mammiferi</a:t>
            </a:r>
          </a:p>
          <a:p>
            <a:endParaRPr lang="it-IT" sz="2400" dirty="0">
              <a:latin typeface="Arial" panose="020B0604020202020204" pitchFamily="34" charset="0"/>
              <a:cs typeface="Arial" panose="020B0604020202020204" pitchFamily="34" charset="0"/>
            </a:endParaRPr>
          </a:p>
          <a:p>
            <a:r>
              <a:rPr lang="it-IT" sz="2400" b="0" i="0" dirty="0">
                <a:effectLst/>
                <a:latin typeface="Arial" panose="020B0604020202020204" pitchFamily="34" charset="0"/>
                <a:cs typeface="Arial" panose="020B0604020202020204" pitchFamily="34" charset="0"/>
              </a:rPr>
              <a:t> la sistematica filogenetica colloca le ultime quattro, indicate </a:t>
            </a:r>
            <a:r>
              <a:rPr lang="it-IT" sz="2400" b="0" i="0" dirty="0" err="1">
                <a:effectLst/>
                <a:latin typeface="Arial" panose="020B0604020202020204" pitchFamily="34" charset="0"/>
                <a:cs typeface="Arial" panose="020B0604020202020204" pitchFamily="34" charset="0"/>
              </a:rPr>
              <a:t>collettivmente</a:t>
            </a:r>
            <a:r>
              <a:rPr lang="it-IT" sz="2400" b="0" i="0" dirty="0">
                <a:effectLst/>
                <a:latin typeface="Arial" panose="020B0604020202020204" pitchFamily="34" charset="0"/>
                <a:cs typeface="Arial" panose="020B0604020202020204" pitchFamily="34" charset="0"/>
              </a:rPr>
              <a:t> come tetrapodi, all’interno degli osteitti, in particolare tra i </a:t>
            </a:r>
            <a:r>
              <a:rPr lang="it-IT" sz="2400" b="0" i="0" dirty="0" err="1">
                <a:effectLst/>
                <a:latin typeface="Arial" panose="020B0604020202020204" pitchFamily="34" charset="0"/>
                <a:cs typeface="Arial" panose="020B0604020202020204" pitchFamily="34" charset="0"/>
              </a:rPr>
              <a:t>sarcopterigi</a:t>
            </a:r>
            <a:r>
              <a:rPr lang="it-IT" sz="2400" b="0" i="0" dirty="0">
                <a:effectLst/>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8FD28FF-CD52-8C2A-4E0C-71D72941C1F3}"/>
              </a:ext>
            </a:extLst>
          </p:cNvPr>
          <p:cNvSpPr/>
          <p:nvPr/>
        </p:nvSpPr>
        <p:spPr>
          <a:xfrm>
            <a:off x="8203963" y="1495514"/>
            <a:ext cx="3873776" cy="4990744"/>
          </a:xfrm>
          <a:prstGeom prst="roundRect">
            <a:avLst>
              <a:gd name="adj" fmla="val 4868"/>
            </a:avLst>
          </a:prstGeom>
          <a:noFill/>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314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640" y="1028343"/>
            <a:ext cx="11161713" cy="4524315"/>
          </a:xfrm>
          <a:prstGeom prst="rect">
            <a:avLst/>
          </a:prstGeom>
        </p:spPr>
        <p:txBody>
          <a:bodyPr wrap="square">
            <a:spAutoFit/>
          </a:bodyPr>
          <a:lstStyle/>
          <a:p>
            <a:r>
              <a:rPr lang="it-IT" b="1" i="0" dirty="0">
                <a:solidFill>
                  <a:srgbClr val="222222"/>
                </a:solidFill>
                <a:effectLst/>
                <a:latin typeface="Arial" panose="020B0604020202020204" pitchFamily="34" charset="0"/>
                <a:cs typeface="Arial" panose="020B0604020202020204" pitchFamily="34" charset="0"/>
              </a:rPr>
              <a:t>Comparata</a:t>
            </a:r>
            <a:r>
              <a:rPr lang="it-IT" b="0" i="0" dirty="0">
                <a:solidFill>
                  <a:srgbClr val="222222"/>
                </a:solidFill>
                <a:effectLst/>
                <a:latin typeface="Arial" panose="020B0604020202020204" pitchFamily="34" charset="0"/>
                <a:cs typeface="Arial" panose="020B0604020202020204" pitchFamily="34" charset="0"/>
              </a:rPr>
              <a:t> </a:t>
            </a:r>
          </a:p>
          <a:p>
            <a:endParaRPr lang="it-IT" dirty="0">
              <a:solidFill>
                <a:srgbClr val="222222"/>
              </a:solidFill>
              <a:latin typeface="Arial" panose="020B0604020202020204" pitchFamily="34" charset="0"/>
              <a:cs typeface="Arial" panose="020B0604020202020204" pitchFamily="34" charset="0"/>
            </a:endParaRPr>
          </a:p>
          <a:p>
            <a:r>
              <a:rPr lang="it-IT" b="0" i="0" dirty="0">
                <a:solidFill>
                  <a:srgbClr val="222222"/>
                </a:solidFill>
                <a:effectLst/>
                <a:latin typeface="Arial" panose="020B0604020202020204" pitchFamily="34" charset="0"/>
                <a:cs typeface="Arial" panose="020B0604020202020204" pitchFamily="34" charset="0"/>
              </a:rPr>
              <a:t>si riferisce al confronto tra organismi diversi: lo studioso, cioè, non si limita a osservare come è fatto un determinato sistema od organo di una specie, ma lo confronta con quelli di altre. </a:t>
            </a:r>
          </a:p>
          <a:p>
            <a:endParaRPr lang="it-IT" dirty="0">
              <a:solidFill>
                <a:srgbClr val="222222"/>
              </a:solidFill>
              <a:latin typeface="Arial" panose="020B0604020202020204" pitchFamily="34" charset="0"/>
              <a:cs typeface="Arial" panose="020B0604020202020204" pitchFamily="34" charset="0"/>
            </a:endParaRPr>
          </a:p>
          <a:p>
            <a:r>
              <a:rPr lang="it-IT" b="0" i="0" dirty="0">
                <a:solidFill>
                  <a:srgbClr val="222222"/>
                </a:solidFill>
                <a:effectLst/>
                <a:latin typeface="Arial" panose="020B0604020202020204" pitchFamily="34" charset="0"/>
                <a:cs typeface="Arial" panose="020B0604020202020204" pitchFamily="34" charset="0"/>
              </a:rPr>
              <a:t>L’analisi dei tratti comuni o divergenti tra specie consente di chiarire il funzionamento degli organi e comprendere le cause della diversificazione.</a:t>
            </a:r>
          </a:p>
          <a:p>
            <a:endParaRPr lang="it-IT" b="0" i="0" dirty="0">
              <a:solidFill>
                <a:srgbClr val="222222"/>
              </a:solidFill>
              <a:effectLst/>
              <a:latin typeface="Arial" panose="020B0604020202020204" pitchFamily="34" charset="0"/>
              <a:cs typeface="Arial" panose="020B0604020202020204" pitchFamily="34" charset="0"/>
            </a:endParaRPr>
          </a:p>
          <a:p>
            <a:r>
              <a:rPr lang="it-IT" b="0" i="0" dirty="0">
                <a:solidFill>
                  <a:srgbClr val="222222"/>
                </a:solidFill>
                <a:effectLst/>
                <a:latin typeface="Arial" panose="020B0604020202020204" pitchFamily="34" charset="0"/>
                <a:cs typeface="Arial" panose="020B0604020202020204" pitchFamily="34" charset="0"/>
              </a:rPr>
              <a:t>La variazione delle forme nello spazio e nel tempo è un argomento centrale della biologia. </a:t>
            </a:r>
          </a:p>
          <a:p>
            <a:endParaRPr lang="it-IT" dirty="0">
              <a:solidFill>
                <a:srgbClr val="222222"/>
              </a:solidFill>
              <a:latin typeface="Arial" panose="020B0604020202020204" pitchFamily="34" charset="0"/>
              <a:cs typeface="Arial" panose="020B0604020202020204" pitchFamily="34" charset="0"/>
            </a:endParaRPr>
          </a:p>
          <a:p>
            <a:endParaRPr lang="it-IT" b="0" i="0" dirty="0">
              <a:solidFill>
                <a:srgbClr val="222222"/>
              </a:solidFill>
              <a:effectLst/>
              <a:latin typeface="Arial" panose="020B0604020202020204" pitchFamily="34" charset="0"/>
              <a:cs typeface="Arial" panose="020B0604020202020204" pitchFamily="34" charset="0"/>
            </a:endParaRPr>
          </a:p>
          <a:p>
            <a:r>
              <a:rPr lang="it-IT" b="0" i="0" dirty="0">
                <a:solidFill>
                  <a:srgbClr val="222222"/>
                </a:solidFill>
                <a:effectLst/>
                <a:latin typeface="Arial" panose="020B0604020202020204" pitchFamily="34" charset="0"/>
                <a:cs typeface="Arial" panose="020B0604020202020204" pitchFamily="34" charset="0"/>
              </a:rPr>
              <a:t>Gli esseri viventi sono, infatti, strutture dinamiche in continua trasformazione, per cui è fondamentale comprendere come e perché abbiano luogo i cambiamenti. </a:t>
            </a:r>
          </a:p>
          <a:p>
            <a:endParaRPr lang="it-IT" dirty="0">
              <a:solidFill>
                <a:srgbClr val="222222"/>
              </a:solidFill>
              <a:latin typeface="Arial" panose="020B0604020202020204" pitchFamily="34" charset="0"/>
              <a:cs typeface="Arial" panose="020B0604020202020204" pitchFamily="34" charset="0"/>
            </a:endParaRPr>
          </a:p>
          <a:p>
            <a:r>
              <a:rPr lang="it-IT" b="0" i="0" dirty="0">
                <a:solidFill>
                  <a:srgbClr val="222222"/>
                </a:solidFill>
                <a:effectLst/>
                <a:latin typeface="Arial" panose="020B0604020202020204" pitchFamily="34" charset="0"/>
                <a:cs typeface="Arial" panose="020B0604020202020204" pitchFamily="34" charset="0"/>
              </a:rPr>
              <a:t>Non potendo, infatti, disporre di cadaveri umani per motivi legali o religiosi, gli antichi medici ripiegarono sulla dissezione degli animali ritenuti più vicini all’uomo per applicarne i risultati alla nostra specie. </a:t>
            </a:r>
          </a:p>
        </p:txBody>
      </p:sp>
    </p:spTree>
    <p:extLst>
      <p:ext uri="{BB962C8B-B14F-4D97-AF65-F5344CB8AC3E}">
        <p14:creationId xmlns:p14="http://schemas.microsoft.com/office/powerpoint/2010/main" val="4136067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259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769BB-FB6E-6C48-6CD3-0A8355CCE8B3}"/>
              </a:ext>
            </a:extLst>
          </p:cNvPr>
          <p:cNvSpPr txBox="1"/>
          <p:nvPr/>
        </p:nvSpPr>
        <p:spPr>
          <a:xfrm>
            <a:off x="854579" y="1128045"/>
            <a:ext cx="10291066" cy="4401205"/>
          </a:xfrm>
          <a:prstGeom prst="rect">
            <a:avLst/>
          </a:prstGeom>
          <a:noFill/>
        </p:spPr>
        <p:txBody>
          <a:bodyPr wrap="square">
            <a:spAutoFit/>
          </a:bodyPr>
          <a:lstStyle/>
          <a:p>
            <a:pPr marL="342900" indent="-342900">
              <a:buFont typeface="Arial" panose="020B0604020202020204" pitchFamily="34" charset="0"/>
              <a:buChar char="•"/>
            </a:pPr>
            <a:endParaRPr lang="it-IT" sz="2000" dirty="0">
              <a:latin typeface="Arial" panose="020B0604020202020204" pitchFamily="34" charset="0"/>
            </a:endParaRPr>
          </a:p>
          <a:p>
            <a:pPr marL="342900" indent="-342900">
              <a:buFont typeface="Arial" panose="020B0604020202020204" pitchFamily="34" charset="0"/>
              <a:buChar char="•"/>
            </a:pPr>
            <a:r>
              <a:rPr lang="it-IT" sz="2000" b="0" i="0" dirty="0">
                <a:effectLst/>
                <a:latin typeface="Arial" panose="020B0604020202020204" pitchFamily="34" charset="0"/>
              </a:rPr>
              <a:t>Per questi e per altri motivi alcuni studiosi hanno proposto che per la sistematica si considerino altri criteri oltre alla ricostruzione filogenetica. La scuola fenetica o di tassonomia numerica propone di basare la sistematica sulla similarità globale, che si ottiene considerando un gran numero di caratteri, a prescindere dalla loro omologia. tra tutte le coppie di taxa si calcolano indici di similarità, che a loro volta sono usati per costruire un </a:t>
            </a:r>
            <a:r>
              <a:rPr lang="it-IT" sz="2000" b="0" i="0" dirty="0" err="1">
                <a:effectLst/>
                <a:latin typeface="Arial" panose="020B0604020202020204" pitchFamily="34" charset="0"/>
              </a:rPr>
              <a:t>dendrogramma</a:t>
            </a:r>
            <a:r>
              <a:rPr lang="it-IT" sz="2000" b="0" i="0" dirty="0">
                <a:effectLst/>
                <a:latin typeface="Arial" panose="020B0604020202020204" pitchFamily="34" charset="0"/>
              </a:rPr>
              <a:t> di affinità fenetica o </a:t>
            </a:r>
            <a:r>
              <a:rPr lang="it-IT" sz="2000" b="0" i="0" dirty="0" err="1">
                <a:effectLst/>
                <a:latin typeface="Arial" panose="020B0604020202020204" pitchFamily="34" charset="0"/>
              </a:rPr>
              <a:t>fenogramma</a:t>
            </a:r>
            <a:r>
              <a:rPr lang="it-IT" sz="2000" b="0" i="0" dirty="0">
                <a:effectLst/>
                <a:latin typeface="Arial" panose="020B0604020202020204" pitchFamily="34" charset="0"/>
              </a:rPr>
              <a:t>, il quale non ha nessuna implicazione filogenetica e può essere usato per definire una classificazione.</a:t>
            </a:r>
          </a:p>
          <a:p>
            <a:endParaRPr lang="it-IT" sz="2000" b="0" i="0" dirty="0">
              <a:effectLst/>
              <a:latin typeface="Arial" panose="020B0604020202020204" pitchFamily="34" charset="0"/>
            </a:endParaRPr>
          </a:p>
          <a:p>
            <a:pPr marL="342900" indent="-342900">
              <a:buFont typeface="Arial" panose="020B0604020202020204" pitchFamily="34" charset="0"/>
              <a:buChar char="•"/>
            </a:pPr>
            <a:r>
              <a:rPr lang="it-IT" sz="2000" dirty="0">
                <a:latin typeface="Arial" panose="020B0604020202020204" pitchFamily="34" charset="0"/>
              </a:rPr>
              <a:t>L</a:t>
            </a:r>
            <a:r>
              <a:rPr lang="it-IT" sz="2000" b="0" i="0" dirty="0">
                <a:effectLst/>
                <a:latin typeface="Arial" panose="020B0604020202020204" pitchFamily="34" charset="0"/>
              </a:rPr>
              <a:t>a scuola filetica o tassonomico-evoluzionista tenta una sintesi tra la scuola cladistica e quella fenetica: la sistematica si deve basare tanto sulla similarità globale quanto sulla filogenesi. L’analisi consiste nel calcolare prima la similarità globale con i metodi fenetici, per poi valutare se i gruppi ottenuti sono monofiletici con metodi cladistici. </a:t>
            </a:r>
          </a:p>
          <a:p>
            <a:endParaRPr lang="en-GB" sz="2000" dirty="0"/>
          </a:p>
        </p:txBody>
      </p:sp>
      <p:sp>
        <p:nvSpPr>
          <p:cNvPr id="4" name="TextBox 3">
            <a:extLst>
              <a:ext uri="{FF2B5EF4-FFF2-40B4-BE49-F238E27FC236}">
                <a16:creationId xmlns:a16="http://schemas.microsoft.com/office/drawing/2014/main" id="{5122CC07-2B3C-2504-62C4-F7152CE5E1A0}"/>
              </a:ext>
            </a:extLst>
          </p:cNvPr>
          <p:cNvSpPr txBox="1"/>
          <p:nvPr/>
        </p:nvSpPr>
        <p:spPr>
          <a:xfrm>
            <a:off x="3275092" y="213686"/>
            <a:ext cx="6097508" cy="523220"/>
          </a:xfrm>
          <a:prstGeom prst="rect">
            <a:avLst/>
          </a:prstGeom>
          <a:noFill/>
        </p:spPr>
        <p:txBody>
          <a:bodyPr wrap="square">
            <a:spAutoFit/>
          </a:bodyPr>
          <a:lstStyle/>
          <a:p>
            <a:r>
              <a:rPr lang="it-IT" sz="2800" b="0" i="0" dirty="0">
                <a:effectLst/>
                <a:latin typeface="Arial" panose="020B0604020202020204" pitchFamily="34" charset="0"/>
              </a:rPr>
              <a:t>Similarità globale e filogenesi</a:t>
            </a:r>
          </a:p>
        </p:txBody>
      </p:sp>
    </p:spTree>
    <p:extLst>
      <p:ext uri="{BB962C8B-B14F-4D97-AF65-F5344CB8AC3E}">
        <p14:creationId xmlns:p14="http://schemas.microsoft.com/office/powerpoint/2010/main" val="100509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08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702" y="467215"/>
            <a:ext cx="10846596" cy="5442516"/>
          </a:xfrm>
          <a:prstGeom prst="rect">
            <a:avLst/>
          </a:prstGeom>
        </p:spPr>
        <p:txBody>
          <a:bodyPr wrap="square">
            <a:spAutoFit/>
          </a:bodyPr>
          <a:lstStyle/>
          <a:p>
            <a:pPr>
              <a:lnSpc>
                <a:spcPct val="150000"/>
              </a:lnSpc>
            </a:pPr>
            <a:r>
              <a:rPr lang="it-IT" b="1" i="0" dirty="0">
                <a:solidFill>
                  <a:srgbClr val="00C6FF"/>
                </a:solidFill>
                <a:effectLst/>
                <a:latin typeface="Arial" panose="020B0604020202020204" pitchFamily="34" charset="0"/>
                <a:cs typeface="Arial" panose="020B0604020202020204" pitchFamily="34" charset="0"/>
              </a:rPr>
              <a:t>Forma, funzione ed evoluzione</a:t>
            </a:r>
            <a:endParaRPr lang="it-IT" b="1" i="0" dirty="0">
              <a:solidFill>
                <a:srgbClr val="222222"/>
              </a:solidFill>
              <a:effectLst/>
              <a:latin typeface="Arial" panose="020B0604020202020204" pitchFamily="34" charset="0"/>
              <a:cs typeface="Arial" panose="020B0604020202020204" pitchFamily="34" charset="0"/>
            </a:endParaRPr>
          </a:p>
          <a:p>
            <a:pPr>
              <a:lnSpc>
                <a:spcPct val="150000"/>
              </a:lnSpc>
            </a:pPr>
            <a:r>
              <a:rPr lang="it-IT" b="0" i="0" dirty="0">
                <a:solidFill>
                  <a:srgbClr val="222222"/>
                </a:solidFill>
                <a:effectLst/>
                <a:latin typeface="Arial" panose="020B0604020202020204" pitchFamily="34" charset="0"/>
                <a:cs typeface="Arial" panose="020B0604020202020204" pitchFamily="34" charset="0"/>
              </a:rPr>
              <a:t>I concetti di </a:t>
            </a:r>
            <a:r>
              <a:rPr lang="it-IT" b="1" i="0" dirty="0">
                <a:solidFill>
                  <a:srgbClr val="222222"/>
                </a:solidFill>
                <a:effectLst/>
                <a:latin typeface="Arial" panose="020B0604020202020204" pitchFamily="34" charset="0"/>
                <a:cs typeface="Arial" panose="020B0604020202020204" pitchFamily="34" charset="0"/>
              </a:rPr>
              <a:t>forma</a:t>
            </a:r>
            <a:r>
              <a:rPr lang="it-IT" b="0" i="0" dirty="0">
                <a:solidFill>
                  <a:srgbClr val="222222"/>
                </a:solidFill>
                <a:effectLst/>
                <a:latin typeface="Arial" panose="020B0604020202020204" pitchFamily="34" charset="0"/>
                <a:cs typeface="Arial" panose="020B0604020202020204" pitchFamily="34" charset="0"/>
              </a:rPr>
              <a:t> e </a:t>
            </a:r>
            <a:r>
              <a:rPr lang="it-IT" b="1" i="0" dirty="0">
                <a:solidFill>
                  <a:srgbClr val="222222"/>
                </a:solidFill>
                <a:effectLst/>
                <a:latin typeface="Arial" panose="020B0604020202020204" pitchFamily="34" charset="0"/>
                <a:cs typeface="Arial" panose="020B0604020202020204" pitchFamily="34" charset="0"/>
              </a:rPr>
              <a:t>funzione</a:t>
            </a:r>
            <a:r>
              <a:rPr lang="it-IT" b="0" i="0" dirty="0">
                <a:solidFill>
                  <a:srgbClr val="222222"/>
                </a:solidFill>
                <a:effectLst/>
                <a:latin typeface="Arial" panose="020B0604020202020204" pitchFamily="34" charset="0"/>
                <a:cs typeface="Arial" panose="020B0604020202020204" pitchFamily="34" charset="0"/>
              </a:rPr>
              <a:t> negli esseri viventi sono strettamente connessi.</a:t>
            </a:r>
          </a:p>
          <a:p>
            <a:pPr>
              <a:lnSpc>
                <a:spcPct val="150000"/>
              </a:lnSpc>
            </a:pPr>
            <a:endParaRPr lang="it-IT" b="0" i="0" dirty="0">
              <a:solidFill>
                <a:srgbClr val="222222"/>
              </a:solidFill>
              <a:effectLst/>
              <a:latin typeface="Arial" panose="020B0604020202020204" pitchFamily="34" charset="0"/>
              <a:cs typeface="Arial" panose="020B0604020202020204" pitchFamily="34" charset="0"/>
            </a:endParaRPr>
          </a:p>
          <a:p>
            <a:pPr>
              <a:lnSpc>
                <a:spcPct val="150000"/>
              </a:lnSpc>
            </a:pPr>
            <a:r>
              <a:rPr lang="it-IT" b="0" i="0" dirty="0">
                <a:solidFill>
                  <a:srgbClr val="222222"/>
                </a:solidFill>
                <a:effectLst/>
                <a:latin typeface="Arial" panose="020B0604020202020204" pitchFamily="34" charset="0"/>
                <a:cs typeface="Arial" panose="020B0604020202020204" pitchFamily="34" charset="0"/>
              </a:rPr>
              <a:t>L’adeguamento delle condizioni di un organismo a quelle ambientali si definisce </a:t>
            </a:r>
            <a:r>
              <a:rPr lang="it-IT" b="1" i="0" dirty="0">
                <a:solidFill>
                  <a:srgbClr val="222222"/>
                </a:solidFill>
                <a:effectLst/>
                <a:latin typeface="Arial" panose="020B0604020202020204" pitchFamily="34" charset="0"/>
                <a:cs typeface="Arial" panose="020B0604020202020204" pitchFamily="34" charset="0"/>
              </a:rPr>
              <a:t>adattamento</a:t>
            </a:r>
            <a:r>
              <a:rPr lang="it-IT" b="0" i="0" dirty="0">
                <a:solidFill>
                  <a:srgbClr val="222222"/>
                </a:solidFill>
                <a:effectLst/>
                <a:latin typeface="Arial" panose="020B0604020202020204" pitchFamily="34" charset="0"/>
                <a:cs typeface="Arial" panose="020B0604020202020204" pitchFamily="34" charset="0"/>
              </a:rPr>
              <a:t>.</a:t>
            </a:r>
          </a:p>
          <a:p>
            <a:pPr>
              <a:lnSpc>
                <a:spcPct val="150000"/>
              </a:lnSpc>
            </a:pPr>
            <a:r>
              <a:rPr lang="it-IT" b="0" i="0" dirty="0">
                <a:solidFill>
                  <a:srgbClr val="222222"/>
                </a:solidFill>
                <a:effectLst/>
                <a:latin typeface="Arial" panose="020B0604020202020204" pitchFamily="34" charset="0"/>
                <a:cs typeface="Arial" panose="020B0604020202020204" pitchFamily="34" charset="0"/>
              </a:rPr>
              <a:t>Anche se la forma di un organo è codificata su base genetica, in seguito possono intervenire fattori non genetici, quali quelli ambientali, che la modificano.</a:t>
            </a:r>
          </a:p>
          <a:p>
            <a:pPr>
              <a:lnSpc>
                <a:spcPct val="150000"/>
              </a:lnSpc>
            </a:pPr>
            <a:endParaRPr lang="it-IT" b="0" i="0" dirty="0">
              <a:solidFill>
                <a:srgbClr val="222222"/>
              </a:solidFill>
              <a:effectLst/>
              <a:latin typeface="Arial" panose="020B0604020202020204" pitchFamily="34" charset="0"/>
              <a:cs typeface="Arial" panose="020B0604020202020204" pitchFamily="34" charset="0"/>
            </a:endParaRPr>
          </a:p>
          <a:p>
            <a:pPr>
              <a:lnSpc>
                <a:spcPct val="150000"/>
              </a:lnSpc>
            </a:pPr>
            <a:r>
              <a:rPr lang="it-IT" b="0" i="0" dirty="0">
                <a:solidFill>
                  <a:srgbClr val="222222"/>
                </a:solidFill>
                <a:effectLst/>
                <a:latin typeface="Arial" panose="020B0604020202020204" pitchFamily="34" charset="0"/>
                <a:cs typeface="Arial" panose="020B0604020202020204" pitchFamily="34" charset="0"/>
              </a:rPr>
              <a:t>In altri termini, il complesso dei caratteri di un organismo, cioè il suo </a:t>
            </a:r>
            <a:r>
              <a:rPr lang="it-IT" b="1" i="0" dirty="0">
                <a:solidFill>
                  <a:srgbClr val="222222"/>
                </a:solidFill>
                <a:effectLst/>
                <a:latin typeface="Arial" panose="020B0604020202020204" pitchFamily="34" charset="0"/>
                <a:cs typeface="Arial" panose="020B0604020202020204" pitchFamily="34" charset="0"/>
              </a:rPr>
              <a:t>fenotipo</a:t>
            </a:r>
            <a:r>
              <a:rPr lang="it-IT" b="0" i="0" dirty="0">
                <a:solidFill>
                  <a:srgbClr val="222222"/>
                </a:solidFill>
                <a:effectLst/>
                <a:latin typeface="Arial" panose="020B0604020202020204" pitchFamily="34" charset="0"/>
                <a:cs typeface="Arial" panose="020B0604020202020204" pitchFamily="34" charset="0"/>
              </a:rPr>
              <a:t>, è il risultato dell’interazione tra il suo </a:t>
            </a:r>
            <a:r>
              <a:rPr lang="it-IT" b="1" i="0" dirty="0">
                <a:solidFill>
                  <a:srgbClr val="222222"/>
                </a:solidFill>
                <a:effectLst/>
                <a:latin typeface="Arial" panose="020B0604020202020204" pitchFamily="34" charset="0"/>
                <a:cs typeface="Arial" panose="020B0604020202020204" pitchFamily="34" charset="0"/>
              </a:rPr>
              <a:t>genotipo</a:t>
            </a:r>
            <a:r>
              <a:rPr lang="it-IT" b="0" i="0" dirty="0">
                <a:solidFill>
                  <a:srgbClr val="222222"/>
                </a:solidFill>
                <a:effectLst/>
                <a:latin typeface="Arial" panose="020B0604020202020204" pitchFamily="34" charset="0"/>
                <a:cs typeface="Arial" panose="020B0604020202020204" pitchFamily="34" charset="0"/>
              </a:rPr>
              <a:t>, cioè l’insieme dei suoi geni, e l’</a:t>
            </a:r>
            <a:r>
              <a:rPr lang="it-IT" b="1" i="0" dirty="0">
                <a:solidFill>
                  <a:srgbClr val="222222"/>
                </a:solidFill>
                <a:effectLst/>
                <a:latin typeface="Arial" panose="020B0604020202020204" pitchFamily="34" charset="0"/>
                <a:cs typeface="Arial" panose="020B0604020202020204" pitchFamily="34" charset="0"/>
              </a:rPr>
              <a:t>ambiente</a:t>
            </a:r>
            <a:r>
              <a:rPr lang="it-IT" b="0" i="0" dirty="0">
                <a:solidFill>
                  <a:srgbClr val="222222"/>
                </a:solidFill>
                <a:effectLst/>
                <a:latin typeface="Arial" panose="020B0604020202020204" pitchFamily="34" charset="0"/>
                <a:cs typeface="Arial" panose="020B0604020202020204" pitchFamily="34" charset="0"/>
              </a:rPr>
              <a:t>.</a:t>
            </a:r>
          </a:p>
          <a:p>
            <a:pPr>
              <a:lnSpc>
                <a:spcPct val="150000"/>
              </a:lnSpc>
            </a:pPr>
            <a:endParaRPr lang="it-IT" b="0" i="0" dirty="0">
              <a:solidFill>
                <a:srgbClr val="222222"/>
              </a:solidFill>
              <a:effectLst/>
              <a:latin typeface="Arial" panose="020B0604020202020204" pitchFamily="34" charset="0"/>
              <a:cs typeface="Arial" panose="020B0604020202020204" pitchFamily="34" charset="0"/>
            </a:endParaRPr>
          </a:p>
          <a:p>
            <a:pPr>
              <a:lnSpc>
                <a:spcPct val="150000"/>
              </a:lnSpc>
            </a:pPr>
            <a:r>
              <a:rPr lang="it-IT" b="0" i="0" dirty="0">
                <a:solidFill>
                  <a:srgbClr val="222222"/>
                </a:solidFill>
                <a:effectLst/>
                <a:latin typeface="Arial" panose="020B0604020202020204" pitchFamily="34" charset="0"/>
                <a:cs typeface="Arial" panose="020B0604020202020204" pitchFamily="34" charset="0"/>
              </a:rPr>
              <a:t>I cambiamenti di forma avvengono a tutti i livelli di organizzazione e dimensioni, per cui strutture apparentemente inerti a occhio nudo possono essere nel pieno di attività e rimaneggiamento a livello microscopico, per mantenere le condizioni generali di equilibrio, od </a:t>
            </a:r>
            <a:r>
              <a:rPr lang="it-IT" b="1" i="0" dirty="0">
                <a:solidFill>
                  <a:srgbClr val="222222"/>
                </a:solidFill>
                <a:effectLst/>
                <a:latin typeface="Arial" panose="020B0604020202020204" pitchFamily="34" charset="0"/>
                <a:cs typeface="Arial" panose="020B0604020202020204" pitchFamily="34" charset="0"/>
              </a:rPr>
              <a:t>omeostasi</a:t>
            </a:r>
            <a:r>
              <a:rPr lang="it-IT" b="0" i="0" dirty="0">
                <a:solidFill>
                  <a:srgbClr val="222222"/>
                </a:solidFill>
                <a:effectLst/>
                <a:latin typeface="Arial" panose="020B0604020202020204" pitchFamily="34" charset="0"/>
                <a:cs typeface="Arial" panose="020B0604020202020204" pitchFamily="34" charset="0"/>
              </a:rPr>
              <a:t> dell’organismo.</a:t>
            </a:r>
          </a:p>
        </p:txBody>
      </p:sp>
    </p:spTree>
    <p:extLst>
      <p:ext uri="{BB962C8B-B14F-4D97-AF65-F5344CB8AC3E}">
        <p14:creationId xmlns:p14="http://schemas.microsoft.com/office/powerpoint/2010/main" val="46483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902" y="922570"/>
            <a:ext cx="10929347" cy="4524315"/>
          </a:xfrm>
          <a:prstGeom prst="rect">
            <a:avLst/>
          </a:prstGeom>
        </p:spPr>
        <p:txBody>
          <a:bodyPr wrap="square">
            <a:spAutoFit/>
          </a:bodyPr>
          <a:lstStyle/>
          <a:p>
            <a:pPr marL="285750" indent="-285750" algn="just">
              <a:buFont typeface="Arial" panose="020B0604020202020204" pitchFamily="34" charset="0"/>
              <a:buChar char="•"/>
            </a:pPr>
            <a:r>
              <a:rPr lang="it-IT" b="0" i="0" dirty="0">
                <a:solidFill>
                  <a:srgbClr val="222222"/>
                </a:solidFill>
                <a:effectLst/>
                <a:latin typeface="Noto Sans"/>
              </a:rPr>
              <a:t>Finora si è parlato di cambiamenti morfologici nel corso della vita di un singolo individuo, ma le forme possono modificarsi anche nell’arco di tempi più lunghi, da una generazione all’altra, per cui i discendenti risultano cambiati rispetto agli antenati. </a:t>
            </a:r>
          </a:p>
          <a:p>
            <a:pPr marL="285750" indent="-285750" algn="just">
              <a:buFont typeface="Arial" panose="020B0604020202020204" pitchFamily="34" charset="0"/>
              <a:buChar char="•"/>
            </a:pPr>
            <a:endParaRPr lang="it-IT" dirty="0">
              <a:solidFill>
                <a:srgbClr val="222222"/>
              </a:solidFill>
              <a:latin typeface="Noto Sans"/>
            </a:endParaRPr>
          </a:p>
          <a:p>
            <a:pPr marL="285750" indent="-285750" algn="just">
              <a:buFont typeface="Arial" panose="020B0604020202020204" pitchFamily="34" charset="0"/>
              <a:buChar char="•"/>
            </a:pPr>
            <a:r>
              <a:rPr lang="it-IT" b="0" i="0" dirty="0">
                <a:solidFill>
                  <a:srgbClr val="222222"/>
                </a:solidFill>
                <a:effectLst/>
                <a:latin typeface="Noto Sans"/>
              </a:rPr>
              <a:t>Tale processo è detto </a:t>
            </a:r>
            <a:r>
              <a:rPr lang="it-IT" b="1" i="0" dirty="0">
                <a:solidFill>
                  <a:srgbClr val="222222"/>
                </a:solidFill>
                <a:effectLst/>
                <a:latin typeface="Noto Sans"/>
              </a:rPr>
              <a:t>evoluzione</a:t>
            </a:r>
            <a:r>
              <a:rPr lang="it-IT" b="0" i="0" dirty="0">
                <a:solidFill>
                  <a:srgbClr val="222222"/>
                </a:solidFill>
                <a:effectLst/>
                <a:latin typeface="Noto Sans"/>
              </a:rPr>
              <a:t>. </a:t>
            </a:r>
          </a:p>
          <a:p>
            <a:pPr marL="285750" indent="-285750" algn="just">
              <a:buFont typeface="Arial" panose="020B0604020202020204" pitchFamily="34" charset="0"/>
              <a:buChar char="•"/>
            </a:pPr>
            <a:endParaRPr lang="it-IT" dirty="0">
              <a:solidFill>
                <a:srgbClr val="222222"/>
              </a:solidFill>
              <a:latin typeface="Noto Sans"/>
            </a:endParaRPr>
          </a:p>
          <a:p>
            <a:pPr marL="285750" indent="-285750" algn="just">
              <a:buFont typeface="Arial" panose="020B0604020202020204" pitchFamily="34" charset="0"/>
              <a:buChar char="•"/>
            </a:pPr>
            <a:r>
              <a:rPr lang="it-IT" b="0" i="0" dirty="0">
                <a:solidFill>
                  <a:srgbClr val="222222"/>
                </a:solidFill>
                <a:effectLst/>
                <a:latin typeface="Noto Sans"/>
              </a:rPr>
              <a:t>Il risultato del cambiamento evolutivo è l’aumento della capacità adattativa dell’organismo, che così ottiene maggiori probabilità di sopravvivenza e riproduzione rispetto ai consimili. </a:t>
            </a:r>
          </a:p>
          <a:p>
            <a:pPr marL="285750" indent="-285750" algn="just">
              <a:buFont typeface="Arial" panose="020B0604020202020204" pitchFamily="34" charset="0"/>
              <a:buChar char="•"/>
            </a:pPr>
            <a:endParaRPr lang="it-IT" dirty="0">
              <a:solidFill>
                <a:srgbClr val="222222"/>
              </a:solidFill>
              <a:latin typeface="Noto Sans"/>
            </a:endParaRPr>
          </a:p>
          <a:p>
            <a:pPr marL="285750" indent="-285750" algn="just">
              <a:buFont typeface="Arial" panose="020B0604020202020204" pitchFamily="34" charset="0"/>
              <a:buChar char="•"/>
            </a:pPr>
            <a:r>
              <a:rPr lang="it-IT" b="0" i="0" dirty="0">
                <a:solidFill>
                  <a:srgbClr val="222222"/>
                </a:solidFill>
                <a:effectLst/>
                <a:latin typeface="Noto Sans"/>
              </a:rPr>
              <a:t>Nel contesto evolutivo, l’adattamento si può quindi definire come il processo che rende un organismo più capace di sopravvivere e riprodursi nel proprio ambiente.</a:t>
            </a:r>
          </a:p>
          <a:p>
            <a:pPr marL="285750" indent="-285750" algn="just">
              <a:buFont typeface="Arial" panose="020B0604020202020204" pitchFamily="34" charset="0"/>
              <a:buChar char="•"/>
            </a:pPr>
            <a:endParaRPr lang="it-IT" b="0" i="0" dirty="0">
              <a:solidFill>
                <a:srgbClr val="222222"/>
              </a:solidFill>
              <a:effectLst/>
              <a:latin typeface="Noto Sans"/>
            </a:endParaRPr>
          </a:p>
          <a:p>
            <a:pPr marL="285750" indent="-285750" algn="just">
              <a:buFont typeface="Arial" panose="020B0604020202020204" pitchFamily="34" charset="0"/>
              <a:buChar char="•"/>
            </a:pPr>
            <a:r>
              <a:rPr lang="it-IT" b="0" i="0" dirty="0">
                <a:solidFill>
                  <a:srgbClr val="222222"/>
                </a:solidFill>
                <a:effectLst/>
                <a:latin typeface="Noto Sans"/>
              </a:rPr>
              <a:t>In definitiva, la variazione morfologica si può ricondurre a due ordini di cause, </a:t>
            </a:r>
            <a:r>
              <a:rPr lang="it-IT" b="1" i="0" dirty="0">
                <a:solidFill>
                  <a:srgbClr val="222222"/>
                </a:solidFill>
                <a:effectLst/>
                <a:latin typeface="Noto Sans"/>
              </a:rPr>
              <a:t>prossime</a:t>
            </a:r>
            <a:r>
              <a:rPr lang="it-IT" b="0" i="0" dirty="0">
                <a:solidFill>
                  <a:srgbClr val="222222"/>
                </a:solidFill>
                <a:effectLst/>
                <a:latin typeface="Noto Sans"/>
              </a:rPr>
              <a:t> ed </a:t>
            </a:r>
            <a:r>
              <a:rPr lang="it-IT" b="1" i="0" dirty="0">
                <a:solidFill>
                  <a:srgbClr val="222222"/>
                </a:solidFill>
                <a:effectLst/>
                <a:latin typeface="Noto Sans"/>
              </a:rPr>
              <a:t>evolutive</a:t>
            </a:r>
            <a:r>
              <a:rPr lang="it-IT" b="0" i="0" dirty="0">
                <a:solidFill>
                  <a:srgbClr val="222222"/>
                </a:solidFill>
                <a:effectLst/>
                <a:latin typeface="Noto Sans"/>
              </a:rPr>
              <a:t>: le prime determinano la variazione dell’individuo nel corso della vita, in relazione alle funzioni, condizioni ambientali e così via, mentre le seconde provocano la variazione in relazione all’evoluzione delle specie in tempi più lunghi.</a:t>
            </a:r>
          </a:p>
        </p:txBody>
      </p:sp>
    </p:spTree>
    <p:extLst>
      <p:ext uri="{BB962C8B-B14F-4D97-AF65-F5344CB8AC3E}">
        <p14:creationId xmlns:p14="http://schemas.microsoft.com/office/powerpoint/2010/main" val="383291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188" y="135300"/>
            <a:ext cx="11171070" cy="1754326"/>
          </a:xfrm>
          <a:prstGeom prst="rect">
            <a:avLst/>
          </a:prstGeom>
        </p:spPr>
        <p:txBody>
          <a:bodyPr wrap="square">
            <a:spAutoFit/>
          </a:bodyPr>
          <a:lstStyle/>
          <a:p>
            <a:r>
              <a:rPr lang="it-IT" b="1" i="0" dirty="0">
                <a:solidFill>
                  <a:srgbClr val="00C6FF"/>
                </a:solidFill>
                <a:effectLst/>
                <a:latin typeface="Noto Sans"/>
              </a:rPr>
              <a:t>Metodo comparativo</a:t>
            </a:r>
            <a:endParaRPr lang="it-IT" b="1" i="0" dirty="0">
              <a:solidFill>
                <a:srgbClr val="222222"/>
              </a:solidFill>
              <a:effectLst/>
              <a:latin typeface="Noto Sans"/>
            </a:endParaRPr>
          </a:p>
          <a:p>
            <a:r>
              <a:rPr lang="it-IT" b="0" i="0" dirty="0">
                <a:solidFill>
                  <a:srgbClr val="222222"/>
                </a:solidFill>
                <a:effectLst/>
                <a:latin typeface="Noto Sans"/>
              </a:rPr>
              <a:t>Il </a:t>
            </a:r>
            <a:r>
              <a:rPr lang="it-IT" b="1" i="0" dirty="0">
                <a:solidFill>
                  <a:srgbClr val="222222"/>
                </a:solidFill>
                <a:effectLst/>
                <a:latin typeface="Noto Sans"/>
              </a:rPr>
              <a:t>metodo comparativo</a:t>
            </a:r>
            <a:r>
              <a:rPr lang="it-IT" b="0" i="0" dirty="0">
                <a:solidFill>
                  <a:srgbClr val="222222"/>
                </a:solidFill>
                <a:effectLst/>
                <a:latin typeface="Noto Sans"/>
              </a:rPr>
              <a:t>, confrontando forme e funzioni di specie diverse, consente di indagare tanto sulle cause prossime quanto su quelle evolutive e di elaborare teorie generali sulla variazione.</a:t>
            </a:r>
          </a:p>
          <a:p>
            <a:endParaRPr lang="it-IT" b="0" i="0" dirty="0">
              <a:solidFill>
                <a:srgbClr val="222222"/>
              </a:solidFill>
              <a:effectLst/>
              <a:latin typeface="Noto Sans"/>
            </a:endParaRPr>
          </a:p>
          <a:p>
            <a:r>
              <a:rPr lang="it-IT" b="0" i="0" dirty="0">
                <a:solidFill>
                  <a:srgbClr val="222222"/>
                </a:solidFill>
                <a:effectLst/>
                <a:latin typeface="Noto Sans"/>
              </a:rPr>
              <a:t>Come si vede, l’analisi funzionale, cioè delle cause prossime, chiarisce diversi aspetti, ma lascia aperti molti interrogativi.</a:t>
            </a:r>
          </a:p>
        </p:txBody>
      </p:sp>
      <p:pic>
        <p:nvPicPr>
          <p:cNvPr id="4" name="Picture 2" descr="C:\Users\GB\AppData\Roaming\digibook24\assets\externals\EDE18C_008_Stingo_Anatomia_comparata\i\4-2.png">
            <a:extLst>
              <a:ext uri="{FF2B5EF4-FFF2-40B4-BE49-F238E27FC236}">
                <a16:creationId xmlns:a16="http://schemas.microsoft.com/office/drawing/2014/main" id="{1DD1C8F3-053B-9698-1590-66D268D81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568"/>
          <a:stretch/>
        </p:blipFill>
        <p:spPr bwMode="auto">
          <a:xfrm>
            <a:off x="195480" y="2037041"/>
            <a:ext cx="6679773" cy="3446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B\AppData\Roaming\digibook24\assets\externals\EDE18C_008_Stingo_Anatomia_comparata\i\4-2.png">
            <a:extLst>
              <a:ext uri="{FF2B5EF4-FFF2-40B4-BE49-F238E27FC236}">
                <a16:creationId xmlns:a16="http://schemas.microsoft.com/office/drawing/2014/main" id="{881D3B95-F9F2-F645-2374-9AC6E575A8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85"/>
          <a:stretch/>
        </p:blipFill>
        <p:spPr bwMode="auto">
          <a:xfrm>
            <a:off x="6783290" y="2037041"/>
            <a:ext cx="5213230" cy="33603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7A3BBD-FFDA-294B-55CD-40FED147985C}"/>
              </a:ext>
            </a:extLst>
          </p:cNvPr>
          <p:cNvSpPr txBox="1"/>
          <p:nvPr/>
        </p:nvSpPr>
        <p:spPr>
          <a:xfrm>
            <a:off x="388188" y="5483127"/>
            <a:ext cx="11485488" cy="923330"/>
          </a:xfrm>
          <a:prstGeom prst="rect">
            <a:avLst/>
          </a:prstGeom>
          <a:noFill/>
        </p:spPr>
        <p:txBody>
          <a:bodyPr wrap="square">
            <a:spAutoFit/>
          </a:bodyPr>
          <a:lstStyle/>
          <a:p>
            <a:r>
              <a:rPr lang="it-IT" b="0" i="0" dirty="0">
                <a:solidFill>
                  <a:srgbClr val="222222"/>
                </a:solidFill>
                <a:effectLst/>
                <a:latin typeface="Noto Sans"/>
              </a:rPr>
              <a:t>La struttura di base dell’arto è la medesima: anche in questo caso si possono distinguere un osso lungo nel braccio, due ossa lunghe negli avambracci, una serie di ossa corte nel polso e alcune lunghe nella mano. </a:t>
            </a:r>
            <a:endParaRPr lang="en-GB" dirty="0"/>
          </a:p>
        </p:txBody>
      </p:sp>
    </p:spTree>
    <p:extLst>
      <p:ext uri="{BB962C8B-B14F-4D97-AF65-F5344CB8AC3E}">
        <p14:creationId xmlns:p14="http://schemas.microsoft.com/office/powerpoint/2010/main" val="388020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606" y="1258213"/>
            <a:ext cx="10072914" cy="4341573"/>
          </a:xfrm>
          <a:prstGeom prst="rect">
            <a:avLst/>
          </a:prstGeom>
        </p:spPr>
        <p:txBody>
          <a:bodyPr wrap="square">
            <a:spAutoFit/>
          </a:bodyPr>
          <a:lstStyle/>
          <a:p>
            <a:r>
              <a:rPr lang="it-IT" b="1" i="0" dirty="0">
                <a:solidFill>
                  <a:srgbClr val="00C6FF"/>
                </a:solidFill>
                <a:effectLst/>
                <a:latin typeface="Noto Sans"/>
              </a:rPr>
              <a:t>Vertebrati: campo di studio privilegiato</a:t>
            </a:r>
          </a:p>
          <a:p>
            <a:endParaRPr lang="it-IT" b="1" i="0" dirty="0">
              <a:solidFill>
                <a:srgbClr val="222222"/>
              </a:solidFill>
              <a:effectLst/>
              <a:latin typeface="Noto Sans"/>
            </a:endParaRPr>
          </a:p>
          <a:p>
            <a:pPr lvl="1">
              <a:lnSpc>
                <a:spcPct val="150000"/>
              </a:lnSpc>
            </a:pPr>
            <a:r>
              <a:rPr lang="it-IT" b="0" i="0" dirty="0">
                <a:solidFill>
                  <a:srgbClr val="222222"/>
                </a:solidFill>
                <a:effectLst/>
                <a:latin typeface="Noto Sans"/>
              </a:rPr>
              <a:t>Nel corso della sua storia, l’anatomia comparata ha progressivamente concentrato il suo campo d’azione sui vertebrati, per vari motivi:</a:t>
            </a:r>
          </a:p>
          <a:p>
            <a:pPr marL="742950" lvl="1" indent="-285750">
              <a:lnSpc>
                <a:spcPct val="150000"/>
              </a:lnSpc>
              <a:buFont typeface="Arial" panose="020B0604020202020204" pitchFamily="34" charset="0"/>
              <a:buChar char="•"/>
            </a:pPr>
            <a:r>
              <a:rPr lang="it-IT" b="0" i="0" dirty="0">
                <a:solidFill>
                  <a:srgbClr val="222222"/>
                </a:solidFill>
                <a:effectLst/>
                <a:latin typeface="Noto Sans"/>
              </a:rPr>
              <a:t>maggiore dimestichezza con essi e disponibilità rispetto ad altri animali;</a:t>
            </a:r>
          </a:p>
          <a:p>
            <a:pPr marL="742950" lvl="1" indent="-285750">
              <a:lnSpc>
                <a:spcPct val="150000"/>
              </a:lnSpc>
              <a:buFont typeface="Arial" panose="020B0604020202020204" pitchFamily="34" charset="0"/>
              <a:buChar char="•"/>
            </a:pPr>
            <a:r>
              <a:rPr lang="it-IT" b="0" i="0" dirty="0">
                <a:solidFill>
                  <a:srgbClr val="222222"/>
                </a:solidFill>
                <a:effectLst/>
                <a:latin typeface="Noto Sans"/>
              </a:rPr>
              <a:t>risvolti economici importanti: carne, latte, uova, pellami sono prodotti da vertebrati;</a:t>
            </a:r>
          </a:p>
          <a:p>
            <a:pPr marL="742950" lvl="1" indent="-285750">
              <a:lnSpc>
                <a:spcPct val="150000"/>
              </a:lnSpc>
              <a:buFont typeface="Arial" panose="020B0604020202020204" pitchFamily="34" charset="0"/>
              <a:buChar char="•"/>
            </a:pPr>
            <a:r>
              <a:rPr lang="it-IT" b="0" i="0" dirty="0">
                <a:solidFill>
                  <a:srgbClr val="222222"/>
                </a:solidFill>
                <a:effectLst/>
                <a:latin typeface="Noto Sans"/>
              </a:rPr>
              <a:t>interesse sanitario: possono essere veicoli e vettori di malattie importanti (peste, influenza aviaria, encefalopatia spongiforme, sindrome di immunodeficienza delle scimmie) e hanno ampio </a:t>
            </a:r>
          </a:p>
          <a:p>
            <a:pPr marL="742950" lvl="1" indent="-285750">
              <a:lnSpc>
                <a:spcPct val="150000"/>
              </a:lnSpc>
              <a:buFont typeface="Arial" panose="020B0604020202020204" pitchFamily="34" charset="0"/>
              <a:buChar char="•"/>
            </a:pPr>
            <a:r>
              <a:rPr lang="it-IT" b="0" i="0" dirty="0">
                <a:solidFill>
                  <a:srgbClr val="222222"/>
                </a:solidFill>
                <a:effectLst/>
                <a:latin typeface="Noto Sans"/>
              </a:rPr>
              <a:t>impiego come animali da laboratorio e implicazioni rilevanti degli studi comparati per la specie umana</a:t>
            </a:r>
          </a:p>
        </p:txBody>
      </p:sp>
    </p:spTree>
    <p:extLst>
      <p:ext uri="{BB962C8B-B14F-4D97-AF65-F5344CB8AC3E}">
        <p14:creationId xmlns:p14="http://schemas.microsoft.com/office/powerpoint/2010/main" val="265495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964DE1-106B-8F09-356F-A105BC42F702}"/>
              </a:ext>
            </a:extLst>
          </p:cNvPr>
          <p:cNvSpPr txBox="1"/>
          <p:nvPr/>
        </p:nvSpPr>
        <p:spPr>
          <a:xfrm>
            <a:off x="1035290" y="1859132"/>
            <a:ext cx="10351698" cy="3970318"/>
          </a:xfrm>
          <a:prstGeom prst="rect">
            <a:avLst/>
          </a:prstGeom>
          <a:noFill/>
        </p:spPr>
        <p:txBody>
          <a:bodyPr wrap="square">
            <a:spAutoFit/>
          </a:bodyPr>
          <a:lstStyle/>
          <a:p>
            <a:r>
              <a:rPr lang="it-IT" sz="2800" b="0" i="0" dirty="0">
                <a:effectLst/>
                <a:latin typeface="Arial" panose="020B0604020202020204" pitchFamily="34" charset="0"/>
                <a:cs typeface="Arial" panose="020B0604020202020204" pitchFamily="34" charset="0"/>
              </a:rPr>
              <a:t>I vertebrati sono animali a simmetria bilaterale, cioè la maggior parte delle loro strutture si ripete in modo simmetrico rispetto a un piano, detto sagittale o mediano. </a:t>
            </a:r>
          </a:p>
          <a:p>
            <a:endParaRPr lang="it-IT" sz="2800" dirty="0">
              <a:latin typeface="Arial" panose="020B0604020202020204" pitchFamily="34" charset="0"/>
              <a:cs typeface="Arial" panose="020B0604020202020204" pitchFamily="34" charset="0"/>
            </a:endParaRPr>
          </a:p>
          <a:p>
            <a:endParaRPr lang="it-IT" sz="2800" b="0" i="0" dirty="0">
              <a:effectLst/>
              <a:latin typeface="Arial" panose="020B0604020202020204" pitchFamily="34" charset="0"/>
              <a:cs typeface="Arial" panose="020B0604020202020204" pitchFamily="34" charset="0"/>
            </a:endParaRPr>
          </a:p>
          <a:p>
            <a:r>
              <a:rPr lang="it-IT" sz="2800" b="0" i="0" dirty="0">
                <a:effectLst/>
                <a:latin typeface="Arial" panose="020B0604020202020204" pitchFamily="34" charset="0"/>
                <a:cs typeface="Arial" panose="020B0604020202020204" pitchFamily="34" charset="0"/>
              </a:rPr>
              <a:t>regione anteriore (o anche </a:t>
            </a:r>
            <a:r>
              <a:rPr lang="it-IT" sz="2800" b="0" i="0" dirty="0" err="1">
                <a:effectLst/>
                <a:latin typeface="Arial" panose="020B0604020202020204" pitchFamily="34" charset="0"/>
                <a:cs typeface="Arial" panose="020B0604020202020204" pitchFamily="34" charset="0"/>
              </a:rPr>
              <a:t>cefalica,craniale</a:t>
            </a:r>
            <a:r>
              <a:rPr lang="it-IT" sz="2800" b="0" i="0" dirty="0">
                <a:effectLst/>
                <a:latin typeface="Arial" panose="020B0604020202020204" pitchFamily="34" charset="0"/>
                <a:cs typeface="Arial" panose="020B0604020202020204" pitchFamily="34" charset="0"/>
              </a:rPr>
              <a:t>, orale o rostrale), regione posteriore (o anche caudale, aborale o terminale). </a:t>
            </a:r>
          </a:p>
          <a:p>
            <a:r>
              <a:rPr lang="it-IT" sz="2800" b="0" i="0" dirty="0">
                <a:effectLst/>
                <a:latin typeface="Arial" panose="020B0604020202020204" pitchFamily="34" charset="0"/>
                <a:cs typeface="Arial" panose="020B0604020202020204" pitchFamily="34" charset="0"/>
              </a:rPr>
              <a:t>regione dorsale</a:t>
            </a:r>
          </a:p>
          <a:p>
            <a:r>
              <a:rPr lang="it-IT" sz="2800" b="0" i="0" dirty="0">
                <a:effectLst/>
                <a:latin typeface="Arial" panose="020B0604020202020204" pitchFamily="34" charset="0"/>
                <a:cs typeface="Arial" panose="020B0604020202020204" pitchFamily="34" charset="0"/>
              </a:rPr>
              <a:t>regione ventrale</a:t>
            </a:r>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0733D36-66BB-AEFF-2376-0D54D74902C5}"/>
              </a:ext>
            </a:extLst>
          </p:cNvPr>
          <p:cNvSpPr txBox="1"/>
          <p:nvPr/>
        </p:nvSpPr>
        <p:spPr>
          <a:xfrm>
            <a:off x="1856464" y="542443"/>
            <a:ext cx="8177616" cy="1200329"/>
          </a:xfrm>
          <a:prstGeom prst="rect">
            <a:avLst/>
          </a:prstGeom>
          <a:noFill/>
        </p:spPr>
        <p:txBody>
          <a:bodyPr wrap="square">
            <a:spAutoFit/>
          </a:bodyPr>
          <a:lstStyle/>
          <a:p>
            <a:pPr algn="ctr"/>
            <a:r>
              <a:rPr lang="it-IT" sz="3600" b="0" i="0" dirty="0">
                <a:effectLst/>
                <a:latin typeface="Arial" panose="020B0604020202020204" pitchFamily="34" charset="0"/>
                <a:cs typeface="Arial" panose="020B0604020202020204" pitchFamily="34" charset="0"/>
              </a:rPr>
              <a:t>Terminologia anatomica e piani di dissezione nei vertebrati</a:t>
            </a:r>
          </a:p>
        </p:txBody>
      </p:sp>
    </p:spTree>
    <p:extLst>
      <p:ext uri="{BB962C8B-B14F-4D97-AF65-F5344CB8AC3E}">
        <p14:creationId xmlns:p14="http://schemas.microsoft.com/office/powerpoint/2010/main" val="193893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3186</Words>
  <Application>Microsoft Office PowerPoint</Application>
  <PresentationFormat>Widescreen</PresentationFormat>
  <Paragraphs>253</Paragraphs>
  <Slides>42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Comic Sans MS</vt:lpstr>
      <vt:lpstr>Courier New</vt:lpstr>
      <vt:lpstr>Noto Sans</vt:lpstr>
      <vt:lpstr>robotoregular</vt:lpstr>
      <vt:lpstr>Verdana</vt:lpstr>
      <vt:lpstr>Vijaya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Baj</dc:creator>
  <cp:lastModifiedBy>Gabriele Baj</cp:lastModifiedBy>
  <cp:revision>6</cp:revision>
  <dcterms:created xsi:type="dcterms:W3CDTF">2024-03-04T11:58:16Z</dcterms:created>
  <dcterms:modified xsi:type="dcterms:W3CDTF">2024-03-06T09:55:44Z</dcterms:modified>
</cp:coreProperties>
</file>