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6" r:id="rId4"/>
    <p:sldId id="267" r:id="rId5"/>
    <p:sldId id="268" r:id="rId6"/>
    <p:sldId id="264" r:id="rId7"/>
    <p:sldId id="263" r:id="rId8"/>
    <p:sldId id="259" r:id="rId9"/>
    <p:sldId id="262" r:id="rId10"/>
    <p:sldId id="261" r:id="rId11"/>
    <p:sldId id="258" r:id="rId12"/>
    <p:sldId id="265" r:id="rId1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4A77"/>
    <a:srgbClr val="BAE18F"/>
    <a:srgbClr val="E7EDF9"/>
    <a:srgbClr val="C5D4F1"/>
    <a:srgbClr val="3366CC"/>
    <a:srgbClr val="90ACE4"/>
    <a:srgbClr val="7D9EDF"/>
    <a:srgbClr val="336699"/>
    <a:srgbClr val="FF714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B7079-70D4-4B88-A391-55026EA23E2E}" v="74" dt="2024-03-06T10:03:01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9709" autoAdjust="0"/>
  </p:normalViewPr>
  <p:slideViewPr>
    <p:cSldViewPr snapToGrid="0">
      <p:cViewPr varScale="1">
        <p:scale>
          <a:sx n="101" d="100"/>
          <a:sy n="101" d="100"/>
        </p:scale>
        <p:origin x="2391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FC841-6E0E-496C-850D-971A5488868E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2173D-90C2-47AD-A050-E1A7D93E8A0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3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2173D-90C2-47AD-A050-E1A7D93E8A0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199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2173D-90C2-47AD-A050-E1A7D93E8A0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958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2173D-90C2-47AD-A050-E1A7D93E8A0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65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2173D-90C2-47AD-A050-E1A7D93E8A0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646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Evo-devo</a:t>
            </a:r>
          </a:p>
          <a:p>
            <a:endParaRPr lang="it-I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200" dirty="0"/>
              <a:t>Per comprendere meglio l’anatomia comparata dei vertebrati è importante conoscere i cambiamenti di forma e funzione che avvengono durante lo sviluppo embrionale di un animale, cioè durante la sua </a:t>
            </a:r>
            <a:r>
              <a:rPr lang="it-IT" altLang="it-IT" sz="1200" b="1" dirty="0"/>
              <a:t>ontogenesi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2173D-90C2-47AD-A050-E1A7D93E8A0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04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3C13A6-4EA4-408E-94D2-CB0EDA060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763E9F-3F2D-482A-B515-17DD04E6F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FA4609-8F49-440E-9ADD-7B731755DC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47306-1175-425C-A279-96EF6962B60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090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8FA3C8-D2C0-45AE-9984-D2B8EC054B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85EC36-903D-4535-8ABD-ED565669D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8A553E-A508-4386-BE97-3FF3D888C4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05B44-5F61-4419-BDB7-F991C15384E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862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26DE1E-BB11-458C-A06C-D29BE6681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E4C3BD-91E6-4D54-AED1-5C1AACE31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44BDAE-5EE6-469B-838B-5BAAD074BD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B295-8A90-46F3-8486-3D096D8DDD8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561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3FE906-E0DA-48AA-BE24-8359B060DE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BD7DC1-AE25-4224-9C6F-A0605812C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A8CC87-DD34-455C-8EBF-238D47B02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12A8A-E265-460E-8840-360DF603871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204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19DF3E-87F4-4EDD-8FC6-3C579EC0F6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0A1E1E-3810-4378-BAFE-50D0FD1D5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EF7391-83AB-4D1B-9472-4A4F9C1FCE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64CE9-1ACB-42CB-BCF4-877AC04748C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297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E2A04-A7FB-4A70-9B2A-831AC788A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4505E8-A279-4146-BD40-C5D154EC6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1C2B14-AD18-42C7-8DBE-AB32A9FD9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09C4C-0B36-48E1-AFEC-EA7B70C72CF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869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E095FD-5E7C-4033-8546-5272FB1858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D73132-A70C-4DA6-8FD2-E249DC4F7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BA9797A-3E91-401B-8F98-873078035D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C61FC-DE5F-4E54-BD26-F3EA062AC42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89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BB9320-D9AE-413C-9CB6-D53D4ECA20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0E285B-8B4E-4FE2-BCD5-C68764A7D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922337-F31A-4466-AD1B-D22228D04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0B71-56E6-4F73-A066-D085D9127253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9949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0B1D8C-4EFB-4B52-9F77-103D13D487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1CC9B5-F2A5-444E-82F2-FE36DA6D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B355D2-6B27-4F8E-9537-74AE30FADB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8ECB2-8C89-4118-AD3D-CD2074333E2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228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63C875-7555-424A-894B-6A0BE8543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D4E98C-AC8F-472F-8744-2CF4AFCA0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EFF296-145A-44DC-A778-2203032322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A23A7-6B5E-4C50-9508-AD39F27CAAF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870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C9EA8B-B4E4-4154-9F59-2359CCABB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FF3F5F-7445-4273-9801-09001F84C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8F1DB-CB59-41F5-A3C2-14B5559C9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12ED-16D3-45FB-A953-2770AB3553C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52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A3BEBC-50AF-4627-B0F6-9DCE42170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B1D427E-DD68-4D2A-A764-8F2B29F68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33BC7E2-4257-42B2-9972-D1C9CC1A7D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FABF37-0123-4D94-B164-67180CB82E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34B6F2-9AE1-4C4C-B900-C94B97DD2D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5AE920C-D2B2-4B9F-A34E-0742AF80CFE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0685B323-1D0F-43FD-A6F4-208B839D5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559" y="1025543"/>
            <a:ext cx="710688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ANATOMIA COMPARATA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BIOLOGIA DELLO SVILUPPO </a:t>
            </a:r>
            <a:r>
              <a:rPr lang="it-IT" alt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029SV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dirty="0">
              <a:solidFill>
                <a:srgbClr val="FF46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LAUREA IN SCIENZE E TECNOLOGIE BIOLOGICHE SM51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ACCADEMICO 2024-2025</a:t>
            </a:r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62CB14C5-4475-4A39-9474-4CB34CE5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302" y="3273425"/>
            <a:ext cx="418415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Gabriele Baj &amp; Giulia Romano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Dipartimento di Scienze della Vita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Via Licio Giorgieri,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Edificio Q, 2p, st. 214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TRIESTE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040-5588676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gbaj@units.it</a:t>
            </a:r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33EEBFF1-BC20-42A4-AA45-5EB45D3F4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8B23FB-F814-ECA6-5C46-5EB0C1A6C1C0}"/>
              </a:ext>
            </a:extLst>
          </p:cNvPr>
          <p:cNvSpPr txBox="1"/>
          <p:nvPr/>
        </p:nvSpPr>
        <p:spPr>
          <a:xfrm>
            <a:off x="636369" y="5888315"/>
            <a:ext cx="7871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Ricevimento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appuntamento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scrivere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almeno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48 ore di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anticipo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CF3BC42-E01A-4252-B0C9-14E35BEEF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31" y="537891"/>
            <a:ext cx="54388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 – PRIMA PARTE</a:t>
            </a:r>
          </a:p>
        </p:txBody>
      </p:sp>
      <p:sp>
        <p:nvSpPr>
          <p:cNvPr id="4099" name="Text Box 6">
            <a:extLst>
              <a:ext uri="{FF2B5EF4-FFF2-40B4-BE49-F238E27FC236}">
                <a16:creationId xmlns:a16="http://schemas.microsoft.com/office/drawing/2014/main" id="{8634FF92-8912-4641-882A-1928C355E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79" y="2447832"/>
            <a:ext cx="85010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Sistemi, funzione, evoluzione.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	Omologia ed omoplasia.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Filogenesi e Classificazione.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	Gruppi monofiletici e parafiletici.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Comparsa e storia dei Vertebrati sulla Terra.</a:t>
            </a:r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656F29DE-6E43-407D-A478-2B5B63D88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2" y="1564048"/>
            <a:ext cx="8626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FF461B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FF461B"/>
                </a:solidFill>
                <a:latin typeface="Verdana" panose="020B0604030504040204" pitchFamily="34" charset="0"/>
              </a:rPr>
              <a:t>Fondamenti per l’approccio anatomo-funzionale dell’Anatomia Comparata</a:t>
            </a:r>
          </a:p>
        </p:txBody>
      </p:sp>
      <p:sp>
        <p:nvSpPr>
          <p:cNvPr id="4101" name="Rectangle 16">
            <a:extLst>
              <a:ext uri="{FF2B5EF4-FFF2-40B4-BE49-F238E27FC236}">
                <a16:creationId xmlns:a16="http://schemas.microsoft.com/office/drawing/2014/main" id="{828BB4FC-9D47-4325-B393-ECD7040B5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02" name="Text Box 17">
            <a:extLst>
              <a:ext uri="{FF2B5EF4-FFF2-40B4-BE49-F238E27FC236}">
                <a16:creationId xmlns:a16="http://schemas.microsoft.com/office/drawing/2014/main" id="{F9C60785-2F74-4305-B1E1-B94ADBFA8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45" y="3952174"/>
            <a:ext cx="862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>
                <a:solidFill>
                  <a:srgbClr val="FF461B"/>
                </a:solidFill>
                <a:latin typeface="Verdana" panose="020B0604030504040204" pitchFamily="34" charset="0"/>
              </a:rPr>
              <a:t> </a:t>
            </a:r>
            <a:r>
              <a:rPr lang="en-GB" altLang="it-IT" sz="1800" b="1">
                <a:solidFill>
                  <a:srgbClr val="FF461B"/>
                </a:solidFill>
                <a:latin typeface="Verdana" panose="020B0604030504040204" pitchFamily="34" charset="0"/>
              </a:rPr>
              <a:t>Diversità e Classificazione</a:t>
            </a:r>
            <a:endParaRPr lang="it-IT" altLang="it-IT" sz="1800" b="1">
              <a:solidFill>
                <a:srgbClr val="FF461B"/>
              </a:solidFill>
              <a:latin typeface="Verdana" panose="020B0604030504040204" pitchFamily="34" charset="0"/>
            </a:endParaRPr>
          </a:p>
        </p:txBody>
      </p:sp>
      <p:sp>
        <p:nvSpPr>
          <p:cNvPr id="4103" name="Text Box 19">
            <a:extLst>
              <a:ext uri="{FF2B5EF4-FFF2-40B4-BE49-F238E27FC236}">
                <a16:creationId xmlns:a16="http://schemas.microsoft.com/office/drawing/2014/main" id="{1E84CD60-EBA1-4DF2-B00F-F4573A1F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79" y="4366361"/>
            <a:ext cx="8588375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Cordati, caratteristiche e filogenesi.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 err="1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Cranioti</a:t>
            </a:r>
            <a:r>
              <a:rPr lang="it-IT" altLang="ja-JP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 e Gnatostomi: 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Agnati (Mixine, Petromizonti), 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Gnatostomi (Condroitti, Osteitti: Attinopterigi e  </a:t>
            </a:r>
            <a:r>
              <a:rPr lang="it-IT" altLang="ja-JP" sz="1400" dirty="0" err="1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Sarcopterigi</a:t>
            </a: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, Anfibi, Cheloni.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Diapsidi: Lepidosauri, Coccodrilli e Uccelli. Mammiferi). </a:t>
            </a:r>
          </a:p>
          <a:p>
            <a:pPr marL="285750" indent="-285750" eaLnBrk="1" hangingPunct="1">
              <a:spcBef>
                <a:spcPct val="0"/>
              </a:spcBef>
            </a:pPr>
            <a:endParaRPr lang="it-IT" altLang="it-IT" sz="1800" dirty="0">
              <a:solidFill>
                <a:srgbClr val="074A77"/>
              </a:solidFill>
              <a:latin typeface="Verdana" panose="020B0604030504040204" pitchFamily="34" charset="0"/>
              <a:ea typeface="ＭＳ Ｐゴシック" panose="020B0600070205080204" pitchFamily="34" charset="-128"/>
              <a:cs typeface="Verdana" panose="020B060403050404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Esempi di analisi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filogenomica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25E8715-BE2B-40EE-812C-FE4A65748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" name="Text Box 8">
            <a:extLst>
              <a:ext uri="{FF2B5EF4-FFF2-40B4-BE49-F238E27FC236}">
                <a16:creationId xmlns:a16="http://schemas.microsoft.com/office/drawing/2014/main" id="{676C9E31-6276-454C-93B7-421D5B23D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2" y="490184"/>
            <a:ext cx="862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 dirty="0">
                <a:solidFill>
                  <a:srgbClr val="FF461B"/>
                </a:solidFill>
                <a:latin typeface="Verdana" panose="020B0604030504040204" pitchFamily="34" charset="0"/>
              </a:rPr>
              <a:t> Sviluppo precoce ed embriologia comparata</a:t>
            </a:r>
          </a:p>
        </p:txBody>
      </p:sp>
      <p:sp>
        <p:nvSpPr>
          <p:cNvPr id="5124" name="Text Box 9">
            <a:extLst>
              <a:ext uri="{FF2B5EF4-FFF2-40B4-BE49-F238E27FC236}">
                <a16:creationId xmlns:a16="http://schemas.microsoft.com/office/drawing/2014/main" id="{262A5430-A1AE-4A58-B46B-FE681D3E8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1053525"/>
            <a:ext cx="87201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Oogenesi: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follicologenesi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e maturazione dell’uovo, controllo ormonale del ciclo ovarico.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Spermatogenesi: proliferazione e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spermioistogenesi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, controllo ormonale. Fecondazione e formazione dello zigote.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Segmentazione: oloblastica radiale e rotazionale, meroblastica discoidale. Formazione delle blastocisti.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Gastrulazione: Anfibi, formazione del blastoporo, involuzione del mesoderma,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epibolia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dell’ectoderma.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Uccelli e Mammiferi: formazione della stria primitiva e del nodo di Hensen,  ingressione delle cellule. Compattazione, schiusa e impianto della blastocisti dei mammiferi.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Annessi embrionali: sacco vitellino, allantoide, amnios, corion e placenta.</a:t>
            </a:r>
            <a:endParaRPr lang="it-IT" altLang="it-IT" sz="1800" dirty="0">
              <a:solidFill>
                <a:srgbClr val="074A77"/>
              </a:solidFill>
              <a:latin typeface="Verdana" panose="020B0604030504040204" pitchFamily="34" charset="0"/>
              <a:ea typeface="ＭＳ Ｐゴシック" panose="020B0600070205080204" pitchFamily="34" charset="-128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Derivati dell’ectoderma, mesoderma ed endoderma.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Embriogenesi del sistema cardiocircolatorio, nervoso, digerente, urogenitale, organi di senso.</a:t>
            </a:r>
            <a:endParaRPr lang="it-IT" altLang="it-IT" sz="1800" dirty="0">
              <a:solidFill>
                <a:srgbClr val="074A77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D02B3B-76EE-554D-EFD5-D74B8A6C51E5}"/>
              </a:ext>
            </a:extLst>
          </p:cNvPr>
          <p:cNvSpPr txBox="1"/>
          <p:nvPr/>
        </p:nvSpPr>
        <p:spPr>
          <a:xfrm>
            <a:off x="2286000" y="3015908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rgbClr val="FFFFFF"/>
                </a:solidFill>
                <a:effectLst/>
                <a:latin typeface="-apple-system"/>
              </a:rPr>
              <a:t>029SV - ANATOMIA COMPARATA E BIOLOGIA DELLO SVILUPPO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629ED7-0899-93AA-9758-865910950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848"/>
            <a:ext cx="9144000" cy="5896303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48B44775-2D90-4B06-9A31-68354D524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031" y="302147"/>
            <a:ext cx="565035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 – PRIMA PARTE</a:t>
            </a:r>
          </a:p>
        </p:txBody>
      </p:sp>
    </p:spTree>
    <p:extLst>
      <p:ext uri="{BB962C8B-B14F-4D97-AF65-F5344CB8AC3E}">
        <p14:creationId xmlns:p14="http://schemas.microsoft.com/office/powerpoint/2010/main" val="639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6">
            <a:extLst>
              <a:ext uri="{FF2B5EF4-FFF2-40B4-BE49-F238E27FC236}">
                <a16:creationId xmlns:a16="http://schemas.microsoft.com/office/drawing/2014/main" id="{1550D99D-7118-452F-847A-F7D1B516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077" y="97459"/>
            <a:ext cx="40446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ORARIO 1a settimana</a:t>
            </a:r>
          </a:p>
        </p:txBody>
      </p:sp>
      <p:sp>
        <p:nvSpPr>
          <p:cNvPr id="3095" name="Rectangle 349">
            <a:extLst>
              <a:ext uri="{FF2B5EF4-FFF2-40B4-BE49-F238E27FC236}">
                <a16:creationId xmlns:a16="http://schemas.microsoft.com/office/drawing/2014/main" id="{7FAFBF71-515B-4F54-A07E-BC1E5B79B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067F97-A5D4-3E1D-1064-7A51F74B8362}"/>
              </a:ext>
            </a:extLst>
          </p:cNvPr>
          <p:cNvSpPr txBox="1"/>
          <p:nvPr/>
        </p:nvSpPr>
        <p:spPr>
          <a:xfrm>
            <a:off x="317528" y="5449644"/>
            <a:ext cx="9455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 LEZIONI: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dal 18 Aprile al 27 Aprile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7E3A854-3B49-59FA-C16F-B398A53B1CC0}"/>
              </a:ext>
            </a:extLst>
          </p:cNvPr>
          <p:cNvGrpSpPr/>
          <p:nvPr/>
        </p:nvGrpSpPr>
        <p:grpSpPr>
          <a:xfrm>
            <a:off x="1843777" y="718138"/>
            <a:ext cx="6042923" cy="4478065"/>
            <a:chOff x="736495" y="714375"/>
            <a:chExt cx="8086035" cy="659975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F0A4F28-9B46-0983-99F7-9DFD0D8A8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0106" y="714375"/>
              <a:ext cx="7793778" cy="406112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E3F34FD-2BF5-709B-BF5E-4F925CCD1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6495" y="4107654"/>
              <a:ext cx="8086035" cy="32064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4016F1-E6C9-498D-66D9-0BC6C30B9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099" y="781826"/>
            <a:ext cx="5962850" cy="30958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251D0B-1009-886E-9546-FAD8A97E5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224" y="3848826"/>
            <a:ext cx="6029301" cy="2447605"/>
          </a:xfrm>
          <a:prstGeom prst="rect">
            <a:avLst/>
          </a:prstGeom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00DB3977-A793-B6FC-6F33-EADAA1232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077" y="97459"/>
            <a:ext cx="40446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ORARIO 2a settimana</a:t>
            </a:r>
          </a:p>
        </p:txBody>
      </p:sp>
    </p:spTree>
    <p:extLst>
      <p:ext uri="{BB962C8B-B14F-4D97-AF65-F5344CB8AC3E}">
        <p14:creationId xmlns:p14="http://schemas.microsoft.com/office/powerpoint/2010/main" val="130490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857400D4-4315-EE82-3F1F-FEDFD7BB1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077" y="97459"/>
            <a:ext cx="39998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ORARIO 3a settimana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FA4042-1FD9-296E-5BE2-076AD2A38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903" y="620679"/>
            <a:ext cx="5524193" cy="3065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156F4B-9660-4289-85E5-7A80616E9F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1138" y="3686511"/>
            <a:ext cx="5551458" cy="22886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A43B20-CE20-1E5F-7993-B39ABF463C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7173" y="2310064"/>
            <a:ext cx="1058424" cy="14534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AEF3CA6-5AB7-E435-8059-E52712FA9190}"/>
              </a:ext>
            </a:extLst>
          </p:cNvPr>
          <p:cNvSpPr txBox="1"/>
          <p:nvPr/>
        </p:nvSpPr>
        <p:spPr>
          <a:xfrm>
            <a:off x="6468002" y="2555466"/>
            <a:ext cx="2755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lezione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Baj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probabile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recupero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62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857400D4-4315-EE82-3F1F-FEDFD7BB1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077" y="97459"/>
            <a:ext cx="40446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ORARIO 4a settimana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590922-666E-2469-1EE4-8B6B49472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903" y="620679"/>
            <a:ext cx="5524193" cy="3065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9A8971-00D3-1273-810D-88C4909C96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1138" y="3773136"/>
            <a:ext cx="5551458" cy="2288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D39FA2-E09C-0808-41CE-5BCED7628B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761" y="659045"/>
            <a:ext cx="5541835" cy="314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1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2E4F4D-AE07-9F4F-6780-593B164E832E}"/>
              </a:ext>
            </a:extLst>
          </p:cNvPr>
          <p:cNvSpPr txBox="1"/>
          <p:nvPr/>
        </p:nvSpPr>
        <p:spPr>
          <a:xfrm>
            <a:off x="1183907" y="1187939"/>
            <a:ext cx="744995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DATE LABORATORI &amp; Museo di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Scienze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Naturali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25 &amp; 26 Marzo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&amp; 3 Aprile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 &amp; 9 Aprile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15 &amp; 16 Aprile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&amp; 7 Maggio*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13 &amp; 14 Maggio*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20 &amp; 21 Maggio *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possibili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variazioni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verifica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disponibilità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Museo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36DC2C4-9977-7CFE-7076-680192E99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006" y="233832"/>
            <a:ext cx="389882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di laboratorio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ORARIO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BAFBA5-129D-BB97-1E42-1419D4B7F944}"/>
              </a:ext>
            </a:extLst>
          </p:cNvPr>
          <p:cNvSpPr txBox="1"/>
          <p:nvPr/>
        </p:nvSpPr>
        <p:spPr>
          <a:xfrm>
            <a:off x="684658" y="4675672"/>
            <a:ext cx="672491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	Topic Lab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Laboratori di microscopia ottica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	Embriologia in microscopia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	Organogenesi in sistemi modello vertebrati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Osservazione di modelli anatomici e scheletri di vertebrati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50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9D32D973-DC0F-071B-61E6-43C30A967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474" y="3290432"/>
            <a:ext cx="2970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APPELLI D’ESAME</a:t>
            </a:r>
          </a:p>
        </p:txBody>
      </p:sp>
      <p:sp>
        <p:nvSpPr>
          <p:cNvPr id="3" name="Text Box 350">
            <a:extLst>
              <a:ext uri="{FF2B5EF4-FFF2-40B4-BE49-F238E27FC236}">
                <a16:creationId xmlns:a16="http://schemas.microsoft.com/office/drawing/2014/main" id="{29C84ECC-7B9A-7DD8-6D1C-BFE73BA09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95" y="1297124"/>
            <a:ext cx="8039380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Test scritti con domande a risposta multipla e a riempimento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64 domande (0.4 per risposta corretta, -0.1 per risposta errata)*</a:t>
            </a:r>
          </a:p>
          <a:p>
            <a:pPr lvl="1" indent="0" eaLnBrk="1" hangingPunct="1">
              <a:spcBef>
                <a:spcPct val="0"/>
              </a:spcBef>
              <a:buNone/>
            </a:pPr>
            <a:r>
              <a:rPr lang="it-IT" altLang="ja-JP" sz="14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* possibili cambiamenti in prima revisione d’esame, mantenuto fisso per tutti gli altri appelli</a:t>
            </a:r>
          </a:p>
          <a:p>
            <a:pPr marL="285750" indent="-285750" eaLnBrk="1" hangingPunct="1">
              <a:spcBef>
                <a:spcPct val="0"/>
              </a:spcBef>
            </a:pPr>
            <a:endParaRPr lang="it-IT" altLang="ja-JP" sz="1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Effettuati tramite sistema </a:t>
            </a:r>
            <a:r>
              <a:rPr lang="it-IT" altLang="ja-JP" sz="1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Moodle</a:t>
            </a: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in aule informatica</a:t>
            </a:r>
          </a:p>
          <a:p>
            <a:pPr marL="285750" indent="-285750" eaLnBrk="1" hangingPunct="1">
              <a:spcBef>
                <a:spcPct val="0"/>
              </a:spcBef>
            </a:pPr>
            <a:endParaRPr lang="it-IT" altLang="ja-JP" sz="1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Necessario essere iscritti al corso su </a:t>
            </a:r>
            <a:r>
              <a:rPr lang="it-IT" altLang="ja-JP" sz="1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Moodle</a:t>
            </a: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per poter effettuare esame  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51">
            <a:extLst>
              <a:ext uri="{FF2B5EF4-FFF2-40B4-BE49-F238E27FC236}">
                <a16:creationId xmlns:a16="http://schemas.microsoft.com/office/drawing/2014/main" id="{DE2B1039-6BCD-38E4-F564-7F5CE2581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6581" y="502634"/>
            <a:ext cx="40318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 d’esame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A9F3E6-9B83-DDA4-EF6F-F7751977061A}"/>
              </a:ext>
            </a:extLst>
          </p:cNvPr>
          <p:cNvSpPr txBox="1"/>
          <p:nvPr/>
        </p:nvSpPr>
        <p:spPr>
          <a:xfrm>
            <a:off x="766227" y="4083549"/>
            <a:ext cx="4193777" cy="1881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 appelli tra Giugno e Luglio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 appello a Settembre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 appelli tra Gennaio e Febbraio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5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8AA02164-B305-40B0-BA7C-8972D0BCC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913" y="614363"/>
            <a:ext cx="117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461B"/>
                </a:solidFill>
                <a:latin typeface="Comic Sans MS" panose="030F0702030302020204" pitchFamily="66" charset="0"/>
              </a:rPr>
              <a:t>TESTI</a:t>
            </a:r>
          </a:p>
        </p:txBody>
      </p:sp>
      <p:sp>
        <p:nvSpPr>
          <p:cNvPr id="8195" name="Text Box 9">
            <a:extLst>
              <a:ext uri="{FF2B5EF4-FFF2-40B4-BE49-F238E27FC236}">
                <a16:creationId xmlns:a16="http://schemas.microsoft.com/office/drawing/2014/main" id="{78BF3A77-5A5C-47E7-BCB7-CECF080DE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88" y="5188515"/>
            <a:ext cx="5619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20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 DI SUPPORTO ELETTRONICO</a:t>
            </a:r>
            <a:endParaRPr lang="it-IT" altLang="it-IT" sz="2000" b="1" dirty="0">
              <a:solidFill>
                <a:srgbClr val="FF46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Text Box 10">
            <a:extLst>
              <a:ext uri="{FF2B5EF4-FFF2-40B4-BE49-F238E27FC236}">
                <a16:creationId xmlns:a16="http://schemas.microsoft.com/office/drawing/2014/main" id="{0957E67A-2B34-48D3-9209-327D71EFC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5601265"/>
            <a:ext cx="700634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Presentazioni</a:t>
            </a:r>
            <a:r>
              <a:rPr lang="en-US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ppt/pdf </a:t>
            </a:r>
            <a:r>
              <a:rPr lang="en-US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presenti</a:t>
            </a:r>
            <a:r>
              <a:rPr lang="en-US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in Moodle2 –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it-IT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029SV - ANATOMIA COMPARATA E BIOLOGIA DELLO SVILUPPO 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(serve </a:t>
            </a:r>
            <a:r>
              <a:rPr lang="en-US" altLang="it-IT" sz="1800" dirty="0" err="1">
                <a:solidFill>
                  <a:srgbClr val="00B050"/>
                </a:solidFill>
                <a:latin typeface="Verdana" panose="020B0604030504040204" pitchFamily="34" charset="0"/>
              </a:rPr>
              <a:t>anche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 per </a:t>
            </a:r>
            <a:r>
              <a:rPr lang="en-US" altLang="it-IT" sz="1800" dirty="0" err="1">
                <a:solidFill>
                  <a:srgbClr val="00B050"/>
                </a:solidFill>
                <a:latin typeface="Verdana" panose="020B0604030504040204" pitchFamily="34" charset="0"/>
              </a:rPr>
              <a:t>l’erogazione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 del </a:t>
            </a:r>
            <a:r>
              <a:rPr lang="en-US" altLang="it-IT" sz="1800" dirty="0" err="1">
                <a:solidFill>
                  <a:srgbClr val="00B050"/>
                </a:solidFill>
                <a:latin typeface="Verdana" panose="020B0604030504040204" pitchFamily="34" charset="0"/>
              </a:rPr>
              <a:t>compito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)</a:t>
            </a:r>
            <a:endParaRPr lang="it-IT" altLang="it-IT" sz="1800" dirty="0">
              <a:solidFill>
                <a:srgbClr val="00B050"/>
              </a:solidFill>
              <a:latin typeface="Verdana" panose="020B0604030504040204" pitchFamily="34" charset="0"/>
            </a:endParaRPr>
          </a:p>
        </p:txBody>
      </p:sp>
      <p:sp>
        <p:nvSpPr>
          <p:cNvPr id="8198" name="Rectangle 26">
            <a:extLst>
              <a:ext uri="{FF2B5EF4-FFF2-40B4-BE49-F238E27FC236}">
                <a16:creationId xmlns:a16="http://schemas.microsoft.com/office/drawing/2014/main" id="{025C5B07-BDB4-406C-B5F4-82658BA3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A6BB64-33E1-FB45-5070-682E71FAEEB5}"/>
              </a:ext>
            </a:extLst>
          </p:cNvPr>
          <p:cNvSpPr txBox="1"/>
          <p:nvPr/>
        </p:nvSpPr>
        <p:spPr>
          <a:xfrm>
            <a:off x="832585" y="1187460"/>
            <a:ext cx="6894695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V. Stingo "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Anatomia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comparata"Edi-Ermes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Wolpert "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Biologia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dello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Sviluppo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" Ed.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Zanichelli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Nelle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presentazioni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fornite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via Moodle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agli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studenti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saranno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estratti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Liem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et al. "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Anatomia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comparata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vertebrati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EdiSES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e da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Manuale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Anatomia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comparata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Giavini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 , Ed.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EdiSES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8AA02164-B305-40B0-BA7C-8972D0BCC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4757" y="489234"/>
            <a:ext cx="559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RACCOMANDAZIONI DELL’EDITORE</a:t>
            </a:r>
          </a:p>
        </p:txBody>
      </p:sp>
      <p:sp>
        <p:nvSpPr>
          <p:cNvPr id="8198" name="Rectangle 26">
            <a:extLst>
              <a:ext uri="{FF2B5EF4-FFF2-40B4-BE49-F238E27FC236}">
                <a16:creationId xmlns:a16="http://schemas.microsoft.com/office/drawing/2014/main" id="{025C5B07-BDB4-406C-B5F4-82658BA3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9A13308-7BD9-49D3-A550-0A0A6D1FEFFB}"/>
              </a:ext>
            </a:extLst>
          </p:cNvPr>
          <p:cNvSpPr txBox="1"/>
          <p:nvPr/>
        </p:nvSpPr>
        <p:spPr>
          <a:xfrm>
            <a:off x="118614" y="1632324"/>
            <a:ext cx="88947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è consentita la pubblicazione della lezione </a:t>
            </a:r>
            <a:r>
              <a:rPr lang="it-IT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 le immagini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(tramite file, Acrobat, PowerPoint,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Keynote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ecc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sul portale dell’Università, se non degradando le immagini contenute (in bianco e nero oppure a una più bassa risoluzione rispetto a quelle inviate). </a:t>
            </a:r>
          </a:p>
          <a:p>
            <a:endParaRPr lang="it-IT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immagini contenute nei file sono di proprietà degli autori/editori quindi possono solo essere utilizzate per studio individuale e non copiate né diffuse.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consente che siano inserite in presentazioni e video distribuiti nella piattaforma di Ateneo, cioè con accesso controllato da username e password, ribadendo che le immagini sono tratte con autorizzazione dall’opera</a:t>
            </a:r>
          </a:p>
          <a:p>
            <a:endParaRPr lang="it-IT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contenuto del video è destinato all'esclusivo utilizzo degli studenti iscritti al corso di Anatomia Comparata e Biologia dello Sviluppo 029SV dell'anno 2023-2024,  i quali non sono autorizzati a diffonderlo ulteriormente.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204276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736</Words>
  <Application>Microsoft Office PowerPoint</Application>
  <PresentationFormat>On-screen Show (4:3)</PresentationFormat>
  <Paragraphs>106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-apple-system</vt:lpstr>
      <vt:lpstr>Arial</vt:lpstr>
      <vt:lpstr>Calibri</vt:lpstr>
      <vt:lpstr>Comic Sans MS</vt:lpstr>
      <vt:lpstr>Times New Roman</vt:lpstr>
      <vt:lpstr>Verdana</vt:lpstr>
      <vt:lpstr>Struttura predefinita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Università degli Studi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Fiorella Florian</dc:creator>
  <cp:lastModifiedBy>Gabriele Baj</cp:lastModifiedBy>
  <cp:revision>171</cp:revision>
  <dcterms:created xsi:type="dcterms:W3CDTF">2002-04-22T12:40:26Z</dcterms:created>
  <dcterms:modified xsi:type="dcterms:W3CDTF">2025-03-04T08:33:14Z</dcterms:modified>
</cp:coreProperties>
</file>