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hyperlink" Target="https://speech-repository.webcloud.ec.europa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Sfondo fumo astratto">
            <a:extLst>
              <a:ext uri="{FF2B5EF4-FFF2-40B4-BE49-F238E27FC236}">
                <a16:creationId xmlns:a16="http://schemas.microsoft.com/office/drawing/2014/main" id="{101CA5EA-E749-2A53-2C06-432C1067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24" b="1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6104AB-C28D-5ACF-D66B-DD43984E3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it-IT" sz="3600" dirty="0"/>
              <a:t>Lezione chiesta da greca &amp; co. 1 lm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AAEA66-CDB7-97AA-CA8F-261C3EEE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08" y="5702710"/>
            <a:ext cx="3633535" cy="974347"/>
          </a:xfrm>
        </p:spPr>
        <p:txBody>
          <a:bodyPr anchor="ctr">
            <a:normAutofit/>
          </a:bodyPr>
          <a:lstStyle/>
          <a:p>
            <a:pPr algn="r"/>
            <a:r>
              <a:rPr lang="it-IT" sz="1800" dirty="0"/>
              <a:t>Appunti sparsi sul mondo della traduzione e qualche consiglio</a:t>
            </a:r>
          </a:p>
        </p:txBody>
      </p:sp>
    </p:spTree>
    <p:extLst>
      <p:ext uri="{BB962C8B-B14F-4D97-AF65-F5344CB8AC3E}">
        <p14:creationId xmlns:p14="http://schemas.microsoft.com/office/powerpoint/2010/main" val="211727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09DF-F794-65CF-F0EA-FB3D23D5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traduttore «enciclopedico»…</a:t>
            </a:r>
          </a:p>
        </p:txBody>
      </p:sp>
      <p:pic>
        <p:nvPicPr>
          <p:cNvPr id="5" name="Segnaposto contenuto 4" descr="Libri contorno">
            <a:extLst>
              <a:ext uri="{FF2B5EF4-FFF2-40B4-BE49-F238E27FC236}">
                <a16:creationId xmlns:a16="http://schemas.microsoft.com/office/drawing/2014/main" id="{2D4BEB07-3B0F-38C6-1AD2-5BAEAA7A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549" y="1568196"/>
            <a:ext cx="2111051" cy="2111051"/>
          </a:xfrm>
        </p:spPr>
      </p:pic>
      <p:pic>
        <p:nvPicPr>
          <p:cNvPr id="9" name="Elemento grafico 8" descr="Cattedrale russa con riempimento a tinta unita">
            <a:extLst>
              <a:ext uri="{FF2B5EF4-FFF2-40B4-BE49-F238E27FC236}">
                <a16:creationId xmlns:a16="http://schemas.microsoft.com/office/drawing/2014/main" id="{EC93A790-D4D5-DAB4-C2E3-A2E8C848A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3867" y="1831060"/>
            <a:ext cx="1320800" cy="1320800"/>
          </a:xfrm>
          <a:prstGeom prst="rect">
            <a:avLst/>
          </a:prstGeom>
        </p:spPr>
      </p:pic>
      <p:pic>
        <p:nvPicPr>
          <p:cNvPr id="11" name="Elemento grafico 10" descr="Mappamondo con riempimento a tinta unita">
            <a:extLst>
              <a:ext uri="{FF2B5EF4-FFF2-40B4-BE49-F238E27FC236}">
                <a16:creationId xmlns:a16="http://schemas.microsoft.com/office/drawing/2014/main" id="{5BF7C82C-0B84-D620-2170-2309DBB29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0659" y="1672771"/>
            <a:ext cx="1801856" cy="18018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C46275E-9D34-AB54-4225-8E56E0EDF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9252" y="3429000"/>
            <a:ext cx="3976203" cy="159610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E802395-883D-0DB9-C08E-7D565B842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9681" y="5086571"/>
            <a:ext cx="5063068" cy="85702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0E1950-DB7D-620A-2BEB-F48829A0496C}"/>
              </a:ext>
            </a:extLst>
          </p:cNvPr>
          <p:cNvSpPr txBox="1"/>
          <p:nvPr/>
        </p:nvSpPr>
        <p:spPr>
          <a:xfrm>
            <a:off x="700635" y="3593941"/>
            <a:ext cx="2659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sto MT" panose="02040603050505030304" pitchFamily="18" charset="77"/>
              </a:rPr>
              <a:t>«pletora»</a:t>
            </a:r>
          </a:p>
          <a:p>
            <a:endParaRPr lang="it-IT" dirty="0">
              <a:latin typeface="Calisto MT" panose="02040603050505030304" pitchFamily="18" charset="77"/>
            </a:endParaRPr>
          </a:p>
          <a:p>
            <a:r>
              <a:rPr lang="it-IT" dirty="0">
                <a:latin typeface="Calisto MT" panose="02040603050505030304" pitchFamily="18" charset="77"/>
              </a:rPr>
              <a:t>«novero»</a:t>
            </a:r>
          </a:p>
          <a:p>
            <a:endParaRPr lang="it-IT" dirty="0">
              <a:latin typeface="Calisto MT" panose="02040603050505030304" pitchFamily="18" charset="77"/>
            </a:endParaRPr>
          </a:p>
          <a:p>
            <a:r>
              <a:rPr lang="it-IT" dirty="0">
                <a:latin typeface="Calisto MT" panose="02040603050505030304" pitchFamily="18" charset="77"/>
              </a:rPr>
              <a:t>navigare transitivo?!</a:t>
            </a:r>
          </a:p>
          <a:p>
            <a:endParaRPr lang="it-IT" dirty="0">
              <a:latin typeface="Calisto MT" panose="02040603050505030304" pitchFamily="18" charset="77"/>
            </a:endParaRPr>
          </a:p>
          <a:p>
            <a:r>
              <a:rPr lang="it-IT" b="1" dirty="0">
                <a:highlight>
                  <a:srgbClr val="FFFF00"/>
                </a:highlight>
                <a:latin typeface="Calisto MT" panose="02040603050505030304" pitchFamily="18" charset="77"/>
              </a:rPr>
              <a:t>NO ALLE TRADUZIONI PIGRE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D02B35-6F60-8AAC-410F-16CCA32505ED}"/>
              </a:ext>
            </a:extLst>
          </p:cNvPr>
          <p:cNvSpPr txBox="1"/>
          <p:nvPr/>
        </p:nvSpPr>
        <p:spPr>
          <a:xfrm>
            <a:off x="8832319" y="3478701"/>
            <a:ext cx="2659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sto MT" panose="02040603050505030304" pitchFamily="18" charset="77"/>
              </a:rPr>
              <a:t>Turku – Tartu?</a:t>
            </a:r>
          </a:p>
          <a:p>
            <a:endParaRPr lang="it-IT" dirty="0">
              <a:latin typeface="Calisto MT" panose="02040603050505030304" pitchFamily="18" charset="77"/>
            </a:endParaRPr>
          </a:p>
          <a:p>
            <a:r>
              <a:rPr lang="it-IT" dirty="0">
                <a:latin typeface="Calisto MT" panose="02040603050505030304" pitchFamily="18" charset="77"/>
              </a:rPr>
              <a:t>Tatarstan, </a:t>
            </a:r>
            <a:r>
              <a:rPr lang="it-IT" dirty="0" err="1">
                <a:latin typeface="Calisto MT" panose="02040603050505030304" pitchFamily="18" charset="77"/>
              </a:rPr>
              <a:t>Udmurtia</a:t>
            </a:r>
            <a:r>
              <a:rPr lang="it-IT" dirty="0">
                <a:latin typeface="Calisto MT" panose="02040603050505030304" pitchFamily="18" charset="77"/>
              </a:rPr>
              <a:t>…</a:t>
            </a:r>
          </a:p>
          <a:p>
            <a:endParaRPr lang="ru-RU" dirty="0">
              <a:latin typeface="Calisto MT" panose="02040603050505030304" pitchFamily="18" charset="77"/>
            </a:endParaRPr>
          </a:p>
          <a:p>
            <a:r>
              <a:rPr lang="ru-RU" dirty="0">
                <a:latin typeface="Calisto MT" panose="02040603050505030304" pitchFamily="18" charset="77"/>
              </a:rPr>
              <a:t>СНГ </a:t>
            </a:r>
          </a:p>
          <a:p>
            <a:endParaRPr lang="ru-RU" dirty="0">
              <a:latin typeface="Calisto MT" panose="02040603050505030304" pitchFamily="18" charset="77"/>
            </a:endParaRPr>
          </a:p>
          <a:p>
            <a:r>
              <a:rPr lang="ru-RU" dirty="0">
                <a:latin typeface="Calisto MT" panose="02040603050505030304" pitchFamily="18" charset="77"/>
              </a:rPr>
              <a:t>ЕАЭС </a:t>
            </a:r>
          </a:p>
          <a:p>
            <a:endParaRPr lang="ru-RU" dirty="0">
              <a:latin typeface="Calisto MT" panose="02040603050505030304" pitchFamily="18" charset="77"/>
            </a:endParaRPr>
          </a:p>
          <a:p>
            <a:r>
              <a:rPr lang="ru-RU" dirty="0">
                <a:latin typeface="Calisto MT" panose="02040603050505030304" pitchFamily="18" charset="77"/>
              </a:rPr>
              <a:t>Бишкек – Душанбе </a:t>
            </a:r>
            <a:endParaRPr lang="ru-RU" dirty="0">
              <a:latin typeface="Univers" panose="020B0503020202020204" pitchFamily="34" charset="0"/>
            </a:endParaRPr>
          </a:p>
          <a:p>
            <a:endParaRPr lang="it-IT" dirty="0">
              <a:latin typeface="Univers" panose="020B0503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A5E01A-43D8-103D-43A2-E2F1CE97415B}"/>
              </a:ext>
            </a:extLst>
          </p:cNvPr>
          <p:cNvSpPr txBox="1"/>
          <p:nvPr/>
        </p:nvSpPr>
        <p:spPr>
          <a:xfrm>
            <a:off x="6415932" y="1664859"/>
            <a:ext cx="2659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sto MT" panose="02040603050505030304" pitchFamily="18" charset="77"/>
              </a:rPr>
              <a:t>«quando Leningrado era bloccata…»</a:t>
            </a:r>
          </a:p>
          <a:p>
            <a:endParaRPr lang="it-IT" dirty="0">
              <a:latin typeface="Calisto MT" panose="02040603050505030304" pitchFamily="18" charset="77"/>
            </a:endParaRPr>
          </a:p>
          <a:p>
            <a:r>
              <a:rPr lang="ru-RU" dirty="0">
                <a:latin typeface="Calisto MT" panose="02040603050505030304" pitchFamily="18" charset="77"/>
              </a:rPr>
              <a:t>«после Мюнхена…»</a:t>
            </a:r>
          </a:p>
          <a:p>
            <a:endParaRPr lang="ru-RU" dirty="0">
              <a:latin typeface="Calisto MT" panose="02040603050505030304" pitchFamily="18" charset="77"/>
            </a:endParaRPr>
          </a:p>
          <a:p>
            <a:r>
              <a:rPr lang="ru-RU" dirty="0">
                <a:latin typeface="Calisto MT" panose="02040603050505030304" pitchFamily="18" charset="77"/>
              </a:rPr>
              <a:t>«жизнь после Чечни»</a:t>
            </a:r>
            <a:endParaRPr lang="it-IT" dirty="0">
              <a:latin typeface="Calisto MT" panose="02040603050505030304" pitchFamily="18" charset="77"/>
            </a:endParaRPr>
          </a:p>
        </p:txBody>
      </p:sp>
      <p:pic>
        <p:nvPicPr>
          <p:cNvPr id="18" name="Elemento grafico 17" descr="Esplosione con riempimento a tinta unita">
            <a:extLst>
              <a:ext uri="{FF2B5EF4-FFF2-40B4-BE49-F238E27FC236}">
                <a16:creationId xmlns:a16="http://schemas.microsoft.com/office/drawing/2014/main" id="{CE322802-F474-C666-4E55-7660FE417F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81" y="5188409"/>
            <a:ext cx="653351" cy="6533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804742-66AC-BCBB-B423-A1655C38E02B}"/>
              </a:ext>
            </a:extLst>
          </p:cNvPr>
          <p:cNvSpPr txBox="1"/>
          <p:nvPr/>
        </p:nvSpPr>
        <p:spPr>
          <a:xfrm>
            <a:off x="8636000" y="6341023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2"/>
              </a:rPr>
              <a:t>EU Speech repository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599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33044-B290-6846-E3D0-6CBC41E7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…Che conosce i propri ambiti…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15592E-F0FC-41A6-1E7F-237B6985A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Farmaceutico / medico (anche istituzionale)</a:t>
            </a:r>
          </a:p>
          <a:p>
            <a:r>
              <a:rPr lang="it-IT" dirty="0"/>
              <a:t>Marketing / promozioni / listini prezzi (settore occhiale, abbigliamento…)</a:t>
            </a:r>
          </a:p>
          <a:p>
            <a:r>
              <a:rPr lang="it-IT" dirty="0"/>
              <a:t>Tecnico-industriale</a:t>
            </a:r>
          </a:p>
          <a:p>
            <a:r>
              <a:rPr lang="it-IT" dirty="0"/>
              <a:t>Informatico (software)</a:t>
            </a:r>
          </a:p>
          <a:p>
            <a:endParaRPr lang="it-IT" dirty="0"/>
          </a:p>
          <a:p>
            <a:r>
              <a:rPr lang="it-IT" dirty="0"/>
              <a:t>Giuridico (notarile, atti, tribunale, asseverazione documenti…)</a:t>
            </a:r>
          </a:p>
          <a:p>
            <a:r>
              <a:rPr lang="it-IT" dirty="0"/>
              <a:t>Politico (documenti istituzionali, articoli, analisi, interviste…) </a:t>
            </a:r>
            <a:endParaRPr lang="ru-RU" dirty="0"/>
          </a:p>
          <a:p>
            <a:r>
              <a:rPr lang="it-IT" dirty="0"/>
              <a:t>Audiovisivo (sottotitoli, trascrizioni…)</a:t>
            </a:r>
          </a:p>
          <a:p>
            <a:endParaRPr lang="it-IT" dirty="0"/>
          </a:p>
          <a:p>
            <a:pPr lvl="7"/>
            <a:r>
              <a:rPr lang="it-IT" dirty="0"/>
              <a:t>+ traduzione editoriale [narrativa, poesia, saggistica] (mondo a parte)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336D246-7631-2FA6-8FBA-E9F7843CD84B}"/>
              </a:ext>
            </a:extLst>
          </p:cNvPr>
          <p:cNvSpPr/>
          <p:nvPr/>
        </p:nvSpPr>
        <p:spPr>
          <a:xfrm>
            <a:off x="9398000" y="2861734"/>
            <a:ext cx="1993900" cy="1642533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ym typeface="Wingdings" pitchFamily="2" charset="2"/>
              </a:rPr>
              <a:t> mondo delle agenzie e dei privati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57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lmetto, strumento, testo, gatto&#10;&#10;Il contenuto generato dall'IA potrebbe non essere corretto.">
            <a:extLst>
              <a:ext uri="{FF2B5EF4-FFF2-40B4-BE49-F238E27FC236}">
                <a16:creationId xmlns:a16="http://schemas.microsoft.com/office/drawing/2014/main" id="{257FB324-AC96-B68B-D561-C9D572FE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4" y="3429000"/>
            <a:ext cx="2148569" cy="21565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E0D667-F806-5FFE-E86E-5624A467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…E che si muove in una RETE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EBCF-1ED7-5265-AD4C-5FC3649A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Colleghi/e</a:t>
            </a:r>
          </a:p>
          <a:p>
            <a:r>
              <a:rPr lang="it-IT" dirty="0"/>
              <a:t>Associazioni italiane ed estere (news, approfondimenti, corsi, </a:t>
            </a:r>
            <a:r>
              <a:rPr lang="it-IT" b="1" dirty="0"/>
              <a:t>tutela dei diritti</a:t>
            </a:r>
            <a:r>
              <a:rPr lang="it-IT" dirty="0"/>
              <a:t>…) </a:t>
            </a:r>
          </a:p>
          <a:p>
            <a:pPr lvl="8"/>
            <a:r>
              <a:rPr lang="it-IT" dirty="0"/>
              <a:t>STRADE (</a:t>
            </a:r>
            <a:r>
              <a:rPr lang="it-IT" dirty="0" err="1"/>
              <a:t>traduttoristrade.it</a:t>
            </a:r>
            <a:r>
              <a:rPr lang="it-IT" dirty="0"/>
              <a:t> - sezione Diritto d’autore)</a:t>
            </a:r>
          </a:p>
          <a:p>
            <a:r>
              <a:rPr lang="it-IT" dirty="0"/>
              <a:t>Siti web (es. </a:t>
            </a:r>
            <a:r>
              <a:rPr lang="it-IT" dirty="0" err="1"/>
              <a:t>proz.com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sezione terminologica </a:t>
            </a:r>
            <a:r>
              <a:rPr lang="it-IT" dirty="0" err="1"/>
              <a:t>kudoz</a:t>
            </a:r>
            <a:r>
              <a:rPr lang="it-IT" dirty="0"/>
              <a:t>)</a:t>
            </a:r>
          </a:p>
          <a:p>
            <a:r>
              <a:rPr lang="it-IT" dirty="0"/>
              <a:t>Agenzie </a:t>
            </a:r>
          </a:p>
          <a:p>
            <a:pPr lvl="1"/>
            <a:r>
              <a:rPr lang="it-IT" dirty="0"/>
              <a:t>CV e gestione del servizio (cfr. Bazzocchi)</a:t>
            </a:r>
          </a:p>
          <a:p>
            <a:pPr lvl="1"/>
            <a:r>
              <a:rPr lang="it-IT" dirty="0"/>
              <a:t>Conoscenza dei software (</a:t>
            </a:r>
            <a:r>
              <a:rPr lang="it-IT" i="1" dirty="0"/>
              <a:t>CAT Tools</a:t>
            </a:r>
            <a:r>
              <a:rPr lang="it-IT" dirty="0"/>
              <a:t>): </a:t>
            </a:r>
            <a:r>
              <a:rPr lang="it-IT" dirty="0" err="1"/>
              <a:t>Trados</a:t>
            </a:r>
            <a:r>
              <a:rPr lang="it-IT" dirty="0"/>
              <a:t>, </a:t>
            </a:r>
            <a:r>
              <a:rPr lang="it-IT" dirty="0" err="1"/>
              <a:t>Across</a:t>
            </a:r>
            <a:r>
              <a:rPr lang="it-IT" dirty="0"/>
              <a:t>, </a:t>
            </a:r>
            <a:r>
              <a:rPr lang="it-IT" dirty="0" err="1"/>
              <a:t>memoQ</a:t>
            </a:r>
            <a:r>
              <a:rPr lang="it-IT" dirty="0"/>
              <a:t> (NB costi)</a:t>
            </a:r>
          </a:p>
          <a:p>
            <a:pPr lvl="1"/>
            <a:r>
              <a:rPr lang="it-IT" dirty="0"/>
              <a:t>Commercialista! (questione doppia imposizione, sistema di fatturazione elettronica)</a:t>
            </a:r>
          </a:p>
          <a:p>
            <a:pPr marL="3657600" lvl="8" indent="0">
              <a:buNone/>
            </a:pPr>
            <a:endParaRPr lang="it-IT" dirty="0"/>
          </a:p>
        </p:txBody>
      </p:sp>
      <p:pic>
        <p:nvPicPr>
          <p:cNvPr id="7" name="Elemento grafico 6" descr="Pesce pagliaccio con riempimento a tinta unita">
            <a:extLst>
              <a:ext uri="{FF2B5EF4-FFF2-40B4-BE49-F238E27FC236}">
                <a16:creationId xmlns:a16="http://schemas.microsoft.com/office/drawing/2014/main" id="{7E3D8D39-52ED-F47E-9569-64C38F5B9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9734" y="855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BD27C-1B2F-FF1A-E50C-6D0EC6EC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serendipità della traduzione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35FA7-566B-CD58-95D8-B62AAC6A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Contatti fortuiti </a:t>
            </a:r>
            <a:r>
              <a:rPr lang="ru-RU" dirty="0"/>
              <a:t>(друг одного друга одного друга)</a:t>
            </a:r>
            <a:endParaRPr lang="it-IT" dirty="0"/>
          </a:p>
          <a:p>
            <a:r>
              <a:rPr lang="it-IT" dirty="0"/>
              <a:t>Guardarsi attorno e fare vita sociale</a:t>
            </a:r>
          </a:p>
          <a:p>
            <a:r>
              <a:rPr lang="it-IT" dirty="0"/>
              <a:t>Costante ricerca attiva</a:t>
            </a:r>
          </a:p>
        </p:txBody>
      </p:sp>
      <p:pic>
        <p:nvPicPr>
          <p:cNvPr id="5" name="Elemento grafico 4" descr="Connessioni con riempimento a tinta unita">
            <a:extLst>
              <a:ext uri="{FF2B5EF4-FFF2-40B4-BE49-F238E27FC236}">
                <a16:creationId xmlns:a16="http://schemas.microsoft.com/office/drawing/2014/main" id="{CDDA4D76-078A-836E-CCDB-F3B83708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2933" y="2157984"/>
            <a:ext cx="1371600" cy="1371600"/>
          </a:xfrm>
          <a:prstGeom prst="rect">
            <a:avLst/>
          </a:prstGeom>
        </p:spPr>
      </p:pic>
      <p:pic>
        <p:nvPicPr>
          <p:cNvPr id="7" name="Elemento grafico 6" descr="Giudice (femminile) con riempimento a tinta unita">
            <a:extLst>
              <a:ext uri="{FF2B5EF4-FFF2-40B4-BE49-F238E27FC236}">
                <a16:creationId xmlns:a16="http://schemas.microsoft.com/office/drawing/2014/main" id="{3686E2E8-AD9E-7B72-BAAA-D37400998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817" y="3886200"/>
            <a:ext cx="914400" cy="914400"/>
          </a:xfrm>
          <a:prstGeom prst="rect">
            <a:avLst/>
          </a:prstGeom>
        </p:spPr>
      </p:pic>
      <p:pic>
        <p:nvPicPr>
          <p:cNvPr id="9" name="Elemento grafico 8" descr="Giornale con riempimento a tinta unita">
            <a:extLst>
              <a:ext uri="{FF2B5EF4-FFF2-40B4-BE49-F238E27FC236}">
                <a16:creationId xmlns:a16="http://schemas.microsoft.com/office/drawing/2014/main" id="{24926811-9386-8A27-BD56-5D0ED8E88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4150" y="3886200"/>
            <a:ext cx="914400" cy="914400"/>
          </a:xfrm>
          <a:prstGeom prst="rect">
            <a:avLst/>
          </a:prstGeom>
        </p:spPr>
      </p:pic>
      <p:pic>
        <p:nvPicPr>
          <p:cNvPr id="11" name="Elemento grafico 10" descr="Videocamera con riempimento a tinta unita">
            <a:extLst>
              <a:ext uri="{FF2B5EF4-FFF2-40B4-BE49-F238E27FC236}">
                <a16:creationId xmlns:a16="http://schemas.microsoft.com/office/drawing/2014/main" id="{F67CE484-A255-BC23-AEFF-19DE530BD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0700" y="3886200"/>
            <a:ext cx="914400" cy="914400"/>
          </a:xfrm>
          <a:prstGeom prst="rect">
            <a:avLst/>
          </a:prstGeom>
        </p:spPr>
      </p:pic>
      <p:pic>
        <p:nvPicPr>
          <p:cNvPr id="13" name="Elemento grafico 12" descr="Fabbrica con riempimento a tinta unita">
            <a:extLst>
              <a:ext uri="{FF2B5EF4-FFF2-40B4-BE49-F238E27FC236}">
                <a16:creationId xmlns:a16="http://schemas.microsoft.com/office/drawing/2014/main" id="{7BEC3533-5581-3F2E-9C1E-BFB0D71A57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8199" y="3886200"/>
            <a:ext cx="914400" cy="914400"/>
          </a:xfrm>
          <a:prstGeom prst="rect">
            <a:avLst/>
          </a:prstGeom>
        </p:spPr>
      </p:pic>
      <p:pic>
        <p:nvPicPr>
          <p:cNvPr id="15" name="Elemento grafico 14" descr="Microfono con riempimento a tinta unita">
            <a:extLst>
              <a:ext uri="{FF2B5EF4-FFF2-40B4-BE49-F238E27FC236}">
                <a16:creationId xmlns:a16="http://schemas.microsoft.com/office/drawing/2014/main" id="{00742E85-B537-BA60-BBC3-58F33B2370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5698" y="388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40118-89D2-AE4D-E9E9-BC3FD00D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traduzione editoriale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951DC4B-6B27-E108-9396-763C24CA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Dalla lettura alla proposta</a:t>
            </a:r>
          </a:p>
          <a:p>
            <a:pPr lvl="1"/>
            <a:r>
              <a:rPr lang="it-IT" dirty="0"/>
              <a:t>Studio dell’opera e dell’autore (già tradotto?)</a:t>
            </a:r>
          </a:p>
          <a:p>
            <a:pPr lvl="1"/>
            <a:r>
              <a:rPr lang="it-IT" dirty="0"/>
              <a:t>Studio del mercato editoriale (potenzialità di interesse, sostegno economico…)</a:t>
            </a:r>
          </a:p>
          <a:p>
            <a:pPr lvl="1"/>
            <a:r>
              <a:rPr lang="it-IT" dirty="0"/>
              <a:t>Individuazione CE (studio del catalogo, collane, curatori, linee editoriali…)</a:t>
            </a:r>
          </a:p>
          <a:p>
            <a:pPr lvl="1"/>
            <a:r>
              <a:rPr lang="it-IT" dirty="0"/>
              <a:t>Prova di traduzione (incisività, curiosità…)</a:t>
            </a:r>
          </a:p>
          <a:p>
            <a:pPr lvl="1"/>
            <a:r>
              <a:rPr lang="it-IT" dirty="0"/>
              <a:t>Scheda (e CV)</a:t>
            </a:r>
          </a:p>
          <a:p>
            <a:pPr lvl="1"/>
            <a:endParaRPr lang="it-IT" dirty="0"/>
          </a:p>
          <a:p>
            <a:pPr lvl="5"/>
            <a:r>
              <a:rPr lang="it-IT" dirty="0"/>
              <a:t>+ Fortuna – essere nel posto giusto al momento giusto</a:t>
            </a:r>
          </a:p>
        </p:txBody>
      </p:sp>
      <p:pic>
        <p:nvPicPr>
          <p:cNvPr id="9" name="Elemento grafico 8" descr="Luci accese con riempimento a tinta unita">
            <a:extLst>
              <a:ext uri="{FF2B5EF4-FFF2-40B4-BE49-F238E27FC236}">
                <a16:creationId xmlns:a16="http://schemas.microsoft.com/office/drawing/2014/main" id="{D7D5F38E-593F-5A6E-432C-346F516D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200" y="1989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400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323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Calisto MT</vt:lpstr>
      <vt:lpstr>Univers</vt:lpstr>
      <vt:lpstr>Univers Condensed</vt:lpstr>
      <vt:lpstr>Wingdings</vt:lpstr>
      <vt:lpstr>ChronicleVTI</vt:lpstr>
      <vt:lpstr>Lezione chiesta da greca &amp; co. 1 lm</vt:lpstr>
      <vt:lpstr>Il traduttore «enciclopedico»…</vt:lpstr>
      <vt:lpstr>…Che conosce i propri ambiti…</vt:lpstr>
      <vt:lpstr>…E che si muove in una RETE</vt:lpstr>
      <vt:lpstr>La serendipità della traduzione</vt:lpstr>
      <vt:lpstr>La traduzione editoriale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NAPOLITANO MARTINA</dc:creator>
  <cp:lastModifiedBy>NAPOLITANO MARTINA</cp:lastModifiedBy>
  <cp:revision>9</cp:revision>
  <dcterms:created xsi:type="dcterms:W3CDTF">2025-02-23T10:54:03Z</dcterms:created>
  <dcterms:modified xsi:type="dcterms:W3CDTF">2025-02-24T10:42:27Z</dcterms:modified>
</cp:coreProperties>
</file>