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7" r:id="rId5"/>
    <p:sldId id="268" r:id="rId6"/>
    <p:sldId id="269" r:id="rId7"/>
    <p:sldId id="270" r:id="rId8"/>
    <p:sldId id="274" r:id="rId9"/>
    <p:sldId id="275" r:id="rId10"/>
    <p:sldId id="276" r:id="rId11"/>
    <p:sldId id="277" r:id="rId12"/>
    <p:sldId id="278" r:id="rId13"/>
    <p:sldId id="279" r:id="rId14"/>
    <p:sldId id="271" r:id="rId15"/>
    <p:sldId id="272" r:id="rId16"/>
    <p:sldId id="266" r:id="rId17"/>
    <p:sldId id="264" r:id="rId18"/>
    <p:sldId id="262" r:id="rId19"/>
    <p:sldId id="265" r:id="rId20"/>
    <p:sldId id="263" r:id="rId21"/>
    <p:sldId id="273"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08EF379-B7C8-4232-86C4-FD1DA060ACB1}" type="datetimeFigureOut">
              <a:rPr lang="it-IT" smtClean="0"/>
              <a:pPr/>
              <a:t>23/10/2023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87C063-3B2E-434A-AF8D-231D6A86D6E3}"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08EF379-B7C8-4232-86C4-FD1DA060ACB1}" type="datetimeFigureOut">
              <a:rPr lang="it-IT" smtClean="0"/>
              <a:pPr/>
              <a:t>23/10/2023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87C063-3B2E-434A-AF8D-231D6A86D6E3}"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08EF379-B7C8-4232-86C4-FD1DA060ACB1}" type="datetimeFigureOut">
              <a:rPr lang="it-IT" smtClean="0"/>
              <a:pPr/>
              <a:t>23/10/2023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87C063-3B2E-434A-AF8D-231D6A86D6E3}"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08EF379-B7C8-4232-86C4-FD1DA060ACB1}" type="datetimeFigureOut">
              <a:rPr lang="it-IT" smtClean="0"/>
              <a:pPr/>
              <a:t>23/10/2023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87C063-3B2E-434A-AF8D-231D6A86D6E3}"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08EF379-B7C8-4232-86C4-FD1DA060ACB1}" type="datetimeFigureOut">
              <a:rPr lang="it-IT" smtClean="0"/>
              <a:pPr/>
              <a:t>23/10/2023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87C063-3B2E-434A-AF8D-231D6A86D6E3}"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08EF379-B7C8-4232-86C4-FD1DA060ACB1}" type="datetimeFigureOut">
              <a:rPr lang="it-IT" smtClean="0"/>
              <a:pPr/>
              <a:t>23/10/2023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F87C063-3B2E-434A-AF8D-231D6A86D6E3}"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08EF379-B7C8-4232-86C4-FD1DA060ACB1}" type="datetimeFigureOut">
              <a:rPr lang="it-IT" smtClean="0"/>
              <a:pPr/>
              <a:t>23/10/2023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F87C063-3B2E-434A-AF8D-231D6A86D6E3}"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08EF379-B7C8-4232-86C4-FD1DA060ACB1}" type="datetimeFigureOut">
              <a:rPr lang="it-IT" smtClean="0"/>
              <a:pPr/>
              <a:t>23/10/2023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F87C063-3B2E-434A-AF8D-231D6A86D6E3}"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08EF379-B7C8-4232-86C4-FD1DA060ACB1}" type="datetimeFigureOut">
              <a:rPr lang="it-IT" smtClean="0"/>
              <a:pPr/>
              <a:t>23/10/2023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F87C063-3B2E-434A-AF8D-231D6A86D6E3}"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08EF379-B7C8-4232-86C4-FD1DA060ACB1}" type="datetimeFigureOut">
              <a:rPr lang="it-IT" smtClean="0"/>
              <a:pPr/>
              <a:t>23/10/2023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F87C063-3B2E-434A-AF8D-231D6A86D6E3}"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08EF379-B7C8-4232-86C4-FD1DA060ACB1}" type="datetimeFigureOut">
              <a:rPr lang="it-IT" smtClean="0"/>
              <a:pPr/>
              <a:t>23/10/2023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F87C063-3B2E-434A-AF8D-231D6A86D6E3}"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EF379-B7C8-4232-86C4-FD1DA060ACB1}" type="datetimeFigureOut">
              <a:rPr lang="it-IT" smtClean="0"/>
              <a:pPr/>
              <a:t>23/10/2023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87C063-3B2E-434A-AF8D-231D6A86D6E3}"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philpot.education/mod/book/view.php?id=484&amp;chapterid=381" TargetMode="External"/><Relationship Id="rId2" Type="http://schemas.openxmlformats.org/officeDocument/2006/relationships/hyperlink" Target="https://www.mondelangues.fr/difference-accent-prononcia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285861"/>
            <a:ext cx="7772400" cy="2071701"/>
          </a:xfrm>
        </p:spPr>
        <p:txBody>
          <a:bodyPr>
            <a:normAutofit fontScale="90000"/>
          </a:bodyPr>
          <a:lstStyle/>
          <a:p>
            <a:r>
              <a:rPr lang="it-IT" b="1" dirty="0" err="1" smtClean="0"/>
              <a:t>Leçon</a:t>
            </a:r>
            <a:r>
              <a:rPr lang="it-IT" b="1" dirty="0" smtClean="0"/>
              <a:t> 3</a:t>
            </a:r>
            <a:r>
              <a:rPr lang="it-IT" dirty="0" smtClean="0"/>
              <a:t/>
            </a:r>
            <a:br>
              <a:rPr lang="it-IT" dirty="0" smtClean="0"/>
            </a:br>
            <a:r>
              <a:rPr lang="fr-FR" dirty="0" smtClean="0"/>
              <a:t>Les </a:t>
            </a:r>
            <a:r>
              <a:rPr lang="fr-FR" dirty="0"/>
              <a:t>différents types de </a:t>
            </a:r>
            <a:r>
              <a:rPr lang="fr-FR" dirty="0" smtClean="0"/>
              <a:t>variation</a:t>
            </a:r>
            <a:br>
              <a:rPr lang="fr-FR" dirty="0" smtClean="0"/>
            </a:br>
            <a:r>
              <a:rPr lang="fr-FR" dirty="0" smtClean="0"/>
              <a:t>La variation </a:t>
            </a:r>
            <a:r>
              <a:rPr lang="fr-FR" b="1" dirty="0" smtClean="0"/>
              <a:t>diatopique1</a:t>
            </a:r>
            <a:br>
              <a:rPr lang="fr-FR" b="1" dirty="0" smtClean="0"/>
            </a:br>
            <a:r>
              <a:rPr lang="fr-FR" dirty="0" smtClean="0"/>
              <a:t>Introduction</a:t>
            </a:r>
            <a:r>
              <a:rPr lang="fr-FR" dirty="0"/>
              <a:t> </a:t>
            </a:r>
            <a:endParaRPr lang="it-IT" dirty="0"/>
          </a:p>
        </p:txBody>
      </p:sp>
      <p:sp>
        <p:nvSpPr>
          <p:cNvPr id="3" name="Sottotitolo 2"/>
          <p:cNvSpPr>
            <a:spLocks noGrp="1"/>
          </p:cNvSpPr>
          <p:nvPr>
            <p:ph type="subTitle" idx="1"/>
          </p:nvPr>
        </p:nvSpPr>
        <p:spPr>
          <a:xfrm>
            <a:off x="685800" y="3886200"/>
            <a:ext cx="8029604" cy="2639144"/>
          </a:xfrm>
        </p:spPr>
        <p:txBody>
          <a:bodyPr>
            <a:normAutofit/>
          </a:bodyPr>
          <a:lstStyle/>
          <a:p>
            <a:r>
              <a:rPr lang="it-IT" dirty="0" smtClean="0"/>
              <a:t>Lingua Francese IILM</a:t>
            </a:r>
          </a:p>
          <a:p>
            <a:r>
              <a:rPr lang="it-IT" dirty="0" smtClean="0"/>
              <a:t>Cristina Castellani</a:t>
            </a:r>
          </a:p>
          <a:p>
            <a:r>
              <a:rPr lang="it-IT" dirty="0" smtClean="0"/>
              <a:t>24/10/2023</a:t>
            </a:r>
            <a:endParaRPr lang="it-IT" dirty="0" smtClean="0"/>
          </a:p>
          <a:p>
            <a:pPr algn="l"/>
            <a:r>
              <a:rPr lang="it-IT" dirty="0" err="1" smtClean="0"/>
              <a:t>Travaux</a:t>
            </a:r>
            <a:r>
              <a:rPr lang="it-IT" dirty="0" smtClean="0"/>
              <a:t> </a:t>
            </a:r>
            <a:r>
              <a:rPr lang="it-IT" dirty="0" err="1" smtClean="0"/>
              <a:t>pratiques</a:t>
            </a:r>
            <a:r>
              <a:rPr lang="it-IT" dirty="0" smtClean="0"/>
              <a:t>: </a:t>
            </a:r>
            <a:r>
              <a:rPr lang="it-IT" dirty="0" err="1" smtClean="0"/>
              <a:t>Vidéos</a:t>
            </a:r>
            <a:r>
              <a:rPr lang="it-IT" dirty="0" smtClean="0"/>
              <a:t> “Le </a:t>
            </a:r>
            <a:r>
              <a:rPr lang="it-IT" dirty="0" err="1" smtClean="0"/>
              <a:t>français</a:t>
            </a:r>
            <a:r>
              <a:rPr lang="it-IT" dirty="0" smtClean="0"/>
              <a:t> le + </a:t>
            </a:r>
            <a:r>
              <a:rPr lang="it-IT" dirty="0" smtClean="0"/>
              <a:t>pur”</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Vaugelas</a:t>
            </a:r>
            <a:r>
              <a:rPr lang="it-IT" b="1" dirty="0" smtClean="0"/>
              <a:t> 1</a:t>
            </a:r>
            <a:endParaRPr lang="it-IT" b="1" dirty="0"/>
          </a:p>
        </p:txBody>
      </p:sp>
      <p:sp>
        <p:nvSpPr>
          <p:cNvPr id="3" name="Segnaposto contenuto 2"/>
          <p:cNvSpPr>
            <a:spLocks noGrp="1"/>
          </p:cNvSpPr>
          <p:nvPr>
            <p:ph idx="1"/>
          </p:nvPr>
        </p:nvSpPr>
        <p:spPr>
          <a:xfrm>
            <a:off x="457200" y="1428736"/>
            <a:ext cx="8229600" cy="4929222"/>
          </a:xfrm>
        </p:spPr>
        <p:txBody>
          <a:bodyPr>
            <a:normAutofit fontScale="70000" lnSpcReduction="20000"/>
          </a:bodyPr>
          <a:lstStyle/>
          <a:p>
            <a:pPr>
              <a:buNone/>
            </a:pPr>
            <a:r>
              <a:rPr lang="it-IT" dirty="0" err="1" smtClean="0"/>
              <a:t>Porte-parole</a:t>
            </a:r>
            <a:r>
              <a:rPr lang="it-IT" dirty="0" smtClean="0"/>
              <a:t> de la </a:t>
            </a:r>
            <a:r>
              <a:rPr lang="it-IT" dirty="0" err="1" smtClean="0"/>
              <a:t>Cour</a:t>
            </a:r>
            <a:r>
              <a:rPr lang="it-IT" dirty="0" smtClean="0"/>
              <a:t> </a:t>
            </a:r>
            <a:r>
              <a:rPr lang="it-IT" dirty="0" err="1" smtClean="0"/>
              <a:t>écrit</a:t>
            </a:r>
            <a:r>
              <a:rPr lang="it-IT" dirty="0" smtClean="0"/>
              <a:t>:</a:t>
            </a:r>
          </a:p>
          <a:p>
            <a:r>
              <a:rPr lang="fr-FR" b="1" dirty="0" smtClean="0"/>
              <a:t>DE LA LETTRE R</a:t>
            </a:r>
            <a:r>
              <a:rPr lang="fr-FR" dirty="0" smtClean="0"/>
              <a:t>, finale de l’infinitif</a:t>
            </a:r>
            <a:endParaRPr lang="it-IT" dirty="0" smtClean="0"/>
          </a:p>
          <a:p>
            <a:pPr>
              <a:buNone/>
            </a:pPr>
            <a:r>
              <a:rPr lang="fr-FR" dirty="0" smtClean="0"/>
              <a:t>Prononcée air (ouverte) comme </a:t>
            </a:r>
            <a:r>
              <a:rPr lang="fr-FR" i="1" dirty="0" err="1" smtClean="0"/>
              <a:t>allair</a:t>
            </a:r>
            <a:r>
              <a:rPr lang="fr-FR" dirty="0" smtClean="0"/>
              <a:t>, « qui est le vice du pays (Normandie) au XVIIe s. »</a:t>
            </a:r>
            <a:endParaRPr lang="it-IT" dirty="0" smtClean="0"/>
          </a:p>
          <a:p>
            <a:r>
              <a:rPr lang="fr-FR" b="1" dirty="0" smtClean="0"/>
              <a:t>IL M’A DIT DE FAIRE</a:t>
            </a:r>
            <a:endParaRPr lang="it-IT" dirty="0" smtClean="0"/>
          </a:p>
          <a:p>
            <a:pPr>
              <a:buNone/>
            </a:pPr>
            <a:r>
              <a:rPr lang="fr-FR" dirty="0" smtClean="0"/>
              <a:t>Venu de Gascogne et s’est introduit à Paris mais il faut dire </a:t>
            </a:r>
            <a:r>
              <a:rPr lang="fr-FR" i="1" dirty="0" smtClean="0"/>
              <a:t>il m’a dit que je fisse</a:t>
            </a:r>
            <a:r>
              <a:rPr lang="fr-FR" dirty="0" smtClean="0"/>
              <a:t>.</a:t>
            </a:r>
            <a:endParaRPr lang="it-IT" dirty="0" smtClean="0"/>
          </a:p>
          <a:p>
            <a:r>
              <a:rPr lang="fr-FR" b="1" dirty="0" smtClean="0"/>
              <a:t>QUEL</a:t>
            </a:r>
            <a:r>
              <a:rPr lang="fr-FR" dirty="0" smtClean="0"/>
              <a:t> et </a:t>
            </a:r>
            <a:r>
              <a:rPr lang="fr-FR" b="1" dirty="0" smtClean="0"/>
              <a:t>QUELLE</a:t>
            </a:r>
            <a:r>
              <a:rPr lang="fr-FR" dirty="0" smtClean="0"/>
              <a:t> pour </a:t>
            </a:r>
            <a:r>
              <a:rPr lang="fr-FR" b="1" dirty="0" smtClean="0"/>
              <a:t>QUELQUE</a:t>
            </a:r>
            <a:endParaRPr lang="it-IT" dirty="0" smtClean="0"/>
          </a:p>
          <a:p>
            <a:pPr>
              <a:buNone/>
            </a:pPr>
            <a:r>
              <a:rPr lang="fr-FR" dirty="0" smtClean="0"/>
              <a:t>Fautes familières à toutes les provinces </a:t>
            </a:r>
            <a:r>
              <a:rPr lang="fr-FR" i="1" dirty="0" smtClean="0"/>
              <a:t>quel mérite que l’on ait</a:t>
            </a:r>
            <a:r>
              <a:rPr lang="fr-FR" dirty="0" smtClean="0"/>
              <a:t> pour </a:t>
            </a:r>
            <a:r>
              <a:rPr lang="fr-FR" i="1" dirty="0" smtClean="0"/>
              <a:t>quelque mérite que l’on ait</a:t>
            </a:r>
            <a:r>
              <a:rPr lang="fr-FR" dirty="0" smtClean="0"/>
              <a:t>. Au Languedoc on dira </a:t>
            </a:r>
            <a:r>
              <a:rPr lang="fr-FR" i="1" dirty="0" smtClean="0"/>
              <a:t>vous languissez</a:t>
            </a:r>
            <a:r>
              <a:rPr lang="fr-FR" dirty="0" smtClean="0"/>
              <a:t> pour </a:t>
            </a:r>
            <a:r>
              <a:rPr lang="fr-FR" i="1" dirty="0" smtClean="0"/>
              <a:t>vous vous ennuyez</a:t>
            </a:r>
            <a:r>
              <a:rPr lang="fr-FR" dirty="0" smtClean="0"/>
              <a:t>.</a:t>
            </a:r>
            <a:endParaRPr lang="it-IT" dirty="0" smtClean="0"/>
          </a:p>
          <a:p>
            <a:r>
              <a:rPr lang="fr-FR" b="1" dirty="0" smtClean="0"/>
              <a:t>PARTIR, SORTIR, RESTER</a:t>
            </a:r>
            <a:r>
              <a:rPr lang="fr-FR" dirty="0" smtClean="0"/>
              <a:t> et </a:t>
            </a:r>
            <a:r>
              <a:rPr lang="fr-FR" b="1" dirty="0" smtClean="0"/>
              <a:t>DEMEURER</a:t>
            </a:r>
            <a:endParaRPr lang="it-IT" dirty="0" smtClean="0"/>
          </a:p>
          <a:p>
            <a:pPr>
              <a:buNone/>
            </a:pPr>
            <a:r>
              <a:rPr lang="fr-FR" dirty="0" smtClean="0"/>
              <a:t>Un Bourguignon aura de la peine pour dire </a:t>
            </a:r>
            <a:r>
              <a:rPr lang="fr-FR" i="1" dirty="0" smtClean="0"/>
              <a:t>sortir</a:t>
            </a:r>
            <a:r>
              <a:rPr lang="fr-FR" dirty="0" smtClean="0"/>
              <a:t> pour </a:t>
            </a:r>
            <a:r>
              <a:rPr lang="fr-FR" i="1" dirty="0" smtClean="0"/>
              <a:t>partir</a:t>
            </a:r>
            <a:r>
              <a:rPr lang="fr-FR" dirty="0" smtClean="0"/>
              <a:t> ainsi un Normand </a:t>
            </a:r>
            <a:r>
              <a:rPr lang="fr-FR" i="1" dirty="0" smtClean="0"/>
              <a:t>rester</a:t>
            </a:r>
            <a:r>
              <a:rPr lang="fr-FR" dirty="0" smtClean="0"/>
              <a:t> pour </a:t>
            </a:r>
            <a:r>
              <a:rPr lang="fr-FR" i="1" dirty="0" smtClean="0"/>
              <a:t>demeurer</a:t>
            </a:r>
            <a:r>
              <a:rPr lang="fr-FR" dirty="0" smtClean="0"/>
              <a:t>. </a:t>
            </a:r>
            <a:endParaRPr lang="it-IT" dirty="0" smtClean="0"/>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Vaugelas</a:t>
            </a:r>
            <a:r>
              <a:rPr lang="fr-FR" dirty="0" smtClean="0"/>
              <a:t> 2</a:t>
            </a:r>
            <a:endParaRPr lang="it-IT" dirty="0"/>
          </a:p>
        </p:txBody>
      </p:sp>
      <p:sp>
        <p:nvSpPr>
          <p:cNvPr id="3" name="Segnaposto contenuto 2"/>
          <p:cNvSpPr>
            <a:spLocks noGrp="1"/>
          </p:cNvSpPr>
          <p:nvPr>
            <p:ph idx="1"/>
          </p:nvPr>
        </p:nvSpPr>
        <p:spPr>
          <a:xfrm>
            <a:off x="457200" y="1428736"/>
            <a:ext cx="8229600" cy="4697427"/>
          </a:xfrm>
        </p:spPr>
        <p:txBody>
          <a:bodyPr>
            <a:normAutofit fontScale="92500" lnSpcReduction="10000"/>
          </a:bodyPr>
          <a:lstStyle/>
          <a:p>
            <a:pPr>
              <a:buNone/>
            </a:pPr>
            <a:r>
              <a:rPr lang="fr-FR" dirty="0" smtClean="0"/>
              <a:t>propose à l’élite parisienne l’usage de la Cour comme modèle absolu du bien parler et critique les </a:t>
            </a:r>
            <a:r>
              <a:rPr lang="fr-FR" b="1" i="1" dirty="0" smtClean="0"/>
              <a:t>régionalismes</a:t>
            </a:r>
            <a:r>
              <a:rPr lang="fr-FR" dirty="0" smtClean="0"/>
              <a:t> mais ne se préoccupe pas des </a:t>
            </a:r>
            <a:r>
              <a:rPr lang="fr-FR" b="1" i="1" dirty="0" smtClean="0"/>
              <a:t>dialectes</a:t>
            </a:r>
            <a:r>
              <a:rPr lang="fr-FR" dirty="0" smtClean="0"/>
              <a:t>. Dans un Etat où les communications et les échanges sont réduits, les dialectes peuvent cohabiter sans dommage avec le français. Le français restera l’apanage de l’élite parisienne et des élites provinciales qui sauront être attentives aux usages des gens de lettres, de la Cour, du Roi, c’est-à-dire de ceux qui représentent le pouvoir central. Le français est une </a:t>
            </a:r>
            <a:r>
              <a:rPr lang="fr-FR" b="1" i="1" dirty="0" smtClean="0"/>
              <a:t>affaire de classe</a:t>
            </a:r>
            <a:r>
              <a:rPr lang="fr-FR" i="1" dirty="0" smtClean="0"/>
              <a:t>.</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4290"/>
            <a:ext cx="8229600" cy="928694"/>
          </a:xfrm>
        </p:spPr>
        <p:txBody>
          <a:bodyPr/>
          <a:lstStyle/>
          <a:p>
            <a:r>
              <a:rPr lang="fr-FR" b="1" dirty="0" smtClean="0"/>
              <a:t>XIXe</a:t>
            </a:r>
            <a:r>
              <a:rPr lang="fr-FR" dirty="0" smtClean="0"/>
              <a:t> </a:t>
            </a:r>
            <a:r>
              <a:rPr lang="fr-FR" b="1" dirty="0" smtClean="0"/>
              <a:t>siècle</a:t>
            </a:r>
            <a:endParaRPr lang="it-IT" b="1" dirty="0"/>
          </a:p>
        </p:txBody>
      </p:sp>
      <p:sp>
        <p:nvSpPr>
          <p:cNvPr id="3" name="Segnaposto contenuto 2"/>
          <p:cNvSpPr>
            <a:spLocks noGrp="1"/>
          </p:cNvSpPr>
          <p:nvPr>
            <p:ph idx="1"/>
          </p:nvPr>
        </p:nvSpPr>
        <p:spPr>
          <a:xfrm>
            <a:off x="457200" y="1142984"/>
            <a:ext cx="8229600" cy="5500726"/>
          </a:xfrm>
        </p:spPr>
        <p:txBody>
          <a:bodyPr>
            <a:normAutofit fontScale="85000" lnSpcReduction="10000"/>
          </a:bodyPr>
          <a:lstStyle/>
          <a:p>
            <a:pPr>
              <a:buNone/>
            </a:pPr>
            <a:r>
              <a:rPr lang="fr-FR" dirty="0" smtClean="0"/>
              <a:t>La situation sociale change radicalement : </a:t>
            </a:r>
          </a:p>
          <a:p>
            <a:r>
              <a:rPr lang="fr-FR" dirty="0" smtClean="0"/>
              <a:t>la classe dirigeante s’étend à la bourgeoisie industrielle, financière et commerçante, </a:t>
            </a:r>
          </a:p>
          <a:p>
            <a:r>
              <a:rPr lang="fr-FR" dirty="0" smtClean="0"/>
              <a:t>la Révolution (1789) et l’Empire (1804) ont unifié les institutions,</a:t>
            </a:r>
          </a:p>
          <a:p>
            <a:r>
              <a:rPr lang="fr-FR" dirty="0" smtClean="0"/>
              <a:t>les lois ont entrepris le développement de l’éducation (Jules Ferry 1881, école primaire laïque gratuite obligatoire)</a:t>
            </a:r>
          </a:p>
          <a:p>
            <a:pPr>
              <a:buNone/>
            </a:pPr>
            <a:r>
              <a:rPr lang="fr-FR" dirty="0" smtClean="0"/>
              <a:t>Une langue </a:t>
            </a:r>
            <a:r>
              <a:rPr lang="fr-FR" b="1" dirty="0" smtClean="0"/>
              <a:t>commune</a:t>
            </a:r>
            <a:r>
              <a:rPr lang="fr-FR" dirty="0" smtClean="0"/>
              <a:t>, synonyme des « idées modernes » et d’un marché économique sans entraves, devient une nécessité et la </a:t>
            </a:r>
            <a:r>
              <a:rPr lang="fr-FR" b="1" dirty="0" smtClean="0"/>
              <a:t>guerre aux patois et aux dialectes</a:t>
            </a:r>
            <a:r>
              <a:rPr lang="fr-FR" dirty="0" smtClean="0"/>
              <a:t> est alors déclarée et elle se poursuivra pendant 150 ans, dans l’enseignement en particulier</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Après la guerre de 1914-1918</a:t>
            </a:r>
            <a:endParaRPr lang="it-IT" dirty="0"/>
          </a:p>
        </p:txBody>
      </p:sp>
      <p:sp>
        <p:nvSpPr>
          <p:cNvPr id="3" name="Segnaposto contenuto 2"/>
          <p:cNvSpPr>
            <a:spLocks noGrp="1"/>
          </p:cNvSpPr>
          <p:nvPr>
            <p:ph idx="1"/>
          </p:nvPr>
        </p:nvSpPr>
        <p:spPr/>
        <p:txBody>
          <a:bodyPr/>
          <a:lstStyle/>
          <a:p>
            <a:r>
              <a:rPr lang="fr-FR" dirty="0" smtClean="0"/>
              <a:t>l’exode progressif des paysans et villageois vers les ville est un facteur important de perte de l’identité d’origine, tant linguistique que sociale.</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Actuellement</a:t>
            </a:r>
            <a:endParaRPr lang="it-IT" b="1" dirty="0"/>
          </a:p>
        </p:txBody>
      </p:sp>
      <p:sp>
        <p:nvSpPr>
          <p:cNvPr id="3" name="Segnaposto contenuto 2"/>
          <p:cNvSpPr>
            <a:spLocks noGrp="1"/>
          </p:cNvSpPr>
          <p:nvPr>
            <p:ph idx="1"/>
          </p:nvPr>
        </p:nvSpPr>
        <p:spPr>
          <a:xfrm>
            <a:off x="457200" y="1285860"/>
            <a:ext cx="8229600" cy="4840303"/>
          </a:xfrm>
        </p:spPr>
        <p:txBody>
          <a:bodyPr>
            <a:normAutofit fontScale="70000" lnSpcReduction="20000"/>
          </a:bodyPr>
          <a:lstStyle/>
          <a:p>
            <a:r>
              <a:rPr lang="fr-FR" dirty="0" smtClean="0"/>
              <a:t>Tous les </a:t>
            </a:r>
            <a:r>
              <a:rPr lang="fr-FR" b="1" dirty="0" smtClean="0"/>
              <a:t>dialectes du nord</a:t>
            </a:r>
            <a:r>
              <a:rPr lang="fr-FR" dirty="0" smtClean="0"/>
              <a:t> du pays ont été réduits à de petits nombres de locuteurs, souvent ruraux, et ils ne concurrencent plus le français standard qui sert dans toutes les situations de communication, familières comme officielles. </a:t>
            </a:r>
          </a:p>
          <a:p>
            <a:pPr>
              <a:buNone/>
            </a:pPr>
            <a:endParaRPr lang="it-IT" dirty="0" smtClean="0"/>
          </a:p>
          <a:p>
            <a:r>
              <a:rPr lang="fr-FR" dirty="0" smtClean="0"/>
              <a:t>Les </a:t>
            </a:r>
            <a:r>
              <a:rPr lang="fr-FR" b="1" dirty="0" smtClean="0"/>
              <a:t>dialectes méridionaux</a:t>
            </a:r>
            <a:r>
              <a:rPr lang="fr-FR" dirty="0" smtClean="0"/>
              <a:t> sont plus vivants et les langues distinctes (</a:t>
            </a:r>
            <a:r>
              <a:rPr lang="fr-FR" dirty="0" smtClean="0">
                <a:solidFill>
                  <a:schemeClr val="tx2">
                    <a:lumMod val="60000"/>
                    <a:lumOff val="40000"/>
                  </a:schemeClr>
                </a:solidFill>
              </a:rPr>
              <a:t>basque, breton, corse </a:t>
            </a:r>
            <a:r>
              <a:rPr lang="fr-FR" dirty="0" smtClean="0"/>
              <a:t>ou </a:t>
            </a:r>
            <a:r>
              <a:rPr lang="fr-FR" dirty="0" smtClean="0">
                <a:solidFill>
                  <a:schemeClr val="tx2">
                    <a:lumMod val="60000"/>
                    <a:lumOff val="40000"/>
                  </a:schemeClr>
                </a:solidFill>
              </a:rPr>
              <a:t>alsacien</a:t>
            </a:r>
            <a:r>
              <a:rPr lang="fr-FR" dirty="0" smtClean="0"/>
              <a:t>) gardent un rôle politique, culturel et identitaire très important.</a:t>
            </a:r>
          </a:p>
          <a:p>
            <a:endParaRPr lang="it-IT" dirty="0" smtClean="0"/>
          </a:p>
          <a:p>
            <a:r>
              <a:rPr lang="fr-FR" dirty="0" smtClean="0"/>
              <a:t>L’Education nationale admet des cours de langues régionales à l’intérieur des établissements scolaires. Il y a désormais « une coexistence pacifique » ou une « cohabitation » entre les variétés du français, mais sous la forme d’une inégalité absolue entre la langue dominante, le français standard, et les dialectes, patois ou langue régionales qui subsistent. </a:t>
            </a:r>
            <a:endParaRPr lang="it-IT" dirty="0" smtClean="0"/>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Le français actuel </a:t>
            </a:r>
            <a:endParaRPr lang="it-IT" b="1" dirty="0"/>
          </a:p>
        </p:txBody>
      </p:sp>
      <p:sp>
        <p:nvSpPr>
          <p:cNvPr id="3" name="Segnaposto contenuto 2"/>
          <p:cNvSpPr>
            <a:spLocks noGrp="1"/>
          </p:cNvSpPr>
          <p:nvPr>
            <p:ph idx="1"/>
          </p:nvPr>
        </p:nvSpPr>
        <p:spPr/>
        <p:txBody>
          <a:bodyPr>
            <a:normAutofit lnSpcReduction="10000"/>
          </a:bodyPr>
          <a:lstStyle/>
          <a:p>
            <a:r>
              <a:rPr lang="fr-FR" dirty="0" smtClean="0"/>
              <a:t>s’est nourri de formes dialectales ou étrangères. </a:t>
            </a:r>
            <a:endParaRPr lang="it-IT" dirty="0" smtClean="0"/>
          </a:p>
          <a:p>
            <a:r>
              <a:rPr lang="fr-FR" dirty="0" smtClean="0"/>
              <a:t>Contrairement à d’autres pays, l’origine régionale est le facteur primordial dans le domaine de la variation linguistique en France. Les autres variations liées à l’âge, au milieu social, au niveau d’études et à la situation de communication, nuancent des marques régionales.</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Diversité</a:t>
            </a:r>
            <a:r>
              <a:rPr lang="it-IT" b="1" dirty="0" smtClean="0"/>
              <a:t> et </a:t>
            </a:r>
            <a:r>
              <a:rPr lang="it-IT" b="1" dirty="0" err="1" smtClean="0"/>
              <a:t>géographie</a:t>
            </a:r>
            <a:endParaRPr lang="fr-FR" b="1" dirty="0"/>
          </a:p>
        </p:txBody>
      </p:sp>
      <p:sp>
        <p:nvSpPr>
          <p:cNvPr id="3" name="Segnaposto contenuto 2"/>
          <p:cNvSpPr>
            <a:spLocks noGrp="1"/>
          </p:cNvSpPr>
          <p:nvPr>
            <p:ph idx="1"/>
          </p:nvPr>
        </p:nvSpPr>
        <p:spPr/>
        <p:txBody>
          <a:bodyPr/>
          <a:lstStyle/>
          <a:p>
            <a:r>
              <a:rPr lang="it-IT" dirty="0" err="1" smtClean="0"/>
              <a:t>Diversité</a:t>
            </a:r>
            <a:r>
              <a:rPr lang="it-IT" dirty="0" smtClean="0"/>
              <a:t> </a:t>
            </a:r>
            <a:r>
              <a:rPr lang="it-IT" dirty="0" err="1" smtClean="0"/>
              <a:t>du</a:t>
            </a:r>
            <a:r>
              <a:rPr lang="it-IT" dirty="0" smtClean="0"/>
              <a:t> </a:t>
            </a:r>
            <a:r>
              <a:rPr lang="it-IT" dirty="0" err="1" smtClean="0"/>
              <a:t>vocabulaire</a:t>
            </a:r>
            <a:r>
              <a:rPr lang="it-IT" dirty="0" smtClean="0"/>
              <a:t> (</a:t>
            </a:r>
            <a:r>
              <a:rPr lang="it-IT" i="1" dirty="0" err="1" smtClean="0"/>
              <a:t>tourner</a:t>
            </a:r>
            <a:r>
              <a:rPr lang="it-IT" i="1" dirty="0" smtClean="0"/>
              <a:t>, </a:t>
            </a:r>
            <a:r>
              <a:rPr lang="it-IT" i="1" dirty="0" err="1" smtClean="0"/>
              <a:t>brasser</a:t>
            </a:r>
            <a:r>
              <a:rPr lang="it-IT" i="1" dirty="0" smtClean="0"/>
              <a:t>, </a:t>
            </a:r>
            <a:r>
              <a:rPr lang="it-IT" i="1" dirty="0" err="1" smtClean="0"/>
              <a:t>touiller</a:t>
            </a:r>
            <a:r>
              <a:rPr lang="it-IT" i="1" dirty="0" smtClean="0"/>
              <a:t> la </a:t>
            </a:r>
            <a:r>
              <a:rPr lang="it-IT" i="1" dirty="0" err="1" smtClean="0"/>
              <a:t>salade</a:t>
            </a:r>
            <a:r>
              <a:rPr lang="it-IT" dirty="0" smtClean="0"/>
              <a:t>)</a:t>
            </a:r>
          </a:p>
          <a:p>
            <a:r>
              <a:rPr lang="it-IT" dirty="0" err="1" smtClean="0"/>
              <a:t>Diversité</a:t>
            </a:r>
            <a:r>
              <a:rPr lang="it-IT" dirty="0" smtClean="0"/>
              <a:t> </a:t>
            </a:r>
            <a:r>
              <a:rPr lang="it-IT" dirty="0" err="1" smtClean="0"/>
              <a:t>des</a:t>
            </a:r>
            <a:r>
              <a:rPr lang="it-IT" dirty="0" smtClean="0"/>
              <a:t> </a:t>
            </a:r>
            <a:r>
              <a:rPr lang="it-IT" dirty="0" err="1" smtClean="0"/>
              <a:t>formes</a:t>
            </a:r>
            <a:r>
              <a:rPr lang="it-IT" dirty="0" smtClean="0"/>
              <a:t> </a:t>
            </a:r>
            <a:r>
              <a:rPr lang="it-IT" dirty="0" err="1" smtClean="0"/>
              <a:t>grammaticales</a:t>
            </a:r>
            <a:r>
              <a:rPr lang="it-IT" dirty="0" smtClean="0"/>
              <a:t> (</a:t>
            </a:r>
            <a:r>
              <a:rPr lang="it-IT" dirty="0" err="1" smtClean="0"/>
              <a:t>passé</a:t>
            </a:r>
            <a:r>
              <a:rPr lang="it-IT" dirty="0" smtClean="0"/>
              <a:t> </a:t>
            </a:r>
            <a:r>
              <a:rPr lang="it-IT" dirty="0" err="1" smtClean="0"/>
              <a:t>surcomposé</a:t>
            </a:r>
            <a:r>
              <a:rPr lang="it-IT" dirty="0" smtClean="0"/>
              <a:t> = </a:t>
            </a:r>
            <a:r>
              <a:rPr lang="it-IT" i="1" dirty="0" err="1" smtClean="0"/>
              <a:t>ça</a:t>
            </a:r>
            <a:r>
              <a:rPr lang="it-IT" i="1" dirty="0" smtClean="0"/>
              <a:t> a </a:t>
            </a:r>
            <a:r>
              <a:rPr lang="it-IT" i="1" dirty="0" err="1" smtClean="0"/>
              <a:t>eu</a:t>
            </a:r>
            <a:r>
              <a:rPr lang="it-IT" i="1" dirty="0" smtClean="0"/>
              <a:t> </a:t>
            </a:r>
            <a:r>
              <a:rPr lang="it-IT" i="1" dirty="0" err="1" smtClean="0"/>
              <a:t>payé</a:t>
            </a:r>
            <a:r>
              <a:rPr lang="it-IT" dirty="0" smtClean="0"/>
              <a:t>)</a:t>
            </a:r>
          </a:p>
          <a:p>
            <a:r>
              <a:rPr lang="it-IT" dirty="0" err="1" smtClean="0"/>
              <a:t>Diversité</a:t>
            </a:r>
            <a:r>
              <a:rPr lang="it-IT" dirty="0" smtClean="0"/>
              <a:t> </a:t>
            </a:r>
            <a:r>
              <a:rPr lang="it-IT" dirty="0" err="1" smtClean="0"/>
              <a:t>des</a:t>
            </a:r>
            <a:r>
              <a:rPr lang="it-IT" dirty="0" smtClean="0"/>
              <a:t> </a:t>
            </a:r>
            <a:r>
              <a:rPr lang="it-IT" dirty="0" err="1" smtClean="0"/>
              <a:t>prononciations</a:t>
            </a:r>
            <a:r>
              <a:rPr lang="it-IT" dirty="0" smtClean="0"/>
              <a:t> (</a:t>
            </a:r>
            <a:r>
              <a:rPr lang="it-IT" dirty="0" err="1" smtClean="0"/>
              <a:t>les</a:t>
            </a:r>
            <a:r>
              <a:rPr lang="it-IT" dirty="0" smtClean="0"/>
              <a:t> </a:t>
            </a:r>
            <a:r>
              <a:rPr lang="it-IT" dirty="0" err="1" smtClean="0"/>
              <a:t>nasales</a:t>
            </a:r>
            <a:r>
              <a:rPr lang="it-IT" dirty="0" smtClean="0"/>
              <a:t>)</a:t>
            </a:r>
          </a:p>
          <a:p>
            <a:pPr>
              <a:buNone/>
            </a:pPr>
            <a:endParaRPr lang="it-IT" dirty="0" smtClean="0"/>
          </a:p>
          <a:p>
            <a:pPr marL="0" indent="0">
              <a:buNone/>
            </a:pPr>
            <a:r>
              <a:rPr lang="it-IT" dirty="0" smtClean="0"/>
              <a:t>	(V. Walter Henriette, 1988, pp. 167-192)</a:t>
            </a:r>
            <a:endParaRPr lang="fr-FR" dirty="0"/>
          </a:p>
        </p:txBody>
      </p:sp>
    </p:spTree>
    <p:extLst>
      <p:ext uri="{BB962C8B-B14F-4D97-AF65-F5344CB8AC3E}">
        <p14:creationId xmlns:p14="http://schemas.microsoft.com/office/powerpoint/2010/main" xmlns="" val="1674115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Lexique</a:t>
            </a:r>
            <a:endParaRPr lang="fr-FR" b="1" dirty="0"/>
          </a:p>
        </p:txBody>
      </p:sp>
      <p:sp>
        <p:nvSpPr>
          <p:cNvPr id="3" name="Segnaposto contenuto 2"/>
          <p:cNvSpPr>
            <a:spLocks noGrp="1"/>
          </p:cNvSpPr>
          <p:nvPr>
            <p:ph idx="1"/>
          </p:nvPr>
        </p:nvSpPr>
        <p:spPr/>
        <p:txBody>
          <a:bodyPr/>
          <a:lstStyle/>
          <a:p>
            <a:pPr>
              <a:buNone/>
            </a:pPr>
            <a:r>
              <a:rPr lang="fr-FR" dirty="0" smtClean="0"/>
              <a:t>Le cas des </a:t>
            </a:r>
            <a:r>
              <a:rPr lang="fr-FR" dirty="0"/>
              <a:t>termes désignant les poissons est bien connu : </a:t>
            </a:r>
            <a:endParaRPr lang="fr-FR" dirty="0" smtClean="0"/>
          </a:p>
          <a:p>
            <a:r>
              <a:rPr lang="fr-FR" b="1" i="1" dirty="0" smtClean="0"/>
              <a:t>le </a:t>
            </a:r>
            <a:r>
              <a:rPr lang="fr-FR" b="1" i="1" dirty="0"/>
              <a:t>colin</a:t>
            </a:r>
            <a:r>
              <a:rPr lang="fr-FR" dirty="0"/>
              <a:t> pour les Parisiens est </a:t>
            </a:r>
            <a:r>
              <a:rPr lang="fr-FR" b="1" i="1" dirty="0"/>
              <a:t>le merlu</a:t>
            </a:r>
            <a:r>
              <a:rPr lang="fr-FR" dirty="0"/>
              <a:t> pour les Méridionaux.</a:t>
            </a:r>
            <a:endParaRPr lang="it-IT" dirty="0"/>
          </a:p>
          <a:p>
            <a:r>
              <a:rPr lang="fr-FR" b="1" i="1" dirty="0" smtClean="0"/>
              <a:t>la </a:t>
            </a:r>
            <a:r>
              <a:rPr lang="fr-FR" b="1" i="1" dirty="0"/>
              <a:t>lotte</a:t>
            </a:r>
            <a:r>
              <a:rPr lang="fr-FR" dirty="0"/>
              <a:t> dans le Nord est </a:t>
            </a:r>
            <a:r>
              <a:rPr lang="fr-FR" b="1" i="1" dirty="0"/>
              <a:t>la baudroie</a:t>
            </a:r>
            <a:r>
              <a:rPr lang="fr-FR" dirty="0"/>
              <a:t> dans le Midi. </a:t>
            </a:r>
            <a:endParaRPr lang="fr-FR" dirty="0" smtClean="0"/>
          </a:p>
          <a:p>
            <a:pPr marL="0" indent="0">
              <a:buNone/>
            </a:pPr>
            <a:r>
              <a:rPr lang="fr-FR" dirty="0" smtClean="0"/>
              <a:t>(</a:t>
            </a:r>
            <a:r>
              <a:rPr lang="fr-FR" dirty="0"/>
              <a:t>V. Doc. 2 P. Guiraud, L’apport dialectal : « les noms de poissons », p. 78 Fuchs)</a:t>
            </a:r>
            <a:endParaRPr lang="it-IT" dirty="0"/>
          </a:p>
          <a:p>
            <a:endParaRPr lang="fr-FR" dirty="0"/>
          </a:p>
        </p:txBody>
      </p:sp>
    </p:spTree>
    <p:extLst>
      <p:ext uri="{BB962C8B-B14F-4D97-AF65-F5344CB8AC3E}">
        <p14:creationId xmlns:p14="http://schemas.microsoft.com/office/powerpoint/2010/main" xmlns="" val="732700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a:t>Grammaire</a:t>
            </a:r>
            <a:endParaRPr lang="fr-FR" dirty="0"/>
          </a:p>
        </p:txBody>
      </p:sp>
      <p:sp>
        <p:nvSpPr>
          <p:cNvPr id="3" name="Segnaposto contenuto 2"/>
          <p:cNvSpPr>
            <a:spLocks noGrp="1"/>
          </p:cNvSpPr>
          <p:nvPr>
            <p:ph idx="1"/>
          </p:nvPr>
        </p:nvSpPr>
        <p:spPr/>
        <p:txBody>
          <a:bodyPr>
            <a:normAutofit/>
          </a:bodyPr>
          <a:lstStyle/>
          <a:p>
            <a:r>
              <a:rPr lang="fr-FR" dirty="0" smtClean="0"/>
              <a:t>les </a:t>
            </a:r>
            <a:r>
              <a:rPr lang="fr-FR" dirty="0"/>
              <a:t>formes verbales surcomposées (</a:t>
            </a:r>
            <a:r>
              <a:rPr lang="fr-FR" i="1" dirty="0"/>
              <a:t>quand il a eu fini, il </a:t>
            </a:r>
            <a:r>
              <a:rPr lang="fr-FR" i="1" dirty="0" smtClean="0"/>
              <a:t>a été sorti</a:t>
            </a:r>
            <a:r>
              <a:rPr lang="fr-FR" dirty="0"/>
              <a:t>) sont typiques d’un emploi régional dont la conformité de la norme n’est pas bien établie. (V. Henriette Walter, </a:t>
            </a:r>
            <a:r>
              <a:rPr lang="fr-FR" i="1" dirty="0"/>
              <a:t>Le</a:t>
            </a:r>
            <a:r>
              <a:rPr lang="fr-FR" dirty="0"/>
              <a:t> </a:t>
            </a:r>
            <a:r>
              <a:rPr lang="fr-FR" i="1" dirty="0"/>
              <a:t>français dans tous les sens</a:t>
            </a:r>
            <a:r>
              <a:rPr lang="fr-FR" dirty="0"/>
              <a:t>)</a:t>
            </a:r>
          </a:p>
          <a:p>
            <a:pPr>
              <a:buNone/>
            </a:pPr>
            <a:endParaRPr lang="fr-FR" dirty="0"/>
          </a:p>
        </p:txBody>
      </p:sp>
    </p:spTree>
    <p:extLst>
      <p:ext uri="{BB962C8B-B14F-4D97-AF65-F5344CB8AC3E}">
        <p14:creationId xmlns:p14="http://schemas.microsoft.com/office/powerpoint/2010/main" xmlns="" val="3078230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Phonologie</a:t>
            </a:r>
            <a:r>
              <a:rPr lang="it-IT" b="1" dirty="0" smtClean="0"/>
              <a:t> </a:t>
            </a:r>
            <a:endParaRPr lang="fr-FR" b="1" dirty="0"/>
          </a:p>
        </p:txBody>
      </p:sp>
      <p:sp>
        <p:nvSpPr>
          <p:cNvPr id="3" name="Segnaposto contenuto 2"/>
          <p:cNvSpPr>
            <a:spLocks noGrp="1"/>
          </p:cNvSpPr>
          <p:nvPr>
            <p:ph idx="1"/>
          </p:nvPr>
        </p:nvSpPr>
        <p:spPr>
          <a:xfrm>
            <a:off x="457200" y="1357298"/>
            <a:ext cx="8229600" cy="4768865"/>
          </a:xfrm>
        </p:spPr>
        <p:txBody>
          <a:bodyPr>
            <a:normAutofit fontScale="77500" lnSpcReduction="20000"/>
          </a:bodyPr>
          <a:lstStyle/>
          <a:p>
            <a:r>
              <a:rPr lang="fr-FR" b="1" dirty="0" smtClean="0"/>
              <a:t>Accent</a:t>
            </a:r>
            <a:r>
              <a:rPr lang="fr-FR" dirty="0" smtClean="0"/>
              <a:t> et </a:t>
            </a:r>
            <a:r>
              <a:rPr lang="fr-FR" b="1" dirty="0" smtClean="0"/>
              <a:t>prononciation</a:t>
            </a:r>
            <a:r>
              <a:rPr lang="fr-FR" dirty="0" smtClean="0"/>
              <a:t>, quelles différences ?</a:t>
            </a:r>
          </a:p>
          <a:p>
            <a:pPr>
              <a:buNone/>
            </a:pPr>
            <a:r>
              <a:rPr lang="fr-FR" dirty="0" smtClean="0">
                <a:hlinkClick r:id="rId2"/>
              </a:rPr>
              <a:t>https://www.mondelangues.fr/difference-accent-prononciation</a:t>
            </a:r>
            <a:endParaRPr lang="fr-FR" dirty="0" smtClean="0"/>
          </a:p>
          <a:p>
            <a:r>
              <a:rPr lang="fr-FR" b="1" dirty="0" smtClean="0"/>
              <a:t>L'accent</a:t>
            </a:r>
            <a:r>
              <a:rPr lang="fr-FR" dirty="0" smtClean="0"/>
              <a:t> est tout au sujet de l'intonation, alors que la </a:t>
            </a:r>
            <a:r>
              <a:rPr lang="fr-FR" b="1" dirty="0" smtClean="0"/>
              <a:t>prononciation</a:t>
            </a:r>
            <a:r>
              <a:rPr lang="fr-FR" dirty="0" smtClean="0"/>
              <a:t> est tout au sujet de l'articulation.</a:t>
            </a:r>
          </a:p>
          <a:p>
            <a:r>
              <a:rPr lang="fr-FR" dirty="0" smtClean="0"/>
              <a:t>Avoir un accent différent ne signifie pas que vous parlez une langue de manière incorrecte. Cependant, si vous ne prononcez pas comme le mot doit être prononcé à tort, vous parlez une langue à tort.</a:t>
            </a:r>
          </a:p>
          <a:p>
            <a:endParaRPr lang="fr-FR" dirty="0" smtClean="0"/>
          </a:p>
          <a:p>
            <a:pPr>
              <a:buNone/>
            </a:pPr>
            <a:r>
              <a:rPr lang="fr-FR" dirty="0" smtClean="0"/>
              <a:t>(V. vidéo accents)</a:t>
            </a:r>
          </a:p>
          <a:p>
            <a:pPr>
              <a:buNone/>
            </a:pPr>
            <a:r>
              <a:rPr lang="fr-FR" dirty="0" smtClean="0">
                <a:hlinkClick r:id="rId3"/>
              </a:rPr>
              <a:t>https://philpot.education/mod/book/view.php?id=484&amp;chapterid=381</a:t>
            </a:r>
            <a:endParaRPr lang="fr-FR" dirty="0" smtClean="0"/>
          </a:p>
          <a:p>
            <a:pPr>
              <a:buNone/>
            </a:pPr>
            <a:endParaRPr lang="fr-FR" dirty="0"/>
          </a:p>
        </p:txBody>
      </p:sp>
    </p:spTree>
    <p:extLst>
      <p:ext uri="{BB962C8B-B14F-4D97-AF65-F5344CB8AC3E}">
        <p14:creationId xmlns:p14="http://schemas.microsoft.com/office/powerpoint/2010/main" xmlns="" val="3289421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Les différents types de variation</a:t>
            </a:r>
            <a:endParaRPr lang="it-IT" b="1" dirty="0"/>
          </a:p>
        </p:txBody>
      </p:sp>
      <p:sp>
        <p:nvSpPr>
          <p:cNvPr id="3" name="Segnaposto contenuto 2"/>
          <p:cNvSpPr>
            <a:spLocks noGrp="1"/>
          </p:cNvSpPr>
          <p:nvPr>
            <p:ph idx="1"/>
          </p:nvPr>
        </p:nvSpPr>
        <p:spPr/>
        <p:txBody>
          <a:bodyPr/>
          <a:lstStyle/>
          <a:p>
            <a:pPr lvl="0">
              <a:buNone/>
            </a:pPr>
            <a:endParaRPr lang="it-IT" dirty="0"/>
          </a:p>
          <a:p>
            <a:pPr lvl="5"/>
            <a:r>
              <a:rPr lang="fr-FR" sz="3600" dirty="0" smtClean="0"/>
              <a:t>diachronique</a:t>
            </a:r>
            <a:endParaRPr lang="it-IT" sz="3600" dirty="0"/>
          </a:p>
          <a:p>
            <a:pPr lvl="5"/>
            <a:r>
              <a:rPr lang="fr-FR" sz="3600" b="1" dirty="0" err="1" smtClean="0"/>
              <a:t>diatopique</a:t>
            </a:r>
            <a:r>
              <a:rPr lang="fr-FR" sz="3600" dirty="0" smtClean="0"/>
              <a:t> </a:t>
            </a:r>
            <a:endParaRPr lang="it-IT" sz="3600" dirty="0"/>
          </a:p>
          <a:p>
            <a:pPr lvl="5"/>
            <a:r>
              <a:rPr lang="fr-FR" sz="3600" dirty="0" err="1" smtClean="0"/>
              <a:t>diastratique</a:t>
            </a:r>
            <a:r>
              <a:rPr lang="fr-FR" sz="3600" dirty="0" smtClean="0"/>
              <a:t> </a:t>
            </a:r>
            <a:endParaRPr lang="it-IT" sz="3600" dirty="0"/>
          </a:p>
          <a:p>
            <a:pPr lvl="5"/>
            <a:r>
              <a:rPr lang="fr-FR" sz="3600" dirty="0" err="1" smtClean="0"/>
              <a:t>diaphasique</a:t>
            </a:r>
            <a:endParaRPr lang="fr-FR" sz="3600" dirty="0" smtClean="0"/>
          </a:p>
          <a:p>
            <a:pPr lvl="5"/>
            <a:r>
              <a:rPr lang="fr-FR" sz="3600" dirty="0" err="1" smtClean="0"/>
              <a:t>diamésique</a:t>
            </a:r>
            <a:endParaRPr lang="fr-FR" dirty="0" smtClean="0"/>
          </a:p>
          <a:p>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dirty="0" smtClean="0"/>
              <a:t>Bibliographie</a:t>
            </a:r>
            <a:endParaRPr lang="fr-FR" dirty="0"/>
          </a:p>
        </p:txBody>
      </p:sp>
      <p:sp>
        <p:nvSpPr>
          <p:cNvPr id="3" name="Segnaposto contenuto 2"/>
          <p:cNvSpPr>
            <a:spLocks noGrp="1"/>
          </p:cNvSpPr>
          <p:nvPr>
            <p:ph idx="1"/>
          </p:nvPr>
        </p:nvSpPr>
        <p:spPr/>
        <p:txBody>
          <a:bodyPr/>
          <a:lstStyle/>
          <a:p>
            <a:r>
              <a:rPr lang="it-IT" dirty="0" smtClean="0"/>
              <a:t>Walter </a:t>
            </a:r>
            <a:r>
              <a:rPr lang="it-IT" dirty="0" err="1" smtClean="0"/>
              <a:t>Henriette</a:t>
            </a:r>
            <a:r>
              <a:rPr lang="it-IT" dirty="0" smtClean="0"/>
              <a:t>, 1988, </a:t>
            </a:r>
            <a:r>
              <a:rPr lang="it-IT" i="1" dirty="0" smtClean="0"/>
              <a:t>Le </a:t>
            </a:r>
            <a:r>
              <a:rPr lang="it-IT" i="1" dirty="0" err="1" smtClean="0"/>
              <a:t>français</a:t>
            </a:r>
            <a:r>
              <a:rPr lang="it-IT" i="1" dirty="0" smtClean="0"/>
              <a:t> </a:t>
            </a:r>
            <a:r>
              <a:rPr lang="it-IT" i="1" dirty="0" err="1" smtClean="0"/>
              <a:t>dans</a:t>
            </a:r>
            <a:r>
              <a:rPr lang="it-IT" i="1" dirty="0" smtClean="0"/>
              <a:t> </a:t>
            </a:r>
            <a:r>
              <a:rPr lang="it-IT" i="1" dirty="0" err="1" smtClean="0"/>
              <a:t>tous</a:t>
            </a:r>
            <a:r>
              <a:rPr lang="it-IT" i="1" dirty="0" smtClean="0"/>
              <a:t> </a:t>
            </a:r>
            <a:r>
              <a:rPr lang="it-IT" i="1" dirty="0" err="1" smtClean="0"/>
              <a:t>les</a:t>
            </a:r>
            <a:r>
              <a:rPr lang="it-IT" i="1" dirty="0" smtClean="0"/>
              <a:t> </a:t>
            </a:r>
            <a:r>
              <a:rPr lang="it-IT" i="1" dirty="0" err="1" smtClean="0"/>
              <a:t>sens</a:t>
            </a:r>
            <a:r>
              <a:rPr lang="it-IT" dirty="0" smtClean="0"/>
              <a:t>, </a:t>
            </a:r>
            <a:r>
              <a:rPr lang="it-IT" dirty="0" err="1" smtClean="0"/>
              <a:t>Paris</a:t>
            </a:r>
            <a:r>
              <a:rPr lang="it-IT" dirty="0" smtClean="0"/>
              <a:t>, Robert </a:t>
            </a:r>
            <a:r>
              <a:rPr lang="it-IT" dirty="0" err="1" smtClean="0"/>
              <a:t>Laffont</a:t>
            </a:r>
            <a:r>
              <a:rPr lang="it-IT" dirty="0" smtClean="0"/>
              <a:t>, pp. 167-192.</a:t>
            </a:r>
            <a:endParaRPr lang="fr-FR" dirty="0"/>
          </a:p>
        </p:txBody>
      </p:sp>
    </p:spTree>
    <p:extLst>
      <p:ext uri="{BB962C8B-B14F-4D97-AF65-F5344CB8AC3E}">
        <p14:creationId xmlns:p14="http://schemas.microsoft.com/office/powerpoint/2010/main" xmlns="" val="2487818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Vidéo</a:t>
            </a:r>
            <a:endParaRPr lang="it-IT" b="1" dirty="0"/>
          </a:p>
        </p:txBody>
      </p:sp>
      <p:sp>
        <p:nvSpPr>
          <p:cNvPr id="3" name="Segnaposto contenuto 2"/>
          <p:cNvSpPr>
            <a:spLocks noGrp="1"/>
          </p:cNvSpPr>
          <p:nvPr>
            <p:ph idx="1"/>
          </p:nvPr>
        </p:nvSpPr>
        <p:spPr/>
        <p:txBody>
          <a:bodyPr/>
          <a:lstStyle/>
          <a:p>
            <a:r>
              <a:rPr lang="it-IT" dirty="0" smtClean="0"/>
              <a:t>Le </a:t>
            </a:r>
            <a:r>
              <a:rPr lang="it-IT" dirty="0" err="1" smtClean="0"/>
              <a:t>français</a:t>
            </a:r>
            <a:r>
              <a:rPr lang="it-IT" dirty="0" smtClean="0"/>
              <a:t> “le plus pur”</a:t>
            </a:r>
          </a:p>
          <a:p>
            <a:pPr>
              <a:buNone/>
            </a:pPr>
            <a:r>
              <a:rPr lang="it-IT" dirty="0" smtClean="0"/>
              <a:t>https://www.youtube.com/watch?v=ud91woekqMM</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smtClean="0"/>
              <a:t>Variation régionale (</a:t>
            </a:r>
            <a:r>
              <a:rPr lang="fr-FR" b="1" dirty="0" err="1" smtClean="0"/>
              <a:t>diatopie</a:t>
            </a:r>
            <a:r>
              <a:rPr lang="fr-FR" b="1" dirty="0" smtClean="0"/>
              <a:t>)</a:t>
            </a:r>
            <a:endParaRPr lang="it-IT" dirty="0"/>
          </a:p>
        </p:txBody>
      </p:sp>
      <p:sp>
        <p:nvSpPr>
          <p:cNvPr id="3" name="Segnaposto contenuto 2"/>
          <p:cNvSpPr>
            <a:spLocks noGrp="1"/>
          </p:cNvSpPr>
          <p:nvPr>
            <p:ph idx="1"/>
          </p:nvPr>
        </p:nvSpPr>
        <p:spPr>
          <a:xfrm>
            <a:off x="285720" y="1357298"/>
            <a:ext cx="8501122" cy="5286412"/>
          </a:xfrm>
        </p:spPr>
        <p:txBody>
          <a:bodyPr>
            <a:normAutofit/>
          </a:bodyPr>
          <a:lstStyle/>
          <a:p>
            <a:pPr marL="0" indent="0">
              <a:buNone/>
            </a:pPr>
            <a:r>
              <a:rPr lang="fr-FR" dirty="0" smtClean="0"/>
              <a:t>C’est la diversité dans l’espace, géographique ou régional.</a:t>
            </a:r>
            <a:endParaRPr lang="it-IT" dirty="0" smtClean="0"/>
          </a:p>
          <a:p>
            <a:r>
              <a:rPr lang="fr-FR" dirty="0" smtClean="0"/>
              <a:t>Elle recouvre les différents usages régionaux du français, en France mais aussi hors de France métropolitaine (Belgique, Suisse romande, Canada, Louisiane, Antilles, Guyane, Afrique).</a:t>
            </a:r>
            <a:endParaRPr lang="it-IT" dirty="0" smtClean="0"/>
          </a:p>
          <a:p>
            <a:r>
              <a:rPr lang="fr-FR" dirty="0" smtClean="0"/>
              <a:t>Les régionalismes sont des formes utilisées dans une partie seulement du territoire linguistique.</a:t>
            </a:r>
            <a:endParaRPr lang="it-IT" dirty="0" smtClean="0"/>
          </a:p>
          <a:p>
            <a:r>
              <a:rPr lang="fr-FR" dirty="0" smtClean="0"/>
              <a:t>La grande majorité (95%) sont de nature </a:t>
            </a:r>
            <a:r>
              <a:rPr lang="fr-FR" b="1" dirty="0" smtClean="0"/>
              <a:t>lexicale</a:t>
            </a:r>
            <a:r>
              <a:rPr lang="fr-FR" dirty="0" smtClean="0"/>
              <a:t>. (V. fiche sur le lexique)</a:t>
            </a:r>
            <a:endParaRPr lang="it-IT" dirty="0" smtClean="0"/>
          </a:p>
          <a:p>
            <a:pPr>
              <a:buNone/>
            </a:pPr>
            <a:endParaRPr lang="it-IT" dirty="0"/>
          </a:p>
        </p:txBody>
      </p:sp>
    </p:spTree>
    <p:extLst>
      <p:ext uri="{BB962C8B-B14F-4D97-AF65-F5344CB8AC3E}">
        <p14:creationId xmlns:p14="http://schemas.microsoft.com/office/powerpoint/2010/main" xmlns="" val="372562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Régionalismes</a:t>
            </a:r>
            <a:r>
              <a:rPr lang="it-IT" b="1" dirty="0" smtClean="0"/>
              <a:t> </a:t>
            </a:r>
            <a:endParaRPr lang="it-IT" b="1" dirty="0"/>
          </a:p>
        </p:txBody>
      </p:sp>
      <p:sp>
        <p:nvSpPr>
          <p:cNvPr id="3" name="Segnaposto contenuto 2"/>
          <p:cNvSpPr>
            <a:spLocks noGrp="1"/>
          </p:cNvSpPr>
          <p:nvPr>
            <p:ph idx="1"/>
          </p:nvPr>
        </p:nvSpPr>
        <p:spPr>
          <a:xfrm>
            <a:off x="457200" y="1142984"/>
            <a:ext cx="8229600" cy="5429288"/>
          </a:xfrm>
        </p:spPr>
        <p:txBody>
          <a:bodyPr>
            <a:normAutofit/>
          </a:bodyPr>
          <a:lstStyle/>
          <a:p>
            <a:r>
              <a:rPr lang="fr-FR" dirty="0" smtClean="0"/>
              <a:t>La variation régionale et la diversité dialectale sont 2 choses distinctes : les dialectes sont des langues qui coexistent sur un même territoire national (provençal, picard, languedocien, …)</a:t>
            </a:r>
          </a:p>
          <a:p>
            <a:r>
              <a:rPr lang="fr-FR" b="1" dirty="0" smtClean="0"/>
              <a:t>Dialecte</a:t>
            </a:r>
            <a:r>
              <a:rPr lang="fr-FR" dirty="0" smtClean="0"/>
              <a:t> – variation régionale d’une langue.</a:t>
            </a:r>
            <a:endParaRPr lang="it-IT" dirty="0" smtClean="0"/>
          </a:p>
          <a:p>
            <a:r>
              <a:rPr lang="fr-FR" b="1" dirty="0" smtClean="0"/>
              <a:t>Patois</a:t>
            </a:r>
            <a:r>
              <a:rPr lang="fr-FR" dirty="0" smtClean="0"/>
              <a:t> – variation locale d’une langue, essentiellement oral, pratiqué dans une localité ou groupe de localités souvent rurales.</a:t>
            </a:r>
          </a:p>
          <a:p>
            <a:r>
              <a:rPr lang="fr-FR" b="1" dirty="0" smtClean="0"/>
              <a:t>Jargon</a:t>
            </a:r>
            <a:r>
              <a:rPr lang="fr-FR" dirty="0" smtClean="0"/>
              <a:t> – parler propre à un groupe professionnel ou social.</a:t>
            </a:r>
          </a:p>
          <a:p>
            <a:pPr>
              <a:buNone/>
            </a:pPr>
            <a:endParaRPr lang="fr-FR" dirty="0" smtClean="0"/>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Patois </a:t>
            </a:r>
            <a:endParaRPr lang="it-IT" b="1" dirty="0"/>
          </a:p>
        </p:txBody>
      </p:sp>
      <p:sp>
        <p:nvSpPr>
          <p:cNvPr id="3" name="Segnaposto contenuto 2"/>
          <p:cNvSpPr>
            <a:spLocks noGrp="1"/>
          </p:cNvSpPr>
          <p:nvPr>
            <p:ph idx="1"/>
          </p:nvPr>
        </p:nvSpPr>
        <p:spPr>
          <a:xfrm>
            <a:off x="457200" y="1357298"/>
            <a:ext cx="8229600" cy="4768865"/>
          </a:xfrm>
        </p:spPr>
        <p:txBody>
          <a:bodyPr>
            <a:normAutofit/>
          </a:bodyPr>
          <a:lstStyle/>
          <a:p>
            <a:r>
              <a:rPr lang="fr-FR" dirty="0" smtClean="0"/>
              <a:t>Terme employé souvent avec valeur péjorative pour désigner des dialectes couvrant des zones d’emploi plus limitée et présentant des écarts moins nombreux par rapport au dialecte dominant, essentiellement d’ordre lexical et phonétique</a:t>
            </a:r>
          </a:p>
          <a:p>
            <a:endParaRPr lang="fr-FR" dirty="0" smtClean="0"/>
          </a:p>
          <a:p>
            <a:pPr>
              <a:buNone/>
            </a:pPr>
            <a:r>
              <a:rPr lang="fr-FR" dirty="0" smtClean="0"/>
              <a:t>(https://philpot.education/mod/book/view.php?id=484&amp;chapterid=381)</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Exemple</a:t>
            </a:r>
            <a:endParaRPr lang="it-IT" b="1" dirty="0"/>
          </a:p>
        </p:txBody>
      </p:sp>
      <p:sp>
        <p:nvSpPr>
          <p:cNvPr id="3" name="Segnaposto contenuto 2"/>
          <p:cNvSpPr>
            <a:spLocks noGrp="1"/>
          </p:cNvSpPr>
          <p:nvPr>
            <p:ph idx="1"/>
          </p:nvPr>
        </p:nvSpPr>
        <p:spPr>
          <a:xfrm>
            <a:off x="457200" y="1285860"/>
            <a:ext cx="8229600" cy="5286412"/>
          </a:xfrm>
        </p:spPr>
        <p:txBody>
          <a:bodyPr>
            <a:normAutofit fontScale="77500" lnSpcReduction="20000"/>
          </a:bodyPr>
          <a:lstStyle/>
          <a:p>
            <a:pPr>
              <a:buNone/>
            </a:pPr>
            <a:r>
              <a:rPr lang="fr-FR" dirty="0" smtClean="0"/>
              <a:t>Il est l’heure, dit-elle, va mon </a:t>
            </a:r>
            <a:r>
              <a:rPr lang="fr-FR" dirty="0" err="1" smtClean="0">
                <a:solidFill>
                  <a:schemeClr val="tx2">
                    <a:lumMod val="60000"/>
                    <a:lumOff val="40000"/>
                  </a:schemeClr>
                </a:solidFill>
              </a:rPr>
              <a:t>drole</a:t>
            </a:r>
            <a:r>
              <a:rPr lang="fr-FR" dirty="0" smtClean="0"/>
              <a:t> ; laisse-moi arranger le feu pour quand nous reviendrons.</a:t>
            </a:r>
            <a:endParaRPr lang="it-IT" dirty="0" smtClean="0"/>
          </a:p>
          <a:p>
            <a:pPr>
              <a:buNone/>
            </a:pPr>
            <a:r>
              <a:rPr lang="fr-FR" dirty="0" smtClean="0"/>
              <a:t>Et aussitôt, allant quérir dans le fournil une souche de noyer gardée à l’exprès, elle la mit sur les landiers et l’arrangea avec des tisons et des copeaux.</a:t>
            </a:r>
            <a:endParaRPr lang="it-IT" dirty="0" smtClean="0"/>
          </a:p>
          <a:p>
            <a:pPr>
              <a:buNone/>
            </a:pPr>
            <a:r>
              <a:rPr lang="fr-FR" dirty="0" smtClean="0"/>
              <a:t>Cela fait, elle m’entortilla dans un mauvais fichu de laine quelle noua par derrière, enfonça mon bonnet tricoté sur mes oreilles et passa de la braise dans mes sabots. Enfin, ayant pris sa capuce de bure, elle alluma le falot aux vitres noircies par la fumée de l’huile, souffla le </a:t>
            </a:r>
            <a:r>
              <a:rPr lang="fr-FR" dirty="0" err="1" smtClean="0">
                <a:solidFill>
                  <a:schemeClr val="tx2">
                    <a:lumMod val="60000"/>
                    <a:lumOff val="40000"/>
                  </a:schemeClr>
                </a:solidFill>
              </a:rPr>
              <a:t>chalel</a:t>
            </a:r>
            <a:r>
              <a:rPr lang="fr-FR" dirty="0" smtClean="0"/>
              <a:t> pendu dans la cheminée, et, </a:t>
            </a:r>
            <a:r>
              <a:rPr lang="fr-FR" dirty="0" smtClean="0">
                <a:solidFill>
                  <a:schemeClr val="accent6">
                    <a:lumMod val="75000"/>
                  </a:schemeClr>
                </a:solidFill>
              </a:rPr>
              <a:t>étant sortis, ferma la porte </a:t>
            </a:r>
            <a:r>
              <a:rPr lang="fr-FR" dirty="0" smtClean="0"/>
              <a:t>au verrou en dedans au moyen de </a:t>
            </a:r>
            <a:r>
              <a:rPr lang="fr-FR" dirty="0" smtClean="0">
                <a:solidFill>
                  <a:schemeClr val="tx2">
                    <a:lumMod val="60000"/>
                    <a:lumOff val="40000"/>
                  </a:schemeClr>
                </a:solidFill>
              </a:rPr>
              <a:t>a clef </a:t>
            </a:r>
            <a:r>
              <a:rPr lang="fr-FR" dirty="0" err="1" smtClean="0">
                <a:solidFill>
                  <a:schemeClr val="tx2">
                    <a:lumMod val="60000"/>
                    <a:lumOff val="40000"/>
                  </a:schemeClr>
                </a:solidFill>
              </a:rPr>
              <a:t>torte</a:t>
            </a:r>
            <a:r>
              <a:rPr lang="fr-FR" dirty="0" smtClean="0">
                <a:solidFill>
                  <a:schemeClr val="tx2">
                    <a:lumMod val="60000"/>
                    <a:lumOff val="40000"/>
                  </a:schemeClr>
                </a:solidFill>
              </a:rPr>
              <a:t> </a:t>
            </a:r>
            <a:r>
              <a:rPr lang="fr-FR" dirty="0" smtClean="0"/>
              <a:t>qu’elle cacha ensuite dans un trou du mur :</a:t>
            </a:r>
            <a:endParaRPr lang="it-IT" dirty="0" smtClean="0"/>
          </a:p>
          <a:p>
            <a:pPr lvl="0">
              <a:buNone/>
            </a:pPr>
            <a:r>
              <a:rPr lang="fr-FR" dirty="0" smtClean="0"/>
              <a:t>Ton père la trouvera là, mais qu’il revienne.</a:t>
            </a:r>
            <a:endParaRPr lang="it-IT" dirty="0" smtClean="0"/>
          </a:p>
          <a:p>
            <a:pPr>
              <a:buNone/>
            </a:pPr>
            <a:r>
              <a:rPr lang="fr-FR" dirty="0" smtClean="0"/>
              <a:t>			(Eugène Le Roy, </a:t>
            </a:r>
            <a:r>
              <a:rPr lang="fr-FR" i="1" dirty="0" smtClean="0"/>
              <a:t>Jacquou le Croquant</a:t>
            </a:r>
            <a:r>
              <a:rPr lang="fr-FR" dirty="0" smtClean="0"/>
              <a:t>, 1900)</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Exemple</a:t>
            </a:r>
            <a:r>
              <a:rPr lang="it-IT" b="1" dirty="0" smtClean="0"/>
              <a:t> </a:t>
            </a:r>
            <a:endParaRPr lang="it-IT" b="1" dirty="0"/>
          </a:p>
        </p:txBody>
      </p:sp>
      <p:sp>
        <p:nvSpPr>
          <p:cNvPr id="3" name="Segnaposto contenuto 2"/>
          <p:cNvSpPr>
            <a:spLocks noGrp="1"/>
          </p:cNvSpPr>
          <p:nvPr>
            <p:ph idx="1"/>
          </p:nvPr>
        </p:nvSpPr>
        <p:spPr/>
        <p:txBody>
          <a:bodyPr/>
          <a:lstStyle/>
          <a:p>
            <a:r>
              <a:rPr lang="fr-FR" dirty="0" smtClean="0"/>
              <a:t>Variation régionale et variation sociale se conjuguent dans cet extrait. Outre la valeur sociale de la représentation de l’univers paysan, par opposition au milieu aristocratique, s’affirme dans ces lignes l’attachement fort à une identité régionale</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Moyen-Age</a:t>
            </a:r>
            <a:endParaRPr lang="it-IT" b="1" dirty="0"/>
          </a:p>
        </p:txBody>
      </p:sp>
      <p:sp>
        <p:nvSpPr>
          <p:cNvPr id="3" name="Segnaposto contenuto 2"/>
          <p:cNvSpPr>
            <a:spLocks noGrp="1"/>
          </p:cNvSpPr>
          <p:nvPr>
            <p:ph idx="1"/>
          </p:nvPr>
        </p:nvSpPr>
        <p:spPr/>
        <p:txBody>
          <a:bodyPr/>
          <a:lstStyle/>
          <a:p>
            <a:endParaRPr lang="it-IT" dirty="0" smtClean="0"/>
          </a:p>
          <a:p>
            <a:r>
              <a:rPr lang="it-IT" dirty="0" smtClean="0"/>
              <a:t>Le </a:t>
            </a:r>
            <a:r>
              <a:rPr lang="it-IT" dirty="0" err="1" smtClean="0"/>
              <a:t>diaclecte</a:t>
            </a:r>
            <a:r>
              <a:rPr lang="it-IT" dirty="0" smtClean="0"/>
              <a:t> </a:t>
            </a:r>
            <a:r>
              <a:rPr lang="it-IT" b="1" dirty="0" smtClean="0"/>
              <a:t>d’oc</a:t>
            </a:r>
            <a:r>
              <a:rPr lang="it-IT" dirty="0" smtClean="0"/>
              <a:t> </a:t>
            </a:r>
            <a:r>
              <a:rPr lang="it-IT" dirty="0" err="1" smtClean="0"/>
              <a:t>et</a:t>
            </a:r>
            <a:r>
              <a:rPr lang="it-IT" dirty="0" smtClean="0"/>
              <a:t> </a:t>
            </a:r>
            <a:r>
              <a:rPr lang="it-IT" dirty="0" err="1" smtClean="0"/>
              <a:t>dialecte</a:t>
            </a:r>
            <a:r>
              <a:rPr lang="it-IT" dirty="0" smtClean="0"/>
              <a:t> </a:t>
            </a:r>
            <a:r>
              <a:rPr lang="it-IT" b="1" dirty="0" smtClean="0"/>
              <a:t>d’oïl</a:t>
            </a:r>
          </a:p>
          <a:p>
            <a:pPr>
              <a:buNone/>
            </a:pPr>
            <a:r>
              <a:rPr lang="it-IT" dirty="0" smtClean="0"/>
              <a:t>		</a:t>
            </a:r>
            <a:r>
              <a:rPr lang="it-IT" dirty="0" err="1" smtClean="0"/>
              <a:t>avec</a:t>
            </a:r>
            <a:r>
              <a:rPr lang="it-IT" dirty="0" smtClean="0"/>
              <a:t> </a:t>
            </a:r>
            <a:r>
              <a:rPr lang="it-IT" dirty="0" err="1" smtClean="0"/>
              <a:t>plusieurs</a:t>
            </a:r>
            <a:r>
              <a:rPr lang="it-IT" dirty="0" smtClean="0"/>
              <a:t> </a:t>
            </a:r>
            <a:r>
              <a:rPr lang="it-IT" dirty="0" err="1" smtClean="0"/>
              <a:t>versions</a:t>
            </a:r>
            <a:r>
              <a:rPr lang="it-IT" dirty="0" smtClean="0"/>
              <a:t> </a:t>
            </a:r>
            <a:r>
              <a:rPr lang="it-IT" dirty="0" err="1" smtClean="0"/>
              <a:t>locales</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XVIIe</a:t>
            </a:r>
            <a:r>
              <a:rPr lang="it-IT" b="1" dirty="0" smtClean="0"/>
              <a:t> siècle</a:t>
            </a:r>
            <a:endParaRPr lang="it-IT" b="1" dirty="0"/>
          </a:p>
        </p:txBody>
      </p:sp>
      <p:sp>
        <p:nvSpPr>
          <p:cNvPr id="3" name="Segnaposto contenuto 2"/>
          <p:cNvSpPr>
            <a:spLocks noGrp="1"/>
          </p:cNvSpPr>
          <p:nvPr>
            <p:ph idx="1"/>
          </p:nvPr>
        </p:nvSpPr>
        <p:spPr/>
        <p:txBody>
          <a:bodyPr/>
          <a:lstStyle/>
          <a:p>
            <a:r>
              <a:rPr lang="it-IT" dirty="0" err="1" smtClean="0"/>
              <a:t>Essor</a:t>
            </a:r>
            <a:r>
              <a:rPr lang="it-IT" dirty="0" smtClean="0"/>
              <a:t> de </a:t>
            </a:r>
            <a:r>
              <a:rPr lang="it-IT" dirty="0" err="1" smtClean="0"/>
              <a:t>centralisation</a:t>
            </a:r>
            <a:r>
              <a:rPr lang="it-IT" dirty="0" smtClean="0"/>
              <a:t> </a:t>
            </a:r>
            <a:r>
              <a:rPr lang="it-IT" dirty="0" err="1" smtClean="0"/>
              <a:t>du</a:t>
            </a:r>
            <a:r>
              <a:rPr lang="it-IT" dirty="0" smtClean="0"/>
              <a:t> </a:t>
            </a:r>
            <a:r>
              <a:rPr lang="it-IT" dirty="0" err="1" smtClean="0"/>
              <a:t>pouvoir</a:t>
            </a:r>
            <a:r>
              <a:rPr lang="it-IT" dirty="0" smtClean="0"/>
              <a:t> </a:t>
            </a:r>
            <a:r>
              <a:rPr lang="it-IT" dirty="0" err="1" smtClean="0"/>
              <a:t>politique</a:t>
            </a:r>
            <a:r>
              <a:rPr lang="it-IT" dirty="0" smtClean="0"/>
              <a:t> </a:t>
            </a:r>
            <a:r>
              <a:rPr lang="it-IT" dirty="0" err="1" smtClean="0"/>
              <a:t>et</a:t>
            </a:r>
            <a:r>
              <a:rPr lang="it-IT" dirty="0" smtClean="0"/>
              <a:t> l’</a:t>
            </a:r>
            <a:r>
              <a:rPr lang="it-IT" dirty="0" err="1" smtClean="0"/>
              <a:t>administration</a:t>
            </a:r>
            <a:r>
              <a:rPr lang="it-IT" dirty="0" smtClean="0"/>
              <a:t>, </a:t>
            </a:r>
            <a:r>
              <a:rPr lang="it-IT" dirty="0" err="1" smtClean="0"/>
              <a:t>organisée</a:t>
            </a:r>
            <a:r>
              <a:rPr lang="it-IT" dirty="0" smtClean="0"/>
              <a:t> </a:t>
            </a:r>
            <a:r>
              <a:rPr lang="it-IT" dirty="0" err="1" smtClean="0"/>
              <a:t>et</a:t>
            </a:r>
            <a:r>
              <a:rPr lang="it-IT" dirty="0" smtClean="0"/>
              <a:t> </a:t>
            </a:r>
            <a:r>
              <a:rPr lang="it-IT" dirty="0" err="1" smtClean="0"/>
              <a:t>puissante</a:t>
            </a:r>
            <a:r>
              <a:rPr lang="it-IT" dirty="0" smtClean="0"/>
              <a:t> va transformer la France, </a:t>
            </a:r>
            <a:r>
              <a:rPr lang="it-IT" dirty="0" err="1" smtClean="0"/>
              <a:t>pays</a:t>
            </a:r>
            <a:r>
              <a:rPr lang="it-IT" dirty="0" smtClean="0"/>
              <a:t> plurilingue, en </a:t>
            </a:r>
            <a:r>
              <a:rPr lang="it-IT" dirty="0" err="1" smtClean="0"/>
              <a:t>pays</a:t>
            </a:r>
            <a:r>
              <a:rPr lang="it-IT" dirty="0" smtClean="0"/>
              <a:t> unilingue </a:t>
            </a:r>
          </a:p>
          <a:p>
            <a:pPr>
              <a:buNone/>
            </a:pPr>
            <a:r>
              <a:rPr lang="it-IT" dirty="0" smtClean="0">
                <a:sym typeface="Wingdings" pitchFamily="2" charset="2"/>
              </a:rPr>
              <a:t> le </a:t>
            </a:r>
            <a:r>
              <a:rPr lang="it-IT" dirty="0" err="1" smtClean="0">
                <a:sym typeface="Wingdings" pitchFamily="2" charset="2"/>
              </a:rPr>
              <a:t>français</a:t>
            </a:r>
            <a:r>
              <a:rPr lang="it-IT" dirty="0" smtClean="0">
                <a:sym typeface="Wingdings" pitchFamily="2" charset="2"/>
              </a:rPr>
              <a:t> à l’</a:t>
            </a:r>
            <a:r>
              <a:rPr lang="it-IT" dirty="0" err="1" smtClean="0">
                <a:sym typeface="Wingdings" pitchFamily="2" charset="2"/>
              </a:rPr>
              <a:t>échelle</a:t>
            </a:r>
            <a:r>
              <a:rPr lang="it-IT" dirty="0" smtClean="0">
                <a:sym typeface="Wingdings" pitchFamily="2" charset="2"/>
              </a:rPr>
              <a:t> </a:t>
            </a:r>
            <a:r>
              <a:rPr lang="it-IT" dirty="0" err="1" smtClean="0">
                <a:sym typeface="Wingdings" pitchFamily="2" charset="2"/>
              </a:rPr>
              <a:t>nationale</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2218</TotalTime>
  <Words>686</Words>
  <Application>Microsoft Office PowerPoint</Application>
  <PresentationFormat>Presentazione su schermo (4:3)</PresentationFormat>
  <Paragraphs>96</Paragraphs>
  <Slides>21</Slides>
  <Notes>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Tema di Office</vt:lpstr>
      <vt:lpstr>Leçon 3 Les différents types de variation La variation diatopique1 Introduction </vt:lpstr>
      <vt:lpstr>Les différents types de variation</vt:lpstr>
      <vt:lpstr>Variation régionale (diatopie)</vt:lpstr>
      <vt:lpstr>Régionalismes </vt:lpstr>
      <vt:lpstr>Patois </vt:lpstr>
      <vt:lpstr>Exemple</vt:lpstr>
      <vt:lpstr>Exemple </vt:lpstr>
      <vt:lpstr>Moyen-Age</vt:lpstr>
      <vt:lpstr>XVIIe siècle</vt:lpstr>
      <vt:lpstr>Vaugelas 1</vt:lpstr>
      <vt:lpstr>Vaugelas 2</vt:lpstr>
      <vt:lpstr>XIXe siècle</vt:lpstr>
      <vt:lpstr>Après la guerre de 1914-1918</vt:lpstr>
      <vt:lpstr>Actuellement</vt:lpstr>
      <vt:lpstr>Le français actuel </vt:lpstr>
      <vt:lpstr>Diversité et géographie</vt:lpstr>
      <vt:lpstr>Lexique</vt:lpstr>
      <vt:lpstr>Grammaire</vt:lpstr>
      <vt:lpstr>Phonologie </vt:lpstr>
      <vt:lpstr>Bibliographie</vt:lpstr>
      <vt:lpstr>Vidéo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Leçon 2:  Les différents types de variation</dc:title>
  <dc:creator>Utente Windows</dc:creator>
  <cp:lastModifiedBy>Utente Windows</cp:lastModifiedBy>
  <cp:revision>105</cp:revision>
  <dcterms:created xsi:type="dcterms:W3CDTF">2021-10-20T15:12:13Z</dcterms:created>
  <dcterms:modified xsi:type="dcterms:W3CDTF">2023-10-23T13:21:38Z</dcterms:modified>
</cp:coreProperties>
</file>