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 id="266" r:id="rId6"/>
    <p:sldId id="267" r:id="rId7"/>
    <p:sldId id="269" r:id="rId8"/>
    <p:sldId id="259" r:id="rId9"/>
    <p:sldId id="260" r:id="rId10"/>
    <p:sldId id="261" r:id="rId11"/>
    <p:sldId id="262" r:id="rId12"/>
    <p:sldId id="263" r:id="rId13"/>
    <p:sldId id="270" r:id="rId14"/>
    <p:sldId id="271" r:id="rId15"/>
    <p:sldId id="273" r:id="rId16"/>
    <p:sldId id="272" r:id="rId17"/>
    <p:sldId id="275" r:id="rId18"/>
    <p:sldId id="274" r:id="rId19"/>
    <p:sldId id="276"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B2A8424-1E56-4749-8B7F-73583758A158}" type="datetimeFigureOut">
              <a:rPr lang="it-IT" smtClean="0"/>
              <a:pPr/>
              <a:t>14/12/2021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D2641BD-95D2-4EA4-8605-89DD760A968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A8424-1E56-4749-8B7F-73583758A158}" type="datetimeFigureOut">
              <a:rPr lang="it-IT" smtClean="0"/>
              <a:pPr/>
              <a:t>14/12/2021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641BD-95D2-4EA4-8605-89DD760A968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1428736"/>
            <a:ext cx="7772400" cy="1928826"/>
          </a:xfrm>
        </p:spPr>
        <p:txBody>
          <a:bodyPr>
            <a:normAutofit fontScale="90000"/>
          </a:bodyPr>
          <a:lstStyle/>
          <a:p>
            <a:r>
              <a:rPr lang="it-IT" b="1" dirty="0" err="1" smtClean="0"/>
              <a:t>Leçon</a:t>
            </a:r>
            <a:r>
              <a:rPr lang="it-IT" b="1" dirty="0" smtClean="0"/>
              <a:t> 7</a:t>
            </a:r>
            <a:r>
              <a:rPr lang="it-IT" dirty="0" smtClean="0"/>
              <a:t/>
            </a:r>
            <a:br>
              <a:rPr lang="it-IT" dirty="0" smtClean="0"/>
            </a:br>
            <a:r>
              <a:rPr lang="fr-FR" dirty="0" smtClean="0"/>
              <a:t>Les </a:t>
            </a:r>
            <a:r>
              <a:rPr lang="fr-FR" dirty="0"/>
              <a:t>différents types de </a:t>
            </a:r>
            <a:r>
              <a:rPr lang="fr-FR" dirty="0" smtClean="0"/>
              <a:t>variation</a:t>
            </a:r>
            <a:br>
              <a:rPr lang="fr-FR" dirty="0" smtClean="0"/>
            </a:br>
            <a:r>
              <a:rPr lang="fr-FR" dirty="0" smtClean="0"/>
              <a:t>La variation </a:t>
            </a:r>
            <a:r>
              <a:rPr lang="fr-FR" b="1" dirty="0" err="1" smtClean="0"/>
              <a:t>diastratique</a:t>
            </a:r>
            <a:r>
              <a:rPr lang="fr-FR" b="1" dirty="0" smtClean="0"/>
              <a:t/>
            </a:r>
            <a:br>
              <a:rPr lang="fr-FR" b="1" dirty="0" smtClean="0"/>
            </a:br>
            <a:r>
              <a:rPr lang="fr-FR" dirty="0"/>
              <a:t> </a:t>
            </a:r>
            <a:endParaRPr lang="it-IT" dirty="0"/>
          </a:p>
        </p:txBody>
      </p:sp>
      <p:sp>
        <p:nvSpPr>
          <p:cNvPr id="3" name="Sottotitolo 2"/>
          <p:cNvSpPr>
            <a:spLocks noGrp="1"/>
          </p:cNvSpPr>
          <p:nvPr>
            <p:ph type="subTitle" idx="1"/>
          </p:nvPr>
        </p:nvSpPr>
        <p:spPr>
          <a:xfrm>
            <a:off x="1142976" y="3500438"/>
            <a:ext cx="7086600" cy="2782020"/>
          </a:xfrm>
        </p:spPr>
        <p:txBody>
          <a:bodyPr>
            <a:normAutofit/>
          </a:bodyPr>
          <a:lstStyle/>
          <a:p>
            <a:r>
              <a:rPr lang="it-IT" dirty="0" smtClean="0"/>
              <a:t>Lingua Francese II</a:t>
            </a:r>
          </a:p>
          <a:p>
            <a:r>
              <a:rPr lang="it-IT" dirty="0" smtClean="0"/>
              <a:t>Cristina Castellani</a:t>
            </a:r>
          </a:p>
          <a:p>
            <a:r>
              <a:rPr lang="it-IT" dirty="0" smtClean="0"/>
              <a:t>14/12/2021</a:t>
            </a:r>
          </a:p>
          <a:p>
            <a:pPr algn="l"/>
            <a:r>
              <a:rPr lang="it-IT" dirty="0" err="1" smtClean="0"/>
              <a:t>Travaux</a:t>
            </a:r>
            <a:r>
              <a:rPr lang="it-IT" dirty="0" smtClean="0"/>
              <a:t> </a:t>
            </a:r>
            <a:r>
              <a:rPr lang="it-IT" dirty="0" err="1" smtClean="0"/>
              <a:t>pratiques</a:t>
            </a:r>
            <a:r>
              <a:rPr lang="it-IT" dirty="0" smtClean="0"/>
              <a:t>: </a:t>
            </a:r>
            <a:r>
              <a:rPr lang="it-IT" dirty="0" smtClean="0"/>
              <a:t>Fiche 13</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La variation sociale </a:t>
            </a:r>
            <a:endParaRPr lang="fr-FR" b="1" dirty="0"/>
          </a:p>
        </p:txBody>
      </p:sp>
      <p:sp>
        <p:nvSpPr>
          <p:cNvPr id="3" name="Segnaposto contenuto 2"/>
          <p:cNvSpPr>
            <a:spLocks noGrp="1"/>
          </p:cNvSpPr>
          <p:nvPr>
            <p:ph idx="1"/>
          </p:nvPr>
        </p:nvSpPr>
        <p:spPr/>
        <p:txBody>
          <a:bodyPr/>
          <a:lstStyle/>
          <a:p>
            <a:r>
              <a:rPr lang="fr-FR" dirty="0" smtClean="0"/>
              <a:t>démontre que le langage varie entre </a:t>
            </a:r>
            <a:r>
              <a:rPr lang="fr-FR" b="1" dirty="0" smtClean="0"/>
              <a:t>jeunes</a:t>
            </a:r>
            <a:r>
              <a:rPr lang="fr-FR" dirty="0" smtClean="0"/>
              <a:t> et </a:t>
            </a:r>
            <a:r>
              <a:rPr lang="fr-FR" b="1" dirty="0" smtClean="0"/>
              <a:t>adultes</a:t>
            </a:r>
            <a:r>
              <a:rPr lang="fr-FR" dirty="0" smtClean="0"/>
              <a:t>, entre </a:t>
            </a:r>
            <a:r>
              <a:rPr lang="fr-FR" b="1" dirty="0" smtClean="0"/>
              <a:t>hommes</a:t>
            </a:r>
            <a:r>
              <a:rPr lang="fr-FR" dirty="0" smtClean="0"/>
              <a:t> et </a:t>
            </a:r>
            <a:r>
              <a:rPr lang="fr-FR" b="1" dirty="0" smtClean="0"/>
              <a:t>femmes</a:t>
            </a:r>
            <a:r>
              <a:rPr lang="fr-FR" dirty="0" smtClean="0"/>
              <a:t>, entre les membres d’une classe </a:t>
            </a:r>
            <a:r>
              <a:rPr lang="fr-FR" b="1" dirty="0" smtClean="0"/>
              <a:t>sociale haute </a:t>
            </a:r>
            <a:r>
              <a:rPr lang="fr-FR" dirty="0" smtClean="0"/>
              <a:t>et ceux d’une classe </a:t>
            </a:r>
            <a:r>
              <a:rPr lang="fr-FR" b="1" dirty="0" smtClean="0"/>
              <a:t>sociale basse</a:t>
            </a:r>
            <a:r>
              <a:rPr lang="fr-FR" dirty="0" smtClean="0"/>
              <a:t>, entre membres d’une </a:t>
            </a:r>
            <a:r>
              <a:rPr lang="fr-FR" b="1" dirty="0" smtClean="0"/>
              <a:t>ethnie</a:t>
            </a:r>
            <a:r>
              <a:rPr lang="fr-FR" dirty="0" smtClean="0"/>
              <a:t> et ceux d’une telle autre, entre </a:t>
            </a:r>
            <a:r>
              <a:rPr lang="fr-FR" b="1" dirty="0" smtClean="0"/>
              <a:t>instruits</a:t>
            </a:r>
            <a:r>
              <a:rPr lang="fr-FR" dirty="0" smtClean="0"/>
              <a:t> et </a:t>
            </a:r>
            <a:r>
              <a:rPr lang="fr-FR" b="1" dirty="0" smtClean="0"/>
              <a:t>non instruits</a:t>
            </a:r>
            <a:r>
              <a:rPr lang="fr-FR" dirty="0" smtClean="0"/>
              <a:t>, et selon le type de </a:t>
            </a:r>
            <a:r>
              <a:rPr lang="fr-FR" b="1" dirty="0" smtClean="0"/>
              <a:t>profession</a:t>
            </a:r>
            <a:r>
              <a:rPr lang="fr-FR" dirty="0" smtClean="0"/>
              <a:t> du locuteur.</a:t>
            </a:r>
            <a:endParaRPr lang="fr-FR" dirty="0"/>
          </a:p>
        </p:txBody>
      </p:sp>
    </p:spTree>
    <p:extLst>
      <p:ext uri="{BB962C8B-B14F-4D97-AF65-F5344CB8AC3E}">
        <p14:creationId xmlns="" xmlns:p14="http://schemas.microsoft.com/office/powerpoint/2010/main" val="3185608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Les niveaux </a:t>
            </a:r>
            <a:r>
              <a:rPr lang="fr-FR" b="1" dirty="0" smtClean="0"/>
              <a:t>de langage</a:t>
            </a:r>
            <a:r>
              <a:rPr lang="fr-FR" dirty="0" smtClean="0"/>
              <a:t> </a:t>
            </a:r>
            <a:endParaRPr lang="it-IT" dirty="0"/>
          </a:p>
        </p:txBody>
      </p:sp>
      <p:sp>
        <p:nvSpPr>
          <p:cNvPr id="3" name="Segnaposto contenuto 2"/>
          <p:cNvSpPr>
            <a:spLocks noGrp="1"/>
          </p:cNvSpPr>
          <p:nvPr>
            <p:ph idx="1"/>
          </p:nvPr>
        </p:nvSpPr>
        <p:spPr/>
        <p:txBody>
          <a:bodyPr/>
          <a:lstStyle/>
          <a:p>
            <a:r>
              <a:rPr lang="fr-FR" dirty="0" smtClean="0"/>
              <a:t>s’inscrivent </a:t>
            </a:r>
            <a:r>
              <a:rPr lang="fr-FR" dirty="0" smtClean="0"/>
              <a:t>dans le cadre de la variation sociale et </a:t>
            </a:r>
            <a:r>
              <a:rPr lang="fr-FR" dirty="0" smtClean="0"/>
              <a:t>ne sont pas </a:t>
            </a:r>
            <a:r>
              <a:rPr lang="fr-FR" dirty="0" smtClean="0"/>
              <a:t>coupée des autres axes de variation, en particulier de la variation </a:t>
            </a:r>
            <a:r>
              <a:rPr lang="fr-FR" b="1" dirty="0" smtClean="0"/>
              <a:t>régionale</a:t>
            </a:r>
            <a:r>
              <a:rPr lang="fr-FR" dirty="0" smtClean="0"/>
              <a:t>, interprétée comme dévalorisante sur le plan social, ni de la variation </a:t>
            </a:r>
            <a:r>
              <a:rPr lang="fr-FR" b="1" dirty="0" smtClean="0"/>
              <a:t>situationnelle</a:t>
            </a:r>
            <a:r>
              <a:rPr lang="fr-FR" dirty="0" smtClean="0"/>
              <a:t>, qui contribue à déterminer le niveau d’expression adéquat à utiliser. </a:t>
            </a:r>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Jargon</a:t>
            </a:r>
            <a:r>
              <a:rPr lang="it-IT" b="1" dirty="0" smtClean="0"/>
              <a:t> </a:t>
            </a:r>
            <a:r>
              <a:rPr lang="it-IT" b="1" dirty="0" err="1" smtClean="0"/>
              <a:t>ou</a:t>
            </a:r>
            <a:r>
              <a:rPr lang="it-IT" b="1" dirty="0" smtClean="0"/>
              <a:t> argot</a:t>
            </a:r>
            <a:endParaRPr lang="it-IT" b="1" dirty="0"/>
          </a:p>
        </p:txBody>
      </p:sp>
      <p:sp>
        <p:nvSpPr>
          <p:cNvPr id="3" name="Segnaposto contenuto 2"/>
          <p:cNvSpPr>
            <a:spLocks noGrp="1"/>
          </p:cNvSpPr>
          <p:nvPr>
            <p:ph idx="1"/>
          </p:nvPr>
        </p:nvSpPr>
        <p:spPr/>
        <p:txBody>
          <a:bodyPr>
            <a:normAutofit lnSpcReduction="10000"/>
          </a:bodyPr>
          <a:lstStyle/>
          <a:p>
            <a:r>
              <a:rPr lang="fr-FR" dirty="0" smtClean="0"/>
              <a:t>Les nombreux jargons juvéniles confirment qu’il existe une certaine variation entre le</a:t>
            </a:r>
            <a:r>
              <a:rPr lang="fr-FR" b="1" dirty="0" smtClean="0"/>
              <a:t> langage des</a:t>
            </a:r>
            <a:r>
              <a:rPr lang="fr-FR" dirty="0" smtClean="0"/>
              <a:t> </a:t>
            </a:r>
            <a:r>
              <a:rPr lang="fr-FR" b="1" dirty="0" smtClean="0"/>
              <a:t>jeunes </a:t>
            </a:r>
            <a:r>
              <a:rPr lang="fr-FR" dirty="0" smtClean="0"/>
              <a:t>et celui </a:t>
            </a:r>
            <a:r>
              <a:rPr lang="fr-FR" b="1" dirty="0" smtClean="0"/>
              <a:t>des personnes âgées.</a:t>
            </a:r>
            <a:r>
              <a:rPr lang="fr-FR" dirty="0" smtClean="0"/>
              <a:t> </a:t>
            </a:r>
          </a:p>
          <a:p>
            <a:r>
              <a:rPr lang="fr-FR" dirty="0" smtClean="0"/>
              <a:t>Le jargon ou argot est défini ainsi comme une </a:t>
            </a:r>
            <a:r>
              <a:rPr lang="fr-FR" b="1" dirty="0" smtClean="0"/>
              <a:t>variété sectorielle </a:t>
            </a:r>
            <a:r>
              <a:rPr lang="fr-FR" dirty="0" smtClean="0"/>
              <a:t>ou </a:t>
            </a:r>
            <a:r>
              <a:rPr lang="fr-FR" b="1" dirty="0" smtClean="0"/>
              <a:t>spécialisée</a:t>
            </a:r>
            <a:r>
              <a:rPr lang="fr-FR" dirty="0" smtClean="0"/>
              <a:t>, propre à un groupe spécifique de locuteurs </a:t>
            </a:r>
            <a:r>
              <a:rPr lang="fr-FR" dirty="0" smtClean="0"/>
              <a:t>pour </a:t>
            </a:r>
            <a:r>
              <a:rPr lang="fr-FR" dirty="0" smtClean="0"/>
              <a:t>marquer une </a:t>
            </a:r>
            <a:r>
              <a:rPr lang="fr-FR" dirty="0" smtClean="0">
                <a:solidFill>
                  <a:srgbClr val="FF0000"/>
                </a:solidFill>
              </a:rPr>
              <a:t>identité sociolinguistique </a:t>
            </a:r>
            <a:r>
              <a:rPr lang="fr-FR" dirty="0" smtClean="0"/>
              <a:t>ou une </a:t>
            </a:r>
            <a:r>
              <a:rPr lang="fr-FR" dirty="0" smtClean="0">
                <a:solidFill>
                  <a:srgbClr val="FF0000"/>
                </a:solidFill>
              </a:rPr>
              <a:t>appartenance à ce groupe</a:t>
            </a:r>
            <a:r>
              <a:rPr lang="fr-FR" dirty="0" smtClean="0"/>
              <a:t>.</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Innovation</a:t>
            </a:r>
            <a:r>
              <a:rPr lang="it-IT" dirty="0" smtClean="0"/>
              <a:t> </a:t>
            </a:r>
            <a:endParaRPr lang="it-IT" dirty="0"/>
          </a:p>
        </p:txBody>
      </p:sp>
      <p:sp>
        <p:nvSpPr>
          <p:cNvPr id="3" name="Segnaposto contenuto 2"/>
          <p:cNvSpPr>
            <a:spLocks noGrp="1"/>
          </p:cNvSpPr>
          <p:nvPr>
            <p:ph idx="1"/>
          </p:nvPr>
        </p:nvSpPr>
        <p:spPr>
          <a:xfrm>
            <a:off x="457200" y="1428736"/>
            <a:ext cx="8229600" cy="5143536"/>
          </a:xfrm>
        </p:spPr>
        <p:txBody>
          <a:bodyPr>
            <a:normAutofit fontScale="92500" lnSpcReduction="10000"/>
          </a:bodyPr>
          <a:lstStyle/>
          <a:p>
            <a:r>
              <a:rPr lang="fr-FR" dirty="0" smtClean="0"/>
              <a:t>En effet, le </a:t>
            </a:r>
            <a:r>
              <a:rPr lang="fr-FR" b="1" dirty="0" smtClean="0"/>
              <a:t>langage juvénile </a:t>
            </a:r>
            <a:r>
              <a:rPr lang="fr-FR" dirty="0" smtClean="0"/>
              <a:t>se caractérise par une importante innovation, due à des facteurs comme l’avancée des </a:t>
            </a:r>
            <a:r>
              <a:rPr lang="fr-FR" dirty="0" smtClean="0">
                <a:solidFill>
                  <a:srgbClr val="FF0000"/>
                </a:solidFill>
              </a:rPr>
              <a:t>technologies</a:t>
            </a:r>
            <a:r>
              <a:rPr lang="fr-FR" dirty="0" smtClean="0"/>
              <a:t> de l’information et de la communication, l’influence de </a:t>
            </a:r>
            <a:r>
              <a:rPr lang="fr-FR" dirty="0" smtClean="0">
                <a:solidFill>
                  <a:srgbClr val="FF0000"/>
                </a:solidFill>
              </a:rPr>
              <a:t>l’école</a:t>
            </a:r>
            <a:r>
              <a:rPr lang="fr-FR" dirty="0" smtClean="0"/>
              <a:t>, etc.</a:t>
            </a:r>
            <a:endParaRPr lang="it-IT" dirty="0" smtClean="0"/>
          </a:p>
          <a:p>
            <a:r>
              <a:rPr lang="fr-FR" dirty="0" smtClean="0"/>
              <a:t>Les jargons peuvent se manifester, par exemple, par un </a:t>
            </a:r>
            <a:r>
              <a:rPr lang="fr-FR" b="1" dirty="0" smtClean="0"/>
              <a:t>changement de l’ordre des mots </a:t>
            </a:r>
            <a:r>
              <a:rPr lang="fr-FR" dirty="0" smtClean="0"/>
              <a:t>d’une phrase, l’usage de </a:t>
            </a:r>
            <a:r>
              <a:rPr lang="fr-FR" b="1" dirty="0" smtClean="0"/>
              <a:t>métaphores</a:t>
            </a:r>
            <a:r>
              <a:rPr lang="fr-FR" dirty="0" smtClean="0"/>
              <a:t>, de </a:t>
            </a:r>
            <a:r>
              <a:rPr lang="fr-FR" b="1" dirty="0" smtClean="0"/>
              <a:t>métonymies</a:t>
            </a:r>
            <a:r>
              <a:rPr lang="fr-FR" dirty="0" smtClean="0"/>
              <a:t>, </a:t>
            </a:r>
            <a:r>
              <a:rPr lang="fr-FR" b="1" dirty="0" smtClean="0"/>
              <a:t>d’emprunts</a:t>
            </a:r>
            <a:r>
              <a:rPr lang="fr-FR" dirty="0" smtClean="0"/>
              <a:t> linguistiques, </a:t>
            </a:r>
            <a:r>
              <a:rPr lang="fr-FR" b="1" dirty="0" smtClean="0"/>
              <a:t>d’interférences</a:t>
            </a:r>
            <a:r>
              <a:rPr lang="fr-FR" dirty="0" smtClean="0"/>
              <a:t>, de </a:t>
            </a:r>
            <a:r>
              <a:rPr lang="fr-FR" b="1" dirty="0" smtClean="0"/>
              <a:t>nouveaux mots </a:t>
            </a:r>
            <a:r>
              <a:rPr lang="fr-FR" dirty="0" smtClean="0"/>
              <a:t>ou </a:t>
            </a:r>
            <a:r>
              <a:rPr lang="fr-FR" b="1" dirty="0" smtClean="0"/>
              <a:t>expressions nouvelles</a:t>
            </a:r>
            <a:r>
              <a:rPr lang="fr-FR" dirty="0" smtClean="0"/>
              <a:t>, de mots onomatopéiques, etc. </a:t>
            </a:r>
          </a:p>
          <a:p>
            <a:endParaRPr lang="fr-FR" dirty="0" smtClean="0"/>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Variation </a:t>
            </a:r>
            <a:r>
              <a:rPr lang="fr-FR" b="1" dirty="0" err="1" smtClean="0"/>
              <a:t>diagénique</a:t>
            </a:r>
            <a:endParaRPr lang="it-IT" dirty="0"/>
          </a:p>
        </p:txBody>
      </p:sp>
      <p:sp>
        <p:nvSpPr>
          <p:cNvPr id="3" name="Segnaposto contenuto 2"/>
          <p:cNvSpPr>
            <a:spLocks noGrp="1"/>
          </p:cNvSpPr>
          <p:nvPr>
            <p:ph idx="1"/>
          </p:nvPr>
        </p:nvSpPr>
        <p:spPr/>
        <p:txBody>
          <a:bodyPr/>
          <a:lstStyle/>
          <a:p>
            <a:r>
              <a:rPr lang="fr-FR" dirty="0" smtClean="0"/>
              <a:t>On peut également rencontrer, dans une communauté, des variations liées au </a:t>
            </a:r>
            <a:r>
              <a:rPr lang="fr-FR" b="1" dirty="0" smtClean="0"/>
              <a:t>sexe</a:t>
            </a:r>
            <a:r>
              <a:rPr lang="fr-FR" dirty="0" smtClean="0"/>
              <a:t>. </a:t>
            </a:r>
          </a:p>
          <a:p>
            <a:r>
              <a:rPr lang="fr-FR" dirty="0" smtClean="0"/>
              <a:t>Les hommes et les femmes utilisent différemment la langue. En d’autres termes, dans une langue, on peut rencontrer des mots, des expressions ou des tournures plus fréquents chez les hommes que chez les </a:t>
            </a:r>
            <a:r>
              <a:rPr lang="fr-FR" dirty="0" smtClean="0"/>
              <a:t>femmes </a:t>
            </a:r>
            <a:r>
              <a:rPr lang="fr-FR" dirty="0" smtClean="0"/>
              <a:t>ou vice-versa.</a:t>
            </a:r>
            <a:endParaRPr lang="it-IT"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dirty="0" smtClean="0"/>
              <a:t> </a:t>
            </a:r>
            <a:r>
              <a:rPr lang="fr-FR" b="1" dirty="0" smtClean="0"/>
              <a:t>Variantes associées à la classe sociale</a:t>
            </a:r>
            <a:endParaRPr lang="it-IT" b="1" dirty="0"/>
          </a:p>
        </p:txBody>
      </p:sp>
      <p:sp>
        <p:nvSpPr>
          <p:cNvPr id="3" name="Segnaposto contenuto 2"/>
          <p:cNvSpPr>
            <a:spLocks noGrp="1"/>
          </p:cNvSpPr>
          <p:nvPr>
            <p:ph idx="1"/>
          </p:nvPr>
        </p:nvSpPr>
        <p:spPr>
          <a:xfrm>
            <a:off x="457200" y="1500174"/>
            <a:ext cx="8229600" cy="5072098"/>
          </a:xfrm>
        </p:spPr>
        <p:txBody>
          <a:bodyPr>
            <a:normAutofit fontScale="92500" lnSpcReduction="10000"/>
          </a:bodyPr>
          <a:lstStyle/>
          <a:p>
            <a:r>
              <a:rPr lang="fr-FR" dirty="0" smtClean="0">
                <a:solidFill>
                  <a:srgbClr val="FF0000"/>
                </a:solidFill>
              </a:rPr>
              <a:t>L’</a:t>
            </a:r>
            <a:r>
              <a:rPr lang="fr-FR" b="1" dirty="0" smtClean="0">
                <a:solidFill>
                  <a:srgbClr val="FF0000"/>
                </a:solidFill>
              </a:rPr>
              <a:t>inégalité économique</a:t>
            </a:r>
            <a:r>
              <a:rPr lang="fr-FR" dirty="0" smtClean="0">
                <a:solidFill>
                  <a:srgbClr val="FF0000"/>
                </a:solidFill>
              </a:rPr>
              <a:t> </a:t>
            </a:r>
            <a:r>
              <a:rPr lang="fr-FR" dirty="0" smtClean="0"/>
              <a:t>et culturelle est manifeste dans chaque communauté. </a:t>
            </a:r>
          </a:p>
          <a:p>
            <a:r>
              <a:rPr lang="fr-FR" dirty="0" smtClean="0"/>
              <a:t>Il existe, dans toute société, différentes classes sociales. </a:t>
            </a:r>
            <a:endParaRPr lang="fr-FR" dirty="0" smtClean="0"/>
          </a:p>
          <a:p>
            <a:r>
              <a:rPr lang="fr-FR" dirty="0" smtClean="0"/>
              <a:t>Chaque </a:t>
            </a:r>
            <a:r>
              <a:rPr lang="fr-FR" dirty="0" smtClean="0"/>
              <a:t>classe sociale fait usage d’une variété linguistique qui lui est propre et qui la caractérise. </a:t>
            </a:r>
            <a:r>
              <a:rPr lang="fr-FR" dirty="0" smtClean="0"/>
              <a:t>D’habitude</a:t>
            </a:r>
            <a:r>
              <a:rPr lang="fr-FR" dirty="0" smtClean="0"/>
              <a:t>, la plus </a:t>
            </a:r>
            <a:r>
              <a:rPr lang="fr-FR" b="1" dirty="0" smtClean="0"/>
              <a:t>haute classe </a:t>
            </a:r>
            <a:r>
              <a:rPr lang="fr-FR" dirty="0" smtClean="0"/>
              <a:t>est celle qui s’approprie de la plus prestigieuse variété, selon plusieurs études sociolinguistiques, pour se démarquer et marquer sa différence par rapport à la classe considérée inférieure.</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L’origine ethnique</a:t>
            </a:r>
            <a:r>
              <a:rPr lang="fr-FR" dirty="0" smtClean="0"/>
              <a:t> </a:t>
            </a:r>
            <a:endParaRPr lang="it-IT" dirty="0"/>
          </a:p>
        </p:txBody>
      </p:sp>
      <p:sp>
        <p:nvSpPr>
          <p:cNvPr id="3" name="Segnaposto contenuto 2"/>
          <p:cNvSpPr>
            <a:spLocks noGrp="1"/>
          </p:cNvSpPr>
          <p:nvPr>
            <p:ph idx="1"/>
          </p:nvPr>
        </p:nvSpPr>
        <p:spPr/>
        <p:txBody>
          <a:bodyPr/>
          <a:lstStyle/>
          <a:p>
            <a:r>
              <a:rPr lang="fr-FR" dirty="0" smtClean="0"/>
              <a:t>est également un facteur de différenciation sociolinguistique important. </a:t>
            </a:r>
            <a:endParaRPr lang="fr-FR" dirty="0" smtClean="0"/>
          </a:p>
          <a:p>
            <a:r>
              <a:rPr lang="fr-FR" dirty="0" smtClean="0"/>
              <a:t>Chaque </a:t>
            </a:r>
            <a:r>
              <a:rPr lang="fr-FR" dirty="0" smtClean="0">
                <a:solidFill>
                  <a:srgbClr val="FF0000"/>
                </a:solidFill>
              </a:rPr>
              <a:t>ethnie</a:t>
            </a:r>
            <a:r>
              <a:rPr lang="fr-FR" dirty="0" smtClean="0"/>
              <a:t> dispose de ses particularités linguistiques </a:t>
            </a:r>
            <a:r>
              <a:rPr lang="fr-FR" dirty="0" smtClean="0"/>
              <a:t>qui peuvent </a:t>
            </a:r>
            <a:r>
              <a:rPr lang="fr-FR" dirty="0" smtClean="0"/>
              <a:t>exercer une certaine influence chez les locuteurs, au moment de parler une autre langue, et ainsi générer une variation dans la langue.</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8229600" cy="1143000"/>
          </a:xfrm>
        </p:spPr>
        <p:txBody>
          <a:bodyPr/>
          <a:lstStyle/>
          <a:p>
            <a:r>
              <a:rPr lang="fr-FR" b="1" dirty="0" smtClean="0"/>
              <a:t>Le niveau d’instruction</a:t>
            </a:r>
            <a:endParaRPr lang="it-IT" dirty="0"/>
          </a:p>
        </p:txBody>
      </p:sp>
      <p:sp>
        <p:nvSpPr>
          <p:cNvPr id="3" name="Segnaposto contenuto 2"/>
          <p:cNvSpPr>
            <a:spLocks noGrp="1"/>
          </p:cNvSpPr>
          <p:nvPr>
            <p:ph idx="1"/>
          </p:nvPr>
        </p:nvSpPr>
        <p:spPr>
          <a:xfrm>
            <a:off x="0" y="1071546"/>
            <a:ext cx="9144000" cy="5786454"/>
          </a:xfrm>
        </p:spPr>
        <p:txBody>
          <a:bodyPr>
            <a:normAutofit fontScale="92500" lnSpcReduction="20000"/>
          </a:bodyPr>
          <a:lstStyle/>
          <a:p>
            <a:r>
              <a:rPr lang="fr-FR" dirty="0" smtClean="0"/>
              <a:t>Un autre facteur pertinent de variation dans la langue. </a:t>
            </a:r>
          </a:p>
          <a:p>
            <a:r>
              <a:rPr lang="fr-FR" dirty="0" smtClean="0"/>
              <a:t>Le type d’éducation ou de formation reçu exerce une grande influence sur le comportement linguistique du locuteur. </a:t>
            </a:r>
            <a:endParaRPr lang="fr-FR" dirty="0" smtClean="0"/>
          </a:p>
          <a:p>
            <a:r>
              <a:rPr lang="fr-FR" dirty="0" smtClean="0"/>
              <a:t>En </a:t>
            </a:r>
            <a:r>
              <a:rPr lang="fr-FR" dirty="0" smtClean="0"/>
              <a:t>principe, plus la formation du locuteur est élevé, plus il acquiert </a:t>
            </a:r>
            <a:r>
              <a:rPr lang="fr-FR" dirty="0" smtClean="0"/>
              <a:t>la variété </a:t>
            </a:r>
            <a:r>
              <a:rPr lang="fr-FR" dirty="0" smtClean="0"/>
              <a:t>de la </a:t>
            </a:r>
            <a:r>
              <a:rPr lang="fr-FR" dirty="0" smtClean="0"/>
              <a:t>langue la </a:t>
            </a:r>
            <a:r>
              <a:rPr lang="fr-FR" dirty="0" smtClean="0"/>
              <a:t>plus normative et </a:t>
            </a:r>
            <a:r>
              <a:rPr lang="fr-FR" dirty="0" smtClean="0"/>
              <a:t>prestigieuse. </a:t>
            </a:r>
            <a:endParaRPr lang="fr-FR" dirty="0" smtClean="0"/>
          </a:p>
          <a:p>
            <a:r>
              <a:rPr lang="fr-FR" dirty="0" smtClean="0"/>
              <a:t>Les locuteurs ayant un haut niveau d’instruction disposent d’un langage caractérisé par un usage </a:t>
            </a:r>
            <a:r>
              <a:rPr lang="fr-FR" dirty="0" smtClean="0"/>
              <a:t>normatif (</a:t>
            </a:r>
            <a:r>
              <a:rPr lang="fr-FR" dirty="0" smtClean="0"/>
              <a:t>des règles grammaticales, des conjonctions, des prépositions, des pronoms, des adjectifs et adverbes, une bonne conjugaison des verbes, une maitrise des synonymes, une bonne organisation de </a:t>
            </a:r>
            <a:r>
              <a:rPr lang="fr-FR" dirty="0" smtClean="0"/>
              <a:t>l’information, etc.</a:t>
            </a:r>
            <a:r>
              <a:rPr lang="fr-FR" dirty="0" smtClean="0"/>
              <a:t>)</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Le type de travail </a:t>
            </a:r>
            <a:endParaRPr lang="it-IT" b="1" dirty="0"/>
          </a:p>
        </p:txBody>
      </p:sp>
      <p:sp>
        <p:nvSpPr>
          <p:cNvPr id="3" name="Segnaposto contenuto 2"/>
          <p:cNvSpPr>
            <a:spLocks noGrp="1"/>
          </p:cNvSpPr>
          <p:nvPr>
            <p:ph idx="1"/>
          </p:nvPr>
        </p:nvSpPr>
        <p:spPr/>
        <p:txBody>
          <a:bodyPr/>
          <a:lstStyle/>
          <a:p>
            <a:r>
              <a:rPr lang="fr-FR" dirty="0" smtClean="0"/>
              <a:t>qu’exerce le locuteur détermine aussi la variété langagière utilisée.</a:t>
            </a:r>
          </a:p>
          <a:p>
            <a:r>
              <a:rPr lang="fr-FR" dirty="0" smtClean="0"/>
              <a:t>Cette variation linguistique se base principalement sur un concept d’une importance capitale dans la sociolinguistique actuelle : </a:t>
            </a:r>
            <a:r>
              <a:rPr lang="fr-FR" b="1" dirty="0" smtClean="0"/>
              <a:t>le marché linguistique</a:t>
            </a:r>
            <a:endParaRPr lang="fr-FR" dirty="0" smtClean="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Le marché linguistique </a:t>
            </a:r>
            <a:endParaRPr lang="it-IT" b="1" dirty="0"/>
          </a:p>
        </p:txBody>
      </p:sp>
      <p:sp>
        <p:nvSpPr>
          <p:cNvPr id="3" name="Segnaposto contenuto 2"/>
          <p:cNvSpPr>
            <a:spLocks noGrp="1"/>
          </p:cNvSpPr>
          <p:nvPr>
            <p:ph idx="1"/>
          </p:nvPr>
        </p:nvSpPr>
        <p:spPr>
          <a:xfrm>
            <a:off x="214282" y="1214422"/>
            <a:ext cx="8786874" cy="5643578"/>
          </a:xfrm>
        </p:spPr>
        <p:txBody>
          <a:bodyPr>
            <a:normAutofit fontScale="85000" lnSpcReduction="10000"/>
          </a:bodyPr>
          <a:lstStyle/>
          <a:p>
            <a:pPr>
              <a:buNone/>
            </a:pPr>
            <a:r>
              <a:rPr lang="fr-FR" dirty="0" smtClean="0">
                <a:sym typeface="Wingdings" pitchFamily="2" charset="2"/>
              </a:rPr>
              <a:t></a:t>
            </a:r>
            <a:r>
              <a:rPr lang="fr-FR" dirty="0" smtClean="0"/>
              <a:t>quand </a:t>
            </a:r>
            <a:r>
              <a:rPr lang="fr-FR" dirty="0" smtClean="0"/>
              <a:t>la variété normative d’une langue est réservée à </a:t>
            </a:r>
            <a:r>
              <a:rPr lang="fr-FR" dirty="0" smtClean="0"/>
              <a:t>un groupe </a:t>
            </a:r>
            <a:r>
              <a:rPr lang="fr-FR" dirty="0" smtClean="0"/>
              <a:t>déterminé de locuteurs : ceux qui occupent les plus prestigieux postes de travail de la société. </a:t>
            </a:r>
          </a:p>
          <a:p>
            <a:r>
              <a:rPr lang="fr-FR" dirty="0" smtClean="0"/>
              <a:t>Certaines professions requièrent l’emploi de la variété la plus soignée de la langue. Par exemple, </a:t>
            </a:r>
            <a:r>
              <a:rPr lang="fr-FR" b="1" dirty="0" smtClean="0"/>
              <a:t>un enseignant</a:t>
            </a:r>
            <a:r>
              <a:rPr lang="fr-FR" dirty="0" smtClean="0"/>
              <a:t> ou un </a:t>
            </a:r>
            <a:r>
              <a:rPr lang="fr-FR" b="1" dirty="0" smtClean="0"/>
              <a:t>journaliste</a:t>
            </a:r>
            <a:r>
              <a:rPr lang="fr-FR" dirty="0" smtClean="0"/>
              <a:t> sont tenus de faire usage d’un langage normativement bien organisé, puisque leur message est destiné à n’importe quelle personne. </a:t>
            </a:r>
          </a:p>
          <a:p>
            <a:r>
              <a:rPr lang="fr-FR" dirty="0" smtClean="0"/>
              <a:t>Par contre, un </a:t>
            </a:r>
            <a:r>
              <a:rPr lang="fr-FR" b="1" dirty="0" smtClean="0"/>
              <a:t>marchand ambulant</a:t>
            </a:r>
            <a:r>
              <a:rPr lang="fr-FR" dirty="0" smtClean="0"/>
              <a:t>, par exemple, n’a pas besoin de ce langage très normatif puisque son objectif primordial est de parvenir à communiquer avec sa clientèle. </a:t>
            </a:r>
          </a:p>
          <a:p>
            <a:r>
              <a:rPr lang="fr-FR" dirty="0" smtClean="0"/>
              <a:t>Les variétés liées à ces variables sociales précitées sont appelées </a:t>
            </a:r>
            <a:r>
              <a:rPr lang="fr-FR" b="1" dirty="0" smtClean="0"/>
              <a:t>sociolectes</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La variation sociale</a:t>
            </a:r>
            <a:endParaRPr lang="fr-FR" b="1" dirty="0"/>
          </a:p>
        </p:txBody>
      </p:sp>
      <p:sp>
        <p:nvSpPr>
          <p:cNvPr id="3" name="Segnaposto contenuto 2"/>
          <p:cNvSpPr>
            <a:spLocks noGrp="1"/>
          </p:cNvSpPr>
          <p:nvPr>
            <p:ph idx="1"/>
          </p:nvPr>
        </p:nvSpPr>
        <p:spPr/>
        <p:txBody>
          <a:bodyPr/>
          <a:lstStyle/>
          <a:p>
            <a:r>
              <a:rPr lang="fr-FR" dirty="0" smtClean="0"/>
              <a:t>En dehors de l’histoire et </a:t>
            </a:r>
            <a:r>
              <a:rPr lang="fr-FR" dirty="0" smtClean="0"/>
              <a:t>de la </a:t>
            </a:r>
            <a:r>
              <a:rPr lang="fr-FR" dirty="0" smtClean="0"/>
              <a:t>géographie, un autre facteur de variation : </a:t>
            </a:r>
            <a:r>
              <a:rPr lang="fr-FR" b="1" dirty="0" smtClean="0"/>
              <a:t>la société</a:t>
            </a:r>
            <a:r>
              <a:rPr lang="fr-FR" dirty="0" smtClean="0"/>
              <a:t>. </a:t>
            </a:r>
          </a:p>
          <a:p>
            <a:r>
              <a:rPr lang="fr-FR" dirty="0" smtClean="0"/>
              <a:t>Le phénomène linguistique s’étudie dans la société qui produit la langue et la modifie. </a:t>
            </a:r>
          </a:p>
          <a:p>
            <a:r>
              <a:rPr lang="fr-FR" dirty="0" smtClean="0"/>
              <a:t>Le facteur social est donc indispensable dans le domaine linguistique, d’où la </a:t>
            </a:r>
            <a:r>
              <a:rPr lang="fr-FR" b="1" dirty="0" smtClean="0"/>
              <a:t>sociolinguistique</a:t>
            </a:r>
            <a:endParaRPr lang="fr-FR" b="1" dirty="0"/>
          </a:p>
        </p:txBody>
      </p:sp>
    </p:spTree>
    <p:extLst>
      <p:ext uri="{BB962C8B-B14F-4D97-AF65-F5344CB8AC3E}">
        <p14:creationId xmlns="" xmlns:p14="http://schemas.microsoft.com/office/powerpoint/2010/main" val="3148837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La ville </a:t>
            </a:r>
            <a:endParaRPr lang="it-IT" dirty="0"/>
          </a:p>
        </p:txBody>
      </p:sp>
      <p:sp>
        <p:nvSpPr>
          <p:cNvPr id="3" name="Segnaposto contenuto 2"/>
          <p:cNvSpPr>
            <a:spLocks noGrp="1"/>
          </p:cNvSpPr>
          <p:nvPr>
            <p:ph idx="1"/>
          </p:nvPr>
        </p:nvSpPr>
        <p:spPr/>
        <p:txBody>
          <a:bodyPr/>
          <a:lstStyle/>
          <a:p>
            <a:pPr>
              <a:buNone/>
            </a:pPr>
            <a:r>
              <a:rPr lang="fr-FR" b="1" dirty="0" smtClean="0"/>
              <a:t>= lieu sociolinguistique spécifique</a:t>
            </a:r>
            <a:endParaRPr lang="it-IT" dirty="0" smtClean="0"/>
          </a:p>
          <a:p>
            <a:r>
              <a:rPr lang="fr-FR" dirty="0" smtClean="0"/>
              <a:t>La variation </a:t>
            </a:r>
            <a:r>
              <a:rPr lang="fr-FR" b="1" dirty="0" err="1" smtClean="0"/>
              <a:t>diatopique</a:t>
            </a:r>
            <a:r>
              <a:rPr lang="fr-FR" dirty="0" smtClean="0"/>
              <a:t> représentée par les dialectes et les régionalismes comporte une dimension </a:t>
            </a:r>
            <a:r>
              <a:rPr lang="fr-FR" b="1" dirty="0" err="1" smtClean="0">
                <a:solidFill>
                  <a:srgbClr val="FF0000"/>
                </a:solidFill>
              </a:rPr>
              <a:t>diastratique</a:t>
            </a:r>
            <a:r>
              <a:rPr lang="fr-FR" dirty="0" smtClean="0"/>
              <a:t> très importante et la ville devient un lieu sociolinguistique composite en termes de </a:t>
            </a:r>
            <a:r>
              <a:rPr lang="fr-FR" b="1" dirty="0" smtClean="0"/>
              <a:t>populations</a:t>
            </a:r>
            <a:r>
              <a:rPr lang="fr-FR" dirty="0" smtClean="0"/>
              <a:t> et fractionné dans </a:t>
            </a:r>
            <a:r>
              <a:rPr lang="fr-FR" b="1" dirty="0" smtClean="0"/>
              <a:t>un espace restreint</a:t>
            </a:r>
            <a:r>
              <a:rPr lang="fr-FR" dirty="0" smtClean="0"/>
              <a:t>.</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Depuis le XX</a:t>
            </a:r>
            <a:r>
              <a:rPr lang="fr-FR" b="1" baseline="30000" dirty="0" smtClean="0"/>
              <a:t>e</a:t>
            </a:r>
            <a:r>
              <a:rPr lang="fr-FR" b="1" dirty="0" smtClean="0"/>
              <a:t> siècle</a:t>
            </a:r>
            <a:endParaRPr lang="it-IT" b="1" dirty="0"/>
          </a:p>
        </p:txBody>
      </p:sp>
      <p:sp>
        <p:nvSpPr>
          <p:cNvPr id="3" name="Segnaposto contenuto 2"/>
          <p:cNvSpPr>
            <a:spLocks noGrp="1"/>
          </p:cNvSpPr>
          <p:nvPr>
            <p:ph idx="1"/>
          </p:nvPr>
        </p:nvSpPr>
        <p:spPr>
          <a:xfrm>
            <a:off x="457200" y="1428736"/>
            <a:ext cx="8229600" cy="5143536"/>
          </a:xfrm>
        </p:spPr>
        <p:txBody>
          <a:bodyPr>
            <a:normAutofit fontScale="92500" lnSpcReduction="20000"/>
          </a:bodyPr>
          <a:lstStyle/>
          <a:p>
            <a:r>
              <a:rPr lang="fr-FR" dirty="0" smtClean="0"/>
              <a:t>la population française se concentre massivement dans les </a:t>
            </a:r>
            <a:r>
              <a:rPr lang="fr-FR" b="1" dirty="0" smtClean="0"/>
              <a:t>villes</a:t>
            </a:r>
            <a:r>
              <a:rPr lang="fr-FR" dirty="0" smtClean="0"/>
              <a:t>.</a:t>
            </a:r>
          </a:p>
          <a:p>
            <a:r>
              <a:rPr lang="fr-FR" dirty="0" smtClean="0"/>
              <a:t>Paris avec 9 </a:t>
            </a:r>
            <a:r>
              <a:rPr lang="fr-FR" dirty="0" err="1" smtClean="0"/>
              <a:t>mios</a:t>
            </a:r>
            <a:r>
              <a:rPr lang="fr-FR" dirty="0" smtClean="0"/>
              <a:t> </a:t>
            </a:r>
            <a:r>
              <a:rPr lang="fr-FR" dirty="0" smtClean="0"/>
              <a:t>d’</a:t>
            </a:r>
            <a:r>
              <a:rPr lang="fr-FR" dirty="0" err="1" smtClean="0"/>
              <a:t>habs</a:t>
            </a:r>
            <a:r>
              <a:rPr lang="fr-FR" dirty="0" smtClean="0"/>
              <a:t> </a:t>
            </a:r>
            <a:r>
              <a:rPr lang="fr-FR" dirty="0" smtClean="0"/>
              <a:t>sur 2.000 km</a:t>
            </a:r>
            <a:r>
              <a:rPr lang="fr-FR" baseline="30000" dirty="0" smtClean="0"/>
              <a:t>2</a:t>
            </a:r>
            <a:r>
              <a:rPr lang="fr-FR" dirty="0" smtClean="0"/>
              <a:t>, soit 16% de la population globale et si on y </a:t>
            </a:r>
            <a:r>
              <a:rPr lang="fr-FR" dirty="0" smtClean="0"/>
              <a:t>ajoute les </a:t>
            </a:r>
            <a:r>
              <a:rPr lang="fr-FR" dirty="0" smtClean="0"/>
              <a:t>villes de plus de 200.000 </a:t>
            </a:r>
            <a:r>
              <a:rPr lang="fr-FR" dirty="0" err="1" smtClean="0"/>
              <a:t>habs</a:t>
            </a:r>
            <a:r>
              <a:rPr lang="fr-FR" dirty="0" smtClean="0"/>
              <a:t>, on obtient 20 </a:t>
            </a:r>
            <a:r>
              <a:rPr lang="fr-FR" dirty="0" err="1" smtClean="0"/>
              <a:t>mios</a:t>
            </a:r>
            <a:r>
              <a:rPr lang="fr-FR" dirty="0" smtClean="0"/>
              <a:t> de citadins, le tiers du pays. </a:t>
            </a:r>
          </a:p>
          <a:p>
            <a:r>
              <a:rPr lang="fr-FR" dirty="0" smtClean="0"/>
              <a:t>Les groupes sociaux différents </a:t>
            </a:r>
            <a:r>
              <a:rPr lang="fr-FR" b="1" dirty="0" smtClean="0"/>
              <a:t>se côtoient </a:t>
            </a:r>
            <a:r>
              <a:rPr lang="fr-FR" dirty="0" smtClean="0"/>
              <a:t>davantage, </a:t>
            </a:r>
            <a:r>
              <a:rPr lang="fr-FR" b="1" dirty="0" smtClean="0"/>
              <a:t>s’entendent</a:t>
            </a:r>
            <a:r>
              <a:rPr lang="fr-FR" dirty="0" smtClean="0"/>
              <a:t> parler, </a:t>
            </a:r>
            <a:r>
              <a:rPr lang="fr-FR" b="1" dirty="0" smtClean="0"/>
              <a:t>communiquent</a:t>
            </a:r>
            <a:r>
              <a:rPr lang="fr-FR" dirty="0" smtClean="0"/>
              <a:t> entre eux. </a:t>
            </a:r>
          </a:p>
          <a:p>
            <a:r>
              <a:rPr lang="fr-FR" dirty="0" smtClean="0"/>
              <a:t>La ville </a:t>
            </a:r>
            <a:r>
              <a:rPr lang="fr-FR" b="1" dirty="0" smtClean="0"/>
              <a:t>rapproche</a:t>
            </a:r>
            <a:r>
              <a:rPr lang="fr-FR" dirty="0" smtClean="0"/>
              <a:t> et </a:t>
            </a:r>
            <a:r>
              <a:rPr lang="fr-FR" b="1" dirty="0" smtClean="0"/>
              <a:t>concentre</a:t>
            </a:r>
            <a:r>
              <a:rPr lang="fr-FR" dirty="0" smtClean="0"/>
              <a:t> tous les facteurs de diversité, </a:t>
            </a:r>
            <a:r>
              <a:rPr lang="fr-FR" b="1" dirty="0" smtClean="0"/>
              <a:t>accentue</a:t>
            </a:r>
            <a:r>
              <a:rPr lang="fr-FR" dirty="0" smtClean="0"/>
              <a:t> les interactions et les confrontations entre les usages.</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Usages</a:t>
            </a:r>
            <a:r>
              <a:rPr lang="it-IT" b="1" dirty="0" smtClean="0"/>
              <a:t> </a:t>
            </a:r>
            <a:endParaRPr lang="it-IT" b="1" dirty="0"/>
          </a:p>
        </p:txBody>
      </p:sp>
      <p:sp>
        <p:nvSpPr>
          <p:cNvPr id="3" name="Segnaposto contenuto 2"/>
          <p:cNvSpPr>
            <a:spLocks noGrp="1"/>
          </p:cNvSpPr>
          <p:nvPr>
            <p:ph idx="1"/>
          </p:nvPr>
        </p:nvSpPr>
        <p:spPr/>
        <p:txBody>
          <a:bodyPr/>
          <a:lstStyle/>
          <a:p>
            <a:r>
              <a:rPr lang="fr-FR" dirty="0" smtClean="0"/>
              <a:t>Les populations peuvent avoir des usages différents de la même langue ou bien parler des langues étrangères qui </a:t>
            </a:r>
            <a:r>
              <a:rPr lang="fr-FR" dirty="0" smtClean="0"/>
              <a:t>entrent </a:t>
            </a:r>
            <a:r>
              <a:rPr lang="fr-FR" dirty="0" smtClean="0"/>
              <a:t>en contact et en interaction avec le </a:t>
            </a:r>
            <a:r>
              <a:rPr lang="fr-FR" dirty="0" smtClean="0"/>
              <a:t>français</a:t>
            </a:r>
          </a:p>
          <a:p>
            <a:pPr>
              <a:buNone/>
            </a:pPr>
            <a:r>
              <a:rPr lang="fr-FR" dirty="0" smtClean="0">
                <a:sym typeface="Wingdings" pitchFamily="2" charset="2"/>
              </a:rPr>
              <a:t>d’où </a:t>
            </a:r>
          </a:p>
          <a:p>
            <a:pPr>
              <a:buNone/>
            </a:pPr>
            <a:r>
              <a:rPr lang="fr-FR" dirty="0" smtClean="0">
                <a:sym typeface="Wingdings" pitchFamily="2" charset="2"/>
              </a:rPr>
              <a:t> </a:t>
            </a:r>
            <a:r>
              <a:rPr lang="it-IT" dirty="0" smtClean="0"/>
              <a:t>Une </a:t>
            </a:r>
            <a:r>
              <a:rPr lang="it-IT" b="1" dirty="0" err="1" smtClean="0"/>
              <a:t>réalité</a:t>
            </a:r>
            <a:r>
              <a:rPr lang="it-IT" b="1" dirty="0" smtClean="0"/>
              <a:t> sociale </a:t>
            </a:r>
            <a:r>
              <a:rPr lang="it-IT" b="1" dirty="0" err="1" smtClean="0"/>
              <a:t>nuancée</a:t>
            </a:r>
            <a:endParaRPr lang="it-IT"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Une réalité sociale nuancée  </a:t>
            </a:r>
            <a:endParaRPr lang="it-IT" b="1" dirty="0"/>
          </a:p>
        </p:txBody>
      </p:sp>
      <p:sp>
        <p:nvSpPr>
          <p:cNvPr id="3" name="Segnaposto contenuto 2"/>
          <p:cNvSpPr>
            <a:spLocks noGrp="1"/>
          </p:cNvSpPr>
          <p:nvPr>
            <p:ph idx="1"/>
          </p:nvPr>
        </p:nvSpPr>
        <p:spPr>
          <a:xfrm>
            <a:off x="457200" y="1285860"/>
            <a:ext cx="8229600" cy="5286412"/>
          </a:xfrm>
        </p:spPr>
        <p:txBody>
          <a:bodyPr>
            <a:normAutofit fontScale="92500" lnSpcReduction="20000"/>
          </a:bodyPr>
          <a:lstStyle/>
          <a:p>
            <a:pPr>
              <a:buNone/>
            </a:pPr>
            <a:r>
              <a:rPr lang="fr-FR" dirty="0" smtClean="0"/>
              <a:t>La conséquence est double : </a:t>
            </a:r>
            <a:endParaRPr lang="fr-FR" dirty="0" smtClean="0"/>
          </a:p>
          <a:p>
            <a:r>
              <a:rPr lang="fr-FR" b="1" dirty="0" smtClean="0"/>
              <a:t>d’une </a:t>
            </a:r>
            <a:r>
              <a:rPr lang="fr-FR" b="1" dirty="0" smtClean="0"/>
              <a:t>part </a:t>
            </a:r>
            <a:r>
              <a:rPr lang="fr-FR" dirty="0" smtClean="0"/>
              <a:t>de nombreux sociolectes mixtes, intermédiaires</a:t>
            </a:r>
            <a:r>
              <a:rPr lang="fr-FR" dirty="0" smtClean="0"/>
              <a:t>,</a:t>
            </a:r>
          </a:p>
          <a:p>
            <a:r>
              <a:rPr lang="fr-FR" b="1" dirty="0" smtClean="0"/>
              <a:t>d’autre </a:t>
            </a:r>
            <a:r>
              <a:rPr lang="fr-FR" b="1" dirty="0" smtClean="0"/>
              <a:t>part </a:t>
            </a:r>
            <a:r>
              <a:rPr lang="fr-FR" dirty="0" smtClean="0"/>
              <a:t>les locuteurs sont susceptibles d’adapter leur expression selon les exigences de la situation. </a:t>
            </a:r>
          </a:p>
          <a:p>
            <a:pPr>
              <a:buNone/>
            </a:pPr>
            <a:r>
              <a:rPr lang="fr-FR" dirty="0" smtClean="0"/>
              <a:t>Ainsi pourra-t-on entendre un ancien élève de l’Ecole normale supérieure dire </a:t>
            </a:r>
            <a:r>
              <a:rPr lang="fr-FR" b="1" i="1" dirty="0" smtClean="0"/>
              <a:t>le fiancé à ma sœur</a:t>
            </a:r>
            <a:r>
              <a:rPr lang="fr-FR" dirty="0" smtClean="0"/>
              <a:t> conformément à d’anciennes habitudes familiales, ou bien </a:t>
            </a:r>
            <a:r>
              <a:rPr lang="fr-FR" b="1" i="1" dirty="0" smtClean="0"/>
              <a:t>je sais pas</a:t>
            </a:r>
            <a:r>
              <a:rPr lang="fr-FR" dirty="0" smtClean="0"/>
              <a:t>, dans une situation familière ou face à un interlocuteur moins prestigieux.</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Jugement</a:t>
            </a:r>
            <a:r>
              <a:rPr lang="it-IT" b="1" dirty="0" smtClean="0"/>
              <a:t> </a:t>
            </a:r>
            <a:endParaRPr lang="it-IT" b="1" dirty="0"/>
          </a:p>
        </p:txBody>
      </p:sp>
      <p:sp>
        <p:nvSpPr>
          <p:cNvPr id="3" name="Segnaposto contenuto 2"/>
          <p:cNvSpPr>
            <a:spLocks noGrp="1"/>
          </p:cNvSpPr>
          <p:nvPr>
            <p:ph idx="1"/>
          </p:nvPr>
        </p:nvSpPr>
        <p:spPr/>
        <p:txBody>
          <a:bodyPr/>
          <a:lstStyle/>
          <a:p>
            <a:r>
              <a:rPr lang="fr-FR" dirty="0" smtClean="0"/>
              <a:t>A des degrés différents, tous les locuteurs ont conscience du phénomène de la variation et sont capables d’identifier sa valeur sociale, car ils ont intériorisé la norme, même si elle reste étrangère à leur propre parler.</a:t>
            </a:r>
            <a:endParaRPr lang="it-IT" dirty="0" smtClean="0"/>
          </a:p>
          <a:p>
            <a:r>
              <a:rPr lang="fr-FR" dirty="0" smtClean="0"/>
              <a:t>Il existerait donc un jugement consensuel tant sur les usages valorisés que sur les usages dévalorisés.</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err="1" smtClean="0"/>
              <a:t>Diastratie</a:t>
            </a:r>
            <a:endParaRPr lang="fr-FR" dirty="0"/>
          </a:p>
        </p:txBody>
      </p:sp>
      <p:sp>
        <p:nvSpPr>
          <p:cNvPr id="3" name="Segnaposto contenuto 2"/>
          <p:cNvSpPr>
            <a:spLocks noGrp="1"/>
          </p:cNvSpPr>
          <p:nvPr>
            <p:ph idx="1"/>
          </p:nvPr>
        </p:nvSpPr>
        <p:spPr>
          <a:xfrm>
            <a:off x="457200" y="1428736"/>
            <a:ext cx="8229600" cy="4929222"/>
          </a:xfrm>
        </p:spPr>
        <p:txBody>
          <a:bodyPr/>
          <a:lstStyle/>
          <a:p>
            <a:r>
              <a:rPr lang="fr-FR" dirty="0" smtClean="0"/>
              <a:t>Le mot </a:t>
            </a:r>
            <a:r>
              <a:rPr lang="fr-FR" i="1" dirty="0" err="1" smtClean="0"/>
              <a:t>diastratie</a:t>
            </a:r>
            <a:r>
              <a:rPr lang="fr-FR" i="1" dirty="0" smtClean="0"/>
              <a:t> </a:t>
            </a:r>
            <a:r>
              <a:rPr lang="fr-FR" dirty="0" smtClean="0"/>
              <a:t>vient du grec </a:t>
            </a:r>
            <a:r>
              <a:rPr lang="fr-FR" b="1" i="1" dirty="0" smtClean="0"/>
              <a:t>dia</a:t>
            </a:r>
            <a:r>
              <a:rPr lang="fr-FR" i="1" dirty="0" smtClean="0"/>
              <a:t> </a:t>
            </a:r>
            <a:r>
              <a:rPr lang="fr-FR" dirty="0" smtClean="0"/>
              <a:t>(distinction)</a:t>
            </a:r>
            <a:r>
              <a:rPr lang="fr-FR" i="1" dirty="0" smtClean="0"/>
              <a:t> </a:t>
            </a:r>
            <a:r>
              <a:rPr lang="fr-FR" dirty="0" smtClean="0"/>
              <a:t>et de </a:t>
            </a:r>
            <a:r>
              <a:rPr lang="fr-FR" b="1" i="1" dirty="0" smtClean="0"/>
              <a:t>stratum</a:t>
            </a:r>
            <a:r>
              <a:rPr lang="fr-FR" i="1" dirty="0" smtClean="0"/>
              <a:t> </a:t>
            </a:r>
            <a:r>
              <a:rPr lang="fr-FR" dirty="0" smtClean="0"/>
              <a:t>(couche). </a:t>
            </a:r>
          </a:p>
          <a:p>
            <a:r>
              <a:rPr lang="fr-FR" dirty="0" smtClean="0"/>
              <a:t>Elle étudie </a:t>
            </a:r>
            <a:r>
              <a:rPr lang="fr-FR" dirty="0" smtClean="0"/>
              <a:t>la </a:t>
            </a:r>
            <a:r>
              <a:rPr lang="fr-FR" b="1" dirty="0" smtClean="0"/>
              <a:t>diversité sociale </a:t>
            </a:r>
            <a:r>
              <a:rPr lang="fr-FR" dirty="0" smtClean="0"/>
              <a:t>ou </a:t>
            </a:r>
            <a:r>
              <a:rPr lang="fr-FR" b="1" dirty="0" smtClean="0"/>
              <a:t>démographique</a:t>
            </a:r>
            <a:r>
              <a:rPr lang="fr-FR" dirty="0" smtClean="0"/>
              <a:t> des pratiques linguistiques d’une communauté. </a:t>
            </a:r>
          </a:p>
          <a:p>
            <a:r>
              <a:rPr lang="fr-FR" dirty="0" smtClean="0"/>
              <a:t>Les membres d’une même localité et d’une même communauté linguistique ne parlent jamais de la même manière, même s’ils sont nés dans cette même communauté.</a:t>
            </a:r>
            <a:endParaRPr lang="fr-FR" dirty="0"/>
          </a:p>
        </p:txBody>
      </p:sp>
    </p:spTree>
    <p:extLst>
      <p:ext uri="{BB962C8B-B14F-4D97-AF65-F5344CB8AC3E}">
        <p14:creationId xmlns="" xmlns:p14="http://schemas.microsoft.com/office/powerpoint/2010/main" val="2748339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Variables sociales</a:t>
            </a:r>
            <a:endParaRPr lang="fr-FR" b="1" dirty="0"/>
          </a:p>
        </p:txBody>
      </p:sp>
      <p:sp>
        <p:nvSpPr>
          <p:cNvPr id="3" name="Segnaposto contenuto 2"/>
          <p:cNvSpPr>
            <a:spLocks noGrp="1"/>
          </p:cNvSpPr>
          <p:nvPr>
            <p:ph idx="1"/>
          </p:nvPr>
        </p:nvSpPr>
        <p:spPr/>
        <p:txBody>
          <a:bodyPr/>
          <a:lstStyle/>
          <a:p>
            <a:r>
              <a:rPr lang="fr-FR" dirty="0" smtClean="0"/>
              <a:t>L’</a:t>
            </a:r>
            <a:r>
              <a:rPr lang="fr-FR" b="1" dirty="0" smtClean="0"/>
              <a:t>âge</a:t>
            </a:r>
            <a:r>
              <a:rPr lang="fr-FR" dirty="0" smtClean="0"/>
              <a:t>, le </a:t>
            </a:r>
            <a:r>
              <a:rPr lang="fr-FR" b="1" dirty="0" smtClean="0"/>
              <a:t>sexe</a:t>
            </a:r>
            <a:r>
              <a:rPr lang="fr-FR" dirty="0" smtClean="0"/>
              <a:t>, la </a:t>
            </a:r>
            <a:r>
              <a:rPr lang="fr-FR" b="1" dirty="0" smtClean="0"/>
              <a:t>classe sociale</a:t>
            </a:r>
            <a:r>
              <a:rPr lang="fr-FR" dirty="0" smtClean="0"/>
              <a:t>, l’</a:t>
            </a:r>
            <a:r>
              <a:rPr lang="fr-FR" b="1" dirty="0" smtClean="0"/>
              <a:t>ethnie</a:t>
            </a:r>
            <a:r>
              <a:rPr lang="fr-FR" dirty="0" smtClean="0"/>
              <a:t>, le </a:t>
            </a:r>
            <a:r>
              <a:rPr lang="fr-FR" b="1" dirty="0" smtClean="0"/>
              <a:t>niveau d’instruction</a:t>
            </a:r>
            <a:r>
              <a:rPr lang="fr-FR" dirty="0" smtClean="0"/>
              <a:t>, la </a:t>
            </a:r>
            <a:r>
              <a:rPr lang="fr-FR" b="1" dirty="0" smtClean="0"/>
              <a:t>profession</a:t>
            </a:r>
            <a:r>
              <a:rPr lang="fr-FR" dirty="0" smtClean="0"/>
              <a:t> etc. constituent autant de variables sociales que l</a:t>
            </a:r>
            <a:r>
              <a:rPr lang="en-US" dirty="0" smtClean="0"/>
              <a:t>’</a:t>
            </a:r>
            <a:r>
              <a:rPr lang="fr-FR" dirty="0" smtClean="0"/>
              <a:t>on note, dans la langue.</a:t>
            </a:r>
          </a:p>
          <a:p>
            <a:r>
              <a:rPr lang="fr-FR" dirty="0" smtClean="0"/>
              <a:t>L’existence de cette variation est dite </a:t>
            </a:r>
            <a:r>
              <a:rPr lang="fr-FR" b="1" dirty="0" smtClean="0"/>
              <a:t>sociale</a:t>
            </a:r>
            <a:r>
              <a:rPr lang="fr-FR" dirty="0" smtClean="0"/>
              <a:t> ou </a:t>
            </a:r>
            <a:r>
              <a:rPr lang="fr-FR" b="1" dirty="0" err="1" smtClean="0"/>
              <a:t>diastratique</a:t>
            </a:r>
            <a:endParaRPr lang="fr-FR" b="1" dirty="0"/>
          </a:p>
        </p:txBody>
      </p:sp>
    </p:spTree>
    <p:extLst>
      <p:ext uri="{BB962C8B-B14F-4D97-AF65-F5344CB8AC3E}">
        <p14:creationId xmlns="" xmlns:p14="http://schemas.microsoft.com/office/powerpoint/2010/main" val="16529776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1337</TotalTime>
  <Words>1052</Words>
  <Application>Microsoft Office PowerPoint</Application>
  <PresentationFormat>Presentazione su schermo (4:3)</PresentationFormat>
  <Paragraphs>69</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Leçon 7 Les différents types de variation La variation diastratique  </vt:lpstr>
      <vt:lpstr>La variation sociale</vt:lpstr>
      <vt:lpstr>La ville </vt:lpstr>
      <vt:lpstr>Depuis le XXe siècle</vt:lpstr>
      <vt:lpstr>Usages </vt:lpstr>
      <vt:lpstr>Une réalité sociale nuancée  </vt:lpstr>
      <vt:lpstr>Jugement </vt:lpstr>
      <vt:lpstr>Diastratie</vt:lpstr>
      <vt:lpstr>Variables sociales</vt:lpstr>
      <vt:lpstr>La variation sociale </vt:lpstr>
      <vt:lpstr>Les niveaux de langage </vt:lpstr>
      <vt:lpstr>Jargon ou argot</vt:lpstr>
      <vt:lpstr>Innovation </vt:lpstr>
      <vt:lpstr>Variation diagénique</vt:lpstr>
      <vt:lpstr> Variantes associées à la classe sociale</vt:lpstr>
      <vt:lpstr>L’origine ethnique </vt:lpstr>
      <vt:lpstr>Le niveau d’instruction</vt:lpstr>
      <vt:lpstr>Le type de travail </vt:lpstr>
      <vt:lpstr>Le marché linguistique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Leçon 4 Les différents types de variation La variation diatopique2</dc:title>
  <dc:creator>Utente Windows</dc:creator>
  <cp:lastModifiedBy>Utente Windows</cp:lastModifiedBy>
  <cp:revision>104</cp:revision>
  <dcterms:created xsi:type="dcterms:W3CDTF">2021-11-15T19:13:32Z</dcterms:created>
  <dcterms:modified xsi:type="dcterms:W3CDTF">2021-12-14T14:17:19Z</dcterms:modified>
</cp:coreProperties>
</file>