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75" r:id="rId8"/>
    <p:sldId id="262" r:id="rId9"/>
    <p:sldId id="264" r:id="rId10"/>
    <p:sldId id="266" r:id="rId11"/>
    <p:sldId id="265" r:id="rId12"/>
    <p:sldId id="267" r:id="rId13"/>
    <p:sldId id="268" r:id="rId14"/>
    <p:sldId id="271" r:id="rId15"/>
    <p:sldId id="274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8424-1E56-4749-8B7F-73583758A158}" type="datetimeFigureOut">
              <a:rPr lang="it-IT" smtClean="0"/>
              <a:pPr/>
              <a:t>21/12/2021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41BD-95D2-4EA4-8605-89DD760A96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nav.scola.ac-paris.fr/docs/conf/langue_des_jeunes_des_cit&#233;s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tente\Downloads\editor_polissema,+1_Babacar+Ndour%20(2)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it-IT" b="1" dirty="0" err="1" smtClean="0"/>
              <a:t>Leçon</a:t>
            </a:r>
            <a:r>
              <a:rPr lang="it-IT" b="1" dirty="0" smtClean="0"/>
              <a:t> 8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fr-FR" dirty="0" smtClean="0"/>
              <a:t>Les </a:t>
            </a:r>
            <a:r>
              <a:rPr lang="fr-FR" dirty="0"/>
              <a:t>différents types de </a:t>
            </a:r>
            <a:r>
              <a:rPr lang="fr-FR" dirty="0" smtClean="0"/>
              <a:t>variation</a:t>
            </a:r>
            <a:br>
              <a:rPr lang="fr-FR" dirty="0" smtClean="0"/>
            </a:br>
            <a:r>
              <a:rPr lang="fr-FR" dirty="0" smtClean="0"/>
              <a:t>La variation </a:t>
            </a:r>
            <a:r>
              <a:rPr lang="fr-FR" b="1" dirty="0" err="1" smtClean="0"/>
              <a:t>diaphasique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/>
              <a:t>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2976" y="3500438"/>
            <a:ext cx="7086600" cy="2782020"/>
          </a:xfrm>
        </p:spPr>
        <p:txBody>
          <a:bodyPr>
            <a:normAutofit/>
          </a:bodyPr>
          <a:lstStyle/>
          <a:p>
            <a:r>
              <a:rPr lang="it-IT" dirty="0" smtClean="0"/>
              <a:t>Lingua Francese II</a:t>
            </a:r>
          </a:p>
          <a:p>
            <a:r>
              <a:rPr lang="it-IT" dirty="0" smtClean="0"/>
              <a:t>Cristina Castellani</a:t>
            </a:r>
          </a:p>
          <a:p>
            <a:r>
              <a:rPr lang="it-IT" dirty="0" smtClean="0"/>
              <a:t>21/12/2021</a:t>
            </a:r>
          </a:p>
          <a:p>
            <a:pPr algn="l"/>
            <a:r>
              <a:rPr lang="it-IT" dirty="0" err="1" smtClean="0"/>
              <a:t>Travaux</a:t>
            </a:r>
            <a:r>
              <a:rPr lang="it-IT" dirty="0" smtClean="0"/>
              <a:t> </a:t>
            </a:r>
            <a:r>
              <a:rPr lang="it-IT" dirty="0" err="1" smtClean="0"/>
              <a:t>pratiques</a:t>
            </a:r>
            <a:r>
              <a:rPr lang="it-IT" dirty="0" smtClean="0"/>
              <a:t>: Fiche 14, 15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972072"/>
          </a:xfrm>
        </p:spPr>
        <p:txBody>
          <a:bodyPr>
            <a:normAutofit/>
          </a:bodyPr>
          <a:lstStyle/>
          <a:p>
            <a:r>
              <a:rPr lang="fr-FR" dirty="0"/>
              <a:t>Il est évident que la manière de parler en classe, devant son professeur, est différente de la manière de parler à la maison ou avec des amis ;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et </a:t>
            </a:r>
            <a:r>
              <a:rPr lang="fr-FR" dirty="0"/>
              <a:t>ceci, </a:t>
            </a:r>
            <a:r>
              <a:rPr lang="fr-FR" dirty="0" smtClean="0"/>
              <a:t>indépendamment </a:t>
            </a:r>
          </a:p>
          <a:p>
            <a:r>
              <a:rPr lang="fr-FR" dirty="0" smtClean="0"/>
              <a:t>de </a:t>
            </a:r>
            <a:r>
              <a:rPr lang="fr-FR" dirty="0"/>
              <a:t>la position </a:t>
            </a:r>
            <a:r>
              <a:rPr lang="fr-FR" dirty="0">
                <a:solidFill>
                  <a:srgbClr val="FF0000"/>
                </a:solidFill>
              </a:rPr>
              <a:t>sociale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l’origine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l’âge</a:t>
            </a:r>
            <a:r>
              <a:rPr lang="fr-FR" dirty="0" smtClean="0"/>
              <a:t> </a:t>
            </a:r>
            <a:r>
              <a:rPr lang="fr-FR" dirty="0"/>
              <a:t>ou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>
                <a:solidFill>
                  <a:srgbClr val="FF0000"/>
                </a:solidFill>
              </a:rPr>
              <a:t>sexe</a:t>
            </a:r>
            <a:r>
              <a:rPr lang="fr-FR" dirty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Françoise </a:t>
            </a:r>
            <a:r>
              <a:rPr lang="fr-FR" b="1" dirty="0" err="1" smtClean="0"/>
              <a:t>Gadet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définit la </a:t>
            </a:r>
            <a:r>
              <a:rPr lang="fr-FR" dirty="0" smtClean="0">
                <a:solidFill>
                  <a:srgbClr val="FF0000"/>
                </a:solidFill>
              </a:rPr>
              <a:t>variation </a:t>
            </a:r>
            <a:r>
              <a:rPr lang="fr-FR" dirty="0" err="1" smtClean="0">
                <a:solidFill>
                  <a:srgbClr val="FF0000"/>
                </a:solidFill>
              </a:rPr>
              <a:t>diaphasique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comme la «capacité des locuteurs à moduler leur façon de parler en fonction de différents interlocuteurs et activités», 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/>
              <a:t>2007, p. 172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 smtClean="0"/>
              <a:t>Ce type de variation prend en compte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ce que le locuteur fait et </a:t>
            </a:r>
            <a:r>
              <a:rPr lang="fr-FR" b="1" dirty="0" smtClean="0"/>
              <a:t>non</a:t>
            </a:r>
            <a:r>
              <a:rPr lang="fr-FR" dirty="0" smtClean="0"/>
              <a:t> ce qu’il est.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Répertoire</a:t>
            </a:r>
            <a:r>
              <a:rPr lang="it-IT" b="1" dirty="0" smtClean="0"/>
              <a:t> </a:t>
            </a:r>
            <a:r>
              <a:rPr lang="it-IT" b="1" dirty="0" err="1" smtClean="0"/>
              <a:t>linguistique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Le locuteur sélectionne </a:t>
            </a:r>
            <a:r>
              <a:rPr lang="fr-FR" dirty="0"/>
              <a:t>les options linguistiques adéquates à leurs situations de communication et sphère d’activité. </a:t>
            </a:r>
            <a:endParaRPr lang="fr-FR" dirty="0" smtClean="0"/>
          </a:p>
          <a:p>
            <a:r>
              <a:rPr lang="fr-FR" dirty="0" smtClean="0"/>
              <a:t>Chaque </a:t>
            </a:r>
            <a:r>
              <a:rPr lang="fr-FR" dirty="0"/>
              <a:t>locuteur, selon sa situation, sait quelle </a:t>
            </a:r>
            <a:r>
              <a:rPr lang="fr-FR" dirty="0">
                <a:solidFill>
                  <a:srgbClr val="FF0000"/>
                </a:solidFill>
              </a:rPr>
              <a:t>tournure</a:t>
            </a:r>
            <a:r>
              <a:rPr lang="fr-FR" dirty="0"/>
              <a:t>, quel </a:t>
            </a:r>
            <a:r>
              <a:rPr lang="fr-FR" dirty="0">
                <a:solidFill>
                  <a:srgbClr val="FF0000"/>
                </a:solidFill>
              </a:rPr>
              <a:t>mot</a:t>
            </a:r>
            <a:r>
              <a:rPr lang="fr-FR" dirty="0"/>
              <a:t>, quelle </a:t>
            </a:r>
            <a:r>
              <a:rPr lang="fr-FR" dirty="0">
                <a:solidFill>
                  <a:srgbClr val="FF0000"/>
                </a:solidFill>
              </a:rPr>
              <a:t>expression</a:t>
            </a:r>
            <a:r>
              <a:rPr lang="fr-FR" dirty="0"/>
              <a:t> ou quel </a:t>
            </a:r>
            <a:r>
              <a:rPr lang="fr-FR" dirty="0">
                <a:solidFill>
                  <a:srgbClr val="FF0000"/>
                </a:solidFill>
              </a:rPr>
              <a:t>accent</a:t>
            </a:r>
            <a:r>
              <a:rPr lang="fr-FR" dirty="0"/>
              <a:t> employer. C’est l’ensemble des styles ou manières de parler dont dispose et utilise un locuteur, selon l’interlocuteur et le contexte qui est appelé </a:t>
            </a:r>
            <a:r>
              <a:rPr lang="fr-FR" b="1" dirty="0"/>
              <a:t>répertoire linguistique</a:t>
            </a:r>
            <a:r>
              <a:rPr lang="fr-FR" dirty="0"/>
              <a:t>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Jargon</a:t>
            </a:r>
            <a:r>
              <a:rPr lang="it-IT" b="1" dirty="0" smtClean="0"/>
              <a:t> et </a:t>
            </a:r>
            <a:r>
              <a:rPr lang="it-IT" b="1" dirty="0" err="1" smtClean="0"/>
              <a:t>verlan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langages particulièrement déformés et utilisés dans des contextes déterminés avec des interlocuteurs déterminés (</a:t>
            </a:r>
            <a:r>
              <a:rPr lang="fr-FR" b="1" dirty="0"/>
              <a:t>jargons</a:t>
            </a:r>
            <a:r>
              <a:rPr lang="fr-FR" dirty="0"/>
              <a:t>) et les langages conventionnels consistant à une inversion des syllabes des mots (</a:t>
            </a:r>
            <a:r>
              <a:rPr lang="fr-FR" b="1" dirty="0"/>
              <a:t>verlans</a:t>
            </a:r>
            <a:r>
              <a:rPr lang="fr-FR" dirty="0"/>
              <a:t>) constituent des exemples pertinents de ce type de variation.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174584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Jean-Pierre </a:t>
            </a:r>
            <a:r>
              <a:rPr lang="fr-FR" b="1" dirty="0" err="1"/>
              <a:t>Goudailler</a:t>
            </a:r>
            <a:r>
              <a:rPr lang="fr-FR" b="1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4351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illustre </a:t>
            </a:r>
            <a:r>
              <a:rPr lang="fr-FR" dirty="0"/>
              <a:t>cette hypothèse : </a:t>
            </a:r>
            <a:br>
              <a:rPr lang="fr-FR" dirty="0"/>
            </a:br>
            <a:r>
              <a:rPr lang="fr-FR" dirty="0" smtClean="0"/>
              <a:t>«</a:t>
            </a:r>
            <a:r>
              <a:rPr lang="fr-FR" dirty="0"/>
              <a:t>Avec les profs, on parle à la soutenue mais quand un "keum" (mec) de la "</a:t>
            </a:r>
            <a:r>
              <a:rPr lang="fr-FR" dirty="0" err="1"/>
              <a:t>téci</a:t>
            </a:r>
            <a:r>
              <a:rPr lang="fr-FR" dirty="0"/>
              <a:t>" (cité) se fait serrer par les "</a:t>
            </a:r>
            <a:r>
              <a:rPr lang="fr-FR" dirty="0" err="1"/>
              <a:t>kisdés</a:t>
            </a:r>
            <a:r>
              <a:rPr lang="fr-FR" dirty="0"/>
              <a:t>" (policiers en général en civil, qui se déguisent), il parle "</a:t>
            </a:r>
            <a:r>
              <a:rPr lang="fr-FR" dirty="0" err="1"/>
              <a:t>ascom</a:t>
            </a:r>
            <a:r>
              <a:rPr lang="fr-FR" dirty="0"/>
              <a:t>" (comme ça), parce que les flics ne captent que deux ou trois mots</a:t>
            </a:r>
            <a:r>
              <a:rPr lang="fr-FR" dirty="0" smtClean="0"/>
              <a:t>».</a:t>
            </a:r>
          </a:p>
          <a:p>
            <a:pPr>
              <a:buNone/>
            </a:pPr>
            <a:r>
              <a:rPr lang="fr-FR" dirty="0" smtClean="0">
                <a:hlinkClick r:id="rId2"/>
              </a:rPr>
              <a:t>www.casnav.scola.ac-paris.fr/docs/conf/langue_des_jeunes_des_cités.pdf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10868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dirty="0" err="1" smtClean="0"/>
              <a:t>co-variance</a:t>
            </a:r>
            <a:r>
              <a:rPr lang="it-IT" b="1" dirty="0" smtClean="0"/>
              <a:t> 1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fr-FR" dirty="0"/>
              <a:t>Bien que l’appartenance sociale soit déterminante, le langage des locuteurs ne se réduit jamais au traits caractéristiques de leur milieu car </a:t>
            </a:r>
            <a:r>
              <a:rPr lang="fr-FR" b="1" dirty="0"/>
              <a:t>tous</a:t>
            </a:r>
            <a:r>
              <a:rPr lang="fr-FR" dirty="0"/>
              <a:t> ont été confrontés à la norme : au cours de leur </a:t>
            </a:r>
            <a:r>
              <a:rPr lang="fr-FR" dirty="0">
                <a:solidFill>
                  <a:srgbClr val="FF0000"/>
                </a:solidFill>
              </a:rPr>
              <a:t>scolarité</a:t>
            </a:r>
            <a:r>
              <a:rPr lang="fr-FR" dirty="0"/>
              <a:t>, même de courte durée, dans leurs </a:t>
            </a:r>
            <a:r>
              <a:rPr lang="fr-FR" dirty="0">
                <a:solidFill>
                  <a:srgbClr val="FF0000"/>
                </a:solidFill>
              </a:rPr>
              <a:t>démarches administratives </a:t>
            </a:r>
            <a:r>
              <a:rPr lang="fr-FR" dirty="0"/>
              <a:t>et à travers leurs </a:t>
            </a:r>
            <a:r>
              <a:rPr lang="fr-FR" dirty="0">
                <a:solidFill>
                  <a:srgbClr val="FF0000"/>
                </a:solidFill>
              </a:rPr>
              <a:t>contacts</a:t>
            </a:r>
            <a:r>
              <a:rPr lang="fr-FR" dirty="0"/>
              <a:t> avec divers membres de leur communauté </a:t>
            </a:r>
            <a:r>
              <a:rPr lang="fr-FR" dirty="0">
                <a:solidFill>
                  <a:srgbClr val="FF0000"/>
                </a:solidFill>
              </a:rPr>
              <a:t>linguistique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professionnelles</a:t>
            </a:r>
            <a:r>
              <a:rPr lang="fr-FR" dirty="0"/>
              <a:t> ou autres.</a:t>
            </a:r>
          </a:p>
        </p:txBody>
      </p:sp>
    </p:spTree>
    <p:extLst>
      <p:ext uri="{BB962C8B-B14F-4D97-AF65-F5344CB8AC3E}">
        <p14:creationId xmlns:p14="http://schemas.microsoft.com/office/powerpoint/2010/main" xmlns="" val="243983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dirty="0" err="1" smtClean="0"/>
              <a:t>co-variance</a:t>
            </a:r>
            <a:r>
              <a:rPr lang="it-IT" b="1" dirty="0" smtClean="0"/>
              <a:t> 2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Tous les locuteurs disposent d’une compétence et d’une performance partielles, dans </a:t>
            </a:r>
            <a:r>
              <a:rPr lang="fr-FR" b="1" dirty="0"/>
              <a:t>plusieurs</a:t>
            </a:r>
            <a:r>
              <a:rPr lang="fr-FR" dirty="0"/>
              <a:t> </a:t>
            </a:r>
            <a:r>
              <a:rPr lang="fr-FR" b="1" dirty="0"/>
              <a:t>niveaux</a:t>
            </a:r>
            <a:r>
              <a:rPr lang="fr-FR" dirty="0"/>
              <a:t> de langage, et sont capables de s’adapter à la situation dans laquelle ils sont impliqués (</a:t>
            </a:r>
            <a:r>
              <a:rPr lang="fr-FR" b="1" dirty="0" err="1"/>
              <a:t>co-variance</a:t>
            </a:r>
            <a:r>
              <a:rPr lang="fr-FR" dirty="0"/>
              <a:t>), avec plus ou moins d’habileté et de réussite selon les cas. </a:t>
            </a:r>
          </a:p>
        </p:txBody>
      </p:sp>
    </p:spTree>
    <p:extLst>
      <p:ext uri="{BB962C8B-B14F-4D97-AF65-F5344CB8AC3E}">
        <p14:creationId xmlns:p14="http://schemas.microsoft.com/office/powerpoint/2010/main" xmlns="" val="3931755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situation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comporte </a:t>
            </a:r>
            <a:r>
              <a:rPr lang="fr-FR" dirty="0"/>
              <a:t>plusieurs paramètres :</a:t>
            </a:r>
          </a:p>
          <a:p>
            <a:pPr lvl="0"/>
            <a:r>
              <a:rPr lang="fr-FR" dirty="0"/>
              <a:t>L’</a:t>
            </a:r>
            <a:r>
              <a:rPr lang="fr-FR" b="1" dirty="0"/>
              <a:t>interlocuteur</a:t>
            </a:r>
            <a:r>
              <a:rPr lang="fr-FR" dirty="0"/>
              <a:t> (âge, sexe, milieu social statut, professionnel, </a:t>
            </a:r>
            <a:r>
              <a:rPr lang="fr-FR" dirty="0" smtClean="0"/>
              <a:t>...),</a:t>
            </a:r>
            <a:endParaRPr lang="fr-FR" dirty="0"/>
          </a:p>
          <a:p>
            <a:pPr lvl="0"/>
            <a:r>
              <a:rPr lang="fr-FR" dirty="0"/>
              <a:t>Le </a:t>
            </a:r>
            <a:r>
              <a:rPr lang="fr-FR" b="1" dirty="0"/>
              <a:t>contexte</a:t>
            </a:r>
            <a:r>
              <a:rPr lang="fr-FR" dirty="0"/>
              <a:t> (professionnel ou privé, formel ou informel, </a:t>
            </a:r>
            <a:r>
              <a:rPr lang="fr-FR" dirty="0" smtClean="0"/>
              <a:t>…),</a:t>
            </a:r>
            <a:endParaRPr lang="fr-FR" dirty="0"/>
          </a:p>
          <a:p>
            <a:pPr lvl="0"/>
            <a:r>
              <a:rPr lang="fr-FR" dirty="0"/>
              <a:t>L’</a:t>
            </a:r>
            <a:r>
              <a:rPr lang="fr-FR" b="1" dirty="0"/>
              <a:t>objet</a:t>
            </a:r>
            <a:r>
              <a:rPr lang="fr-FR" dirty="0"/>
              <a:t> </a:t>
            </a:r>
            <a:r>
              <a:rPr lang="fr-FR" b="1" dirty="0"/>
              <a:t>du discours </a:t>
            </a:r>
            <a:r>
              <a:rPr lang="fr-FR" dirty="0" smtClean="0"/>
              <a:t>(= </a:t>
            </a:r>
            <a:r>
              <a:rPr lang="fr-FR" dirty="0"/>
              <a:t>le thème de l’échange verbal</a:t>
            </a:r>
            <a:r>
              <a:rPr lang="fr-FR" dirty="0" smtClean="0"/>
              <a:t>),</a:t>
            </a:r>
            <a:endParaRPr lang="fr-FR" dirty="0"/>
          </a:p>
          <a:p>
            <a:r>
              <a:rPr lang="fr-FR" dirty="0"/>
              <a:t>Les </a:t>
            </a:r>
            <a:r>
              <a:rPr lang="fr-FR" b="1" dirty="0"/>
              <a:t>enjeux sociaux </a:t>
            </a:r>
            <a:r>
              <a:rPr lang="fr-FR" dirty="0"/>
              <a:t>de </a:t>
            </a:r>
            <a:r>
              <a:rPr lang="fr-FR" dirty="0" smtClean="0"/>
              <a:t>l’interaction.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Ex</a:t>
            </a:r>
            <a:r>
              <a:rPr lang="fr-FR" dirty="0"/>
              <a:t>. le PDG</a:t>
            </a:r>
          </a:p>
        </p:txBody>
      </p:sp>
    </p:spTree>
    <p:extLst>
      <p:ext uri="{BB962C8B-B14F-4D97-AF65-F5344CB8AC3E}">
        <p14:creationId xmlns:p14="http://schemas.microsoft.com/office/powerpoint/2010/main" xmlns="" val="473443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BIBLIOGRAPHIE</a:t>
            </a:r>
            <a:br>
              <a:rPr lang="fr-FR" b="1" dirty="0" smtClean="0"/>
            </a:br>
            <a:r>
              <a:rPr lang="fr-FR" b="1" dirty="0" smtClean="0"/>
              <a:t>module 1</a:t>
            </a:r>
            <a:endParaRPr lang="fr-FR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429264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 smtClean="0"/>
              <a:t>Babacar</a:t>
            </a:r>
            <a:r>
              <a:rPr lang="fr-FR" dirty="0" smtClean="0"/>
              <a:t>, </a:t>
            </a:r>
            <a:r>
              <a:rPr lang="fr-FR" dirty="0" err="1" smtClean="0"/>
              <a:t>Ndour</a:t>
            </a:r>
            <a:r>
              <a:rPr lang="fr-FR" dirty="0" smtClean="0"/>
              <a:t>, Université Gaston Berger, </a:t>
            </a:r>
            <a:r>
              <a:rPr lang="fr-FR" i="1" dirty="0" smtClean="0"/>
              <a:t>Les Différents Facteurs de Variation dans La Langue</a:t>
            </a:r>
            <a:r>
              <a:rPr lang="fr-FR" dirty="0" smtClean="0"/>
              <a:t>, </a:t>
            </a:r>
            <a:r>
              <a:rPr lang="fr-FR" dirty="0" err="1" smtClean="0"/>
              <a:t>Polissema</a:t>
            </a:r>
            <a:r>
              <a:rPr lang="fr-FR" dirty="0" smtClean="0"/>
              <a:t> – </a:t>
            </a:r>
            <a:r>
              <a:rPr lang="fr-FR" dirty="0" err="1" smtClean="0"/>
              <a:t>Revista</a:t>
            </a:r>
            <a:r>
              <a:rPr lang="fr-FR" dirty="0" smtClean="0"/>
              <a:t> de </a:t>
            </a:r>
            <a:r>
              <a:rPr lang="fr-FR" dirty="0" err="1" smtClean="0"/>
              <a:t>Letras</a:t>
            </a:r>
            <a:r>
              <a:rPr lang="fr-FR" dirty="0" smtClean="0"/>
              <a:t> do ISCAP – Vol. 20 – 2020, consulté le 10/10/2021 en ligne </a:t>
            </a:r>
            <a:r>
              <a:rPr lang="fr-FR" u="sng" dirty="0" smtClean="0">
                <a:hlinkClick r:id="rId2"/>
              </a:rPr>
              <a:t>file:///C:/Users/utente/Downloads/editor_polissema,+1_Babacar+Ndour%20(2).pdf</a:t>
            </a:r>
            <a:r>
              <a:rPr lang="fr-FR" dirty="0" smtClean="0"/>
              <a:t>.</a:t>
            </a:r>
            <a:endParaRPr lang="it-IT" dirty="0" smtClean="0"/>
          </a:p>
          <a:p>
            <a:r>
              <a:rPr lang="fr-FR" dirty="0" smtClean="0"/>
              <a:t>Fuchs, Volker &amp; </a:t>
            </a:r>
            <a:r>
              <a:rPr lang="fr-FR" dirty="0" err="1" smtClean="0"/>
              <a:t>Medeuc</a:t>
            </a:r>
            <a:r>
              <a:rPr lang="fr-FR" dirty="0" smtClean="0"/>
              <a:t>, Serge, </a:t>
            </a:r>
            <a:r>
              <a:rPr lang="fr-FR" i="1" dirty="0" smtClean="0"/>
              <a:t>Linguistique française : français langue étrangère. La communication en français</a:t>
            </a:r>
            <a:r>
              <a:rPr lang="fr-FR" dirty="0" smtClean="0"/>
              <a:t>, Frankfurt, Peter Lang, 2003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Gaugey</a:t>
            </a:r>
            <a:r>
              <a:rPr lang="fr-FR" dirty="0" smtClean="0"/>
              <a:t>, Virginie &amp; </a:t>
            </a:r>
            <a:r>
              <a:rPr lang="fr-FR" dirty="0" err="1" smtClean="0"/>
              <a:t>Sheeren</a:t>
            </a:r>
            <a:r>
              <a:rPr lang="fr-FR" dirty="0" smtClean="0"/>
              <a:t>, Hugues, </a:t>
            </a:r>
            <a:r>
              <a:rPr lang="fr-FR" i="1" dirty="0" smtClean="0"/>
              <a:t>Le français dans le </a:t>
            </a:r>
            <a:r>
              <a:rPr lang="fr-FR" i="1" dirty="0" err="1" smtClean="0"/>
              <a:t>mouv</a:t>
            </a:r>
            <a:r>
              <a:rPr lang="fr-FR" i="1" dirty="0" smtClean="0"/>
              <a:t>’</a:t>
            </a:r>
            <a:r>
              <a:rPr lang="fr-FR" dirty="0" smtClean="0"/>
              <a:t>, Firenze, Le </a:t>
            </a:r>
            <a:r>
              <a:rPr lang="fr-FR" dirty="0" err="1" smtClean="0"/>
              <a:t>lettere</a:t>
            </a:r>
            <a:r>
              <a:rPr lang="fr-FR" dirty="0" smtClean="0"/>
              <a:t>, </a:t>
            </a:r>
            <a:r>
              <a:rPr lang="fr-FR" dirty="0" smtClean="0"/>
              <a:t>2015.</a:t>
            </a:r>
            <a:endParaRPr lang="it-IT" dirty="0" smtClean="0"/>
          </a:p>
          <a:p>
            <a:r>
              <a:rPr lang="fr-FR" dirty="0" err="1" smtClean="0"/>
              <a:t>Riegel</a:t>
            </a:r>
            <a:r>
              <a:rPr lang="fr-FR" dirty="0" smtClean="0"/>
              <a:t> Martin &amp; </a:t>
            </a:r>
            <a:r>
              <a:rPr lang="fr-FR" dirty="0" err="1" smtClean="0"/>
              <a:t>alii</a:t>
            </a:r>
            <a:r>
              <a:rPr lang="fr-FR" dirty="0" smtClean="0"/>
              <a:t>., Grammaire méthodique du français, Paris, </a:t>
            </a:r>
            <a:r>
              <a:rPr lang="fr-FR" dirty="0" err="1" smtClean="0"/>
              <a:t>Puf</a:t>
            </a:r>
            <a:r>
              <a:rPr lang="fr-FR" dirty="0" smtClean="0"/>
              <a:t>, 1994.</a:t>
            </a:r>
            <a:endParaRPr lang="it-IT" dirty="0" smtClean="0"/>
          </a:p>
          <a:p>
            <a:r>
              <a:rPr lang="fr-FR" dirty="0" err="1" smtClean="0"/>
              <a:t>Yaguello</a:t>
            </a:r>
            <a:r>
              <a:rPr lang="fr-FR" dirty="0" smtClean="0"/>
              <a:t>, Marina, </a:t>
            </a:r>
            <a:r>
              <a:rPr lang="fr-FR" i="1" dirty="0" smtClean="0"/>
              <a:t>Alice au pays du langage</a:t>
            </a:r>
            <a:r>
              <a:rPr lang="fr-FR" dirty="0" smtClean="0"/>
              <a:t>. Pour comprendre la linguistique, Paris, Seuil, 1981.</a:t>
            </a:r>
            <a:endParaRPr lang="it-IT" dirty="0" smtClean="0"/>
          </a:p>
          <a:p>
            <a:r>
              <a:rPr lang="fr-FR" dirty="0" smtClean="0"/>
              <a:t>Walter, Henriette, </a:t>
            </a:r>
            <a:r>
              <a:rPr lang="fr-FR" i="1" dirty="0" smtClean="0"/>
              <a:t>Le français dans tous les sens</a:t>
            </a:r>
            <a:r>
              <a:rPr lang="fr-FR" dirty="0" smtClean="0"/>
              <a:t>, Paris, Robert Laffont, </a:t>
            </a:r>
            <a:r>
              <a:rPr lang="fr-FR" smtClean="0"/>
              <a:t>1988</a:t>
            </a:r>
            <a:r>
              <a:rPr lang="fr-FR" smtClean="0"/>
              <a:t>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239740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b="1" dirty="0" smtClean="0"/>
              <a:t>contexte de communication</a:t>
            </a:r>
            <a:r>
              <a:rPr lang="fr-FR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constitue un important facteur de variation dans la langue. </a:t>
            </a:r>
          </a:p>
          <a:p>
            <a:r>
              <a:rPr lang="fr-FR" dirty="0" smtClean="0"/>
              <a:t>Chaque locuteur dispose d’un répertoire linguistique assez vaste, et, selon </a:t>
            </a:r>
          </a:p>
          <a:p>
            <a:pPr lvl="1"/>
            <a:r>
              <a:rPr lang="fr-FR" dirty="0" smtClean="0"/>
              <a:t>sa </a:t>
            </a:r>
            <a:r>
              <a:rPr lang="fr-FR" dirty="0" smtClean="0">
                <a:solidFill>
                  <a:srgbClr val="FF0000"/>
                </a:solidFill>
              </a:rPr>
              <a:t>situation</a:t>
            </a:r>
            <a:r>
              <a:rPr lang="fr-FR" dirty="0" smtClean="0"/>
              <a:t> communicative, </a:t>
            </a:r>
          </a:p>
          <a:p>
            <a:pPr lvl="1"/>
            <a:r>
              <a:rPr lang="fr-FR" dirty="0" smtClean="0"/>
              <a:t>son </a:t>
            </a:r>
            <a:r>
              <a:rPr lang="fr-FR" dirty="0" smtClean="0">
                <a:solidFill>
                  <a:srgbClr val="FF0000"/>
                </a:solidFill>
              </a:rPr>
              <a:t>interlocuteur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son </a:t>
            </a:r>
            <a:r>
              <a:rPr lang="fr-FR" dirty="0" smtClean="0">
                <a:solidFill>
                  <a:srgbClr val="FF0000"/>
                </a:solidFill>
              </a:rPr>
              <a:t>sujet</a:t>
            </a:r>
            <a:r>
              <a:rPr lang="fr-FR" dirty="0" smtClean="0"/>
              <a:t> de discussion, </a:t>
            </a:r>
          </a:p>
          <a:p>
            <a:pPr lvl="1">
              <a:buNone/>
            </a:pPr>
            <a:r>
              <a:rPr lang="fr-FR" dirty="0" smtClean="0"/>
              <a:t>adapte sa variété langagière.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Variation</a:t>
            </a:r>
            <a:r>
              <a:rPr lang="it-IT" b="1" dirty="0" smtClean="0"/>
              <a:t> </a:t>
            </a:r>
            <a:r>
              <a:rPr lang="it-IT" b="1" dirty="0" err="1" smtClean="0"/>
              <a:t>diaphasique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variation linguistique engendrée par les circonstances communicatives est dénommée </a:t>
            </a:r>
            <a:r>
              <a:rPr lang="fr-FR" b="1" dirty="0" smtClean="0"/>
              <a:t>variation</a:t>
            </a:r>
            <a:r>
              <a:rPr lang="fr-FR" dirty="0" smtClean="0"/>
              <a:t> </a:t>
            </a:r>
            <a:r>
              <a:rPr lang="fr-FR" b="1" dirty="0" smtClean="0"/>
              <a:t>stylistique</a:t>
            </a:r>
            <a:r>
              <a:rPr lang="fr-FR" dirty="0" smtClean="0"/>
              <a:t> ou </a:t>
            </a:r>
            <a:r>
              <a:rPr lang="fr-FR" b="1" dirty="0" err="1" smtClean="0"/>
              <a:t>diaphasique</a:t>
            </a:r>
            <a:r>
              <a:rPr lang="fr-FR" b="1" dirty="0" smtClean="0"/>
              <a:t> .</a:t>
            </a:r>
          </a:p>
          <a:p>
            <a:r>
              <a:rPr lang="fr-FR" dirty="0" smtClean="0"/>
              <a:t>Les variétés </a:t>
            </a:r>
            <a:r>
              <a:rPr lang="fr-FR" dirty="0" err="1" smtClean="0"/>
              <a:t>diaphasiques</a:t>
            </a:r>
            <a:r>
              <a:rPr lang="fr-FR" dirty="0" smtClean="0"/>
              <a:t> d’une langue sont appelées </a:t>
            </a:r>
            <a:r>
              <a:rPr lang="fr-FR" b="1" dirty="0" smtClean="0"/>
              <a:t>idiolectes.</a:t>
            </a:r>
            <a:endParaRPr lang="fr-FR" dirty="0" smtClean="0"/>
          </a:p>
          <a:p>
            <a:endParaRPr lang="fr-FR" b="1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Diaphasie</a:t>
            </a:r>
            <a:r>
              <a:rPr lang="fr-FR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du grec </a:t>
            </a:r>
            <a:r>
              <a:rPr lang="fr-FR" b="1" i="1" dirty="0" smtClean="0"/>
              <a:t>dia</a:t>
            </a:r>
            <a:r>
              <a:rPr lang="fr-FR" i="1" dirty="0" smtClean="0"/>
              <a:t> </a:t>
            </a:r>
            <a:r>
              <a:rPr lang="fr-FR" dirty="0" smtClean="0"/>
              <a:t>(distinction)  et de </a:t>
            </a:r>
            <a:r>
              <a:rPr lang="fr-FR" b="1" i="1" dirty="0" err="1" smtClean="0"/>
              <a:t>phasis</a:t>
            </a:r>
            <a:r>
              <a:rPr lang="fr-FR" i="1" dirty="0" smtClean="0"/>
              <a:t> </a:t>
            </a:r>
            <a:r>
              <a:rPr lang="fr-FR" dirty="0" smtClean="0"/>
              <a:t>(aspect), désigne l’étude de la </a:t>
            </a:r>
            <a:r>
              <a:rPr lang="fr-FR" dirty="0" smtClean="0">
                <a:solidFill>
                  <a:srgbClr val="FF0000"/>
                </a:solidFill>
              </a:rPr>
              <a:t>diversité stylistique </a:t>
            </a:r>
            <a:r>
              <a:rPr lang="fr-FR" dirty="0" smtClean="0"/>
              <a:t>et </a:t>
            </a:r>
            <a:r>
              <a:rPr lang="fr-FR" dirty="0" smtClean="0">
                <a:solidFill>
                  <a:srgbClr val="FF0000"/>
                </a:solidFill>
              </a:rPr>
              <a:t>situationnelle</a:t>
            </a:r>
            <a:r>
              <a:rPr lang="fr-FR" dirty="0" smtClean="0"/>
              <a:t> des pratiques linguistiques d’un locuteur. </a:t>
            </a:r>
          </a:p>
          <a:p>
            <a:r>
              <a:rPr lang="fr-FR" dirty="0" smtClean="0"/>
              <a:t>Ce type de variation est un </a:t>
            </a:r>
            <a:r>
              <a:rPr lang="fr-FR" b="1" dirty="0" smtClean="0"/>
              <a:t>phénomène </a:t>
            </a:r>
            <a:r>
              <a:rPr lang="fr-FR" b="1" dirty="0" smtClean="0">
                <a:solidFill>
                  <a:srgbClr val="FF0000"/>
                </a:solidFill>
              </a:rPr>
              <a:t>intra</a:t>
            </a:r>
            <a:r>
              <a:rPr lang="fr-FR" b="1" dirty="0" smtClean="0"/>
              <a:t> individuel</a:t>
            </a:r>
            <a:r>
              <a:rPr lang="fr-FR" dirty="0" smtClean="0"/>
              <a:t> qui met en évidence le fait que, chaque locuteur dispose de </a:t>
            </a:r>
            <a:r>
              <a:rPr lang="fr-FR" b="1" dirty="0" smtClean="0"/>
              <a:t>divers langages </a:t>
            </a:r>
            <a:r>
              <a:rPr lang="fr-FR" dirty="0" smtClean="0"/>
              <a:t>qu’il peut utiliser alternativement selon le contexte.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variation situationnelle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est étroitement liée aux notions de </a:t>
            </a:r>
            <a:r>
              <a:rPr lang="fr-FR" b="1" dirty="0" smtClean="0"/>
              <a:t>style</a:t>
            </a:r>
            <a:r>
              <a:rPr lang="fr-FR" dirty="0" smtClean="0"/>
              <a:t> et de </a:t>
            </a:r>
            <a:r>
              <a:rPr lang="fr-FR" b="1" dirty="0" smtClean="0"/>
              <a:t>registre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Le </a:t>
            </a:r>
            <a:r>
              <a:rPr lang="fr-FR" dirty="0" smtClean="0">
                <a:solidFill>
                  <a:srgbClr val="FF0000"/>
                </a:solidFill>
              </a:rPr>
              <a:t>style</a:t>
            </a:r>
            <a:r>
              <a:rPr lang="fr-FR" dirty="0" smtClean="0"/>
              <a:t> se définit, dans ce cas, comme une manière de parler déterminée par le </a:t>
            </a:r>
            <a:r>
              <a:rPr lang="fr-FR" b="1" dirty="0" smtClean="0"/>
              <a:t>contexte</a:t>
            </a:r>
            <a:r>
              <a:rPr lang="fr-FR" dirty="0" smtClean="0"/>
              <a:t> et la </a:t>
            </a:r>
            <a:r>
              <a:rPr lang="fr-FR" b="1" dirty="0" smtClean="0"/>
              <a:t>situation</a:t>
            </a:r>
            <a:r>
              <a:rPr lang="fr-FR" dirty="0" smtClean="0"/>
              <a:t> du locuteur. Il </a:t>
            </a:r>
            <a:r>
              <a:rPr lang="it-IT" dirty="0" err="1" smtClean="0"/>
              <a:t>désigne</a:t>
            </a:r>
            <a:r>
              <a:rPr lang="it-IT" dirty="0" smtClean="0"/>
              <a:t> l'</a:t>
            </a:r>
            <a:r>
              <a:rPr lang="it-IT" dirty="0" err="1" smtClean="0"/>
              <a:t>intention</a:t>
            </a:r>
            <a:r>
              <a:rPr lang="it-IT" dirty="0" smtClean="0"/>
              <a:t> de l'</a:t>
            </a:r>
            <a:r>
              <a:rPr lang="it-IT" dirty="0" err="1" smtClean="0"/>
              <a:t>énonciateur</a:t>
            </a:r>
            <a:r>
              <a:rPr lang="it-IT" dirty="0" smtClean="0"/>
              <a:t>.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 smtClean="0">
                <a:solidFill>
                  <a:srgbClr val="FF0000"/>
                </a:solidFill>
              </a:rPr>
              <a:t>registre</a:t>
            </a:r>
            <a:r>
              <a:rPr lang="fr-FR" dirty="0" smtClean="0"/>
              <a:t> renvoie à une variété (normative ou non) d’une langue utilisée selon le contexte communicatif.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différence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se situe dans le fait que le </a:t>
            </a:r>
            <a:r>
              <a:rPr lang="fr-FR" b="1" dirty="0" smtClean="0"/>
              <a:t>style</a:t>
            </a:r>
            <a:r>
              <a:rPr lang="fr-FR" dirty="0" smtClean="0"/>
              <a:t> est individuel et le </a:t>
            </a:r>
            <a:r>
              <a:rPr lang="fr-FR" b="1" dirty="0" smtClean="0"/>
              <a:t>registre</a:t>
            </a:r>
            <a:r>
              <a:rPr lang="fr-FR" dirty="0" smtClean="0"/>
              <a:t> est plus général. </a:t>
            </a:r>
          </a:p>
          <a:p>
            <a:r>
              <a:rPr lang="fr-FR" dirty="0" smtClean="0"/>
              <a:t>Il peut donc y exister différents styles dans un même registre. 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Dans une conférence, un discours ou un cours, le locuteur fait usage d’un registre normalement formel ; 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tandis que, entre amis, par exemple, il n’y a pas de mal à parler de façon informelle.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Registres</a:t>
            </a:r>
            <a:r>
              <a:rPr lang="it-IT" b="1" dirty="0" smtClean="0"/>
              <a:t> </a:t>
            </a:r>
            <a:r>
              <a:rPr lang="it-IT" b="1" dirty="0" err="1" smtClean="0"/>
              <a:t>ou</a:t>
            </a:r>
            <a:r>
              <a:rPr lang="it-IT" b="1" dirty="0" smtClean="0"/>
              <a:t> </a:t>
            </a:r>
            <a:r>
              <a:rPr lang="it-IT" b="1" dirty="0" err="1" smtClean="0"/>
              <a:t>niveaux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registre </a:t>
            </a:r>
            <a:r>
              <a:rPr lang="fr-FR" b="1" dirty="0" smtClean="0"/>
              <a:t>soutenu</a:t>
            </a:r>
            <a:r>
              <a:rPr lang="fr-FR" dirty="0" smtClean="0"/>
              <a:t> (ou encore soigné, recherché, élaboré, châtié, cultivé, tenu…),</a:t>
            </a:r>
          </a:p>
          <a:p>
            <a:r>
              <a:rPr lang="fr-FR" dirty="0" smtClean="0"/>
              <a:t>registre </a:t>
            </a:r>
            <a:r>
              <a:rPr lang="fr-FR" b="1" dirty="0" smtClean="0"/>
              <a:t>standard</a:t>
            </a:r>
            <a:r>
              <a:rPr lang="fr-FR" dirty="0" smtClean="0"/>
              <a:t> (ou non marqué ou encore courant, commun, usuel,</a:t>
            </a:r>
          </a:p>
          <a:p>
            <a:r>
              <a:rPr lang="fr-FR" dirty="0" smtClean="0"/>
              <a:t>registre </a:t>
            </a:r>
            <a:r>
              <a:rPr lang="fr-FR" b="1" dirty="0" smtClean="0"/>
              <a:t>familier</a:t>
            </a:r>
            <a:r>
              <a:rPr lang="fr-FR" dirty="0" smtClean="0"/>
              <a:t> (ou encore relâché, spontané, ordinaire),</a:t>
            </a:r>
          </a:p>
          <a:p>
            <a:r>
              <a:rPr lang="fr-FR" dirty="0" smtClean="0"/>
              <a:t>registre </a:t>
            </a:r>
            <a:r>
              <a:rPr lang="fr-FR" b="1" dirty="0" smtClean="0"/>
              <a:t>vulgaire</a:t>
            </a:r>
            <a:r>
              <a:rPr lang="fr-FR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Pouvoir</a:t>
            </a:r>
            <a:r>
              <a:rPr lang="it-IT" b="1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</a:t>
            </a:r>
            <a:r>
              <a:rPr lang="it-IT" dirty="0" err="1" smtClean="0"/>
              <a:t>solidarités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50072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L’usage d’un registre est déterminé par la relation de </a:t>
            </a:r>
            <a:r>
              <a:rPr lang="fr-FR" b="1" i="1" dirty="0" smtClean="0"/>
              <a:t>pouvoir</a:t>
            </a:r>
            <a:r>
              <a:rPr lang="fr-FR" i="1" dirty="0" smtClean="0"/>
              <a:t> </a:t>
            </a:r>
            <a:r>
              <a:rPr lang="fr-FR" dirty="0" smtClean="0"/>
              <a:t>et de </a:t>
            </a:r>
            <a:r>
              <a:rPr lang="fr-FR" b="1" i="1" dirty="0" smtClean="0"/>
              <a:t>solidarités </a:t>
            </a:r>
            <a:r>
              <a:rPr lang="fr-FR" dirty="0" smtClean="0"/>
              <a:t>entre le locuteur et l’interlocuteur. </a:t>
            </a:r>
          </a:p>
          <a:p>
            <a:r>
              <a:rPr lang="fr-FR" dirty="0" smtClean="0"/>
              <a:t>Le </a:t>
            </a:r>
            <a:r>
              <a:rPr lang="fr-FR" b="1" i="1" dirty="0" smtClean="0"/>
              <a:t>pouvoir</a:t>
            </a:r>
            <a:r>
              <a:rPr lang="fr-FR" dirty="0" smtClean="0"/>
              <a:t>, dans ce cas, renvoie à une relation non réciproque entre deux individus. Cette situation peut être déterminée par:</a:t>
            </a:r>
          </a:p>
          <a:p>
            <a:pPr lvl="1"/>
            <a:r>
              <a:rPr lang="fr-FR" dirty="0" smtClean="0"/>
              <a:t> l’</a:t>
            </a:r>
            <a:r>
              <a:rPr lang="fr-FR" dirty="0" smtClean="0">
                <a:solidFill>
                  <a:srgbClr val="FF0000"/>
                </a:solidFill>
              </a:rPr>
              <a:t>âge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>
                <a:solidFill>
                  <a:srgbClr val="FF0000"/>
                </a:solidFill>
              </a:rPr>
              <a:t>richesse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>
                <a:solidFill>
                  <a:srgbClr val="FF0000"/>
                </a:solidFill>
              </a:rPr>
              <a:t>position sociale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>
                <a:solidFill>
                  <a:srgbClr val="FF0000"/>
                </a:solidFill>
              </a:rPr>
              <a:t>force physique</a:t>
            </a:r>
            <a:r>
              <a:rPr lang="fr-FR" dirty="0" smtClean="0"/>
              <a:t>, </a:t>
            </a:r>
          </a:p>
          <a:p>
            <a:pPr lvl="1"/>
            <a:r>
              <a:rPr lang="fr-FR" dirty="0" smtClean="0"/>
              <a:t>le </a:t>
            </a:r>
            <a:r>
              <a:rPr lang="fr-FR" dirty="0" smtClean="0">
                <a:solidFill>
                  <a:srgbClr val="FF0000"/>
                </a:solidFill>
              </a:rPr>
              <a:t>lien de parenté</a:t>
            </a:r>
            <a:r>
              <a:rPr lang="fr-FR" dirty="0" smtClean="0"/>
              <a:t>, etc.</a:t>
            </a:r>
          </a:p>
          <a:p>
            <a:pPr>
              <a:buNone/>
            </a:pPr>
            <a:r>
              <a:rPr lang="fr-FR" sz="2800" dirty="0" smtClean="0">
                <a:sym typeface="Wingdings" pitchFamily="2" charset="2"/>
              </a:rPr>
              <a:t>           </a:t>
            </a:r>
            <a:r>
              <a:rPr lang="fr-FR" sz="2800" b="1" dirty="0" smtClean="0"/>
              <a:t>vouvoiement</a:t>
            </a:r>
            <a:r>
              <a:rPr lang="fr-FR" sz="2800" dirty="0" smtClean="0"/>
              <a:t> au lieu du </a:t>
            </a:r>
            <a:r>
              <a:rPr lang="fr-FR" sz="2800" b="1" dirty="0" smtClean="0"/>
              <a:t>tutoiement</a:t>
            </a:r>
            <a:endParaRPr lang="it-IT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Solidarité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 renvoie à la relation </a:t>
            </a:r>
            <a:r>
              <a:rPr lang="fr-FR" b="1" dirty="0" smtClean="0"/>
              <a:t>symétrique</a:t>
            </a:r>
            <a:r>
              <a:rPr lang="fr-FR" dirty="0" smtClean="0"/>
              <a:t> entre des locuteurs.</a:t>
            </a:r>
          </a:p>
          <a:p>
            <a:r>
              <a:rPr lang="fr-FR" dirty="0" smtClean="0"/>
              <a:t>Dans ce cas, le type de traitement est symétrique, réciproque. 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Par exemple, des personnes qui partagent ce type de relation se tutoient ou se vouvoient entre elles.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774</Words>
  <Application>Microsoft Office PowerPoint</Application>
  <PresentationFormat>Presentazione su schermo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Leçon 8 Les différents types de variation La variation diaphasique  </vt:lpstr>
      <vt:lpstr>Le contexte de communication </vt:lpstr>
      <vt:lpstr>Variation diaphasique</vt:lpstr>
      <vt:lpstr>Diaphasie </vt:lpstr>
      <vt:lpstr>La variation situationnelle </vt:lpstr>
      <vt:lpstr>La différence </vt:lpstr>
      <vt:lpstr>Registres ou niveaux</vt:lpstr>
      <vt:lpstr>Pouvoir et solidarités</vt:lpstr>
      <vt:lpstr>Solidarité </vt:lpstr>
      <vt:lpstr>Diapositiva 10</vt:lpstr>
      <vt:lpstr>Françoise Gadet</vt:lpstr>
      <vt:lpstr>Répertoire linguistique</vt:lpstr>
      <vt:lpstr>Jargon et verlan</vt:lpstr>
      <vt:lpstr>Jean-Pierre Goudailler </vt:lpstr>
      <vt:lpstr>La co-variance 1</vt:lpstr>
      <vt:lpstr>La co-variance 2</vt:lpstr>
      <vt:lpstr>La situation </vt:lpstr>
      <vt:lpstr>BIBLIOGRAPHIE module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4 Les différents types de variation La variation diatopique2</dc:title>
  <dc:creator>Utente Windows</dc:creator>
  <cp:lastModifiedBy>Utente Windows</cp:lastModifiedBy>
  <cp:revision>140</cp:revision>
  <dcterms:created xsi:type="dcterms:W3CDTF">2021-11-15T19:13:32Z</dcterms:created>
  <dcterms:modified xsi:type="dcterms:W3CDTF">2021-12-21T15:32:17Z</dcterms:modified>
</cp:coreProperties>
</file>