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2" r:id="rId5"/>
    <p:sldId id="264" r:id="rId6"/>
    <p:sldId id="263" r:id="rId7"/>
    <p:sldId id="266" r:id="rId8"/>
    <p:sldId id="267" r:id="rId9"/>
    <p:sldId id="265" r:id="rId10"/>
    <p:sldId id="268" r:id="rId11"/>
    <p:sldId id="270" r:id="rId12"/>
    <p:sldId id="271" r:id="rId13"/>
    <p:sldId id="272" r:id="rId14"/>
    <p:sldId id="275" r:id="rId15"/>
    <p:sldId id="273" r:id="rId16"/>
    <p:sldId id="274"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5" d="100"/>
          <a:sy n="115" d="100"/>
        </p:scale>
        <p:origin x="318" y="12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8D0F18-C07D-6C5D-581C-C59ED024964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B6A9F6F-FDFE-86A9-35F6-AA43A8A01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27E8595-14A5-1024-E9A3-46885BF6FF25}"/>
              </a:ext>
            </a:extLst>
          </p:cNvPr>
          <p:cNvSpPr>
            <a:spLocks noGrp="1"/>
          </p:cNvSpPr>
          <p:nvPr>
            <p:ph type="dt" sz="half" idx="10"/>
          </p:nvPr>
        </p:nvSpPr>
        <p:spPr/>
        <p:txBody>
          <a:bodyPr/>
          <a:lstStyle/>
          <a:p>
            <a:fld id="{10AA3EEB-E912-428F-99D9-1DD9946C887D}" type="datetimeFigureOut">
              <a:rPr lang="it-IT" smtClean="0"/>
              <a:t>28/02/2025</a:t>
            </a:fld>
            <a:endParaRPr lang="it-IT"/>
          </a:p>
        </p:txBody>
      </p:sp>
      <p:sp>
        <p:nvSpPr>
          <p:cNvPr id="5" name="Segnaposto piè di pagina 4">
            <a:extLst>
              <a:ext uri="{FF2B5EF4-FFF2-40B4-BE49-F238E27FC236}">
                <a16:creationId xmlns:a16="http://schemas.microsoft.com/office/drawing/2014/main" id="{721A5C24-250D-8986-CF0B-2F51D9F19A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5F82F26-F902-3110-B62E-FD3BB3E182B8}"/>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30385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798619-99EC-8173-6C9E-A28D7D55105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A0AE81F-B22B-394A-2FD3-DB2C908900F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EACB51-12AA-EF6D-6F6A-ABC98D9BEBFC}"/>
              </a:ext>
            </a:extLst>
          </p:cNvPr>
          <p:cNvSpPr>
            <a:spLocks noGrp="1"/>
          </p:cNvSpPr>
          <p:nvPr>
            <p:ph type="dt" sz="half" idx="10"/>
          </p:nvPr>
        </p:nvSpPr>
        <p:spPr/>
        <p:txBody>
          <a:bodyPr/>
          <a:lstStyle/>
          <a:p>
            <a:fld id="{10AA3EEB-E912-428F-99D9-1DD9946C887D}" type="datetimeFigureOut">
              <a:rPr lang="it-IT" smtClean="0"/>
              <a:t>28/02/2025</a:t>
            </a:fld>
            <a:endParaRPr lang="it-IT"/>
          </a:p>
        </p:txBody>
      </p:sp>
      <p:sp>
        <p:nvSpPr>
          <p:cNvPr id="5" name="Segnaposto piè di pagina 4">
            <a:extLst>
              <a:ext uri="{FF2B5EF4-FFF2-40B4-BE49-F238E27FC236}">
                <a16:creationId xmlns:a16="http://schemas.microsoft.com/office/drawing/2014/main" id="{D35841E0-95E9-A57C-1149-352D422F68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9F54957-EA83-0091-FB50-CA8CEFBE02E9}"/>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221763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FC54654-B10A-5998-650F-6993390EC48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3AAE24-1902-642F-4502-A6EE2406865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3D6016A-AEDE-53BD-3D3F-1791D06210BD}"/>
              </a:ext>
            </a:extLst>
          </p:cNvPr>
          <p:cNvSpPr>
            <a:spLocks noGrp="1"/>
          </p:cNvSpPr>
          <p:nvPr>
            <p:ph type="dt" sz="half" idx="10"/>
          </p:nvPr>
        </p:nvSpPr>
        <p:spPr/>
        <p:txBody>
          <a:bodyPr/>
          <a:lstStyle/>
          <a:p>
            <a:fld id="{10AA3EEB-E912-428F-99D9-1DD9946C887D}" type="datetimeFigureOut">
              <a:rPr lang="it-IT" smtClean="0"/>
              <a:t>28/02/2025</a:t>
            </a:fld>
            <a:endParaRPr lang="it-IT"/>
          </a:p>
        </p:txBody>
      </p:sp>
      <p:sp>
        <p:nvSpPr>
          <p:cNvPr id="5" name="Segnaposto piè di pagina 4">
            <a:extLst>
              <a:ext uri="{FF2B5EF4-FFF2-40B4-BE49-F238E27FC236}">
                <a16:creationId xmlns:a16="http://schemas.microsoft.com/office/drawing/2014/main" id="{EFCFA95C-C821-052B-C204-A02272F9B5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D16744-2AF2-45FD-B9CF-6C28A9915C67}"/>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360622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1AC4F8-E567-CA6D-406C-C0CB61EFC8F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6020093-0B82-39B6-93C3-649BB89588C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6F1664-D948-F11B-CA8C-927AB6E3509E}"/>
              </a:ext>
            </a:extLst>
          </p:cNvPr>
          <p:cNvSpPr>
            <a:spLocks noGrp="1"/>
          </p:cNvSpPr>
          <p:nvPr>
            <p:ph type="dt" sz="half" idx="10"/>
          </p:nvPr>
        </p:nvSpPr>
        <p:spPr/>
        <p:txBody>
          <a:bodyPr/>
          <a:lstStyle/>
          <a:p>
            <a:fld id="{10AA3EEB-E912-428F-99D9-1DD9946C887D}" type="datetimeFigureOut">
              <a:rPr lang="it-IT" smtClean="0"/>
              <a:t>28/02/2025</a:t>
            </a:fld>
            <a:endParaRPr lang="it-IT"/>
          </a:p>
        </p:txBody>
      </p:sp>
      <p:sp>
        <p:nvSpPr>
          <p:cNvPr id="5" name="Segnaposto piè di pagina 4">
            <a:extLst>
              <a:ext uri="{FF2B5EF4-FFF2-40B4-BE49-F238E27FC236}">
                <a16:creationId xmlns:a16="http://schemas.microsoft.com/office/drawing/2014/main" id="{2727AFD4-417A-2AB3-2A36-F617D7BDDB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A79BC-588A-0737-A078-49EAAE6F8F1E}"/>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410512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FADD4F-9E7A-6D2C-292B-723CAEF557E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4755FBC-EA75-CB62-87B1-C1EEAA99C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21353B3-B679-F547-C0F8-F1D3470C0744}"/>
              </a:ext>
            </a:extLst>
          </p:cNvPr>
          <p:cNvSpPr>
            <a:spLocks noGrp="1"/>
          </p:cNvSpPr>
          <p:nvPr>
            <p:ph type="dt" sz="half" idx="10"/>
          </p:nvPr>
        </p:nvSpPr>
        <p:spPr/>
        <p:txBody>
          <a:bodyPr/>
          <a:lstStyle/>
          <a:p>
            <a:fld id="{10AA3EEB-E912-428F-99D9-1DD9946C887D}" type="datetimeFigureOut">
              <a:rPr lang="it-IT" smtClean="0"/>
              <a:t>28/02/2025</a:t>
            </a:fld>
            <a:endParaRPr lang="it-IT"/>
          </a:p>
        </p:txBody>
      </p:sp>
      <p:sp>
        <p:nvSpPr>
          <p:cNvPr id="5" name="Segnaposto piè di pagina 4">
            <a:extLst>
              <a:ext uri="{FF2B5EF4-FFF2-40B4-BE49-F238E27FC236}">
                <a16:creationId xmlns:a16="http://schemas.microsoft.com/office/drawing/2014/main" id="{F4929F1C-3AA6-9591-A947-90C34A0FE2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F8B884-A372-01F9-FD9C-5F96A3A8AF0A}"/>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06266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8B3CF-26B6-3EE3-B54D-8907AE47C5A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F02BE8-7B43-11D7-E8EC-3CC421D2E77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74BCCB9-735C-838F-EE91-43569B17B52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42FFD3-729C-2F61-0B69-DBB984FDF68E}"/>
              </a:ext>
            </a:extLst>
          </p:cNvPr>
          <p:cNvSpPr>
            <a:spLocks noGrp="1"/>
          </p:cNvSpPr>
          <p:nvPr>
            <p:ph type="dt" sz="half" idx="10"/>
          </p:nvPr>
        </p:nvSpPr>
        <p:spPr/>
        <p:txBody>
          <a:bodyPr/>
          <a:lstStyle/>
          <a:p>
            <a:fld id="{10AA3EEB-E912-428F-99D9-1DD9946C887D}" type="datetimeFigureOut">
              <a:rPr lang="it-IT" smtClean="0"/>
              <a:t>28/02/2025</a:t>
            </a:fld>
            <a:endParaRPr lang="it-IT"/>
          </a:p>
        </p:txBody>
      </p:sp>
      <p:sp>
        <p:nvSpPr>
          <p:cNvPr id="6" name="Segnaposto piè di pagina 5">
            <a:extLst>
              <a:ext uri="{FF2B5EF4-FFF2-40B4-BE49-F238E27FC236}">
                <a16:creationId xmlns:a16="http://schemas.microsoft.com/office/drawing/2014/main" id="{F32589FB-B299-02AE-019B-1EA9290642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D0377F1-F606-177E-AE98-344627F390D1}"/>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92146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3FFD21-6FDB-693F-44E0-794F4995BCA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E7ED583-ED8F-22E7-1BD5-19DDD1D7C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AE99687-0023-5683-BCEF-DFB8B450B47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13C7537-DB52-8B46-6B23-03B13DDEB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8BEE2F0-2A44-4A43-CE77-5427267E72A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4E3E01A-2AB1-861B-5CBE-4F1979FF8C26}"/>
              </a:ext>
            </a:extLst>
          </p:cNvPr>
          <p:cNvSpPr>
            <a:spLocks noGrp="1"/>
          </p:cNvSpPr>
          <p:nvPr>
            <p:ph type="dt" sz="half" idx="10"/>
          </p:nvPr>
        </p:nvSpPr>
        <p:spPr/>
        <p:txBody>
          <a:bodyPr/>
          <a:lstStyle/>
          <a:p>
            <a:fld id="{10AA3EEB-E912-428F-99D9-1DD9946C887D}" type="datetimeFigureOut">
              <a:rPr lang="it-IT" smtClean="0"/>
              <a:t>28/02/2025</a:t>
            </a:fld>
            <a:endParaRPr lang="it-IT"/>
          </a:p>
        </p:txBody>
      </p:sp>
      <p:sp>
        <p:nvSpPr>
          <p:cNvPr id="8" name="Segnaposto piè di pagina 7">
            <a:extLst>
              <a:ext uri="{FF2B5EF4-FFF2-40B4-BE49-F238E27FC236}">
                <a16:creationId xmlns:a16="http://schemas.microsoft.com/office/drawing/2014/main" id="{9ED5E9B7-55DF-8B33-4BAA-92D574E16C7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43B2E01-8B83-79D0-91F5-90AC90E0E4CA}"/>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95406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244CC3-A358-3861-90B8-53C5EA1E095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71B401F-CC02-C79A-B63E-F789BFEE8D35}"/>
              </a:ext>
            </a:extLst>
          </p:cNvPr>
          <p:cNvSpPr>
            <a:spLocks noGrp="1"/>
          </p:cNvSpPr>
          <p:nvPr>
            <p:ph type="dt" sz="half" idx="10"/>
          </p:nvPr>
        </p:nvSpPr>
        <p:spPr/>
        <p:txBody>
          <a:bodyPr/>
          <a:lstStyle/>
          <a:p>
            <a:fld id="{10AA3EEB-E912-428F-99D9-1DD9946C887D}" type="datetimeFigureOut">
              <a:rPr lang="it-IT" smtClean="0"/>
              <a:t>28/02/2025</a:t>
            </a:fld>
            <a:endParaRPr lang="it-IT"/>
          </a:p>
        </p:txBody>
      </p:sp>
      <p:sp>
        <p:nvSpPr>
          <p:cNvPr id="4" name="Segnaposto piè di pagina 3">
            <a:extLst>
              <a:ext uri="{FF2B5EF4-FFF2-40B4-BE49-F238E27FC236}">
                <a16:creationId xmlns:a16="http://schemas.microsoft.com/office/drawing/2014/main" id="{7BDC24DA-C2CA-C301-2A9D-4DAB8152D06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5815868-A7EB-26FE-C28C-D41A876AC8A8}"/>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415544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405F7D9-7A07-6CA9-DE44-AC0C7C6A43C5}"/>
              </a:ext>
            </a:extLst>
          </p:cNvPr>
          <p:cNvSpPr>
            <a:spLocks noGrp="1"/>
          </p:cNvSpPr>
          <p:nvPr>
            <p:ph type="dt" sz="half" idx="10"/>
          </p:nvPr>
        </p:nvSpPr>
        <p:spPr/>
        <p:txBody>
          <a:bodyPr/>
          <a:lstStyle/>
          <a:p>
            <a:fld id="{10AA3EEB-E912-428F-99D9-1DD9946C887D}" type="datetimeFigureOut">
              <a:rPr lang="it-IT" smtClean="0"/>
              <a:t>28/02/2025</a:t>
            </a:fld>
            <a:endParaRPr lang="it-IT"/>
          </a:p>
        </p:txBody>
      </p:sp>
      <p:sp>
        <p:nvSpPr>
          <p:cNvPr id="3" name="Segnaposto piè di pagina 2">
            <a:extLst>
              <a:ext uri="{FF2B5EF4-FFF2-40B4-BE49-F238E27FC236}">
                <a16:creationId xmlns:a16="http://schemas.microsoft.com/office/drawing/2014/main" id="{C385FEA3-C7D7-B826-02A3-CA2C9B28270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55952A1-A180-A5F3-A55D-2448BDF44BBE}"/>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21709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821E40-A038-81D6-CA71-95FC316C4AA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D2FE98D-3BBF-9358-277A-1DE2F7E68A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F639CD3-1F6A-E98B-2EA9-D3744DEE8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AB37824-F498-531E-4974-FBAFBB63E27D}"/>
              </a:ext>
            </a:extLst>
          </p:cNvPr>
          <p:cNvSpPr>
            <a:spLocks noGrp="1"/>
          </p:cNvSpPr>
          <p:nvPr>
            <p:ph type="dt" sz="half" idx="10"/>
          </p:nvPr>
        </p:nvSpPr>
        <p:spPr/>
        <p:txBody>
          <a:bodyPr/>
          <a:lstStyle/>
          <a:p>
            <a:fld id="{10AA3EEB-E912-428F-99D9-1DD9946C887D}" type="datetimeFigureOut">
              <a:rPr lang="it-IT" smtClean="0"/>
              <a:t>28/02/2025</a:t>
            </a:fld>
            <a:endParaRPr lang="it-IT"/>
          </a:p>
        </p:txBody>
      </p:sp>
      <p:sp>
        <p:nvSpPr>
          <p:cNvPr id="6" name="Segnaposto piè di pagina 5">
            <a:extLst>
              <a:ext uri="{FF2B5EF4-FFF2-40B4-BE49-F238E27FC236}">
                <a16:creationId xmlns:a16="http://schemas.microsoft.com/office/drawing/2014/main" id="{8F6E545A-AA8E-D247-5B9D-2128BA1C19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9AE2EB-C253-9EEC-464A-19DF4A122F16}"/>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366193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39B13F-D944-3D57-417C-E549E7F104F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D721F41-651D-B79C-632D-C5691A712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D246B81-E5E4-7EAD-062C-4C493B78D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A2FBEBA-269A-569A-E8A2-5108A5A333BF}"/>
              </a:ext>
            </a:extLst>
          </p:cNvPr>
          <p:cNvSpPr>
            <a:spLocks noGrp="1"/>
          </p:cNvSpPr>
          <p:nvPr>
            <p:ph type="dt" sz="half" idx="10"/>
          </p:nvPr>
        </p:nvSpPr>
        <p:spPr/>
        <p:txBody>
          <a:bodyPr/>
          <a:lstStyle/>
          <a:p>
            <a:fld id="{10AA3EEB-E912-428F-99D9-1DD9946C887D}" type="datetimeFigureOut">
              <a:rPr lang="it-IT" smtClean="0"/>
              <a:t>28/02/2025</a:t>
            </a:fld>
            <a:endParaRPr lang="it-IT"/>
          </a:p>
        </p:txBody>
      </p:sp>
      <p:sp>
        <p:nvSpPr>
          <p:cNvPr id="6" name="Segnaposto piè di pagina 5">
            <a:extLst>
              <a:ext uri="{FF2B5EF4-FFF2-40B4-BE49-F238E27FC236}">
                <a16:creationId xmlns:a16="http://schemas.microsoft.com/office/drawing/2014/main" id="{C5C5812A-C104-2E69-D184-A122051A7DC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E19671-C496-996F-2DEB-CAD6D9DDC400}"/>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79161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AA1EB74-3B59-E591-8F13-DAB25F2AC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6C8E32-6F2C-04CE-3A81-1C49E3F0A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549424-7E65-3BB4-AAEC-5AB78F63C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A3EEB-E912-428F-99D9-1DD9946C887D}" type="datetimeFigureOut">
              <a:rPr lang="it-IT" smtClean="0"/>
              <a:t>28/02/2025</a:t>
            </a:fld>
            <a:endParaRPr lang="it-IT"/>
          </a:p>
        </p:txBody>
      </p:sp>
      <p:sp>
        <p:nvSpPr>
          <p:cNvPr id="5" name="Segnaposto piè di pagina 4">
            <a:extLst>
              <a:ext uri="{FF2B5EF4-FFF2-40B4-BE49-F238E27FC236}">
                <a16:creationId xmlns:a16="http://schemas.microsoft.com/office/drawing/2014/main" id="{4D269284-9F7A-FFDB-44CD-59A60356AC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0B417F8-4E2B-72B1-C8CD-77E110EC1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676E0-650B-4795-908B-1FD99BB3FBB6}" type="slidenum">
              <a:rPr lang="it-IT" smtClean="0"/>
              <a:t>‹N›</a:t>
            </a:fld>
            <a:endParaRPr lang="it-IT"/>
          </a:p>
        </p:txBody>
      </p:sp>
    </p:spTree>
    <p:extLst>
      <p:ext uri="{BB962C8B-B14F-4D97-AF65-F5344CB8AC3E}">
        <p14:creationId xmlns:p14="http://schemas.microsoft.com/office/powerpoint/2010/main" val="264188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FF5339-0389-7C2A-C3D2-DCFB7166921D}"/>
              </a:ext>
            </a:extLst>
          </p:cNvPr>
          <p:cNvSpPr>
            <a:spLocks noGrp="1"/>
          </p:cNvSpPr>
          <p:nvPr>
            <p:ph type="ctrTitle"/>
          </p:nvPr>
        </p:nvSpPr>
        <p:spPr>
          <a:xfrm>
            <a:off x="1524000" y="1496435"/>
            <a:ext cx="9144000" cy="2387600"/>
          </a:xfrm>
        </p:spPr>
        <p:txBody>
          <a:bodyPr/>
          <a:lstStyle/>
          <a:p>
            <a:r>
              <a:rPr lang="it-IT" dirty="0" smtClean="0"/>
              <a:t>Anatomia e fisiologia dell’esofago</a:t>
            </a:r>
            <a:endParaRPr lang="it-IT" dirty="0"/>
          </a:p>
        </p:txBody>
      </p:sp>
      <p:sp>
        <p:nvSpPr>
          <p:cNvPr id="3" name="Sottotitolo 2">
            <a:extLst>
              <a:ext uri="{FF2B5EF4-FFF2-40B4-BE49-F238E27FC236}">
                <a16:creationId xmlns:a16="http://schemas.microsoft.com/office/drawing/2014/main" id="{15D6A3D5-6BBD-A406-DBCE-3FC2F108CB82}"/>
              </a:ext>
            </a:extLst>
          </p:cNvPr>
          <p:cNvSpPr>
            <a:spLocks noGrp="1"/>
          </p:cNvSpPr>
          <p:nvPr>
            <p:ph type="subTitle" idx="1"/>
          </p:nvPr>
        </p:nvSpPr>
        <p:spPr>
          <a:xfrm>
            <a:off x="1524000" y="5563840"/>
            <a:ext cx="9144000" cy="371446"/>
          </a:xfrm>
        </p:spPr>
        <p:txBody>
          <a:bodyPr>
            <a:normAutofit fontScale="92500" lnSpcReduction="10000"/>
          </a:bodyPr>
          <a:lstStyle/>
          <a:p>
            <a:r>
              <a:rPr lang="it-IT" dirty="0" smtClean="0"/>
              <a:t>Prof. Silvia Palmisano</a:t>
            </a:r>
            <a:endParaRPr lang="it-IT" dirty="0"/>
          </a:p>
        </p:txBody>
      </p:sp>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pic>
        <p:nvPicPr>
          <p:cNvPr id="8" name="Immagine 7">
            <a:extLst>
              <a:ext uri="{FF2B5EF4-FFF2-40B4-BE49-F238E27FC236}">
                <a16:creationId xmlns:a16="http://schemas.microsoft.com/office/drawing/2014/main" id="{B68636F6-06B0-3D2F-558E-4383B81C6AF8}"/>
              </a:ext>
            </a:extLst>
          </p:cNvPr>
          <p:cNvPicPr>
            <a:picLocks noChangeAspect="1"/>
          </p:cNvPicPr>
          <p:nvPr/>
        </p:nvPicPr>
        <p:blipFill>
          <a:blip r:embed="rId3"/>
          <a:stretch>
            <a:fillRect/>
          </a:stretch>
        </p:blipFill>
        <p:spPr>
          <a:xfrm>
            <a:off x="0" y="6133465"/>
            <a:ext cx="12192000" cy="723481"/>
          </a:xfrm>
          <a:prstGeom prst="rect">
            <a:avLst/>
          </a:prstGeom>
        </p:spPr>
      </p:pic>
    </p:spTree>
    <p:extLst>
      <p:ext uri="{BB962C8B-B14F-4D97-AF65-F5344CB8AC3E}">
        <p14:creationId xmlns:p14="http://schemas.microsoft.com/office/powerpoint/2010/main" val="3242527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383280" y="1052927"/>
            <a:ext cx="5594465" cy="646331"/>
          </a:xfrm>
          <a:prstGeom prst="rect">
            <a:avLst/>
          </a:prstGeom>
          <a:noFill/>
        </p:spPr>
        <p:txBody>
          <a:bodyPr wrap="square" rtlCol="0">
            <a:spAutoFit/>
          </a:bodyPr>
          <a:lstStyle/>
          <a:p>
            <a:pPr algn="ctr"/>
            <a:r>
              <a:rPr lang="it-IT" sz="3600" dirty="0" smtClean="0"/>
              <a:t>FISIOLOGIA DELL’ESOFAGO</a:t>
            </a:r>
            <a:endParaRPr lang="it-IT" sz="3600" dirty="0"/>
          </a:p>
        </p:txBody>
      </p:sp>
      <p:grpSp>
        <p:nvGrpSpPr>
          <p:cNvPr id="17" name="Gruppo 16"/>
          <p:cNvGrpSpPr/>
          <p:nvPr/>
        </p:nvGrpSpPr>
        <p:grpSpPr>
          <a:xfrm>
            <a:off x="648394" y="2502131"/>
            <a:ext cx="7776490" cy="3100432"/>
            <a:chOff x="241069" y="2169622"/>
            <a:chExt cx="5718897" cy="2254705"/>
          </a:xfrm>
        </p:grpSpPr>
        <p:sp>
          <p:nvSpPr>
            <p:cNvPr id="5" name="CasellaDiTesto 4"/>
            <p:cNvSpPr txBox="1"/>
            <p:nvPr/>
          </p:nvSpPr>
          <p:spPr>
            <a:xfrm>
              <a:off x="241069" y="2169622"/>
              <a:ext cx="5128953" cy="1678666"/>
            </a:xfrm>
            <a:prstGeom prst="rect">
              <a:avLst/>
            </a:prstGeom>
            <a:noFill/>
          </p:spPr>
          <p:txBody>
            <a:bodyPr wrap="square" rtlCol="0">
              <a:spAutoFit/>
            </a:bodyPr>
            <a:lstStyle/>
            <a:p>
              <a:r>
                <a:rPr lang="it-IT" dirty="0"/>
                <a:t>La </a:t>
              </a:r>
              <a:r>
                <a:rPr lang="it-IT" u="sng" dirty="0" smtClean="0"/>
                <a:t>deglutizione (</a:t>
              </a:r>
              <a:r>
                <a:rPr lang="it-IT" dirty="0"/>
                <a:t>600/die </a:t>
              </a:r>
              <a:r>
                <a:rPr lang="it-IT" dirty="0" smtClean="0"/>
                <a:t>): propulsione </a:t>
              </a:r>
              <a:r>
                <a:rPr lang="it-IT" dirty="0"/>
                <a:t>degli alimenti dalla cavità orale nello stomaco. </a:t>
              </a:r>
              <a:r>
                <a:rPr lang="it-IT" dirty="0" smtClean="0"/>
                <a:t>Richiede coordinamento </a:t>
              </a:r>
              <a:r>
                <a:rPr lang="it-IT" dirty="0"/>
                <a:t>interattivo e cronologicamente </a:t>
              </a:r>
              <a:r>
                <a:rPr lang="it-IT" dirty="0" smtClean="0"/>
                <a:t>preciso fasi </a:t>
              </a:r>
              <a:r>
                <a:rPr lang="it-IT" dirty="0"/>
                <a:t>volontarie e involontarie.</a:t>
              </a:r>
              <a:endParaRPr lang="it-IT" dirty="0" smtClean="0"/>
            </a:p>
            <a:p>
              <a:r>
                <a:rPr lang="it-IT" dirty="0"/>
                <a:t>T</a:t>
              </a:r>
              <a:r>
                <a:rPr lang="it-IT" dirty="0" smtClean="0"/>
                <a:t>re </a:t>
              </a:r>
              <a:r>
                <a:rPr lang="it-IT" dirty="0"/>
                <a:t>tempi</a:t>
              </a:r>
              <a:r>
                <a:rPr lang="it-IT" dirty="0" smtClean="0"/>
                <a:t>:</a:t>
              </a:r>
            </a:p>
            <a:p>
              <a:pPr marL="742950" lvl="1" indent="-285750">
                <a:buFont typeface="Arial" panose="020B0604020202020204" pitchFamily="34" charset="0"/>
                <a:buChar char="•"/>
              </a:pPr>
              <a:r>
                <a:rPr lang="it-IT" u="sng" dirty="0" smtClean="0"/>
                <a:t>tempo orale</a:t>
              </a:r>
              <a:r>
                <a:rPr lang="it-IT" dirty="0" smtClean="0"/>
                <a:t>: volontario a </a:t>
              </a:r>
              <a:r>
                <a:rPr lang="it-IT" dirty="0"/>
                <a:t>comando </a:t>
              </a:r>
              <a:r>
                <a:rPr lang="it-IT" dirty="0" smtClean="0"/>
                <a:t>corticale</a:t>
              </a:r>
              <a:r>
                <a:rPr lang="it-IT" dirty="0"/>
                <a:t>, sia che la </a:t>
              </a:r>
              <a:r>
                <a:rPr lang="it-IT" dirty="0" smtClean="0"/>
                <a:t>deglutizione avvenga </a:t>
              </a:r>
              <a:r>
                <a:rPr lang="it-IT" dirty="0"/>
                <a:t>a </a:t>
              </a:r>
              <a:r>
                <a:rPr lang="it-IT" dirty="0" smtClean="0"/>
                <a:t>vuoto </a:t>
              </a:r>
              <a:r>
                <a:rPr lang="it-IT" dirty="0"/>
                <a:t>che con degli </a:t>
              </a:r>
              <a:r>
                <a:rPr lang="it-IT" dirty="0" smtClean="0"/>
                <a:t>alimenti</a:t>
              </a:r>
            </a:p>
            <a:p>
              <a:pPr marL="742950" lvl="1" indent="-285750">
                <a:buFont typeface="Arial" panose="020B0604020202020204" pitchFamily="34" charset="0"/>
                <a:buChar char="•"/>
              </a:pPr>
              <a:r>
                <a:rPr lang="it-IT" u="sng" dirty="0" smtClean="0"/>
                <a:t>tempo </a:t>
              </a:r>
              <a:r>
                <a:rPr lang="it-IT" u="sng" dirty="0" err="1" smtClean="0"/>
                <a:t>faringo</a:t>
              </a:r>
              <a:r>
                <a:rPr lang="it-IT" u="sng" dirty="0" smtClean="0"/>
                <a:t> laringeo</a:t>
              </a:r>
              <a:endParaRPr lang="it-IT" u="sng" dirty="0"/>
            </a:p>
            <a:p>
              <a:pPr marL="742950" lvl="1" indent="-285750">
                <a:buFont typeface="Arial" panose="020B0604020202020204" pitchFamily="34" charset="0"/>
                <a:buChar char="•"/>
              </a:pPr>
              <a:r>
                <a:rPr lang="it-IT" u="sng" dirty="0" smtClean="0"/>
                <a:t>tempo esofageo</a:t>
              </a:r>
              <a:endParaRPr lang="it-IT" u="sng" dirty="0"/>
            </a:p>
          </p:txBody>
        </p:sp>
        <p:pic>
          <p:nvPicPr>
            <p:cNvPr id="7" name="Immagine 6"/>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575" r="99138"/>
                      </a14:imgEffect>
                      <a14:imgEffect>
                        <a14:artisticPastelsSmooth/>
                      </a14:imgEffect>
                    </a14:imgLayer>
                  </a14:imgProps>
                </a:ext>
              </a:extLst>
            </a:blip>
            <a:stretch>
              <a:fillRect/>
            </a:stretch>
          </p:blipFill>
          <p:spPr>
            <a:xfrm>
              <a:off x="2308469" y="3260124"/>
              <a:ext cx="983112" cy="847510"/>
            </a:xfrm>
            <a:prstGeom prst="rect">
              <a:avLst/>
            </a:prstGeom>
          </p:spPr>
        </p:pic>
        <p:sp>
          <p:nvSpPr>
            <p:cNvPr id="8" name="CasellaDiTesto 7"/>
            <p:cNvSpPr txBox="1"/>
            <p:nvPr/>
          </p:nvSpPr>
          <p:spPr>
            <a:xfrm>
              <a:off x="3291581" y="3500997"/>
              <a:ext cx="2668385" cy="923330"/>
            </a:xfrm>
            <a:prstGeom prst="rect">
              <a:avLst/>
            </a:prstGeom>
            <a:noFill/>
          </p:spPr>
          <p:txBody>
            <a:bodyPr wrap="square" rtlCol="0">
              <a:spAutoFit/>
            </a:bodyPr>
            <a:lstStyle/>
            <a:p>
              <a:r>
                <a:rPr lang="it-IT" dirty="0"/>
                <a:t>a</a:t>
              </a:r>
              <a:r>
                <a:rPr lang="it-IT" dirty="0" smtClean="0"/>
                <a:t>rco riflesso all’origine della peristalsi del corpo esofageo</a:t>
              </a:r>
              <a:endParaRPr lang="it-IT" dirty="0"/>
            </a:p>
          </p:txBody>
        </p:sp>
        <p:sp>
          <p:nvSpPr>
            <p:cNvPr id="9" name="Freccia in giù 8"/>
            <p:cNvSpPr/>
            <p:nvPr/>
          </p:nvSpPr>
          <p:spPr>
            <a:xfrm rot="16200000">
              <a:off x="2975669" y="3550846"/>
              <a:ext cx="365760" cy="26606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0" name="Picture 2" descr="Esofago non sfinteri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1007" y="1699258"/>
            <a:ext cx="3843540" cy="49318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99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383280" y="1052927"/>
            <a:ext cx="5594465" cy="646331"/>
          </a:xfrm>
          <a:prstGeom prst="rect">
            <a:avLst/>
          </a:prstGeom>
          <a:noFill/>
        </p:spPr>
        <p:txBody>
          <a:bodyPr wrap="square" rtlCol="0">
            <a:spAutoFit/>
          </a:bodyPr>
          <a:lstStyle/>
          <a:p>
            <a:pPr algn="ctr"/>
            <a:r>
              <a:rPr lang="it-IT" sz="3600" dirty="0" smtClean="0"/>
              <a:t>FISIOLOGIA DELL’ESOFAGO</a:t>
            </a:r>
            <a:endParaRPr lang="it-IT" sz="3600" dirty="0"/>
          </a:p>
        </p:txBody>
      </p:sp>
      <p:sp>
        <p:nvSpPr>
          <p:cNvPr id="10" name="CasellaDiTesto 9"/>
          <p:cNvSpPr txBox="1"/>
          <p:nvPr/>
        </p:nvSpPr>
        <p:spPr>
          <a:xfrm>
            <a:off x="6259483" y="1870564"/>
            <a:ext cx="4588625" cy="1200329"/>
          </a:xfrm>
          <a:prstGeom prst="rect">
            <a:avLst/>
          </a:prstGeom>
          <a:noFill/>
        </p:spPr>
        <p:txBody>
          <a:bodyPr wrap="square" rtlCol="0">
            <a:spAutoFit/>
          </a:bodyPr>
          <a:lstStyle/>
          <a:p>
            <a:pPr algn="just"/>
            <a:r>
              <a:rPr lang="it-IT" dirty="0" smtClean="0"/>
              <a:t>Tempo orale: il bolo alimentare avanza all’indietro grazie alla pressione della lingua contro il palato, mente il palato molle si contrae e isola la parte nasale (A, B e C) </a:t>
            </a:r>
            <a:endParaRPr lang="it-IT" dirty="0"/>
          </a:p>
        </p:txBody>
      </p:sp>
      <p:sp>
        <p:nvSpPr>
          <p:cNvPr id="15" name="CasellaDiTesto 14"/>
          <p:cNvSpPr txBox="1"/>
          <p:nvPr/>
        </p:nvSpPr>
        <p:spPr>
          <a:xfrm>
            <a:off x="6259483" y="3070893"/>
            <a:ext cx="4588626" cy="2031325"/>
          </a:xfrm>
          <a:prstGeom prst="rect">
            <a:avLst/>
          </a:prstGeom>
          <a:noFill/>
        </p:spPr>
        <p:txBody>
          <a:bodyPr wrap="square" rtlCol="0">
            <a:spAutoFit/>
          </a:bodyPr>
          <a:lstStyle/>
          <a:p>
            <a:pPr algn="just"/>
            <a:r>
              <a:rPr lang="it-IT" dirty="0" smtClean="0"/>
              <a:t>Tempo </a:t>
            </a:r>
            <a:r>
              <a:rPr lang="it-IT" dirty="0" err="1" smtClean="0"/>
              <a:t>faringo</a:t>
            </a:r>
            <a:r>
              <a:rPr lang="it-IT" dirty="0" smtClean="0"/>
              <a:t> laringeo: </a:t>
            </a:r>
            <a:r>
              <a:rPr lang="it-IT" dirty="0"/>
              <a:t>inizio della peristalsi </a:t>
            </a:r>
            <a:r>
              <a:rPr lang="it-IT" dirty="0" smtClean="0"/>
              <a:t>faringea per contrazione del m. costrittore del faringe e </a:t>
            </a:r>
            <a:r>
              <a:rPr lang="it-IT" dirty="0"/>
              <a:t>chiusura dello spazio glottico con abbattimento </a:t>
            </a:r>
            <a:r>
              <a:rPr lang="it-IT" dirty="0" smtClean="0"/>
              <a:t>dell’epiglottide. Concomitante rilassamento del m. </a:t>
            </a:r>
            <a:r>
              <a:rPr lang="it-IT" dirty="0" err="1" smtClean="0"/>
              <a:t>cricofaringeo</a:t>
            </a:r>
            <a:r>
              <a:rPr lang="it-IT" dirty="0" smtClean="0"/>
              <a:t> ed apertura del UES, che invece è chiuso nello stato di riposo (C e D) </a:t>
            </a:r>
            <a:endParaRPr lang="it-IT" dirty="0"/>
          </a:p>
        </p:txBody>
      </p:sp>
      <p:pic>
        <p:nvPicPr>
          <p:cNvPr id="3" name="Immagine 2"/>
          <p:cNvPicPr>
            <a:picLocks noChangeAspect="1"/>
          </p:cNvPicPr>
          <p:nvPr/>
        </p:nvPicPr>
        <p:blipFill>
          <a:blip r:embed="rId3"/>
          <a:stretch>
            <a:fillRect/>
          </a:stretch>
        </p:blipFill>
        <p:spPr>
          <a:xfrm>
            <a:off x="331123" y="1999807"/>
            <a:ext cx="5238403" cy="4375257"/>
          </a:xfrm>
          <a:prstGeom prst="rect">
            <a:avLst/>
          </a:prstGeom>
        </p:spPr>
      </p:pic>
      <p:sp>
        <p:nvSpPr>
          <p:cNvPr id="12" name="CasellaDiTesto 11"/>
          <p:cNvSpPr txBox="1"/>
          <p:nvPr/>
        </p:nvSpPr>
        <p:spPr>
          <a:xfrm>
            <a:off x="6262253" y="5065462"/>
            <a:ext cx="4585856" cy="1477328"/>
          </a:xfrm>
          <a:prstGeom prst="rect">
            <a:avLst/>
          </a:prstGeom>
          <a:noFill/>
        </p:spPr>
        <p:txBody>
          <a:bodyPr wrap="square" rtlCol="0">
            <a:spAutoFit/>
          </a:bodyPr>
          <a:lstStyle/>
          <a:p>
            <a:pPr algn="just"/>
            <a:r>
              <a:rPr lang="it-IT" dirty="0" smtClean="0"/>
              <a:t>Tempo esofageo: peristalsi primaria, secondaria e terziaria </a:t>
            </a:r>
            <a:r>
              <a:rPr lang="it-IT" dirty="0" smtClean="0">
                <a:sym typeface="Wingdings" panose="05000000000000000000" pitchFamily="2" charset="2"/>
              </a:rPr>
              <a:t> </a:t>
            </a:r>
            <a:r>
              <a:rPr lang="it-IT" dirty="0" smtClean="0"/>
              <a:t>onde </a:t>
            </a:r>
            <a:r>
              <a:rPr lang="it-IT" dirty="0"/>
              <a:t>peristaltiche a carico della muscolatura liscia esofagea con progressione cranio-caudale</a:t>
            </a:r>
            <a:r>
              <a:rPr lang="it-IT" dirty="0" smtClean="0"/>
              <a:t> </a:t>
            </a:r>
            <a:r>
              <a:rPr lang="it-IT" dirty="0"/>
              <a:t>f</a:t>
            </a:r>
            <a:r>
              <a:rPr lang="it-IT" dirty="0" smtClean="0"/>
              <a:t>ino al LES. Rilassamento del LES (E </a:t>
            </a:r>
            <a:r>
              <a:rPr lang="it-IT" dirty="0" err="1" smtClean="0"/>
              <a:t>e</a:t>
            </a:r>
            <a:r>
              <a:rPr lang="it-IT" dirty="0" smtClean="0"/>
              <a:t> F)</a:t>
            </a:r>
            <a:endParaRPr lang="it-IT" dirty="0"/>
          </a:p>
        </p:txBody>
      </p:sp>
    </p:spTree>
    <p:extLst>
      <p:ext uri="{BB962C8B-B14F-4D97-AF65-F5344CB8AC3E}">
        <p14:creationId xmlns:p14="http://schemas.microsoft.com/office/powerpoint/2010/main" val="27419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383280" y="1052927"/>
            <a:ext cx="5594465" cy="646331"/>
          </a:xfrm>
          <a:prstGeom prst="rect">
            <a:avLst/>
          </a:prstGeom>
          <a:noFill/>
        </p:spPr>
        <p:txBody>
          <a:bodyPr wrap="square" rtlCol="0">
            <a:spAutoFit/>
          </a:bodyPr>
          <a:lstStyle/>
          <a:p>
            <a:pPr algn="ctr"/>
            <a:r>
              <a:rPr lang="it-IT" sz="3600" dirty="0" smtClean="0"/>
              <a:t>FISIOLOGIA DELL’ESOFAGO</a:t>
            </a:r>
            <a:endParaRPr lang="it-IT" sz="3600" dirty="0"/>
          </a:p>
        </p:txBody>
      </p:sp>
      <p:sp>
        <p:nvSpPr>
          <p:cNvPr id="4" name="CasellaDiTesto 3"/>
          <p:cNvSpPr txBox="1"/>
          <p:nvPr/>
        </p:nvSpPr>
        <p:spPr>
          <a:xfrm>
            <a:off x="290945" y="2128058"/>
            <a:ext cx="11504815" cy="4524315"/>
          </a:xfrm>
          <a:prstGeom prst="rect">
            <a:avLst/>
          </a:prstGeom>
          <a:noFill/>
        </p:spPr>
        <p:txBody>
          <a:bodyPr wrap="square" rtlCol="0">
            <a:spAutoFit/>
          </a:bodyPr>
          <a:lstStyle/>
          <a:p>
            <a:r>
              <a:rPr lang="it-IT" dirty="0" smtClean="0"/>
              <a:t>La peristalsi esofagea </a:t>
            </a:r>
            <a:r>
              <a:rPr lang="it-IT" dirty="0"/>
              <a:t>dipende </a:t>
            </a:r>
            <a:r>
              <a:rPr lang="it-IT" dirty="0" smtClean="0"/>
              <a:t>dall’innervazione vagale motoria, </a:t>
            </a:r>
            <a:r>
              <a:rPr lang="it-IT" dirty="0"/>
              <a:t>che agisce direttamente sul </a:t>
            </a:r>
            <a:r>
              <a:rPr lang="it-IT" dirty="0" smtClean="0"/>
              <a:t>muscolo striato </a:t>
            </a:r>
            <a:r>
              <a:rPr lang="it-IT" dirty="0"/>
              <a:t>e </a:t>
            </a:r>
            <a:r>
              <a:rPr lang="it-IT" dirty="0" smtClean="0"/>
              <a:t> indirettamente </a:t>
            </a:r>
            <a:r>
              <a:rPr lang="it-IT" dirty="0"/>
              <a:t>sul muscolo liscio, attraverso i </a:t>
            </a:r>
            <a:r>
              <a:rPr lang="it-IT" dirty="0" smtClean="0"/>
              <a:t>plessi </a:t>
            </a:r>
            <a:r>
              <a:rPr lang="it-IT" dirty="0" err="1" smtClean="0"/>
              <a:t>mioenterici</a:t>
            </a:r>
            <a:r>
              <a:rPr lang="it-IT" dirty="0" smtClean="0"/>
              <a:t>.</a:t>
            </a:r>
          </a:p>
          <a:p>
            <a:endParaRPr lang="it-IT" dirty="0"/>
          </a:p>
          <a:p>
            <a:r>
              <a:rPr lang="it-IT" dirty="0"/>
              <a:t>L’onda peristaltica «primaria» </a:t>
            </a:r>
            <a:r>
              <a:rPr lang="it-IT" dirty="0" smtClean="0"/>
              <a:t>propulsiva è una </a:t>
            </a:r>
            <a:r>
              <a:rPr lang="it-IT" dirty="0"/>
              <a:t>contrazione iniziale </a:t>
            </a:r>
            <a:r>
              <a:rPr lang="it-IT" dirty="0" smtClean="0"/>
              <a:t>potente (80-120 cmH</a:t>
            </a:r>
            <a:r>
              <a:rPr lang="it-IT" baseline="-25000" dirty="0" smtClean="0"/>
              <a:t>2</a:t>
            </a:r>
            <a:r>
              <a:rPr lang="it-IT" dirty="0" smtClean="0"/>
              <a:t>O) innescata dalla deglutizione. </a:t>
            </a:r>
            <a:r>
              <a:rPr lang="it-IT" dirty="0"/>
              <a:t>Essa è all’origine di </a:t>
            </a:r>
            <a:r>
              <a:rPr lang="it-IT" dirty="0" smtClean="0"/>
              <a:t>altre contrazioni </a:t>
            </a:r>
            <a:r>
              <a:rPr lang="it-IT" dirty="0"/>
              <a:t>a valle, che si propagano verso il basso alla </a:t>
            </a:r>
            <a:r>
              <a:rPr lang="it-IT" dirty="0" smtClean="0"/>
              <a:t>velocità di </a:t>
            </a:r>
            <a:r>
              <a:rPr lang="it-IT" dirty="0"/>
              <a:t>2-5 cm al secondo, percorrendo l’esofago in 7-9 secondi, </a:t>
            </a:r>
            <a:r>
              <a:rPr lang="it-IT" dirty="0" smtClean="0"/>
              <a:t>ed è </a:t>
            </a:r>
            <a:r>
              <a:rPr lang="it-IT" dirty="0"/>
              <a:t>variabile a seconda della qualità del bolo </a:t>
            </a:r>
            <a:r>
              <a:rPr lang="it-IT" dirty="0" smtClean="0"/>
              <a:t>alimentare. I liquidi </a:t>
            </a:r>
            <a:r>
              <a:rPr lang="it-IT" dirty="0"/>
              <a:t>possono raggiungere lo stomaco in 2 secondi</a:t>
            </a:r>
            <a:r>
              <a:rPr lang="it-IT" dirty="0" smtClean="0"/>
              <a:t>.</a:t>
            </a:r>
          </a:p>
          <a:p>
            <a:endParaRPr lang="it-IT" dirty="0"/>
          </a:p>
          <a:p>
            <a:r>
              <a:rPr lang="it-IT" dirty="0"/>
              <a:t>L’onda peristaltica «secondaria» </a:t>
            </a:r>
            <a:r>
              <a:rPr lang="it-IT" dirty="0" smtClean="0"/>
              <a:t>propulsiva non </a:t>
            </a:r>
            <a:r>
              <a:rPr lang="it-IT" dirty="0"/>
              <a:t>è avviata dalla </a:t>
            </a:r>
            <a:r>
              <a:rPr lang="it-IT" dirty="0" smtClean="0"/>
              <a:t>deglutizione ma </a:t>
            </a:r>
            <a:r>
              <a:rPr lang="it-IT" dirty="0"/>
              <a:t>dalla dilatazione </a:t>
            </a:r>
            <a:r>
              <a:rPr lang="it-IT" dirty="0" smtClean="0"/>
              <a:t>parietale. Essa </a:t>
            </a:r>
            <a:r>
              <a:rPr lang="it-IT" dirty="0"/>
              <a:t>ha le stesse caratteristiche di velocità di </a:t>
            </a:r>
            <a:r>
              <a:rPr lang="it-IT" dirty="0" smtClean="0"/>
              <a:t>propagazione e </a:t>
            </a:r>
            <a:r>
              <a:rPr lang="it-IT" dirty="0"/>
              <a:t>di ampiezza dell’onda peristaltica </a:t>
            </a:r>
            <a:r>
              <a:rPr lang="it-IT" dirty="0" smtClean="0"/>
              <a:t>primitiva e sospinge </a:t>
            </a:r>
            <a:r>
              <a:rPr lang="it-IT" dirty="0"/>
              <a:t>il bolo </a:t>
            </a:r>
            <a:r>
              <a:rPr lang="it-IT" dirty="0" err="1"/>
              <a:t>distalmente</a:t>
            </a:r>
            <a:r>
              <a:rPr lang="it-IT" dirty="0" smtClean="0"/>
              <a:t>.</a:t>
            </a:r>
          </a:p>
          <a:p>
            <a:endParaRPr lang="it-IT" dirty="0"/>
          </a:p>
          <a:p>
            <a:r>
              <a:rPr lang="it-IT" dirty="0"/>
              <a:t>Le onde peristaltiche «terziarie» non sono propulsive. </a:t>
            </a:r>
            <a:r>
              <a:rPr lang="it-IT" dirty="0" smtClean="0"/>
              <a:t>Esse sono </a:t>
            </a:r>
            <a:r>
              <a:rPr lang="it-IT" dirty="0"/>
              <a:t>di modesta </a:t>
            </a:r>
            <a:r>
              <a:rPr lang="it-IT" dirty="0" smtClean="0"/>
              <a:t>ampiezza, non sono coordinate e sono di scarso effetto. Sono spesso </a:t>
            </a:r>
            <a:r>
              <a:rPr lang="it-IT" dirty="0"/>
              <a:t>osservate nel soggetto anziano. </a:t>
            </a:r>
            <a:endParaRPr lang="it-IT" dirty="0" smtClean="0"/>
          </a:p>
          <a:p>
            <a:endParaRPr lang="it-IT" dirty="0"/>
          </a:p>
          <a:p>
            <a:r>
              <a:rPr lang="it-IT" dirty="0" smtClean="0"/>
              <a:t>Rilassamento del LES</a:t>
            </a:r>
            <a:endParaRPr lang="it-IT" dirty="0"/>
          </a:p>
        </p:txBody>
      </p:sp>
    </p:spTree>
    <p:extLst>
      <p:ext uri="{BB962C8B-B14F-4D97-AF65-F5344CB8AC3E}">
        <p14:creationId xmlns:p14="http://schemas.microsoft.com/office/powerpoint/2010/main" val="2742771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383280" y="1052927"/>
            <a:ext cx="5594465" cy="646331"/>
          </a:xfrm>
          <a:prstGeom prst="rect">
            <a:avLst/>
          </a:prstGeom>
          <a:noFill/>
        </p:spPr>
        <p:txBody>
          <a:bodyPr wrap="square" rtlCol="0">
            <a:spAutoFit/>
          </a:bodyPr>
          <a:lstStyle/>
          <a:p>
            <a:pPr algn="ctr"/>
            <a:r>
              <a:rPr lang="it-IT" sz="3600" dirty="0" smtClean="0"/>
              <a:t>FISIOLOGIA DELL’ESOFAGO</a:t>
            </a:r>
            <a:endParaRPr lang="it-IT" sz="3600" dirty="0"/>
          </a:p>
        </p:txBody>
      </p:sp>
      <p:pic>
        <p:nvPicPr>
          <p:cNvPr id="5" name="Immagine 4"/>
          <p:cNvPicPr>
            <a:picLocks noChangeAspect="1"/>
          </p:cNvPicPr>
          <p:nvPr/>
        </p:nvPicPr>
        <p:blipFill>
          <a:blip r:embed="rId3"/>
          <a:stretch>
            <a:fillRect/>
          </a:stretch>
        </p:blipFill>
        <p:spPr>
          <a:xfrm>
            <a:off x="2943052" y="1845633"/>
            <a:ext cx="6034693" cy="4845246"/>
          </a:xfrm>
          <a:prstGeom prst="rect">
            <a:avLst/>
          </a:prstGeom>
        </p:spPr>
      </p:pic>
    </p:spTree>
    <p:extLst>
      <p:ext uri="{BB962C8B-B14F-4D97-AF65-F5344CB8AC3E}">
        <p14:creationId xmlns:p14="http://schemas.microsoft.com/office/powerpoint/2010/main" val="4228036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pic>
        <p:nvPicPr>
          <p:cNvPr id="4" name="Immagine 3"/>
          <p:cNvPicPr>
            <a:picLocks noChangeAspect="1"/>
          </p:cNvPicPr>
          <p:nvPr/>
        </p:nvPicPr>
        <p:blipFill>
          <a:blip r:embed="rId3"/>
          <a:stretch>
            <a:fillRect/>
          </a:stretch>
        </p:blipFill>
        <p:spPr>
          <a:xfrm>
            <a:off x="1796242" y="1630854"/>
            <a:ext cx="8001000" cy="4743450"/>
          </a:xfrm>
          <a:prstGeom prst="rect">
            <a:avLst/>
          </a:prstGeom>
        </p:spPr>
      </p:pic>
    </p:spTree>
    <p:extLst>
      <p:ext uri="{BB962C8B-B14F-4D97-AF65-F5344CB8AC3E}">
        <p14:creationId xmlns:p14="http://schemas.microsoft.com/office/powerpoint/2010/main" val="102277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298767" y="1443625"/>
            <a:ext cx="5594465" cy="646331"/>
          </a:xfrm>
          <a:prstGeom prst="rect">
            <a:avLst/>
          </a:prstGeom>
          <a:noFill/>
        </p:spPr>
        <p:txBody>
          <a:bodyPr wrap="square" rtlCol="0">
            <a:spAutoFit/>
          </a:bodyPr>
          <a:lstStyle/>
          <a:p>
            <a:pPr algn="ctr"/>
            <a:r>
              <a:rPr lang="it-IT" sz="3600" dirty="0" smtClean="0"/>
              <a:t>Apparato </a:t>
            </a:r>
            <a:r>
              <a:rPr lang="it-IT" sz="3600" dirty="0" err="1" smtClean="0"/>
              <a:t>antireflusso</a:t>
            </a:r>
            <a:endParaRPr lang="it-IT" sz="3600" dirty="0"/>
          </a:p>
        </p:txBody>
      </p:sp>
      <p:sp>
        <p:nvSpPr>
          <p:cNvPr id="8" name="Rectangle 3"/>
          <p:cNvSpPr txBox="1">
            <a:spLocks noChangeArrowheads="1"/>
          </p:cNvSpPr>
          <p:nvPr/>
        </p:nvSpPr>
        <p:spPr bwMode="auto">
          <a:xfrm>
            <a:off x="1184562" y="2202871"/>
            <a:ext cx="9630295" cy="373518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4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FAFD00"/>
              </a:buClr>
              <a:buSzPct val="75000"/>
              <a:buFont typeface="Monotype Sorts" pitchFamily="2" charset="2"/>
              <a:buChar char="n"/>
              <a:tabLst/>
              <a:defRPr/>
            </a:pPr>
            <a:endParaRPr kumimoji="0" lang="it-IT"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Char char="n"/>
              <a:tabLst/>
              <a:defRPr/>
            </a:pPr>
            <a:r>
              <a:rPr lang="it-IT" kern="0" dirty="0">
                <a:effectLst/>
              </a:rPr>
              <a:t>C</a:t>
            </a:r>
            <a:r>
              <a:rPr kumimoji="0" lang="it-IT" sz="3200" b="0" i="0" u="none" strike="noStrike" kern="0" cap="none" spc="0" normalizeH="0" baseline="0" noProof="0" dirty="0" err="1" smtClean="0">
                <a:ln>
                  <a:noFill/>
                </a:ln>
                <a:effectLst/>
                <a:uLnTx/>
                <a:uFillTx/>
                <a:ea typeface="+mn-ea"/>
                <a:cs typeface="+mn-cs"/>
              </a:rPr>
              <a:t>onsente</a:t>
            </a:r>
            <a:r>
              <a:rPr kumimoji="0" lang="it-IT" sz="3200" b="0" i="0" u="none" strike="noStrike" kern="0" cap="none" spc="0" normalizeH="0" baseline="0" noProof="0" dirty="0" smtClean="0">
                <a:ln>
                  <a:noFill/>
                </a:ln>
                <a:effectLst/>
                <a:uLnTx/>
                <a:uFillTx/>
                <a:ea typeface="+mn-ea"/>
                <a:cs typeface="+mn-cs"/>
              </a:rPr>
              <a:t> agevole passaggio al bolo alimentare</a:t>
            </a:r>
          </a:p>
          <a:p>
            <a:pPr marL="342900" marR="0" lvl="0" indent="-34290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Char char="n"/>
              <a:tabLst/>
              <a:defRPr/>
            </a:pPr>
            <a:r>
              <a:rPr lang="it-IT" kern="0" dirty="0">
                <a:effectLst/>
              </a:rPr>
              <a:t>I</a:t>
            </a:r>
            <a:r>
              <a:rPr kumimoji="0" lang="it-IT" sz="3200" b="0" i="0" u="none" strike="noStrike" kern="0" cap="none" spc="0" normalizeH="0" baseline="0" noProof="0" dirty="0" err="1" smtClean="0">
                <a:ln>
                  <a:noFill/>
                </a:ln>
                <a:effectLst/>
                <a:uLnTx/>
                <a:uFillTx/>
                <a:ea typeface="+mn-ea"/>
                <a:cs typeface="+mn-cs"/>
              </a:rPr>
              <a:t>mpedisce</a:t>
            </a:r>
            <a:r>
              <a:rPr kumimoji="0" lang="it-IT" sz="3200" b="0" i="0" u="none" strike="noStrike" kern="0" cap="none" spc="0" normalizeH="0" baseline="0" noProof="0" dirty="0" smtClean="0">
                <a:ln>
                  <a:noFill/>
                </a:ln>
                <a:effectLst/>
                <a:uLnTx/>
                <a:uFillTx/>
                <a:ea typeface="+mn-ea"/>
                <a:cs typeface="+mn-cs"/>
              </a:rPr>
              <a:t> il RGE</a:t>
            </a:r>
          </a:p>
          <a:p>
            <a:pPr marL="342900" marR="0" lvl="0" indent="-34290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Char char="n"/>
              <a:tabLst/>
              <a:defRPr/>
            </a:pPr>
            <a:r>
              <a:rPr lang="it-IT" kern="0" dirty="0">
                <a:effectLst/>
              </a:rPr>
              <a:t>P</a:t>
            </a:r>
            <a:r>
              <a:rPr kumimoji="0" lang="it-IT" sz="3200" b="0" i="0" u="none" strike="noStrike" kern="0" cap="none" spc="0" normalizeH="0" baseline="0" noProof="0" dirty="0" err="1" smtClean="0">
                <a:ln>
                  <a:noFill/>
                </a:ln>
                <a:effectLst/>
                <a:uLnTx/>
                <a:uFillTx/>
                <a:ea typeface="+mn-ea"/>
                <a:cs typeface="+mn-cs"/>
              </a:rPr>
              <a:t>ermette</a:t>
            </a:r>
            <a:r>
              <a:rPr kumimoji="0" lang="it-IT" sz="3200" b="0" i="0" u="none" strike="noStrike" kern="0" cap="none" spc="0" normalizeH="0" baseline="0" noProof="0" dirty="0" smtClean="0">
                <a:ln>
                  <a:noFill/>
                </a:ln>
                <a:effectLst/>
                <a:uLnTx/>
                <a:uFillTx/>
                <a:ea typeface="+mn-ea"/>
                <a:cs typeface="+mn-cs"/>
              </a:rPr>
              <a:t> eruttazione e vomito, se necessario</a:t>
            </a:r>
            <a:endParaRPr kumimoji="0" lang="it-IT" sz="3200" b="0" i="0" u="none" strike="noStrike" kern="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774506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298767" y="1202556"/>
            <a:ext cx="5594465" cy="646331"/>
          </a:xfrm>
          <a:prstGeom prst="rect">
            <a:avLst/>
          </a:prstGeom>
          <a:noFill/>
        </p:spPr>
        <p:txBody>
          <a:bodyPr wrap="square" rtlCol="0">
            <a:spAutoFit/>
          </a:bodyPr>
          <a:lstStyle/>
          <a:p>
            <a:pPr algn="ctr"/>
            <a:r>
              <a:rPr lang="it-IT" sz="3600" dirty="0" smtClean="0"/>
              <a:t>Apparato </a:t>
            </a:r>
            <a:r>
              <a:rPr lang="it-IT" sz="3600" dirty="0" err="1" smtClean="0"/>
              <a:t>antireflusso</a:t>
            </a:r>
            <a:endParaRPr lang="it-IT" sz="3600" dirty="0"/>
          </a:p>
        </p:txBody>
      </p:sp>
      <p:sp>
        <p:nvSpPr>
          <p:cNvPr id="8" name="Rectangle 3"/>
          <p:cNvSpPr txBox="1">
            <a:spLocks noChangeArrowheads="1"/>
          </p:cNvSpPr>
          <p:nvPr/>
        </p:nvSpPr>
        <p:spPr bwMode="auto">
          <a:xfrm>
            <a:off x="138048" y="1975118"/>
            <a:ext cx="6205452" cy="373518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4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FAFD00"/>
              </a:buClr>
              <a:buSzPct val="75000"/>
              <a:buNone/>
              <a:tabLst/>
              <a:defRPr/>
            </a:pPr>
            <a:r>
              <a:rPr kumimoji="0" lang="it-IT" sz="3200" b="0" i="0" u="none" strike="noStrike" kern="0" cap="none" spc="0" normalizeH="0" baseline="0" noProof="0" dirty="0" smtClean="0">
                <a:ln>
                  <a:noFill/>
                </a:ln>
                <a:effectLst/>
                <a:uLnTx/>
                <a:uFillTx/>
                <a:ea typeface="+mn-ea"/>
                <a:cs typeface="+mn-cs"/>
              </a:rPr>
              <a:t>Fattori</a:t>
            </a:r>
            <a:r>
              <a:rPr kumimoji="0" lang="it-IT" sz="3200" b="0" i="0" u="none" strike="noStrike" kern="0" cap="none" spc="0" normalizeH="0" noProof="0" dirty="0" smtClean="0">
                <a:ln>
                  <a:noFill/>
                </a:ln>
                <a:effectLst/>
                <a:uLnTx/>
                <a:uFillTx/>
                <a:ea typeface="+mn-ea"/>
                <a:cs typeface="+mn-cs"/>
              </a:rPr>
              <a:t> di continenza:</a:t>
            </a:r>
          </a:p>
          <a:p>
            <a:pPr lvl="0">
              <a:buClr>
                <a:schemeClr val="accent1"/>
              </a:buClr>
              <a:buFont typeface="Wingdings" panose="05000000000000000000" pitchFamily="2" charset="2"/>
              <a:buChar char="§"/>
              <a:defRPr/>
            </a:pPr>
            <a:r>
              <a:rPr lang="it-IT" sz="2000" kern="0" dirty="0" smtClean="0">
                <a:effectLst/>
              </a:rPr>
              <a:t>Tono del LES</a:t>
            </a:r>
          </a:p>
          <a:p>
            <a:pPr>
              <a:buClr>
                <a:schemeClr val="accent1"/>
              </a:buClr>
              <a:buFont typeface="Wingdings" panose="05000000000000000000" pitchFamily="2" charset="2"/>
              <a:buChar char="§"/>
              <a:defRPr/>
            </a:pPr>
            <a:r>
              <a:rPr lang="it-IT" sz="2000" kern="0" dirty="0" smtClean="0">
                <a:effectLst/>
              </a:rPr>
              <a:t>Legamento </a:t>
            </a:r>
            <a:r>
              <a:rPr lang="it-IT" sz="2000" kern="0" dirty="0">
                <a:effectLst/>
              </a:rPr>
              <a:t>gastrofrenico</a:t>
            </a:r>
          </a:p>
          <a:p>
            <a:pPr lvl="0">
              <a:buClr>
                <a:schemeClr val="accent1"/>
              </a:buClr>
              <a:buFont typeface="Wingdings" panose="05000000000000000000" pitchFamily="2" charset="2"/>
              <a:buChar char="§"/>
              <a:defRPr/>
            </a:pPr>
            <a:r>
              <a:rPr lang="it-IT" sz="2000" kern="0" dirty="0" smtClean="0">
                <a:effectLst/>
              </a:rPr>
              <a:t>Valvola di von </a:t>
            </a:r>
            <a:r>
              <a:rPr lang="it-IT" sz="2000" kern="0" dirty="0" err="1" smtClean="0">
                <a:effectLst/>
              </a:rPr>
              <a:t>Gubaroff</a:t>
            </a:r>
            <a:r>
              <a:rPr lang="it-IT" sz="2000" kern="0" dirty="0">
                <a:effectLst/>
              </a:rPr>
              <a:t>: rilievo della mucosa</a:t>
            </a:r>
            <a:endParaRPr lang="it-IT" sz="2000" kern="0" dirty="0" smtClean="0">
              <a:effectLst/>
            </a:endParaRPr>
          </a:p>
          <a:p>
            <a:pPr lvl="0">
              <a:buClr>
                <a:schemeClr val="accent1"/>
              </a:buClr>
              <a:buFont typeface="Wingdings" panose="05000000000000000000" pitchFamily="2" charset="2"/>
              <a:buChar char="§"/>
              <a:defRPr/>
            </a:pPr>
            <a:r>
              <a:rPr lang="it-IT" sz="2000" kern="0" dirty="0">
                <a:effectLst/>
              </a:rPr>
              <a:t>A</a:t>
            </a:r>
            <a:r>
              <a:rPr lang="it-IT" sz="2000" kern="0" dirty="0" smtClean="0">
                <a:effectLst/>
              </a:rPr>
              <a:t>ngolo </a:t>
            </a:r>
            <a:r>
              <a:rPr lang="it-IT" sz="2000" kern="0" dirty="0">
                <a:effectLst/>
              </a:rPr>
              <a:t>di </a:t>
            </a:r>
            <a:r>
              <a:rPr lang="it-IT" sz="2000" kern="0" dirty="0" smtClean="0">
                <a:effectLst/>
              </a:rPr>
              <a:t>His e </a:t>
            </a:r>
            <a:r>
              <a:rPr lang="it-IT" sz="2000" kern="0" dirty="0">
                <a:effectLst/>
              </a:rPr>
              <a:t>riempimento gastrico: acuto quando lo stomaco è pieno ma è retto quando lo stomaco è vuoto</a:t>
            </a:r>
          </a:p>
          <a:p>
            <a:pPr>
              <a:buClr>
                <a:schemeClr val="accent1"/>
              </a:buClr>
              <a:buFont typeface="Wingdings" panose="05000000000000000000" pitchFamily="2" charset="2"/>
              <a:buChar char="§"/>
              <a:defRPr/>
            </a:pPr>
            <a:r>
              <a:rPr lang="it-IT" sz="2000" kern="0" dirty="0">
                <a:effectLst/>
              </a:rPr>
              <a:t>Pilastro destro del diaframma (laccio di </a:t>
            </a:r>
            <a:r>
              <a:rPr lang="it-IT" sz="2000" kern="0" dirty="0" err="1">
                <a:effectLst/>
              </a:rPr>
              <a:t>Allison</a:t>
            </a:r>
            <a:r>
              <a:rPr lang="it-IT" sz="2000" kern="0" dirty="0">
                <a:effectLst/>
              </a:rPr>
              <a:t>)</a:t>
            </a:r>
          </a:p>
          <a:p>
            <a:pPr lvl="0">
              <a:buClr>
                <a:schemeClr val="accent1"/>
              </a:buClr>
              <a:buFont typeface="Wingdings" panose="05000000000000000000" pitchFamily="2" charset="2"/>
              <a:buChar char="§"/>
              <a:defRPr/>
            </a:pPr>
            <a:r>
              <a:rPr lang="it-IT" sz="2000" kern="0" dirty="0">
                <a:effectLst/>
              </a:rPr>
              <a:t>M</a:t>
            </a:r>
            <a:r>
              <a:rPr lang="it-IT" sz="2000" kern="0" dirty="0" smtClean="0">
                <a:effectLst/>
              </a:rPr>
              <a:t>embrana freno-esofagea di </a:t>
            </a:r>
            <a:r>
              <a:rPr lang="it-IT" sz="2000" kern="0" dirty="0">
                <a:effectLst/>
              </a:rPr>
              <a:t>Bertelli </a:t>
            </a:r>
          </a:p>
          <a:p>
            <a:pPr lvl="0">
              <a:buClr>
                <a:schemeClr val="accent1"/>
              </a:buClr>
              <a:buFont typeface="Wingdings" panose="05000000000000000000" pitchFamily="2" charset="2"/>
              <a:buChar char="§"/>
              <a:defRPr/>
            </a:pPr>
            <a:r>
              <a:rPr lang="it-IT" sz="2000" kern="0" dirty="0" smtClean="0">
                <a:effectLst/>
              </a:rPr>
              <a:t>Fibre (collare) </a:t>
            </a:r>
            <a:r>
              <a:rPr lang="it-IT" sz="2000" kern="0" dirty="0">
                <a:effectLst/>
              </a:rPr>
              <a:t>di </a:t>
            </a:r>
            <a:r>
              <a:rPr lang="it-IT" sz="2000" kern="0" dirty="0" err="1" smtClean="0">
                <a:effectLst/>
              </a:rPr>
              <a:t>Helvetius</a:t>
            </a:r>
            <a:endParaRPr lang="it-IT" sz="2000" kern="0" dirty="0" smtClean="0">
              <a:effectLst/>
            </a:endParaRPr>
          </a:p>
          <a:p>
            <a:pPr lvl="0">
              <a:buClr>
                <a:schemeClr val="accent1"/>
              </a:buClr>
              <a:buFont typeface="Wingdings" panose="05000000000000000000" pitchFamily="2" charset="2"/>
              <a:buChar char="§"/>
              <a:defRPr/>
            </a:pPr>
            <a:r>
              <a:rPr lang="it-IT" sz="2000" kern="0" dirty="0" smtClean="0">
                <a:effectLst/>
              </a:rPr>
              <a:t>Art. gastrica sinistra</a:t>
            </a:r>
          </a:p>
          <a:p>
            <a:pPr lvl="0">
              <a:buClr>
                <a:schemeClr val="accent1"/>
              </a:buClr>
              <a:buFont typeface="Wingdings" panose="05000000000000000000" pitchFamily="2" charset="2"/>
              <a:buChar char="§"/>
              <a:defRPr/>
            </a:pPr>
            <a:r>
              <a:rPr lang="it-IT" sz="2000" kern="0" dirty="0" smtClean="0">
                <a:effectLst/>
              </a:rPr>
              <a:t>Vasi gastrici brevi</a:t>
            </a:r>
          </a:p>
          <a:p>
            <a:pPr marL="0" lvl="0" indent="0">
              <a:buClr>
                <a:srgbClr val="FAFD00"/>
              </a:buClr>
              <a:buNone/>
              <a:defRPr/>
            </a:pPr>
            <a:endParaRPr lang="it-IT" kern="0" dirty="0" smtClean="0">
              <a:effectLst/>
            </a:endParaRPr>
          </a:p>
          <a:p>
            <a:pPr marL="0" marR="0" lvl="0" indent="0" algn="l" defTabSz="914400" rtl="0" eaLnBrk="0" fontAlgn="base" latinLnBrk="0" hangingPunct="0">
              <a:lnSpc>
                <a:spcPct val="100000"/>
              </a:lnSpc>
              <a:spcBef>
                <a:spcPct val="20000"/>
              </a:spcBef>
              <a:spcAft>
                <a:spcPct val="0"/>
              </a:spcAft>
              <a:buClr>
                <a:srgbClr val="FAFD00"/>
              </a:buClr>
              <a:buSzPct val="75000"/>
              <a:buNone/>
              <a:tabLst/>
              <a:defRPr/>
            </a:pPr>
            <a:endParaRPr kumimoji="0" lang="it-IT" sz="3200" b="0" i="0" u="none" strike="noStrike" kern="0" cap="none" spc="0" normalizeH="0" baseline="0" noProof="0" dirty="0">
              <a:ln>
                <a:noFill/>
              </a:ln>
              <a:effectLst/>
              <a:uLnTx/>
              <a:uFillTx/>
              <a:ea typeface="+mn-ea"/>
              <a:cs typeface="+mn-cs"/>
            </a:endParaRPr>
          </a:p>
        </p:txBody>
      </p:sp>
      <p:grpSp>
        <p:nvGrpSpPr>
          <p:cNvPr id="7" name="Gruppo 6"/>
          <p:cNvGrpSpPr/>
          <p:nvPr/>
        </p:nvGrpSpPr>
        <p:grpSpPr>
          <a:xfrm>
            <a:off x="7401691" y="1742362"/>
            <a:ext cx="3970119" cy="4370703"/>
            <a:chOff x="7401691" y="1742362"/>
            <a:chExt cx="3970119" cy="4370703"/>
          </a:xfrm>
        </p:grpSpPr>
        <p:pic>
          <p:nvPicPr>
            <p:cNvPr id="5" name="Picture 2" descr="LES 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691" y="1742362"/>
              <a:ext cx="3970119" cy="437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a:xfrm>
              <a:off x="9750832" y="2152996"/>
              <a:ext cx="1537854" cy="5237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arrotondato 3"/>
            <p:cNvSpPr/>
            <p:nvPr/>
          </p:nvSpPr>
          <p:spPr>
            <a:xfrm>
              <a:off x="9518073" y="4247804"/>
              <a:ext cx="498763" cy="382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9" name="Gruppo 8"/>
          <p:cNvGrpSpPr/>
          <p:nvPr/>
        </p:nvGrpSpPr>
        <p:grpSpPr>
          <a:xfrm>
            <a:off x="6217920" y="1975119"/>
            <a:ext cx="5941213" cy="4197184"/>
            <a:chOff x="3323617" y="1472609"/>
            <a:chExt cx="5544766" cy="3912781"/>
          </a:xfrm>
        </p:grpSpPr>
        <p:pic>
          <p:nvPicPr>
            <p:cNvPr id="10" name="Immagine 9"/>
            <p:cNvPicPr>
              <a:picLocks noChangeAspect="1"/>
            </p:cNvPicPr>
            <p:nvPr/>
          </p:nvPicPr>
          <p:blipFill>
            <a:blip r:embed="rId4"/>
            <a:stretch>
              <a:fillRect/>
            </a:stretch>
          </p:blipFill>
          <p:spPr>
            <a:xfrm>
              <a:off x="3323617" y="1472609"/>
              <a:ext cx="5544766" cy="3912781"/>
            </a:xfrm>
            <a:prstGeom prst="rect">
              <a:avLst/>
            </a:prstGeom>
          </p:spPr>
        </p:pic>
        <p:sp>
          <p:nvSpPr>
            <p:cNvPr id="11" name="Rettangolo arrotondato 10"/>
            <p:cNvSpPr/>
            <p:nvPr/>
          </p:nvSpPr>
          <p:spPr>
            <a:xfrm>
              <a:off x="3383280" y="2261062"/>
              <a:ext cx="748145" cy="382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5926975" y="1604356"/>
              <a:ext cx="955963" cy="4738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arrotondato 12"/>
            <p:cNvSpPr/>
            <p:nvPr/>
          </p:nvSpPr>
          <p:spPr>
            <a:xfrm>
              <a:off x="6068291" y="2718262"/>
              <a:ext cx="781396" cy="3574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13"/>
            <p:cNvSpPr/>
            <p:nvPr/>
          </p:nvSpPr>
          <p:spPr>
            <a:xfrm>
              <a:off x="7631084" y="1878676"/>
              <a:ext cx="789709" cy="2660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arrotondato 14"/>
            <p:cNvSpPr/>
            <p:nvPr/>
          </p:nvSpPr>
          <p:spPr>
            <a:xfrm>
              <a:off x="6400800" y="3449782"/>
              <a:ext cx="939338" cy="3158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 name="Gruppo 15"/>
          <p:cNvGrpSpPr/>
          <p:nvPr/>
        </p:nvGrpSpPr>
        <p:grpSpPr>
          <a:xfrm>
            <a:off x="6893001" y="2395603"/>
            <a:ext cx="4591050" cy="3314700"/>
            <a:chOff x="4245437" y="1943100"/>
            <a:chExt cx="4591050" cy="3314700"/>
          </a:xfrm>
        </p:grpSpPr>
        <p:pic>
          <p:nvPicPr>
            <p:cNvPr id="17" name="Picture 2" descr="Angiodisplasie, lesioni benigne dello stomaco e cu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437" y="1943100"/>
              <a:ext cx="4591050" cy="3314700"/>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arrotondato 17"/>
            <p:cNvSpPr/>
            <p:nvPr/>
          </p:nvSpPr>
          <p:spPr>
            <a:xfrm>
              <a:off x="6708371" y="2094807"/>
              <a:ext cx="1180407" cy="3158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arrotondato 18"/>
            <p:cNvSpPr/>
            <p:nvPr/>
          </p:nvSpPr>
          <p:spPr>
            <a:xfrm>
              <a:off x="8071658" y="2768138"/>
              <a:ext cx="689957" cy="4322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ptos"/>
              </a:rPr>
              <a:t>ME1001515</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76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4" name="CasellaDiTesto 3"/>
          <p:cNvSpPr txBox="1"/>
          <p:nvPr/>
        </p:nvSpPr>
        <p:spPr>
          <a:xfrm>
            <a:off x="365760" y="1429789"/>
            <a:ext cx="5045825" cy="923330"/>
          </a:xfrm>
          <a:prstGeom prst="rect">
            <a:avLst/>
          </a:prstGeom>
          <a:noFill/>
        </p:spPr>
        <p:txBody>
          <a:bodyPr wrap="square" rtlCol="0">
            <a:spAutoFit/>
          </a:bodyPr>
          <a:lstStyle/>
          <a:p>
            <a:pPr algn="just"/>
            <a:r>
              <a:rPr lang="it-IT" dirty="0"/>
              <a:t>L</a:t>
            </a:r>
            <a:r>
              <a:rPr lang="it-IT" dirty="0" smtClean="0"/>
              <a:t>’esofago </a:t>
            </a:r>
            <a:r>
              <a:rPr lang="it-IT" dirty="0"/>
              <a:t>è </a:t>
            </a:r>
            <a:r>
              <a:rPr lang="it-IT" dirty="0" smtClean="0"/>
              <a:t>un organo cavo, </a:t>
            </a:r>
            <a:r>
              <a:rPr lang="it-IT" dirty="0"/>
              <a:t>muscolomembranoso longitudinale, di 25 cm </a:t>
            </a:r>
            <a:r>
              <a:rPr lang="it-IT" dirty="0" smtClean="0"/>
              <a:t>in media</a:t>
            </a:r>
            <a:r>
              <a:rPr lang="it-IT" dirty="0"/>
              <a:t>, che trasporta gli alimenti </a:t>
            </a:r>
            <a:r>
              <a:rPr lang="it-IT" dirty="0" smtClean="0"/>
              <a:t>dall’ipofaringe fino </a:t>
            </a:r>
            <a:r>
              <a:rPr lang="it-IT" dirty="0"/>
              <a:t>al cardias dello stomaco</a:t>
            </a:r>
          </a:p>
        </p:txBody>
      </p:sp>
      <p:sp>
        <p:nvSpPr>
          <p:cNvPr id="5" name="CasellaDiTesto 4"/>
          <p:cNvSpPr txBox="1"/>
          <p:nvPr/>
        </p:nvSpPr>
        <p:spPr>
          <a:xfrm>
            <a:off x="365760" y="2643448"/>
            <a:ext cx="5702531" cy="3693319"/>
          </a:xfrm>
          <a:prstGeom prst="rect">
            <a:avLst/>
          </a:prstGeom>
          <a:noFill/>
        </p:spPr>
        <p:txBody>
          <a:bodyPr wrap="square" rtlCol="0">
            <a:spAutoFit/>
          </a:bodyPr>
          <a:lstStyle/>
          <a:p>
            <a:pPr algn="just"/>
            <a:r>
              <a:rPr lang="it-IT" dirty="0"/>
              <a:t>Si distinguono classicamente tre segmenti.</a:t>
            </a:r>
          </a:p>
          <a:p>
            <a:pPr algn="just"/>
            <a:r>
              <a:rPr lang="it-IT" dirty="0" smtClean="0"/>
              <a:t>1) </a:t>
            </a:r>
            <a:r>
              <a:rPr lang="it-IT" b="1" dirty="0" smtClean="0"/>
              <a:t>Esofago cervicale:  </a:t>
            </a:r>
            <a:r>
              <a:rPr lang="it-IT" dirty="0"/>
              <a:t>inizia sul </a:t>
            </a:r>
            <a:r>
              <a:rPr lang="it-IT" dirty="0" smtClean="0"/>
              <a:t>bordo inferiore </a:t>
            </a:r>
            <a:r>
              <a:rPr lang="it-IT" dirty="0"/>
              <a:t>della </a:t>
            </a:r>
            <a:r>
              <a:rPr lang="it-IT" dirty="0" smtClean="0"/>
              <a:t>cartilagine cricoide </a:t>
            </a:r>
            <a:r>
              <a:rPr lang="it-IT" dirty="0"/>
              <a:t>(C6) e arriva fino al bordo superiore </a:t>
            </a:r>
            <a:r>
              <a:rPr lang="it-IT" dirty="0" smtClean="0"/>
              <a:t>dell’incisura giugulare </a:t>
            </a:r>
            <a:r>
              <a:rPr lang="it-IT" dirty="0"/>
              <a:t>dello sterno (T2). M</a:t>
            </a:r>
            <a:r>
              <a:rPr lang="it-IT" dirty="0" smtClean="0"/>
              <a:t>isura </a:t>
            </a:r>
            <a:r>
              <a:rPr lang="it-IT" dirty="0"/>
              <a:t>in media 5-6 cm.</a:t>
            </a:r>
          </a:p>
          <a:p>
            <a:pPr algn="just"/>
            <a:r>
              <a:rPr lang="it-IT" dirty="0" smtClean="0"/>
              <a:t>2) </a:t>
            </a:r>
            <a:r>
              <a:rPr lang="it-IT" b="1" dirty="0" smtClean="0"/>
              <a:t>Esofago toracico: </a:t>
            </a:r>
            <a:r>
              <a:rPr lang="it-IT" dirty="0"/>
              <a:t>inizia a livello di T2 e termina allo </a:t>
            </a:r>
            <a:r>
              <a:rPr lang="it-IT" dirty="0" smtClean="0"/>
              <a:t>iato esofageo </a:t>
            </a:r>
            <a:r>
              <a:rPr lang="it-IT" dirty="0"/>
              <a:t>del diaframma all’altezza di T10. Esso misura in </a:t>
            </a:r>
            <a:r>
              <a:rPr lang="it-IT" dirty="0" smtClean="0"/>
              <a:t>media 16-18 </a:t>
            </a:r>
            <a:r>
              <a:rPr lang="it-IT" dirty="0"/>
              <a:t>cm.</a:t>
            </a:r>
          </a:p>
          <a:p>
            <a:pPr algn="just"/>
            <a:r>
              <a:rPr lang="it-IT" dirty="0" smtClean="0"/>
              <a:t>3) </a:t>
            </a:r>
            <a:r>
              <a:rPr lang="it-IT" b="1" dirty="0" smtClean="0"/>
              <a:t>Esofago addominale:</a:t>
            </a:r>
            <a:r>
              <a:rPr lang="it-IT" dirty="0" smtClean="0"/>
              <a:t> </a:t>
            </a:r>
            <a:r>
              <a:rPr lang="it-IT" dirty="0"/>
              <a:t>il segmento più breve (3 cm</a:t>
            </a:r>
            <a:r>
              <a:rPr lang="it-IT" dirty="0" smtClean="0"/>
              <a:t>), che </a:t>
            </a:r>
            <a:r>
              <a:rPr lang="it-IT" dirty="0"/>
              <a:t>termina al cardias, orifizio esofagogastrico circolare, </a:t>
            </a:r>
            <a:r>
              <a:rPr lang="it-IT" dirty="0" smtClean="0"/>
              <a:t>segnato esteriormente </a:t>
            </a:r>
            <a:r>
              <a:rPr lang="it-IT" dirty="0"/>
              <a:t>dall’angolazione tra il bordo sinistro </a:t>
            </a:r>
            <a:r>
              <a:rPr lang="it-IT" dirty="0" smtClean="0"/>
              <a:t>dell’esofago e </a:t>
            </a:r>
            <a:r>
              <a:rPr lang="it-IT" dirty="0"/>
              <a:t>la grande tuberosità gastrica, che corrisponde all’incisura </a:t>
            </a:r>
            <a:r>
              <a:rPr lang="it-IT" dirty="0" smtClean="0"/>
              <a:t>di </a:t>
            </a:r>
            <a:r>
              <a:rPr lang="it-IT" dirty="0"/>
              <a:t>His.</a:t>
            </a:r>
          </a:p>
        </p:txBody>
      </p:sp>
      <p:sp>
        <p:nvSpPr>
          <p:cNvPr id="24" name="Parentesi quadra aperta 23"/>
          <p:cNvSpPr/>
          <p:nvPr/>
        </p:nvSpPr>
        <p:spPr>
          <a:xfrm>
            <a:off x="7880465" y="2069869"/>
            <a:ext cx="247563" cy="73983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7" name="Parentesi quadra aperta 26"/>
          <p:cNvSpPr/>
          <p:nvPr/>
        </p:nvSpPr>
        <p:spPr>
          <a:xfrm>
            <a:off x="7883233" y="2887284"/>
            <a:ext cx="247563" cy="236636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8" name="Parentesi quadra aperta 27"/>
          <p:cNvSpPr/>
          <p:nvPr/>
        </p:nvSpPr>
        <p:spPr>
          <a:xfrm>
            <a:off x="7891548" y="5314610"/>
            <a:ext cx="247563" cy="41286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5" name="Immagine 24"/>
          <p:cNvPicPr>
            <a:picLocks noChangeAspect="1"/>
          </p:cNvPicPr>
          <p:nvPr/>
        </p:nvPicPr>
        <p:blipFill>
          <a:blip r:embed="rId3"/>
          <a:stretch>
            <a:fillRect/>
          </a:stretch>
        </p:blipFill>
        <p:spPr>
          <a:xfrm>
            <a:off x="8307270" y="1446415"/>
            <a:ext cx="3590925" cy="4867275"/>
          </a:xfrm>
          <a:prstGeom prst="rect">
            <a:avLst/>
          </a:prstGeom>
        </p:spPr>
      </p:pic>
      <p:grpSp>
        <p:nvGrpSpPr>
          <p:cNvPr id="29" name="Gruppo 28"/>
          <p:cNvGrpSpPr/>
          <p:nvPr/>
        </p:nvGrpSpPr>
        <p:grpSpPr>
          <a:xfrm>
            <a:off x="9260377" y="2876204"/>
            <a:ext cx="1033548" cy="486292"/>
            <a:chOff x="9044247" y="2876204"/>
            <a:chExt cx="1033548" cy="486292"/>
          </a:xfrm>
        </p:grpSpPr>
        <p:cxnSp>
          <p:nvCxnSpPr>
            <p:cNvPr id="10" name="Connettore diritto 9"/>
            <p:cNvCxnSpPr/>
            <p:nvPr/>
          </p:nvCxnSpPr>
          <p:spPr>
            <a:xfrm flipH="1">
              <a:off x="9044247" y="2876204"/>
              <a:ext cx="141317" cy="2078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a:xfrm flipH="1">
              <a:off x="9114905" y="2909456"/>
              <a:ext cx="203664" cy="3823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flipH="1">
              <a:off x="9256222" y="2963487"/>
              <a:ext cx="203664" cy="3823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flipH="1">
              <a:off x="9416244" y="2980112"/>
              <a:ext cx="203664" cy="3823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flipH="1">
              <a:off x="9599814" y="2953787"/>
              <a:ext cx="203664" cy="3823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flipH="1">
              <a:off x="9766069" y="2876204"/>
              <a:ext cx="259080" cy="4516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flipH="1">
              <a:off x="9936478" y="3086795"/>
              <a:ext cx="141317" cy="2078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7978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2982883" y="1354975"/>
            <a:ext cx="6226233" cy="646331"/>
          </a:xfrm>
          <a:prstGeom prst="rect">
            <a:avLst/>
          </a:prstGeom>
          <a:noFill/>
        </p:spPr>
        <p:txBody>
          <a:bodyPr wrap="square" rtlCol="0">
            <a:spAutoFit/>
          </a:bodyPr>
          <a:lstStyle/>
          <a:p>
            <a:pPr algn="ctr"/>
            <a:r>
              <a:rPr lang="it-IT" sz="3600" dirty="0" smtClean="0"/>
              <a:t>IATO ESOFAGEO</a:t>
            </a:r>
            <a:endParaRPr lang="it-IT" sz="3600" dirty="0"/>
          </a:p>
        </p:txBody>
      </p:sp>
      <p:pic>
        <p:nvPicPr>
          <p:cNvPr id="3074" name="Picture 2" descr="Muscolo diaframma toracico: anatomia | Osteo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782" y="2001306"/>
            <a:ext cx="5150832" cy="455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02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66502" y="1770612"/>
            <a:ext cx="4206240" cy="4524315"/>
          </a:xfrm>
          <a:prstGeom prst="rect">
            <a:avLst/>
          </a:prstGeom>
          <a:noFill/>
        </p:spPr>
        <p:txBody>
          <a:bodyPr wrap="square" rtlCol="0">
            <a:spAutoFit/>
          </a:bodyPr>
          <a:lstStyle/>
          <a:p>
            <a:pPr algn="just"/>
            <a:r>
              <a:rPr lang="it-IT" dirty="0"/>
              <a:t>L’esofago decorre nella parte </a:t>
            </a:r>
            <a:r>
              <a:rPr lang="it-IT" dirty="0" smtClean="0"/>
              <a:t>inferiore e posteriore </a:t>
            </a:r>
            <a:r>
              <a:rPr lang="it-IT" dirty="0"/>
              <a:t>del collo e, poi, </a:t>
            </a:r>
            <a:r>
              <a:rPr lang="it-IT" dirty="0" smtClean="0"/>
              <a:t>nel mediastino </a:t>
            </a:r>
            <a:r>
              <a:rPr lang="it-IT" dirty="0"/>
              <a:t>posteriore del torace, attraversa il diaframma </a:t>
            </a:r>
            <a:r>
              <a:rPr lang="it-IT" dirty="0" smtClean="0"/>
              <a:t>e termina </a:t>
            </a:r>
            <a:r>
              <a:rPr lang="it-IT" dirty="0"/>
              <a:t>nella cavità addominale al cardias dello stomaco. </a:t>
            </a:r>
            <a:endParaRPr lang="it-IT" dirty="0" smtClean="0"/>
          </a:p>
          <a:p>
            <a:pPr algn="just"/>
            <a:r>
              <a:rPr lang="it-IT" dirty="0" smtClean="0"/>
              <a:t>Esso è </a:t>
            </a:r>
            <a:r>
              <a:rPr lang="it-IT" dirty="0"/>
              <a:t>in rapporto per tutto il suo decorso con la faccia </a:t>
            </a:r>
            <a:r>
              <a:rPr lang="it-IT" dirty="0" smtClean="0"/>
              <a:t>anteriore della </a:t>
            </a:r>
            <a:r>
              <a:rPr lang="it-IT" dirty="0"/>
              <a:t>colonna vertebrale cervicotoracica e, </a:t>
            </a:r>
            <a:r>
              <a:rPr lang="it-IT" dirty="0" smtClean="0"/>
              <a:t>nel suo segmento mediastinico, con la trachea e  </a:t>
            </a:r>
            <a:r>
              <a:rPr lang="it-IT" dirty="0"/>
              <a:t>l’aorta. </a:t>
            </a:r>
            <a:r>
              <a:rPr lang="it-IT" dirty="0" smtClean="0"/>
              <a:t>Ha un decorso sinuoso e presenta due curvature:</a:t>
            </a:r>
          </a:p>
          <a:p>
            <a:pPr algn="just"/>
            <a:r>
              <a:rPr lang="it-IT" dirty="0"/>
              <a:t>	</a:t>
            </a:r>
            <a:r>
              <a:rPr lang="it-IT" dirty="0" smtClean="0"/>
              <a:t>- una </a:t>
            </a:r>
            <a:r>
              <a:rPr lang="it-IT" dirty="0"/>
              <a:t>curvatura superiore a concavità destra al di </a:t>
            </a:r>
            <a:r>
              <a:rPr lang="it-IT" dirty="0" smtClean="0"/>
              <a:t>sopra dell’arco </a:t>
            </a:r>
            <a:r>
              <a:rPr lang="it-IT" dirty="0"/>
              <a:t>aortico </a:t>
            </a:r>
            <a:endParaRPr lang="it-IT" dirty="0" smtClean="0"/>
          </a:p>
          <a:p>
            <a:pPr algn="just"/>
            <a:r>
              <a:rPr lang="it-IT" dirty="0"/>
              <a:t>	</a:t>
            </a:r>
            <a:r>
              <a:rPr lang="it-IT" dirty="0" smtClean="0"/>
              <a:t>- una </a:t>
            </a:r>
            <a:r>
              <a:rPr lang="it-IT" dirty="0"/>
              <a:t>curvatura inferiore a concavità sinistra </a:t>
            </a:r>
            <a:r>
              <a:rPr lang="it-IT" dirty="0" smtClean="0"/>
              <a:t>al di </a:t>
            </a:r>
            <a:r>
              <a:rPr lang="it-IT" dirty="0"/>
              <a:t>sotto di questo arco.</a:t>
            </a:r>
          </a:p>
        </p:txBody>
      </p:sp>
      <p:pic>
        <p:nvPicPr>
          <p:cNvPr id="4" name="Immagine 3"/>
          <p:cNvPicPr>
            <a:picLocks noChangeAspect="1"/>
          </p:cNvPicPr>
          <p:nvPr/>
        </p:nvPicPr>
        <p:blipFill>
          <a:blip r:embed="rId3"/>
          <a:stretch>
            <a:fillRect/>
          </a:stretch>
        </p:blipFill>
        <p:spPr>
          <a:xfrm>
            <a:off x="4592351" y="1226128"/>
            <a:ext cx="2772726" cy="5463020"/>
          </a:xfrm>
          <a:prstGeom prst="rect">
            <a:avLst/>
          </a:prstGeom>
        </p:spPr>
      </p:pic>
      <p:pic>
        <p:nvPicPr>
          <p:cNvPr id="5" name="Immagine 4"/>
          <p:cNvPicPr>
            <a:picLocks noChangeAspect="1"/>
          </p:cNvPicPr>
          <p:nvPr/>
        </p:nvPicPr>
        <p:blipFill>
          <a:blip r:embed="rId4"/>
          <a:stretch>
            <a:fillRect/>
          </a:stretch>
        </p:blipFill>
        <p:spPr>
          <a:xfrm>
            <a:off x="7423267" y="1226128"/>
            <a:ext cx="2777144" cy="5463020"/>
          </a:xfrm>
          <a:prstGeom prst="rect">
            <a:avLst/>
          </a:prstGeom>
        </p:spPr>
      </p:pic>
      <p:pic>
        <p:nvPicPr>
          <p:cNvPr id="7" name="Immagine 6"/>
          <p:cNvPicPr>
            <a:picLocks noChangeAspect="1"/>
          </p:cNvPicPr>
          <p:nvPr/>
        </p:nvPicPr>
        <p:blipFill>
          <a:blip r:embed="rId5"/>
          <a:stretch>
            <a:fillRect/>
          </a:stretch>
        </p:blipFill>
        <p:spPr>
          <a:xfrm>
            <a:off x="10260916" y="1226128"/>
            <a:ext cx="1861117" cy="5463020"/>
          </a:xfrm>
          <a:prstGeom prst="rect">
            <a:avLst/>
          </a:prstGeom>
        </p:spPr>
      </p:pic>
    </p:spTree>
    <p:extLst>
      <p:ext uri="{BB962C8B-B14F-4D97-AF65-F5344CB8AC3E}">
        <p14:creationId xmlns:p14="http://schemas.microsoft.com/office/powerpoint/2010/main" val="396722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2110047" y="1524164"/>
            <a:ext cx="7971905" cy="584775"/>
          </a:xfrm>
          <a:prstGeom prst="rect">
            <a:avLst/>
          </a:prstGeom>
          <a:noFill/>
        </p:spPr>
        <p:txBody>
          <a:bodyPr wrap="square" rtlCol="0">
            <a:spAutoFit/>
          </a:bodyPr>
          <a:lstStyle/>
          <a:p>
            <a:pPr algn="ctr"/>
            <a:r>
              <a:rPr lang="it-IT" sz="3200" dirty="0" smtClean="0"/>
              <a:t>Vascolarizzazione ed innervazione dell’esofago</a:t>
            </a:r>
            <a:endParaRPr lang="it-IT" sz="3200" dirty="0"/>
          </a:p>
        </p:txBody>
      </p:sp>
      <p:graphicFrame>
        <p:nvGraphicFramePr>
          <p:cNvPr id="3" name="Tabella 2"/>
          <p:cNvGraphicFramePr>
            <a:graphicFrameLocks noGrp="1"/>
          </p:cNvGraphicFramePr>
          <p:nvPr>
            <p:extLst>
              <p:ext uri="{D42A27DB-BD31-4B8C-83A1-F6EECF244321}">
                <p14:modId xmlns:p14="http://schemas.microsoft.com/office/powerpoint/2010/main" val="771337773"/>
              </p:ext>
            </p:extLst>
          </p:nvPr>
        </p:nvGraphicFramePr>
        <p:xfrm>
          <a:off x="249382" y="2556778"/>
          <a:ext cx="11737572" cy="3479800"/>
        </p:xfrm>
        <a:graphic>
          <a:graphicData uri="http://schemas.openxmlformats.org/drawingml/2006/table">
            <a:tbl>
              <a:tblPr firstRow="1" bandRow="1">
                <a:tableStyleId>{10A1B5D5-9B99-4C35-A422-299274C87663}</a:tableStyleId>
              </a:tblPr>
              <a:tblGrid>
                <a:gridCol w="3912524">
                  <a:extLst>
                    <a:ext uri="{9D8B030D-6E8A-4147-A177-3AD203B41FA5}">
                      <a16:colId xmlns:a16="http://schemas.microsoft.com/office/drawing/2014/main" val="3250347818"/>
                    </a:ext>
                  </a:extLst>
                </a:gridCol>
                <a:gridCol w="3912524">
                  <a:extLst>
                    <a:ext uri="{9D8B030D-6E8A-4147-A177-3AD203B41FA5}">
                      <a16:colId xmlns:a16="http://schemas.microsoft.com/office/drawing/2014/main" val="4021423184"/>
                    </a:ext>
                  </a:extLst>
                </a:gridCol>
                <a:gridCol w="3912524">
                  <a:extLst>
                    <a:ext uri="{9D8B030D-6E8A-4147-A177-3AD203B41FA5}">
                      <a16:colId xmlns:a16="http://schemas.microsoft.com/office/drawing/2014/main" val="3818359989"/>
                    </a:ext>
                  </a:extLst>
                </a:gridCol>
              </a:tblGrid>
              <a:tr h="370840">
                <a:tc>
                  <a:txBody>
                    <a:bodyPr/>
                    <a:lstStyle/>
                    <a:p>
                      <a:r>
                        <a:rPr lang="it-IT" dirty="0" smtClean="0"/>
                        <a:t>Arterie</a:t>
                      </a:r>
                      <a:endParaRPr lang="it-IT" dirty="0"/>
                    </a:p>
                  </a:txBody>
                  <a:tcPr/>
                </a:tc>
                <a:tc>
                  <a:txBody>
                    <a:bodyPr/>
                    <a:lstStyle/>
                    <a:p>
                      <a:r>
                        <a:rPr lang="it-IT" dirty="0" smtClean="0"/>
                        <a:t>Vene</a:t>
                      </a:r>
                      <a:endParaRPr lang="it-IT" dirty="0"/>
                    </a:p>
                  </a:txBody>
                  <a:tcPr/>
                </a:tc>
                <a:tc>
                  <a:txBody>
                    <a:bodyPr/>
                    <a:lstStyle/>
                    <a:p>
                      <a:r>
                        <a:rPr lang="it-IT" dirty="0" smtClean="0"/>
                        <a:t>Nervi</a:t>
                      </a:r>
                      <a:endParaRPr lang="it-IT" dirty="0"/>
                    </a:p>
                  </a:txBody>
                  <a:tcPr/>
                </a:tc>
                <a:extLst>
                  <a:ext uri="{0D108BD9-81ED-4DB2-BD59-A6C34878D82A}">
                    <a16:rowId xmlns:a16="http://schemas.microsoft.com/office/drawing/2014/main" val="1292477383"/>
                  </a:ext>
                </a:extLst>
              </a:tr>
              <a:tr h="370840">
                <a:tc>
                  <a:txBody>
                    <a:bodyPr/>
                    <a:lstStyle/>
                    <a:p>
                      <a:r>
                        <a:rPr lang="it-IT" dirty="0" smtClean="0"/>
                        <a:t>Cervicale </a:t>
                      </a:r>
                      <a:r>
                        <a:rPr lang="it-IT" dirty="0" smtClean="0">
                          <a:sym typeface="Wingdings" panose="05000000000000000000" pitchFamily="2" charset="2"/>
                        </a:rPr>
                        <a:t> Rami dell’</a:t>
                      </a:r>
                      <a:r>
                        <a:rPr lang="it-IT" sz="1800" b="0" i="0" u="none" strike="noStrike" kern="1200" baseline="0" dirty="0" smtClean="0">
                          <a:solidFill>
                            <a:schemeClr val="dk1"/>
                          </a:solidFill>
                          <a:latin typeface="+mn-lt"/>
                          <a:ea typeface="+mn-ea"/>
                          <a:cs typeface="+mn-cs"/>
                        </a:rPr>
                        <a:t>arteria tiroidea inferiore</a:t>
                      </a:r>
                    </a:p>
                    <a:p>
                      <a:r>
                        <a:rPr lang="it-IT" sz="1800" b="0" i="0" u="none" strike="noStrike" kern="1200" baseline="0" dirty="0" smtClean="0">
                          <a:solidFill>
                            <a:schemeClr val="dk1"/>
                          </a:solidFill>
                          <a:latin typeface="+mn-lt"/>
                          <a:ea typeface="+mn-ea"/>
                          <a:cs typeface="+mn-cs"/>
                        </a:rPr>
                        <a:t>Toracico </a:t>
                      </a:r>
                      <a:r>
                        <a:rPr lang="it-IT" sz="1800" b="0" i="0" u="none" strike="noStrike" kern="1200" baseline="0" dirty="0" smtClean="0">
                          <a:solidFill>
                            <a:schemeClr val="dk1"/>
                          </a:solidFill>
                          <a:latin typeface="+mn-lt"/>
                          <a:ea typeface="+mn-ea"/>
                          <a:cs typeface="+mn-cs"/>
                          <a:sym typeface="Wingdings" panose="05000000000000000000" pitchFamily="2" charset="2"/>
                        </a:rPr>
                        <a:t> </a:t>
                      </a:r>
                      <a:r>
                        <a:rPr lang="it-IT" sz="1800" b="0" i="0" u="none" strike="noStrike" kern="1200" baseline="0" dirty="0" smtClean="0">
                          <a:solidFill>
                            <a:schemeClr val="dk1"/>
                          </a:solidFill>
                          <a:latin typeface="+mn-lt"/>
                          <a:ea typeface="+mn-ea"/>
                          <a:cs typeface="+mn-cs"/>
                        </a:rPr>
                        <a:t>direttamente dall’aorta toracica nella parte superiore, dalle arterie bronchiali nella</a:t>
                      </a:r>
                    </a:p>
                    <a:p>
                      <a:r>
                        <a:rPr lang="it-IT" sz="1800" b="0" i="0" u="none" strike="noStrike" kern="1200" baseline="0" dirty="0" smtClean="0">
                          <a:solidFill>
                            <a:schemeClr val="dk1"/>
                          </a:solidFill>
                          <a:latin typeface="+mn-lt"/>
                          <a:ea typeface="+mn-ea"/>
                          <a:cs typeface="+mn-cs"/>
                        </a:rPr>
                        <a:t>porzione intermedia e dalle arterie intercostali nella parte inferiore.</a:t>
                      </a:r>
                    </a:p>
                    <a:p>
                      <a:r>
                        <a:rPr lang="it-IT" sz="1800" b="0" i="0" u="none" strike="noStrike" kern="1200" baseline="0" dirty="0" smtClean="0">
                          <a:solidFill>
                            <a:schemeClr val="dk1"/>
                          </a:solidFill>
                          <a:latin typeface="+mn-lt"/>
                          <a:ea typeface="+mn-ea"/>
                          <a:cs typeface="+mn-cs"/>
                        </a:rPr>
                        <a:t>Addominale </a:t>
                      </a:r>
                      <a:r>
                        <a:rPr lang="it-IT" sz="1800" b="0" i="0" u="none" strike="noStrike" kern="1200" baseline="0" dirty="0" smtClean="0">
                          <a:solidFill>
                            <a:schemeClr val="dk1"/>
                          </a:solidFill>
                          <a:latin typeface="+mn-lt"/>
                          <a:ea typeface="+mn-ea"/>
                          <a:cs typeface="+mn-cs"/>
                          <a:sym typeface="Wingdings" panose="05000000000000000000" pitchFamily="2" charset="2"/>
                        </a:rPr>
                        <a:t> </a:t>
                      </a:r>
                      <a:r>
                        <a:rPr lang="it-IT" sz="1800" b="0" i="0" u="none" strike="noStrike" kern="1200" baseline="0" dirty="0" smtClean="0">
                          <a:solidFill>
                            <a:schemeClr val="dk1"/>
                          </a:solidFill>
                          <a:latin typeface="+mn-lt"/>
                          <a:ea typeface="+mn-ea"/>
                          <a:cs typeface="+mn-cs"/>
                        </a:rPr>
                        <a:t>arterie diaframmatiche</a:t>
                      </a:r>
                    </a:p>
                    <a:p>
                      <a:r>
                        <a:rPr lang="it-IT" sz="1800" b="0" i="0" u="none" strike="noStrike" kern="1200" baseline="0" dirty="0" smtClean="0">
                          <a:solidFill>
                            <a:schemeClr val="dk1"/>
                          </a:solidFill>
                          <a:latin typeface="+mn-lt"/>
                          <a:ea typeface="+mn-ea"/>
                          <a:cs typeface="+mn-cs"/>
                        </a:rPr>
                        <a:t>inferiori, rami dell’aorta addominale, e dall’arteria gastrica sinistra, ramo del troco celiaco</a:t>
                      </a:r>
                      <a:endParaRPr lang="it-IT" dirty="0"/>
                    </a:p>
                  </a:txBody>
                  <a:tcPr/>
                </a:tc>
                <a:tc>
                  <a:txBody>
                    <a:bodyPr/>
                    <a:lstStyle/>
                    <a:p>
                      <a:r>
                        <a:rPr lang="it-IT" dirty="0" smtClean="0"/>
                        <a:t>Cervicale </a:t>
                      </a:r>
                      <a:r>
                        <a:rPr lang="it-IT" dirty="0" smtClean="0">
                          <a:sym typeface="Wingdings" panose="05000000000000000000" pitchFamily="2" charset="2"/>
                        </a:rPr>
                        <a:t> Rami della vena tiro</a:t>
                      </a:r>
                      <a:r>
                        <a:rPr lang="it-IT" sz="1800" b="0" i="0" u="none" strike="noStrike" kern="1200" baseline="0" dirty="0" smtClean="0">
                          <a:solidFill>
                            <a:schemeClr val="dk1"/>
                          </a:solidFill>
                          <a:latin typeface="+mn-lt"/>
                          <a:ea typeface="+mn-ea"/>
                          <a:cs typeface="+mn-cs"/>
                        </a:rPr>
                        <a:t>idea inferiore</a:t>
                      </a:r>
                    </a:p>
                    <a:p>
                      <a:r>
                        <a:rPr lang="it-IT" sz="1800" b="0" i="0" u="none" strike="noStrike" kern="1200" baseline="0" dirty="0" smtClean="0">
                          <a:solidFill>
                            <a:schemeClr val="dk1"/>
                          </a:solidFill>
                          <a:latin typeface="+mn-lt"/>
                          <a:ea typeface="+mn-ea"/>
                          <a:cs typeface="+mn-cs"/>
                        </a:rPr>
                        <a:t>Toracico </a:t>
                      </a:r>
                      <a:r>
                        <a:rPr lang="it-IT" sz="1800" b="0" i="0" u="none" strike="noStrike" kern="1200" baseline="0" dirty="0" smtClean="0">
                          <a:solidFill>
                            <a:schemeClr val="dk1"/>
                          </a:solidFill>
                          <a:latin typeface="+mn-lt"/>
                          <a:ea typeface="+mn-ea"/>
                          <a:cs typeface="+mn-cs"/>
                          <a:sym typeface="Wingdings" panose="05000000000000000000" pitchFamily="2" charset="2"/>
                        </a:rPr>
                        <a:t> sistema dell’azygos  (a sinistra </a:t>
                      </a:r>
                      <a:r>
                        <a:rPr lang="it-IT" sz="1800" b="0" i="0" u="none" strike="noStrike" kern="1200" baseline="0" dirty="0" err="1" smtClean="0">
                          <a:solidFill>
                            <a:schemeClr val="dk1"/>
                          </a:solidFill>
                          <a:latin typeface="+mn-lt"/>
                          <a:ea typeface="+mn-ea"/>
                          <a:cs typeface="+mn-cs"/>
                          <a:sym typeface="Wingdings" panose="05000000000000000000" pitchFamily="2" charset="2"/>
                        </a:rPr>
                        <a:t>emiazygos</a:t>
                      </a:r>
                      <a:r>
                        <a:rPr lang="it-IT" sz="1800" b="0" i="0" u="none" strike="noStrike" kern="1200" baseline="0" dirty="0" smtClean="0">
                          <a:solidFill>
                            <a:schemeClr val="dk1"/>
                          </a:solidFill>
                          <a:latin typeface="+mn-lt"/>
                          <a:ea typeface="+mn-ea"/>
                          <a:cs typeface="+mn-cs"/>
                          <a:sym typeface="Wingdings" panose="05000000000000000000" pitchFamily="2" charset="2"/>
                        </a:rPr>
                        <a:t> accessoria, o superiore, e </a:t>
                      </a:r>
                      <a:r>
                        <a:rPr lang="it-IT" sz="1800" b="0" i="0" u="none" strike="noStrike" kern="1200" baseline="0" dirty="0" err="1" smtClean="0">
                          <a:solidFill>
                            <a:schemeClr val="dk1"/>
                          </a:solidFill>
                          <a:latin typeface="+mn-lt"/>
                          <a:ea typeface="+mn-ea"/>
                          <a:cs typeface="+mn-cs"/>
                          <a:sym typeface="Wingdings" panose="05000000000000000000" pitchFamily="2" charset="2"/>
                        </a:rPr>
                        <a:t>emiazygos</a:t>
                      </a:r>
                      <a:r>
                        <a:rPr lang="it-IT" sz="1800" b="0" i="0" u="none" strike="noStrike" kern="1200" baseline="0" dirty="0" smtClean="0">
                          <a:solidFill>
                            <a:schemeClr val="dk1"/>
                          </a:solidFill>
                          <a:latin typeface="+mn-lt"/>
                          <a:ea typeface="+mn-ea"/>
                          <a:cs typeface="+mn-cs"/>
                          <a:sym typeface="Wingdings" panose="05000000000000000000" pitchFamily="2" charset="2"/>
                        </a:rPr>
                        <a:t> inferiore; a destra vena azygos</a:t>
                      </a:r>
                      <a:r>
                        <a:rPr lang="it-IT" sz="1800" b="0" i="0" u="none" strike="noStrike" kern="1200" baseline="0" dirty="0" smtClean="0">
                          <a:solidFill>
                            <a:schemeClr val="dk1"/>
                          </a:solidFill>
                          <a:latin typeface="+mn-lt"/>
                          <a:ea typeface="+mn-ea"/>
                          <a:cs typeface="+mn-cs"/>
                        </a:rPr>
                        <a:t>.</a:t>
                      </a:r>
                    </a:p>
                    <a:p>
                      <a:r>
                        <a:rPr lang="it-IT" sz="1800" b="0" i="0" u="none" strike="noStrike" kern="1200" baseline="0" dirty="0" smtClean="0">
                          <a:solidFill>
                            <a:schemeClr val="dk1"/>
                          </a:solidFill>
                          <a:latin typeface="+mn-lt"/>
                          <a:ea typeface="+mn-ea"/>
                          <a:cs typeface="+mn-cs"/>
                        </a:rPr>
                        <a:t>Addominale </a:t>
                      </a:r>
                      <a:r>
                        <a:rPr lang="it-IT" sz="1800" b="0" i="0" u="none" strike="noStrike" kern="1200" baseline="0" dirty="0" smtClean="0">
                          <a:solidFill>
                            <a:schemeClr val="dk1"/>
                          </a:solidFill>
                          <a:latin typeface="+mn-lt"/>
                          <a:ea typeface="+mn-ea"/>
                          <a:cs typeface="+mn-cs"/>
                          <a:sym typeface="Wingdings" panose="05000000000000000000" pitchFamily="2" charset="2"/>
                        </a:rPr>
                        <a:t> vene </a:t>
                      </a:r>
                      <a:r>
                        <a:rPr lang="it-IT" sz="1800" b="0" i="0" u="none" strike="noStrike" kern="1200" baseline="0" dirty="0" smtClean="0">
                          <a:solidFill>
                            <a:schemeClr val="dk1"/>
                          </a:solidFill>
                          <a:latin typeface="+mn-lt"/>
                          <a:ea typeface="+mn-ea"/>
                          <a:cs typeface="+mn-cs"/>
                        </a:rPr>
                        <a:t>diaframmatiche</a:t>
                      </a:r>
                    </a:p>
                    <a:p>
                      <a:r>
                        <a:rPr lang="it-IT" sz="1800" b="0" i="0" u="none" strike="noStrike" kern="1200" baseline="0" dirty="0" smtClean="0">
                          <a:solidFill>
                            <a:schemeClr val="dk1"/>
                          </a:solidFill>
                          <a:latin typeface="+mn-lt"/>
                          <a:ea typeface="+mn-ea"/>
                          <a:cs typeface="+mn-cs"/>
                        </a:rPr>
                        <a:t>inferiori e vena gastrica sinistra</a:t>
                      </a:r>
                      <a:endParaRPr lang="it-IT" dirty="0"/>
                    </a:p>
                  </a:txBody>
                  <a:tcPr/>
                </a:tc>
                <a:tc>
                  <a:txBody>
                    <a:bodyPr/>
                    <a:lstStyle/>
                    <a:p>
                      <a:r>
                        <a:rPr lang="it-IT" dirty="0" smtClean="0"/>
                        <a:t>Nervo</a:t>
                      </a:r>
                      <a:r>
                        <a:rPr lang="it-IT" baseline="0" dirty="0" smtClean="0"/>
                        <a:t> vago e suoi rami</a:t>
                      </a:r>
                    </a:p>
                    <a:p>
                      <a:r>
                        <a:rPr lang="it-IT" baseline="0" dirty="0" smtClean="0"/>
                        <a:t>Nella porzione cervicale: </a:t>
                      </a:r>
                      <a:r>
                        <a:rPr lang="it-IT" sz="1800" b="0" i="0" u="none" strike="noStrike" kern="1200" baseline="0" dirty="0" smtClean="0">
                          <a:solidFill>
                            <a:schemeClr val="dk1"/>
                          </a:solidFill>
                          <a:latin typeface="+mn-lt"/>
                          <a:ea typeface="+mn-ea"/>
                          <a:cs typeface="+mn-cs"/>
                        </a:rPr>
                        <a:t>nervi laringei ricorrenti destro e sinistro</a:t>
                      </a:r>
                      <a:endParaRPr lang="it-IT" dirty="0"/>
                    </a:p>
                  </a:txBody>
                  <a:tcPr/>
                </a:tc>
                <a:extLst>
                  <a:ext uri="{0D108BD9-81ED-4DB2-BD59-A6C34878D82A}">
                    <a16:rowId xmlns:a16="http://schemas.microsoft.com/office/drawing/2014/main" val="2079458229"/>
                  </a:ext>
                </a:extLst>
              </a:tr>
            </a:tbl>
          </a:graphicData>
        </a:graphic>
      </p:graphicFrame>
    </p:spTree>
    <p:extLst>
      <p:ext uri="{BB962C8B-B14F-4D97-AF65-F5344CB8AC3E}">
        <p14:creationId xmlns:p14="http://schemas.microsoft.com/office/powerpoint/2010/main" val="467989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007821" y="1246909"/>
            <a:ext cx="6176357" cy="584775"/>
          </a:xfrm>
          <a:prstGeom prst="rect">
            <a:avLst/>
          </a:prstGeom>
          <a:noFill/>
        </p:spPr>
        <p:txBody>
          <a:bodyPr wrap="square" rtlCol="0">
            <a:spAutoFit/>
          </a:bodyPr>
          <a:lstStyle/>
          <a:p>
            <a:pPr algn="ctr"/>
            <a:r>
              <a:rPr lang="it-IT" sz="3200" dirty="0" smtClean="0"/>
              <a:t>Gli sfinteri esofagei: UES e LES</a:t>
            </a:r>
            <a:endParaRPr lang="it-IT" sz="3200" dirty="0"/>
          </a:p>
        </p:txBody>
      </p:sp>
      <p:sp>
        <p:nvSpPr>
          <p:cNvPr id="3" name="CasellaDiTesto 2"/>
          <p:cNvSpPr txBox="1"/>
          <p:nvPr/>
        </p:nvSpPr>
        <p:spPr>
          <a:xfrm>
            <a:off x="166254" y="1977330"/>
            <a:ext cx="6168043" cy="4801314"/>
          </a:xfrm>
          <a:prstGeom prst="rect">
            <a:avLst/>
          </a:prstGeom>
          <a:noFill/>
        </p:spPr>
        <p:txBody>
          <a:bodyPr wrap="square" rtlCol="0">
            <a:spAutoFit/>
          </a:bodyPr>
          <a:lstStyle/>
          <a:p>
            <a:pPr algn="just"/>
            <a:r>
              <a:rPr lang="it-IT" b="1" dirty="0"/>
              <a:t>U</a:t>
            </a:r>
            <a:r>
              <a:rPr lang="it-IT" b="1" dirty="0" smtClean="0"/>
              <a:t>ES: </a:t>
            </a:r>
            <a:r>
              <a:rPr lang="it-IT" dirty="0" smtClean="0"/>
              <a:t>sfintere esofageo superiore </a:t>
            </a:r>
            <a:r>
              <a:rPr lang="it-IT" dirty="0" smtClean="0">
                <a:sym typeface="Wingdings" panose="05000000000000000000" pitchFamily="2" charset="2"/>
              </a:rPr>
              <a:t></a:t>
            </a:r>
            <a:r>
              <a:rPr lang="it-IT" dirty="0" smtClean="0"/>
              <a:t> zona di alta pressione </a:t>
            </a:r>
            <a:r>
              <a:rPr lang="it-IT" dirty="0" err="1" smtClean="0"/>
              <a:t>intraluminale</a:t>
            </a:r>
            <a:r>
              <a:rPr lang="it-IT" dirty="0" smtClean="0"/>
              <a:t> (pressione basale 20-60 </a:t>
            </a:r>
            <a:r>
              <a:rPr lang="it-IT" dirty="0" err="1" smtClean="0"/>
              <a:t>mmHg</a:t>
            </a:r>
            <a:r>
              <a:rPr lang="it-IT" dirty="0" smtClean="0"/>
              <a:t>), di 2-4 cm di lunghezza, alla giunzione della faringe e dell’esofago.</a:t>
            </a:r>
          </a:p>
          <a:p>
            <a:pPr algn="just"/>
            <a:endParaRPr lang="it-IT" dirty="0" smtClean="0"/>
          </a:p>
          <a:p>
            <a:pPr algn="just"/>
            <a:r>
              <a:rPr lang="it-IT" dirty="0" smtClean="0"/>
              <a:t>Dal </a:t>
            </a:r>
            <a:r>
              <a:rPr lang="it-IT" dirty="0"/>
              <a:t>punto di vista anatomico, questa </a:t>
            </a:r>
            <a:r>
              <a:rPr lang="it-IT" dirty="0" smtClean="0"/>
              <a:t>regione risponde </a:t>
            </a:r>
            <a:r>
              <a:rPr lang="it-IT" dirty="0"/>
              <a:t>all’attività congiunta del muscolo costrittore </a:t>
            </a:r>
            <a:r>
              <a:rPr lang="it-IT" dirty="0" smtClean="0"/>
              <a:t>inferiore della faringe, </a:t>
            </a:r>
            <a:r>
              <a:rPr lang="it-IT" dirty="0"/>
              <a:t>del muscolo </a:t>
            </a:r>
            <a:r>
              <a:rPr lang="it-IT" dirty="0" err="1"/>
              <a:t>cricofaringeo</a:t>
            </a:r>
            <a:r>
              <a:rPr lang="it-IT" dirty="0"/>
              <a:t> e della parte </a:t>
            </a:r>
            <a:r>
              <a:rPr lang="it-IT" dirty="0" smtClean="0"/>
              <a:t>craniale dell’esofago cervicale. </a:t>
            </a:r>
          </a:p>
          <a:p>
            <a:pPr algn="just"/>
            <a:endParaRPr lang="it-IT" dirty="0"/>
          </a:p>
          <a:p>
            <a:pPr algn="just"/>
            <a:r>
              <a:rPr lang="it-IT" dirty="0" smtClean="0"/>
              <a:t>Agisce </a:t>
            </a:r>
            <a:r>
              <a:rPr lang="it-IT" dirty="0"/>
              <a:t>come una barriera tonica permanente tra la faringe e</a:t>
            </a:r>
          </a:p>
          <a:p>
            <a:pPr algn="just"/>
            <a:r>
              <a:rPr lang="it-IT" dirty="0"/>
              <a:t>l’esofago, salvo che durante la deglutizione, l’eruttazione o un</a:t>
            </a:r>
          </a:p>
          <a:p>
            <a:r>
              <a:rPr lang="it-IT" dirty="0" smtClean="0"/>
              <a:t>vomito, </a:t>
            </a:r>
            <a:r>
              <a:rPr lang="it-IT" dirty="0"/>
              <a:t>durante i quali lo sfintere subisce un </a:t>
            </a:r>
            <a:r>
              <a:rPr lang="it-IT" dirty="0" smtClean="0"/>
              <a:t>rilassamento. </a:t>
            </a:r>
            <a:r>
              <a:rPr lang="it-IT" dirty="0"/>
              <a:t>L’apertura dello sfintere superiore dell’esofago interviene con un</a:t>
            </a:r>
          </a:p>
          <a:p>
            <a:r>
              <a:rPr lang="it-IT" dirty="0"/>
              <a:t>rilassamento del muscolo </a:t>
            </a:r>
            <a:r>
              <a:rPr lang="it-IT" dirty="0" err="1"/>
              <a:t>cricofaringeo</a:t>
            </a:r>
            <a:r>
              <a:rPr lang="it-IT" dirty="0"/>
              <a:t> e delle sue componenti</a:t>
            </a:r>
          </a:p>
          <a:p>
            <a:r>
              <a:rPr lang="it-IT" dirty="0"/>
              <a:t>faringea ed </a:t>
            </a:r>
            <a:r>
              <a:rPr lang="it-IT" dirty="0" smtClean="0"/>
              <a:t>esofagea.</a:t>
            </a:r>
            <a:endParaRPr lang="it-IT" dirty="0"/>
          </a:p>
          <a:p>
            <a:pPr algn="just"/>
            <a:r>
              <a:rPr lang="it-IT" u="sng" dirty="0" smtClean="0"/>
              <a:t>Impedisce il passaggio di cibo nelle vie aeree e di aria nel tubo digerente.</a:t>
            </a:r>
          </a:p>
        </p:txBody>
      </p:sp>
      <p:pic>
        <p:nvPicPr>
          <p:cNvPr id="7" name="Picture 2" descr="I muscoli costrittori del faringe sono tre: muscolo costrittore superiore, muscolo costrittore medio e muscolo costrittore inferiore che favoriscono la progressione del bolo verso l'esofago, attraverso movimenti simili alla peristalsi: i tre muscoli hanno la forma di lamine sovrapposte, in modo che il più basso ricopre in parte la porzione posteriore del muscolo sovrastante; il muscolo costrittore superiore, il più sottile dei tre, con la sua azione restringe la porzione superiore della faringe, iniziando la deglutizione attiva il muscolo costrittore medio restringe la porzione media della faringe favorendo l'inghiottimento mentre il muscolo costrittore inferiore, il più spesso dei tre, che svolge la funzione di sfintere esofageo superiore, si apre per permettere il transito del contenuto endoluminale nell'esofago, verso lo stomaco. Il muscolo costrittore inferiore è costituito da due fasci: il muscolo tiro-faringeo e il muscolo crico-faring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434" y="2394066"/>
            <a:ext cx="5380584" cy="4044347"/>
          </a:xfrm>
          <a:prstGeom prst="rect">
            <a:avLst/>
          </a:prstGeom>
          <a:noFill/>
          <a:extLst>
            <a:ext uri="{909E8E84-426E-40DD-AFC4-6F175D3DCCD1}">
              <a14:hiddenFill xmlns:a14="http://schemas.microsoft.com/office/drawing/2010/main">
                <a:solidFill>
                  <a:srgbClr val="FFFFFF"/>
                </a:solidFill>
              </a14:hiddenFill>
            </a:ext>
          </a:extLst>
        </p:spPr>
      </p:pic>
      <p:sp>
        <p:nvSpPr>
          <p:cNvPr id="4" name="Ovale 3"/>
          <p:cNvSpPr/>
          <p:nvPr/>
        </p:nvSpPr>
        <p:spPr>
          <a:xfrm>
            <a:off x="8030098" y="5137057"/>
            <a:ext cx="656701" cy="59872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0410306" y="5073325"/>
            <a:ext cx="656701" cy="59872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6334297" y="6517166"/>
            <a:ext cx="2942705" cy="369332"/>
          </a:xfrm>
          <a:prstGeom prst="rect">
            <a:avLst/>
          </a:prstGeom>
          <a:noFill/>
        </p:spPr>
        <p:txBody>
          <a:bodyPr wrap="square" rtlCol="0">
            <a:spAutoFit/>
          </a:bodyPr>
          <a:lstStyle/>
          <a:p>
            <a:r>
              <a:rPr lang="it-IT" dirty="0" smtClean="0"/>
              <a:t>1 </a:t>
            </a:r>
            <a:r>
              <a:rPr lang="it-IT" dirty="0" err="1" smtClean="0"/>
              <a:t>mmHg</a:t>
            </a:r>
            <a:r>
              <a:rPr lang="it-IT" dirty="0" smtClean="0"/>
              <a:t>= 1,36 cm H</a:t>
            </a:r>
            <a:r>
              <a:rPr lang="it-IT" baseline="-25000" dirty="0" smtClean="0"/>
              <a:t>2</a:t>
            </a:r>
            <a:r>
              <a:rPr lang="it-IT" dirty="0" smtClean="0"/>
              <a:t>O</a:t>
            </a:r>
            <a:endParaRPr lang="it-IT" dirty="0"/>
          </a:p>
        </p:txBody>
      </p:sp>
      <p:sp>
        <p:nvSpPr>
          <p:cNvPr id="9" name="Rettangolo 8"/>
          <p:cNvSpPr/>
          <p:nvPr/>
        </p:nvSpPr>
        <p:spPr>
          <a:xfrm>
            <a:off x="8604799" y="4619894"/>
            <a:ext cx="1537854" cy="123859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4707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007821" y="1246909"/>
            <a:ext cx="6176357" cy="584775"/>
          </a:xfrm>
          <a:prstGeom prst="rect">
            <a:avLst/>
          </a:prstGeom>
          <a:noFill/>
        </p:spPr>
        <p:txBody>
          <a:bodyPr wrap="square" rtlCol="0">
            <a:spAutoFit/>
          </a:bodyPr>
          <a:lstStyle/>
          <a:p>
            <a:pPr algn="ctr"/>
            <a:r>
              <a:rPr lang="it-IT" sz="3200" dirty="0" smtClean="0"/>
              <a:t>Gli sfinteri esofagei: UES e LES</a:t>
            </a:r>
            <a:endParaRPr lang="it-IT" sz="3200" dirty="0"/>
          </a:p>
        </p:txBody>
      </p:sp>
      <p:sp>
        <p:nvSpPr>
          <p:cNvPr id="3" name="CasellaDiTesto 2"/>
          <p:cNvSpPr txBox="1"/>
          <p:nvPr/>
        </p:nvSpPr>
        <p:spPr>
          <a:xfrm>
            <a:off x="224443" y="2293214"/>
            <a:ext cx="6168043" cy="1754326"/>
          </a:xfrm>
          <a:prstGeom prst="rect">
            <a:avLst/>
          </a:prstGeom>
          <a:noFill/>
        </p:spPr>
        <p:txBody>
          <a:bodyPr wrap="square" rtlCol="0">
            <a:spAutoFit/>
          </a:bodyPr>
          <a:lstStyle/>
          <a:p>
            <a:r>
              <a:rPr lang="it-IT" b="1" dirty="0"/>
              <a:t>L</a:t>
            </a:r>
            <a:r>
              <a:rPr lang="it-IT" b="1" dirty="0" smtClean="0"/>
              <a:t>ES: </a:t>
            </a:r>
            <a:r>
              <a:rPr lang="it-IT" dirty="0" smtClean="0"/>
              <a:t>sfintere esofageo inferiore</a:t>
            </a:r>
            <a:r>
              <a:rPr lang="it-IT" dirty="0" smtClean="0">
                <a:sym typeface="Wingdings" panose="05000000000000000000" pitchFamily="2" charset="2"/>
              </a:rPr>
              <a:t> </a:t>
            </a:r>
            <a:r>
              <a:rPr lang="it-IT" dirty="0"/>
              <a:t>regione </a:t>
            </a:r>
            <a:r>
              <a:rPr lang="it-IT" dirty="0" smtClean="0"/>
              <a:t>dell’esofago distale sottodiaframmatico di </a:t>
            </a:r>
            <a:r>
              <a:rPr lang="it-IT" dirty="0"/>
              <a:t>3 cm di </a:t>
            </a:r>
            <a:r>
              <a:rPr lang="it-IT" dirty="0" smtClean="0"/>
              <a:t>lunghezza, caratterizzata da un </a:t>
            </a:r>
            <a:r>
              <a:rPr lang="it-IT" dirty="0"/>
              <a:t>ispessimento dello </a:t>
            </a:r>
            <a:r>
              <a:rPr lang="it-IT" dirty="0" smtClean="0"/>
              <a:t>strato muscolare.</a:t>
            </a:r>
          </a:p>
          <a:p>
            <a:r>
              <a:rPr lang="it-IT" dirty="0" smtClean="0"/>
              <a:t>Sede </a:t>
            </a:r>
            <a:r>
              <a:rPr lang="it-IT" dirty="0"/>
              <a:t>di un’ipertonia </a:t>
            </a:r>
            <a:r>
              <a:rPr lang="it-IT" dirty="0" err="1" smtClean="0"/>
              <a:t>endoluminale</a:t>
            </a:r>
            <a:r>
              <a:rPr lang="it-IT" dirty="0" smtClean="0"/>
              <a:t> di </a:t>
            </a:r>
            <a:r>
              <a:rPr lang="it-IT" dirty="0"/>
              <a:t>15-30 </a:t>
            </a:r>
            <a:r>
              <a:rPr lang="it-IT" dirty="0" err="1" smtClean="0"/>
              <a:t>mmHg</a:t>
            </a:r>
            <a:r>
              <a:rPr lang="it-IT" dirty="0" smtClean="0"/>
              <a:t> </a:t>
            </a:r>
            <a:r>
              <a:rPr lang="it-IT" dirty="0"/>
              <a:t>al di sopra della </a:t>
            </a:r>
            <a:r>
              <a:rPr lang="it-IT" dirty="0" smtClean="0"/>
              <a:t>pressione intragastrica, che </a:t>
            </a:r>
            <a:r>
              <a:rPr lang="it-IT" dirty="0"/>
              <a:t>svolge un ruolo protettivo di gradiente tra lo stomaco </a:t>
            </a:r>
            <a:r>
              <a:rPr lang="it-IT" dirty="0" smtClean="0"/>
              <a:t>e l’esofago (anti-reflusso).</a:t>
            </a:r>
            <a:endParaRPr lang="it-IT" u="sng" dirty="0" smtClean="0"/>
          </a:p>
        </p:txBody>
      </p:sp>
      <p:pic>
        <p:nvPicPr>
          <p:cNvPr id="9" name="Immagine 8"/>
          <p:cNvPicPr>
            <a:picLocks noChangeAspect="1"/>
          </p:cNvPicPr>
          <p:nvPr/>
        </p:nvPicPr>
        <p:blipFill>
          <a:blip r:embed="rId3"/>
          <a:stretch>
            <a:fillRect/>
          </a:stretch>
        </p:blipFill>
        <p:spPr>
          <a:xfrm>
            <a:off x="8025159" y="1927600"/>
            <a:ext cx="3190875" cy="4848225"/>
          </a:xfrm>
          <a:prstGeom prst="rect">
            <a:avLst/>
          </a:prstGeom>
        </p:spPr>
      </p:pic>
      <p:sp>
        <p:nvSpPr>
          <p:cNvPr id="4" name="CasellaDiTesto 3"/>
          <p:cNvSpPr txBox="1"/>
          <p:nvPr/>
        </p:nvSpPr>
        <p:spPr>
          <a:xfrm>
            <a:off x="282633" y="4351712"/>
            <a:ext cx="6159731" cy="1477328"/>
          </a:xfrm>
          <a:prstGeom prst="rect">
            <a:avLst/>
          </a:prstGeom>
          <a:noFill/>
        </p:spPr>
        <p:txBody>
          <a:bodyPr wrap="square" rtlCol="0">
            <a:spAutoFit/>
          </a:bodyPr>
          <a:lstStyle/>
          <a:p>
            <a:r>
              <a:rPr lang="it-IT" dirty="0" smtClean="0"/>
              <a:t>Tra il LES e lo stomaco vero e proprio c’è il </a:t>
            </a:r>
            <a:r>
              <a:rPr lang="it-IT" b="1" dirty="0" smtClean="0"/>
              <a:t>CARDIAS</a:t>
            </a:r>
            <a:r>
              <a:rPr lang="it-IT" dirty="0" smtClean="0"/>
              <a:t>, in cui vi è </a:t>
            </a:r>
            <a:r>
              <a:rPr lang="it-IT" dirty="0"/>
              <a:t>la transizione tra </a:t>
            </a:r>
            <a:r>
              <a:rPr lang="it-IT" dirty="0" smtClean="0"/>
              <a:t>la mucosa esofagea e quella gastrica; </a:t>
            </a:r>
            <a:r>
              <a:rPr lang="it-IT" dirty="0"/>
              <a:t>nel punto di passaggio è facilmente </a:t>
            </a:r>
            <a:r>
              <a:rPr lang="it-IT" dirty="0" smtClean="0"/>
              <a:t>individuabile </a:t>
            </a:r>
            <a:r>
              <a:rPr lang="it-IT" dirty="0" err="1" smtClean="0"/>
              <a:t>endoscopicamente</a:t>
            </a:r>
            <a:r>
              <a:rPr lang="it-IT" dirty="0" smtClean="0"/>
              <a:t> </a:t>
            </a:r>
            <a:r>
              <a:rPr lang="it-IT" dirty="0"/>
              <a:t>una linea sfrangiata (linea Z) che separa la mucosa gastrica, più rossa e rugosa, da quella </a:t>
            </a:r>
            <a:r>
              <a:rPr lang="it-IT" dirty="0" smtClean="0"/>
              <a:t>esofagea.</a:t>
            </a:r>
            <a:endParaRPr lang="it-IT" dirty="0"/>
          </a:p>
        </p:txBody>
      </p:sp>
    </p:spTree>
    <p:extLst>
      <p:ext uri="{BB962C8B-B14F-4D97-AF65-F5344CB8AC3E}">
        <p14:creationId xmlns:p14="http://schemas.microsoft.com/office/powerpoint/2010/main" val="757656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007821" y="1246909"/>
            <a:ext cx="6176357" cy="584775"/>
          </a:xfrm>
          <a:prstGeom prst="rect">
            <a:avLst/>
          </a:prstGeom>
          <a:noFill/>
        </p:spPr>
        <p:txBody>
          <a:bodyPr wrap="square" rtlCol="0">
            <a:spAutoFit/>
          </a:bodyPr>
          <a:lstStyle/>
          <a:p>
            <a:pPr algn="ctr"/>
            <a:r>
              <a:rPr lang="it-IT" sz="3200" dirty="0" smtClean="0"/>
              <a:t>CARDIAS</a:t>
            </a:r>
            <a:endParaRPr lang="it-IT" sz="3200" dirty="0"/>
          </a:p>
        </p:txBody>
      </p:sp>
      <p:sp>
        <p:nvSpPr>
          <p:cNvPr id="4" name="CasellaDiTesto 3"/>
          <p:cNvSpPr txBox="1"/>
          <p:nvPr/>
        </p:nvSpPr>
        <p:spPr>
          <a:xfrm>
            <a:off x="124691" y="1902256"/>
            <a:ext cx="6159731" cy="1200329"/>
          </a:xfrm>
          <a:prstGeom prst="rect">
            <a:avLst/>
          </a:prstGeom>
          <a:noFill/>
        </p:spPr>
        <p:txBody>
          <a:bodyPr wrap="square" rtlCol="0">
            <a:spAutoFit/>
          </a:bodyPr>
          <a:lstStyle/>
          <a:p>
            <a:r>
              <a:rPr lang="it-IT" dirty="0"/>
              <a:t>A</a:t>
            </a:r>
            <a:r>
              <a:rPr lang="it-IT" dirty="0" smtClean="0"/>
              <a:t> </a:t>
            </a:r>
            <a:r>
              <a:rPr lang="it-IT" dirty="0"/>
              <a:t>livello del cardias avviene il passaggio fra due epiteli specializzati</a:t>
            </a:r>
            <a:r>
              <a:rPr lang="it-IT" dirty="0" smtClean="0"/>
              <a:t>: l’epitelio cilindrico monostratificato della </a:t>
            </a:r>
            <a:r>
              <a:rPr lang="it-IT" dirty="0"/>
              <a:t>mucosa gastrica da un lato e l'epitelio pavimentoso </a:t>
            </a:r>
            <a:r>
              <a:rPr lang="it-IT" dirty="0" err="1"/>
              <a:t>polistratificato</a:t>
            </a:r>
            <a:r>
              <a:rPr lang="it-IT" dirty="0"/>
              <a:t> di quella esofagea </a:t>
            </a:r>
            <a:r>
              <a:rPr lang="it-IT" dirty="0" smtClean="0"/>
              <a:t>dall'altro (linea Z).</a:t>
            </a:r>
            <a:endParaRPr lang="it-IT" dirty="0"/>
          </a:p>
        </p:txBody>
      </p:sp>
      <p:pic>
        <p:nvPicPr>
          <p:cNvPr id="5" name="Immagine 4"/>
          <p:cNvPicPr>
            <a:picLocks noChangeAspect="1"/>
          </p:cNvPicPr>
          <p:nvPr/>
        </p:nvPicPr>
        <p:blipFill>
          <a:blip r:embed="rId3"/>
          <a:stretch>
            <a:fillRect/>
          </a:stretch>
        </p:blipFill>
        <p:spPr>
          <a:xfrm>
            <a:off x="7823012" y="1778404"/>
            <a:ext cx="3689205" cy="4363032"/>
          </a:xfrm>
          <a:prstGeom prst="rect">
            <a:avLst/>
          </a:prstGeom>
          <a:ln>
            <a:solidFill>
              <a:schemeClr val="accent1"/>
            </a:solidFill>
          </a:ln>
        </p:spPr>
      </p:pic>
      <p:pic>
        <p:nvPicPr>
          <p:cNvPr id="7" name="Immagine 6"/>
          <p:cNvPicPr>
            <a:picLocks noChangeAspect="1"/>
          </p:cNvPicPr>
          <p:nvPr/>
        </p:nvPicPr>
        <p:blipFill>
          <a:blip r:embed="rId4"/>
          <a:stretch>
            <a:fillRect/>
          </a:stretch>
        </p:blipFill>
        <p:spPr>
          <a:xfrm>
            <a:off x="379527" y="3287982"/>
            <a:ext cx="2825029" cy="3283142"/>
          </a:xfrm>
          <a:prstGeom prst="rect">
            <a:avLst/>
          </a:prstGeom>
        </p:spPr>
      </p:pic>
      <p:cxnSp>
        <p:nvCxnSpPr>
          <p:cNvPr id="10" name="Connettore 2 9"/>
          <p:cNvCxnSpPr/>
          <p:nvPr/>
        </p:nvCxnSpPr>
        <p:spPr>
          <a:xfrm flipH="1">
            <a:off x="1338349" y="3102585"/>
            <a:ext cx="1512916" cy="19931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Immagine 10"/>
          <p:cNvPicPr>
            <a:picLocks noChangeAspect="1"/>
          </p:cNvPicPr>
          <p:nvPr/>
        </p:nvPicPr>
        <p:blipFill>
          <a:blip r:embed="rId5"/>
          <a:stretch>
            <a:fillRect/>
          </a:stretch>
        </p:blipFill>
        <p:spPr>
          <a:xfrm>
            <a:off x="3687993" y="3699033"/>
            <a:ext cx="3290542" cy="2461040"/>
          </a:xfrm>
          <a:prstGeom prst="rect">
            <a:avLst/>
          </a:prstGeom>
        </p:spPr>
      </p:pic>
      <p:cxnSp>
        <p:nvCxnSpPr>
          <p:cNvPr id="12" name="Connettore 2 11"/>
          <p:cNvCxnSpPr/>
          <p:nvPr/>
        </p:nvCxnSpPr>
        <p:spPr>
          <a:xfrm>
            <a:off x="3213378" y="3020757"/>
            <a:ext cx="1283807" cy="12852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0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383280" y="1052927"/>
            <a:ext cx="5594465" cy="646331"/>
          </a:xfrm>
          <a:prstGeom prst="rect">
            <a:avLst/>
          </a:prstGeom>
          <a:noFill/>
        </p:spPr>
        <p:txBody>
          <a:bodyPr wrap="square" rtlCol="0">
            <a:spAutoFit/>
          </a:bodyPr>
          <a:lstStyle/>
          <a:p>
            <a:pPr algn="ctr"/>
            <a:r>
              <a:rPr lang="it-IT" sz="3600" dirty="0" smtClean="0"/>
              <a:t>ISTOLOGIA</a:t>
            </a:r>
            <a:endParaRPr lang="it-IT" sz="3600" dirty="0"/>
          </a:p>
        </p:txBody>
      </p:sp>
      <p:sp>
        <p:nvSpPr>
          <p:cNvPr id="3" name="CasellaDiTesto 2"/>
          <p:cNvSpPr txBox="1"/>
          <p:nvPr/>
        </p:nvSpPr>
        <p:spPr>
          <a:xfrm>
            <a:off x="69272" y="1587396"/>
            <a:ext cx="6506095" cy="5201424"/>
          </a:xfrm>
          <a:prstGeom prst="rect">
            <a:avLst/>
          </a:prstGeom>
          <a:noFill/>
        </p:spPr>
        <p:txBody>
          <a:bodyPr wrap="square" rtlCol="0">
            <a:spAutoFit/>
          </a:bodyPr>
          <a:lstStyle/>
          <a:p>
            <a:r>
              <a:rPr lang="it-IT" sz="2000" dirty="0" smtClean="0"/>
              <a:t>MUCOSA</a:t>
            </a:r>
          </a:p>
          <a:p>
            <a:r>
              <a:rPr lang="it-IT" sz="2000" u="sng" dirty="0" smtClean="0"/>
              <a:t>Esofago:</a:t>
            </a:r>
            <a:r>
              <a:rPr lang="it-IT" sz="2000" dirty="0" smtClean="0"/>
              <a:t> Epitelio squamoso stratificato non cheratinizzato</a:t>
            </a:r>
          </a:p>
          <a:p>
            <a:r>
              <a:rPr lang="it-IT" sz="2000" u="sng" dirty="0"/>
              <a:t>Linea Z:</a:t>
            </a:r>
            <a:r>
              <a:rPr lang="it-IT" sz="2000" dirty="0"/>
              <a:t> epitelio di transizione tra l’epitelio squamoso stratificato dell’esofago e l’epitelio ghiandolare colonnare del cardias (giunzione squamo-colonnare)</a:t>
            </a:r>
          </a:p>
          <a:p>
            <a:r>
              <a:rPr lang="it-IT" sz="2000" u="sng" dirty="0" smtClean="0"/>
              <a:t>A </a:t>
            </a:r>
            <a:r>
              <a:rPr lang="it-IT" sz="2000" u="sng" dirty="0" smtClean="0"/>
              <a:t>livello del cardias</a:t>
            </a:r>
            <a:r>
              <a:rPr lang="it-IT" sz="2000" dirty="0" smtClean="0"/>
              <a:t>: epitelio colonnare ghiandolare secernente muco</a:t>
            </a:r>
          </a:p>
          <a:p>
            <a:endParaRPr lang="it-IT" sz="2000" dirty="0"/>
          </a:p>
          <a:p>
            <a:r>
              <a:rPr lang="it-IT" sz="2000" dirty="0" smtClean="0"/>
              <a:t>SOTTOMUCOSA: </a:t>
            </a:r>
            <a:r>
              <a:rPr lang="it-IT" dirty="0" smtClean="0"/>
              <a:t>tessuto </a:t>
            </a:r>
            <a:r>
              <a:rPr lang="it-IT" dirty="0"/>
              <a:t>connettivo lasso, ricco di </a:t>
            </a:r>
            <a:r>
              <a:rPr lang="it-IT" dirty="0" smtClean="0"/>
              <a:t>vasi sanguigni </a:t>
            </a:r>
            <a:r>
              <a:rPr lang="it-IT" dirty="0"/>
              <a:t>e linfatici, associati a delle fibre nervose che </a:t>
            </a:r>
            <a:r>
              <a:rPr lang="it-IT" dirty="0" smtClean="0"/>
              <a:t>comprendono dei </a:t>
            </a:r>
            <a:r>
              <a:rPr lang="it-IT" dirty="0"/>
              <a:t>plessi di </a:t>
            </a:r>
            <a:r>
              <a:rPr lang="it-IT" dirty="0" err="1" smtClean="0"/>
              <a:t>Meissner</a:t>
            </a:r>
            <a:endParaRPr lang="it-IT" sz="2000" dirty="0" smtClean="0"/>
          </a:p>
          <a:p>
            <a:endParaRPr lang="it-IT" sz="2000" dirty="0"/>
          </a:p>
          <a:p>
            <a:r>
              <a:rPr lang="it-IT" sz="2000" dirty="0" smtClean="0"/>
              <a:t>MUSCOLARE: </a:t>
            </a:r>
            <a:r>
              <a:rPr lang="it-IT" dirty="0"/>
              <a:t>due strati differenti, </a:t>
            </a:r>
            <a:r>
              <a:rPr lang="it-IT" dirty="0" smtClean="0"/>
              <a:t>circolare interno </a:t>
            </a:r>
            <a:r>
              <a:rPr lang="it-IT" dirty="0"/>
              <a:t>e longitudinale </a:t>
            </a:r>
            <a:r>
              <a:rPr lang="it-IT" dirty="0" smtClean="0"/>
              <a:t>esterno. Tra i due strati si trovano i plessi </a:t>
            </a:r>
            <a:r>
              <a:rPr lang="it-IT" dirty="0" err="1"/>
              <a:t>mioenterici</a:t>
            </a:r>
            <a:r>
              <a:rPr lang="it-IT" dirty="0"/>
              <a:t> di </a:t>
            </a:r>
            <a:r>
              <a:rPr lang="it-IT" dirty="0" err="1"/>
              <a:t>Auerbach</a:t>
            </a:r>
            <a:endParaRPr lang="it-IT" sz="2000" dirty="0" smtClean="0"/>
          </a:p>
          <a:p>
            <a:endParaRPr lang="it-IT" sz="2000" dirty="0"/>
          </a:p>
          <a:p>
            <a:r>
              <a:rPr lang="it-IT" sz="2000" dirty="0" smtClean="0"/>
              <a:t>AVVENTIZIA: tessuto connettivo elastico lasso che </a:t>
            </a:r>
            <a:r>
              <a:rPr lang="it-IT" dirty="0"/>
              <a:t>avvolge </a:t>
            </a:r>
            <a:r>
              <a:rPr lang="it-IT" dirty="0" smtClean="0"/>
              <a:t>l’organo </a:t>
            </a:r>
            <a:r>
              <a:rPr lang="it-IT" dirty="0"/>
              <a:t>su tutta la sua altezza</a:t>
            </a:r>
            <a:endParaRPr lang="it-IT" sz="2000" dirty="0"/>
          </a:p>
        </p:txBody>
      </p:sp>
      <p:pic>
        <p:nvPicPr>
          <p:cNvPr id="4" name="Immagine 3"/>
          <p:cNvPicPr>
            <a:picLocks noChangeAspect="1"/>
          </p:cNvPicPr>
          <p:nvPr/>
        </p:nvPicPr>
        <p:blipFill>
          <a:blip r:embed="rId3"/>
          <a:stretch>
            <a:fillRect/>
          </a:stretch>
        </p:blipFill>
        <p:spPr>
          <a:xfrm>
            <a:off x="7248699" y="2405320"/>
            <a:ext cx="4502381" cy="3399994"/>
          </a:xfrm>
          <a:prstGeom prst="rect">
            <a:avLst/>
          </a:prstGeom>
        </p:spPr>
      </p:pic>
    </p:spTree>
    <p:extLst>
      <p:ext uri="{BB962C8B-B14F-4D97-AF65-F5344CB8AC3E}">
        <p14:creationId xmlns:p14="http://schemas.microsoft.com/office/powerpoint/2010/main" val="4263914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1178</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Aptos</vt:lpstr>
      <vt:lpstr>Arial</vt:lpstr>
      <vt:lpstr>Calibri</vt:lpstr>
      <vt:lpstr>Calibri Light</vt:lpstr>
      <vt:lpstr>Monotype Sorts</vt:lpstr>
      <vt:lpstr>Times New Roman</vt:lpstr>
      <vt:lpstr>Wingdings</vt:lpstr>
      <vt:lpstr>Tema di Office</vt:lpstr>
      <vt:lpstr>Anatomia e fisiologia dell’esofago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PALMISANO SILVIA</dc:creator>
  <cp:lastModifiedBy>Silvia Palmisano</cp:lastModifiedBy>
  <cp:revision>39</cp:revision>
  <dcterms:created xsi:type="dcterms:W3CDTF">2023-10-17T19:18:35Z</dcterms:created>
  <dcterms:modified xsi:type="dcterms:W3CDTF">2025-02-28T10:29:11Z</dcterms:modified>
</cp:coreProperties>
</file>