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322" r:id="rId5"/>
    <p:sldId id="294" r:id="rId6"/>
    <p:sldId id="288" r:id="rId7"/>
    <p:sldId id="289" r:id="rId8"/>
    <p:sldId id="290" r:id="rId9"/>
    <p:sldId id="292" r:id="rId10"/>
    <p:sldId id="293" r:id="rId11"/>
    <p:sldId id="295" r:id="rId12"/>
    <p:sldId id="297" r:id="rId1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1" autoAdjust="0"/>
    <p:restoredTop sz="94679" autoAdjust="0"/>
  </p:normalViewPr>
  <p:slideViewPr>
    <p:cSldViewPr snapToGrid="0">
      <p:cViewPr varScale="1">
        <p:scale>
          <a:sx n="111" d="100"/>
          <a:sy n="111" d="100"/>
        </p:scale>
        <p:origin x="175" y="75"/>
      </p:cViewPr>
      <p:guideLst/>
    </p:cSldViewPr>
  </p:slideViewPr>
  <p:outlineViewPr>
    <p:cViewPr>
      <p:scale>
        <a:sx n="33" d="100"/>
        <a:sy n="33" d="100"/>
      </p:scale>
      <p:origin x="0" y="-1745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-2705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DF4F94-FC5D-C535-E92A-B11EC6A09E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39C6005-81B2-1B43-5ED6-8D30C389D3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BA1F38F-64E9-F6F0-7305-9591701BC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F6FA-4F44-4B85-85E1-A7712B9ED839}" type="datetimeFigureOut">
              <a:rPr lang="it-IT" smtClean="0"/>
              <a:t>06/03/2025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A7075BC-6A72-A4E6-51FA-1EDF74616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4102FD3-D548-A34F-4AD3-DA3D0043B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67B1C-63DF-4AED-AB02-90B37A5008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5758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AA5A57-B1C3-2241-3473-9E7862595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76735A7-7C94-172D-CAB6-37D27CBCF1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7A2C5A8-1361-4A86-1607-B4FDCA4FD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F6FA-4F44-4B85-85E1-A7712B9ED839}" type="datetimeFigureOut">
              <a:rPr lang="it-IT" smtClean="0"/>
              <a:t>06/03/2025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09C0111-0645-6654-236F-DE7EEA811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5B07E0E-E0D9-E121-07E5-6E7E39AA4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67B1C-63DF-4AED-AB02-90B37A5008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9270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987B0BE7-68FD-E10B-8017-4B4D8DABBD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4392BA8-1DCB-A86C-6DE0-6DEB7929F7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F42B42C-9DDD-AF57-4C01-C50154A7E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F6FA-4F44-4B85-85E1-A7712B9ED839}" type="datetimeFigureOut">
              <a:rPr lang="it-IT" smtClean="0"/>
              <a:t>06/03/2025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234F8EF-C0AB-D52A-DD95-0BF312A44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B2DB8AC-C859-250F-5DFF-344330E6A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67B1C-63DF-4AED-AB02-90B37A5008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6510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9DC16AE-2FCA-8349-17C5-B18D1AAC3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2B5F038-6DB1-F1CA-0977-515A702A8E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F51AE18-BEB2-DF9F-B1A1-69BA2C31E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F6FA-4F44-4B85-85E1-A7712B9ED839}" type="datetimeFigureOut">
              <a:rPr lang="it-IT" smtClean="0"/>
              <a:t>06/03/2025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DC47E2-7529-AC39-D2CE-7E2864950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C42041B-28F6-F18D-DF2E-7DADB5606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67B1C-63DF-4AED-AB02-90B37A5008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2092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B29C26-E6AC-35DD-BA1A-3C7E457C1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5B9BFEB-C5F6-2A94-32B0-5DC07B12FF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12755F5-6835-E29A-4567-90BB788C2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F6FA-4F44-4B85-85E1-A7712B9ED839}" type="datetimeFigureOut">
              <a:rPr lang="it-IT" smtClean="0"/>
              <a:t>06/03/2025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3396069-8FD5-1214-CAB6-895ABB0D5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2447B54-8F21-6FBE-50AB-799CD85CE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67B1C-63DF-4AED-AB02-90B37A5008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7225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86D1C0-5FE1-3CCD-0B27-47B553E5A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9977C3A-46BF-72CA-D397-95F8EB6C86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E2285E7-D987-9573-78F1-262C210337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909D9C4-9CC8-B27F-AF70-1C63F194B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F6FA-4F44-4B85-85E1-A7712B9ED839}" type="datetimeFigureOut">
              <a:rPr lang="it-IT" smtClean="0"/>
              <a:t>06/03/2025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5E16C32-2B34-5B3A-81FD-C90253C2F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FEC5E17-1873-2584-F7D6-E5248B4AE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67B1C-63DF-4AED-AB02-90B37A5008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6783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B7746BE-5618-5057-5896-14116D08D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72282DD-5AF7-295B-CA90-43DAC9DC1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7DF8060-7EE2-E8E6-5917-27D160F358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397149E-F4FB-9898-DFF5-5A28DC1FE8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FF154CB-C7FB-BFCB-C542-0924CA69C5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79AE4AC-29C4-9360-DDB3-D77039AD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F6FA-4F44-4B85-85E1-A7712B9ED839}" type="datetimeFigureOut">
              <a:rPr lang="it-IT" smtClean="0"/>
              <a:t>06/03/2025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E495229-F88D-AA36-FB6B-9AB7BF071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D3CD771-BD22-671B-78BF-7EA63FCD0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67B1C-63DF-4AED-AB02-90B37A5008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210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DA25E0-D034-5B72-6ED4-79FD0F5E2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6DB0FF0-805C-3742-763D-5170DC8CF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F6FA-4F44-4B85-85E1-A7712B9ED839}" type="datetimeFigureOut">
              <a:rPr lang="it-IT" smtClean="0"/>
              <a:t>06/03/2025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D6C0B20-3B64-DC61-1C83-9A799F375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5EC7496-559A-427C-4179-1BB8ADECA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67B1C-63DF-4AED-AB02-90B37A5008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4392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FB699DE-4E56-DCDF-59FE-EDD00AE1E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F6FA-4F44-4B85-85E1-A7712B9ED839}" type="datetimeFigureOut">
              <a:rPr lang="it-IT" smtClean="0"/>
              <a:t>06/03/2025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ECE15F3-AB96-AC73-9B3E-F2468D52F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BA3CC58-80F6-1287-CAA6-5AF0DB523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67B1C-63DF-4AED-AB02-90B37A5008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7311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1502A2-77A1-6427-C21F-9DE1BBD19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E5CCDC2-9E8C-E2BF-4C23-BE505B352B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0FD33C3-2B21-21F8-56A7-26EEE1E9DA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77A012E-7A74-3AE8-F901-6BEBEEC58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F6FA-4F44-4B85-85E1-A7712B9ED839}" type="datetimeFigureOut">
              <a:rPr lang="it-IT" smtClean="0"/>
              <a:t>06/03/2025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4206589-5DF5-BE81-CD0A-D3FB5DDC3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51E5342-31C4-900C-EE42-EC541EC3F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67B1C-63DF-4AED-AB02-90B37A5008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3328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7E366A-8D83-7B99-B8C4-E0A6C4564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5ED3E09-4F51-138B-7A0E-B22FC13348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4305E4D-055C-AD11-B1B9-4820111CCB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66A8C51-57F5-03E9-350F-6592402F2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F6FA-4F44-4B85-85E1-A7712B9ED839}" type="datetimeFigureOut">
              <a:rPr lang="it-IT" smtClean="0"/>
              <a:t>06/03/2025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E72993C-92BF-6F55-7504-765A1A64F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7CE9C21-07B3-3A7B-14F9-21086801B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67B1C-63DF-4AED-AB02-90B37A5008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4298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1B7C54B0-A2DB-52E2-CB36-FD946211C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73D0D0E-D368-8FF6-371F-D114337DF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095CAFD-C9FB-B3AC-0647-ED70ACF535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22FF6FA-4F44-4B85-85E1-A7712B9ED839}" type="datetimeFigureOut">
              <a:rPr lang="it-IT" smtClean="0"/>
              <a:t>06/03/2025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6C1ADD9-2F0C-764F-84AF-C56FC5C6FC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15C246E-409A-5151-02EA-642396BA5E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FB67B1C-63DF-4AED-AB02-90B37A5008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8531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C1DC9ED3-7CEC-6031-6941-C9DD020A63B4}"/>
              </a:ext>
            </a:extLst>
          </p:cNvPr>
          <p:cNvSpPr txBox="1">
            <a:spLocks noChangeArrowheads="1"/>
          </p:cNvSpPr>
          <p:nvPr/>
        </p:nvSpPr>
        <p:spPr>
          <a:xfrm>
            <a:off x="658906" y="274638"/>
            <a:ext cx="8275544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 err="1">
                <a:solidFill>
                  <a:srgbClr val="3333FF"/>
                </a:solidFill>
              </a:rPr>
              <a:t>Nanotechnology</a:t>
            </a:r>
            <a:r>
              <a:rPr lang="it-IT" b="1" dirty="0">
                <a:solidFill>
                  <a:srgbClr val="3333FF"/>
                </a:solidFill>
              </a:rPr>
              <a:t> and </a:t>
            </a:r>
            <a:r>
              <a:rPr lang="it-IT" b="1" dirty="0" err="1">
                <a:solidFill>
                  <a:srgbClr val="3333FF"/>
                </a:solidFill>
              </a:rPr>
              <a:t>Nanoscience</a:t>
            </a:r>
            <a:r>
              <a:rPr lang="it-IT" b="1" dirty="0">
                <a:solidFill>
                  <a:srgbClr val="3333FF"/>
                </a:solidFill>
              </a:rPr>
              <a:t>: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12FF320A-18B5-A46F-8879-DC346F03F366}"/>
              </a:ext>
            </a:extLst>
          </p:cNvPr>
          <p:cNvSpPr/>
          <p:nvPr/>
        </p:nvSpPr>
        <p:spPr>
          <a:xfrm>
            <a:off x="592233" y="4562424"/>
            <a:ext cx="623454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We will define it as science and technology of structures</a:t>
            </a:r>
          </a:p>
          <a:p>
            <a:r>
              <a:rPr lang="en-US" dirty="0"/>
              <a:t>made of materials or composites of inorganic and organic materials where at </a:t>
            </a:r>
            <a:r>
              <a:rPr lang="en-US" dirty="0">
                <a:solidFill>
                  <a:srgbClr val="FF0000"/>
                </a:solidFill>
              </a:rPr>
              <a:t>least one dimension is</a:t>
            </a:r>
          </a:p>
          <a:p>
            <a:r>
              <a:rPr lang="en-US" dirty="0">
                <a:solidFill>
                  <a:srgbClr val="FF0000"/>
                </a:solidFill>
              </a:rPr>
              <a:t>less than 100 nm</a:t>
            </a:r>
            <a:r>
              <a:rPr lang="en-US" dirty="0"/>
              <a:t>, and in addition </a:t>
            </a:r>
            <a:r>
              <a:rPr lang="en-US" dirty="0">
                <a:solidFill>
                  <a:srgbClr val="0070C0"/>
                </a:solidFill>
              </a:rPr>
              <a:t>new phenomena </a:t>
            </a:r>
            <a:r>
              <a:rPr lang="en-US" dirty="0"/>
              <a:t>are observed which result from such a small size.</a:t>
            </a:r>
            <a:endParaRPr lang="it-IT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8AAA8A48-C49F-8F0A-4C15-82F4A9BCD15C}"/>
              </a:ext>
            </a:extLst>
          </p:cNvPr>
          <p:cNvSpPr/>
          <p:nvPr/>
        </p:nvSpPr>
        <p:spPr>
          <a:xfrm>
            <a:off x="592233" y="1097646"/>
            <a:ext cx="805740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ISO/TS 80004 defines :</a:t>
            </a:r>
          </a:p>
          <a:p>
            <a:pPr algn="just"/>
            <a:endParaRPr lang="en-US" dirty="0"/>
          </a:p>
          <a:p>
            <a:pPr algn="just"/>
            <a:r>
              <a:rPr lang="en-US" b="1" i="1" dirty="0"/>
              <a:t>nanomaterial</a:t>
            </a:r>
            <a:r>
              <a:rPr lang="en-US" dirty="0"/>
              <a:t>  as the "material with any external dimension in the nanoscale or having internal structure or surface structure in the nanoscale“;</a:t>
            </a:r>
          </a:p>
          <a:p>
            <a:pPr algn="just"/>
            <a:endParaRPr lang="en-US" dirty="0"/>
          </a:p>
          <a:p>
            <a:pPr algn="just"/>
            <a:r>
              <a:rPr lang="en-US" b="1" i="1" dirty="0"/>
              <a:t>nanoscale</a:t>
            </a:r>
            <a:r>
              <a:rPr lang="en-US" dirty="0"/>
              <a:t> as the "length range approximately from 1 nm to 100 nm".</a:t>
            </a:r>
          </a:p>
          <a:p>
            <a:pPr algn="just"/>
            <a:endParaRPr lang="en-US" dirty="0"/>
          </a:p>
          <a:p>
            <a:pPr algn="just"/>
            <a:endParaRPr lang="en-US" dirty="0"/>
          </a:p>
          <a:p>
            <a:pPr algn="just"/>
            <a:r>
              <a:rPr lang="en-US" dirty="0"/>
              <a:t>This includes both </a:t>
            </a:r>
            <a:r>
              <a:rPr lang="en-US" b="1" i="1" dirty="0"/>
              <a:t>nano-objects</a:t>
            </a:r>
            <a:r>
              <a:rPr lang="en-US" dirty="0"/>
              <a:t>, which are discrete pieces of material, and </a:t>
            </a:r>
            <a:r>
              <a:rPr lang="en-US" b="1" i="1" dirty="0"/>
              <a:t>nanostructured materials</a:t>
            </a:r>
            <a:r>
              <a:rPr lang="en-US" dirty="0"/>
              <a:t>, which have internal or surface structure on the nanoscale.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68649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C50A15D-D116-2392-AA50-B48C56949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9333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713B1FB-6979-F2BF-C2E0-24AE54358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4020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28FDE47-85C5-06F7-267D-40E57D7DB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717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6FE0F04-E1BA-90A2-E435-BE991D9D1313}"/>
              </a:ext>
            </a:extLst>
          </p:cNvPr>
          <p:cNvSpPr txBox="1">
            <a:spLocks noChangeArrowheads="1"/>
          </p:cNvSpPr>
          <p:nvPr/>
        </p:nvSpPr>
        <p:spPr>
          <a:xfrm>
            <a:off x="658906" y="274638"/>
            <a:ext cx="8275544" cy="80078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it-IT" b="1" dirty="0" err="1">
                <a:solidFill>
                  <a:srgbClr val="3333FF"/>
                </a:solidFill>
              </a:rPr>
              <a:t>Nanomaterials</a:t>
            </a:r>
            <a:endParaRPr lang="it-IT" b="1" dirty="0">
              <a:solidFill>
                <a:srgbClr val="3333FF"/>
              </a:solidFill>
            </a:endParaRPr>
          </a:p>
        </p:txBody>
      </p:sp>
      <p:pic>
        <p:nvPicPr>
          <p:cNvPr id="3" name="Picture 2" descr="Risultato immagini per titania nanoplates">
            <a:extLst>
              <a:ext uri="{FF2B5EF4-FFF2-40B4-BE49-F238E27FC236}">
                <a16:creationId xmlns:a16="http://schemas.microsoft.com/office/drawing/2014/main" id="{68D1BADA-9D8F-6960-3D7E-5BFC7FD8A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413" y="1251279"/>
            <a:ext cx="6365174" cy="5045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6745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2AD40DB6-F289-F5BF-2A71-DA5FF1D95243}"/>
              </a:ext>
            </a:extLst>
          </p:cNvPr>
          <p:cNvSpPr/>
          <p:nvPr/>
        </p:nvSpPr>
        <p:spPr>
          <a:xfrm>
            <a:off x="1966047" y="1349657"/>
            <a:ext cx="8027720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/>
              <a:t>Zero-dimensional</a:t>
            </a:r>
          </a:p>
          <a:p>
            <a:pPr algn="just"/>
            <a:r>
              <a:rPr lang="en-US" dirty="0"/>
              <a:t>A material with all three external dimensions in the nanoscale.</a:t>
            </a:r>
            <a:endParaRPr lang="en-US" b="1" dirty="0"/>
          </a:p>
          <a:p>
            <a:pPr algn="just"/>
            <a:endParaRPr lang="en-US" b="1" dirty="0"/>
          </a:p>
          <a:p>
            <a:pPr algn="just"/>
            <a:r>
              <a:rPr lang="en-US" b="1" dirty="0"/>
              <a:t>One-dimensional nanostructures</a:t>
            </a:r>
          </a:p>
          <a:p>
            <a:pPr algn="just"/>
            <a:r>
              <a:rPr lang="en-US" dirty="0"/>
              <a:t>The smallest possible crystalline wires with cross-section as small as a single atom can be engineered in cylindrical confinement.</a:t>
            </a:r>
          </a:p>
          <a:p>
            <a:pPr algn="just"/>
            <a:endParaRPr lang="en-US" baseline="30000" dirty="0"/>
          </a:p>
          <a:p>
            <a:pPr algn="just"/>
            <a:r>
              <a:rPr lang="en-US" b="1" dirty="0"/>
              <a:t>Two-dimensional nanostructures</a:t>
            </a:r>
          </a:p>
          <a:p>
            <a:pPr algn="just"/>
            <a:r>
              <a:rPr lang="en-US" dirty="0"/>
              <a:t>2D nanomaterials are materials consisting of a two-dimensional single layer of atoms. The most important representative graphene was discovered in 2004. Thin </a:t>
            </a:r>
            <a:r>
              <a:rPr lang="en-US" dirty="0">
                <a:solidFill>
                  <a:srgbClr val="FF0000"/>
                </a:solidFill>
              </a:rPr>
              <a:t>films</a:t>
            </a:r>
            <a:r>
              <a:rPr lang="en-US" dirty="0"/>
              <a:t> with nanoscale thicknesses are considered nanostructures but are sometimes not considered nanomaterials because they do not exist separately from the substrate. </a:t>
            </a:r>
          </a:p>
          <a:p>
            <a:pPr algn="just"/>
            <a:endParaRPr lang="en-US" dirty="0"/>
          </a:p>
          <a:p>
            <a:pPr algn="just"/>
            <a:r>
              <a:rPr lang="en-US" b="1" dirty="0"/>
              <a:t>3D nanostructured materials</a:t>
            </a:r>
          </a:p>
          <a:p>
            <a:pPr algn="just"/>
            <a:r>
              <a:rPr lang="en-US" dirty="0"/>
              <a:t>Bulk materials that contain features on the nanoscale, including nanocomposites, nanocrystalline materials, nanostructured films, and nanotextured surfaces.</a:t>
            </a:r>
            <a:endParaRPr lang="it-IT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2E1817-528B-AACC-3FF9-6711EE5B6EF5}"/>
              </a:ext>
            </a:extLst>
          </p:cNvPr>
          <p:cNvSpPr txBox="1">
            <a:spLocks noChangeArrowheads="1"/>
          </p:cNvSpPr>
          <p:nvPr/>
        </p:nvSpPr>
        <p:spPr>
          <a:xfrm>
            <a:off x="658906" y="274638"/>
            <a:ext cx="8275544" cy="80078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it-IT" b="1" dirty="0" err="1">
                <a:solidFill>
                  <a:srgbClr val="3333FF"/>
                </a:solidFill>
              </a:rPr>
              <a:t>Nanomaterials</a:t>
            </a:r>
            <a:endParaRPr lang="it-IT" b="1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4825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BB68CB6-E725-B1EE-5D5F-1A6A641A7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4651" y="0"/>
            <a:ext cx="70226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0820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991ACDC-A003-43A0-30AB-AAF4C8529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9598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F369A51-F373-A105-2C7D-CD94ABE09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335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0EEE6FD-BF44-6863-3532-AE0F97DFB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3439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FF2C102-7856-B716-40F2-6C829EBE4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4516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7883C8E-5FC6-97B8-114C-D7012E6BF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68661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</TotalTime>
  <Words>229</Words>
  <Application>Microsoft Office PowerPoint</Application>
  <PresentationFormat>Widescreen</PresentationFormat>
  <Paragraphs>25</Paragraphs>
  <Slides>12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6" baseType="lpstr">
      <vt:lpstr>Aptos</vt:lpstr>
      <vt:lpstr>Aptos Display</vt:lpstr>
      <vt:lpstr>Arial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MONTINI TIZIANO</dc:creator>
  <cp:lastModifiedBy>MONTINI TIZIANO</cp:lastModifiedBy>
  <cp:revision>5</cp:revision>
  <dcterms:created xsi:type="dcterms:W3CDTF">2025-03-05T12:00:54Z</dcterms:created>
  <dcterms:modified xsi:type="dcterms:W3CDTF">2025-03-06T10:00:18Z</dcterms:modified>
</cp:coreProperties>
</file>