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32" r:id="rId3"/>
    <p:sldId id="324" r:id="rId4"/>
    <p:sldId id="328" r:id="rId5"/>
    <p:sldId id="329" r:id="rId6"/>
    <p:sldId id="330" r:id="rId7"/>
    <p:sldId id="331" r:id="rId8"/>
    <p:sldId id="568" r:id="rId9"/>
    <p:sldId id="569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64ABB1-1D7E-49FE-84C1-3A5E78DC5F27}" v="228" dt="2025-03-06T09:44:07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-174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1BC0771A-1057-49B2-891C-B7AFF9D71FAE}"/>
    <pc:docChg chg="undo custSel addSld delSld modSld">
      <pc:chgData name="MONTINI TIZIANO" userId="8a953226-e843-44c4-90e9-85dbe80cb75b" providerId="ADAL" clId="{1BC0771A-1057-49B2-891C-B7AFF9D71FAE}" dt="2025-03-06T10:11:47.245" v="11" actId="2696"/>
      <pc:docMkLst>
        <pc:docMk/>
      </pc:docMkLst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2850547564" sldId="311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588362093" sldId="312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3510698345" sldId="313"/>
        </pc:sldMkLst>
      </pc:sldChg>
      <pc:sldChg chg="del">
        <pc:chgData name="MONTINI TIZIANO" userId="8a953226-e843-44c4-90e9-85dbe80cb75b" providerId="ADAL" clId="{1BC0771A-1057-49B2-891C-B7AFF9D71FAE}" dt="2025-03-06T10:07:35.423" v="1" actId="47"/>
        <pc:sldMkLst>
          <pc:docMk/>
          <pc:sldMk cId="133908635" sldId="314"/>
        </pc:sldMkLst>
      </pc:sldChg>
      <pc:sldChg chg="del">
        <pc:chgData name="MONTINI TIZIANO" userId="8a953226-e843-44c4-90e9-85dbe80cb75b" providerId="ADAL" clId="{1BC0771A-1057-49B2-891C-B7AFF9D71FAE}" dt="2025-03-06T10:07:35.423" v="1" actId="47"/>
        <pc:sldMkLst>
          <pc:docMk/>
          <pc:sldMk cId="4022843671" sldId="315"/>
        </pc:sldMkLst>
      </pc:sldChg>
      <pc:sldChg chg="del">
        <pc:chgData name="MONTINI TIZIANO" userId="8a953226-e843-44c4-90e9-85dbe80cb75b" providerId="ADAL" clId="{1BC0771A-1057-49B2-891C-B7AFF9D71FAE}" dt="2025-03-06T10:07:35.423" v="1" actId="47"/>
        <pc:sldMkLst>
          <pc:docMk/>
          <pc:sldMk cId="3601324301" sldId="316"/>
        </pc:sldMkLst>
      </pc:sldChg>
      <pc:sldChg chg="del">
        <pc:chgData name="MONTINI TIZIANO" userId="8a953226-e843-44c4-90e9-85dbe80cb75b" providerId="ADAL" clId="{1BC0771A-1057-49B2-891C-B7AFF9D71FAE}" dt="2025-03-06T10:07:35.423" v="1" actId="47"/>
        <pc:sldMkLst>
          <pc:docMk/>
          <pc:sldMk cId="1112554772" sldId="317"/>
        </pc:sldMkLst>
      </pc:sldChg>
      <pc:sldChg chg="del">
        <pc:chgData name="MONTINI TIZIANO" userId="8a953226-e843-44c4-90e9-85dbe80cb75b" providerId="ADAL" clId="{1BC0771A-1057-49B2-891C-B7AFF9D71FAE}" dt="2025-03-06T10:07:35.423" v="1" actId="47"/>
        <pc:sldMkLst>
          <pc:docMk/>
          <pc:sldMk cId="2887365832" sldId="318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3866024352" sldId="323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674049917" sldId="325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2062282668" sldId="326"/>
        </pc:sldMkLst>
      </pc:sldChg>
      <pc:sldChg chg="del">
        <pc:chgData name="MONTINI TIZIANO" userId="8a953226-e843-44c4-90e9-85dbe80cb75b" providerId="ADAL" clId="{1BC0771A-1057-49B2-891C-B7AFF9D71FAE}" dt="2025-03-06T10:11:47.245" v="11" actId="2696"/>
        <pc:sldMkLst>
          <pc:docMk/>
          <pc:sldMk cId="3080893508" sldId="327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2862660347" sldId="333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3247861843" sldId="334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1043945146" sldId="335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1823197950" sldId="336"/>
        </pc:sldMkLst>
      </pc:sldChg>
      <pc:sldChg chg="add del">
        <pc:chgData name="MONTINI TIZIANO" userId="8a953226-e843-44c4-90e9-85dbe80cb75b" providerId="ADAL" clId="{1BC0771A-1057-49B2-891C-B7AFF9D71FAE}" dt="2025-03-06T10:08:03.610" v="2"/>
        <pc:sldMkLst>
          <pc:docMk/>
          <pc:sldMk cId="3183019703" sldId="568"/>
        </pc:sldMkLst>
      </pc:sldChg>
      <pc:sldChg chg="add del">
        <pc:chgData name="MONTINI TIZIANO" userId="8a953226-e843-44c4-90e9-85dbe80cb75b" providerId="ADAL" clId="{1BC0771A-1057-49B2-891C-B7AFF9D71FAE}" dt="2025-03-06T10:11:44.870" v="10" actId="2696"/>
        <pc:sldMkLst>
          <pc:docMk/>
          <pc:sldMk cId="722107887" sldId="569"/>
        </pc:sldMkLst>
      </pc:sldChg>
      <pc:sldChg chg="add del">
        <pc:chgData name="MONTINI TIZIANO" userId="8a953226-e843-44c4-90e9-85dbe80cb75b" providerId="ADAL" clId="{1BC0771A-1057-49B2-891C-B7AFF9D71FAE}" dt="2025-03-06T10:08:56.299" v="6" actId="2696"/>
        <pc:sldMkLst>
          <pc:docMk/>
          <pc:sldMk cId="962001104" sldId="570"/>
        </pc:sldMkLst>
      </pc:sldChg>
      <pc:sldChg chg="add del">
        <pc:chgData name="MONTINI TIZIANO" userId="8a953226-e843-44c4-90e9-85dbe80cb75b" providerId="ADAL" clId="{1BC0771A-1057-49B2-891C-B7AFF9D71FAE}" dt="2025-03-06T10:08:56.299" v="6" actId="2696"/>
        <pc:sldMkLst>
          <pc:docMk/>
          <pc:sldMk cId="1826079280" sldId="571"/>
        </pc:sldMkLst>
      </pc:sldChg>
      <pc:sldChg chg="add del">
        <pc:chgData name="MONTINI TIZIANO" userId="8a953226-e843-44c4-90e9-85dbe80cb75b" providerId="ADAL" clId="{1BC0771A-1057-49B2-891C-B7AFF9D71FAE}" dt="2025-03-06T10:08:33.553" v="5" actId="2696"/>
        <pc:sldMkLst>
          <pc:docMk/>
          <pc:sldMk cId="2566906677" sldId="572"/>
        </pc:sldMkLst>
      </pc:sldChg>
      <pc:sldChg chg="add del">
        <pc:chgData name="MONTINI TIZIANO" userId="8a953226-e843-44c4-90e9-85dbe80cb75b" providerId="ADAL" clId="{1BC0771A-1057-49B2-891C-B7AFF9D71FAE}" dt="2025-03-06T10:08:33.553" v="5" actId="2696"/>
        <pc:sldMkLst>
          <pc:docMk/>
          <pc:sldMk cId="2962926415" sldId="573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943771296" sldId="574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3027654971" sldId="575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2172887370" sldId="576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1744582040" sldId="577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791219067" sldId="578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2168320580" sldId="579"/>
        </pc:sldMkLst>
      </pc:sldChg>
      <pc:sldChg chg="del">
        <pc:chgData name="MONTINI TIZIANO" userId="8a953226-e843-44c4-90e9-85dbe80cb75b" providerId="ADAL" clId="{1BC0771A-1057-49B2-891C-B7AFF9D71FAE}" dt="2025-03-06T10:06:24.653" v="0" actId="47"/>
        <pc:sldMkLst>
          <pc:docMk/>
          <pc:sldMk cId="234026933" sldId="5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F4F94-FC5D-C535-E92A-B11EC6A0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9C6005-81B2-1B43-5ED6-8D30C389D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1F38F-64E9-F6F0-7305-9591701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075BC-6A72-A4E6-51FA-1EDF7461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02FD3-D548-A34F-4AD3-DA3D0043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75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A5A57-B1C3-2241-3473-9E78625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6735A7-7C94-172D-CAB6-37D27CBC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2C5A8-1361-4A86-1607-B4FDCA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0111-0645-6654-236F-DE7EEA8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B07E0E-E0D9-E121-07E5-6E7E39A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2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7B0BE7-68FD-E10B-8017-4B4D8DABB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92BA8-1DCB-A86C-6DE0-6DEB7929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2B42C-9DDD-AF57-4C01-C50154A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4F8EF-C0AB-D52A-DD95-0BF312A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DB8AC-C859-250F-5DFF-344330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C16AE-2FCA-8349-17C5-B18D1AAC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5F038-6DB1-F1CA-0977-515A702A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1AE18-BEB2-DF9F-B1A1-69BA2C31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C47E2-7529-AC39-D2CE-7E28649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42041B-28F6-F18D-DF2E-7DADB56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29C26-E6AC-35DD-BA1A-3C7E457C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9BFEB-C5F6-2A94-32B0-5DC07B12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55F5-6835-E29A-4567-90BB788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6069-8FD5-1214-CAB6-895ABB0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47B54-8F21-6FBE-50AB-799CD85C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D1C0-5FE1-3CCD-0B27-47B553E5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7C3A-46BF-72CA-D397-95F8EB6C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285E7-D987-9573-78F1-262C2103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09D9C4-9CC8-B27F-AF70-1C63F194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16C32-2B34-5B3A-81FD-C90253C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EC5E17-1873-2584-F7D6-E5248B4A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746BE-5618-5057-5896-14116D0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2282DD-5AF7-295B-CA90-43DAC9DC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F8060-7EE2-E8E6-5917-27D160F3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7149E-F4FB-9898-DFF5-5A28DC1F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154CB-C7FB-BFCB-C542-0924CA69C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9AE4AC-29C4-9360-DDB3-D77039A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495229-F88D-AA36-FB6B-9AB7BF0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3CD771-BD22-671B-78BF-7EA63FC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A25E0-D034-5B72-6ED4-79FD0F5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B0FF0-805C-3742-763D-5170DC8C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6C0B20-3B64-DC61-1C83-9A799F3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C7496-559A-427C-4179-1BB8ADEC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B699DE-4E56-DCDF-59FE-EDD00AE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E15F3-AB96-AC73-9B3E-F2468D5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3CC58-80F6-1287-CAA6-5AF0DB5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502A2-77A1-6427-C21F-9DE1BBD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5CCDC2-9E8C-E2BF-4C23-BE505B35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FD33C3-2B21-21F8-56A7-26EEE1E9D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7A012E-7A74-3AE8-F901-6BEBEEC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06589-5DF5-BE81-CD0A-D3FB5DDC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E5342-31C4-900C-EE42-EC541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E366A-8D83-7B99-B8C4-E0A6C456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ED3E09-4F51-138B-7A0E-B22FC1334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305E4D-055C-AD11-B1B9-4820111C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A8C51-57F5-03E9-350F-6592402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2993C-92BF-6F55-7504-765A1A6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CE9C21-07B3-3A7B-14F9-2108680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7C54B0-A2DB-52E2-CB36-FD946211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D0D0E-D368-8FF6-371F-D114337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CAFD-C9FB-B3AC-0647-ED70ACF53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1ADD9-2F0C-764F-84AF-C56FC5C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C246E-409A-5151-02EA-642396BA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43ABD3-09D3-F838-C2DA-8F2DA059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D7BB6B-3E44-7032-B4C1-C1CEF40B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851" y="1218554"/>
            <a:ext cx="6416298" cy="442089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57B716-C3AF-377A-8545-A170E863BEFF}"/>
              </a:ext>
            </a:extLst>
          </p:cNvPr>
          <p:cNvSpPr txBox="1"/>
          <p:nvPr/>
        </p:nvSpPr>
        <p:spPr>
          <a:xfrm>
            <a:off x="349044" y="290052"/>
            <a:ext cx="274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24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08669-C08F-432F-875B-688F79013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853F1C-D35C-AB84-4D79-8A88B08D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B5FBA8-E2EB-D44D-76F2-C3B188CF9D06}"/>
              </a:ext>
            </a:extLst>
          </p:cNvPr>
          <p:cNvSpPr txBox="1"/>
          <p:nvPr/>
        </p:nvSpPr>
        <p:spPr>
          <a:xfrm>
            <a:off x="349044" y="290052"/>
            <a:ext cx="4212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3333FF"/>
                </a:solidFill>
              </a:rPr>
              <a:t>Example</a:t>
            </a:r>
            <a:r>
              <a:rPr lang="it-IT" sz="2800" b="1" dirty="0">
                <a:solidFill>
                  <a:srgbClr val="3333FF"/>
                </a:solidFill>
              </a:rPr>
              <a:t>: </a:t>
            </a:r>
            <a:r>
              <a:rPr lang="it-IT" sz="2800" b="1" dirty="0" err="1">
                <a:solidFill>
                  <a:srgbClr val="3333FF"/>
                </a:solidFill>
              </a:rPr>
              <a:t>hydroxyapatite</a:t>
            </a:r>
            <a:endParaRPr lang="it-IT" sz="2800" b="1" dirty="0">
              <a:solidFill>
                <a:srgbClr val="3333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C315F1-D8AB-F23A-901F-A4ED5A8B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31" y="2312910"/>
            <a:ext cx="8255330" cy="41276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1F34DC-A81E-E685-C5E8-D7E8F09A3905}"/>
              </a:ext>
            </a:extLst>
          </p:cNvPr>
          <p:cNvSpPr txBox="1"/>
          <p:nvPr/>
        </p:nvSpPr>
        <p:spPr>
          <a:xfrm>
            <a:off x="9418808" y="2959199"/>
            <a:ext cx="178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Ca</a:t>
            </a:r>
            <a:r>
              <a:rPr lang="it-IT" baseline="-25000" dirty="0"/>
              <a:t>10</a:t>
            </a:r>
            <a:r>
              <a:rPr lang="it-IT" dirty="0"/>
              <a:t>(PO</a:t>
            </a:r>
            <a:r>
              <a:rPr lang="it-IT" baseline="-25000" dirty="0"/>
              <a:t>4</a:t>
            </a:r>
            <a:r>
              <a:rPr lang="it-IT" dirty="0"/>
              <a:t>)</a:t>
            </a:r>
            <a:r>
              <a:rPr lang="it-IT" baseline="-25000" dirty="0"/>
              <a:t>6</a:t>
            </a:r>
            <a:r>
              <a:rPr lang="it-IT" dirty="0"/>
              <a:t>(OH)</a:t>
            </a:r>
            <a:r>
              <a:rPr lang="it-IT" baseline="-25000" dirty="0"/>
              <a:t>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6C7CBC-1FBF-D8AB-BDA8-7F743A6F77C1}"/>
              </a:ext>
            </a:extLst>
          </p:cNvPr>
          <p:cNvSpPr txBox="1"/>
          <p:nvPr/>
        </p:nvSpPr>
        <p:spPr>
          <a:xfrm>
            <a:off x="1735394" y="1193759"/>
            <a:ext cx="395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Simple </a:t>
            </a:r>
            <a:r>
              <a:rPr lang="it-IT" dirty="0" err="1"/>
              <a:t>precipitation</a:t>
            </a:r>
            <a:r>
              <a:rPr lang="it-IT" dirty="0"/>
              <a:t> by </a:t>
            </a:r>
            <a:r>
              <a:rPr lang="it-IT" dirty="0" err="1"/>
              <a:t>increase</a:t>
            </a:r>
            <a:r>
              <a:rPr lang="it-IT" dirty="0"/>
              <a:t> of pH</a:t>
            </a:r>
          </a:p>
        </p:txBody>
      </p:sp>
    </p:spTree>
    <p:extLst>
      <p:ext uri="{BB962C8B-B14F-4D97-AF65-F5344CB8AC3E}">
        <p14:creationId xmlns:p14="http://schemas.microsoft.com/office/powerpoint/2010/main" val="2391222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0770D-A128-0052-7142-4A1097C4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bevanda, succo&#10;&#10;Il contenuto generato dall'IA potrebbe non essere corretto.">
            <a:extLst>
              <a:ext uri="{FF2B5EF4-FFF2-40B4-BE49-F238E27FC236}">
                <a16:creationId xmlns:a16="http://schemas.microsoft.com/office/drawing/2014/main" id="{E6A8A6DA-A8D1-9492-30AC-45BBEB6B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6" y="1071464"/>
            <a:ext cx="7135017" cy="29788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F58B9E-3FB5-CC19-EA7C-C0446830C530}"/>
              </a:ext>
            </a:extLst>
          </p:cNvPr>
          <p:cNvSpPr txBox="1"/>
          <p:nvPr/>
        </p:nvSpPr>
        <p:spPr>
          <a:xfrm>
            <a:off x="349044" y="290052"/>
            <a:ext cx="3766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Direct </a:t>
            </a:r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275C6B-3A60-DD53-1E7E-E0E21E1D1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913"/>
          <a:stretch/>
        </p:blipFill>
        <p:spPr>
          <a:xfrm>
            <a:off x="8871555" y="1176545"/>
            <a:ext cx="2908198" cy="24860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0B0F66-683D-A126-4D77-FAE2B94E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000"/>
          <a:stretch/>
        </p:blipFill>
        <p:spPr>
          <a:xfrm>
            <a:off x="6304555" y="3827462"/>
            <a:ext cx="5475198" cy="24860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430D62-05A8-6EDC-9212-2E43344E8778}"/>
              </a:ext>
            </a:extLst>
          </p:cNvPr>
          <p:cNvSpPr txBox="1"/>
          <p:nvPr/>
        </p:nvSpPr>
        <p:spPr>
          <a:xfrm>
            <a:off x="5968180" y="64783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https://doi.org/10.1016/j.heliyon.2024.e34413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E42219-CF37-1354-0C25-24D0B8B18FE2}"/>
              </a:ext>
            </a:extLst>
          </p:cNvPr>
          <p:cNvSpPr txBox="1"/>
          <p:nvPr/>
        </p:nvSpPr>
        <p:spPr>
          <a:xfrm>
            <a:off x="491775" y="4294859"/>
            <a:ext cx="268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purity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Broad size </a:t>
            </a:r>
            <a:r>
              <a:rPr lang="it-IT" dirty="0" err="1"/>
              <a:t>distribution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8BF91B9-9FF6-62D5-5978-0B0D12260130}"/>
              </a:ext>
            </a:extLst>
          </p:cNvPr>
          <p:cNvSpPr txBox="1"/>
          <p:nvPr/>
        </p:nvSpPr>
        <p:spPr>
          <a:xfrm>
            <a:off x="491775" y="5463370"/>
            <a:ext cx="5262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Key points are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Comparable </a:t>
            </a:r>
            <a:r>
              <a:rPr lang="it-IT" dirty="0" err="1"/>
              <a:t>solubility</a:t>
            </a:r>
            <a:r>
              <a:rPr lang="it-IT" dirty="0"/>
              <a:t> of </a:t>
            </a:r>
            <a:r>
              <a:rPr lang="it-IT" dirty="0" err="1"/>
              <a:t>hydroxides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Intermediate aging (</a:t>
            </a:r>
            <a:r>
              <a:rPr lang="it-IT" dirty="0" err="1"/>
              <a:t>disoolution</a:t>
            </a:r>
            <a:r>
              <a:rPr lang="it-IT" dirty="0"/>
              <a:t> – </a:t>
            </a:r>
            <a:r>
              <a:rPr lang="it-IT" dirty="0" err="1"/>
              <a:t>reprecipitation</a:t>
            </a:r>
            <a:r>
              <a:rPr lang="it-IT" dirty="0"/>
              <a:t>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FE4951-9922-B66A-1ABB-D9804043AA61}"/>
              </a:ext>
            </a:extLst>
          </p:cNvPr>
          <p:cNvSpPr txBox="1"/>
          <p:nvPr/>
        </p:nvSpPr>
        <p:spPr>
          <a:xfrm>
            <a:off x="5074568" y="609799"/>
            <a:ext cx="1358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CoFe</a:t>
            </a:r>
            <a:r>
              <a:rPr lang="it-IT" sz="2400" b="1" baseline="-25000" dirty="0">
                <a:solidFill>
                  <a:srgbClr val="FF0000"/>
                </a:solidFill>
              </a:rPr>
              <a:t>2</a:t>
            </a:r>
            <a:r>
              <a:rPr lang="it-IT" sz="2400" b="1" dirty="0">
                <a:solidFill>
                  <a:srgbClr val="FF0000"/>
                </a:solidFill>
              </a:rPr>
              <a:t>O</a:t>
            </a:r>
            <a:r>
              <a:rPr lang="it-IT" sz="2400" b="1" baseline="-25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965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0B42-827D-40F2-2A5B-9DDAF5CD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D44FCD-E219-8204-C7AA-F8212B9EE2D8}"/>
              </a:ext>
            </a:extLst>
          </p:cNvPr>
          <p:cNvSpPr txBox="1"/>
          <p:nvPr/>
        </p:nvSpPr>
        <p:spPr>
          <a:xfrm>
            <a:off x="349044" y="290052"/>
            <a:ext cx="3766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Direct </a:t>
            </a:r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6DA09022-E040-ABB7-90B3-5594A87F4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321" y="2071841"/>
            <a:ext cx="1905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dirty="0">
                <a:latin typeface="Arial" panose="020B0604020202020204" pitchFamily="34" charset="0"/>
              </a:rPr>
              <a:t>Zr(OH)</a:t>
            </a:r>
            <a:r>
              <a:rPr lang="it-IT" altLang="it-IT" sz="1400" baseline="-25000" dirty="0">
                <a:latin typeface="Arial" panose="020B0604020202020204" pitchFamily="34" charset="0"/>
              </a:rPr>
              <a:t>4</a:t>
            </a:r>
            <a:r>
              <a:rPr lang="it-IT" altLang="it-IT" sz="1400" dirty="0">
                <a:latin typeface="Arial" panose="020B0604020202020204" pitchFamily="34" charset="0"/>
              </a:rPr>
              <a:t>	pH </a:t>
            </a: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 2</a:t>
            </a:r>
          </a:p>
          <a:p>
            <a:pPr>
              <a:spcBef>
                <a:spcPct val="50000"/>
              </a:spcBef>
            </a:pP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Ce(OH)</a:t>
            </a:r>
            <a:r>
              <a:rPr lang="it-IT" altLang="it-IT" sz="14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it-IT" altLang="it-IT" sz="1400" dirty="0">
                <a:latin typeface="Arial" panose="020B0604020202020204" pitchFamily="34" charset="0"/>
              </a:rPr>
              <a:t>pH </a:t>
            </a: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it-IT" altLang="it-IT" sz="14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7.5</a:t>
            </a:r>
            <a:endParaRPr lang="it-IT" altLang="it-IT" sz="1400" dirty="0">
              <a:latin typeface="Arial" panose="020B0604020202020204" pitchFamily="34" charset="0"/>
            </a:endParaRPr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E72E6434-2F34-C51F-5BB7-C95010DA2943}"/>
              </a:ext>
            </a:extLst>
          </p:cNvPr>
          <p:cNvGrpSpPr>
            <a:grpSpLocks/>
          </p:cNvGrpSpPr>
          <p:nvPr/>
        </p:nvGrpSpPr>
        <p:grpSpPr bwMode="auto">
          <a:xfrm>
            <a:off x="5115233" y="2076604"/>
            <a:ext cx="4175125" cy="630237"/>
            <a:chOff x="2448" y="1881"/>
            <a:chExt cx="2630" cy="397"/>
          </a:xfrm>
        </p:grpSpPr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5FC32F5A-4CD0-EEEA-C331-36A47A232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" y="1881"/>
              <a:ext cx="1763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tabLst/>
              </a:pPr>
              <a:r>
                <a:rPr lang="it-IT" altLang="it-IT" sz="1400" dirty="0">
                  <a:latin typeface="Arial" panose="020B0604020202020204" pitchFamily="34" charset="0"/>
                </a:rPr>
                <a:t> 	Zr(OH)</a:t>
              </a:r>
              <a:r>
                <a:rPr lang="it-IT" altLang="it-IT" sz="1400" baseline="-25000" dirty="0">
                  <a:latin typeface="Arial" panose="020B0604020202020204" pitchFamily="34" charset="0"/>
                </a:rPr>
                <a:t>4</a:t>
              </a:r>
              <a:r>
                <a:rPr lang="it-IT" altLang="it-IT" sz="1400" dirty="0">
                  <a:latin typeface="Arial" panose="020B0604020202020204" pitchFamily="34" charset="0"/>
                </a:rPr>
                <a:t>	pH </a:t>
              </a: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 2</a:t>
              </a:r>
            </a:p>
            <a:p>
              <a:pPr>
                <a:spcBef>
                  <a:spcPct val="50000"/>
                </a:spcBef>
                <a:tabLst/>
              </a:pP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	Ce(OH)</a:t>
              </a:r>
              <a:r>
                <a:rPr lang="it-IT" altLang="it-IT" sz="1400" baseline="-25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4</a:t>
              </a: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	</a:t>
              </a:r>
              <a:r>
                <a:rPr lang="it-IT" altLang="it-IT" sz="1400" dirty="0">
                  <a:latin typeface="Arial" panose="020B0604020202020204" pitchFamily="34" charset="0"/>
                </a:rPr>
                <a:t>pH </a:t>
              </a: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 </a:t>
              </a:r>
              <a:r>
                <a:rPr lang="it-IT" altLang="it-IT" sz="14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it-IT" altLang="it-IT" sz="1400" dirty="0">
                <a:latin typeface="Arial" panose="020B0604020202020204" pitchFamily="34" charset="0"/>
              </a:endParaRPr>
            </a:p>
          </p:txBody>
        </p:sp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FE71AB66-B170-F2A0-63C4-D89F35D14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012"/>
              <a:ext cx="815" cy="126"/>
            </a:xfrm>
            <a:prstGeom prst="rightArrow">
              <a:avLst>
                <a:gd name="adj1" fmla="val 50000"/>
                <a:gd name="adj2" fmla="val 161706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" name="Text Box 13">
            <a:extLst>
              <a:ext uri="{FF2B5EF4-FFF2-40B4-BE49-F238E27FC236}">
                <a16:creationId xmlns:a16="http://schemas.microsoft.com/office/drawing/2014/main" id="{5FA748F4-2939-6E0C-14D4-20C6F009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878" y="3559944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400" dirty="0" err="1"/>
              <a:t>Preliminar</a:t>
            </a:r>
            <a:r>
              <a:rPr lang="it-IT" altLang="it-IT" sz="1400" dirty="0"/>
              <a:t> </a:t>
            </a:r>
            <a:r>
              <a:rPr lang="it-IT" altLang="it-IT" sz="1400" dirty="0" err="1"/>
              <a:t>oxidation</a:t>
            </a:r>
            <a:r>
              <a:rPr lang="it-IT" altLang="it-IT" sz="1400" dirty="0"/>
              <a:t> of </a:t>
            </a:r>
            <a:r>
              <a:rPr lang="it-IT" altLang="it-IT" sz="1400" dirty="0" err="1"/>
              <a:t>Ce</a:t>
            </a:r>
            <a:r>
              <a:rPr lang="it-IT" altLang="it-IT" sz="1400" baseline="30000" dirty="0" err="1"/>
              <a:t>III</a:t>
            </a:r>
            <a:r>
              <a:rPr lang="it-IT" altLang="it-IT" sz="1400" dirty="0"/>
              <a:t> to </a:t>
            </a:r>
            <a:r>
              <a:rPr lang="it-IT" altLang="it-IT" sz="1400" dirty="0" err="1"/>
              <a:t>Ce</a:t>
            </a:r>
            <a:r>
              <a:rPr lang="it-IT" altLang="it-IT" sz="1400" baseline="30000" dirty="0" err="1"/>
              <a:t>IV</a:t>
            </a:r>
            <a:r>
              <a:rPr lang="it-IT" altLang="it-IT" sz="1400" dirty="0"/>
              <a:t> </a:t>
            </a:r>
            <a:r>
              <a:rPr lang="it-IT" altLang="it-IT" sz="1400" dirty="0" err="1"/>
              <a:t>woth</a:t>
            </a:r>
            <a:r>
              <a:rPr lang="it-IT" altLang="it-IT" sz="1400" dirty="0"/>
              <a:t> (NH</a:t>
            </a:r>
            <a:r>
              <a:rPr lang="it-IT" altLang="it-IT" sz="1400" baseline="-25000" dirty="0"/>
              <a:t>4</a:t>
            </a:r>
            <a:r>
              <a:rPr lang="it-IT" altLang="it-IT" sz="1400" dirty="0"/>
              <a:t>)</a:t>
            </a:r>
            <a:r>
              <a:rPr lang="it-IT" altLang="it-IT" sz="1400" baseline="-25000" dirty="0"/>
              <a:t>2</a:t>
            </a:r>
            <a:r>
              <a:rPr lang="it-IT" altLang="it-IT" sz="1400" dirty="0"/>
              <a:t>S</a:t>
            </a:r>
            <a:r>
              <a:rPr lang="it-IT" altLang="it-IT" sz="1400" baseline="-25000" dirty="0"/>
              <a:t>2</a:t>
            </a:r>
            <a:r>
              <a:rPr lang="it-IT" altLang="it-IT" sz="1400" dirty="0"/>
              <a:t>O</a:t>
            </a:r>
            <a:r>
              <a:rPr lang="it-IT" altLang="it-IT" sz="1400" baseline="-25000" dirty="0"/>
              <a:t>8</a:t>
            </a:r>
            <a:endParaRPr lang="it-IT" altLang="it-IT" sz="1400" dirty="0"/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BA756A0C-97C4-287E-4F9E-F636B1F16DFA}"/>
              </a:ext>
            </a:extLst>
          </p:cNvPr>
          <p:cNvGrpSpPr>
            <a:grpSpLocks/>
          </p:cNvGrpSpPr>
          <p:nvPr/>
        </p:nvGrpSpPr>
        <p:grpSpPr bwMode="auto">
          <a:xfrm>
            <a:off x="2091353" y="3969519"/>
            <a:ext cx="7380287" cy="2506662"/>
            <a:chOff x="537" y="2592"/>
            <a:chExt cx="4649" cy="1579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1AB93889-1238-E14F-E0CA-29952E205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3029"/>
              <a:ext cx="65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400" dirty="0"/>
                <a:t>With</a:t>
              </a:r>
            </a:p>
            <a:p>
              <a:r>
                <a:rPr lang="it-IT" altLang="it-IT" sz="1400" dirty="0"/>
                <a:t>(NH</a:t>
              </a:r>
              <a:r>
                <a:rPr lang="it-IT" altLang="it-IT" sz="1400" baseline="-25000" dirty="0"/>
                <a:t>4</a:t>
              </a:r>
              <a:r>
                <a:rPr lang="it-IT" altLang="it-IT" sz="1400" dirty="0"/>
                <a:t>)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S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O</a:t>
              </a:r>
              <a:r>
                <a:rPr lang="it-IT" altLang="it-IT" sz="1400" baseline="-25000" dirty="0"/>
                <a:t>8</a:t>
              </a: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43F5F80D-4FF8-203E-39AA-8253489C6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" y="3029"/>
              <a:ext cx="65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it-IT" altLang="it-IT" sz="1400" dirty="0" err="1"/>
                <a:t>Without</a:t>
              </a:r>
              <a:endParaRPr lang="it-IT" altLang="it-IT" sz="1400" dirty="0"/>
            </a:p>
            <a:p>
              <a:pPr algn="r"/>
              <a:r>
                <a:rPr lang="it-IT" altLang="it-IT" sz="1400" dirty="0"/>
                <a:t>(NH</a:t>
              </a:r>
              <a:r>
                <a:rPr lang="it-IT" altLang="it-IT" sz="1400" baseline="-25000" dirty="0"/>
                <a:t>4</a:t>
              </a:r>
              <a:r>
                <a:rPr lang="it-IT" altLang="it-IT" sz="1400" dirty="0"/>
                <a:t>)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S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O</a:t>
              </a:r>
              <a:r>
                <a:rPr lang="it-IT" altLang="it-IT" sz="1400" baseline="-25000" dirty="0"/>
                <a:t>8</a:t>
              </a:r>
            </a:p>
          </p:txBody>
        </p:sp>
        <p:pic>
          <p:nvPicPr>
            <p:cNvPr id="11" name="Picture 22">
              <a:extLst>
                <a:ext uri="{FF2B5EF4-FFF2-40B4-BE49-F238E27FC236}">
                  <a16:creationId xmlns:a16="http://schemas.microsoft.com/office/drawing/2014/main" id="{620565DB-EB12-3F56-EA0B-33942B88F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" y="2592"/>
              <a:ext cx="1695" cy="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C8009F00-94B2-4F80-5251-BDFC963DA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2592"/>
              <a:ext cx="1695" cy="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20309E-3B9A-46C9-46CF-4888B0B4CE77}"/>
              </a:ext>
            </a:extLst>
          </p:cNvPr>
          <p:cNvSpPr txBox="1"/>
          <p:nvPr/>
        </p:nvSpPr>
        <p:spPr>
          <a:xfrm>
            <a:off x="5074568" y="60979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Ce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Zr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O</a:t>
            </a:r>
            <a:r>
              <a:rPr lang="it-IT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FCD9FF-F174-85CB-EA3A-2FEE96FB6FD3}"/>
              </a:ext>
            </a:extLst>
          </p:cNvPr>
          <p:cNvSpPr txBox="1"/>
          <p:nvPr/>
        </p:nvSpPr>
        <p:spPr>
          <a:xfrm>
            <a:off x="2714165" y="1427316"/>
            <a:ext cx="609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Precipitation</a:t>
            </a:r>
            <a:r>
              <a:rPr lang="it-IT" dirty="0"/>
              <a:t> of Ce and Zr </a:t>
            </a:r>
            <a:r>
              <a:rPr lang="it-IT" dirty="0" err="1"/>
              <a:t>precursors</a:t>
            </a:r>
            <a:r>
              <a:rPr lang="it-IT" dirty="0"/>
              <a:t> by </a:t>
            </a:r>
            <a:r>
              <a:rPr lang="it-IT" dirty="0" err="1"/>
              <a:t>addition</a:t>
            </a:r>
            <a:r>
              <a:rPr lang="it-IT" dirty="0"/>
              <a:t> of NH</a:t>
            </a:r>
            <a:r>
              <a:rPr lang="it-IT" baseline="-25000" dirty="0"/>
              <a:t>4</a:t>
            </a:r>
            <a:r>
              <a:rPr lang="it-IT" dirty="0"/>
              <a:t>OH.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B9B408-E76E-CF48-ABA2-49E656F9A7B8}"/>
              </a:ext>
            </a:extLst>
          </p:cNvPr>
          <p:cNvSpPr txBox="1"/>
          <p:nvPr/>
        </p:nvSpPr>
        <p:spPr>
          <a:xfrm>
            <a:off x="3661702" y="6396290"/>
            <a:ext cx="45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XRD </a:t>
            </a:r>
            <a:r>
              <a:rPr lang="it-IT" dirty="0" err="1"/>
              <a:t>analysis</a:t>
            </a:r>
            <a:r>
              <a:rPr lang="it-IT" dirty="0"/>
              <a:t> of samples </a:t>
            </a:r>
            <a:r>
              <a:rPr lang="it-IT" dirty="0" err="1"/>
              <a:t>calcined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1000 °C</a:t>
            </a:r>
          </a:p>
        </p:txBody>
      </p:sp>
    </p:spTree>
    <p:extLst>
      <p:ext uri="{BB962C8B-B14F-4D97-AF65-F5344CB8AC3E}">
        <p14:creationId xmlns:p14="http://schemas.microsoft.com/office/powerpoint/2010/main" val="10173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536A-0E64-28F6-DBB7-051D2E8BD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E1CD57-76B5-8C2A-2D0A-F1848F2352EA}"/>
              </a:ext>
            </a:extLst>
          </p:cNvPr>
          <p:cNvSpPr txBox="1"/>
          <p:nvPr/>
        </p:nvSpPr>
        <p:spPr>
          <a:xfrm>
            <a:off x="349044" y="290052"/>
            <a:ext cx="396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Inverse </a:t>
            </a:r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63D74C-512D-2289-9700-42DBC787BD07}"/>
              </a:ext>
            </a:extLst>
          </p:cNvPr>
          <p:cNvSpPr txBox="1"/>
          <p:nvPr/>
        </p:nvSpPr>
        <p:spPr>
          <a:xfrm>
            <a:off x="5074568" y="60979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Ce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Zr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O</a:t>
            </a:r>
            <a:r>
              <a:rPr lang="it-IT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9A5746-83F8-570F-B8EF-687D62015F16}"/>
              </a:ext>
            </a:extLst>
          </p:cNvPr>
          <p:cNvSpPr txBox="1"/>
          <p:nvPr/>
        </p:nvSpPr>
        <p:spPr>
          <a:xfrm>
            <a:off x="2918415" y="1211947"/>
            <a:ext cx="7289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Precipitation</a:t>
            </a:r>
            <a:r>
              <a:rPr lang="it-IT" dirty="0"/>
              <a:t> by </a:t>
            </a:r>
            <a:r>
              <a:rPr lang="it-IT" dirty="0" err="1"/>
              <a:t>addition</a:t>
            </a:r>
            <a:r>
              <a:rPr lang="it-IT" dirty="0"/>
              <a:t> of Ce and Zr </a:t>
            </a:r>
            <a:r>
              <a:rPr lang="it-IT" dirty="0" err="1"/>
              <a:t>precursors</a:t>
            </a:r>
            <a:r>
              <a:rPr lang="it-IT" dirty="0"/>
              <a:t> to NH</a:t>
            </a:r>
            <a:r>
              <a:rPr lang="it-IT" baseline="-25000" dirty="0"/>
              <a:t>4</a:t>
            </a:r>
            <a:r>
              <a:rPr lang="it-IT" dirty="0"/>
              <a:t>OH.</a:t>
            </a:r>
          </a:p>
          <a:p>
            <a:endParaRPr lang="it-IT" dirty="0"/>
          </a:p>
          <a:p>
            <a:pPr algn="ctr"/>
            <a:r>
              <a:rPr lang="it-IT" dirty="0" err="1"/>
              <a:t>Instantaneous</a:t>
            </a:r>
            <a:r>
              <a:rPr lang="it-IT" dirty="0"/>
              <a:t> quantitative </a:t>
            </a:r>
            <a:r>
              <a:rPr lang="it-IT" dirty="0" err="1"/>
              <a:t>precipitation</a:t>
            </a:r>
            <a:r>
              <a:rPr lang="it-IT" dirty="0"/>
              <a:t> of metal </a:t>
            </a:r>
            <a:r>
              <a:rPr lang="it-IT" dirty="0" err="1"/>
              <a:t>ions</a:t>
            </a:r>
            <a:r>
              <a:rPr lang="it-IT" dirty="0"/>
              <a:t>. </a:t>
            </a:r>
          </a:p>
          <a:p>
            <a:pPr algn="ctr"/>
            <a:r>
              <a:rPr lang="it-IT" dirty="0"/>
              <a:t>The </a:t>
            </a:r>
            <a:r>
              <a:rPr lang="it-IT" dirty="0" err="1"/>
              <a:t>statistical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cations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«</a:t>
            </a:r>
            <a:r>
              <a:rPr lang="it-IT" dirty="0" err="1"/>
              <a:t>freezed</a:t>
            </a:r>
            <a:r>
              <a:rPr lang="it-IT" dirty="0"/>
              <a:t>» and </a:t>
            </a:r>
            <a:r>
              <a:rPr lang="it-IT" dirty="0" err="1"/>
              <a:t>maintained</a:t>
            </a:r>
            <a:r>
              <a:rPr lang="it-IT" dirty="0"/>
              <a:t> in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oxide</a:t>
            </a:r>
            <a:r>
              <a:rPr lang="it-IT" dirty="0"/>
              <a:t> product.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CF943AB-40E8-2362-4582-64F1B83318F9}"/>
              </a:ext>
            </a:extLst>
          </p:cNvPr>
          <p:cNvGrpSpPr/>
          <p:nvPr/>
        </p:nvGrpSpPr>
        <p:grpSpPr>
          <a:xfrm>
            <a:off x="3646953" y="2718618"/>
            <a:ext cx="4596195" cy="3935672"/>
            <a:chOff x="3587959" y="2807109"/>
            <a:chExt cx="4596195" cy="393567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15FBAF6-16DF-0722-E4A0-CA7A07EC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5815" y="2807109"/>
              <a:ext cx="4059896" cy="3495368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5D64D2E-2D69-CA66-CB71-E925FB5AE40C}"/>
                </a:ext>
              </a:extLst>
            </p:cNvPr>
            <p:cNvSpPr txBox="1"/>
            <p:nvPr/>
          </p:nvSpPr>
          <p:spPr>
            <a:xfrm>
              <a:off x="3587959" y="6373449"/>
              <a:ext cx="4596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XRD </a:t>
              </a:r>
              <a:r>
                <a:rPr lang="it-IT" dirty="0" err="1"/>
                <a:t>analysis</a:t>
              </a:r>
              <a:r>
                <a:rPr lang="it-IT" dirty="0"/>
                <a:t> of samples </a:t>
              </a:r>
              <a:r>
                <a:rPr lang="it-IT" dirty="0" err="1"/>
                <a:t>calcined</a:t>
              </a:r>
              <a:r>
                <a:rPr lang="it-IT" dirty="0"/>
                <a:t> </a:t>
              </a:r>
              <a:r>
                <a:rPr lang="it-IT" dirty="0" err="1"/>
                <a:t>at</a:t>
              </a:r>
              <a:r>
                <a:rPr lang="it-IT" dirty="0"/>
                <a:t> 1000 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02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BD2711-CFDD-1988-9483-F4336FFF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0A91E2F-DFB6-616E-E942-BFF3D492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7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179</Words>
  <Application>Microsoft Office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2</cp:revision>
  <dcterms:created xsi:type="dcterms:W3CDTF">2025-03-05T12:00:54Z</dcterms:created>
  <dcterms:modified xsi:type="dcterms:W3CDTF">2025-03-06T10:12:10Z</dcterms:modified>
</cp:coreProperties>
</file>