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5" r:id="rId3"/>
    <p:sldId id="326" r:id="rId4"/>
    <p:sldId id="577" r:id="rId5"/>
    <p:sldId id="575" r:id="rId6"/>
    <p:sldId id="578" r:id="rId7"/>
    <p:sldId id="576" r:id="rId8"/>
    <p:sldId id="574" r:id="rId9"/>
    <p:sldId id="311" r:id="rId10"/>
    <p:sldId id="312" r:id="rId11"/>
    <p:sldId id="313" r:id="rId12"/>
    <p:sldId id="335" r:id="rId13"/>
    <p:sldId id="333" r:id="rId14"/>
    <p:sldId id="579" r:id="rId15"/>
    <p:sldId id="334" r:id="rId16"/>
    <p:sldId id="580" r:id="rId17"/>
    <p:sldId id="33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-174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F4F94-FC5D-C535-E92A-B11EC6A0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9C6005-81B2-1B43-5ED6-8D30C389D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1F38F-64E9-F6F0-7305-9591701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075BC-6A72-A4E6-51FA-1EDF7461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02FD3-D548-A34F-4AD3-DA3D0043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75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A5A57-B1C3-2241-3473-9E78625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6735A7-7C94-172D-CAB6-37D27CBC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2C5A8-1361-4A86-1607-B4FDCA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0111-0645-6654-236F-DE7EEA8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B07E0E-E0D9-E121-07E5-6E7E39A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2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7B0BE7-68FD-E10B-8017-4B4D8DABB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92BA8-1DCB-A86C-6DE0-6DEB7929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2B42C-9DDD-AF57-4C01-C50154A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4F8EF-C0AB-D52A-DD95-0BF312A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DB8AC-C859-250F-5DFF-344330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C16AE-2FCA-8349-17C5-B18D1AAC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5F038-6DB1-F1CA-0977-515A702A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1AE18-BEB2-DF9F-B1A1-69BA2C31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C47E2-7529-AC39-D2CE-7E28649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42041B-28F6-F18D-DF2E-7DADB56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29C26-E6AC-35DD-BA1A-3C7E457C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9BFEB-C5F6-2A94-32B0-5DC07B12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55F5-6835-E29A-4567-90BB788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6069-8FD5-1214-CAB6-895ABB0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47B54-8F21-6FBE-50AB-799CD85C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D1C0-5FE1-3CCD-0B27-47B553E5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7C3A-46BF-72CA-D397-95F8EB6C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285E7-D987-9573-78F1-262C2103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09D9C4-9CC8-B27F-AF70-1C63F194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16C32-2B34-5B3A-81FD-C90253C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EC5E17-1873-2584-F7D6-E5248B4A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746BE-5618-5057-5896-14116D0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2282DD-5AF7-295B-CA90-43DAC9DC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F8060-7EE2-E8E6-5917-27D160F3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7149E-F4FB-9898-DFF5-5A28DC1F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154CB-C7FB-BFCB-C542-0924CA69C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9AE4AC-29C4-9360-DDB3-D77039A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495229-F88D-AA36-FB6B-9AB7BF0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3CD771-BD22-671B-78BF-7EA63FC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A25E0-D034-5B72-6ED4-79FD0F5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B0FF0-805C-3742-763D-5170DC8C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6C0B20-3B64-DC61-1C83-9A799F3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C7496-559A-427C-4179-1BB8ADEC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B699DE-4E56-DCDF-59FE-EDD00AE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E15F3-AB96-AC73-9B3E-F2468D5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3CC58-80F6-1287-CAA6-5AF0DB5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502A2-77A1-6427-C21F-9DE1BBD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5CCDC2-9E8C-E2BF-4C23-BE505B35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FD33C3-2B21-21F8-56A7-26EEE1E9D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7A012E-7A74-3AE8-F901-6BEBEEC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06589-5DF5-BE81-CD0A-D3FB5DDC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E5342-31C4-900C-EE42-EC541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E366A-8D83-7B99-B8C4-E0A6C456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ED3E09-4F51-138B-7A0E-B22FC1334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305E4D-055C-AD11-B1B9-4820111C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A8C51-57F5-03E9-350F-6592402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2993C-92BF-6F55-7504-765A1A6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CE9C21-07B3-3A7B-14F9-2108680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7C54B0-A2DB-52E2-CB36-FD946211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D0D0E-D368-8FF6-371F-D114337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CAFD-C9FB-B3AC-0647-ED70ACF53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1ADD9-2F0C-764F-84AF-C56FC5C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C246E-409A-5151-02EA-642396BA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24F7C-055F-F858-FDE6-FF1B749E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455370-E049-8206-08F0-6FD105DA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A09215-127C-4352-AFCF-63F26832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6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492A90-845D-7C04-BC17-1DFD2DEF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9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B5382F-663A-272C-CC9A-3C9CFC7B0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"/>
            <a:ext cx="6096000" cy="6781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E8E71C-26C8-369A-A541-076D64FEB15A}"/>
              </a:ext>
            </a:extLst>
          </p:cNvPr>
          <p:cNvSpPr txBox="1"/>
          <p:nvPr/>
        </p:nvSpPr>
        <p:spPr>
          <a:xfrm>
            <a:off x="349044" y="290052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Soft-template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endParaRPr lang="it-IT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4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B26FB8-059A-1805-7681-3FCAAF9A769A}"/>
              </a:ext>
            </a:extLst>
          </p:cNvPr>
          <p:cNvSpPr txBox="1"/>
          <p:nvPr/>
        </p:nvSpPr>
        <p:spPr>
          <a:xfrm>
            <a:off x="349044" y="290052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Soft-template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endParaRPr lang="it-IT" sz="2800" b="1" dirty="0">
              <a:solidFill>
                <a:srgbClr val="3333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5BE23-0806-3447-8B07-A78856C74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96" y="1085161"/>
            <a:ext cx="7495226" cy="33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2B59B-90E7-5A5A-D9A4-C4C0519FC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203753-AE38-509B-78C0-EC5CC3AF7E68}"/>
              </a:ext>
            </a:extLst>
          </p:cNvPr>
          <p:cNvSpPr txBox="1"/>
          <p:nvPr/>
        </p:nvSpPr>
        <p:spPr>
          <a:xfrm>
            <a:off x="349044" y="290052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Soft-template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endParaRPr lang="it-IT" sz="2800" b="1" dirty="0">
              <a:solidFill>
                <a:srgbClr val="3333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1758C2-CAAF-81FB-3659-595C8813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13" y="803492"/>
            <a:ext cx="6636774" cy="52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2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3215BF-388A-3608-2D84-7BC8205CEFEC}"/>
              </a:ext>
            </a:extLst>
          </p:cNvPr>
          <p:cNvSpPr txBox="1"/>
          <p:nvPr/>
        </p:nvSpPr>
        <p:spPr>
          <a:xfrm>
            <a:off x="349044" y="290052"/>
            <a:ext cx="4235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Hard-template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C47EBF-DF77-197B-5368-94B34DEF1F1C}"/>
              </a:ext>
            </a:extLst>
          </p:cNvPr>
          <p:cNvSpPr txBox="1"/>
          <p:nvPr/>
        </p:nvSpPr>
        <p:spPr>
          <a:xfrm>
            <a:off x="349045" y="1017639"/>
            <a:ext cx="3780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prepared</a:t>
            </a:r>
            <a:r>
              <a:rPr lang="it-IT" dirty="0"/>
              <a:t> by filling the </a:t>
            </a:r>
            <a:r>
              <a:rPr lang="it-IT" dirty="0" err="1"/>
              <a:t>pore</a:t>
            </a:r>
            <a:r>
              <a:rPr lang="it-IT" dirty="0"/>
              <a:t> of a </a:t>
            </a:r>
            <a:r>
              <a:rPr lang="it-IT" dirty="0" err="1"/>
              <a:t>ordered</a:t>
            </a:r>
            <a:r>
              <a:rPr lang="it-IT" dirty="0"/>
              <a:t> </a:t>
            </a:r>
            <a:r>
              <a:rPr lang="it-IT" dirty="0" err="1"/>
              <a:t>silica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removed</a:t>
            </a:r>
            <a:r>
              <a:rPr lang="it-IT" dirty="0"/>
              <a:t> after </a:t>
            </a:r>
            <a:r>
              <a:rPr lang="it-IT" dirty="0" err="1"/>
              <a:t>crystallization</a:t>
            </a:r>
            <a:r>
              <a:rPr lang="it-IT" dirty="0"/>
              <a:t> of the product with HF or </a:t>
            </a:r>
            <a:r>
              <a:rPr lang="it-IT" dirty="0" err="1"/>
              <a:t>NaOH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Method to </a:t>
            </a:r>
            <a:r>
              <a:rPr lang="it-IT" dirty="0" err="1"/>
              <a:t>preserve</a:t>
            </a:r>
            <a:r>
              <a:rPr lang="it-IT" dirty="0"/>
              <a:t> the </a:t>
            </a:r>
            <a:r>
              <a:rPr lang="it-IT" dirty="0" err="1"/>
              <a:t>porous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of template in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material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6DBAEE-4841-1A6F-6017-5BF5503CB0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096"/>
          <a:stretch/>
        </p:blipFill>
        <p:spPr>
          <a:xfrm>
            <a:off x="5147268" y="657391"/>
            <a:ext cx="6131649" cy="541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6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9326-5A8E-8BAE-4698-CEDD798A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346B06B-99D0-9227-9DB0-3050DDD0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03" y="813272"/>
            <a:ext cx="7169651" cy="602224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9C3188-F42E-268D-9904-0CC3B4EB7FEF}"/>
              </a:ext>
            </a:extLst>
          </p:cNvPr>
          <p:cNvSpPr txBox="1"/>
          <p:nvPr/>
        </p:nvSpPr>
        <p:spPr>
          <a:xfrm>
            <a:off x="349044" y="290052"/>
            <a:ext cx="4235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Hard-template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0A3D23-6901-C1E9-CCE2-43518808052F}"/>
              </a:ext>
            </a:extLst>
          </p:cNvPr>
          <p:cNvSpPr txBox="1"/>
          <p:nvPr/>
        </p:nvSpPr>
        <p:spPr>
          <a:xfrm>
            <a:off x="8524568" y="1134468"/>
            <a:ext cx="3215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removed</a:t>
            </a:r>
            <a:r>
              <a:rPr lang="it-IT" dirty="0"/>
              <a:t> with </a:t>
            </a:r>
            <a:r>
              <a:rPr lang="it-IT" dirty="0" err="1"/>
              <a:t>NaOH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026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AE89-0056-4693-0E0D-C7E1B51E8296}"/>
              </a:ext>
            </a:extLst>
          </p:cNvPr>
          <p:cNvSpPr txBox="1"/>
          <p:nvPr/>
        </p:nvSpPr>
        <p:spPr>
          <a:xfrm>
            <a:off x="349044" y="290052"/>
            <a:ext cx="4235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Hard-template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B80957-4900-9F1F-44AC-AECAFAC425BB}"/>
              </a:ext>
            </a:extLst>
          </p:cNvPr>
          <p:cNvSpPr txBox="1"/>
          <p:nvPr/>
        </p:nvSpPr>
        <p:spPr>
          <a:xfrm>
            <a:off x="7683910" y="858193"/>
            <a:ext cx="3991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removed</a:t>
            </a:r>
            <a:r>
              <a:rPr lang="it-IT" dirty="0"/>
              <a:t> with HF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F3EB14-9E24-DB82-893E-0BF987BD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31" y="1094187"/>
            <a:ext cx="5381164" cy="540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FE2554-9A81-1C38-4110-E54C5067E968}"/>
              </a:ext>
            </a:extLst>
          </p:cNvPr>
          <p:cNvSpPr txBox="1"/>
          <p:nvPr/>
        </p:nvSpPr>
        <p:spPr>
          <a:xfrm>
            <a:off x="7536426" y="1755057"/>
            <a:ext cx="89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SBA-15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2F7571-01CA-A328-A0D9-5B2BE055C688}"/>
              </a:ext>
            </a:extLst>
          </p:cNvPr>
          <p:cNvSpPr txBox="1"/>
          <p:nvPr/>
        </p:nvSpPr>
        <p:spPr>
          <a:xfrm>
            <a:off x="7536426" y="3647767"/>
            <a:ext cx="217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Mesoporous</a:t>
            </a:r>
            <a:r>
              <a:rPr lang="it-IT" dirty="0"/>
              <a:t> carbon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A024FF-6E2B-A281-1086-234068B3EE1B}"/>
              </a:ext>
            </a:extLst>
          </p:cNvPr>
          <p:cNvSpPr txBox="1"/>
          <p:nvPr/>
        </p:nvSpPr>
        <p:spPr>
          <a:xfrm>
            <a:off x="7536426" y="5407741"/>
            <a:ext cx="311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N-</a:t>
            </a:r>
            <a:r>
              <a:rPr lang="it-IT" dirty="0" err="1"/>
              <a:t>doped</a:t>
            </a:r>
            <a:r>
              <a:rPr lang="it-IT" dirty="0"/>
              <a:t> </a:t>
            </a:r>
            <a:r>
              <a:rPr lang="it-IT" dirty="0" err="1"/>
              <a:t>mesoporous</a:t>
            </a:r>
            <a:r>
              <a:rPr lang="it-IT" dirty="0"/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182319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80BDF-88A4-1B3A-CD2E-0F4ED9FF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3AAFC4-95F5-DA07-6F75-BE49172A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845" y="712222"/>
            <a:ext cx="7836310" cy="54335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9B9C43-CB40-A1F4-0F25-073A758C0E54}"/>
              </a:ext>
            </a:extLst>
          </p:cNvPr>
          <p:cNvSpPr txBox="1"/>
          <p:nvPr/>
        </p:nvSpPr>
        <p:spPr>
          <a:xfrm>
            <a:off x="349044" y="290052"/>
            <a:ext cx="1318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</a:t>
            </a:r>
          </a:p>
        </p:txBody>
      </p:sp>
    </p:spTree>
    <p:extLst>
      <p:ext uri="{BB962C8B-B14F-4D97-AF65-F5344CB8AC3E}">
        <p14:creationId xmlns:p14="http://schemas.microsoft.com/office/powerpoint/2010/main" val="67404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B9087-0099-AD5B-ACBB-9130588B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7256F9-5993-372E-4A88-05D6176B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603" y="455262"/>
            <a:ext cx="6462793" cy="59474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B64836-3410-748A-22E9-4CE748237E8E}"/>
              </a:ext>
            </a:extLst>
          </p:cNvPr>
          <p:cNvSpPr txBox="1"/>
          <p:nvPr/>
        </p:nvSpPr>
        <p:spPr>
          <a:xfrm>
            <a:off x="349044" y="290052"/>
            <a:ext cx="1318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</a:t>
            </a:r>
          </a:p>
        </p:txBody>
      </p:sp>
    </p:spTree>
    <p:extLst>
      <p:ext uri="{BB962C8B-B14F-4D97-AF65-F5344CB8AC3E}">
        <p14:creationId xmlns:p14="http://schemas.microsoft.com/office/powerpoint/2010/main" val="206228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960F95A-BC41-8967-B4B9-5BE77C608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810" y="0"/>
            <a:ext cx="7778187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0DC8EF-FD8A-F6D3-BF4F-47D886516BC5}"/>
              </a:ext>
            </a:extLst>
          </p:cNvPr>
          <p:cNvSpPr txBox="1"/>
          <p:nvPr/>
        </p:nvSpPr>
        <p:spPr>
          <a:xfrm>
            <a:off x="349044" y="290052"/>
            <a:ext cx="4050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Sol-gel: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r>
              <a:rPr lang="it-IT" sz="2800" b="1" dirty="0">
                <a:solidFill>
                  <a:srgbClr val="3333FF"/>
                </a:solidFill>
              </a:rPr>
              <a:t> steps</a:t>
            </a:r>
          </a:p>
        </p:txBody>
      </p:sp>
    </p:spTree>
    <p:extLst>
      <p:ext uri="{BB962C8B-B14F-4D97-AF65-F5344CB8AC3E}">
        <p14:creationId xmlns:p14="http://schemas.microsoft.com/office/powerpoint/2010/main" val="174458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DE1222-3DFA-1490-D2D2-8CE006E8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2" y="1179316"/>
            <a:ext cx="8305251" cy="53886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5BD984-5983-54E1-0FC6-78600330CEB6}"/>
              </a:ext>
            </a:extLst>
          </p:cNvPr>
          <p:cNvSpPr txBox="1"/>
          <p:nvPr/>
        </p:nvSpPr>
        <p:spPr>
          <a:xfrm>
            <a:off x="349044" y="290052"/>
            <a:ext cx="4050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Sol-gel: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r>
              <a:rPr lang="it-IT" sz="2800" b="1" dirty="0">
                <a:solidFill>
                  <a:srgbClr val="3333FF"/>
                </a:solidFill>
              </a:rPr>
              <a:t> steps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B1B6EAD-8A6F-8F93-9462-A1B283350321}"/>
              </a:ext>
            </a:extLst>
          </p:cNvPr>
          <p:cNvSpPr/>
          <p:nvPr/>
        </p:nvSpPr>
        <p:spPr>
          <a:xfrm>
            <a:off x="5881342" y="74608"/>
            <a:ext cx="624644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This process occurs in liquid solution of organometallic precursors </a:t>
            </a:r>
            <a:r>
              <a:rPr lang="it-IT" dirty="0"/>
              <a:t>(</a:t>
            </a:r>
            <a:r>
              <a:rPr lang="it-IT" dirty="0" err="1"/>
              <a:t>Tetramethyl</a:t>
            </a:r>
            <a:r>
              <a:rPr lang="it-IT" dirty="0"/>
              <a:t> </a:t>
            </a:r>
            <a:r>
              <a:rPr lang="it-IT" dirty="0" err="1"/>
              <a:t>orthosilicate</a:t>
            </a:r>
            <a:r>
              <a:rPr lang="it-IT" dirty="0"/>
              <a:t> (TMOS), </a:t>
            </a:r>
            <a:r>
              <a:rPr lang="it-IT" dirty="0" err="1"/>
              <a:t>Tetraethyl</a:t>
            </a:r>
            <a:r>
              <a:rPr lang="it-IT" dirty="0"/>
              <a:t> </a:t>
            </a:r>
            <a:r>
              <a:rPr lang="it-IT" dirty="0" err="1"/>
              <a:t>orthosilicate</a:t>
            </a:r>
            <a:r>
              <a:rPr lang="it-IT" dirty="0"/>
              <a:t> (TEOS), Zr(IV)-</a:t>
            </a:r>
            <a:r>
              <a:rPr lang="it-IT" dirty="0" err="1"/>
              <a:t>Propoxide</a:t>
            </a:r>
            <a:r>
              <a:rPr lang="it-IT" dirty="0"/>
              <a:t>, Ti(IV)-</a:t>
            </a:r>
            <a:r>
              <a:rPr lang="it-IT" dirty="0" err="1"/>
              <a:t>Butoxide</a:t>
            </a:r>
            <a:r>
              <a:rPr lang="it-IT" dirty="0"/>
              <a:t>, etc. ), </a:t>
            </a:r>
            <a:r>
              <a:rPr lang="it-IT" dirty="0" err="1"/>
              <a:t>which</a:t>
            </a:r>
            <a:r>
              <a:rPr lang="it-IT" dirty="0"/>
              <a:t>, </a:t>
            </a:r>
            <a:r>
              <a:rPr lang="en-US" dirty="0"/>
              <a:t>by means of hydrolysis and condensation reactions, lead to the  formation of a new phase (SOL).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1FB227-D256-9835-3899-1E505CBCABF7}"/>
              </a:ext>
            </a:extLst>
          </p:cNvPr>
          <p:cNvSpPr txBox="1"/>
          <p:nvPr/>
        </p:nvSpPr>
        <p:spPr>
          <a:xfrm>
            <a:off x="9084623" y="4833257"/>
            <a:ext cx="19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Formation</a:t>
            </a:r>
            <a:r>
              <a:rPr lang="it-IT" dirty="0"/>
              <a:t> of </a:t>
            </a:r>
            <a:r>
              <a:rPr lang="it-IT" b="1" dirty="0">
                <a:solidFill>
                  <a:srgbClr val="FF0000"/>
                </a:solidFill>
              </a:rPr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val="302765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396A4A-7CB1-BC46-AF44-E8A03A590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04" y="421712"/>
            <a:ext cx="8551285" cy="6146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8C0CCD-ADB1-A8EF-9A9E-DA2204527DE8}"/>
              </a:ext>
            </a:extLst>
          </p:cNvPr>
          <p:cNvSpPr txBox="1"/>
          <p:nvPr/>
        </p:nvSpPr>
        <p:spPr>
          <a:xfrm>
            <a:off x="349044" y="290052"/>
            <a:ext cx="4050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Sol-gel: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r>
              <a:rPr lang="it-IT" sz="2800" b="1" dirty="0">
                <a:solidFill>
                  <a:srgbClr val="3333FF"/>
                </a:solidFill>
              </a:rPr>
              <a:t> steps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D27762-4574-3554-D252-3A1C8B8B47E3}"/>
              </a:ext>
            </a:extLst>
          </p:cNvPr>
          <p:cNvSpPr txBox="1"/>
          <p:nvPr/>
        </p:nvSpPr>
        <p:spPr>
          <a:xfrm>
            <a:off x="8804222" y="1188239"/>
            <a:ext cx="300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condensationcof</a:t>
            </a:r>
            <a:r>
              <a:rPr lang="it-IT" dirty="0"/>
              <a:t> SOL </a:t>
            </a:r>
            <a:r>
              <a:rPr lang="it-IT" dirty="0" err="1"/>
              <a:t>particles</a:t>
            </a:r>
            <a:r>
              <a:rPr lang="it-IT" dirty="0"/>
              <a:t> leads to a </a:t>
            </a:r>
            <a:r>
              <a:rPr lang="it-IT" b="1" dirty="0">
                <a:solidFill>
                  <a:srgbClr val="FF0000"/>
                </a:solidFill>
              </a:rPr>
              <a:t>GEL</a:t>
            </a:r>
          </a:p>
        </p:txBody>
      </p:sp>
    </p:spTree>
    <p:extLst>
      <p:ext uri="{BB962C8B-B14F-4D97-AF65-F5344CB8AC3E}">
        <p14:creationId xmlns:p14="http://schemas.microsoft.com/office/powerpoint/2010/main" val="79121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A18253-49CA-75F7-DDA3-B34EA2F9B974}"/>
              </a:ext>
            </a:extLst>
          </p:cNvPr>
          <p:cNvSpPr txBox="1"/>
          <p:nvPr/>
        </p:nvSpPr>
        <p:spPr>
          <a:xfrm>
            <a:off x="349044" y="290052"/>
            <a:ext cx="4050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Sol-gel: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r>
              <a:rPr lang="it-IT" sz="2800" b="1" dirty="0">
                <a:solidFill>
                  <a:srgbClr val="3333FF"/>
                </a:solidFill>
              </a:rPr>
              <a:t> steps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4E35A5-80E6-4380-357C-194B27783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17" y="1182301"/>
            <a:ext cx="9540560" cy="55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8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52942E-DE1C-881D-8C5F-336A2707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496" y="3500002"/>
            <a:ext cx="4654255" cy="29399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0329C2-9A34-B83B-0F26-1FB69B5A5A1C}"/>
              </a:ext>
            </a:extLst>
          </p:cNvPr>
          <p:cNvSpPr txBox="1"/>
          <p:nvPr/>
        </p:nvSpPr>
        <p:spPr>
          <a:xfrm>
            <a:off x="349044" y="290052"/>
            <a:ext cx="4050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Sol-gel: </a:t>
            </a:r>
            <a:r>
              <a:rPr lang="it-IT" sz="2800" b="1" dirty="0" err="1">
                <a:solidFill>
                  <a:srgbClr val="3333FF"/>
                </a:solidFill>
              </a:rPr>
              <a:t>synthesis</a:t>
            </a:r>
            <a:r>
              <a:rPr lang="it-IT" sz="2800" b="1" dirty="0">
                <a:solidFill>
                  <a:srgbClr val="3333FF"/>
                </a:solidFill>
              </a:rPr>
              <a:t> steps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7DE576-8CA3-D755-8C72-A405E13B0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31" y="1061883"/>
            <a:ext cx="4903876" cy="52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6A3635-24A7-0C88-C5AA-5E97EB216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47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154</Words>
  <Application>Microsoft Office PowerPoint</Application>
  <PresentationFormat>Widescreen</PresentationFormat>
  <Paragraphs>24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4</cp:revision>
  <dcterms:created xsi:type="dcterms:W3CDTF">2025-03-05T12:00:54Z</dcterms:created>
  <dcterms:modified xsi:type="dcterms:W3CDTF">2025-03-06T10:10:32Z</dcterms:modified>
</cp:coreProperties>
</file>