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459" r:id="rId4"/>
    <p:sldId id="518" r:id="rId5"/>
    <p:sldId id="519" r:id="rId6"/>
    <p:sldId id="520" r:id="rId7"/>
    <p:sldId id="521" r:id="rId8"/>
    <p:sldId id="522" r:id="rId9"/>
    <p:sldId id="523" r:id="rId10"/>
    <p:sldId id="517" r:id="rId11"/>
    <p:sldId id="516" r:id="rId12"/>
    <p:sldId id="524" r:id="rId13"/>
    <p:sldId id="595" r:id="rId14"/>
    <p:sldId id="458" r:id="rId15"/>
    <p:sldId id="526" r:id="rId16"/>
    <p:sldId id="527" r:id="rId17"/>
    <p:sldId id="529" r:id="rId18"/>
    <p:sldId id="532" r:id="rId19"/>
    <p:sldId id="616" r:id="rId20"/>
    <p:sldId id="530" r:id="rId21"/>
    <p:sldId id="531" r:id="rId22"/>
    <p:sldId id="617" r:id="rId23"/>
    <p:sldId id="542" r:id="rId24"/>
    <p:sldId id="539" r:id="rId25"/>
    <p:sldId id="534" r:id="rId26"/>
    <p:sldId id="538" r:id="rId27"/>
    <p:sldId id="535" r:id="rId28"/>
    <p:sldId id="528" r:id="rId29"/>
    <p:sldId id="541" r:id="rId30"/>
    <p:sldId id="543" r:id="rId31"/>
    <p:sldId id="544" r:id="rId32"/>
    <p:sldId id="608" r:id="rId33"/>
    <p:sldId id="609" r:id="rId34"/>
    <p:sldId id="547" r:id="rId35"/>
    <p:sldId id="546" r:id="rId36"/>
    <p:sldId id="548" r:id="rId37"/>
    <p:sldId id="545" r:id="rId38"/>
    <p:sldId id="549" r:id="rId39"/>
    <p:sldId id="550" r:id="rId40"/>
    <p:sldId id="551" r:id="rId41"/>
    <p:sldId id="552" r:id="rId42"/>
    <p:sldId id="540" r:id="rId43"/>
    <p:sldId id="555" r:id="rId44"/>
    <p:sldId id="556" r:id="rId45"/>
    <p:sldId id="557" r:id="rId46"/>
    <p:sldId id="558" r:id="rId47"/>
    <p:sldId id="559" r:id="rId48"/>
    <p:sldId id="560" r:id="rId49"/>
    <p:sldId id="561" r:id="rId50"/>
    <p:sldId id="562" r:id="rId51"/>
    <p:sldId id="564" r:id="rId52"/>
    <p:sldId id="563" r:id="rId53"/>
    <p:sldId id="565" r:id="rId54"/>
    <p:sldId id="566" r:id="rId55"/>
    <p:sldId id="567" r:id="rId56"/>
    <p:sldId id="568" r:id="rId57"/>
    <p:sldId id="569" r:id="rId58"/>
    <p:sldId id="570" r:id="rId59"/>
    <p:sldId id="572" r:id="rId60"/>
    <p:sldId id="610" r:id="rId61"/>
    <p:sldId id="611" r:id="rId62"/>
    <p:sldId id="574" r:id="rId63"/>
    <p:sldId id="573" r:id="rId64"/>
    <p:sldId id="575" r:id="rId65"/>
    <p:sldId id="576" r:id="rId66"/>
    <p:sldId id="581" r:id="rId67"/>
    <p:sldId id="603" r:id="rId68"/>
    <p:sldId id="605" r:id="rId69"/>
    <p:sldId id="606" r:id="rId70"/>
    <p:sldId id="577" r:id="rId71"/>
    <p:sldId id="578" r:id="rId72"/>
    <p:sldId id="580" r:id="rId73"/>
    <p:sldId id="579" r:id="rId74"/>
    <p:sldId id="582" r:id="rId75"/>
    <p:sldId id="583" r:id="rId76"/>
    <p:sldId id="584" r:id="rId77"/>
    <p:sldId id="602" r:id="rId78"/>
    <p:sldId id="601" r:id="rId79"/>
    <p:sldId id="596" r:id="rId80"/>
    <p:sldId id="597" r:id="rId81"/>
    <p:sldId id="598" r:id="rId82"/>
    <p:sldId id="585" r:id="rId83"/>
    <p:sldId id="604" r:id="rId84"/>
    <p:sldId id="599" r:id="rId85"/>
    <p:sldId id="600" r:id="rId86"/>
    <p:sldId id="586" r:id="rId87"/>
    <p:sldId id="587" r:id="rId88"/>
    <p:sldId id="593" r:id="rId89"/>
    <p:sldId id="612" r:id="rId90"/>
    <p:sldId id="613" r:id="rId91"/>
    <p:sldId id="614" r:id="rId92"/>
    <p:sldId id="607" r:id="rId93"/>
    <p:sldId id="589" r:id="rId94"/>
    <p:sldId id="615" r:id="rId95"/>
    <p:sldId id="592" r:id="rId96"/>
    <p:sldId id="588" r:id="rId97"/>
    <p:sldId id="594" r:id="rId98"/>
    <p:sldId id="591" r:id="rId99"/>
    <p:sldId id="590" r:id="rId100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101"/>
      <p:bold r:id="rId102"/>
      <p:italic r:id="rId103"/>
      <p:boldItalic r:id="rId104"/>
    </p:embeddedFont>
    <p:embeddedFont>
      <p:font typeface="Segoe UI Semilight" panose="020B0402040204020203" pitchFamily="34" charset="0"/>
      <p:regular r:id="rId105"/>
      <p:italic r:id="rId106"/>
    </p:embeddedFont>
    <p:embeddedFont>
      <p:font typeface="Swis721 Cn BT" panose="020B0506020202030204" pitchFamily="34" charset="0"/>
      <p:regular r:id="rId107"/>
      <p:bold r:id="rId108"/>
      <p:italic r:id="rId109"/>
      <p:boldItalic r:id="rId1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7AA"/>
    <a:srgbClr val="F2F2F2"/>
    <a:srgbClr val="A2A2A2"/>
    <a:srgbClr val="F4FBFE"/>
    <a:srgbClr val="E0F3FC"/>
    <a:srgbClr val="1485BE"/>
    <a:srgbClr val="008080"/>
    <a:srgbClr val="FF6600"/>
    <a:srgbClr val="00999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68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font" Target="fonts/font7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3.fntdata"/><Relationship Id="rId108" Type="http://schemas.openxmlformats.org/officeDocument/2006/relationships/font" Target="fonts/font8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6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9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6:43:22.708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gnorePressure" value="1"/>
      <inkml:brushProperty name="inkEffects" value="rainbow"/>
      <inkml:brushProperty name="anchorX" value="-15903.9082"/>
      <inkml:brushProperty name="anchorY" value="-4996.74365"/>
      <inkml:brushProperty name="scaleFactor" value="0.5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6T16:43:22.708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gnorePressure" value="1"/>
      <inkml:brushProperty name="inkEffects" value="rainbow"/>
      <inkml:brushProperty name="anchorX" value="-15903.9082"/>
      <inkml:brushProperty name="anchorY" value="-4996.74365"/>
      <inkml:brushProperty name="scaleFactor" value="0.5"/>
    </inkml:brush>
  </inkml:definitions>
  <inkml:trace contextRef="#ctx0" brushRef="#br0">1 1,'0'0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600" b="1" kern="120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A. A.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2022-2023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Laboratorio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+390405583489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spc="-1000" baseline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3</a:t>
            </a:r>
            <a:endParaRPr lang="it-IT" sz="11600" b="1" spc="-1000" baseline="0" dirty="0">
              <a:solidFill>
                <a:srgbClr val="1277AA"/>
              </a:solidFill>
              <a:latin typeface="Swis721 Cn BT" panose="020B0506020202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</a:t>
            </a:r>
            <a:r>
              <a:rPr lang="it-IT" sz="1200" i="1" kern="1200" baseline="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orizzontali</a:t>
            </a:r>
            <a:endParaRPr lang="it-IT" sz="1200" i="1" kern="1200" noProof="0" dirty="0">
              <a:solidFill>
                <a:schemeClr val="tx1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1277A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1277AA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3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DF5F922A-C971-4F64-9D7F-FA41385FECAE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4FBFE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</a:t>
            </a:r>
          </a:p>
        </p:txBody>
      </p: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11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12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12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277AA"/>
                </a:solidFill>
                <a:effectLst/>
                <a:uLnTx/>
                <a:uFillTx/>
                <a:cs typeface="Segoe UI Semilight" panose="020B0402040204020203" pitchFamily="34" charset="0"/>
              </a:rPr>
              <a:t>Chiusure orizzontali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18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intermedie e superiori: la copertura degli ambienti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1277AA"/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D7EF4C48-4E9A-42AF-B423-0D022181A328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chiusura superiore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l’insieme delle unità tecnologiche e degli elementi del sistema edilizio avente funzione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separare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conformare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spazi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sistema edilizio dallo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spazio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esterno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sovrastante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dalle chiusure orizzontali superiori, oltre alla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propri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d’esercizio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dagli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tenuta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all’acqua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all’aria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condizioni 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igrotermiche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rispetto alle condizioni previste negli ambienti sottostanti;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variabili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(neve e vento);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la riduzione delle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dispersioni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energetiche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nella stagione invernale;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termici estivi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alla quale sono particolarmente sensibili;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l’eventuale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praticabilità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comporta un’ulteriore valutazione dei carchi variabili e la predisposizione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tecnici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fruizione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sicurezza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EC43D640-8FA5-41F5-890F-9ED51602C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4468"/>
            <a:ext cx="4271962" cy="2800590"/>
          </a:xfrm>
          <a:prstGeom prst="rect">
            <a:avLst/>
          </a:prstGeom>
        </p:spPr>
      </p:pic>
      <p:sp>
        <p:nvSpPr>
          <p:cNvPr id="21" name="Rectangle 110">
            <a:extLst>
              <a:ext uri="{FF2B5EF4-FFF2-40B4-BE49-F238E27FC236}">
                <a16:creationId xmlns:a16="http://schemas.microsoft.com/office/drawing/2014/main" id="{F6527178-4C96-4F54-A25A-6763026D6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240" y="2087328"/>
            <a:ext cx="500062" cy="435934"/>
          </a:xfrm>
          <a:prstGeom prst="rect">
            <a:avLst/>
          </a:prstGeom>
          <a:noFill/>
          <a:ln w="19050">
            <a:solidFill>
              <a:srgbClr val="1277A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F59FFB9-5D52-41BB-88AA-73955800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e partizioni orizzontali</a:t>
            </a:r>
          </a:p>
        </p:txBody>
      </p:sp>
    </p:spTree>
    <p:extLst>
      <p:ext uri="{BB962C8B-B14F-4D97-AF65-F5344CB8AC3E}">
        <p14:creationId xmlns:p14="http://schemas.microsoft.com/office/powerpoint/2010/main" val="2831754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498AB632-A4CF-43D9-A12C-2F2AB962F10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partizioni interne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costituiscono l’insieme di unità tecnologiche ed elementi tecnici che suddividono gli spazi interni del sistema edilizio.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partizioni orizzontali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dividono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 orizzontale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l’edificio e possono essere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piane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inclinate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 riferimento al singolo spazio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monolivello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sono anche dette chiusure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orizzontali intermedie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funzioni espletate dalle partizioni orizzontali sono essenzialmente: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propri e d’esercizio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(struttura inflessa in quanto poggiata su elementi lineari);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«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isolamento acustico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(eventuale)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 al fuoco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igiene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delle superfici;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integrabilità impiantistica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Va evidenziato come gli impianti possano trovare una installazione autonoma secondo criteri di flessibilità e rimovibilità.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97DE0CC2-1A4B-46AC-888F-B4BAAF2E4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64468"/>
            <a:ext cx="4271962" cy="2800590"/>
          </a:xfrm>
          <a:prstGeom prst="rect">
            <a:avLst/>
          </a:prstGeom>
        </p:spPr>
      </p:pic>
      <p:sp>
        <p:nvSpPr>
          <p:cNvPr id="20" name="Rectangle 110">
            <a:extLst>
              <a:ext uri="{FF2B5EF4-FFF2-40B4-BE49-F238E27FC236}">
                <a16:creationId xmlns:a16="http://schemas.microsoft.com/office/drawing/2014/main" id="{0C7505AC-ADB4-4771-8886-4E7151775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240" y="4043128"/>
            <a:ext cx="500062" cy="435934"/>
          </a:xfrm>
          <a:prstGeom prst="rect">
            <a:avLst/>
          </a:prstGeom>
          <a:noFill/>
          <a:ln w="19050">
            <a:solidFill>
              <a:srgbClr val="1277AA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dirty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A2725B97-EFF1-4D95-8B1C-BD2647CA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e partizioni orizzontali</a:t>
            </a:r>
          </a:p>
        </p:txBody>
      </p:sp>
    </p:spTree>
    <p:extLst>
      <p:ext uri="{BB962C8B-B14F-4D97-AF65-F5344CB8AC3E}">
        <p14:creationId xmlns:p14="http://schemas.microsoft.com/office/powerpoint/2010/main" val="1539096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e partizioni orizzontali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Superiori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copertura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84549"/>
            <a:ext cx="574312" cy="141924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>
            <a:off x="2392650" y="2903789"/>
            <a:ext cx="574312" cy="3078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CHIUSURE E PARTIZIONI ORIZZONTALI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300082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P.O. Interne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C.O. Intermedie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B4857F6D-B185-404A-8A0D-7D77694CD205}"/>
              </a:ext>
            </a:extLst>
          </p:cNvPr>
          <p:cNvSpPr txBox="1">
            <a:spLocks/>
          </p:cNvSpPr>
          <p:nvPr/>
        </p:nvSpPr>
        <p:spPr>
          <a:xfrm>
            <a:off x="2966962" y="4753540"/>
            <a:ext cx="1922538" cy="421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Inferiori</a:t>
            </a:r>
          </a:p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Base</a:t>
            </a:r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76181FEF-BB9B-48D5-A71D-0E52E5185534}"/>
              </a:ext>
            </a:extLst>
          </p:cNvPr>
          <p:cNvCxnSpPr>
            <a:cxnSpLocks/>
            <a:stCxn id="31" idx="3"/>
            <a:endCxn id="40" idx="1"/>
          </p:cNvCxnSpPr>
          <p:nvPr/>
        </p:nvCxnSpPr>
        <p:spPr bwMode="auto">
          <a:xfrm>
            <a:off x="2392650" y="2903789"/>
            <a:ext cx="574312" cy="206056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234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ATMOSFERICI</a:t>
            </a:r>
          </a:p>
        </p:txBody>
      </p:sp>
      <p:sp>
        <p:nvSpPr>
          <p:cNvPr id="21" name="Rectangle 66">
            <a:extLst>
              <a:ext uri="{FF2B5EF4-FFF2-40B4-BE49-F238E27FC236}">
                <a16:creationId xmlns:a16="http://schemas.microsoft.com/office/drawing/2014/main" id="{BEF1DF15-FDF2-47A9-8038-1E9EDE088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531069"/>
            <a:ext cx="3508252" cy="2344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22" name="Rectangle 66">
            <a:extLst>
              <a:ext uri="{FF2B5EF4-FFF2-40B4-BE49-F238E27FC236}">
                <a16:creationId xmlns:a16="http://schemas.microsoft.com/office/drawing/2014/main" id="{854EBEE0-1BD0-4460-9A6D-4AA2B40C8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1789759"/>
            <a:ext cx="3508252" cy="234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7EF72970-8741-467C-AADA-7813D409C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048451"/>
            <a:ext cx="3508252" cy="234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EFFICACIA RAPPORTO PESO / CARICHI</a:t>
            </a:r>
          </a:p>
        </p:txBody>
      </p:sp>
      <p:sp>
        <p:nvSpPr>
          <p:cNvPr id="24" name="Rectangle 66">
            <a:extLst>
              <a:ext uri="{FF2B5EF4-FFF2-40B4-BE49-F238E27FC236}">
                <a16:creationId xmlns:a16="http://schemas.microsoft.com/office/drawing/2014/main" id="{991F2728-5B48-4207-B087-874D03E9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9" y="2307144"/>
            <a:ext cx="3508252" cy="23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DURABILITÀ NEL TEMPO</a:t>
            </a: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8EBBFF2E-65CB-4F8D-9B73-5769BE99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00082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43" name="Rectangle 66">
            <a:extLst>
              <a:ext uri="{FF2B5EF4-FFF2-40B4-BE49-F238E27FC236}">
                <a16:creationId xmlns:a16="http://schemas.microsoft.com/office/drawing/2014/main" id="{CABC5363-BDE4-4BFA-802F-3384B44F6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257377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INTEGRABILITÀ IMPIANTISTICA</a:t>
            </a:r>
          </a:p>
        </p:txBody>
      </p:sp>
      <p:sp>
        <p:nvSpPr>
          <p:cNvPr id="44" name="Rectangle 66">
            <a:extLst>
              <a:ext uri="{FF2B5EF4-FFF2-40B4-BE49-F238E27FC236}">
                <a16:creationId xmlns:a16="http://schemas.microsoft.com/office/drawing/2014/main" id="{82EEC3A7-7AD4-41F4-9BFC-EAF9F577E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51393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45" name="Rectangle 66">
            <a:extLst>
              <a:ext uri="{FF2B5EF4-FFF2-40B4-BE49-F238E27FC236}">
                <a16:creationId xmlns:a16="http://schemas.microsoft.com/office/drawing/2014/main" id="{0778D84C-2AE0-454A-B897-83A1A00BF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753540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8189EB04-8225-45C6-959D-278E6190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010097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CONDIZIONI DI COMFORT</a:t>
            </a:r>
          </a:p>
        </p:txBody>
      </p:sp>
      <p:sp>
        <p:nvSpPr>
          <p:cNvPr id="47" name="Rectangle 66">
            <a:extLst>
              <a:ext uri="{FF2B5EF4-FFF2-40B4-BE49-F238E27FC236}">
                <a16:creationId xmlns:a16="http://schemas.microsoft.com/office/drawing/2014/main" id="{53198D99-EBAA-4ABA-9844-7E4BD70EF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266655"/>
            <a:ext cx="3508252" cy="232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AGENTI ESTERNI (TERRENO)</a:t>
            </a:r>
          </a:p>
        </p:txBody>
      </p:sp>
      <p:cxnSp>
        <p:nvCxnSpPr>
          <p:cNvPr id="48" name="Forma 9">
            <a:extLst>
              <a:ext uri="{FF2B5EF4-FFF2-40B4-BE49-F238E27FC236}">
                <a16:creationId xmlns:a16="http://schemas.microsoft.com/office/drawing/2014/main" id="{FC063533-50F9-41AF-953B-1AF3D2EA2EC4}"/>
              </a:ext>
            </a:extLst>
          </p:cNvPr>
          <p:cNvCxnSpPr>
            <a:cxnSpLocks/>
          </p:cNvCxnSpPr>
          <p:nvPr/>
        </p:nvCxnSpPr>
        <p:spPr bwMode="auto">
          <a:xfrm>
            <a:off x="2826194" y="2765245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Forma 9">
            <a:extLst>
              <a:ext uri="{FF2B5EF4-FFF2-40B4-BE49-F238E27FC236}">
                <a16:creationId xmlns:a16="http://schemas.microsoft.com/office/drawing/2014/main" id="{D0920965-2D02-4106-A143-2EC328C51A02}"/>
              </a:ext>
            </a:extLst>
          </p:cNvPr>
          <p:cNvCxnSpPr>
            <a:cxnSpLocks/>
          </p:cNvCxnSpPr>
          <p:nvPr/>
        </p:nvCxnSpPr>
        <p:spPr bwMode="auto">
          <a:xfrm>
            <a:off x="2826194" y="4523420"/>
            <a:ext cx="5689156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768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Strati funzionali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A59EF20-6103-4915-BD91-D62062465C8D}"/>
              </a:ext>
            </a:extLst>
          </p:cNvPr>
          <p:cNvSpPr/>
          <p:nvPr/>
        </p:nvSpPr>
        <p:spPr>
          <a:xfrm>
            <a:off x="740163" y="3808136"/>
            <a:ext cx="3619965" cy="1092820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32342BF-C9FB-41E0-9AD6-786A0B715F0F}"/>
              </a:ext>
            </a:extLst>
          </p:cNvPr>
          <p:cNvSpPr/>
          <p:nvPr/>
        </p:nvSpPr>
        <p:spPr>
          <a:xfrm>
            <a:off x="740162" y="5553307"/>
            <a:ext cx="3619965" cy="446052"/>
          </a:xfrm>
          <a:prstGeom prst="rect">
            <a:avLst/>
          </a:prstGeom>
          <a:pattFill prst="dotGrid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FAB3A83-CE29-4212-A786-E423A146448A}"/>
              </a:ext>
            </a:extLst>
          </p:cNvPr>
          <p:cNvSpPr/>
          <p:nvPr/>
        </p:nvSpPr>
        <p:spPr>
          <a:xfrm>
            <a:off x="740161" y="2507160"/>
            <a:ext cx="3619965" cy="1092820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950964E-66DD-4925-B0B1-E5632B0F911A}"/>
              </a:ext>
            </a:extLst>
          </p:cNvPr>
          <p:cNvSpPr/>
          <p:nvPr/>
        </p:nvSpPr>
        <p:spPr>
          <a:xfrm>
            <a:off x="740161" y="1851104"/>
            <a:ext cx="3619965" cy="446037"/>
          </a:xfrm>
          <a:prstGeom prst="rect">
            <a:avLst/>
          </a:prstGeom>
          <a:pattFill prst="diagBrick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E436E12-97DC-4356-9B76-4C57AA347448}"/>
              </a:ext>
            </a:extLst>
          </p:cNvPr>
          <p:cNvSpPr txBox="1">
            <a:spLocks/>
          </p:cNvSpPr>
          <p:nvPr/>
        </p:nvSpPr>
        <p:spPr>
          <a:xfrm>
            <a:off x="6536266" y="3808136"/>
            <a:ext cx="2499147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Sostegno ai carichi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Controllo della deformazione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Resistenza al fuoco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Rapporto peso / carichi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F7C2407C-8A8B-4CA0-90FE-B97584D26B2D}"/>
              </a:ext>
            </a:extLst>
          </p:cNvPr>
          <p:cNvSpPr txBox="1">
            <a:spLocks/>
          </p:cNvSpPr>
          <p:nvPr/>
        </p:nvSpPr>
        <p:spPr>
          <a:xfrm>
            <a:off x="4584597" y="3808136"/>
            <a:ext cx="1727200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Parte </a:t>
            </a:r>
            <a:r>
              <a:rPr lang="it-IT" sz="1800" b="1" dirty="0">
                <a:latin typeface="Swis721 Cn BT" panose="020B0506020202030204" pitchFamily="34" charset="0"/>
              </a:rPr>
              <a:t>RESISTENTE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79FC52AB-D4CA-433E-9B29-5BB9719EF92E}"/>
              </a:ext>
            </a:extLst>
          </p:cNvPr>
          <p:cNvSpPr txBox="1">
            <a:spLocks/>
          </p:cNvSpPr>
          <p:nvPr/>
        </p:nvSpPr>
        <p:spPr>
          <a:xfrm>
            <a:off x="4572000" y="5006896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b="1" dirty="0">
                <a:latin typeface="Swis721 Cn BT" panose="020B0506020202030204" pitchFamily="34" charset="0"/>
              </a:rPr>
              <a:t>VUOTO TECNICO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DBCACDE8-7A40-4CF2-97F5-76E3BBA69F4C}"/>
              </a:ext>
            </a:extLst>
          </p:cNvPr>
          <p:cNvSpPr/>
          <p:nvPr/>
        </p:nvSpPr>
        <p:spPr>
          <a:xfrm>
            <a:off x="740161" y="5005053"/>
            <a:ext cx="3619965" cy="446051"/>
          </a:xfrm>
          <a:prstGeom prst="rect">
            <a:avLst/>
          </a:prstGeom>
          <a:noFill/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78061000-71C4-46D8-AD0A-E78742AF1ED7}"/>
              </a:ext>
            </a:extLst>
          </p:cNvPr>
          <p:cNvSpPr txBox="1">
            <a:spLocks/>
          </p:cNvSpPr>
          <p:nvPr/>
        </p:nvSpPr>
        <p:spPr>
          <a:xfrm>
            <a:off x="6536266" y="5006896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Gestione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CC60F321-AADC-43D9-AAB7-0640EA0E57D4}"/>
              </a:ext>
            </a:extLst>
          </p:cNvPr>
          <p:cNvSpPr txBox="1">
            <a:spLocks/>
          </p:cNvSpPr>
          <p:nvPr/>
        </p:nvSpPr>
        <p:spPr>
          <a:xfrm>
            <a:off x="4572000" y="5553307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419B7F98-2785-45EC-8E89-72D0E4152177}"/>
              </a:ext>
            </a:extLst>
          </p:cNvPr>
          <p:cNvSpPr txBox="1">
            <a:spLocks/>
          </p:cNvSpPr>
          <p:nvPr/>
        </p:nvSpPr>
        <p:spPr>
          <a:xfrm>
            <a:off x="6536266" y="5553307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Isolamento acustico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Resistenza al fuoco</a:t>
            </a:r>
          </a:p>
        </p:txBody>
      </p:sp>
      <p:cxnSp>
        <p:nvCxnSpPr>
          <p:cNvPr id="51" name="Forma 9">
            <a:extLst>
              <a:ext uri="{FF2B5EF4-FFF2-40B4-BE49-F238E27FC236}">
                <a16:creationId xmlns:a16="http://schemas.microsoft.com/office/drawing/2014/main" id="{E140D4A8-69EC-4BEB-8FBC-7FBDB641220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9381" y="558033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Forma 9">
            <a:extLst>
              <a:ext uri="{FF2B5EF4-FFF2-40B4-BE49-F238E27FC236}">
                <a16:creationId xmlns:a16="http://schemas.microsoft.com/office/drawing/2014/main" id="{9C2667F9-6D6B-415F-8143-09AA2706EC1E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19381" y="2278600"/>
            <a:ext cx="90000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FE3CF0D6-A395-48FC-BFB4-4EBA0F90FB7A}"/>
              </a:ext>
            </a:extLst>
          </p:cNvPr>
          <p:cNvSpPr txBox="1">
            <a:spLocks/>
          </p:cNvSpPr>
          <p:nvPr/>
        </p:nvSpPr>
        <p:spPr>
          <a:xfrm rot="16200000">
            <a:off x="-78265" y="4394037"/>
            <a:ext cx="1080516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intradosso</a:t>
            </a:r>
          </a:p>
        </p:txBody>
      </p:sp>
      <p:sp>
        <p:nvSpPr>
          <p:cNvPr id="55" name="Title 3">
            <a:extLst>
              <a:ext uri="{FF2B5EF4-FFF2-40B4-BE49-F238E27FC236}">
                <a16:creationId xmlns:a16="http://schemas.microsoft.com/office/drawing/2014/main" id="{B8712C7B-2712-4C0F-9A5C-F717E32BC6D9}"/>
              </a:ext>
            </a:extLst>
          </p:cNvPr>
          <p:cNvSpPr txBox="1">
            <a:spLocks/>
          </p:cNvSpPr>
          <p:nvPr/>
        </p:nvSpPr>
        <p:spPr>
          <a:xfrm rot="16200000">
            <a:off x="-78007" y="3181177"/>
            <a:ext cx="1080000" cy="28555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estradosso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AC6291E6-AE92-4963-A091-9B434C2BFA0E}"/>
              </a:ext>
            </a:extLst>
          </p:cNvPr>
          <p:cNvSpPr txBox="1">
            <a:spLocks/>
          </p:cNvSpPr>
          <p:nvPr/>
        </p:nvSpPr>
        <p:spPr>
          <a:xfrm>
            <a:off x="4572000" y="2507160"/>
            <a:ext cx="1727200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Parte di </a:t>
            </a:r>
            <a:r>
              <a:rPr lang="it-IT" sz="1600" b="1" spc="-20" dirty="0">
                <a:latin typeface="Swis721 Cn BT" panose="020B0506020202030204" pitchFamily="34" charset="0"/>
              </a:rPr>
              <a:t>COMPLETAMENTO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44229A0A-CA0F-41BF-B525-BC86D2D5EDA6}"/>
              </a:ext>
            </a:extLst>
          </p:cNvPr>
          <p:cNvSpPr txBox="1">
            <a:spLocks/>
          </p:cNvSpPr>
          <p:nvPr/>
        </p:nvSpPr>
        <p:spPr>
          <a:xfrm>
            <a:off x="6536265" y="2507160"/>
            <a:ext cx="2499147" cy="109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Ripartizione carichi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Isolamento termico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Isolamento acustico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Integrazione impiantistica</a:t>
            </a:r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7762F509-A5F4-4076-986D-CFD6F5122AF4}"/>
              </a:ext>
            </a:extLst>
          </p:cNvPr>
          <p:cNvSpPr txBox="1">
            <a:spLocks/>
          </p:cNvSpPr>
          <p:nvPr/>
        </p:nvSpPr>
        <p:spPr>
          <a:xfrm>
            <a:off x="4584597" y="1852933"/>
            <a:ext cx="1727200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b="1" dirty="0">
                <a:latin typeface="Swis721 Cn BT" panose="020B0506020202030204" pitchFamily="34" charset="0"/>
              </a:rPr>
              <a:t>FINITURA</a:t>
            </a:r>
          </a:p>
        </p:txBody>
      </p:sp>
      <p:sp>
        <p:nvSpPr>
          <p:cNvPr id="59" name="Title 3">
            <a:extLst>
              <a:ext uri="{FF2B5EF4-FFF2-40B4-BE49-F238E27FC236}">
                <a16:creationId xmlns:a16="http://schemas.microsoft.com/office/drawing/2014/main" id="{42791782-438E-4E20-A496-2D70C435B6A4}"/>
              </a:ext>
            </a:extLst>
          </p:cNvPr>
          <p:cNvSpPr txBox="1">
            <a:spLocks/>
          </p:cNvSpPr>
          <p:nvPr/>
        </p:nvSpPr>
        <p:spPr>
          <a:xfrm>
            <a:off x="6548863" y="1851104"/>
            <a:ext cx="2499147" cy="444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spc="-50" dirty="0">
                <a:latin typeface="Swis721 Cn BT" panose="020B0506020202030204" pitchFamily="34" charset="0"/>
              </a:rPr>
              <a:t>Protezione da agenti atmosferici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Praticabilità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86B54CE3-B52B-489D-9AB6-794185DD2F96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Esploso per composizione degli elementi tecnologici di copertura degli ambienti</a:t>
            </a:r>
          </a:p>
        </p:txBody>
      </p:sp>
    </p:spTree>
    <p:extLst>
      <p:ext uri="{BB962C8B-B14F-4D97-AF65-F5344CB8AC3E}">
        <p14:creationId xmlns:p14="http://schemas.microsoft.com/office/powerpoint/2010/main" val="1811622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La trasmissione dei carichi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3.2</a:t>
            </a:r>
          </a:p>
        </p:txBody>
      </p:sp>
    </p:spTree>
    <p:extLst>
      <p:ext uri="{BB962C8B-B14F-4D97-AF65-F5344CB8AC3E}">
        <p14:creationId xmlns:p14="http://schemas.microsoft.com/office/powerpoint/2010/main" val="1284476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Sicurezza e resistenza meccanica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21F94DC4-ECCE-4C9C-8AB8-BE93ADDF9924}"/>
                  </a:ext>
                </a:extLst>
              </p14:cNvPr>
              <p14:cNvContentPartPr/>
              <p14:nvPr/>
            </p14:nvContentPartPr>
            <p14:xfrm>
              <a:off x="4208927" y="1978788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21F94DC4-ECCE-4C9C-8AB8-BE93ADDF99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0287" y="197014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itle 3">
            <a:extLst>
              <a:ext uri="{FF2B5EF4-FFF2-40B4-BE49-F238E27FC236}">
                <a16:creationId xmlns:a16="http://schemas.microsoft.com/office/drawing/2014/main" id="{8FEF618F-C17E-4364-877B-62EB7FCC454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resistente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occupa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sopportare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permanenti e variabili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trasferirli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portanti principali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</a:t>
            </a: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3C01145A-72E4-45AC-926E-9EEE11F2B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935" y="3051449"/>
            <a:ext cx="4342065" cy="3117301"/>
          </a:xfrm>
          <a:prstGeom prst="rect">
            <a:avLst/>
          </a:prstGeom>
        </p:spPr>
      </p:pic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A718468C-3F4E-4155-B212-F2C4EB4F4AC4}"/>
              </a:ext>
            </a:extLst>
          </p:cNvPr>
          <p:cNvSpPr txBox="1"/>
          <p:nvPr/>
        </p:nvSpPr>
        <p:spPr>
          <a:xfrm>
            <a:off x="387142" y="5564423"/>
            <a:ext cx="94765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cordoli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97C615E8-C519-4CD3-815F-C52414886AF4}"/>
              </a:ext>
            </a:extLst>
          </p:cNvPr>
          <p:cNvSpPr txBox="1"/>
          <p:nvPr/>
        </p:nvSpPr>
        <p:spPr>
          <a:xfrm>
            <a:off x="899479" y="5184755"/>
            <a:ext cx="87062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solaio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BEED0E27-3605-48D4-9FF5-56E47C7B195A}"/>
              </a:ext>
            </a:extLst>
          </p:cNvPr>
          <p:cNvSpPr/>
          <p:nvPr/>
        </p:nvSpPr>
        <p:spPr>
          <a:xfrm>
            <a:off x="2984644" y="3564822"/>
            <a:ext cx="1579736" cy="532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direzione tessitura solaio</a:t>
            </a:r>
            <a:endParaRPr 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cxnSp>
        <p:nvCxnSpPr>
          <p:cNvPr id="81" name="Forma 9">
            <a:extLst>
              <a:ext uri="{FF2B5EF4-FFF2-40B4-BE49-F238E27FC236}">
                <a16:creationId xmlns:a16="http://schemas.microsoft.com/office/drawing/2014/main" id="{A373588D-FC45-491E-B054-3AE83E31138E}"/>
              </a:ext>
            </a:extLst>
          </p:cNvPr>
          <p:cNvCxnSpPr>
            <a:cxnSpLocks/>
          </p:cNvCxnSpPr>
          <p:nvPr/>
        </p:nvCxnSpPr>
        <p:spPr bwMode="auto">
          <a:xfrm>
            <a:off x="1334793" y="5646420"/>
            <a:ext cx="901990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Forma 9">
            <a:extLst>
              <a:ext uri="{FF2B5EF4-FFF2-40B4-BE49-F238E27FC236}">
                <a16:creationId xmlns:a16="http://schemas.microsoft.com/office/drawing/2014/main" id="{A2205F18-4B72-4717-AB40-21321DDF67D4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161177" y="5129956"/>
            <a:ext cx="844132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ttangolo 82">
            <a:extLst>
              <a:ext uri="{FF2B5EF4-FFF2-40B4-BE49-F238E27FC236}">
                <a16:creationId xmlns:a16="http://schemas.microsoft.com/office/drawing/2014/main" id="{F02247CE-3891-4CCF-B858-DECF805E6987}"/>
              </a:ext>
            </a:extLst>
          </p:cNvPr>
          <p:cNvSpPr/>
          <p:nvPr/>
        </p:nvSpPr>
        <p:spPr>
          <a:xfrm>
            <a:off x="5080882" y="4202755"/>
            <a:ext cx="3619965" cy="362255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Freccia in giù 83">
            <a:extLst>
              <a:ext uri="{FF2B5EF4-FFF2-40B4-BE49-F238E27FC236}">
                <a16:creationId xmlns:a16="http://schemas.microsoft.com/office/drawing/2014/main" id="{66890865-E1BF-4788-A450-AD6343C4A336}"/>
              </a:ext>
            </a:extLst>
          </p:cNvPr>
          <p:cNvSpPr/>
          <p:nvPr/>
        </p:nvSpPr>
        <p:spPr>
          <a:xfrm>
            <a:off x="5279507" y="3429000"/>
            <a:ext cx="557556" cy="742110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Freccia in giù 84">
            <a:extLst>
              <a:ext uri="{FF2B5EF4-FFF2-40B4-BE49-F238E27FC236}">
                <a16:creationId xmlns:a16="http://schemas.microsoft.com/office/drawing/2014/main" id="{0EA0F51F-F9F4-4C9A-9889-7104081A1D19}"/>
              </a:ext>
            </a:extLst>
          </p:cNvPr>
          <p:cNvSpPr/>
          <p:nvPr/>
        </p:nvSpPr>
        <p:spPr>
          <a:xfrm>
            <a:off x="5724007" y="3429000"/>
            <a:ext cx="557556" cy="742110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Freccia in giù 85">
            <a:extLst>
              <a:ext uri="{FF2B5EF4-FFF2-40B4-BE49-F238E27FC236}">
                <a16:creationId xmlns:a16="http://schemas.microsoft.com/office/drawing/2014/main" id="{52D1B491-6773-4C7A-BBCC-33E92A6361BD}"/>
              </a:ext>
            </a:extLst>
          </p:cNvPr>
          <p:cNvSpPr/>
          <p:nvPr/>
        </p:nvSpPr>
        <p:spPr>
          <a:xfrm>
            <a:off x="6168507" y="3429000"/>
            <a:ext cx="557556" cy="742110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7" name="Freccia in giù 86">
            <a:extLst>
              <a:ext uri="{FF2B5EF4-FFF2-40B4-BE49-F238E27FC236}">
                <a16:creationId xmlns:a16="http://schemas.microsoft.com/office/drawing/2014/main" id="{B19F86E8-81F1-4E5B-9DA2-45809E502FF6}"/>
              </a:ext>
            </a:extLst>
          </p:cNvPr>
          <p:cNvSpPr/>
          <p:nvPr/>
        </p:nvSpPr>
        <p:spPr>
          <a:xfrm>
            <a:off x="6613007" y="3429000"/>
            <a:ext cx="557556" cy="742110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Freccia in giù 87">
            <a:extLst>
              <a:ext uri="{FF2B5EF4-FFF2-40B4-BE49-F238E27FC236}">
                <a16:creationId xmlns:a16="http://schemas.microsoft.com/office/drawing/2014/main" id="{27583519-C321-4CB8-AE04-EDA6C2AD1F7B}"/>
              </a:ext>
            </a:extLst>
          </p:cNvPr>
          <p:cNvSpPr/>
          <p:nvPr/>
        </p:nvSpPr>
        <p:spPr>
          <a:xfrm>
            <a:off x="7057507" y="3429000"/>
            <a:ext cx="557556" cy="742110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Freccia in giù 88">
            <a:extLst>
              <a:ext uri="{FF2B5EF4-FFF2-40B4-BE49-F238E27FC236}">
                <a16:creationId xmlns:a16="http://schemas.microsoft.com/office/drawing/2014/main" id="{5199489F-81B5-4A1E-92F5-F384D724B0A9}"/>
              </a:ext>
            </a:extLst>
          </p:cNvPr>
          <p:cNvSpPr/>
          <p:nvPr/>
        </p:nvSpPr>
        <p:spPr>
          <a:xfrm>
            <a:off x="7502007" y="3429000"/>
            <a:ext cx="557556" cy="742110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Freccia in giù 89">
            <a:extLst>
              <a:ext uri="{FF2B5EF4-FFF2-40B4-BE49-F238E27FC236}">
                <a16:creationId xmlns:a16="http://schemas.microsoft.com/office/drawing/2014/main" id="{55C24362-F46C-4D9E-9E5B-901C82FBFC28}"/>
              </a:ext>
            </a:extLst>
          </p:cNvPr>
          <p:cNvSpPr/>
          <p:nvPr/>
        </p:nvSpPr>
        <p:spPr>
          <a:xfrm>
            <a:off x="7962717" y="3429000"/>
            <a:ext cx="557556" cy="742110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Rettangolo 90">
            <a:extLst>
              <a:ext uri="{FF2B5EF4-FFF2-40B4-BE49-F238E27FC236}">
                <a16:creationId xmlns:a16="http://schemas.microsoft.com/office/drawing/2014/main" id="{3064A009-9AE0-4427-B33E-F9202FE8E794}"/>
              </a:ext>
            </a:extLst>
          </p:cNvPr>
          <p:cNvSpPr/>
          <p:nvPr/>
        </p:nvSpPr>
        <p:spPr>
          <a:xfrm>
            <a:off x="5080881" y="4194348"/>
            <a:ext cx="440938" cy="744234"/>
          </a:xfrm>
          <a:prstGeom prst="rect">
            <a:avLst/>
          </a:prstGeom>
          <a:pattFill prst="smConfetti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Rettangolo 91">
            <a:extLst>
              <a:ext uri="{FF2B5EF4-FFF2-40B4-BE49-F238E27FC236}">
                <a16:creationId xmlns:a16="http://schemas.microsoft.com/office/drawing/2014/main" id="{89207334-4A16-4B36-A307-53E07F333F6F}"/>
              </a:ext>
            </a:extLst>
          </p:cNvPr>
          <p:cNvSpPr/>
          <p:nvPr/>
        </p:nvSpPr>
        <p:spPr>
          <a:xfrm>
            <a:off x="5080881" y="4938581"/>
            <a:ext cx="440938" cy="970155"/>
          </a:xfrm>
          <a:prstGeom prst="rect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Title 3">
            <a:extLst>
              <a:ext uri="{FF2B5EF4-FFF2-40B4-BE49-F238E27FC236}">
                <a16:creationId xmlns:a16="http://schemas.microsoft.com/office/drawing/2014/main" id="{E00519CC-61F7-408B-ABBF-4D7FFC6FB70D}"/>
              </a:ext>
            </a:extLst>
          </p:cNvPr>
          <p:cNvSpPr txBox="1">
            <a:spLocks/>
          </p:cNvSpPr>
          <p:nvPr/>
        </p:nvSpPr>
        <p:spPr>
          <a:xfrm>
            <a:off x="5633331" y="4588248"/>
            <a:ext cx="899481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Cordolo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515CC26C-644F-41E6-870D-237A6A4B87A0}"/>
              </a:ext>
            </a:extLst>
          </p:cNvPr>
          <p:cNvSpPr txBox="1">
            <a:spLocks/>
          </p:cNvSpPr>
          <p:nvPr/>
        </p:nvSpPr>
        <p:spPr>
          <a:xfrm>
            <a:off x="5654192" y="5244954"/>
            <a:ext cx="899481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Setto</a:t>
            </a:r>
          </a:p>
        </p:txBody>
      </p:sp>
      <p:sp>
        <p:nvSpPr>
          <p:cNvPr id="95" name="Rettangolo 94">
            <a:extLst>
              <a:ext uri="{FF2B5EF4-FFF2-40B4-BE49-F238E27FC236}">
                <a16:creationId xmlns:a16="http://schemas.microsoft.com/office/drawing/2014/main" id="{33DEFECE-4075-4068-80C4-17FE0842D8DE}"/>
              </a:ext>
            </a:extLst>
          </p:cNvPr>
          <p:cNvSpPr/>
          <p:nvPr/>
        </p:nvSpPr>
        <p:spPr>
          <a:xfrm>
            <a:off x="8257611" y="4202755"/>
            <a:ext cx="440938" cy="7358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FF32C5BA-F0B9-4F2F-B829-010407DC0DC2}"/>
              </a:ext>
            </a:extLst>
          </p:cNvPr>
          <p:cNvSpPr/>
          <p:nvPr/>
        </p:nvSpPr>
        <p:spPr>
          <a:xfrm>
            <a:off x="8257611" y="4938580"/>
            <a:ext cx="440938" cy="970155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Title 3">
            <a:extLst>
              <a:ext uri="{FF2B5EF4-FFF2-40B4-BE49-F238E27FC236}">
                <a16:creationId xmlns:a16="http://schemas.microsoft.com/office/drawing/2014/main" id="{012ECF1A-73F0-43C7-8F53-5570C9AF69D1}"/>
              </a:ext>
            </a:extLst>
          </p:cNvPr>
          <p:cNvSpPr txBox="1">
            <a:spLocks/>
          </p:cNvSpPr>
          <p:nvPr/>
        </p:nvSpPr>
        <p:spPr>
          <a:xfrm>
            <a:off x="7236885" y="4588248"/>
            <a:ext cx="899481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Trave</a:t>
            </a:r>
          </a:p>
        </p:txBody>
      </p:sp>
      <p:sp>
        <p:nvSpPr>
          <p:cNvPr id="98" name="Title 3">
            <a:extLst>
              <a:ext uri="{FF2B5EF4-FFF2-40B4-BE49-F238E27FC236}">
                <a16:creationId xmlns:a16="http://schemas.microsoft.com/office/drawing/2014/main" id="{DAED6472-99C6-410A-AF97-B3124E7678C1}"/>
              </a:ext>
            </a:extLst>
          </p:cNvPr>
          <p:cNvSpPr txBox="1">
            <a:spLocks/>
          </p:cNvSpPr>
          <p:nvPr/>
        </p:nvSpPr>
        <p:spPr>
          <a:xfrm>
            <a:off x="7257746" y="5244954"/>
            <a:ext cx="899481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Pilastro</a:t>
            </a:r>
          </a:p>
        </p:txBody>
      </p:sp>
      <p:sp>
        <p:nvSpPr>
          <p:cNvPr id="99" name="Freccia in giù 98">
            <a:extLst>
              <a:ext uri="{FF2B5EF4-FFF2-40B4-BE49-F238E27FC236}">
                <a16:creationId xmlns:a16="http://schemas.microsoft.com/office/drawing/2014/main" id="{B60F61C1-3951-4BC7-9DFC-8EB29CDC27D7}"/>
              </a:ext>
            </a:extLst>
          </p:cNvPr>
          <p:cNvSpPr/>
          <p:nvPr/>
        </p:nvSpPr>
        <p:spPr>
          <a:xfrm>
            <a:off x="8199302" y="4735945"/>
            <a:ext cx="557556" cy="742110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Freccia in giù 99">
            <a:extLst>
              <a:ext uri="{FF2B5EF4-FFF2-40B4-BE49-F238E27FC236}">
                <a16:creationId xmlns:a16="http://schemas.microsoft.com/office/drawing/2014/main" id="{428D85A9-A9DD-41A9-A0C2-C164E76CA90A}"/>
              </a:ext>
            </a:extLst>
          </p:cNvPr>
          <p:cNvSpPr/>
          <p:nvPr/>
        </p:nvSpPr>
        <p:spPr>
          <a:xfrm>
            <a:off x="5027230" y="4735945"/>
            <a:ext cx="557556" cy="742110"/>
          </a:xfrm>
          <a:prstGeom prst="downArrow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1" name="Connettore diritto 100">
            <a:extLst>
              <a:ext uri="{FF2B5EF4-FFF2-40B4-BE49-F238E27FC236}">
                <a16:creationId xmlns:a16="http://schemas.microsoft.com/office/drawing/2014/main" id="{1BC66F90-DD9C-4965-841B-BE9216752F67}"/>
              </a:ext>
            </a:extLst>
          </p:cNvPr>
          <p:cNvCxnSpPr>
            <a:cxnSpLocks/>
          </p:cNvCxnSpPr>
          <p:nvPr/>
        </p:nvCxnSpPr>
        <p:spPr>
          <a:xfrm>
            <a:off x="6881726" y="2940655"/>
            <a:ext cx="0" cy="2884184"/>
          </a:xfrm>
          <a:prstGeom prst="line">
            <a:avLst/>
          </a:prstGeom>
          <a:ln w="28575">
            <a:solidFill>
              <a:srgbClr val="1277AA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itle 3">
            <a:extLst>
              <a:ext uri="{FF2B5EF4-FFF2-40B4-BE49-F238E27FC236}">
                <a16:creationId xmlns:a16="http://schemas.microsoft.com/office/drawing/2014/main" id="{F94153B0-B323-43C1-AC12-5A9124698660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Allo stesso tempo, per configurazione geometrica essa costituisce l’elemento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irrigidimento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orizzontale (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controvento di piano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6236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3">
            <a:extLst>
              <a:ext uri="{FF2B5EF4-FFF2-40B4-BE49-F238E27FC236}">
                <a16:creationId xmlns:a16="http://schemas.microsoft.com/office/drawing/2014/main" id="{8360E68B-505A-4F01-9EE8-21A45C735360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L’involucro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scatolare</a:t>
            </a:r>
            <a:r>
              <a:rPr lang="it-IT" dirty="0"/>
              <a:t> si compone di chiusure verticali e orizzontali a definire una forma prismatica.</a:t>
            </a:r>
          </a:p>
          <a:p>
            <a:pPr marL="0" indent="0">
              <a:buNone/>
            </a:pPr>
            <a:r>
              <a:rPr lang="it-IT" dirty="0"/>
              <a:t>In questo modo, la verifica di stabilità si differenzia per elementi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verticali</a:t>
            </a:r>
            <a:r>
              <a:rPr lang="it-IT" dirty="0"/>
              <a:t> ed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orizzontali</a:t>
            </a:r>
            <a:r>
              <a:rPr lang="it-IT" dirty="0"/>
              <a:t> in termini di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azioni</a:t>
            </a:r>
            <a:r>
              <a:rPr lang="it-IT" dirty="0"/>
              <a:t>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trasmesse</a:t>
            </a:r>
            <a:r>
              <a:rPr lang="it-IT" dirty="0"/>
              <a:t>,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carichi</a:t>
            </a:r>
            <a:r>
              <a:rPr lang="it-IT" dirty="0"/>
              <a:t> permanenti e variabili,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elementi</a:t>
            </a:r>
            <a:r>
              <a:rPr lang="it-IT" dirty="0"/>
              <a:t>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portanti principali </a:t>
            </a:r>
            <a:r>
              <a:rPr lang="it-IT" dirty="0"/>
              <a:t>e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secondari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L’involucro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globale</a:t>
            </a:r>
            <a:r>
              <a:rPr lang="it-IT" dirty="0"/>
              <a:t> racchiude lo spazio interno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senza</a:t>
            </a:r>
            <a:r>
              <a:rPr lang="it-IT" dirty="0"/>
              <a:t>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soluzioni di continuità</a:t>
            </a:r>
            <a:r>
              <a:rPr lang="it-IT" dirty="0"/>
              <a:t>, rendendo complessa la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distinzione</a:t>
            </a:r>
            <a:r>
              <a:rPr lang="it-IT" dirty="0"/>
              <a:t> tra le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chiusure verticali </a:t>
            </a:r>
            <a:r>
              <a:rPr lang="it-IT" dirty="0"/>
              <a:t>e la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chiusura</a:t>
            </a:r>
            <a:r>
              <a:rPr lang="it-IT" dirty="0"/>
              <a:t>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orizzontale</a:t>
            </a:r>
            <a:r>
              <a:rPr lang="it-IT" dirty="0"/>
              <a:t>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Sicurezza e resistenza meccanica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21F94DC4-ECCE-4C9C-8AB8-BE93ADDF9924}"/>
                  </a:ext>
                </a:extLst>
              </p14:cNvPr>
              <p14:cNvContentPartPr/>
              <p14:nvPr/>
            </p14:nvContentPartPr>
            <p14:xfrm>
              <a:off x="4208927" y="1978788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21F94DC4-ECCE-4C9C-8AB8-BE93ADDF99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0287" y="197014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itle 3">
            <a:extLst>
              <a:ext uri="{FF2B5EF4-FFF2-40B4-BE49-F238E27FC236}">
                <a16:creationId xmlns:a16="http://schemas.microsoft.com/office/drawing/2014/main" id="{8FEF618F-C17E-4364-877B-62EB7FCC454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meccanismo interno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trasmissione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è correlato ai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principi geometrico – costruttivi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Tali principi evidenziano 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relazioni intercorrenti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tra 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apparecchiatura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costruttiva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per consentirne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realizzabilità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A3908653-A4F7-4407-A064-244ECD3D2C9F}"/>
              </a:ext>
            </a:extLst>
          </p:cNvPr>
          <p:cNvSpPr txBox="1">
            <a:spLocks/>
          </p:cNvSpPr>
          <p:nvPr/>
        </p:nvSpPr>
        <p:spPr bwMode="auto">
          <a:xfrm>
            <a:off x="772029" y="2387599"/>
            <a:ext cx="1765300" cy="774701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2000" dirty="0">
                <a:latin typeface="Swis721 Cn BT" panose="020B0506020202030204" pitchFamily="34" charset="0"/>
              </a:rPr>
              <a:t>Oggetto edilizio</a:t>
            </a:r>
          </a:p>
        </p:txBody>
      </p:sp>
      <p:sp>
        <p:nvSpPr>
          <p:cNvPr id="51" name="Title 3">
            <a:extLst>
              <a:ext uri="{FF2B5EF4-FFF2-40B4-BE49-F238E27FC236}">
                <a16:creationId xmlns:a16="http://schemas.microsoft.com/office/drawing/2014/main" id="{BA2436C0-DD6F-43E4-AFA1-4AED85DB9458}"/>
              </a:ext>
            </a:extLst>
          </p:cNvPr>
          <p:cNvSpPr txBox="1">
            <a:spLocks/>
          </p:cNvSpPr>
          <p:nvPr/>
        </p:nvSpPr>
        <p:spPr>
          <a:xfrm>
            <a:off x="3110415" y="1978788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Forma nello spazio</a:t>
            </a:r>
          </a:p>
        </p:txBody>
      </p:sp>
      <p:cxnSp>
        <p:nvCxnSpPr>
          <p:cNvPr id="53" name="Forma 9">
            <a:extLst>
              <a:ext uri="{FF2B5EF4-FFF2-40B4-BE49-F238E27FC236}">
                <a16:creationId xmlns:a16="http://schemas.microsoft.com/office/drawing/2014/main" id="{131F47A8-F2E4-4234-BAA9-7A461623F9ED}"/>
              </a:ext>
            </a:extLst>
          </p:cNvPr>
          <p:cNvCxnSpPr>
            <a:cxnSpLocks/>
            <a:stCxn id="50" idx="3"/>
            <a:endCxn id="51" idx="1"/>
          </p:cNvCxnSpPr>
          <p:nvPr/>
        </p:nvCxnSpPr>
        <p:spPr bwMode="auto">
          <a:xfrm flipV="1">
            <a:off x="2537329" y="2284382"/>
            <a:ext cx="573086" cy="49056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3">
            <a:extLst>
              <a:ext uri="{FF2B5EF4-FFF2-40B4-BE49-F238E27FC236}">
                <a16:creationId xmlns:a16="http://schemas.microsoft.com/office/drawing/2014/main" id="{92F8382C-320E-426F-A504-4CD38ADA994E}"/>
              </a:ext>
            </a:extLst>
          </p:cNvPr>
          <p:cNvSpPr txBox="1">
            <a:spLocks/>
          </p:cNvSpPr>
          <p:nvPr/>
        </p:nvSpPr>
        <p:spPr>
          <a:xfrm>
            <a:off x="3110414" y="3047798"/>
            <a:ext cx="1255713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Capacità di resistenza</a:t>
            </a:r>
          </a:p>
        </p:txBody>
      </p:sp>
      <p:cxnSp>
        <p:nvCxnSpPr>
          <p:cNvPr id="55" name="Forma 9">
            <a:extLst>
              <a:ext uri="{FF2B5EF4-FFF2-40B4-BE49-F238E27FC236}">
                <a16:creationId xmlns:a16="http://schemas.microsoft.com/office/drawing/2014/main" id="{0CC531FC-C6E2-4D8B-B2AD-936FADA09DEF}"/>
              </a:ext>
            </a:extLst>
          </p:cNvPr>
          <p:cNvCxnSpPr>
            <a:cxnSpLocks/>
            <a:stCxn id="51" idx="2"/>
            <a:endCxn id="54" idx="0"/>
          </p:cNvCxnSpPr>
          <p:nvPr/>
        </p:nvCxnSpPr>
        <p:spPr bwMode="auto">
          <a:xfrm rot="5400000">
            <a:off x="3509361" y="2818886"/>
            <a:ext cx="457823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3">
            <a:extLst>
              <a:ext uri="{FF2B5EF4-FFF2-40B4-BE49-F238E27FC236}">
                <a16:creationId xmlns:a16="http://schemas.microsoft.com/office/drawing/2014/main" id="{5272C2D5-64A2-419E-98B4-D663B5576697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1277AA"/>
                </a:solidFill>
                <a:cs typeface="Segoe UI Semilight" panose="020B0402040204020203" pitchFamily="34" charset="0"/>
              </a:rPr>
              <a:t>involucro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AD5D8D4F-D80D-43FC-824B-1DCF61A33091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1277AA"/>
                </a:solidFill>
                <a:cs typeface="Segoe UI Semilight" panose="020B0402040204020203" pitchFamily="34" charset="0"/>
              </a:rPr>
              <a:t>scatolare</a:t>
            </a:r>
            <a:endParaRPr lang="it-IT" sz="1600" b="1" dirty="0">
              <a:solidFill>
                <a:srgbClr val="1277AA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58" name="Forma 9">
            <a:extLst>
              <a:ext uri="{FF2B5EF4-FFF2-40B4-BE49-F238E27FC236}">
                <a16:creationId xmlns:a16="http://schemas.microsoft.com/office/drawing/2014/main" id="{6776B584-73C2-4F1A-866B-52EC09A75D2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 bwMode="auto">
          <a:xfrm flipV="1">
            <a:off x="6612551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3">
            <a:extLst>
              <a:ext uri="{FF2B5EF4-FFF2-40B4-BE49-F238E27FC236}">
                <a16:creationId xmlns:a16="http://schemas.microsoft.com/office/drawing/2014/main" id="{735DFEF7-74A4-41F0-925D-B0E373A067A6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globale</a:t>
            </a:r>
            <a:endParaRPr lang="it-IT" sz="1600" b="1" dirty="0">
              <a:latin typeface="Swis721 Cn BT" panose="020B0506020202030204" pitchFamily="34" charset="0"/>
            </a:endParaRPr>
          </a:p>
        </p:txBody>
      </p:sp>
      <p:cxnSp>
        <p:nvCxnSpPr>
          <p:cNvPr id="60" name="Forma 9">
            <a:extLst>
              <a:ext uri="{FF2B5EF4-FFF2-40B4-BE49-F238E27FC236}">
                <a16:creationId xmlns:a16="http://schemas.microsoft.com/office/drawing/2014/main" id="{693323AC-9614-465E-AB08-E06B562555C4}"/>
              </a:ext>
            </a:extLst>
          </p:cNvPr>
          <p:cNvCxnSpPr>
            <a:cxnSpLocks/>
            <a:stCxn id="56" idx="3"/>
            <a:endCxn id="59" idx="1"/>
          </p:cNvCxnSpPr>
          <p:nvPr/>
        </p:nvCxnSpPr>
        <p:spPr bwMode="auto">
          <a:xfrm>
            <a:off x="6612551" y="2846586"/>
            <a:ext cx="574312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3">
            <a:extLst>
              <a:ext uri="{FF2B5EF4-FFF2-40B4-BE49-F238E27FC236}">
                <a16:creationId xmlns:a16="http://schemas.microsoft.com/office/drawing/2014/main" id="{95E01C23-ACC5-4CD4-BC9E-5FE796C22A33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PRINCIPI GEOMETRICO-COSTRUTTIVI</a:t>
            </a:r>
          </a:p>
        </p:txBody>
      </p:sp>
    </p:spTree>
    <p:extLst>
      <p:ext uri="{BB962C8B-B14F-4D97-AF65-F5344CB8AC3E}">
        <p14:creationId xmlns:p14="http://schemas.microsoft.com/office/powerpoint/2010/main" val="977415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48DA42CA-B8A6-476A-91A1-2D3976152C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81" y="1162979"/>
            <a:ext cx="8233347" cy="4661905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6AF8E62B-FDDC-44C5-8A47-59EF349A5094}"/>
              </a:ext>
            </a:extLst>
          </p:cNvPr>
          <p:cNvSpPr txBox="1">
            <a:spLocks/>
          </p:cNvSpPr>
          <p:nvPr/>
        </p:nvSpPr>
        <p:spPr>
          <a:xfrm>
            <a:off x="875251" y="5519290"/>
            <a:ext cx="2477549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Involucro scatolare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63673C5-EF29-FE82-54BD-77339A27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150" dirty="0"/>
              <a:t>Riferimenti ai principi geometrico-costruttivi</a:t>
            </a:r>
          </a:p>
        </p:txBody>
      </p:sp>
    </p:spTree>
    <p:extLst>
      <p:ext uri="{BB962C8B-B14F-4D97-AF65-F5344CB8AC3E}">
        <p14:creationId xmlns:p14="http://schemas.microsoft.com/office/powerpoint/2010/main" val="2231056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84D0E3D-1818-40F5-9155-86953E149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025" y="1107304"/>
            <a:ext cx="6084349" cy="516396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E00FD5A-C8B3-4D75-BBD8-7C5759BA22B5}"/>
              </a:ext>
            </a:extLst>
          </p:cNvPr>
          <p:cNvSpPr txBox="1">
            <a:spLocks/>
          </p:cNvSpPr>
          <p:nvPr/>
        </p:nvSpPr>
        <p:spPr>
          <a:xfrm>
            <a:off x="875251" y="5519290"/>
            <a:ext cx="2477549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Involucro scatolare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306838F-5F03-4E45-B424-4A72419E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150" dirty="0"/>
              <a:t>Riferimenti ai principi geometrico-costruttivi</a:t>
            </a:r>
          </a:p>
        </p:txBody>
      </p:sp>
    </p:spTree>
    <p:extLst>
      <p:ext uri="{BB962C8B-B14F-4D97-AF65-F5344CB8AC3E}">
        <p14:creationId xmlns:p14="http://schemas.microsoft.com/office/powerpoint/2010/main" val="363978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150" dirty="0"/>
              <a:t>Riferimenti ai principi geometrico-costruttivi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FC037CF-7452-439B-9B63-1447D58576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2" y="1197479"/>
            <a:ext cx="734377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6">
            <a:extLst>
              <a:ext uri="{FF2B5EF4-FFF2-40B4-BE49-F238E27FC236}">
                <a16:creationId xmlns:a16="http://schemas.microsoft.com/office/drawing/2014/main" id="{1AE3D6FB-93CA-4AF2-BA08-D2510A274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4" y="1386509"/>
            <a:ext cx="2501591" cy="553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Crown Hall, Chicago</a:t>
            </a:r>
          </a:p>
          <a:p>
            <a:pPr algn="ctr">
              <a:spcBef>
                <a:spcPct val="0"/>
              </a:spcBef>
            </a:pPr>
            <a:r>
              <a:rPr lang="en-US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Mies</a:t>
            </a:r>
            <a:r>
              <a:rPr lang="en-US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Van der </a:t>
            </a:r>
            <a:r>
              <a:rPr lang="en-US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Rohe</a:t>
            </a:r>
            <a:r>
              <a:rPr lang="en-US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, 1950</a:t>
            </a:r>
          </a:p>
        </p:txBody>
      </p:sp>
    </p:spTree>
    <p:extLst>
      <p:ext uri="{BB962C8B-B14F-4D97-AF65-F5344CB8AC3E}">
        <p14:creationId xmlns:p14="http://schemas.microsoft.com/office/powerpoint/2010/main" val="259723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Generalità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3.1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CA390938-4E27-44F4-9A7C-4161CB48E0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1" y="1135063"/>
            <a:ext cx="7200899" cy="478268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D7E0768-C3B0-471F-A299-D419EB4BC107}"/>
              </a:ext>
            </a:extLst>
          </p:cNvPr>
          <p:cNvSpPr txBox="1">
            <a:spLocks/>
          </p:cNvSpPr>
          <p:nvPr/>
        </p:nvSpPr>
        <p:spPr>
          <a:xfrm>
            <a:off x="875251" y="5519290"/>
            <a:ext cx="2477549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Involucro globale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8D6F44B4-0E70-C793-A917-6A5F0EA2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150" dirty="0"/>
              <a:t>Riferimenti ai principi geometrico-costruttivi</a:t>
            </a:r>
          </a:p>
        </p:txBody>
      </p:sp>
    </p:spTree>
    <p:extLst>
      <p:ext uri="{BB962C8B-B14F-4D97-AF65-F5344CB8AC3E}">
        <p14:creationId xmlns:p14="http://schemas.microsoft.com/office/powerpoint/2010/main" val="3266092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a Géode, Paris © OTCP - Amélie Dupont">
            <a:extLst>
              <a:ext uri="{FF2B5EF4-FFF2-40B4-BE49-F238E27FC236}">
                <a16:creationId xmlns:a16="http://schemas.microsoft.com/office/drawing/2014/main" id="{A9C41EDC-F23D-45CC-9E8A-A318B6B0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74" y="1185070"/>
            <a:ext cx="7306387" cy="46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DBF43B94-EE67-4BE4-BAEC-CA10C3398FF2}"/>
              </a:ext>
            </a:extLst>
          </p:cNvPr>
          <p:cNvSpPr txBox="1">
            <a:spLocks/>
          </p:cNvSpPr>
          <p:nvPr/>
        </p:nvSpPr>
        <p:spPr>
          <a:xfrm>
            <a:off x="875251" y="5519290"/>
            <a:ext cx="2477549" cy="611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Involucro globale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0806C74-EC1C-C6C9-B1B6-113CE3BE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150" dirty="0"/>
              <a:t>Riferimenti ai principi geometrico-costruttivi</a:t>
            </a:r>
          </a:p>
        </p:txBody>
      </p:sp>
    </p:spTree>
    <p:extLst>
      <p:ext uri="{BB962C8B-B14F-4D97-AF65-F5344CB8AC3E}">
        <p14:creationId xmlns:p14="http://schemas.microsoft.com/office/powerpoint/2010/main" val="1241055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3">
            <a:extLst>
              <a:ext uri="{FF2B5EF4-FFF2-40B4-BE49-F238E27FC236}">
                <a16:creationId xmlns:a16="http://schemas.microsoft.com/office/drawing/2014/main" id="{630DB71C-7E33-4E8C-9F77-E8EE58E621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112" y="1250950"/>
            <a:ext cx="3644590" cy="488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pc="-150" dirty="0"/>
              <a:t>Riferimenti ai principi geometrico-costruttivi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1AE3D6FB-93CA-4AF2-BA08-D2510A274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407" y="5330148"/>
            <a:ext cx="2501591" cy="553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Oculus, New York</a:t>
            </a:r>
          </a:p>
          <a:p>
            <a:pPr algn="ctr">
              <a:spcBef>
                <a:spcPct val="0"/>
              </a:spcBef>
            </a:pPr>
            <a:r>
              <a:rPr lang="en-US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Santiago Calatrava, 2016</a:t>
            </a:r>
          </a:p>
        </p:txBody>
      </p:sp>
      <p:pic>
        <p:nvPicPr>
          <p:cNvPr id="9" name="Immagine 58">
            <a:extLst>
              <a:ext uri="{FF2B5EF4-FFF2-40B4-BE49-F238E27FC236}">
                <a16:creationId xmlns:a16="http://schemas.microsoft.com/office/drawing/2014/main" id="{6983B25B-2836-4B93-8D0F-02B82AC8BE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77" y="1250951"/>
            <a:ext cx="3645894" cy="488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848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trasmissione dei carichi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5272C2D5-64A2-419E-98B4-D663B5576697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1277AA"/>
                </a:solidFill>
                <a:cs typeface="Segoe UI Semilight" panose="020B0402040204020203" pitchFamily="34" charset="0"/>
              </a:rPr>
              <a:t>modalità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AD5D8D4F-D80D-43FC-824B-1DCF61A33091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41617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flessione</a:t>
            </a:r>
          </a:p>
        </p:txBody>
      </p:sp>
      <p:cxnSp>
        <p:nvCxnSpPr>
          <p:cNvPr id="58" name="Forma 9">
            <a:extLst>
              <a:ext uri="{FF2B5EF4-FFF2-40B4-BE49-F238E27FC236}">
                <a16:creationId xmlns:a16="http://schemas.microsoft.com/office/drawing/2014/main" id="{6776B584-73C2-4F1A-866B-52EC09A75D2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3">
            <a:extLst>
              <a:ext uri="{FF2B5EF4-FFF2-40B4-BE49-F238E27FC236}">
                <a16:creationId xmlns:a16="http://schemas.microsoft.com/office/drawing/2014/main" id="{735DFEF7-74A4-41F0-925D-B0E373A067A6}"/>
              </a:ext>
            </a:extLst>
          </p:cNvPr>
          <p:cNvSpPr txBox="1">
            <a:spLocks/>
          </p:cNvSpPr>
          <p:nvPr/>
        </p:nvSpPr>
        <p:spPr>
          <a:xfrm>
            <a:off x="3040081" y="2760808"/>
            <a:ext cx="1416171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compressione</a:t>
            </a:r>
          </a:p>
        </p:txBody>
      </p:sp>
      <p:cxnSp>
        <p:nvCxnSpPr>
          <p:cNvPr id="60" name="Forma 9">
            <a:extLst>
              <a:ext uri="{FF2B5EF4-FFF2-40B4-BE49-F238E27FC236}">
                <a16:creationId xmlns:a16="http://schemas.microsoft.com/office/drawing/2014/main" id="{693323AC-9614-465E-AB08-E06B562555C4}"/>
              </a:ext>
            </a:extLst>
          </p:cNvPr>
          <p:cNvCxnSpPr>
            <a:cxnSpLocks/>
            <a:stCxn id="56" idx="3"/>
            <a:endCxn id="59" idx="1"/>
          </p:cNvCxnSpPr>
          <p:nvPr/>
        </p:nvCxnSpPr>
        <p:spPr bwMode="auto">
          <a:xfrm>
            <a:off x="2465770" y="2846586"/>
            <a:ext cx="574311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3">
            <a:extLst>
              <a:ext uri="{FF2B5EF4-FFF2-40B4-BE49-F238E27FC236}">
                <a16:creationId xmlns:a16="http://schemas.microsoft.com/office/drawing/2014/main" id="{95E01C23-ACC5-4CD4-BC9E-5FE796C22A33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spc="-50" dirty="0">
                <a:cs typeface="Segoe UI Semilight" panose="020B0402040204020203" pitchFamily="34" charset="0"/>
              </a:rPr>
              <a:t>APPARECCHIATURE COSTRUTIVE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30FAFA3E-2306-4A85-95CE-C4AB757DA21F}"/>
              </a:ext>
            </a:extLst>
          </p:cNvPr>
          <p:cNvSpPr txBox="1">
            <a:spLocks/>
          </p:cNvSpPr>
          <p:nvPr/>
        </p:nvSpPr>
        <p:spPr>
          <a:xfrm>
            <a:off x="3040082" y="3960717"/>
            <a:ext cx="141617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trazione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A6DA21F5-15A7-4B95-8710-B4C03AF199DA}"/>
              </a:ext>
            </a:extLst>
          </p:cNvPr>
          <p:cNvCxnSpPr>
            <a:cxnSpLocks/>
            <a:stCxn id="56" idx="3"/>
            <a:endCxn id="17" idx="1"/>
          </p:cNvCxnSpPr>
          <p:nvPr/>
        </p:nvCxnSpPr>
        <p:spPr bwMode="auto">
          <a:xfrm>
            <a:off x="2465770" y="2846586"/>
            <a:ext cx="574312" cy="141962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>
            <a:extLst>
              <a:ext uri="{FF2B5EF4-FFF2-40B4-BE49-F238E27FC236}">
                <a16:creationId xmlns:a16="http://schemas.microsoft.com/office/drawing/2014/main" id="{28BE9EE8-1520-4DA5-B80D-58CBF351A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52"/>
          <a:stretch/>
        </p:blipFill>
        <p:spPr bwMode="auto">
          <a:xfrm>
            <a:off x="6084115" y="1364550"/>
            <a:ext cx="1764484" cy="100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623FE2BB-C3C6-4687-A05A-8101850F9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870"/>
          <a:stretch/>
        </p:blipFill>
        <p:spPr bwMode="auto">
          <a:xfrm>
            <a:off x="6103920" y="2580002"/>
            <a:ext cx="1800507" cy="100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0E9F03A-7A81-4230-9CBF-303D6C81B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312" y="4070628"/>
            <a:ext cx="176448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57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998DCD3-03B8-4D80-B3AB-F9CFAA3A23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1172048"/>
            <a:ext cx="7747000" cy="507312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trasmissione dei carichi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E098B72-9CF8-46CA-9538-5B2C98527C53}"/>
              </a:ext>
            </a:extLst>
          </p:cNvPr>
          <p:cNvSpPr txBox="1">
            <a:spLocks/>
          </p:cNvSpPr>
          <p:nvPr/>
        </p:nvSpPr>
        <p:spPr>
          <a:xfrm>
            <a:off x="7041832" y="1392131"/>
            <a:ext cx="1613534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FLESSIONE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(solai)</a:t>
            </a:r>
          </a:p>
        </p:txBody>
      </p:sp>
    </p:spTree>
    <p:extLst>
      <p:ext uri="{BB962C8B-B14F-4D97-AF65-F5344CB8AC3E}">
        <p14:creationId xmlns:p14="http://schemas.microsoft.com/office/powerpoint/2010/main" val="1266227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trasmissione dei carichi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831699-4FBE-4169-8B11-03DAD93EED57}"/>
              </a:ext>
            </a:extLst>
          </p:cNvPr>
          <p:cNvSpPr txBox="1">
            <a:spLocks/>
          </p:cNvSpPr>
          <p:nvPr/>
        </p:nvSpPr>
        <p:spPr>
          <a:xfrm>
            <a:off x="7041832" y="1392131"/>
            <a:ext cx="1613534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COMPRESSIONE</a:t>
            </a:r>
          </a:p>
          <a:p>
            <a:r>
              <a:rPr lang="it-IT" dirty="0"/>
              <a:t>(volte)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997B4C-F78F-4350-B36C-C766E3DB75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42" y="1079500"/>
            <a:ext cx="5346945" cy="52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4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trasmissione dei carichi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08E948-DB5E-4644-9254-B46214663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187431"/>
            <a:ext cx="7594600" cy="505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9831699-4FBE-4169-8B11-03DAD93EED57}"/>
              </a:ext>
            </a:extLst>
          </p:cNvPr>
          <p:cNvSpPr txBox="1">
            <a:spLocks/>
          </p:cNvSpPr>
          <p:nvPr/>
        </p:nvSpPr>
        <p:spPr>
          <a:xfrm>
            <a:off x="7041832" y="1392131"/>
            <a:ext cx="1613534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COMPRESSIONE</a:t>
            </a:r>
          </a:p>
          <a:p>
            <a:r>
              <a:rPr lang="it-IT" dirty="0"/>
              <a:t>(gusci)</a:t>
            </a:r>
          </a:p>
        </p:txBody>
      </p:sp>
    </p:spTree>
    <p:extLst>
      <p:ext uri="{BB962C8B-B14F-4D97-AF65-F5344CB8AC3E}">
        <p14:creationId xmlns:p14="http://schemas.microsoft.com/office/powerpoint/2010/main" val="3745665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trasmissione dei carichi</a:t>
            </a:r>
          </a:p>
        </p:txBody>
      </p:sp>
      <p:pic>
        <p:nvPicPr>
          <p:cNvPr id="1026" name="Picture 2" descr="Assegnato a Frei Otto il Pritzker Prize 2015. Un giorno dopo la sua morte |  Sky Arte - Sky">
            <a:extLst>
              <a:ext uri="{FF2B5EF4-FFF2-40B4-BE49-F238E27FC236}">
                <a16:creationId xmlns:a16="http://schemas.microsoft.com/office/drawing/2014/main" id="{73E97243-AAFC-4370-9C03-CD796499C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225550"/>
            <a:ext cx="7884147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19A3942-79D3-4F94-A660-4E6870A8B0AA}"/>
              </a:ext>
            </a:extLst>
          </p:cNvPr>
          <p:cNvSpPr txBox="1">
            <a:spLocks/>
          </p:cNvSpPr>
          <p:nvPr/>
        </p:nvSpPr>
        <p:spPr>
          <a:xfrm>
            <a:off x="7041832" y="1392131"/>
            <a:ext cx="1613534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TRAZIONE</a:t>
            </a:r>
          </a:p>
          <a:p>
            <a:r>
              <a:rPr lang="it-IT" dirty="0"/>
              <a:t>(volte sottese)</a:t>
            </a:r>
          </a:p>
        </p:txBody>
      </p:sp>
    </p:spTree>
    <p:extLst>
      <p:ext uri="{BB962C8B-B14F-4D97-AF65-F5344CB8AC3E}">
        <p14:creationId xmlns:p14="http://schemas.microsoft.com/office/powerpoint/2010/main" val="532727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Procedimenti di realizzazione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3.3</a:t>
            </a:r>
          </a:p>
        </p:txBody>
      </p:sp>
    </p:spTree>
    <p:extLst>
      <p:ext uri="{BB962C8B-B14F-4D97-AF65-F5344CB8AC3E}">
        <p14:creationId xmlns:p14="http://schemas.microsoft.com/office/powerpoint/2010/main" val="2877971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5272C2D5-64A2-419E-98B4-D663B5576697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principi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AD5D8D4F-D80D-43FC-824B-1DCF61A33091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fuori opera</a:t>
            </a:r>
          </a:p>
        </p:txBody>
      </p:sp>
      <p:cxnSp>
        <p:nvCxnSpPr>
          <p:cNvPr id="58" name="Forma 9">
            <a:extLst>
              <a:ext uri="{FF2B5EF4-FFF2-40B4-BE49-F238E27FC236}">
                <a16:creationId xmlns:a16="http://schemas.microsoft.com/office/drawing/2014/main" id="{6776B584-73C2-4F1A-866B-52EC09A75D2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 bwMode="auto">
          <a:xfrm flipV="1">
            <a:off x="6612551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3">
            <a:extLst>
              <a:ext uri="{FF2B5EF4-FFF2-40B4-BE49-F238E27FC236}">
                <a16:creationId xmlns:a16="http://schemas.microsoft.com/office/drawing/2014/main" id="{735DFEF7-74A4-41F0-925D-B0E373A067A6}"/>
              </a:ext>
            </a:extLst>
          </p:cNvPr>
          <p:cNvSpPr txBox="1">
            <a:spLocks/>
          </p:cNvSpPr>
          <p:nvPr/>
        </p:nvSpPr>
        <p:spPr>
          <a:xfrm>
            <a:off x="7186863" y="2541092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in opera</a:t>
            </a:r>
          </a:p>
        </p:txBody>
      </p:sp>
      <p:cxnSp>
        <p:nvCxnSpPr>
          <p:cNvPr id="60" name="Forma 9">
            <a:extLst>
              <a:ext uri="{FF2B5EF4-FFF2-40B4-BE49-F238E27FC236}">
                <a16:creationId xmlns:a16="http://schemas.microsoft.com/office/drawing/2014/main" id="{693323AC-9614-465E-AB08-E06B562555C4}"/>
              </a:ext>
            </a:extLst>
          </p:cNvPr>
          <p:cNvCxnSpPr>
            <a:cxnSpLocks/>
            <a:stCxn id="56" idx="3"/>
            <a:endCxn id="59" idx="1"/>
          </p:cNvCxnSpPr>
          <p:nvPr/>
        </p:nvCxnSpPr>
        <p:spPr bwMode="auto">
          <a:xfrm>
            <a:off x="6612551" y="2846586"/>
            <a:ext cx="574312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3">
            <a:extLst>
              <a:ext uri="{FF2B5EF4-FFF2-40B4-BE49-F238E27FC236}">
                <a16:creationId xmlns:a16="http://schemas.microsoft.com/office/drawing/2014/main" id="{95E01C23-ACC5-4CD4-BC9E-5FE796C22A33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REALIZZAZIONE DEI SOLAI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79333F7-D73B-4921-9CCC-C1E90DD259E8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realizzazione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fuori opera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prevede la copertura della luce mediante un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unico elemento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costruito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fuori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cantiere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funge da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coperchio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realizzazione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opera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prevede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modellazione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progressiva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 solaio per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concrezione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per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composizione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più elementi.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79A3CD61-5279-4D37-A9C0-E33DB62841EE}"/>
              </a:ext>
            </a:extLst>
          </p:cNvPr>
          <p:cNvGrpSpPr/>
          <p:nvPr/>
        </p:nvGrpSpPr>
        <p:grpSpPr>
          <a:xfrm>
            <a:off x="44450" y="3317875"/>
            <a:ext cx="9055100" cy="1332650"/>
            <a:chOff x="-33198" y="2389741"/>
            <a:chExt cx="9177198" cy="1420890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92738342-14A4-4C75-A5BD-E69B351B7B0E}"/>
                </a:ext>
              </a:extLst>
            </p:cNvPr>
            <p:cNvSpPr/>
            <p:nvPr/>
          </p:nvSpPr>
          <p:spPr>
            <a:xfrm>
              <a:off x="-7277" y="2389741"/>
              <a:ext cx="9151277" cy="141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F6BCF9F0-E24E-4E55-AFEC-B41B29C4B167}"/>
                </a:ext>
              </a:extLst>
            </p:cNvPr>
            <p:cNvGrpSpPr/>
            <p:nvPr/>
          </p:nvGrpSpPr>
          <p:grpSpPr>
            <a:xfrm>
              <a:off x="-33198" y="2389741"/>
              <a:ext cx="9144000" cy="1420890"/>
              <a:chOff x="0" y="2941028"/>
              <a:chExt cx="9144000" cy="1420890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69E034D3-3EDE-4A56-80AF-C8AD6E43C7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52200" y="2941028"/>
                <a:ext cx="3031295" cy="13501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A122344C-FFE8-4BBA-B720-0806B1DDF7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2941028"/>
                <a:ext cx="2816463" cy="1329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5C7A0D1F-D146-48F6-95A9-5D0ED9F2AA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519231" y="2941028"/>
                <a:ext cx="2624769" cy="14208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48C18620-37DC-4351-AA0D-1DE3782851C9}"/>
              </a:ext>
            </a:extLst>
          </p:cNvPr>
          <p:cNvGrpSpPr/>
          <p:nvPr/>
        </p:nvGrpSpPr>
        <p:grpSpPr>
          <a:xfrm>
            <a:off x="19050" y="4784255"/>
            <a:ext cx="9029524" cy="1328853"/>
            <a:chOff x="-7277" y="5452063"/>
            <a:chExt cx="9153209" cy="1501187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01A5E9F-FEC1-4CB9-AE10-D2746F5335E0}"/>
                </a:ext>
              </a:extLst>
            </p:cNvPr>
            <p:cNvSpPr/>
            <p:nvPr/>
          </p:nvSpPr>
          <p:spPr>
            <a:xfrm>
              <a:off x="0" y="5452063"/>
              <a:ext cx="9144000" cy="1501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F73EF583-7DA7-4137-A682-30419BB20B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535" b="55752"/>
            <a:stretch/>
          </p:blipFill>
          <p:spPr bwMode="auto">
            <a:xfrm>
              <a:off x="1504378" y="5495645"/>
              <a:ext cx="1524886" cy="1364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9CA8CDA4-832A-435C-A21F-9E05DF28C249}"/>
                </a:ext>
              </a:extLst>
            </p:cNvPr>
            <p:cNvGrpSpPr/>
            <p:nvPr/>
          </p:nvGrpSpPr>
          <p:grpSpPr>
            <a:xfrm>
              <a:off x="-7277" y="5486523"/>
              <a:ext cx="9153209" cy="1395220"/>
              <a:chOff x="-7277" y="5486523"/>
              <a:chExt cx="9153209" cy="1395220"/>
            </a:xfrm>
          </p:grpSpPr>
          <p:pic>
            <p:nvPicPr>
              <p:cNvPr id="28" name="Picture 3">
                <a:extLst>
                  <a:ext uri="{FF2B5EF4-FFF2-40B4-BE49-F238E27FC236}">
                    <a16:creationId xmlns:a16="http://schemas.microsoft.com/office/drawing/2014/main" id="{CDABA870-FFCC-4E78-A921-17441C1C3E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62807" y="5498847"/>
                <a:ext cx="1831587" cy="13828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3">
                <a:extLst>
                  <a:ext uri="{FF2B5EF4-FFF2-40B4-BE49-F238E27FC236}">
                    <a16:creationId xmlns:a16="http://schemas.microsoft.com/office/drawing/2014/main" id="{2E23013E-1F99-405A-AC12-B6C1C27258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4818" b="52154"/>
              <a:stretch/>
            </p:blipFill>
            <p:spPr bwMode="auto">
              <a:xfrm>
                <a:off x="6840164" y="5495991"/>
                <a:ext cx="2305768" cy="1385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3">
                <a:extLst>
                  <a:ext uri="{FF2B5EF4-FFF2-40B4-BE49-F238E27FC236}">
                    <a16:creationId xmlns:a16="http://schemas.microsoft.com/office/drawing/2014/main" id="{C8627979-EB34-41E1-8D16-09DAAB3BBE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3615" b="52154"/>
              <a:stretch/>
            </p:blipFill>
            <p:spPr bwMode="auto">
              <a:xfrm>
                <a:off x="5184519" y="5486523"/>
                <a:ext cx="1520332" cy="1385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3">
                <a:extLst>
                  <a:ext uri="{FF2B5EF4-FFF2-40B4-BE49-F238E27FC236}">
                    <a16:creationId xmlns:a16="http://schemas.microsoft.com/office/drawing/2014/main" id="{D4937AE9-D09D-490C-80EF-1BAF0BEF7C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8895" b="55752"/>
              <a:stretch/>
            </p:blipFill>
            <p:spPr bwMode="auto">
              <a:xfrm>
                <a:off x="-7277" y="5498036"/>
                <a:ext cx="1511655" cy="13646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3" name="Title 3">
            <a:extLst>
              <a:ext uri="{FF2B5EF4-FFF2-40B4-BE49-F238E27FC236}">
                <a16:creationId xmlns:a16="http://schemas.microsoft.com/office/drawing/2014/main" id="{29DF1B03-F967-4E8F-BFFE-4E8F49317048}"/>
              </a:ext>
            </a:extLst>
          </p:cNvPr>
          <p:cNvSpPr txBox="1">
            <a:spLocks/>
          </p:cNvSpPr>
          <p:nvPr/>
        </p:nvSpPr>
        <p:spPr>
          <a:xfrm>
            <a:off x="2575298" y="3363172"/>
            <a:ext cx="1613534" cy="303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fuori opera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1B451B41-47EF-483E-95F2-8E020FE924E5}"/>
              </a:ext>
            </a:extLst>
          </p:cNvPr>
          <p:cNvSpPr txBox="1">
            <a:spLocks/>
          </p:cNvSpPr>
          <p:nvPr/>
        </p:nvSpPr>
        <p:spPr>
          <a:xfrm>
            <a:off x="5007207" y="5942897"/>
            <a:ext cx="1613534" cy="3039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 opera</a:t>
            </a:r>
          </a:p>
        </p:txBody>
      </p:sp>
    </p:spTree>
    <p:extLst>
      <p:ext uri="{BB962C8B-B14F-4D97-AF65-F5344CB8AC3E}">
        <p14:creationId xmlns:p14="http://schemas.microsoft.com/office/powerpoint/2010/main" val="356642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79BB90-5302-4627-AE13-EBAB5CD870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5674"/>
            <a:ext cx="9144000" cy="3569051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E6CE97F6-5D42-4182-A653-EA9CA3064085}"/>
              </a:ext>
            </a:extLst>
          </p:cNvPr>
          <p:cNvSpPr txBox="1">
            <a:spLocks/>
          </p:cNvSpPr>
          <p:nvPr/>
        </p:nvSpPr>
        <p:spPr>
          <a:xfrm>
            <a:off x="1109657" y="5000625"/>
            <a:ext cx="1765300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2000" dirty="0">
                <a:latin typeface="Swis721 Cn BT" panose="020B0506020202030204" pitchFamily="34" charset="0"/>
              </a:rPr>
              <a:t>ORGANISMO EDILIZIO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0A592E23-CCC0-4D33-B70B-2F0432F9E981}"/>
              </a:ext>
            </a:extLst>
          </p:cNvPr>
          <p:cNvSpPr txBox="1">
            <a:spLocks/>
          </p:cNvSpPr>
          <p:nvPr/>
        </p:nvSpPr>
        <p:spPr>
          <a:xfrm>
            <a:off x="3689350" y="5000624"/>
            <a:ext cx="1765300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2000" dirty="0">
                <a:latin typeface="Swis721 Cn BT" panose="020B0506020202030204" pitchFamily="34" charset="0"/>
              </a:rPr>
              <a:t>SISTEMA TECNOLOGICO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58573DB9-E8B8-4E84-8113-0E966E8586EE}"/>
              </a:ext>
            </a:extLst>
          </p:cNvPr>
          <p:cNvSpPr txBox="1">
            <a:spLocks/>
          </p:cNvSpPr>
          <p:nvPr/>
        </p:nvSpPr>
        <p:spPr>
          <a:xfrm>
            <a:off x="6269043" y="5000625"/>
            <a:ext cx="1765300" cy="107632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2000" dirty="0">
                <a:latin typeface="Swis721 Cn BT" panose="020B0506020202030204" pitchFamily="34" charset="0"/>
              </a:rPr>
              <a:t>SOTTOSISTEMI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EF7A7092-F0DA-4698-B718-8672CE45218F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 bwMode="auto">
          <a:xfrm flipV="1">
            <a:off x="2874957" y="5538787"/>
            <a:ext cx="814393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Forma 9">
            <a:extLst>
              <a:ext uri="{FF2B5EF4-FFF2-40B4-BE49-F238E27FC236}">
                <a16:creationId xmlns:a16="http://schemas.microsoft.com/office/drawing/2014/main" id="{B58DC225-40D1-4B5D-A4CD-06574BCC2BDE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 bwMode="auto">
          <a:xfrm>
            <a:off x="5454650" y="5538787"/>
            <a:ext cx="814393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Forma 9">
            <a:extLst>
              <a:ext uri="{FF2B5EF4-FFF2-40B4-BE49-F238E27FC236}">
                <a16:creationId xmlns:a16="http://schemas.microsoft.com/office/drawing/2014/main" id="{2DFBFCAC-CDBF-4C0A-9C6C-CF22616157B8}"/>
              </a:ext>
            </a:extLst>
          </p:cNvPr>
          <p:cNvCxnSpPr>
            <a:cxnSpLocks/>
            <a:stCxn id="25" idx="0"/>
            <a:endCxn id="22" idx="0"/>
          </p:cNvCxnSpPr>
          <p:nvPr/>
        </p:nvCxnSpPr>
        <p:spPr bwMode="auto">
          <a:xfrm rot="16200000" flipV="1">
            <a:off x="4572000" y="2420932"/>
            <a:ext cx="12700" cy="5159386"/>
          </a:xfrm>
          <a:prstGeom prst="bentConnector3">
            <a:avLst>
              <a:gd name="adj1" fmla="val 2200000"/>
            </a:avLst>
          </a:prstGeom>
          <a:ln w="28575">
            <a:solidFill>
              <a:srgbClr val="1277AA"/>
            </a:solidFill>
            <a:prstDash val="dash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94017313-4093-4A42-9670-F6FFD972A3DB}"/>
              </a:ext>
            </a:extLst>
          </p:cNvPr>
          <p:cNvSpPr txBox="1">
            <a:spLocks/>
          </p:cNvSpPr>
          <p:nvPr/>
        </p:nvSpPr>
        <p:spPr>
          <a:xfrm>
            <a:off x="3276600" y="4267200"/>
            <a:ext cx="2590800" cy="359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controllo delle discontinuità</a:t>
            </a:r>
          </a:p>
        </p:txBody>
      </p:sp>
    </p:spTree>
    <p:extLst>
      <p:ext uri="{BB962C8B-B14F-4D97-AF65-F5344CB8AC3E}">
        <p14:creationId xmlns:p14="http://schemas.microsoft.com/office/powerpoint/2010/main" val="3787751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5272C2D5-64A2-419E-98B4-D663B5576697}"/>
              </a:ext>
            </a:extLst>
          </p:cNvPr>
          <p:cNvSpPr txBox="1">
            <a:spLocks/>
          </p:cNvSpPr>
          <p:nvPr/>
        </p:nvSpPr>
        <p:spPr>
          <a:xfrm>
            <a:off x="797251" y="4889740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tipologia di elementi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AD5D8D4F-D80D-43FC-824B-1DCF61A33091}"/>
              </a:ext>
            </a:extLst>
          </p:cNvPr>
          <p:cNvSpPr txBox="1">
            <a:spLocks/>
          </p:cNvSpPr>
          <p:nvPr/>
        </p:nvSpPr>
        <p:spPr>
          <a:xfrm>
            <a:off x="3135563" y="3940135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autoportanti</a:t>
            </a:r>
          </a:p>
        </p:txBody>
      </p:sp>
      <p:cxnSp>
        <p:nvCxnSpPr>
          <p:cNvPr id="58" name="Forma 9">
            <a:extLst>
              <a:ext uri="{FF2B5EF4-FFF2-40B4-BE49-F238E27FC236}">
                <a16:creationId xmlns:a16="http://schemas.microsoft.com/office/drawing/2014/main" id="{6776B584-73C2-4F1A-866B-52EC09A75D2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 bwMode="auto">
          <a:xfrm flipV="1">
            <a:off x="2561251" y="4245630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3">
            <a:extLst>
              <a:ext uri="{FF2B5EF4-FFF2-40B4-BE49-F238E27FC236}">
                <a16:creationId xmlns:a16="http://schemas.microsoft.com/office/drawing/2014/main" id="{735DFEF7-74A4-41F0-925D-B0E373A067A6}"/>
              </a:ext>
            </a:extLst>
          </p:cNvPr>
          <p:cNvSpPr txBox="1">
            <a:spLocks/>
          </p:cNvSpPr>
          <p:nvPr/>
        </p:nvSpPr>
        <p:spPr>
          <a:xfrm>
            <a:off x="3135563" y="492032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a ordito</a:t>
            </a:r>
          </a:p>
          <a:p>
            <a:r>
              <a:rPr lang="it-IT" b="1" dirty="0">
                <a:latin typeface="Swis721 Cn BT" panose="020B0506020202030204" pitchFamily="34" charset="0"/>
              </a:rPr>
              <a:t>e impalcato</a:t>
            </a:r>
          </a:p>
        </p:txBody>
      </p:sp>
      <p:cxnSp>
        <p:nvCxnSpPr>
          <p:cNvPr id="60" name="Forma 9">
            <a:extLst>
              <a:ext uri="{FF2B5EF4-FFF2-40B4-BE49-F238E27FC236}">
                <a16:creationId xmlns:a16="http://schemas.microsoft.com/office/drawing/2014/main" id="{693323AC-9614-465E-AB08-E06B562555C4}"/>
              </a:ext>
            </a:extLst>
          </p:cNvPr>
          <p:cNvCxnSpPr>
            <a:cxnSpLocks/>
            <a:stCxn id="56" idx="3"/>
            <a:endCxn id="59" idx="1"/>
          </p:cNvCxnSpPr>
          <p:nvPr/>
        </p:nvCxnSpPr>
        <p:spPr bwMode="auto">
          <a:xfrm>
            <a:off x="2561251" y="5225822"/>
            <a:ext cx="574312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3">
            <a:extLst>
              <a:ext uri="{FF2B5EF4-FFF2-40B4-BE49-F238E27FC236}">
                <a16:creationId xmlns:a16="http://schemas.microsoft.com/office/drawing/2014/main" id="{95E01C23-ACC5-4CD4-BC9E-5FE796C22A33}"/>
              </a:ext>
            </a:extLst>
          </p:cNvPr>
          <p:cNvSpPr txBox="1">
            <a:spLocks/>
          </p:cNvSpPr>
          <p:nvPr/>
        </p:nvSpPr>
        <p:spPr>
          <a:xfrm>
            <a:off x="797251" y="3595765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REALIZZAZIONE DEI SOLAI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79333F7-D73B-4921-9CCC-C1E90DD259E8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 solaio ad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autoportanti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copre la luce – generalmente di dimensioni ridotte – con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accostati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di loro, di grandi dimensioni e resistenti a flessione, eventualmente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solidarizzati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loro e comunque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poggianti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sugli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verticali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sostegno.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F0A521A6-0FA1-4ADF-8A40-79C75FFFB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2"/>
          <a:stretch/>
        </p:blipFill>
        <p:spPr>
          <a:xfrm>
            <a:off x="5146312" y="1104829"/>
            <a:ext cx="3185074" cy="51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8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79333F7-D73B-4921-9CCC-C1E90DD259E8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Nella modalità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ordito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impalcato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uno o più ordini di travi (ordito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lineari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 riduce la luce libera complessiva in campi di dimensione minore, affrontabili da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completamento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piccole dimensioni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(impalcato,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generalmente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bidimensionali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L’impalcato può essere del tipo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collaborante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 collaborante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3" name="Immagine 2" descr="Immagine che contiene interni, bosco&#10;&#10;Descrizione generata automaticamente">
            <a:extLst>
              <a:ext uri="{FF2B5EF4-FFF2-40B4-BE49-F238E27FC236}">
                <a16:creationId xmlns:a16="http://schemas.microsoft.com/office/drawing/2014/main" id="{9A50B302-DAB9-48DF-84AF-5D115EFE4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93465" y="2006528"/>
            <a:ext cx="5091221" cy="334766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847B5681-F0EE-5F68-CFBA-88A27E72BEDB}"/>
              </a:ext>
            </a:extLst>
          </p:cNvPr>
          <p:cNvSpPr txBox="1">
            <a:spLocks/>
          </p:cNvSpPr>
          <p:nvPr/>
        </p:nvSpPr>
        <p:spPr>
          <a:xfrm>
            <a:off x="797251" y="4889740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tipologia di elementi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3A873C-2031-9ADC-FD2A-619EA3D969AB}"/>
              </a:ext>
            </a:extLst>
          </p:cNvPr>
          <p:cNvSpPr txBox="1">
            <a:spLocks/>
          </p:cNvSpPr>
          <p:nvPr/>
        </p:nvSpPr>
        <p:spPr>
          <a:xfrm>
            <a:off x="3135563" y="3940135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autoportanti</a:t>
            </a:r>
          </a:p>
        </p:txBody>
      </p:sp>
      <p:cxnSp>
        <p:nvCxnSpPr>
          <p:cNvPr id="5" name="Forma 9">
            <a:extLst>
              <a:ext uri="{FF2B5EF4-FFF2-40B4-BE49-F238E27FC236}">
                <a16:creationId xmlns:a16="http://schemas.microsoft.com/office/drawing/2014/main" id="{2894A527-5AB5-DBFF-0196-4C0AAA931F5B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 bwMode="auto">
          <a:xfrm flipV="1">
            <a:off x="2561251" y="4245630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75832A8F-9E5D-1ED3-D2B9-D27517DDC6AE}"/>
              </a:ext>
            </a:extLst>
          </p:cNvPr>
          <p:cNvSpPr txBox="1">
            <a:spLocks/>
          </p:cNvSpPr>
          <p:nvPr/>
        </p:nvSpPr>
        <p:spPr>
          <a:xfrm>
            <a:off x="3135563" y="492032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a ordito</a:t>
            </a:r>
          </a:p>
          <a:p>
            <a:r>
              <a:rPr lang="it-IT" b="1" dirty="0">
                <a:latin typeface="Swis721 Cn BT" panose="020B0506020202030204" pitchFamily="34" charset="0"/>
              </a:rPr>
              <a:t>e impalcato</a:t>
            </a: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B413B151-73D9-633C-F367-BAE378A7108D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 bwMode="auto">
          <a:xfrm>
            <a:off x="2561251" y="5225822"/>
            <a:ext cx="574312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410349CC-A989-EF46-E6DF-68E2A0B83BF4}"/>
              </a:ext>
            </a:extLst>
          </p:cNvPr>
          <p:cNvSpPr txBox="1">
            <a:spLocks/>
          </p:cNvSpPr>
          <p:nvPr/>
        </p:nvSpPr>
        <p:spPr>
          <a:xfrm>
            <a:off x="797251" y="3595765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REALIZZAZIONE DEI SOLAI</a:t>
            </a:r>
          </a:p>
        </p:txBody>
      </p:sp>
    </p:spTree>
    <p:extLst>
      <p:ext uri="{BB962C8B-B14F-4D97-AF65-F5344CB8AC3E}">
        <p14:creationId xmlns:p14="http://schemas.microsoft.com/office/powerpoint/2010/main" val="465588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6FD0865-B2E3-425E-B3BF-FD60AA47F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1245" y="1440180"/>
            <a:ext cx="6762750" cy="44958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369A2FB9-750C-437B-B52E-8C46745B2574}"/>
              </a:ext>
            </a:extLst>
          </p:cNvPr>
          <p:cNvSpPr/>
          <p:nvPr/>
        </p:nvSpPr>
        <p:spPr>
          <a:xfrm>
            <a:off x="8479155" y="2472690"/>
            <a:ext cx="624840" cy="586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A45A171-C18F-47CD-91C3-56B7213FCD3F}"/>
              </a:ext>
            </a:extLst>
          </p:cNvPr>
          <p:cNvSpPr/>
          <p:nvPr/>
        </p:nvSpPr>
        <p:spPr>
          <a:xfrm>
            <a:off x="8479155" y="4686300"/>
            <a:ext cx="624840" cy="586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5FF5832-65FE-45F9-8EC6-157BF4F1C907}"/>
              </a:ext>
            </a:extLst>
          </p:cNvPr>
          <p:cNvSpPr/>
          <p:nvPr/>
        </p:nvSpPr>
        <p:spPr>
          <a:xfrm>
            <a:off x="3358515" y="5585460"/>
            <a:ext cx="624840" cy="586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BCD6D32-19D5-4BB8-B1FC-73E676115AB5}"/>
              </a:ext>
            </a:extLst>
          </p:cNvPr>
          <p:cNvSpPr txBox="1">
            <a:spLocks/>
          </p:cNvSpPr>
          <p:nvPr/>
        </p:nvSpPr>
        <p:spPr bwMode="auto">
          <a:xfrm>
            <a:off x="291777" y="2597404"/>
            <a:ext cx="1765299" cy="8991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</a:rPr>
              <a:t>Ordito</a:t>
            </a:r>
          </a:p>
          <a:p>
            <a:r>
              <a:rPr lang="it-IT" b="0" dirty="0">
                <a:solidFill>
                  <a:srgbClr val="1277AA"/>
                </a:solidFill>
              </a:rPr>
              <a:t>Legno </a:t>
            </a:r>
            <a:r>
              <a:rPr lang="it-IT" b="0" dirty="0">
                <a:solidFill>
                  <a:srgbClr val="1277AA"/>
                </a:solidFill>
                <a:sym typeface="Wingdings" panose="05000000000000000000" pitchFamily="2" charset="2"/>
              </a:rPr>
              <a:t> Ferro  Travetti</a:t>
            </a:r>
            <a:endParaRPr lang="it-IT" b="0" dirty="0">
              <a:solidFill>
                <a:srgbClr val="1277AA"/>
              </a:solidFill>
            </a:endParaRP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63CBB17F-CD2D-4418-BCE7-F2F91F5F8C54}"/>
              </a:ext>
            </a:extLst>
          </p:cNvPr>
          <p:cNvCxnSpPr>
            <a:cxnSpLocks/>
            <a:stCxn id="18" idx="3"/>
            <a:endCxn id="15" idx="3"/>
          </p:cNvCxnSpPr>
          <p:nvPr/>
        </p:nvCxnSpPr>
        <p:spPr bwMode="auto">
          <a:xfrm flipH="1">
            <a:off x="2057076" y="1628254"/>
            <a:ext cx="1" cy="1418730"/>
          </a:xfrm>
          <a:prstGeom prst="bentConnector3">
            <a:avLst>
              <a:gd name="adj1" fmla="val -22860000000"/>
            </a:avLst>
          </a:prstGeom>
          <a:ln w="19050">
            <a:solidFill>
              <a:schemeClr val="accent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D6A86DFD-2A76-4C1D-9913-C2936E8F1B4D}"/>
              </a:ext>
            </a:extLst>
          </p:cNvPr>
          <p:cNvSpPr txBox="1">
            <a:spLocks/>
          </p:cNvSpPr>
          <p:nvPr/>
        </p:nvSpPr>
        <p:spPr bwMode="auto">
          <a:xfrm>
            <a:off x="291777" y="1214030"/>
            <a:ext cx="1765300" cy="8284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</a:rPr>
              <a:t>EVOLUZIONE STORICA</a:t>
            </a:r>
            <a:endParaRPr lang="it-IT" u="sng" dirty="0">
              <a:solidFill>
                <a:srgbClr val="1277AA"/>
              </a:solidFill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DE7D924A-C973-4D17-B8B4-8134EE1F04E4}"/>
              </a:ext>
            </a:extLst>
          </p:cNvPr>
          <p:cNvSpPr txBox="1">
            <a:spLocks/>
          </p:cNvSpPr>
          <p:nvPr/>
        </p:nvSpPr>
        <p:spPr bwMode="auto">
          <a:xfrm>
            <a:off x="291777" y="5273040"/>
            <a:ext cx="2718124" cy="8991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</a:rPr>
              <a:t>Impalcato</a:t>
            </a:r>
          </a:p>
          <a:p>
            <a:r>
              <a:rPr lang="it-IT" b="0" dirty="0">
                <a:solidFill>
                  <a:srgbClr val="1277AA"/>
                </a:solidFill>
              </a:rPr>
              <a:t>Legno </a:t>
            </a:r>
            <a:r>
              <a:rPr lang="it-IT" b="0" dirty="0">
                <a:solidFill>
                  <a:srgbClr val="1277AA"/>
                </a:solidFill>
                <a:sym typeface="Wingdings" panose="05000000000000000000" pitchFamily="2" charset="2"/>
              </a:rPr>
              <a:t> Voltine in laterizio</a:t>
            </a:r>
          </a:p>
          <a:p>
            <a:r>
              <a:rPr lang="it-IT" b="0" dirty="0">
                <a:solidFill>
                  <a:srgbClr val="1277AA"/>
                </a:solidFill>
                <a:sym typeface="Wingdings" panose="05000000000000000000" pitchFamily="2" charset="2"/>
              </a:rPr>
              <a:t> Tavelloni</a:t>
            </a:r>
            <a:endParaRPr lang="it-IT" b="0" dirty="0">
              <a:solidFill>
                <a:srgbClr val="1277AA"/>
              </a:solidFill>
            </a:endParaRPr>
          </a:p>
        </p:txBody>
      </p:sp>
      <p:cxnSp>
        <p:nvCxnSpPr>
          <p:cNvPr id="20" name="Forma 9">
            <a:extLst>
              <a:ext uri="{FF2B5EF4-FFF2-40B4-BE49-F238E27FC236}">
                <a16:creationId xmlns:a16="http://schemas.microsoft.com/office/drawing/2014/main" id="{035E6F2F-A65A-492F-8FDE-1F9C1D005877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 bwMode="auto">
          <a:xfrm flipH="1">
            <a:off x="1650839" y="1628254"/>
            <a:ext cx="406238" cy="3644786"/>
          </a:xfrm>
          <a:prstGeom prst="bentConnector4">
            <a:avLst>
              <a:gd name="adj1" fmla="val -56272"/>
              <a:gd name="adj2" fmla="val 55682"/>
            </a:avLst>
          </a:prstGeom>
          <a:ln w="19050">
            <a:solidFill>
              <a:schemeClr val="accent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030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pic>
        <p:nvPicPr>
          <p:cNvPr id="11" name="Immagine 1">
            <a:extLst>
              <a:ext uri="{FF2B5EF4-FFF2-40B4-BE49-F238E27FC236}">
                <a16:creationId xmlns:a16="http://schemas.microsoft.com/office/drawing/2014/main" id="{03C79362-BCAC-4504-BBD7-7607F69339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077"/>
          <a:stretch/>
        </p:blipFill>
        <p:spPr bwMode="auto">
          <a:xfrm>
            <a:off x="598396" y="1001571"/>
            <a:ext cx="7947208" cy="518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1914148-8EB2-4191-B1D7-D709B9E7EB63}"/>
              </a:ext>
            </a:extLst>
          </p:cNvPr>
          <p:cNvSpPr txBox="1">
            <a:spLocks/>
          </p:cNvSpPr>
          <p:nvPr/>
        </p:nvSpPr>
        <p:spPr>
          <a:xfrm>
            <a:off x="6779685" y="1277983"/>
            <a:ext cx="1500715" cy="758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Impalcato</a:t>
            </a:r>
          </a:p>
          <a:p>
            <a:r>
              <a:rPr lang="it-IT" dirty="0">
                <a:latin typeface="Swis721 Cn BT" panose="020B0506020202030204" pitchFamily="34" charset="0"/>
              </a:rPr>
              <a:t>(lamiera grecata + soletta </a:t>
            </a:r>
            <a:r>
              <a:rPr lang="it-IT" dirty="0" err="1">
                <a:latin typeface="Swis721 Cn BT" panose="020B0506020202030204" pitchFamily="34" charset="0"/>
              </a:rPr>
              <a:t>cls</a:t>
            </a:r>
            <a:r>
              <a:rPr lang="it-IT" dirty="0">
                <a:latin typeface="Swis721 Cn BT" panose="020B0506020202030204" pitchFamily="34" charset="0"/>
              </a:rPr>
              <a:t>)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45CBC084-1AEA-4A52-9BE5-4DB1262758F1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rot="10800000" flipV="1">
            <a:off x="3759201" y="1657208"/>
            <a:ext cx="3020485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bg2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5078ABFF-BF40-4543-B12D-CF772A9C6922}"/>
              </a:ext>
            </a:extLst>
          </p:cNvPr>
          <p:cNvSpPr txBox="1">
            <a:spLocks/>
          </p:cNvSpPr>
          <p:nvPr/>
        </p:nvSpPr>
        <p:spPr>
          <a:xfrm>
            <a:off x="7427385" y="5477203"/>
            <a:ext cx="1500715" cy="4211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Trave principale</a:t>
            </a: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8B9ECBE9-4AAF-4A44-BAC8-3F69ADA2CFC5}"/>
              </a:ext>
            </a:extLst>
          </p:cNvPr>
          <p:cNvCxnSpPr>
            <a:cxnSpLocks/>
            <a:stCxn id="20" idx="0"/>
          </p:cNvCxnSpPr>
          <p:nvPr/>
        </p:nvCxnSpPr>
        <p:spPr bwMode="auto">
          <a:xfrm rot="16200000" flipV="1">
            <a:off x="7248513" y="4547973"/>
            <a:ext cx="1529317" cy="329144"/>
          </a:xfrm>
          <a:prstGeom prst="bentConnector3">
            <a:avLst>
              <a:gd name="adj1" fmla="val 50000"/>
            </a:avLst>
          </a:prstGeom>
          <a:ln w="28575">
            <a:solidFill>
              <a:schemeClr val="bg2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3">
            <a:extLst>
              <a:ext uri="{FF2B5EF4-FFF2-40B4-BE49-F238E27FC236}">
                <a16:creationId xmlns:a16="http://schemas.microsoft.com/office/drawing/2014/main" id="{60C78846-FEEC-4769-8541-74A2304F3CC1}"/>
              </a:ext>
            </a:extLst>
          </p:cNvPr>
          <p:cNvSpPr txBox="1">
            <a:spLocks/>
          </p:cNvSpPr>
          <p:nvPr/>
        </p:nvSpPr>
        <p:spPr>
          <a:xfrm>
            <a:off x="1900419" y="3027920"/>
            <a:ext cx="1500715" cy="4211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Trave secondaria</a:t>
            </a:r>
          </a:p>
        </p:txBody>
      </p:sp>
    </p:spTree>
    <p:extLst>
      <p:ext uri="{BB962C8B-B14F-4D97-AF65-F5344CB8AC3E}">
        <p14:creationId xmlns:p14="http://schemas.microsoft.com/office/powerpoint/2010/main" val="4108097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3">
            <a:extLst>
              <a:ext uri="{FF2B5EF4-FFF2-40B4-BE49-F238E27FC236}">
                <a16:creationId xmlns:a16="http://schemas.microsoft.com/office/drawing/2014/main" id="{D8B005F5-9D52-44CE-907F-31531D3CEBEA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sistemi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ordito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impalcato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contemplano l’impiego di diversi materiali: legno, acciaio (o metallo in genere), vetro, polimeri tessuti.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L’impalcato può avere una diversa funzione: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chiudere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ogni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porzione di luce libera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presente tra gli elementi dell’ordito;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sezione resistente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dell’elemento d’ordito.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5272C2D5-64A2-419E-98B4-D663B5576697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ordito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AD5D8D4F-D80D-43FC-824B-1DCF61A33091}"/>
              </a:ext>
            </a:extLst>
          </p:cNvPr>
          <p:cNvSpPr txBox="1">
            <a:spLocks/>
          </p:cNvSpPr>
          <p:nvPr/>
        </p:nvSpPr>
        <p:spPr>
          <a:xfrm>
            <a:off x="7186863" y="1214320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semplice</a:t>
            </a:r>
            <a:endParaRPr lang="it-IT" b="1" dirty="0">
              <a:solidFill>
                <a:srgbClr val="1277AA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58" name="Forma 9">
            <a:extLst>
              <a:ext uri="{FF2B5EF4-FFF2-40B4-BE49-F238E27FC236}">
                <a16:creationId xmlns:a16="http://schemas.microsoft.com/office/drawing/2014/main" id="{6776B584-73C2-4F1A-866B-52EC09A75D2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 bwMode="auto">
          <a:xfrm flipV="1">
            <a:off x="6612551" y="1519815"/>
            <a:ext cx="574312" cy="132677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3">
            <a:extLst>
              <a:ext uri="{FF2B5EF4-FFF2-40B4-BE49-F238E27FC236}">
                <a16:creationId xmlns:a16="http://schemas.microsoft.com/office/drawing/2014/main" id="{735DFEF7-74A4-41F0-925D-B0E373A067A6}"/>
              </a:ext>
            </a:extLst>
          </p:cNvPr>
          <p:cNvSpPr txBox="1">
            <a:spLocks/>
          </p:cNvSpPr>
          <p:nvPr/>
        </p:nvSpPr>
        <p:spPr>
          <a:xfrm>
            <a:off x="7186863" y="18929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doppio</a:t>
            </a:r>
            <a:endParaRPr lang="it-IT" b="1" dirty="0">
              <a:latin typeface="Swis721 Cn BT" panose="020B0506020202030204" pitchFamily="34" charset="0"/>
            </a:endParaRPr>
          </a:p>
        </p:txBody>
      </p:sp>
      <p:cxnSp>
        <p:nvCxnSpPr>
          <p:cNvPr id="60" name="Forma 9">
            <a:extLst>
              <a:ext uri="{FF2B5EF4-FFF2-40B4-BE49-F238E27FC236}">
                <a16:creationId xmlns:a16="http://schemas.microsoft.com/office/drawing/2014/main" id="{693323AC-9614-465E-AB08-E06B562555C4}"/>
              </a:ext>
            </a:extLst>
          </p:cNvPr>
          <p:cNvCxnSpPr>
            <a:cxnSpLocks/>
            <a:stCxn id="56" idx="3"/>
            <a:endCxn id="59" idx="1"/>
          </p:cNvCxnSpPr>
          <p:nvPr/>
        </p:nvCxnSpPr>
        <p:spPr bwMode="auto">
          <a:xfrm flipV="1">
            <a:off x="6612551" y="2198494"/>
            <a:ext cx="574312" cy="6480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3">
            <a:extLst>
              <a:ext uri="{FF2B5EF4-FFF2-40B4-BE49-F238E27FC236}">
                <a16:creationId xmlns:a16="http://schemas.microsoft.com/office/drawing/2014/main" id="{95E01C23-ACC5-4CD4-BC9E-5FE796C22A33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ORDITO E IMPALCATO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03F396D4-7FBB-44ED-9B2E-7468185E7E0A}"/>
              </a:ext>
            </a:extLst>
          </p:cNvPr>
          <p:cNvSpPr txBox="1">
            <a:spLocks/>
          </p:cNvSpPr>
          <p:nvPr/>
        </p:nvSpPr>
        <p:spPr>
          <a:xfrm>
            <a:off x="7186863" y="257167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grigliato</a:t>
            </a:r>
            <a:endParaRPr lang="it-IT" b="1" dirty="0">
              <a:latin typeface="Swis721 Cn BT" panose="020B0506020202030204" pitchFamily="34" charset="0"/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434E3330-4285-4469-86E4-FBF9D75BD0B8}"/>
              </a:ext>
            </a:extLst>
          </p:cNvPr>
          <p:cNvSpPr txBox="1">
            <a:spLocks/>
          </p:cNvSpPr>
          <p:nvPr/>
        </p:nvSpPr>
        <p:spPr>
          <a:xfrm>
            <a:off x="4848551" y="4017629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impalcato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936D337B-C59E-495A-9871-54C73A8CAFC4}"/>
              </a:ext>
            </a:extLst>
          </p:cNvPr>
          <p:cNvSpPr txBox="1">
            <a:spLocks/>
          </p:cNvSpPr>
          <p:nvPr/>
        </p:nvSpPr>
        <p:spPr>
          <a:xfrm>
            <a:off x="7186863" y="3400124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monostrato</a:t>
            </a:r>
            <a:endParaRPr lang="it-IT" b="1" dirty="0">
              <a:solidFill>
                <a:srgbClr val="1277AA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DD48DCFC-3373-4C24-B684-C5D4A086C362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 bwMode="auto">
          <a:xfrm flipV="1">
            <a:off x="6612551" y="3705619"/>
            <a:ext cx="574312" cy="6480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Forma 9">
            <a:extLst>
              <a:ext uri="{FF2B5EF4-FFF2-40B4-BE49-F238E27FC236}">
                <a16:creationId xmlns:a16="http://schemas.microsoft.com/office/drawing/2014/main" id="{F90D8417-5B47-48D3-9B89-5A30E7B73E19}"/>
              </a:ext>
            </a:extLst>
          </p:cNvPr>
          <p:cNvCxnSpPr>
            <a:cxnSpLocks/>
            <a:stCxn id="25" idx="3"/>
            <a:endCxn id="31" idx="1"/>
          </p:cNvCxnSpPr>
          <p:nvPr/>
        </p:nvCxnSpPr>
        <p:spPr bwMode="auto">
          <a:xfrm>
            <a:off x="6612551" y="4353711"/>
            <a:ext cx="574312" cy="3058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A70FC75F-8F1B-4CF6-9028-2D5ABB7E4BDF}"/>
              </a:ext>
            </a:extLst>
          </p:cNvPr>
          <p:cNvSpPr txBox="1">
            <a:spLocks/>
          </p:cNvSpPr>
          <p:nvPr/>
        </p:nvSpPr>
        <p:spPr>
          <a:xfrm>
            <a:off x="7186863" y="4078804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 err="1">
                <a:latin typeface="Swis721 Cn BT" panose="020B0506020202030204" pitchFamily="34" charset="0"/>
              </a:rPr>
              <a:t>pluristrato</a:t>
            </a:r>
            <a:endParaRPr lang="it-IT" b="1" dirty="0">
              <a:latin typeface="Swis721 Cn BT" panose="020B0506020202030204" pitchFamily="34" charset="0"/>
            </a:endParaRP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B9899ED6-C72B-483A-B263-853F14E404F7}"/>
              </a:ext>
            </a:extLst>
          </p:cNvPr>
          <p:cNvCxnSpPr>
            <a:cxnSpLocks/>
            <a:stCxn id="56" idx="3"/>
            <a:endCxn id="22" idx="1"/>
          </p:cNvCxnSpPr>
          <p:nvPr/>
        </p:nvCxnSpPr>
        <p:spPr bwMode="auto">
          <a:xfrm>
            <a:off x="6612551" y="2846586"/>
            <a:ext cx="574312" cy="3058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">
            <a:extLst>
              <a:ext uri="{FF2B5EF4-FFF2-40B4-BE49-F238E27FC236}">
                <a16:creationId xmlns:a16="http://schemas.microsoft.com/office/drawing/2014/main" id="{69F6A3DC-2011-4621-99FA-12122CE3CE5B}"/>
              </a:ext>
            </a:extLst>
          </p:cNvPr>
          <p:cNvSpPr txBox="1">
            <a:spLocks/>
          </p:cNvSpPr>
          <p:nvPr/>
        </p:nvSpPr>
        <p:spPr>
          <a:xfrm>
            <a:off x="4848551" y="5580296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tecnologia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DD6D30F7-23FE-4DF9-A659-2B5A5945FBE1}"/>
              </a:ext>
            </a:extLst>
          </p:cNvPr>
          <p:cNvSpPr txBox="1">
            <a:spLocks/>
          </p:cNvSpPr>
          <p:nvPr/>
        </p:nvSpPr>
        <p:spPr>
          <a:xfrm>
            <a:off x="7186863" y="4962791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a secco</a:t>
            </a:r>
            <a:endParaRPr lang="it-IT" b="1" dirty="0">
              <a:solidFill>
                <a:srgbClr val="1277AA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41" name="Forma 9">
            <a:extLst>
              <a:ext uri="{FF2B5EF4-FFF2-40B4-BE49-F238E27FC236}">
                <a16:creationId xmlns:a16="http://schemas.microsoft.com/office/drawing/2014/main" id="{BB626F82-8614-4235-A48E-617E01078381}"/>
              </a:ext>
            </a:extLst>
          </p:cNvPr>
          <p:cNvCxnSpPr>
            <a:cxnSpLocks/>
            <a:stCxn id="39" idx="3"/>
            <a:endCxn id="40" idx="1"/>
          </p:cNvCxnSpPr>
          <p:nvPr/>
        </p:nvCxnSpPr>
        <p:spPr bwMode="auto">
          <a:xfrm flipV="1">
            <a:off x="6612551" y="5268286"/>
            <a:ext cx="574312" cy="6480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Forma 9">
            <a:extLst>
              <a:ext uri="{FF2B5EF4-FFF2-40B4-BE49-F238E27FC236}">
                <a16:creationId xmlns:a16="http://schemas.microsoft.com/office/drawing/2014/main" id="{81ADDEE0-8062-42C6-BEDD-1614EDC7AB23}"/>
              </a:ext>
            </a:extLst>
          </p:cNvPr>
          <p:cNvCxnSpPr>
            <a:cxnSpLocks/>
            <a:stCxn id="39" idx="3"/>
            <a:endCxn id="43" idx="1"/>
          </p:cNvCxnSpPr>
          <p:nvPr/>
        </p:nvCxnSpPr>
        <p:spPr bwMode="auto">
          <a:xfrm>
            <a:off x="6612551" y="5916378"/>
            <a:ext cx="574312" cy="3058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3">
            <a:extLst>
              <a:ext uri="{FF2B5EF4-FFF2-40B4-BE49-F238E27FC236}">
                <a16:creationId xmlns:a16="http://schemas.microsoft.com/office/drawing/2014/main" id="{EEA06CB2-D7F7-4F50-9C37-CE553C63B222}"/>
              </a:ext>
            </a:extLst>
          </p:cNvPr>
          <p:cNvSpPr txBox="1">
            <a:spLocks/>
          </p:cNvSpPr>
          <p:nvPr/>
        </p:nvSpPr>
        <p:spPr>
          <a:xfrm>
            <a:off x="7186863" y="5641471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 concrezione</a:t>
            </a:r>
            <a:endParaRPr lang="it-IT" b="1" dirty="0">
              <a:latin typeface="Swis721 Cn BT" panose="020B0506020202030204" pitchFamily="34" charset="0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F34F0260-C2B1-4D7D-AB60-BC0492079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837" y="4261234"/>
            <a:ext cx="3045225" cy="2014101"/>
          </a:xfrm>
          <a:prstGeom prst="rect">
            <a:avLst/>
          </a:prstGeom>
        </p:spPr>
      </p:pic>
      <p:sp>
        <p:nvSpPr>
          <p:cNvPr id="46" name="Title 3">
            <a:extLst>
              <a:ext uri="{FF2B5EF4-FFF2-40B4-BE49-F238E27FC236}">
                <a16:creationId xmlns:a16="http://schemas.microsoft.com/office/drawing/2014/main" id="{10F7316E-CB9C-4C00-A21C-6EA45273D6CA}"/>
              </a:ext>
            </a:extLst>
          </p:cNvPr>
          <p:cNvSpPr txBox="1">
            <a:spLocks/>
          </p:cNvSpPr>
          <p:nvPr/>
        </p:nvSpPr>
        <p:spPr>
          <a:xfrm>
            <a:off x="1883266" y="5449749"/>
            <a:ext cx="859494" cy="3213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trave</a:t>
            </a:r>
          </a:p>
        </p:txBody>
      </p:sp>
      <p:cxnSp>
        <p:nvCxnSpPr>
          <p:cNvPr id="47" name="Forma 9">
            <a:extLst>
              <a:ext uri="{FF2B5EF4-FFF2-40B4-BE49-F238E27FC236}">
                <a16:creationId xmlns:a16="http://schemas.microsoft.com/office/drawing/2014/main" id="{914E1C07-751E-40C4-A585-AB427C19EA80}"/>
              </a:ext>
            </a:extLst>
          </p:cNvPr>
          <p:cNvCxnSpPr>
            <a:cxnSpLocks/>
            <a:stCxn id="46" idx="1"/>
          </p:cNvCxnSpPr>
          <p:nvPr/>
        </p:nvCxnSpPr>
        <p:spPr bwMode="auto">
          <a:xfrm rot="10800000">
            <a:off x="1800226" y="5110164"/>
            <a:ext cx="83041" cy="500281"/>
          </a:xfrm>
          <a:prstGeom prst="bentConnector2">
            <a:avLst/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itle 3">
            <a:extLst>
              <a:ext uri="{FF2B5EF4-FFF2-40B4-BE49-F238E27FC236}">
                <a16:creationId xmlns:a16="http://schemas.microsoft.com/office/drawing/2014/main" id="{D3FB8CED-16AE-4EDC-932E-558A1F933735}"/>
              </a:ext>
            </a:extLst>
          </p:cNvPr>
          <p:cNvSpPr txBox="1">
            <a:spLocks/>
          </p:cNvSpPr>
          <p:nvPr/>
        </p:nvSpPr>
        <p:spPr>
          <a:xfrm>
            <a:off x="3896889" y="5542825"/>
            <a:ext cx="859494" cy="3213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pilastro</a:t>
            </a:r>
          </a:p>
        </p:txBody>
      </p:sp>
      <p:cxnSp>
        <p:nvCxnSpPr>
          <p:cNvPr id="62" name="Forma 9">
            <a:extLst>
              <a:ext uri="{FF2B5EF4-FFF2-40B4-BE49-F238E27FC236}">
                <a16:creationId xmlns:a16="http://schemas.microsoft.com/office/drawing/2014/main" id="{A3056FD4-87FB-43CC-BAF1-88963AA21BA8}"/>
              </a:ext>
            </a:extLst>
          </p:cNvPr>
          <p:cNvCxnSpPr>
            <a:cxnSpLocks/>
            <a:stCxn id="61" idx="1"/>
          </p:cNvCxnSpPr>
          <p:nvPr/>
        </p:nvCxnSpPr>
        <p:spPr bwMode="auto">
          <a:xfrm rot="10800000" flipV="1">
            <a:off x="3647269" y="5703519"/>
            <a:ext cx="249621" cy="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3">
            <a:extLst>
              <a:ext uri="{FF2B5EF4-FFF2-40B4-BE49-F238E27FC236}">
                <a16:creationId xmlns:a16="http://schemas.microsoft.com/office/drawing/2014/main" id="{6744E186-419D-4089-8AC4-74E5CEED563A}"/>
              </a:ext>
            </a:extLst>
          </p:cNvPr>
          <p:cNvSpPr txBox="1">
            <a:spLocks/>
          </p:cNvSpPr>
          <p:nvPr/>
        </p:nvSpPr>
        <p:spPr>
          <a:xfrm>
            <a:off x="2709293" y="3873501"/>
            <a:ext cx="859494" cy="540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carico in esercizio</a:t>
            </a:r>
          </a:p>
        </p:txBody>
      </p:sp>
    </p:spTree>
    <p:extLst>
      <p:ext uri="{BB962C8B-B14F-4D97-AF65-F5344CB8AC3E}">
        <p14:creationId xmlns:p14="http://schemas.microsoft.com/office/powerpoint/2010/main" val="2814533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48849F6-754F-4469-AB88-089D6EA27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99" y="1084263"/>
            <a:ext cx="7172400" cy="521119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C874683-2041-477C-83A2-D2C0474FC67F}"/>
              </a:ext>
            </a:extLst>
          </p:cNvPr>
          <p:cNvSpPr txBox="1">
            <a:spLocks/>
          </p:cNvSpPr>
          <p:nvPr/>
        </p:nvSpPr>
        <p:spPr>
          <a:xfrm>
            <a:off x="7091362" y="1775512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SOLAIO A ORDITO SEMPLICE</a:t>
            </a:r>
          </a:p>
        </p:txBody>
      </p:sp>
    </p:spTree>
    <p:extLst>
      <p:ext uri="{BB962C8B-B14F-4D97-AF65-F5344CB8AC3E}">
        <p14:creationId xmlns:p14="http://schemas.microsoft.com/office/powerpoint/2010/main" val="4259535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D1D0338-E3DF-4C90-A62B-2B9ADE3D75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19" y="1175272"/>
            <a:ext cx="6768561" cy="5061097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8C874683-2041-477C-83A2-D2C0474FC67F}"/>
              </a:ext>
            </a:extLst>
          </p:cNvPr>
          <p:cNvSpPr txBox="1">
            <a:spLocks/>
          </p:cNvSpPr>
          <p:nvPr/>
        </p:nvSpPr>
        <p:spPr>
          <a:xfrm>
            <a:off x="7091362" y="1775512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SOLAIO A ORDITO MULTIPLO</a:t>
            </a:r>
          </a:p>
        </p:txBody>
      </p:sp>
    </p:spTree>
    <p:extLst>
      <p:ext uri="{BB962C8B-B14F-4D97-AF65-F5344CB8AC3E}">
        <p14:creationId xmlns:p14="http://schemas.microsoft.com/office/powerpoint/2010/main" val="4216644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2AAF178-7833-48C9-9D7D-A4C2D32AB7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279" y="1089343"/>
            <a:ext cx="3633788" cy="52352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99A3ED7-597F-4A9E-AE8E-99A738B57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2" y="1279207"/>
            <a:ext cx="6125746" cy="239363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F4BCAD3-90FD-4F86-9294-0665F08C2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25569"/>
            <a:ext cx="6255067" cy="191796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526EE582-CBEE-43AD-B482-D9E32A13F76D}"/>
              </a:ext>
            </a:extLst>
          </p:cNvPr>
          <p:cNvSpPr txBox="1">
            <a:spLocks/>
          </p:cNvSpPr>
          <p:nvPr/>
        </p:nvSpPr>
        <p:spPr>
          <a:xfrm>
            <a:off x="176691" y="5757309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SOLAIO A ORDITO MULTIPLO</a:t>
            </a:r>
          </a:p>
        </p:txBody>
      </p:sp>
    </p:spTree>
    <p:extLst>
      <p:ext uri="{BB962C8B-B14F-4D97-AF65-F5344CB8AC3E}">
        <p14:creationId xmlns:p14="http://schemas.microsoft.com/office/powerpoint/2010/main" val="739557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9C02E0-4D63-48BD-8CE7-2A016DB568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7863" y="1790355"/>
            <a:ext cx="5131722" cy="38487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27436D-4132-4311-B368-E64614A0C4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84434" y="1785938"/>
            <a:ext cx="5143500" cy="385762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8C874683-2041-477C-83A2-D2C0474FC67F}"/>
              </a:ext>
            </a:extLst>
          </p:cNvPr>
          <p:cNvSpPr txBox="1">
            <a:spLocks/>
          </p:cNvSpPr>
          <p:nvPr/>
        </p:nvSpPr>
        <p:spPr>
          <a:xfrm>
            <a:off x="628650" y="5709110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SOLAIO A GRIGLIATO</a:t>
            </a:r>
          </a:p>
        </p:txBody>
      </p:sp>
    </p:spTree>
    <p:extLst>
      <p:ext uri="{BB962C8B-B14F-4D97-AF65-F5344CB8AC3E}">
        <p14:creationId xmlns:p14="http://schemas.microsoft.com/office/powerpoint/2010/main" val="2160277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783F0D7F-249C-4CD0-A614-0B3908D2D9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514718" y="1529416"/>
            <a:ext cx="2766079" cy="2538116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9344B68D-D4D1-4DB6-A19B-DEC279D699B1}"/>
              </a:ext>
            </a:extLst>
          </p:cNvPr>
          <p:cNvSpPr/>
          <p:nvPr/>
        </p:nvSpPr>
        <p:spPr>
          <a:xfrm>
            <a:off x="1330781" y="1770773"/>
            <a:ext cx="197323" cy="218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4DC4846A-02E1-44BC-A451-4B4657DD1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9218" y="1529415"/>
            <a:ext cx="2788733" cy="2538117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91ED26F3-4F34-47C9-BA0A-ED636D6728A8}"/>
              </a:ext>
            </a:extLst>
          </p:cNvPr>
          <p:cNvSpPr/>
          <p:nvPr/>
        </p:nvSpPr>
        <p:spPr>
          <a:xfrm>
            <a:off x="4069522" y="1724500"/>
            <a:ext cx="236319" cy="288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0081E0B8-0FE4-47CD-9089-E1E0BBB769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7951" y="1529415"/>
            <a:ext cx="2601330" cy="2538117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96F47809-85AB-41C8-A532-2A85230E96F2}"/>
              </a:ext>
            </a:extLst>
          </p:cNvPr>
          <p:cNvSpPr/>
          <p:nvPr/>
        </p:nvSpPr>
        <p:spPr>
          <a:xfrm>
            <a:off x="6791668" y="1760341"/>
            <a:ext cx="143215" cy="172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3CDF384-0EC8-43F4-871E-B6D8124812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718" y="3902433"/>
            <a:ext cx="2855152" cy="2338348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557AF5AC-CD05-4556-BCB7-D19862FEC497}"/>
              </a:ext>
            </a:extLst>
          </p:cNvPr>
          <p:cNvSpPr/>
          <p:nvPr/>
        </p:nvSpPr>
        <p:spPr>
          <a:xfrm>
            <a:off x="1271037" y="3950957"/>
            <a:ext cx="271071" cy="254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6A363859-5BF4-4F66-9D8F-B2672F0CE8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167" y="3902435"/>
            <a:ext cx="2743447" cy="2406925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20DBA933-D06A-47F8-AECC-C05B4E736DF3}"/>
              </a:ext>
            </a:extLst>
          </p:cNvPr>
          <p:cNvSpPr/>
          <p:nvPr/>
        </p:nvSpPr>
        <p:spPr>
          <a:xfrm>
            <a:off x="4269752" y="4077369"/>
            <a:ext cx="85122" cy="122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A0ABACE-E7A1-4004-B482-8AE51DE159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614" y="3902433"/>
            <a:ext cx="2527667" cy="2338347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D3931C8B-810E-48DC-9D95-43FD52E1AB04}"/>
              </a:ext>
            </a:extLst>
          </p:cNvPr>
          <p:cNvSpPr/>
          <p:nvPr/>
        </p:nvSpPr>
        <p:spPr>
          <a:xfrm>
            <a:off x="6872824" y="4043576"/>
            <a:ext cx="117969" cy="146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1D41EAFC-72CB-4C37-96FF-0654C29E643F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Impalcato come elemento di chiusura tra elementi d’ordito: </a:t>
            </a:r>
            <a:r>
              <a:rPr lang="it-IT" sz="1600" b="1" dirty="0">
                <a:latin typeface="Swis721 Cn BT" panose="020B0506020202030204" pitchFamily="34" charset="0"/>
              </a:rPr>
              <a:t>solai a grigliato di travi</a:t>
            </a:r>
          </a:p>
        </p:txBody>
      </p:sp>
    </p:spTree>
    <p:extLst>
      <p:ext uri="{BB962C8B-B14F-4D97-AF65-F5344CB8AC3E}">
        <p14:creationId xmlns:p14="http://schemas.microsoft.com/office/powerpoint/2010/main" val="225104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F74E730-261C-4435-8003-52A4086635F3}"/>
              </a:ext>
            </a:extLst>
          </p:cNvPr>
          <p:cNvSpPr/>
          <p:nvPr/>
        </p:nvSpPr>
        <p:spPr>
          <a:xfrm rot="5400000">
            <a:off x="3618348" y="2766509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E2BF8DB-9C23-42C2-9C73-0FC3C0E5C0ED}"/>
              </a:ext>
            </a:extLst>
          </p:cNvPr>
          <p:cNvSpPr/>
          <p:nvPr/>
        </p:nvSpPr>
        <p:spPr>
          <a:xfrm rot="5400000">
            <a:off x="3618347" y="3275008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DD6828-8C02-4DD9-8214-44DCB87F8945}"/>
              </a:ext>
            </a:extLst>
          </p:cNvPr>
          <p:cNvSpPr/>
          <p:nvPr/>
        </p:nvSpPr>
        <p:spPr>
          <a:xfrm rot="5400000">
            <a:off x="480851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421796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3248C54-1DB2-441C-AA01-95960E8A512D}"/>
              </a:ext>
            </a:extLst>
          </p:cNvPr>
          <p:cNvSpPr/>
          <p:nvPr/>
        </p:nvSpPr>
        <p:spPr>
          <a:xfrm>
            <a:off x="2990853" y="2273304"/>
            <a:ext cx="533396" cy="148545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B9C5578-421A-4338-95E5-FE61FCFA0C96}"/>
              </a:ext>
            </a:extLst>
          </p:cNvPr>
          <p:cNvSpPr/>
          <p:nvPr/>
        </p:nvSpPr>
        <p:spPr>
          <a:xfrm>
            <a:off x="3582331" y="2273304"/>
            <a:ext cx="533396" cy="466784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803496"/>
            <a:ext cx="533396" cy="955263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273305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50" dirty="0">
                <a:latin typeface="Swis721 Cn BT" panose="020B0506020202030204" pitchFamily="34" charset="0"/>
              </a:rPr>
              <a:t>Insieme di u. t. e di e. t. aventi funzione di separare e di conformare gli spazi interni del sistema edilizio stesso rispetto all’esterno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E71805BE-C77D-4004-9E4F-C902B272EF24}"/>
              </a:ext>
            </a:extLst>
          </p:cNvPr>
          <p:cNvSpPr txBox="1">
            <a:spLocks/>
          </p:cNvSpPr>
          <p:nvPr/>
        </p:nvSpPr>
        <p:spPr>
          <a:xfrm>
            <a:off x="5409740" y="2803496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50" dirty="0">
                <a:latin typeface="Swis721 Cn BT" panose="020B0506020202030204" pitchFamily="34" charset="0"/>
              </a:rPr>
              <a:t>Insieme di u. t. e di e. t. aventi funzione di separare e di conformare gli spazi interni del sistema edilizio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E200EB53-5A93-47DE-A5BE-84387C1B187E}"/>
              </a:ext>
            </a:extLst>
          </p:cNvPr>
          <p:cNvSpPr txBox="1">
            <a:spLocks/>
          </p:cNvSpPr>
          <p:nvPr/>
        </p:nvSpPr>
        <p:spPr>
          <a:xfrm>
            <a:off x="5409740" y="3333687"/>
            <a:ext cx="2692398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50" dirty="0">
                <a:latin typeface="Swis721 Cn BT" panose="020B0506020202030204" pitchFamily="34" charset="0"/>
              </a:rPr>
              <a:t>Insieme di u. t. e di e. t. aventi funzione di separare e di conformare gli spazi esterni connessi con il sistema edilizio stesso</a:t>
            </a:r>
          </a:p>
        </p:txBody>
      </p:sp>
    </p:spTree>
    <p:extLst>
      <p:ext uri="{BB962C8B-B14F-4D97-AF65-F5344CB8AC3E}">
        <p14:creationId xmlns:p14="http://schemas.microsoft.com/office/powerpoint/2010/main" val="3839859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1D41EAFC-72CB-4C37-96FF-0654C29E643F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Impalcato come integrazione della sezione resistente: </a:t>
            </a:r>
            <a:r>
              <a:rPr lang="it-IT" sz="1600" b="1" dirty="0">
                <a:latin typeface="Swis721 Cn BT" panose="020B0506020202030204" pitchFamily="34" charset="0"/>
              </a:rPr>
              <a:t>solai a piastra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5B26E9C9-9D5D-41CC-8EB4-0249AA2828E1}"/>
              </a:ext>
            </a:extLst>
          </p:cNvPr>
          <p:cNvGrpSpPr/>
          <p:nvPr/>
        </p:nvGrpSpPr>
        <p:grpSpPr>
          <a:xfrm>
            <a:off x="962026" y="1632355"/>
            <a:ext cx="7944907" cy="4466449"/>
            <a:chOff x="0" y="1097695"/>
            <a:chExt cx="10362398" cy="5844830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4CE82059-DE26-421E-A512-11EA1A1E3B51}"/>
                </a:ext>
              </a:extLst>
            </p:cNvPr>
            <p:cNvGrpSpPr/>
            <p:nvPr/>
          </p:nvGrpSpPr>
          <p:grpSpPr>
            <a:xfrm>
              <a:off x="0" y="1097695"/>
              <a:ext cx="10362398" cy="5777947"/>
              <a:chOff x="0" y="1097695"/>
              <a:chExt cx="10362398" cy="5777947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119A6AC9-597D-4461-BEC5-C4A8045F8DD4}"/>
                  </a:ext>
                </a:extLst>
              </p:cNvPr>
              <p:cNvGrpSpPr/>
              <p:nvPr/>
            </p:nvGrpSpPr>
            <p:grpSpPr>
              <a:xfrm>
                <a:off x="0" y="1218002"/>
                <a:ext cx="9144001" cy="5657640"/>
                <a:chOff x="29812" y="882261"/>
                <a:chExt cx="9197313" cy="5975739"/>
              </a:xfrm>
            </p:grpSpPr>
            <p:sp>
              <p:nvSpPr>
                <p:cNvPr id="49" name="Rettangolo 48">
                  <a:extLst>
                    <a:ext uri="{FF2B5EF4-FFF2-40B4-BE49-F238E27FC236}">
                      <a16:creationId xmlns:a16="http://schemas.microsoft.com/office/drawing/2014/main" id="{182EBE50-ADE1-428E-8889-56549862CE1A}"/>
                    </a:ext>
                  </a:extLst>
                </p:cNvPr>
                <p:cNvSpPr/>
                <p:nvPr/>
              </p:nvSpPr>
              <p:spPr>
                <a:xfrm>
                  <a:off x="29812" y="943298"/>
                  <a:ext cx="9197312" cy="59147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asellaDiTesto 49">
                  <a:extLst>
                    <a:ext uri="{FF2B5EF4-FFF2-40B4-BE49-F238E27FC236}">
                      <a16:creationId xmlns:a16="http://schemas.microsoft.com/office/drawing/2014/main" id="{7EC23023-27C9-41CE-9F9E-44D63D5FC689}"/>
                    </a:ext>
                  </a:extLst>
                </p:cNvPr>
                <p:cNvSpPr txBox="1"/>
                <p:nvPr/>
              </p:nvSpPr>
              <p:spPr>
                <a:xfrm>
                  <a:off x="2302625" y="882261"/>
                  <a:ext cx="4538749" cy="4947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it-IT" sz="24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Solai a piastra nervata</a:t>
                  </a:r>
                </a:p>
              </p:txBody>
            </p:sp>
            <p:pic>
              <p:nvPicPr>
                <p:cNvPr id="51" name="Immagine 50">
                  <a:extLst>
                    <a:ext uri="{FF2B5EF4-FFF2-40B4-BE49-F238E27FC236}">
                      <a16:creationId xmlns:a16="http://schemas.microsoft.com/office/drawing/2014/main" id="{ADB7E172-9D58-4BBE-8655-B6FC52A335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316450" y="5034478"/>
                  <a:ext cx="1910675" cy="1784832"/>
                </a:xfrm>
                <a:prstGeom prst="rect">
                  <a:avLst/>
                </a:prstGeom>
              </p:spPr>
            </p:pic>
            <p:grpSp>
              <p:nvGrpSpPr>
                <p:cNvPr id="52" name="Gruppo 51">
                  <a:extLst>
                    <a:ext uri="{FF2B5EF4-FFF2-40B4-BE49-F238E27FC236}">
                      <a16:creationId xmlns:a16="http://schemas.microsoft.com/office/drawing/2014/main" id="{9938B972-25B0-474E-9799-A48E3035A500}"/>
                    </a:ext>
                  </a:extLst>
                </p:cNvPr>
                <p:cNvGrpSpPr/>
                <p:nvPr/>
              </p:nvGrpSpPr>
              <p:grpSpPr>
                <a:xfrm>
                  <a:off x="29812" y="977381"/>
                  <a:ext cx="2019993" cy="2065218"/>
                  <a:chOff x="124974" y="5071671"/>
                  <a:chExt cx="1908244" cy="1865296"/>
                </a:xfrm>
              </p:grpSpPr>
              <p:pic>
                <p:nvPicPr>
                  <p:cNvPr id="68" name="Immagine 67">
                    <a:extLst>
                      <a:ext uri="{FF2B5EF4-FFF2-40B4-BE49-F238E27FC236}">
                        <a16:creationId xmlns:a16="http://schemas.microsoft.com/office/drawing/2014/main" id="{249A7DD5-5FD5-475A-A723-EDC7605DA4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24974" y="5071671"/>
                    <a:ext cx="1908244" cy="1865296"/>
                  </a:xfrm>
                  <a:prstGeom prst="rect">
                    <a:avLst/>
                  </a:prstGeom>
                </p:spPr>
              </p:pic>
              <p:sp>
                <p:nvSpPr>
                  <p:cNvPr id="69" name="Rettangolo 68">
                    <a:extLst>
                      <a:ext uri="{FF2B5EF4-FFF2-40B4-BE49-F238E27FC236}">
                        <a16:creationId xmlns:a16="http://schemas.microsoft.com/office/drawing/2014/main" id="{54000EA2-A1B5-404A-B810-553E204B5629}"/>
                      </a:ext>
                    </a:extLst>
                  </p:cNvPr>
                  <p:cNvSpPr/>
                  <p:nvPr/>
                </p:nvSpPr>
                <p:spPr>
                  <a:xfrm>
                    <a:off x="796854" y="5071672"/>
                    <a:ext cx="1022465" cy="2176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ttangolo 69">
                    <a:extLst>
                      <a:ext uri="{FF2B5EF4-FFF2-40B4-BE49-F238E27FC236}">
                        <a16:creationId xmlns:a16="http://schemas.microsoft.com/office/drawing/2014/main" id="{A09A9395-39E6-41CD-B0BD-10B4237786A0}"/>
                      </a:ext>
                    </a:extLst>
                  </p:cNvPr>
                  <p:cNvSpPr/>
                  <p:nvPr/>
                </p:nvSpPr>
                <p:spPr>
                  <a:xfrm>
                    <a:off x="1657350" y="5353396"/>
                    <a:ext cx="45719" cy="10806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uppo 52">
                  <a:extLst>
                    <a:ext uri="{FF2B5EF4-FFF2-40B4-BE49-F238E27FC236}">
                      <a16:creationId xmlns:a16="http://schemas.microsoft.com/office/drawing/2014/main" id="{06DB446D-0E67-4BD0-985F-5334DCC64B17}"/>
                    </a:ext>
                  </a:extLst>
                </p:cNvPr>
                <p:cNvGrpSpPr/>
                <p:nvPr/>
              </p:nvGrpSpPr>
              <p:grpSpPr>
                <a:xfrm>
                  <a:off x="4741600" y="3302245"/>
                  <a:ext cx="4342524" cy="3555754"/>
                  <a:chOff x="2694386" y="3436818"/>
                  <a:chExt cx="4109686" cy="3214476"/>
                </a:xfrm>
              </p:grpSpPr>
              <p:pic>
                <p:nvPicPr>
                  <p:cNvPr id="65" name="Immagine 64">
                    <a:extLst>
                      <a:ext uri="{FF2B5EF4-FFF2-40B4-BE49-F238E27FC236}">
                        <a16:creationId xmlns:a16="http://schemas.microsoft.com/office/drawing/2014/main" id="{F12782A0-ABFE-4A80-A0D2-E6B626DCB3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895828" y="3436818"/>
                    <a:ext cx="1908244" cy="1624462"/>
                  </a:xfrm>
                  <a:prstGeom prst="rect">
                    <a:avLst/>
                  </a:prstGeom>
                </p:spPr>
              </p:pic>
              <p:sp>
                <p:nvSpPr>
                  <p:cNvPr id="66" name="Rettangolo 65">
                    <a:extLst>
                      <a:ext uri="{FF2B5EF4-FFF2-40B4-BE49-F238E27FC236}">
                        <a16:creationId xmlns:a16="http://schemas.microsoft.com/office/drawing/2014/main" id="{A193F323-BB73-4D94-87CB-2B38E206D479}"/>
                      </a:ext>
                    </a:extLst>
                  </p:cNvPr>
                  <p:cNvSpPr/>
                  <p:nvPr/>
                </p:nvSpPr>
                <p:spPr>
                  <a:xfrm>
                    <a:off x="2694386" y="6434051"/>
                    <a:ext cx="580829" cy="21724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ttangolo 66">
                    <a:extLst>
                      <a:ext uri="{FF2B5EF4-FFF2-40B4-BE49-F238E27FC236}">
                        <a16:creationId xmlns:a16="http://schemas.microsoft.com/office/drawing/2014/main" id="{16F357AF-ED63-4BC1-81EA-7C7263EC9939}"/>
                      </a:ext>
                    </a:extLst>
                  </p:cNvPr>
                  <p:cNvSpPr/>
                  <p:nvPr/>
                </p:nvSpPr>
                <p:spPr>
                  <a:xfrm>
                    <a:off x="4123113" y="5119678"/>
                    <a:ext cx="174567" cy="1324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uppo 53">
                  <a:extLst>
                    <a:ext uri="{FF2B5EF4-FFF2-40B4-BE49-F238E27FC236}">
                      <a16:creationId xmlns:a16="http://schemas.microsoft.com/office/drawing/2014/main" id="{C128B119-5445-49B4-86EA-4022C1703186}"/>
                    </a:ext>
                  </a:extLst>
                </p:cNvPr>
                <p:cNvGrpSpPr/>
                <p:nvPr/>
              </p:nvGrpSpPr>
              <p:grpSpPr>
                <a:xfrm>
                  <a:off x="51270" y="3302245"/>
                  <a:ext cx="2019993" cy="2287520"/>
                  <a:chOff x="6104591" y="5353396"/>
                  <a:chExt cx="1852179" cy="2030626"/>
                </a:xfrm>
              </p:grpSpPr>
              <p:pic>
                <p:nvPicPr>
                  <p:cNvPr id="63" name="Immagine 62">
                    <a:extLst>
                      <a:ext uri="{FF2B5EF4-FFF2-40B4-BE49-F238E27FC236}">
                        <a16:creationId xmlns:a16="http://schemas.microsoft.com/office/drawing/2014/main" id="{97EA928D-7BD3-49F4-97AC-0DF025CA44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r="-3"/>
                  <a:stretch/>
                </p:blipFill>
                <p:spPr>
                  <a:xfrm>
                    <a:off x="6104591" y="5632957"/>
                    <a:ext cx="1852179" cy="1751065"/>
                  </a:xfrm>
                  <a:prstGeom prst="rect">
                    <a:avLst/>
                  </a:prstGeom>
                </p:spPr>
              </p:pic>
              <p:sp>
                <p:nvSpPr>
                  <p:cNvPr id="64" name="Rettangolo 63">
                    <a:extLst>
                      <a:ext uri="{FF2B5EF4-FFF2-40B4-BE49-F238E27FC236}">
                        <a16:creationId xmlns:a16="http://schemas.microsoft.com/office/drawing/2014/main" id="{7FC4A2BE-A5A2-4335-9270-D0F43CB444D6}"/>
                      </a:ext>
                    </a:extLst>
                  </p:cNvPr>
                  <p:cNvSpPr/>
                  <p:nvPr/>
                </p:nvSpPr>
                <p:spPr>
                  <a:xfrm>
                    <a:off x="7566440" y="5353396"/>
                    <a:ext cx="64644" cy="10806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5" name="Immagine 54">
                  <a:extLst>
                    <a:ext uri="{FF2B5EF4-FFF2-40B4-BE49-F238E27FC236}">
                      <a16:creationId xmlns:a16="http://schemas.microsoft.com/office/drawing/2014/main" id="{C7B1AB60-2B51-4956-8E2F-FC80322AF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75989" y="3617173"/>
                  <a:ext cx="1984235" cy="1972593"/>
                </a:xfrm>
                <a:prstGeom prst="rect">
                  <a:avLst/>
                </a:prstGeom>
              </p:spPr>
            </p:pic>
            <p:grpSp>
              <p:nvGrpSpPr>
                <p:cNvPr id="56" name="Gruppo 55">
                  <a:extLst>
                    <a:ext uri="{FF2B5EF4-FFF2-40B4-BE49-F238E27FC236}">
                      <a16:creationId xmlns:a16="http://schemas.microsoft.com/office/drawing/2014/main" id="{5CA01C9B-7E1D-4E23-9655-163D03F39907}"/>
                    </a:ext>
                  </a:extLst>
                </p:cNvPr>
                <p:cNvGrpSpPr/>
                <p:nvPr/>
              </p:nvGrpSpPr>
              <p:grpSpPr>
                <a:xfrm>
                  <a:off x="2149557" y="977381"/>
                  <a:ext cx="4804757" cy="2061576"/>
                  <a:chOff x="232757" y="1554480"/>
                  <a:chExt cx="4804757" cy="2061576"/>
                </a:xfrm>
              </p:grpSpPr>
              <p:pic>
                <p:nvPicPr>
                  <p:cNvPr id="60" name="Immagine 59">
                    <a:extLst>
                      <a:ext uri="{FF2B5EF4-FFF2-40B4-BE49-F238E27FC236}">
                        <a16:creationId xmlns:a16="http://schemas.microsoft.com/office/drawing/2014/main" id="{1E9D22B0-C52A-40B0-91D9-ECF6A4F25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32757" y="1554480"/>
                    <a:ext cx="4804757" cy="2061576"/>
                  </a:xfrm>
                  <a:prstGeom prst="rect">
                    <a:avLst/>
                  </a:prstGeom>
                </p:spPr>
              </p:pic>
              <p:sp>
                <p:nvSpPr>
                  <p:cNvPr id="61" name="Rettangolo 60">
                    <a:extLst>
                      <a:ext uri="{FF2B5EF4-FFF2-40B4-BE49-F238E27FC236}">
                        <a16:creationId xmlns:a16="http://schemas.microsoft.com/office/drawing/2014/main" id="{E8A050C9-F23D-453D-B1EA-3E6B6DE0E6AF}"/>
                      </a:ext>
                    </a:extLst>
                  </p:cNvPr>
                  <p:cNvSpPr/>
                  <p:nvPr/>
                </p:nvSpPr>
                <p:spPr>
                  <a:xfrm>
                    <a:off x="1878676" y="1689308"/>
                    <a:ext cx="154542" cy="1257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ttangolo 61">
                    <a:extLst>
                      <a:ext uri="{FF2B5EF4-FFF2-40B4-BE49-F238E27FC236}">
                        <a16:creationId xmlns:a16="http://schemas.microsoft.com/office/drawing/2014/main" id="{6FC256CA-3A55-48F5-8344-326563C8B0B3}"/>
                      </a:ext>
                    </a:extLst>
                  </p:cNvPr>
                  <p:cNvSpPr/>
                  <p:nvPr/>
                </p:nvSpPr>
                <p:spPr>
                  <a:xfrm>
                    <a:off x="4455621" y="1654233"/>
                    <a:ext cx="182881" cy="2161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7" name="Rettangolo 56">
                  <a:extLst>
                    <a:ext uri="{FF2B5EF4-FFF2-40B4-BE49-F238E27FC236}">
                      <a16:creationId xmlns:a16="http://schemas.microsoft.com/office/drawing/2014/main" id="{282FF66F-9AAC-46BA-9D33-4E4200E2A478}"/>
                    </a:ext>
                  </a:extLst>
                </p:cNvPr>
                <p:cNvSpPr/>
                <p:nvPr/>
              </p:nvSpPr>
              <p:spPr>
                <a:xfrm>
                  <a:off x="3795476" y="3241964"/>
                  <a:ext cx="154542" cy="1820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ttangolo 57">
                  <a:extLst>
                    <a:ext uri="{FF2B5EF4-FFF2-40B4-BE49-F238E27FC236}">
                      <a16:creationId xmlns:a16="http://schemas.microsoft.com/office/drawing/2014/main" id="{3FB23FFB-48B6-4298-9743-D6220608FC87}"/>
                    </a:ext>
                  </a:extLst>
                </p:cNvPr>
                <p:cNvSpPr/>
                <p:nvPr/>
              </p:nvSpPr>
              <p:spPr>
                <a:xfrm>
                  <a:off x="6288575" y="3221798"/>
                  <a:ext cx="92228" cy="190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ttangolo 58">
                  <a:extLst>
                    <a:ext uri="{FF2B5EF4-FFF2-40B4-BE49-F238E27FC236}">
                      <a16:creationId xmlns:a16="http://schemas.microsoft.com/office/drawing/2014/main" id="{39456949-8922-4BB3-AA07-8AD223166FFA}"/>
                    </a:ext>
                  </a:extLst>
                </p:cNvPr>
                <p:cNvSpPr/>
                <p:nvPr/>
              </p:nvSpPr>
              <p:spPr>
                <a:xfrm>
                  <a:off x="8704144" y="5178725"/>
                  <a:ext cx="99753" cy="1465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EBA6F4A-E167-4DF0-AC7C-815AC4885F0C}"/>
                  </a:ext>
                </a:extLst>
              </p:cNvPr>
              <p:cNvSpPr txBox="1"/>
              <p:nvPr/>
            </p:nvSpPr>
            <p:spPr>
              <a:xfrm>
                <a:off x="99596" y="3259891"/>
                <a:ext cx="1856648" cy="3743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>
                <a:defPPr>
                  <a:defRPr lang="en-US"/>
                </a:defPPr>
                <a:lvl1pPr algn="ctr">
                  <a:spcBef>
                    <a:spcPct val="0"/>
                  </a:spcBef>
                  <a:defRPr sz="1400">
                    <a:solidFill>
                      <a:srgbClr val="1277AA"/>
                    </a:solidFill>
                    <a:latin typeface="Segoe UI Semilight" panose="020B0402040204020203" pitchFamily="34" charset="0"/>
                    <a:ea typeface="+mj-ea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it-IT" dirty="0"/>
                  <a:t>soletta a sbalzo</a:t>
                </a:r>
                <a:endParaRPr lang="en-US" dirty="0"/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C18F1586-54B0-4F6C-90CC-1C2B18F94797}"/>
                  </a:ext>
                </a:extLst>
              </p:cNvPr>
              <p:cNvSpPr txBox="1"/>
              <p:nvPr/>
            </p:nvSpPr>
            <p:spPr>
              <a:xfrm>
                <a:off x="2356869" y="3259892"/>
                <a:ext cx="1849021" cy="3743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>
                <a:defPPr>
                  <a:defRPr lang="en-US"/>
                </a:defPPr>
                <a:lvl1pPr algn="ctr">
                  <a:spcBef>
                    <a:spcPct val="0"/>
                  </a:spcBef>
                  <a:defRPr sz="1400">
                    <a:solidFill>
                      <a:srgbClr val="1277AA"/>
                    </a:solidFill>
                    <a:latin typeface="Segoe UI Semilight" panose="020B0402040204020203" pitchFamily="34" charset="0"/>
                    <a:ea typeface="+mj-ea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it-IT" dirty="0"/>
                  <a:t>piastra semplice</a:t>
                </a:r>
                <a:endParaRPr lang="en-US" dirty="0"/>
              </a:p>
            </p:txBody>
          </p:sp>
          <p:sp>
            <p:nvSpPr>
              <p:cNvPr id="33" name="Freccia a destra 32">
                <a:extLst>
                  <a:ext uri="{FF2B5EF4-FFF2-40B4-BE49-F238E27FC236}">
                    <a16:creationId xmlns:a16="http://schemas.microsoft.com/office/drawing/2014/main" id="{A7BDC15F-9C05-44F6-AB71-6F940B99E610}"/>
                  </a:ext>
                </a:extLst>
              </p:cNvPr>
              <p:cNvSpPr/>
              <p:nvPr/>
            </p:nvSpPr>
            <p:spPr>
              <a:xfrm>
                <a:off x="7153672" y="1688025"/>
                <a:ext cx="482138" cy="166255"/>
              </a:xfrm>
              <a:prstGeom prst="rightArrow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1D36F4C-6DA5-44D4-8C8D-9964C1FFC246}"/>
                  </a:ext>
                </a:extLst>
              </p:cNvPr>
              <p:cNvSpPr txBox="1"/>
              <p:nvPr/>
            </p:nvSpPr>
            <p:spPr>
              <a:xfrm>
                <a:off x="7727719" y="1097695"/>
                <a:ext cx="2634679" cy="14029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>
                <a:defPPr>
                  <a:defRPr lang="en-US"/>
                </a:defPPr>
                <a:lvl1pPr algn="ctr">
                  <a:spcBef>
                    <a:spcPct val="0"/>
                  </a:spcBef>
                  <a:defRPr sz="1400">
                    <a:solidFill>
                      <a:srgbClr val="1277AA"/>
                    </a:solidFill>
                    <a:latin typeface="Segoe UI Semilight" panose="020B0402040204020203" pitchFamily="34" charset="0"/>
                    <a:ea typeface="+mj-ea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it-IT" dirty="0"/>
                  <a:t>direzione di trasmissione dei carichi/tessitura elementi resistenti</a:t>
                </a:r>
                <a:endParaRPr lang="en-US" dirty="0"/>
              </a:p>
            </p:txBody>
          </p: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EF7BA761-2546-4E4A-BDFB-D3E4A956F006}"/>
                  </a:ext>
                </a:extLst>
              </p:cNvPr>
              <p:cNvSpPr txBox="1"/>
              <p:nvPr/>
            </p:nvSpPr>
            <p:spPr>
              <a:xfrm>
                <a:off x="99596" y="5674916"/>
                <a:ext cx="2199301" cy="9732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>
                <a:defPPr>
                  <a:defRPr lang="en-US"/>
                </a:defPPr>
                <a:lvl1pPr algn="ctr">
                  <a:spcBef>
                    <a:spcPct val="0"/>
                  </a:spcBef>
                  <a:defRPr sz="1400">
                    <a:solidFill>
                      <a:srgbClr val="1277AA"/>
                    </a:solidFill>
                    <a:latin typeface="Segoe UI Semilight" panose="020B0402040204020203" pitchFamily="34" charset="0"/>
                    <a:ea typeface="+mj-ea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it-IT" dirty="0"/>
                  <a:t>piastra su due appoggi monodirezionale</a:t>
                </a:r>
                <a:endParaRPr lang="en-US" dirty="0"/>
              </a:p>
            </p:txBody>
          </p: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8999EAFA-D0BF-4524-8562-E23C0E9A88B5}"/>
                  </a:ext>
                </a:extLst>
              </p:cNvPr>
              <p:cNvSpPr txBox="1"/>
              <p:nvPr/>
            </p:nvSpPr>
            <p:spPr>
              <a:xfrm>
                <a:off x="2800265" y="5665312"/>
                <a:ext cx="2361570" cy="9828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>
                <a:defPPr>
                  <a:defRPr lang="en-US"/>
                </a:defPPr>
                <a:lvl1pPr algn="ctr">
                  <a:spcBef>
                    <a:spcPct val="0"/>
                  </a:spcBef>
                  <a:defRPr sz="1400">
                    <a:solidFill>
                      <a:srgbClr val="1277AA"/>
                    </a:solidFill>
                    <a:latin typeface="Segoe UI Semilight" panose="020B0402040204020203" pitchFamily="34" charset="0"/>
                    <a:ea typeface="+mj-ea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it-IT" dirty="0"/>
                  <a:t>piastra su 3 o 4 appoggi</a:t>
                </a:r>
                <a:endParaRPr lang="en-US" dirty="0"/>
              </a:p>
            </p:txBody>
          </p:sp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0A7EB96C-51D2-4A9F-9E3B-B3769B2C4176}"/>
                  </a:ext>
                </a:extLst>
              </p:cNvPr>
              <p:cNvSpPr txBox="1"/>
              <p:nvPr/>
            </p:nvSpPr>
            <p:spPr>
              <a:xfrm>
                <a:off x="4654962" y="3034086"/>
                <a:ext cx="2191571" cy="6088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108000" rIns="91440" bIns="108000" rtlCol="0" anchor="ctr">
                <a:noAutofit/>
              </a:bodyPr>
              <a:lstStyle>
                <a:defPPr>
                  <a:defRPr lang="en-US"/>
                </a:defPPr>
                <a:lvl1pPr algn="ctr">
                  <a:spcBef>
                    <a:spcPct val="0"/>
                  </a:spcBef>
                  <a:defRPr sz="1400">
                    <a:solidFill>
                      <a:srgbClr val="1277AA"/>
                    </a:solidFill>
                    <a:latin typeface="Segoe UI Semilight" panose="020B0402040204020203" pitchFamily="34" charset="0"/>
                    <a:ea typeface="+mj-ea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it-IT" dirty="0"/>
                  <a:t>piastra a fungo con rinforzi d’imposta</a:t>
                </a:r>
                <a:endParaRPr lang="en-US" dirty="0"/>
              </a:p>
            </p:txBody>
          </p:sp>
          <p:pic>
            <p:nvPicPr>
              <p:cNvPr id="47" name="Immagine 46">
                <a:extLst>
                  <a:ext uri="{FF2B5EF4-FFF2-40B4-BE49-F238E27FC236}">
                    <a16:creationId xmlns:a16="http://schemas.microsoft.com/office/drawing/2014/main" id="{1BBF0D96-29D9-4616-AE5D-3173C91E5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41476" y="3841144"/>
                <a:ext cx="1913434" cy="1790355"/>
              </a:xfrm>
              <a:prstGeom prst="rect">
                <a:avLst/>
              </a:prstGeom>
            </p:spPr>
          </p:pic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A3687541-A67A-4F62-8F6A-CC3664F1C46B}"/>
                  </a:ext>
                </a:extLst>
              </p:cNvPr>
              <p:cNvSpPr/>
              <p:nvPr/>
            </p:nvSpPr>
            <p:spPr>
              <a:xfrm>
                <a:off x="8580609" y="3500582"/>
                <a:ext cx="186063" cy="2764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ttangolo 44">
                <a:extLst>
                  <a:ext uri="{FF2B5EF4-FFF2-40B4-BE49-F238E27FC236}">
                    <a16:creationId xmlns:a16="http://schemas.microsoft.com/office/drawing/2014/main" id="{7BB63292-2AFF-4834-89C1-08826E31726E}"/>
                  </a:ext>
                </a:extLst>
              </p:cNvPr>
              <p:cNvSpPr/>
              <p:nvPr/>
            </p:nvSpPr>
            <p:spPr>
              <a:xfrm>
                <a:off x="7017662" y="4999452"/>
                <a:ext cx="567694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ttangolo 45">
                <a:extLst>
                  <a:ext uri="{FF2B5EF4-FFF2-40B4-BE49-F238E27FC236}">
                    <a16:creationId xmlns:a16="http://schemas.microsoft.com/office/drawing/2014/main" id="{E8E28EA6-1860-46F1-940D-877F18A5EC5B}"/>
                  </a:ext>
                </a:extLst>
              </p:cNvPr>
              <p:cNvSpPr/>
              <p:nvPr/>
            </p:nvSpPr>
            <p:spPr>
              <a:xfrm>
                <a:off x="7017662" y="5047699"/>
                <a:ext cx="309609" cy="2084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5623D932-1D97-43CD-9A60-173D748292F8}"/>
                </a:ext>
              </a:extLst>
            </p:cNvPr>
            <p:cNvSpPr/>
            <p:nvPr/>
          </p:nvSpPr>
          <p:spPr>
            <a:xfrm>
              <a:off x="1606390" y="3916545"/>
              <a:ext cx="70092" cy="202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E63FBAC2-12FE-491A-9871-51DFA639881A}"/>
                </a:ext>
              </a:extLst>
            </p:cNvPr>
            <p:cNvSpPr/>
            <p:nvPr/>
          </p:nvSpPr>
          <p:spPr>
            <a:xfrm>
              <a:off x="3804875" y="3934703"/>
              <a:ext cx="83419" cy="202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E508869C-F926-4A6C-A1C6-ED549C5B899C}"/>
                </a:ext>
              </a:extLst>
            </p:cNvPr>
            <p:cNvSpPr/>
            <p:nvPr/>
          </p:nvSpPr>
          <p:spPr>
            <a:xfrm>
              <a:off x="5559269" y="3942597"/>
              <a:ext cx="143212" cy="202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195B01CC-5689-4959-9974-543CC4FC2626}"/>
                </a:ext>
              </a:extLst>
            </p:cNvPr>
            <p:cNvSpPr txBox="1"/>
            <p:nvPr/>
          </p:nvSpPr>
          <p:spPr>
            <a:xfrm>
              <a:off x="5223786" y="6333686"/>
              <a:ext cx="2361570" cy="6088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dirty="0"/>
                <a:t>piastre nervate </a:t>
              </a:r>
            </a:p>
            <a:p>
              <a:r>
                <a:rPr lang="it-IT" dirty="0"/>
                <a:t>mono o bidirezionali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297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Modalità di realizzazione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5272C2D5-64A2-419E-98B4-D663B5576697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1277AA"/>
                </a:solidFill>
                <a:cs typeface="Segoe UI Semilight" panose="020B0402040204020203" pitchFamily="34" charset="0"/>
              </a:rPr>
              <a:t>ruolo nel meccanismo</a:t>
            </a:r>
          </a:p>
        </p:txBody>
      </p:sp>
      <p:sp>
        <p:nvSpPr>
          <p:cNvPr id="57" name="Title 3">
            <a:extLst>
              <a:ext uri="{FF2B5EF4-FFF2-40B4-BE49-F238E27FC236}">
                <a16:creationId xmlns:a16="http://schemas.microsoft.com/office/drawing/2014/main" id="{AD5D8D4F-D80D-43FC-824B-1DCF61A33091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completamento</a:t>
            </a:r>
          </a:p>
        </p:txBody>
      </p:sp>
      <p:cxnSp>
        <p:nvCxnSpPr>
          <p:cNvPr id="58" name="Forma 9">
            <a:extLst>
              <a:ext uri="{FF2B5EF4-FFF2-40B4-BE49-F238E27FC236}">
                <a16:creationId xmlns:a16="http://schemas.microsoft.com/office/drawing/2014/main" id="{6776B584-73C2-4F1A-866B-52EC09A75D21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itle 3">
            <a:extLst>
              <a:ext uri="{FF2B5EF4-FFF2-40B4-BE49-F238E27FC236}">
                <a16:creationId xmlns:a16="http://schemas.microsoft.com/office/drawing/2014/main" id="{735DFEF7-74A4-41F0-925D-B0E373A067A6}"/>
              </a:ext>
            </a:extLst>
          </p:cNvPr>
          <p:cNvSpPr txBox="1">
            <a:spLocks/>
          </p:cNvSpPr>
          <p:nvPr/>
        </p:nvSpPr>
        <p:spPr>
          <a:xfrm>
            <a:off x="3040081" y="3246233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strutturale</a:t>
            </a:r>
          </a:p>
        </p:txBody>
      </p:sp>
      <p:cxnSp>
        <p:nvCxnSpPr>
          <p:cNvPr id="60" name="Forma 9">
            <a:extLst>
              <a:ext uri="{FF2B5EF4-FFF2-40B4-BE49-F238E27FC236}">
                <a16:creationId xmlns:a16="http://schemas.microsoft.com/office/drawing/2014/main" id="{693323AC-9614-465E-AB08-E06B562555C4}"/>
              </a:ext>
            </a:extLst>
          </p:cNvPr>
          <p:cNvCxnSpPr>
            <a:cxnSpLocks/>
            <a:stCxn id="56" idx="3"/>
            <a:endCxn id="59" idx="1"/>
          </p:cNvCxnSpPr>
          <p:nvPr/>
        </p:nvCxnSpPr>
        <p:spPr bwMode="auto">
          <a:xfrm>
            <a:off x="2465770" y="2846586"/>
            <a:ext cx="574311" cy="70514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3">
            <a:extLst>
              <a:ext uri="{FF2B5EF4-FFF2-40B4-BE49-F238E27FC236}">
                <a16:creationId xmlns:a16="http://schemas.microsoft.com/office/drawing/2014/main" id="{95E01C23-ACC5-4CD4-BC9E-5FE796C22A33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spc="-50" dirty="0">
                <a:cs typeface="Segoe UI Semilight" panose="020B0402040204020203" pitchFamily="34" charset="0"/>
              </a:rPr>
              <a:t>IMPALCATO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46A42AD-B6E4-4186-9C9B-2315D326A31C}"/>
              </a:ext>
            </a:extLst>
          </p:cNvPr>
          <p:cNvSpPr/>
          <p:nvPr/>
        </p:nvSpPr>
        <p:spPr>
          <a:xfrm>
            <a:off x="5146309" y="3369029"/>
            <a:ext cx="2996019" cy="174546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EFF2312-2F93-41FF-99AC-0ED4BB7C8FF2}"/>
              </a:ext>
            </a:extLst>
          </p:cNvPr>
          <p:cNvSpPr/>
          <p:nvPr/>
        </p:nvSpPr>
        <p:spPr>
          <a:xfrm>
            <a:off x="5573012" y="3543575"/>
            <a:ext cx="199137" cy="25720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374CFFA1-3B6D-4867-AE15-C1D85662DD66}"/>
              </a:ext>
            </a:extLst>
          </p:cNvPr>
          <p:cNvSpPr/>
          <p:nvPr/>
        </p:nvSpPr>
        <p:spPr>
          <a:xfrm>
            <a:off x="6246891" y="3549872"/>
            <a:ext cx="199137" cy="25720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7E72ECE1-AC99-4AC4-912C-B0D69A57B2A1}"/>
              </a:ext>
            </a:extLst>
          </p:cNvPr>
          <p:cNvSpPr/>
          <p:nvPr/>
        </p:nvSpPr>
        <p:spPr>
          <a:xfrm>
            <a:off x="6917995" y="3543574"/>
            <a:ext cx="199137" cy="25720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FBD3B63F-D95E-44F2-A6CE-D2ACA358DA4C}"/>
              </a:ext>
            </a:extLst>
          </p:cNvPr>
          <p:cNvSpPr/>
          <p:nvPr/>
        </p:nvSpPr>
        <p:spPr>
          <a:xfrm>
            <a:off x="7589099" y="3543574"/>
            <a:ext cx="199137" cy="25720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C3A75606-21DA-4C7E-A37D-D7707ACE206C}"/>
              </a:ext>
            </a:extLst>
          </p:cNvPr>
          <p:cNvSpPr/>
          <p:nvPr/>
        </p:nvSpPr>
        <p:spPr>
          <a:xfrm>
            <a:off x="5146309" y="1801013"/>
            <a:ext cx="2996019" cy="95288"/>
          </a:xfrm>
          <a:prstGeom prst="rect">
            <a:avLst/>
          </a:prstGeom>
          <a:pattFill prst="dashDn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BCA950B7-2B47-4F26-9925-38B0085F963F}"/>
              </a:ext>
            </a:extLst>
          </p:cNvPr>
          <p:cNvSpPr/>
          <p:nvPr/>
        </p:nvSpPr>
        <p:spPr>
          <a:xfrm>
            <a:off x="5573012" y="1896301"/>
            <a:ext cx="199137" cy="25720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05F6CDFB-E4AA-4741-9BF1-9B49325C503B}"/>
              </a:ext>
            </a:extLst>
          </p:cNvPr>
          <p:cNvSpPr/>
          <p:nvPr/>
        </p:nvSpPr>
        <p:spPr>
          <a:xfrm>
            <a:off x="6246891" y="1902598"/>
            <a:ext cx="199137" cy="25720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1CB68DA-F2F3-4814-AC73-7D7C4D9F1D96}"/>
              </a:ext>
            </a:extLst>
          </p:cNvPr>
          <p:cNvSpPr/>
          <p:nvPr/>
        </p:nvSpPr>
        <p:spPr>
          <a:xfrm>
            <a:off x="6917995" y="1896300"/>
            <a:ext cx="199137" cy="25720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E78923FD-95D2-4A59-8EDD-AEAE032BD79A}"/>
              </a:ext>
            </a:extLst>
          </p:cNvPr>
          <p:cNvSpPr/>
          <p:nvPr/>
        </p:nvSpPr>
        <p:spPr>
          <a:xfrm>
            <a:off x="7589099" y="1896300"/>
            <a:ext cx="199137" cy="257202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0044463A-49FA-4991-8261-8BA037A415C6}"/>
              </a:ext>
            </a:extLst>
          </p:cNvPr>
          <p:cNvSpPr txBox="1">
            <a:spLocks/>
          </p:cNvSpPr>
          <p:nvPr/>
        </p:nvSpPr>
        <p:spPr>
          <a:xfrm>
            <a:off x="5146309" y="4161221"/>
            <a:ext cx="2996019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(parte della sezione resistente)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EA252967-FAF5-4C48-A675-5ED0209798AE}"/>
              </a:ext>
            </a:extLst>
          </p:cNvPr>
          <p:cNvSpPr txBox="1">
            <a:spLocks/>
          </p:cNvSpPr>
          <p:nvPr/>
        </p:nvSpPr>
        <p:spPr>
          <a:xfrm>
            <a:off x="5146309" y="2361375"/>
            <a:ext cx="2996019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(completamento e copertura delle luci)</a:t>
            </a:r>
          </a:p>
        </p:txBody>
      </p:sp>
    </p:spTree>
    <p:extLst>
      <p:ext uri="{BB962C8B-B14F-4D97-AF65-F5344CB8AC3E}">
        <p14:creationId xmlns:p14="http://schemas.microsoft.com/office/powerpoint/2010/main" val="1202429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Ordito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3.4</a:t>
            </a:r>
          </a:p>
        </p:txBody>
      </p:sp>
    </p:spTree>
    <p:extLst>
      <p:ext uri="{BB962C8B-B14F-4D97-AF65-F5344CB8AC3E}">
        <p14:creationId xmlns:p14="http://schemas.microsoft.com/office/powerpoint/2010/main" val="2137100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3D56EE0F-F12D-4FEE-B666-AD85FE3C0C5A}"/>
              </a:ext>
            </a:extLst>
          </p:cNvPr>
          <p:cNvGrpSpPr/>
          <p:nvPr/>
        </p:nvGrpSpPr>
        <p:grpSpPr>
          <a:xfrm>
            <a:off x="5282155" y="4178148"/>
            <a:ext cx="3395967" cy="1637472"/>
            <a:chOff x="314324" y="4196414"/>
            <a:chExt cx="5710408" cy="2327353"/>
          </a:xfrm>
        </p:grpSpPr>
        <p:pic>
          <p:nvPicPr>
            <p:cNvPr id="83" name="Immagine 82">
              <a:extLst>
                <a:ext uri="{FF2B5EF4-FFF2-40B4-BE49-F238E27FC236}">
                  <a16:creationId xmlns:a16="http://schemas.microsoft.com/office/drawing/2014/main" id="{7128FBD9-519E-4E24-B201-93A605514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695" b="7437"/>
            <a:stretch/>
          </p:blipFill>
          <p:spPr>
            <a:xfrm>
              <a:off x="314324" y="4196414"/>
              <a:ext cx="5710408" cy="2309946"/>
            </a:xfrm>
            <a:prstGeom prst="rect">
              <a:avLst/>
            </a:prstGeom>
          </p:spPr>
        </p:pic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C275F5D8-213B-42F4-882A-F912525DA6B7}"/>
                </a:ext>
              </a:extLst>
            </p:cNvPr>
            <p:cNvSpPr/>
            <p:nvPr/>
          </p:nvSpPr>
          <p:spPr>
            <a:xfrm>
              <a:off x="428626" y="4249058"/>
              <a:ext cx="647699" cy="190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ttangolo 84">
              <a:extLst>
                <a:ext uri="{FF2B5EF4-FFF2-40B4-BE49-F238E27FC236}">
                  <a16:creationId xmlns:a16="http://schemas.microsoft.com/office/drawing/2014/main" id="{BD4B99EA-045F-4DA3-A881-207237F031D7}"/>
                </a:ext>
              </a:extLst>
            </p:cNvPr>
            <p:cNvSpPr/>
            <p:nvPr/>
          </p:nvSpPr>
          <p:spPr>
            <a:xfrm>
              <a:off x="981075" y="6305550"/>
              <a:ext cx="95250" cy="187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A3E6F8E8-3DF0-497C-805E-6264F8CA664C}"/>
                </a:ext>
              </a:extLst>
            </p:cNvPr>
            <p:cNvSpPr/>
            <p:nvPr/>
          </p:nvSpPr>
          <p:spPr>
            <a:xfrm>
              <a:off x="1535732" y="6335974"/>
              <a:ext cx="95250" cy="187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id="{20002A1C-C2D8-4935-AD22-A7718860B32A}"/>
                </a:ext>
              </a:extLst>
            </p:cNvPr>
            <p:cNvSpPr/>
            <p:nvPr/>
          </p:nvSpPr>
          <p:spPr>
            <a:xfrm>
              <a:off x="2340726" y="6335974"/>
              <a:ext cx="95250" cy="187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ttangolo 87">
              <a:extLst>
                <a:ext uri="{FF2B5EF4-FFF2-40B4-BE49-F238E27FC236}">
                  <a16:creationId xmlns:a16="http://schemas.microsoft.com/office/drawing/2014/main" id="{969F0331-4648-4271-8C10-14E9E15E15EF}"/>
                </a:ext>
              </a:extLst>
            </p:cNvPr>
            <p:cNvSpPr/>
            <p:nvPr/>
          </p:nvSpPr>
          <p:spPr>
            <a:xfrm flipV="1">
              <a:off x="3193507" y="6341517"/>
              <a:ext cx="212020" cy="151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ttangolo 88">
              <a:extLst>
                <a:ext uri="{FF2B5EF4-FFF2-40B4-BE49-F238E27FC236}">
                  <a16:creationId xmlns:a16="http://schemas.microsoft.com/office/drawing/2014/main" id="{6CFC60DF-3019-4B0C-93DF-3E4B094CE134}"/>
                </a:ext>
              </a:extLst>
            </p:cNvPr>
            <p:cNvSpPr/>
            <p:nvPr/>
          </p:nvSpPr>
          <p:spPr>
            <a:xfrm flipV="1">
              <a:off x="3924300" y="6335974"/>
              <a:ext cx="212020" cy="151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ttangolo 89">
              <a:extLst>
                <a:ext uri="{FF2B5EF4-FFF2-40B4-BE49-F238E27FC236}">
                  <a16:creationId xmlns:a16="http://schemas.microsoft.com/office/drawing/2014/main" id="{AC692F66-4356-4D1F-A7A1-4760662A33F6}"/>
                </a:ext>
              </a:extLst>
            </p:cNvPr>
            <p:cNvSpPr/>
            <p:nvPr/>
          </p:nvSpPr>
          <p:spPr>
            <a:xfrm flipV="1">
              <a:off x="4601973" y="6323533"/>
              <a:ext cx="212020" cy="151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ttangolo 90">
              <a:extLst>
                <a:ext uri="{FF2B5EF4-FFF2-40B4-BE49-F238E27FC236}">
                  <a16:creationId xmlns:a16="http://schemas.microsoft.com/office/drawing/2014/main" id="{BD1FCE3B-74B5-4E35-850C-1DFE3E251925}"/>
                </a:ext>
              </a:extLst>
            </p:cNvPr>
            <p:cNvSpPr/>
            <p:nvPr/>
          </p:nvSpPr>
          <p:spPr>
            <a:xfrm flipV="1">
              <a:off x="5412624" y="6335974"/>
              <a:ext cx="212020" cy="151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itle 3">
            <a:extLst>
              <a:ext uri="{FF2B5EF4-FFF2-40B4-BE49-F238E27FC236}">
                <a16:creationId xmlns:a16="http://schemas.microsoft.com/office/drawing/2014/main" id="{B4868547-F773-484D-B96F-28BA236CD01C}"/>
              </a:ext>
            </a:extLst>
          </p:cNvPr>
          <p:cNvSpPr txBox="1">
            <a:spLocks/>
          </p:cNvSpPr>
          <p:nvPr/>
        </p:nvSpPr>
        <p:spPr>
          <a:xfrm>
            <a:off x="5388129" y="5928330"/>
            <a:ext cx="3090795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Profili in acciaio; tubolari; alleggeriti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funzionamento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su 2 appoggi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1" y="3246233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su più appoggi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(trave continua)</a:t>
            </a: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>
            <a:off x="2465770" y="2846586"/>
            <a:ext cx="574311" cy="70514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ORDITO</a:t>
            </a:r>
          </a:p>
          <a:p>
            <a:r>
              <a:rPr lang="it-IT" sz="1800" dirty="0">
                <a:cs typeface="Segoe UI Semilight" panose="020B0402040204020203" pitchFamily="34" charset="0"/>
              </a:rPr>
              <a:t>IN LEGNO</a:t>
            </a:r>
          </a:p>
          <a:p>
            <a:endParaRPr lang="it-IT" sz="1800" dirty="0">
              <a:cs typeface="Segoe UI Semilight" panose="020B0402040204020203" pitchFamily="34" charset="0"/>
            </a:endParaRPr>
          </a:p>
          <a:p>
            <a:r>
              <a:rPr lang="it-IT" sz="1800" dirty="0">
                <a:cs typeface="Segoe UI Semilight" panose="020B0402040204020203" pitchFamily="34" charset="0"/>
              </a:rPr>
              <a:t>IN ACCIAIO</a:t>
            </a:r>
          </a:p>
        </p:txBody>
      </p: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827A57C6-9AD3-4D9E-B2D9-A3BDF270C3EC}"/>
              </a:ext>
            </a:extLst>
          </p:cNvPr>
          <p:cNvGrpSpPr/>
          <p:nvPr/>
        </p:nvGrpSpPr>
        <p:grpSpPr>
          <a:xfrm>
            <a:off x="5756753" y="1747050"/>
            <a:ext cx="2345260" cy="238685"/>
            <a:chOff x="4139752" y="2950532"/>
            <a:chExt cx="2279300" cy="234696"/>
          </a:xfrm>
        </p:grpSpPr>
        <p:cxnSp>
          <p:nvCxnSpPr>
            <p:cNvPr id="102" name="Connettore diritto 101">
              <a:extLst>
                <a:ext uri="{FF2B5EF4-FFF2-40B4-BE49-F238E27FC236}">
                  <a16:creationId xmlns:a16="http://schemas.microsoft.com/office/drawing/2014/main" id="{C9A79CAA-66EA-4E5D-A047-AB132E3CDC91}"/>
                </a:ext>
              </a:extLst>
            </p:cNvPr>
            <p:cNvCxnSpPr/>
            <p:nvPr/>
          </p:nvCxnSpPr>
          <p:spPr>
            <a:xfrm>
              <a:off x="4276725" y="2950532"/>
              <a:ext cx="2005354" cy="0"/>
            </a:xfrm>
            <a:prstGeom prst="line">
              <a:avLst/>
            </a:prstGeom>
            <a:noFill/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3" name="Triangolo isoscele 102">
              <a:extLst>
                <a:ext uri="{FF2B5EF4-FFF2-40B4-BE49-F238E27FC236}">
                  <a16:creationId xmlns:a16="http://schemas.microsoft.com/office/drawing/2014/main" id="{2F146830-58ED-4334-91F7-A5E854569C97}"/>
                </a:ext>
              </a:extLst>
            </p:cNvPr>
            <p:cNvSpPr/>
            <p:nvPr/>
          </p:nvSpPr>
          <p:spPr>
            <a:xfrm>
              <a:off x="4139752" y="2962452"/>
              <a:ext cx="273946" cy="222776"/>
            </a:xfrm>
            <a:prstGeom prst="triangle">
              <a:avLst/>
            </a:prstGeom>
            <a:noFill/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iangolo isoscele 103">
              <a:extLst>
                <a:ext uri="{FF2B5EF4-FFF2-40B4-BE49-F238E27FC236}">
                  <a16:creationId xmlns:a16="http://schemas.microsoft.com/office/drawing/2014/main" id="{578FA8AB-6B72-4D59-AAFA-096DC3093386}"/>
                </a:ext>
              </a:extLst>
            </p:cNvPr>
            <p:cNvSpPr/>
            <p:nvPr/>
          </p:nvSpPr>
          <p:spPr>
            <a:xfrm>
              <a:off x="6145106" y="2951154"/>
              <a:ext cx="273946" cy="222776"/>
            </a:xfrm>
            <a:prstGeom prst="triangle">
              <a:avLst/>
            </a:prstGeom>
            <a:noFill/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5AAC1F5A-CA3B-4797-93E7-1E7AA7707764}"/>
              </a:ext>
            </a:extLst>
          </p:cNvPr>
          <p:cNvGrpSpPr/>
          <p:nvPr/>
        </p:nvGrpSpPr>
        <p:grpSpPr>
          <a:xfrm>
            <a:off x="5091051" y="3451860"/>
            <a:ext cx="3728008" cy="243481"/>
            <a:chOff x="4661593" y="3473136"/>
            <a:chExt cx="3623158" cy="239412"/>
          </a:xfrm>
        </p:grpSpPr>
        <p:grpSp>
          <p:nvGrpSpPr>
            <p:cNvPr id="106" name="Gruppo 105">
              <a:extLst>
                <a:ext uri="{FF2B5EF4-FFF2-40B4-BE49-F238E27FC236}">
                  <a16:creationId xmlns:a16="http://schemas.microsoft.com/office/drawing/2014/main" id="{BF237A9E-9454-4A4C-AE4A-7DEC5466D339}"/>
                </a:ext>
              </a:extLst>
            </p:cNvPr>
            <p:cNvGrpSpPr/>
            <p:nvPr/>
          </p:nvGrpSpPr>
          <p:grpSpPr>
            <a:xfrm>
              <a:off x="4661593" y="3473136"/>
              <a:ext cx="3486185" cy="239412"/>
              <a:chOff x="4139752" y="2945816"/>
              <a:chExt cx="3486185" cy="239412"/>
            </a:xfrm>
          </p:grpSpPr>
          <p:cxnSp>
            <p:nvCxnSpPr>
              <p:cNvPr id="111" name="Connettore diritto 110">
                <a:extLst>
                  <a:ext uri="{FF2B5EF4-FFF2-40B4-BE49-F238E27FC236}">
                    <a16:creationId xmlns:a16="http://schemas.microsoft.com/office/drawing/2014/main" id="{ACBCAC4F-51FB-47A0-A385-4C2ECF3C55FC}"/>
                  </a:ext>
                </a:extLst>
              </p:cNvPr>
              <p:cNvCxnSpPr>
                <a:cxnSpLocks/>
                <a:endCxn id="110" idx="0"/>
              </p:cNvCxnSpPr>
              <p:nvPr/>
            </p:nvCxnSpPr>
            <p:spPr>
              <a:xfrm flipV="1">
                <a:off x="4276725" y="2945816"/>
                <a:ext cx="3349212" cy="4716"/>
              </a:xfrm>
              <a:prstGeom prst="line">
                <a:avLst/>
              </a:prstGeom>
              <a:noFill/>
              <a:ln>
                <a:solidFill>
                  <a:srgbClr val="1277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12" name="Triangolo isoscele 111">
                <a:extLst>
                  <a:ext uri="{FF2B5EF4-FFF2-40B4-BE49-F238E27FC236}">
                    <a16:creationId xmlns:a16="http://schemas.microsoft.com/office/drawing/2014/main" id="{1D29951F-9842-4294-97BC-E80CD4F6A343}"/>
                  </a:ext>
                </a:extLst>
              </p:cNvPr>
              <p:cNvSpPr/>
              <p:nvPr/>
            </p:nvSpPr>
            <p:spPr>
              <a:xfrm>
                <a:off x="4139752" y="2962452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1277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uppo 106">
              <a:extLst>
                <a:ext uri="{FF2B5EF4-FFF2-40B4-BE49-F238E27FC236}">
                  <a16:creationId xmlns:a16="http://schemas.microsoft.com/office/drawing/2014/main" id="{066D6391-371E-45D6-862A-2B9AFEBEF22D}"/>
                </a:ext>
              </a:extLst>
            </p:cNvPr>
            <p:cNvGrpSpPr/>
            <p:nvPr/>
          </p:nvGrpSpPr>
          <p:grpSpPr>
            <a:xfrm>
              <a:off x="6336199" y="3473136"/>
              <a:ext cx="1948552" cy="239412"/>
              <a:chOff x="3809004" y="2951154"/>
              <a:chExt cx="1948552" cy="239412"/>
            </a:xfrm>
          </p:grpSpPr>
          <p:sp>
            <p:nvSpPr>
              <p:cNvPr id="109" name="Triangolo isoscele 108">
                <a:extLst>
                  <a:ext uri="{FF2B5EF4-FFF2-40B4-BE49-F238E27FC236}">
                    <a16:creationId xmlns:a16="http://schemas.microsoft.com/office/drawing/2014/main" id="{640BD0E6-FC27-4A00-B5BA-AAB4866C10F2}"/>
                  </a:ext>
                </a:extLst>
              </p:cNvPr>
              <p:cNvSpPr/>
              <p:nvPr/>
            </p:nvSpPr>
            <p:spPr>
              <a:xfrm>
                <a:off x="3809004" y="2967790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1277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riangolo isoscele 109">
                <a:extLst>
                  <a:ext uri="{FF2B5EF4-FFF2-40B4-BE49-F238E27FC236}">
                    <a16:creationId xmlns:a16="http://schemas.microsoft.com/office/drawing/2014/main" id="{841C8CDE-EB71-477E-95E6-288868900427}"/>
                  </a:ext>
                </a:extLst>
              </p:cNvPr>
              <p:cNvSpPr/>
              <p:nvPr/>
            </p:nvSpPr>
            <p:spPr>
              <a:xfrm>
                <a:off x="5483610" y="2951154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1277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56AE31D1-B528-4954-824E-82BF3BA54EF0}"/>
              </a:ext>
            </a:extLst>
          </p:cNvPr>
          <p:cNvGrpSpPr/>
          <p:nvPr/>
        </p:nvGrpSpPr>
        <p:grpSpPr>
          <a:xfrm>
            <a:off x="1223043" y="3994065"/>
            <a:ext cx="2846121" cy="1875004"/>
            <a:chOff x="278648" y="1860081"/>
            <a:chExt cx="3788527" cy="2571750"/>
          </a:xfrm>
        </p:grpSpPr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8653409B-24D7-452A-BA6B-7ED937C3E3AD}"/>
                </a:ext>
              </a:extLst>
            </p:cNvPr>
            <p:cNvGrpSpPr/>
            <p:nvPr/>
          </p:nvGrpSpPr>
          <p:grpSpPr>
            <a:xfrm>
              <a:off x="278648" y="1860081"/>
              <a:ext cx="3788527" cy="2571750"/>
              <a:chOff x="278648" y="1860081"/>
              <a:chExt cx="3788527" cy="2571750"/>
            </a:xfrm>
          </p:grpSpPr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C6A09101-6689-4173-AF63-9383B87CEE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8648" y="1860081"/>
                <a:ext cx="3788527" cy="2571750"/>
              </a:xfrm>
              <a:prstGeom prst="rect">
                <a:avLst/>
              </a:prstGeom>
            </p:spPr>
          </p:pic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A290C96A-4893-4239-AE36-F02EB2C72963}"/>
                  </a:ext>
                </a:extLst>
              </p:cNvPr>
              <p:cNvSpPr/>
              <p:nvPr/>
            </p:nvSpPr>
            <p:spPr>
              <a:xfrm>
                <a:off x="342900" y="2086496"/>
                <a:ext cx="523875" cy="1899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ttangolo 59">
                <a:extLst>
                  <a:ext uri="{FF2B5EF4-FFF2-40B4-BE49-F238E27FC236}">
                    <a16:creationId xmlns:a16="http://schemas.microsoft.com/office/drawing/2014/main" id="{51E8DF1F-8D49-415D-8455-302CA64BF1F0}"/>
                  </a:ext>
                </a:extLst>
              </p:cNvPr>
              <p:cNvSpPr/>
              <p:nvPr/>
            </p:nvSpPr>
            <p:spPr>
              <a:xfrm>
                <a:off x="3905250" y="3368732"/>
                <a:ext cx="161925" cy="1000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e 60">
                <a:extLst>
                  <a:ext uri="{FF2B5EF4-FFF2-40B4-BE49-F238E27FC236}">
                    <a16:creationId xmlns:a16="http://schemas.microsoft.com/office/drawing/2014/main" id="{9D0E7149-C773-4E2C-88BE-375BE01F8401}"/>
                  </a:ext>
                </a:extLst>
              </p:cNvPr>
              <p:cNvSpPr/>
              <p:nvPr/>
            </p:nvSpPr>
            <p:spPr>
              <a:xfrm rot="583655">
                <a:off x="3895199" y="3100778"/>
                <a:ext cx="159597" cy="6667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626116DA-59D9-44B7-84CF-5F6A006E9524}"/>
                </a:ext>
              </a:extLst>
            </p:cNvPr>
            <p:cNvSpPr/>
            <p:nvPr/>
          </p:nvSpPr>
          <p:spPr>
            <a:xfrm>
              <a:off x="781050" y="4191000"/>
              <a:ext cx="180975" cy="1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EFFCB417-911F-4564-B776-C6E196CCDE81}"/>
                </a:ext>
              </a:extLst>
            </p:cNvPr>
            <p:cNvSpPr/>
            <p:nvPr/>
          </p:nvSpPr>
          <p:spPr>
            <a:xfrm>
              <a:off x="1464427" y="4102071"/>
              <a:ext cx="180975" cy="1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85922CE5-3407-4A88-A14B-B026D7E6659B}"/>
                </a:ext>
              </a:extLst>
            </p:cNvPr>
            <p:cNvSpPr/>
            <p:nvPr/>
          </p:nvSpPr>
          <p:spPr>
            <a:xfrm>
              <a:off x="2121650" y="4127528"/>
              <a:ext cx="180975" cy="1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6805A354-B8B9-4E69-B1F0-5D8DB016B618}"/>
                </a:ext>
              </a:extLst>
            </p:cNvPr>
            <p:cNvSpPr/>
            <p:nvPr/>
          </p:nvSpPr>
          <p:spPr>
            <a:xfrm>
              <a:off x="2805027" y="4190999"/>
              <a:ext cx="180975" cy="1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3F1506B5-8FEA-407E-AB98-CA81CF59C9A1}"/>
                </a:ext>
              </a:extLst>
            </p:cNvPr>
            <p:cNvSpPr/>
            <p:nvPr/>
          </p:nvSpPr>
          <p:spPr>
            <a:xfrm>
              <a:off x="3567117" y="4190999"/>
              <a:ext cx="102396" cy="154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AA4EF4C6-BBC5-4B02-A767-8010DEE3141C}"/>
                </a:ext>
              </a:extLst>
            </p:cNvPr>
            <p:cNvSpPr/>
            <p:nvPr/>
          </p:nvSpPr>
          <p:spPr>
            <a:xfrm>
              <a:off x="1404806" y="4127528"/>
              <a:ext cx="180975" cy="1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itle 3">
            <a:extLst>
              <a:ext uri="{FF2B5EF4-FFF2-40B4-BE49-F238E27FC236}">
                <a16:creationId xmlns:a16="http://schemas.microsoft.com/office/drawing/2014/main" id="{C265D343-F661-4058-A124-B0915A4F2C49}"/>
              </a:ext>
            </a:extLst>
          </p:cNvPr>
          <p:cNvSpPr txBox="1">
            <a:spLocks/>
          </p:cNvSpPr>
          <p:nvPr/>
        </p:nvSpPr>
        <p:spPr>
          <a:xfrm>
            <a:off x="1100707" y="5898834"/>
            <a:ext cx="3090795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Profili in legno massello; composti</a:t>
            </a:r>
          </a:p>
        </p:txBody>
      </p:sp>
    </p:spTree>
    <p:extLst>
      <p:ext uri="{BB962C8B-B14F-4D97-AF65-F5344CB8AC3E}">
        <p14:creationId xmlns:p14="http://schemas.microsoft.com/office/powerpoint/2010/main" val="1258958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comportamento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nodi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aste</a:t>
            </a:r>
            <a:endParaRPr lang="it-IT" sz="1600" dirty="0">
              <a:latin typeface="Swis721 Cn BT" panose="020B0506020202030204" pitchFamily="34" charset="0"/>
            </a:endParaRP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>
            <a:off x="2465770" y="2846586"/>
            <a:ext cx="574313" cy="4707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ORDITO</a:t>
            </a:r>
          </a:p>
          <a:p>
            <a:r>
              <a:rPr lang="it-IT" sz="1800" dirty="0">
                <a:cs typeface="Segoe UI Semilight" panose="020B0402040204020203" pitchFamily="34" charset="0"/>
              </a:rPr>
              <a:t>SISTEMI RETICOLARI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C7C48FE-F62D-48E3-80C8-B8279B1801A9}"/>
              </a:ext>
            </a:extLst>
          </p:cNvPr>
          <p:cNvSpPr txBox="1"/>
          <p:nvPr/>
        </p:nvSpPr>
        <p:spPr>
          <a:xfrm>
            <a:off x="5146312" y="1560899"/>
            <a:ext cx="3295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Vincoli ideali, privi di attrito, esplicitati in un punto, in cui la rotazione è permessa</a:t>
            </a:r>
            <a:endParaRPr lang="en-US" dirty="0">
              <a:latin typeface="Swis721 Cn BT" panose="020B050602020203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678E464-CB3D-4AD1-BFEA-655634488586}"/>
              </a:ext>
            </a:extLst>
          </p:cNvPr>
          <p:cNvSpPr txBox="1"/>
          <p:nvPr/>
        </p:nvSpPr>
        <p:spPr>
          <a:xfrm>
            <a:off x="5146312" y="2588168"/>
            <a:ext cx="3295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Elementi dotati di rigidezza di massa trascurabile rispetto alle azioni applicate</a:t>
            </a:r>
            <a:endParaRPr lang="en-US" dirty="0">
              <a:latin typeface="Swis721 Cn BT" panose="020B0506020202030204" pitchFamily="34" charset="0"/>
            </a:endParaRP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1EDE2DA1-0559-44FF-8653-D7B666FD2FAC}"/>
              </a:ext>
            </a:extLst>
          </p:cNvPr>
          <p:cNvGrpSpPr/>
          <p:nvPr/>
        </p:nvGrpSpPr>
        <p:grpSpPr>
          <a:xfrm>
            <a:off x="379165" y="3438037"/>
            <a:ext cx="8385670" cy="2836341"/>
            <a:chOff x="420111" y="1447905"/>
            <a:chExt cx="8114100" cy="2715111"/>
          </a:xfrm>
        </p:grpSpPr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B8C7EDD4-5DB5-494F-A989-52CF97E09A46}"/>
                </a:ext>
              </a:extLst>
            </p:cNvPr>
            <p:cNvSpPr/>
            <p:nvPr/>
          </p:nvSpPr>
          <p:spPr>
            <a:xfrm>
              <a:off x="420934" y="1447905"/>
              <a:ext cx="8112454" cy="2715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063CFE5C-0CB7-4EBE-B35B-FF2197E1584E}"/>
                </a:ext>
              </a:extLst>
            </p:cNvPr>
            <p:cNvGrpSpPr/>
            <p:nvPr/>
          </p:nvGrpSpPr>
          <p:grpSpPr>
            <a:xfrm>
              <a:off x="772767" y="1900026"/>
              <a:ext cx="4666532" cy="1800928"/>
              <a:chOff x="1620079" y="5218872"/>
              <a:chExt cx="3458817" cy="1245426"/>
            </a:xfrm>
          </p:grpSpPr>
          <p:pic>
            <p:nvPicPr>
              <p:cNvPr id="78" name="Immagine 77">
                <a:extLst>
                  <a:ext uri="{FF2B5EF4-FFF2-40B4-BE49-F238E27FC236}">
                    <a16:creationId xmlns:a16="http://schemas.microsoft.com/office/drawing/2014/main" id="{9FEA7EFF-D553-42B5-9B65-E44EC1A3BF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18452" y="5229611"/>
                <a:ext cx="1560444" cy="12308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" name="Immagine 78">
                <a:extLst>
                  <a:ext uri="{FF2B5EF4-FFF2-40B4-BE49-F238E27FC236}">
                    <a16:creationId xmlns:a16="http://schemas.microsoft.com/office/drawing/2014/main" id="{9AFAC034-3A23-44B5-A391-6747DC57B6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20079" y="5218872"/>
                <a:ext cx="1630017" cy="12454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63" name="Connettore diritto 62">
              <a:extLst>
                <a:ext uri="{FF2B5EF4-FFF2-40B4-BE49-F238E27FC236}">
                  <a16:creationId xmlns:a16="http://schemas.microsoft.com/office/drawing/2014/main" id="{DE2A447F-2280-4C30-922C-849F6A259E20}"/>
                </a:ext>
              </a:extLst>
            </p:cNvPr>
            <p:cNvCxnSpPr/>
            <p:nvPr/>
          </p:nvCxnSpPr>
          <p:spPr>
            <a:xfrm>
              <a:off x="580380" y="1980723"/>
              <a:ext cx="1123122" cy="155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111627CE-7337-4C9E-B40D-D5CE6E26481B}"/>
                </a:ext>
              </a:extLst>
            </p:cNvPr>
            <p:cNvSpPr txBox="1"/>
            <p:nvPr/>
          </p:nvSpPr>
          <p:spPr>
            <a:xfrm>
              <a:off x="420111" y="1625573"/>
              <a:ext cx="2751204" cy="2946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sz="1600" dirty="0">
                  <a:latin typeface="Swis721 Cn BT" panose="020B0506020202030204" pitchFamily="34" charset="0"/>
                </a:rPr>
                <a:t>deformazione sotto sollecitazione</a:t>
              </a:r>
              <a:endParaRPr lang="en-US" sz="1600" dirty="0">
                <a:latin typeface="Swis721 Cn BT" panose="020B0506020202030204" pitchFamily="34" charset="0"/>
              </a:endParaRP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FAA50807-DDE0-4161-B5F7-475EA0280CA3}"/>
                </a:ext>
              </a:extLst>
            </p:cNvPr>
            <p:cNvSpPr txBox="1"/>
            <p:nvPr/>
          </p:nvSpPr>
          <p:spPr>
            <a:xfrm>
              <a:off x="772766" y="3706194"/>
              <a:ext cx="195055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277AA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 b="1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sz="1600" dirty="0">
                  <a:latin typeface="Swis721 Cn BT" panose="020B0506020202030204" pitchFamily="34" charset="0"/>
                </a:rPr>
                <a:t>sistema instabile</a:t>
              </a:r>
              <a:endParaRPr lang="en-US" sz="1600" dirty="0">
                <a:latin typeface="Swis721 Cn BT" panose="020B0506020202030204" pitchFamily="34" charset="0"/>
              </a:endParaRP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0EA26099-D6B0-4628-93CC-EE2D33239E04}"/>
                </a:ext>
              </a:extLst>
            </p:cNvPr>
            <p:cNvSpPr txBox="1"/>
            <p:nvPr/>
          </p:nvSpPr>
          <p:spPr>
            <a:xfrm>
              <a:off x="3331583" y="3695368"/>
              <a:ext cx="195055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277AA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 b="1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sz="1600" dirty="0">
                  <a:latin typeface="Swis721 Cn BT" panose="020B0506020202030204" pitchFamily="34" charset="0"/>
                </a:rPr>
                <a:t>sistema stabile</a:t>
              </a:r>
              <a:endParaRPr lang="en-US" sz="1600" dirty="0">
                <a:latin typeface="Swis721 Cn BT" panose="020B0506020202030204" pitchFamily="34" charset="0"/>
              </a:endParaRPr>
            </a:p>
          </p:txBody>
        </p: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5D2802F0-1E83-4A71-840F-6B2EE813558E}"/>
                </a:ext>
              </a:extLst>
            </p:cNvPr>
            <p:cNvGrpSpPr/>
            <p:nvPr/>
          </p:nvGrpSpPr>
          <p:grpSpPr>
            <a:xfrm>
              <a:off x="5932869" y="1908261"/>
              <a:ext cx="2105304" cy="1779813"/>
              <a:chOff x="5932869" y="1908261"/>
              <a:chExt cx="2105304" cy="1779813"/>
            </a:xfrm>
          </p:grpSpPr>
          <p:pic>
            <p:nvPicPr>
              <p:cNvPr id="69" name="Immagine 68">
                <a:extLst>
                  <a:ext uri="{FF2B5EF4-FFF2-40B4-BE49-F238E27FC236}">
                    <a16:creationId xmlns:a16="http://schemas.microsoft.com/office/drawing/2014/main" id="{A5916991-BD79-4C2D-B116-AF0A84577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32869" y="1908261"/>
                <a:ext cx="2105304" cy="1779813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0" name="Gruppo 69">
                <a:extLst>
                  <a:ext uri="{FF2B5EF4-FFF2-40B4-BE49-F238E27FC236}">
                    <a16:creationId xmlns:a16="http://schemas.microsoft.com/office/drawing/2014/main" id="{B4D8C6E1-479E-472E-B7D6-360817A9C5CB}"/>
                  </a:ext>
                </a:extLst>
              </p:cNvPr>
              <p:cNvGrpSpPr/>
              <p:nvPr/>
            </p:nvGrpSpPr>
            <p:grpSpPr>
              <a:xfrm>
                <a:off x="6372154" y="2406105"/>
                <a:ext cx="1137669" cy="1204888"/>
                <a:chOff x="6382490" y="2440903"/>
                <a:chExt cx="1137669" cy="1204888"/>
              </a:xfrm>
            </p:grpSpPr>
            <p:sp>
              <p:nvSpPr>
                <p:cNvPr id="71" name="Freccia bidirezionale orizzontale 70">
                  <a:extLst>
                    <a:ext uri="{FF2B5EF4-FFF2-40B4-BE49-F238E27FC236}">
                      <a16:creationId xmlns:a16="http://schemas.microsoft.com/office/drawing/2014/main" id="{458E9FDB-F918-4A98-93AA-042905242C4D}"/>
                    </a:ext>
                  </a:extLst>
                </p:cNvPr>
                <p:cNvSpPr/>
                <p:nvPr/>
              </p:nvSpPr>
              <p:spPr>
                <a:xfrm>
                  <a:off x="6578686" y="3437773"/>
                  <a:ext cx="735035" cy="208018"/>
                </a:xfrm>
                <a:prstGeom prst="leftRightArrow">
                  <a:avLst/>
                </a:prstGeom>
                <a:noFill/>
                <a:ln>
                  <a:solidFill>
                    <a:srgbClr val="1277A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\</a:t>
                  </a:r>
                </a:p>
              </p:txBody>
            </p:sp>
            <p:grpSp>
              <p:nvGrpSpPr>
                <p:cNvPr id="72" name="Gruppo 71">
                  <a:extLst>
                    <a:ext uri="{FF2B5EF4-FFF2-40B4-BE49-F238E27FC236}">
                      <a16:creationId xmlns:a16="http://schemas.microsoft.com/office/drawing/2014/main" id="{2B82972E-6BD7-459D-8102-8A3B52899ABE}"/>
                    </a:ext>
                  </a:extLst>
                </p:cNvPr>
                <p:cNvGrpSpPr/>
                <p:nvPr/>
              </p:nvGrpSpPr>
              <p:grpSpPr>
                <a:xfrm rot="17869399">
                  <a:off x="6154209" y="2669184"/>
                  <a:ext cx="747027" cy="290465"/>
                  <a:chOff x="5546970" y="2265588"/>
                  <a:chExt cx="747027" cy="180040"/>
                </a:xfrm>
              </p:grpSpPr>
              <p:sp>
                <p:nvSpPr>
                  <p:cNvPr id="76" name="Freccia a destra 75">
                    <a:extLst>
                      <a:ext uri="{FF2B5EF4-FFF2-40B4-BE49-F238E27FC236}">
                        <a16:creationId xmlns:a16="http://schemas.microsoft.com/office/drawing/2014/main" id="{A6A90571-A23B-416F-9901-7682F062AB34}"/>
                      </a:ext>
                    </a:extLst>
                  </p:cNvPr>
                  <p:cNvSpPr/>
                  <p:nvPr/>
                </p:nvSpPr>
                <p:spPr>
                  <a:xfrm>
                    <a:off x="5546970" y="2265588"/>
                    <a:ext cx="329019" cy="179990"/>
                  </a:xfrm>
                  <a:prstGeom prst="rightArrow">
                    <a:avLst/>
                  </a:prstGeom>
                  <a:noFill/>
                  <a:ln>
                    <a:solidFill>
                      <a:srgbClr val="1277A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Freccia a destra 76">
                    <a:extLst>
                      <a:ext uri="{FF2B5EF4-FFF2-40B4-BE49-F238E27FC236}">
                        <a16:creationId xmlns:a16="http://schemas.microsoft.com/office/drawing/2014/main" id="{34B64EFA-2B75-4BE9-8607-61EDC8FF6E0D}"/>
                      </a:ext>
                    </a:extLst>
                  </p:cNvPr>
                  <p:cNvSpPr/>
                  <p:nvPr/>
                </p:nvSpPr>
                <p:spPr>
                  <a:xfrm flipH="1">
                    <a:off x="5892723" y="2265638"/>
                    <a:ext cx="401274" cy="179990"/>
                  </a:xfrm>
                  <a:prstGeom prst="rightArrow">
                    <a:avLst/>
                  </a:prstGeom>
                  <a:noFill/>
                  <a:ln>
                    <a:solidFill>
                      <a:srgbClr val="1277A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3" name="Gruppo 72">
                  <a:extLst>
                    <a:ext uri="{FF2B5EF4-FFF2-40B4-BE49-F238E27FC236}">
                      <a16:creationId xmlns:a16="http://schemas.microsoft.com/office/drawing/2014/main" id="{441DA714-0A06-47BC-9871-AFAB845CB13A}"/>
                    </a:ext>
                  </a:extLst>
                </p:cNvPr>
                <p:cNvGrpSpPr/>
                <p:nvPr/>
              </p:nvGrpSpPr>
              <p:grpSpPr>
                <a:xfrm rot="14520775">
                  <a:off x="7001584" y="2682216"/>
                  <a:ext cx="746611" cy="290539"/>
                  <a:chOff x="5503753" y="2515322"/>
                  <a:chExt cx="746611" cy="180090"/>
                </a:xfrm>
              </p:grpSpPr>
              <p:sp>
                <p:nvSpPr>
                  <p:cNvPr id="74" name="Freccia a destra 73">
                    <a:extLst>
                      <a:ext uri="{FF2B5EF4-FFF2-40B4-BE49-F238E27FC236}">
                        <a16:creationId xmlns:a16="http://schemas.microsoft.com/office/drawing/2014/main" id="{FEE4D48B-AB9F-4944-AF4E-BCBDEEE35706}"/>
                      </a:ext>
                    </a:extLst>
                  </p:cNvPr>
                  <p:cNvSpPr/>
                  <p:nvPr/>
                </p:nvSpPr>
                <p:spPr>
                  <a:xfrm>
                    <a:off x="5503753" y="2515322"/>
                    <a:ext cx="329019" cy="179990"/>
                  </a:xfrm>
                  <a:prstGeom prst="rightArrow">
                    <a:avLst/>
                  </a:prstGeom>
                  <a:noFill/>
                  <a:ln>
                    <a:solidFill>
                      <a:srgbClr val="1277A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Freccia a destra 74">
                    <a:extLst>
                      <a:ext uri="{FF2B5EF4-FFF2-40B4-BE49-F238E27FC236}">
                        <a16:creationId xmlns:a16="http://schemas.microsoft.com/office/drawing/2014/main" id="{136ACCDB-2209-4967-B567-FCAF96D86BFC}"/>
                      </a:ext>
                    </a:extLst>
                  </p:cNvPr>
                  <p:cNvSpPr/>
                  <p:nvPr/>
                </p:nvSpPr>
                <p:spPr>
                  <a:xfrm flipH="1">
                    <a:off x="5849090" y="2515422"/>
                    <a:ext cx="401274" cy="179990"/>
                  </a:xfrm>
                  <a:prstGeom prst="rightArrow">
                    <a:avLst/>
                  </a:prstGeom>
                  <a:noFill/>
                  <a:ln>
                    <a:solidFill>
                      <a:srgbClr val="1277A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71A9427B-EF5E-43C4-9119-32576AF665F4}"/>
                </a:ext>
              </a:extLst>
            </p:cNvPr>
            <p:cNvSpPr txBox="1"/>
            <p:nvPr/>
          </p:nvSpPr>
          <p:spPr>
            <a:xfrm>
              <a:off x="5438477" y="3695593"/>
              <a:ext cx="309573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277AA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 b="1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sz="1600" dirty="0">
                  <a:latin typeface="Swis721 Cn BT" panose="020B0506020202030204" pitchFamily="34" charset="0"/>
                </a:rPr>
                <a:t>sollecitazioni interne </a:t>
              </a:r>
              <a:r>
                <a:rPr lang="it-IT" sz="1600">
                  <a:latin typeface="Swis721 Cn BT" panose="020B0506020202030204" pitchFamily="34" charset="0"/>
                </a:rPr>
                <a:t>alle aste</a:t>
              </a:r>
              <a:endParaRPr lang="en-US" sz="1600" dirty="0">
                <a:latin typeface="Swis721 Cn BT" panose="020B05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354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C7C48FE-F62D-48E3-80C8-B8279B1801A9}"/>
              </a:ext>
            </a:extLst>
          </p:cNvPr>
          <p:cNvSpPr txBox="1"/>
          <p:nvPr/>
        </p:nvSpPr>
        <p:spPr>
          <a:xfrm>
            <a:off x="5146312" y="1560899"/>
            <a:ext cx="3295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Vincoli ideali, privi di attrito, esplicitati in un punto, in cui la rotazione è permessa</a:t>
            </a:r>
            <a:endParaRPr lang="en-US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678E464-CB3D-4AD1-BFEA-655634488586}"/>
              </a:ext>
            </a:extLst>
          </p:cNvPr>
          <p:cNvSpPr txBox="1"/>
          <p:nvPr/>
        </p:nvSpPr>
        <p:spPr>
          <a:xfrm>
            <a:off x="5146312" y="2588168"/>
            <a:ext cx="3295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Elementi dotati di rigidezza di massa trascurabile rispetto alle azioni applicate</a:t>
            </a:r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AA11942-0356-4652-BCB7-01A8CE1CBA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016" y="3735044"/>
            <a:ext cx="8383968" cy="1916540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067DA7F8-A730-4306-84D5-350B1E44884B}"/>
              </a:ext>
            </a:extLst>
          </p:cNvPr>
          <p:cNvGrpSpPr/>
          <p:nvPr/>
        </p:nvGrpSpPr>
        <p:grpSpPr>
          <a:xfrm>
            <a:off x="520700" y="5768471"/>
            <a:ext cx="3543300" cy="410089"/>
            <a:chOff x="4139752" y="2950532"/>
            <a:chExt cx="2279300" cy="234696"/>
          </a:xfrm>
        </p:grpSpPr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1F0A4B8C-1643-4E3B-B2C9-F5170F3D1D0A}"/>
                </a:ext>
              </a:extLst>
            </p:cNvPr>
            <p:cNvCxnSpPr/>
            <p:nvPr/>
          </p:nvCxnSpPr>
          <p:spPr>
            <a:xfrm>
              <a:off x="4276725" y="2950532"/>
              <a:ext cx="2005354" cy="0"/>
            </a:xfrm>
            <a:prstGeom prst="line">
              <a:avLst/>
            </a:prstGeom>
            <a:noFill/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riangolo isoscele 13">
              <a:extLst>
                <a:ext uri="{FF2B5EF4-FFF2-40B4-BE49-F238E27FC236}">
                  <a16:creationId xmlns:a16="http://schemas.microsoft.com/office/drawing/2014/main" id="{B3F4A084-DCBD-4BC1-A6FE-85107CF0F9B5}"/>
                </a:ext>
              </a:extLst>
            </p:cNvPr>
            <p:cNvSpPr/>
            <p:nvPr/>
          </p:nvSpPr>
          <p:spPr>
            <a:xfrm>
              <a:off x="4139752" y="2962452"/>
              <a:ext cx="273946" cy="222776"/>
            </a:xfrm>
            <a:prstGeom prst="triangle">
              <a:avLst/>
            </a:prstGeom>
            <a:noFill/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olo isoscele 14">
              <a:extLst>
                <a:ext uri="{FF2B5EF4-FFF2-40B4-BE49-F238E27FC236}">
                  <a16:creationId xmlns:a16="http://schemas.microsoft.com/office/drawing/2014/main" id="{02F85EF4-3B15-4BCA-B16A-BD6604A7B23D}"/>
                </a:ext>
              </a:extLst>
            </p:cNvPr>
            <p:cNvSpPr/>
            <p:nvPr/>
          </p:nvSpPr>
          <p:spPr>
            <a:xfrm>
              <a:off x="6145106" y="2951154"/>
              <a:ext cx="273946" cy="222776"/>
            </a:xfrm>
            <a:prstGeom prst="triangle">
              <a:avLst/>
            </a:prstGeom>
            <a:noFill/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3">
            <a:extLst>
              <a:ext uri="{FF2B5EF4-FFF2-40B4-BE49-F238E27FC236}">
                <a16:creationId xmlns:a16="http://schemas.microsoft.com/office/drawing/2014/main" id="{5EBAA2CF-1177-44FA-A0D5-74E9546C9048}"/>
              </a:ext>
            </a:extLst>
          </p:cNvPr>
          <p:cNvSpPr txBox="1">
            <a:spLocks/>
          </p:cNvSpPr>
          <p:nvPr/>
        </p:nvSpPr>
        <p:spPr>
          <a:xfrm>
            <a:off x="4943109" y="5755021"/>
            <a:ext cx="2996019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T trazione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CF1D0C5D-436F-4C02-9C0E-DFED1B1FC657}"/>
              </a:ext>
            </a:extLst>
          </p:cNvPr>
          <p:cNvSpPr txBox="1">
            <a:spLocks/>
          </p:cNvSpPr>
          <p:nvPr/>
        </p:nvSpPr>
        <p:spPr>
          <a:xfrm>
            <a:off x="4943109" y="3504622"/>
            <a:ext cx="2996019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C compressione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D256DE4-FA30-4BCD-B25B-7E8D710E8AF3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40322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6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sistemi reticolari portano alla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sole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sollecitazioni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tipo semplice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trazione e compressione.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D1CBBA6-4BD1-39B4-356D-5FF64A58E230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1277AA"/>
                </a:solidFill>
                <a:cs typeface="Segoe UI Semilight" panose="020B0402040204020203" pitchFamily="34" charset="0"/>
              </a:rPr>
              <a:t>comportamento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231FC25-3A16-B0E7-26EE-B282D26C0079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nodi</a:t>
            </a:r>
          </a:p>
        </p:txBody>
      </p:sp>
      <p:cxnSp>
        <p:nvCxnSpPr>
          <p:cNvPr id="4" name="Forma 9">
            <a:extLst>
              <a:ext uri="{FF2B5EF4-FFF2-40B4-BE49-F238E27FC236}">
                <a16:creationId xmlns:a16="http://schemas.microsoft.com/office/drawing/2014/main" id="{5955F7D6-1E3A-3910-4452-872AF0BEC211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A5FE2D16-BCEF-97E2-0822-063CF9B673D3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latin typeface="Swis721 Cn BT" panose="020B0506020202030204" pitchFamily="34" charset="0"/>
              </a:rPr>
              <a:t>aste</a:t>
            </a:r>
            <a:endParaRPr lang="it-IT" sz="1600" dirty="0">
              <a:latin typeface="Swis721 Cn BT" panose="020B0506020202030204" pitchFamily="34" charset="0"/>
            </a:endParaRP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57D752E3-DF0C-5847-B73E-BA1C096389CA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 bwMode="auto">
          <a:xfrm>
            <a:off x="2465770" y="2846586"/>
            <a:ext cx="574313" cy="4707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21B9ABA2-CF20-D12B-BDB7-8F01451F7120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ORDITO</a:t>
            </a:r>
          </a:p>
          <a:p>
            <a:r>
              <a:rPr lang="it-IT" sz="1800" dirty="0">
                <a:cs typeface="Segoe UI Semilight" panose="020B0402040204020203" pitchFamily="34" charset="0"/>
              </a:rPr>
              <a:t>SISTEMI RETICOLARI</a:t>
            </a:r>
          </a:p>
        </p:txBody>
      </p:sp>
    </p:spTree>
    <p:extLst>
      <p:ext uri="{BB962C8B-B14F-4D97-AF65-F5344CB8AC3E}">
        <p14:creationId xmlns:p14="http://schemas.microsoft.com/office/powerpoint/2010/main" val="766681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23AF115C-DADA-42CC-AABF-310A5A35ADD2}"/>
              </a:ext>
            </a:extLst>
          </p:cNvPr>
          <p:cNvGrpSpPr/>
          <p:nvPr/>
        </p:nvGrpSpPr>
        <p:grpSpPr>
          <a:xfrm>
            <a:off x="478280" y="1619847"/>
            <a:ext cx="7038552" cy="2658396"/>
            <a:chOff x="846580" y="1416647"/>
            <a:chExt cx="7038552" cy="2658396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21A31050-5B09-4EEF-B23D-F0ACD32C1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580" y="1416647"/>
              <a:ext cx="7038552" cy="2658396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10D54F90-846B-4F8B-A0D5-2CA1854B95F5}"/>
                </a:ext>
              </a:extLst>
            </p:cNvPr>
            <p:cNvSpPr/>
            <p:nvPr/>
          </p:nvSpPr>
          <p:spPr>
            <a:xfrm>
              <a:off x="1977887" y="1431235"/>
              <a:ext cx="4959626" cy="675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70E57F1A-BD65-42D3-9803-F66B326DC938}"/>
              </a:ext>
            </a:extLst>
          </p:cNvPr>
          <p:cNvCxnSpPr/>
          <p:nvPr/>
        </p:nvCxnSpPr>
        <p:spPr>
          <a:xfrm>
            <a:off x="2017091" y="1385957"/>
            <a:ext cx="0" cy="884582"/>
          </a:xfrm>
          <a:prstGeom prst="straightConnector1">
            <a:avLst/>
          </a:prstGeom>
          <a:ln w="76200">
            <a:solidFill>
              <a:srgbClr val="1277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10BC4E3-AAA5-4CF1-BEDD-0A43223AB36B}"/>
              </a:ext>
            </a:extLst>
          </p:cNvPr>
          <p:cNvCxnSpPr/>
          <p:nvPr/>
        </p:nvCxnSpPr>
        <p:spPr>
          <a:xfrm>
            <a:off x="4062895" y="1384621"/>
            <a:ext cx="0" cy="884582"/>
          </a:xfrm>
          <a:prstGeom prst="straightConnector1">
            <a:avLst/>
          </a:prstGeom>
          <a:ln w="76200">
            <a:solidFill>
              <a:srgbClr val="1277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77D5BAAA-700A-43E2-BFE2-5CFC5552C9BA}"/>
              </a:ext>
            </a:extLst>
          </p:cNvPr>
          <p:cNvCxnSpPr/>
          <p:nvPr/>
        </p:nvCxnSpPr>
        <p:spPr>
          <a:xfrm>
            <a:off x="6060914" y="1384621"/>
            <a:ext cx="0" cy="884582"/>
          </a:xfrm>
          <a:prstGeom prst="straightConnector1">
            <a:avLst/>
          </a:prstGeom>
          <a:ln w="76200">
            <a:solidFill>
              <a:srgbClr val="1277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2A40A6CF-005B-44A0-82E5-D1B38EA29B16}"/>
              </a:ext>
            </a:extLst>
          </p:cNvPr>
          <p:cNvCxnSpPr/>
          <p:nvPr/>
        </p:nvCxnSpPr>
        <p:spPr>
          <a:xfrm>
            <a:off x="8363411" y="2399748"/>
            <a:ext cx="4785" cy="117281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>
            <a:extLst>
              <a:ext uri="{FF2B5EF4-FFF2-40B4-BE49-F238E27FC236}">
                <a16:creationId xmlns:a16="http://schemas.microsoft.com/office/drawing/2014/main" id="{F87C3EC2-C7C4-4188-A62A-5F24D0781DD3}"/>
              </a:ext>
            </a:extLst>
          </p:cNvPr>
          <p:cNvSpPr/>
          <p:nvPr/>
        </p:nvSpPr>
        <p:spPr>
          <a:xfrm>
            <a:off x="8288868" y="3555359"/>
            <a:ext cx="149087" cy="14908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40DC31C9-31B8-49F8-909D-7A5B5C2B930C}"/>
              </a:ext>
            </a:extLst>
          </p:cNvPr>
          <p:cNvCxnSpPr/>
          <p:nvPr/>
        </p:nvCxnSpPr>
        <p:spPr>
          <a:xfrm>
            <a:off x="8363410" y="1384621"/>
            <a:ext cx="0" cy="884582"/>
          </a:xfrm>
          <a:prstGeom prst="straightConnector1">
            <a:avLst/>
          </a:prstGeom>
          <a:ln w="76200">
            <a:solidFill>
              <a:srgbClr val="1277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3DBAE229-2AD6-40D2-B18C-F3509FBA687C}"/>
              </a:ext>
            </a:extLst>
          </p:cNvPr>
          <p:cNvSpPr/>
          <p:nvPr/>
        </p:nvSpPr>
        <p:spPr>
          <a:xfrm>
            <a:off x="8288867" y="2257745"/>
            <a:ext cx="149087" cy="14908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2D637834-7D14-4387-9400-DA6452847630}"/>
              </a:ext>
            </a:extLst>
          </p:cNvPr>
          <p:cNvCxnSpPr/>
          <p:nvPr/>
        </p:nvCxnSpPr>
        <p:spPr>
          <a:xfrm>
            <a:off x="8363410" y="1225325"/>
            <a:ext cx="0" cy="3047069"/>
          </a:xfrm>
          <a:prstGeom prst="line">
            <a:avLst/>
          </a:prstGeom>
          <a:ln w="1270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F83587F8-5D09-4B8C-AB51-0F46E1081B93}"/>
              </a:ext>
            </a:extLst>
          </p:cNvPr>
          <p:cNvGrpSpPr/>
          <p:nvPr/>
        </p:nvGrpSpPr>
        <p:grpSpPr>
          <a:xfrm>
            <a:off x="1289050" y="1517615"/>
            <a:ext cx="3457124" cy="2417462"/>
            <a:chOff x="1657350" y="1314415"/>
            <a:chExt cx="3457124" cy="2417462"/>
          </a:xfrm>
        </p:grpSpPr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7BC5683E-F476-4D64-A8B8-9C6EE5EBA9C0}"/>
                </a:ext>
              </a:extLst>
            </p:cNvPr>
            <p:cNvCxnSpPr/>
            <p:nvPr/>
          </p:nvCxnSpPr>
          <p:spPr>
            <a:xfrm>
              <a:off x="1657350" y="1314415"/>
              <a:ext cx="2017931" cy="2417462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167ED317-0AAF-47AB-A667-847C40B6528A}"/>
                </a:ext>
              </a:extLst>
            </p:cNvPr>
            <p:cNvCxnSpPr/>
            <p:nvPr/>
          </p:nvCxnSpPr>
          <p:spPr>
            <a:xfrm flipH="1">
              <a:off x="3190397" y="1357006"/>
              <a:ext cx="1924077" cy="2311468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C0F3991A-F3B9-4EAA-A6BB-2A05EBD2C5DD}"/>
                </a:ext>
              </a:extLst>
            </p:cNvPr>
            <p:cNvSpPr/>
            <p:nvPr/>
          </p:nvSpPr>
          <p:spPr>
            <a:xfrm>
              <a:off x="3358501" y="3357799"/>
              <a:ext cx="123569" cy="123569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463DE5B-335A-40CC-AF52-00FE6B53C98B}"/>
              </a:ext>
            </a:extLst>
          </p:cNvPr>
          <p:cNvSpPr txBox="1"/>
          <p:nvPr/>
        </p:nvSpPr>
        <p:spPr>
          <a:xfrm>
            <a:off x="993394" y="1227319"/>
            <a:ext cx="278295" cy="369332"/>
          </a:xfrm>
          <a:prstGeom prst="rect">
            <a:avLst/>
          </a:prstGeom>
          <a:noFill/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1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3ACDC79-73F2-40F2-9BBA-D3539450C434}"/>
              </a:ext>
            </a:extLst>
          </p:cNvPr>
          <p:cNvSpPr txBox="1"/>
          <p:nvPr/>
        </p:nvSpPr>
        <p:spPr>
          <a:xfrm>
            <a:off x="2887146" y="3725982"/>
            <a:ext cx="278295" cy="369332"/>
          </a:xfrm>
          <a:prstGeom prst="rect">
            <a:avLst/>
          </a:prstGeom>
          <a:noFill/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2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EDDDFA5-2B14-4073-9824-54450EBC910F}"/>
              </a:ext>
            </a:extLst>
          </p:cNvPr>
          <p:cNvSpPr txBox="1"/>
          <p:nvPr/>
        </p:nvSpPr>
        <p:spPr>
          <a:xfrm>
            <a:off x="4056227" y="1240892"/>
            <a:ext cx="278295" cy="369332"/>
          </a:xfrm>
          <a:prstGeom prst="rect">
            <a:avLst/>
          </a:prstGeom>
          <a:noFill/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3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5A3CC6F-14FC-4084-A9B7-430F7DDB3BD9}"/>
              </a:ext>
            </a:extLst>
          </p:cNvPr>
          <p:cNvSpPr txBox="1"/>
          <p:nvPr/>
        </p:nvSpPr>
        <p:spPr>
          <a:xfrm>
            <a:off x="7818986" y="2715940"/>
            <a:ext cx="278295" cy="369332"/>
          </a:xfrm>
          <a:prstGeom prst="rect">
            <a:avLst/>
          </a:prstGeom>
          <a:noFill/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4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4519E723-493A-445E-A1BF-86CB0D15673C}"/>
              </a:ext>
            </a:extLst>
          </p:cNvPr>
          <p:cNvSpPr txBox="1">
            <a:spLocks/>
          </p:cNvSpPr>
          <p:nvPr/>
        </p:nvSpPr>
        <p:spPr>
          <a:xfrm>
            <a:off x="628650" y="4534161"/>
            <a:ext cx="7809303" cy="15745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 dirty="0">
                <a:latin typeface="Swis721 Cn BT" panose="020B0506020202030204" pitchFamily="34" charset="0"/>
              </a:rPr>
              <a:t>Per la geometria del sistema reticolare, </a:t>
            </a:r>
          </a:p>
          <a:p>
            <a:pPr algn="just"/>
            <a:r>
              <a:rPr lang="it-IT" sz="1600" dirty="0">
                <a:latin typeface="Swis721 Cn BT" panose="020B0506020202030204" pitchFamily="34" charset="0"/>
              </a:rPr>
              <a:t>1. l’asse di ogni asta converge al centro geometrico di ogni nodo</a:t>
            </a:r>
          </a:p>
          <a:p>
            <a:pPr algn="just"/>
            <a:r>
              <a:rPr lang="it-IT" sz="1600" dirty="0">
                <a:latin typeface="Swis721 Cn BT" panose="020B0506020202030204" pitchFamily="34" charset="0"/>
              </a:rPr>
              <a:t>2. ogni nodo è una cerniera ideale, che consente la rotazione delle aste convergenti</a:t>
            </a:r>
          </a:p>
          <a:p>
            <a:pPr algn="just"/>
            <a:r>
              <a:rPr lang="it-IT" sz="1600" dirty="0">
                <a:latin typeface="Swis721 Cn BT" panose="020B0506020202030204" pitchFamily="34" charset="0"/>
              </a:rPr>
              <a:t>Per le condizioni al contorno del sistema reticolare,</a:t>
            </a:r>
          </a:p>
          <a:p>
            <a:pPr algn="just"/>
            <a:r>
              <a:rPr lang="it-IT" sz="1600" dirty="0">
                <a:latin typeface="Swis721 Cn BT" panose="020B0506020202030204" pitchFamily="34" charset="0"/>
              </a:rPr>
              <a:t>3. i carichi sono applicati esclusivamente ai nodi</a:t>
            </a:r>
          </a:p>
          <a:p>
            <a:pPr algn="just"/>
            <a:r>
              <a:rPr lang="it-IT" sz="1600" dirty="0">
                <a:latin typeface="Swis721 Cn BT" panose="020B0506020202030204" pitchFamily="34" charset="0"/>
              </a:rPr>
              <a:t>4. aste, nodi e carichi sono contenuti nello stesso piano</a:t>
            </a:r>
          </a:p>
        </p:txBody>
      </p:sp>
    </p:spTree>
    <p:extLst>
      <p:ext uri="{BB962C8B-B14F-4D97-AF65-F5344CB8AC3E}">
        <p14:creationId xmlns:p14="http://schemas.microsoft.com/office/powerpoint/2010/main" val="2286903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26" name="Picture 2" descr="C:\DIDATTICA\AT1\lezioni aa 02-03\Unioni\Immagini\reticolare.jpg">
            <a:extLst>
              <a:ext uri="{FF2B5EF4-FFF2-40B4-BE49-F238E27FC236}">
                <a16:creationId xmlns:a16="http://schemas.microsoft.com/office/drawing/2014/main" id="{A6C6FEDD-9871-48E2-BC9B-1E37566AF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2590" y="1206499"/>
            <a:ext cx="6258820" cy="49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9342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17EC09-8E5B-40BE-B365-3793018936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99" y="1119278"/>
            <a:ext cx="7722499" cy="51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2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718A88A-5D0C-4133-8760-9D18670A744F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Struttura lenticolare</a:t>
            </a:r>
            <a:endParaRPr lang="it-IT" sz="1600" b="1" dirty="0">
              <a:latin typeface="Swis721 Cn BT" panose="020B0506020202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DDCF95-AF18-435F-857A-A2F82A52E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978" y="3265904"/>
            <a:ext cx="7164043" cy="2971500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63E4AE3-98B9-46C5-A26B-CB9BFC89B380}"/>
              </a:ext>
            </a:extLst>
          </p:cNvPr>
          <p:cNvGrpSpPr/>
          <p:nvPr/>
        </p:nvGrpSpPr>
        <p:grpSpPr>
          <a:xfrm>
            <a:off x="310240" y="1670134"/>
            <a:ext cx="8523519" cy="1419588"/>
            <a:chOff x="0" y="1707285"/>
            <a:chExt cx="9160339" cy="1592196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EEB12B34-5CA3-4BCB-BB2F-EB492D530519}"/>
                </a:ext>
              </a:extLst>
            </p:cNvPr>
            <p:cNvGrpSpPr/>
            <p:nvPr/>
          </p:nvGrpSpPr>
          <p:grpSpPr>
            <a:xfrm>
              <a:off x="0" y="1707285"/>
              <a:ext cx="5543044" cy="1592196"/>
              <a:chOff x="640823" y="1750393"/>
              <a:chExt cx="5543044" cy="1592196"/>
            </a:xfrm>
          </p:grpSpPr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E46309CC-1AD3-4177-9EE9-6816FEE4C2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0823" y="1750393"/>
                <a:ext cx="4008732" cy="1592196"/>
              </a:xfrm>
              <a:prstGeom prst="rect">
                <a:avLst/>
              </a:prstGeom>
            </p:spPr>
          </p:pic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D7943EAA-588A-4A42-9BBC-2B2BAEB9D5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08891" y="1750393"/>
                <a:ext cx="1674976" cy="1592196"/>
              </a:xfrm>
              <a:prstGeom prst="rect">
                <a:avLst/>
              </a:prstGeom>
            </p:spPr>
          </p:pic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23CA3A55-6928-4A7E-9C72-60169B7CE6F7}"/>
                </a:ext>
              </a:extLst>
            </p:cNvPr>
            <p:cNvGrpSpPr/>
            <p:nvPr/>
          </p:nvGrpSpPr>
          <p:grpSpPr>
            <a:xfrm>
              <a:off x="5543044" y="1707285"/>
              <a:ext cx="3617295" cy="1592196"/>
              <a:chOff x="75773" y="3529666"/>
              <a:chExt cx="4119076" cy="2194209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D2C54E42-5B95-4DD2-AE12-6A18EDCD81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"/>
              <a:stretch/>
            </p:blipFill>
            <p:spPr>
              <a:xfrm>
                <a:off x="75773" y="3529666"/>
                <a:ext cx="4119076" cy="2194209"/>
              </a:xfrm>
              <a:prstGeom prst="rect">
                <a:avLst/>
              </a:prstGeom>
            </p:spPr>
          </p:pic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C62EA39B-87E4-48B6-9189-4D0D208EB0B5}"/>
                  </a:ext>
                </a:extLst>
              </p:cNvPr>
              <p:cNvSpPr/>
              <p:nvPr/>
            </p:nvSpPr>
            <p:spPr>
              <a:xfrm>
                <a:off x="2512464" y="3896882"/>
                <a:ext cx="1682385" cy="230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DD899B8-AF2C-4636-8521-574030A00E09}"/>
                  </a:ext>
                </a:extLst>
              </p:cNvPr>
              <p:cNvSpPr/>
              <p:nvPr/>
            </p:nvSpPr>
            <p:spPr>
              <a:xfrm>
                <a:off x="2589376" y="4948015"/>
                <a:ext cx="1605473" cy="51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2671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649A06-2EE4-439E-8F0D-DEB9DFA8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357312"/>
            <a:ext cx="7629525" cy="456247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E338B10-439C-4FFA-925C-815A39747D1D}"/>
              </a:ext>
            </a:extLst>
          </p:cNvPr>
          <p:cNvSpPr/>
          <p:nvPr/>
        </p:nvSpPr>
        <p:spPr>
          <a:xfrm rot="5400000">
            <a:off x="2817775" y="1293774"/>
            <a:ext cx="1567210" cy="3446191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F74E730-261C-4435-8003-52A4086635F3}"/>
              </a:ext>
            </a:extLst>
          </p:cNvPr>
          <p:cNvSpPr/>
          <p:nvPr/>
        </p:nvSpPr>
        <p:spPr>
          <a:xfrm rot="5400000">
            <a:off x="3618348" y="2766509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E2BF8DB-9C23-42C2-9C73-0FC3C0E5C0ED}"/>
              </a:ext>
            </a:extLst>
          </p:cNvPr>
          <p:cNvSpPr/>
          <p:nvPr/>
        </p:nvSpPr>
        <p:spPr>
          <a:xfrm rot="5400000">
            <a:off x="3618347" y="3275008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DD6828-8C02-4DD9-8214-44DCB87F8945}"/>
              </a:ext>
            </a:extLst>
          </p:cNvPr>
          <p:cNvSpPr/>
          <p:nvPr/>
        </p:nvSpPr>
        <p:spPr>
          <a:xfrm rot="5400000">
            <a:off x="480851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CFD1E23-D03D-487B-A1A9-A837090B70F5}"/>
              </a:ext>
            </a:extLst>
          </p:cNvPr>
          <p:cNvSpPr/>
          <p:nvPr/>
        </p:nvSpPr>
        <p:spPr>
          <a:xfrm rot="5400000">
            <a:off x="4217960" y="2256336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41F00D9-D10F-4025-9CC5-2E7693760642}"/>
              </a:ext>
            </a:extLst>
          </p:cNvPr>
          <p:cNvSpPr/>
          <p:nvPr/>
        </p:nvSpPr>
        <p:spPr>
          <a:xfrm>
            <a:off x="4791541" y="1828800"/>
            <a:ext cx="532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3248C54-1DB2-441C-AA01-95960E8A512D}"/>
              </a:ext>
            </a:extLst>
          </p:cNvPr>
          <p:cNvSpPr/>
          <p:nvPr/>
        </p:nvSpPr>
        <p:spPr>
          <a:xfrm>
            <a:off x="2990853" y="2273304"/>
            <a:ext cx="533396" cy="148545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103950-43E8-4A62-B0A6-F5E431E7BCF6}"/>
              </a:ext>
            </a:extLst>
          </p:cNvPr>
          <p:cNvSpPr/>
          <p:nvPr/>
        </p:nvSpPr>
        <p:spPr>
          <a:xfrm>
            <a:off x="4179230" y="2803496"/>
            <a:ext cx="533396" cy="955263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62CD3DA-BB7E-4480-A9D2-4192E6B4C35F}"/>
              </a:ext>
            </a:extLst>
          </p:cNvPr>
          <p:cNvSpPr txBox="1">
            <a:spLocks/>
          </p:cNvSpPr>
          <p:nvPr/>
        </p:nvSpPr>
        <p:spPr>
          <a:xfrm>
            <a:off x="5409740" y="2273305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50" dirty="0">
                <a:latin typeface="Swis721 Cn BT" panose="020B0506020202030204" pitchFamily="34" charset="0"/>
              </a:rPr>
              <a:t>PAVIMENTI</a:t>
            </a:r>
          </a:p>
          <a:p>
            <a:pPr algn="just"/>
            <a:r>
              <a:rPr lang="it-IT" sz="1050" dirty="0">
                <a:latin typeface="Swis721 Cn BT" panose="020B0506020202030204" pitchFamily="34" charset="0"/>
              </a:rPr>
              <a:t>SOLAI CONTROTERRA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E71805BE-C77D-4004-9E4F-C902B272EF24}"/>
              </a:ext>
            </a:extLst>
          </p:cNvPr>
          <p:cNvSpPr txBox="1">
            <a:spLocks/>
          </p:cNvSpPr>
          <p:nvPr/>
        </p:nvSpPr>
        <p:spPr>
          <a:xfrm>
            <a:off x="5409740" y="2803496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50" dirty="0">
                <a:latin typeface="Swis721 Cn BT" panose="020B0506020202030204" pitchFamily="34" charset="0"/>
              </a:rPr>
              <a:t>SOLAI SOPPALCHI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E200EB53-5A93-47DE-A5BE-84387C1B187E}"/>
              </a:ext>
            </a:extLst>
          </p:cNvPr>
          <p:cNvSpPr txBox="1">
            <a:spLocks/>
          </p:cNvSpPr>
          <p:nvPr/>
        </p:nvSpPr>
        <p:spPr>
          <a:xfrm>
            <a:off x="5409740" y="3333687"/>
            <a:ext cx="116765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50" dirty="0">
                <a:latin typeface="Swis721 Cn BT" panose="020B0506020202030204" pitchFamily="34" charset="0"/>
              </a:rPr>
              <a:t>BALCONI</a:t>
            </a:r>
          </a:p>
          <a:p>
            <a:pPr algn="just"/>
            <a:r>
              <a:rPr lang="it-IT" sz="1050" dirty="0">
                <a:latin typeface="Swis721 Cn BT" panose="020B0506020202030204" pitchFamily="34" charset="0"/>
              </a:rPr>
              <a:t>LOGGE</a:t>
            </a:r>
          </a:p>
          <a:p>
            <a:pPr algn="just"/>
            <a:r>
              <a:rPr lang="it-IT" sz="1050" dirty="0">
                <a:latin typeface="Swis721 Cn BT" panose="020B0506020202030204" pitchFamily="34" charset="0"/>
              </a:rPr>
              <a:t>AGGETTI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F1FD202-205B-4848-953F-826CCCC183DB}"/>
              </a:ext>
            </a:extLst>
          </p:cNvPr>
          <p:cNvSpPr/>
          <p:nvPr/>
        </p:nvSpPr>
        <p:spPr>
          <a:xfrm rot="5400000">
            <a:off x="3618347" y="2256337"/>
            <a:ext cx="466783" cy="500720"/>
          </a:xfrm>
          <a:prstGeom prst="rect">
            <a:avLst/>
          </a:prstGeom>
          <a:ln w="19050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D194A1C-2E07-45FA-AE2D-5FB3A49B8785}"/>
              </a:ext>
            </a:extLst>
          </p:cNvPr>
          <p:cNvSpPr txBox="1">
            <a:spLocks/>
          </p:cNvSpPr>
          <p:nvPr/>
        </p:nvSpPr>
        <p:spPr>
          <a:xfrm>
            <a:off x="6661072" y="2273304"/>
            <a:ext cx="1061102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50" dirty="0">
                <a:latin typeface="Swis721 Cn BT" panose="020B0506020202030204" pitchFamily="34" charset="0"/>
              </a:rPr>
              <a:t>SOLAI SU SPAZI ESTERNI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1B171388-FB10-43EA-B7FF-1497047B8E76}"/>
              </a:ext>
            </a:extLst>
          </p:cNvPr>
          <p:cNvSpPr txBox="1">
            <a:spLocks/>
          </p:cNvSpPr>
          <p:nvPr/>
        </p:nvSpPr>
        <p:spPr>
          <a:xfrm>
            <a:off x="7805854" y="2273304"/>
            <a:ext cx="856329" cy="466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050" dirty="0">
                <a:latin typeface="Swis721 Cn BT" panose="020B0506020202030204" pitchFamily="34" charset="0"/>
              </a:rPr>
              <a:t>COPERTURE</a:t>
            </a:r>
          </a:p>
        </p:txBody>
      </p:sp>
    </p:spTree>
    <p:extLst>
      <p:ext uri="{BB962C8B-B14F-4D97-AF65-F5344CB8AC3E}">
        <p14:creationId xmlns:p14="http://schemas.microsoft.com/office/powerpoint/2010/main" val="1823986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16" name="Immagine 15" descr="Immagine che contiene testo, esterni, edificio, vecchio&#10;&#10;Descrizione generata automaticamente">
            <a:extLst>
              <a:ext uri="{FF2B5EF4-FFF2-40B4-BE49-F238E27FC236}">
                <a16:creationId xmlns:a16="http://schemas.microsoft.com/office/drawing/2014/main" id="{EBF3A520-C19D-4227-8E5B-3177DE727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450" y="1167153"/>
            <a:ext cx="6769099" cy="49624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BFEFBF3-003E-45F4-A10B-9353219398BA}"/>
              </a:ext>
            </a:extLst>
          </p:cNvPr>
          <p:cNvSpPr txBox="1"/>
          <p:nvPr/>
        </p:nvSpPr>
        <p:spPr>
          <a:xfrm>
            <a:off x="6083300" y="1281499"/>
            <a:ext cx="2435130" cy="547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Idroscalo di Trieste, 1931</a:t>
            </a:r>
            <a:endParaRPr lang="en-US" sz="16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13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3" name="Immagine 2" descr="Immagine che contiene testo, edificio, ponte, vecchio&#10;&#10;Descrizione generata automaticamente">
            <a:extLst>
              <a:ext uri="{FF2B5EF4-FFF2-40B4-BE49-F238E27FC236}">
                <a16:creationId xmlns:a16="http://schemas.microsoft.com/office/drawing/2014/main" id="{612FED02-75D1-4552-99F0-BC9432F468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70" y="1143000"/>
            <a:ext cx="3742738" cy="5009764"/>
          </a:xfrm>
          <a:prstGeom prst="rect">
            <a:avLst/>
          </a:prstGeom>
        </p:spPr>
      </p:pic>
      <p:pic>
        <p:nvPicPr>
          <p:cNvPr id="5" name="Immagine 4" descr="Immagine che contiene testo, edificio, esterni, vecchio&#10;&#10;Descrizione generata automaticamente">
            <a:extLst>
              <a:ext uri="{FF2B5EF4-FFF2-40B4-BE49-F238E27FC236}">
                <a16:creationId xmlns:a16="http://schemas.microsoft.com/office/drawing/2014/main" id="{83556A6E-4F41-4086-B86B-F7EA295A6C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43000"/>
            <a:ext cx="3689049" cy="500976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BFEFBF3-003E-45F4-A10B-9353219398BA}"/>
              </a:ext>
            </a:extLst>
          </p:cNvPr>
          <p:cNvSpPr txBox="1"/>
          <p:nvPr/>
        </p:nvSpPr>
        <p:spPr>
          <a:xfrm>
            <a:off x="6083300" y="1281499"/>
            <a:ext cx="2435130" cy="547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Idroscalo di Trieste, 1932</a:t>
            </a:r>
            <a:endParaRPr lang="en-US" sz="16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16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FA9757C-BA74-404A-A041-212D59CB5EA9}"/>
              </a:ext>
            </a:extLst>
          </p:cNvPr>
          <p:cNvGrpSpPr/>
          <p:nvPr/>
        </p:nvGrpSpPr>
        <p:grpSpPr>
          <a:xfrm>
            <a:off x="1111253" y="1574800"/>
            <a:ext cx="6864348" cy="2096120"/>
            <a:chOff x="842563" y="1633928"/>
            <a:chExt cx="7653418" cy="2635202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1A77E3B-2447-492A-8015-A0B7C2F7C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8"/>
            <a:stretch/>
          </p:blipFill>
          <p:spPr>
            <a:xfrm>
              <a:off x="842563" y="1633928"/>
              <a:ext cx="3552488" cy="263520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E67E04B-E76E-4ACB-BBD3-9A9B59869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38540" y="1633928"/>
              <a:ext cx="3057441" cy="2630574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8C657F17-C392-425C-A1A3-CD0FF4D21095}"/>
                </a:ext>
              </a:extLst>
            </p:cNvPr>
            <p:cNvSpPr/>
            <p:nvPr/>
          </p:nvSpPr>
          <p:spPr>
            <a:xfrm>
              <a:off x="4304963" y="1633928"/>
              <a:ext cx="1254265" cy="2630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FFDAF3A-A177-4462-BA61-A0C4956F7F40}"/>
              </a:ext>
            </a:extLst>
          </p:cNvPr>
          <p:cNvGrpSpPr/>
          <p:nvPr/>
        </p:nvGrpSpPr>
        <p:grpSpPr>
          <a:xfrm>
            <a:off x="628650" y="3667239"/>
            <a:ext cx="7653418" cy="2431406"/>
            <a:chOff x="790830" y="4426594"/>
            <a:chExt cx="7653418" cy="2431406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7095A5C7-3F97-4ED4-9C42-47DDA0A30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0830" y="4426596"/>
              <a:ext cx="7653418" cy="2431404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1431D8FF-927F-411C-97C5-0DD7AD63076D}"/>
                </a:ext>
              </a:extLst>
            </p:cNvPr>
            <p:cNvSpPr/>
            <p:nvPr/>
          </p:nvSpPr>
          <p:spPr>
            <a:xfrm>
              <a:off x="790830" y="4426594"/>
              <a:ext cx="7653418" cy="243140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FAD426C-FF3A-43D6-8B79-787099703EB5}"/>
              </a:ext>
            </a:extLst>
          </p:cNvPr>
          <p:cNvSpPr txBox="1"/>
          <p:nvPr/>
        </p:nvSpPr>
        <p:spPr>
          <a:xfrm>
            <a:off x="188686" y="4075467"/>
            <a:ext cx="1959428" cy="547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Irrigidimento corrente superiore </a:t>
            </a:r>
            <a:r>
              <a:rPr lang="it-IT" sz="1600" b="1" dirty="0">
                <a:latin typeface="Swis721 Cn BT" panose="020B0506020202030204" pitchFamily="34" charset="0"/>
              </a:rPr>
              <a:t>per massa</a:t>
            </a:r>
            <a:endParaRPr lang="en-US" sz="1600" b="1" dirty="0">
              <a:latin typeface="Swis721 Cn BT" panose="020B050602020203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718A88A-5D0C-4133-8760-9D18670A744F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Gestione dell’instabilità laterale</a:t>
            </a:r>
            <a:endParaRPr lang="it-IT" sz="1600" b="1" dirty="0">
              <a:latin typeface="Swis721 Cn BT" panose="020B050602020203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DEAD219-094E-43B1-ABFE-056C25908B0B}"/>
              </a:ext>
            </a:extLst>
          </p:cNvPr>
          <p:cNvSpPr txBox="1"/>
          <p:nvPr/>
        </p:nvSpPr>
        <p:spPr>
          <a:xfrm>
            <a:off x="6801757" y="5486027"/>
            <a:ext cx="2093684" cy="547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Irrigidimento corrente superiore </a:t>
            </a:r>
            <a:r>
              <a:rPr lang="it-IT" sz="1600" b="1" dirty="0">
                <a:latin typeface="Swis721 Cn BT" panose="020B0506020202030204" pitchFamily="34" charset="0"/>
              </a:rPr>
              <a:t>per geometria</a:t>
            </a:r>
            <a:endParaRPr lang="en-US" sz="1600" b="1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142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3919622-AE2C-4986-B298-00FCE4B7FE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56" y="1105528"/>
            <a:ext cx="6886487" cy="516027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8BC7A84-22A3-4464-8E5D-FD24C1584D2F}"/>
              </a:ext>
            </a:extLst>
          </p:cNvPr>
          <p:cNvSpPr txBox="1">
            <a:spLocks/>
          </p:cNvSpPr>
          <p:nvPr/>
        </p:nvSpPr>
        <p:spPr>
          <a:xfrm>
            <a:off x="7091362" y="1775512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IRRIGIDIMENTO PER MASSA</a:t>
            </a:r>
          </a:p>
        </p:txBody>
      </p:sp>
    </p:spTree>
    <p:extLst>
      <p:ext uri="{BB962C8B-B14F-4D97-AF65-F5344CB8AC3E}">
        <p14:creationId xmlns:p14="http://schemas.microsoft.com/office/powerpoint/2010/main" val="2391300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54017A-1804-497D-8C6A-4630BD3C4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00" y="1166089"/>
            <a:ext cx="7781199" cy="497844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7C1B6A59-2D9A-4B44-AE2E-B1B92C28B674}"/>
              </a:ext>
            </a:extLst>
          </p:cNvPr>
          <p:cNvSpPr txBox="1">
            <a:spLocks/>
          </p:cNvSpPr>
          <p:nvPr/>
        </p:nvSpPr>
        <p:spPr>
          <a:xfrm>
            <a:off x="7091362" y="1775512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IRRIGIDIMENTO PER GEOMETRIA</a:t>
            </a:r>
          </a:p>
        </p:txBody>
      </p:sp>
    </p:spTree>
    <p:extLst>
      <p:ext uri="{BB962C8B-B14F-4D97-AF65-F5344CB8AC3E}">
        <p14:creationId xmlns:p14="http://schemas.microsoft.com/office/powerpoint/2010/main" val="3490711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67455E-3298-4C58-ACAD-6BAC14E848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94" y="1132115"/>
            <a:ext cx="7721611" cy="512853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EE9094-4ED9-4E6A-8523-5C0D66C02615}"/>
              </a:ext>
            </a:extLst>
          </p:cNvPr>
          <p:cNvSpPr txBox="1">
            <a:spLocks/>
          </p:cNvSpPr>
          <p:nvPr/>
        </p:nvSpPr>
        <p:spPr>
          <a:xfrm>
            <a:off x="7091362" y="1775512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IRRIGIDIMENTO PER GEOMETRIA</a:t>
            </a:r>
          </a:p>
        </p:txBody>
      </p:sp>
    </p:spTree>
    <p:extLst>
      <p:ext uri="{BB962C8B-B14F-4D97-AF65-F5344CB8AC3E}">
        <p14:creationId xmlns:p14="http://schemas.microsoft.com/office/powerpoint/2010/main" val="1355429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realizzazione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7640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fuori opera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(travi precompresse)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1" y="3246233"/>
            <a:ext cx="17640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latin typeface="Swis721 Cn BT" panose="020B0506020202030204" pitchFamily="34" charset="0"/>
              </a:rPr>
              <a:t>in opera</a:t>
            </a:r>
            <a:endParaRPr lang="it-IT" dirty="0">
              <a:latin typeface="Swis721 Cn BT" panose="020B0506020202030204" pitchFamily="34" charset="0"/>
            </a:endParaRP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>
            <a:off x="2465770" y="2846586"/>
            <a:ext cx="574311" cy="70514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ORDITO</a:t>
            </a:r>
          </a:p>
          <a:p>
            <a:r>
              <a:rPr lang="it-IT" sz="1800" dirty="0">
                <a:cs typeface="Segoe UI Semilight" panose="020B0402040204020203" pitchFamily="34" charset="0"/>
              </a:rPr>
              <a:t>IN C.A.</a:t>
            </a:r>
          </a:p>
          <a:p>
            <a:r>
              <a:rPr lang="it-IT" sz="1800" dirty="0">
                <a:cs typeface="Segoe UI Semilight" panose="020B0402040204020203" pitchFamily="34" charset="0"/>
              </a:rPr>
              <a:t>E C.A.P.</a:t>
            </a:r>
          </a:p>
        </p:txBody>
      </p: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827A57C6-9AD3-4D9E-B2D9-A3BDF270C3EC}"/>
              </a:ext>
            </a:extLst>
          </p:cNvPr>
          <p:cNvGrpSpPr/>
          <p:nvPr/>
        </p:nvGrpSpPr>
        <p:grpSpPr>
          <a:xfrm>
            <a:off x="5756753" y="1747050"/>
            <a:ext cx="2345260" cy="238685"/>
            <a:chOff x="4139752" y="2950532"/>
            <a:chExt cx="2279300" cy="234696"/>
          </a:xfrm>
        </p:grpSpPr>
        <p:cxnSp>
          <p:nvCxnSpPr>
            <p:cNvPr id="102" name="Connettore diritto 101">
              <a:extLst>
                <a:ext uri="{FF2B5EF4-FFF2-40B4-BE49-F238E27FC236}">
                  <a16:creationId xmlns:a16="http://schemas.microsoft.com/office/drawing/2014/main" id="{C9A79CAA-66EA-4E5D-A047-AB132E3CDC91}"/>
                </a:ext>
              </a:extLst>
            </p:cNvPr>
            <p:cNvCxnSpPr/>
            <p:nvPr/>
          </p:nvCxnSpPr>
          <p:spPr>
            <a:xfrm>
              <a:off x="4276725" y="2950532"/>
              <a:ext cx="2005354" cy="0"/>
            </a:xfrm>
            <a:prstGeom prst="line">
              <a:avLst/>
            </a:prstGeom>
            <a:noFill/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3" name="Triangolo isoscele 102">
              <a:extLst>
                <a:ext uri="{FF2B5EF4-FFF2-40B4-BE49-F238E27FC236}">
                  <a16:creationId xmlns:a16="http://schemas.microsoft.com/office/drawing/2014/main" id="{2F146830-58ED-4334-91F7-A5E854569C97}"/>
                </a:ext>
              </a:extLst>
            </p:cNvPr>
            <p:cNvSpPr/>
            <p:nvPr/>
          </p:nvSpPr>
          <p:spPr>
            <a:xfrm>
              <a:off x="4139752" y="2962452"/>
              <a:ext cx="273946" cy="222776"/>
            </a:xfrm>
            <a:prstGeom prst="triangle">
              <a:avLst/>
            </a:prstGeom>
            <a:noFill/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iangolo isoscele 103">
              <a:extLst>
                <a:ext uri="{FF2B5EF4-FFF2-40B4-BE49-F238E27FC236}">
                  <a16:creationId xmlns:a16="http://schemas.microsoft.com/office/drawing/2014/main" id="{578FA8AB-6B72-4D59-AAFA-096DC3093386}"/>
                </a:ext>
              </a:extLst>
            </p:cNvPr>
            <p:cNvSpPr/>
            <p:nvPr/>
          </p:nvSpPr>
          <p:spPr>
            <a:xfrm>
              <a:off x="6145106" y="2951154"/>
              <a:ext cx="273946" cy="222776"/>
            </a:xfrm>
            <a:prstGeom prst="triangle">
              <a:avLst/>
            </a:prstGeom>
            <a:noFill/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5AAC1F5A-CA3B-4797-93E7-1E7AA7707764}"/>
              </a:ext>
            </a:extLst>
          </p:cNvPr>
          <p:cNvGrpSpPr/>
          <p:nvPr/>
        </p:nvGrpSpPr>
        <p:grpSpPr>
          <a:xfrm>
            <a:off x="5091051" y="3451860"/>
            <a:ext cx="3728008" cy="243481"/>
            <a:chOff x="4661593" y="3473136"/>
            <a:chExt cx="3623158" cy="239412"/>
          </a:xfrm>
        </p:grpSpPr>
        <p:grpSp>
          <p:nvGrpSpPr>
            <p:cNvPr id="106" name="Gruppo 105">
              <a:extLst>
                <a:ext uri="{FF2B5EF4-FFF2-40B4-BE49-F238E27FC236}">
                  <a16:creationId xmlns:a16="http://schemas.microsoft.com/office/drawing/2014/main" id="{BF237A9E-9454-4A4C-AE4A-7DEC5466D339}"/>
                </a:ext>
              </a:extLst>
            </p:cNvPr>
            <p:cNvGrpSpPr/>
            <p:nvPr/>
          </p:nvGrpSpPr>
          <p:grpSpPr>
            <a:xfrm>
              <a:off x="4661593" y="3473136"/>
              <a:ext cx="3486185" cy="239412"/>
              <a:chOff x="4139752" y="2945816"/>
              <a:chExt cx="3486185" cy="239412"/>
            </a:xfrm>
          </p:grpSpPr>
          <p:cxnSp>
            <p:nvCxnSpPr>
              <p:cNvPr id="111" name="Connettore diritto 110">
                <a:extLst>
                  <a:ext uri="{FF2B5EF4-FFF2-40B4-BE49-F238E27FC236}">
                    <a16:creationId xmlns:a16="http://schemas.microsoft.com/office/drawing/2014/main" id="{ACBCAC4F-51FB-47A0-A385-4C2ECF3C55FC}"/>
                  </a:ext>
                </a:extLst>
              </p:cNvPr>
              <p:cNvCxnSpPr>
                <a:cxnSpLocks/>
                <a:endCxn id="110" idx="0"/>
              </p:cNvCxnSpPr>
              <p:nvPr/>
            </p:nvCxnSpPr>
            <p:spPr>
              <a:xfrm flipV="1">
                <a:off x="4276725" y="2945816"/>
                <a:ext cx="3349212" cy="4716"/>
              </a:xfrm>
              <a:prstGeom prst="line">
                <a:avLst/>
              </a:prstGeom>
              <a:noFill/>
              <a:ln>
                <a:solidFill>
                  <a:srgbClr val="1277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12" name="Triangolo isoscele 111">
                <a:extLst>
                  <a:ext uri="{FF2B5EF4-FFF2-40B4-BE49-F238E27FC236}">
                    <a16:creationId xmlns:a16="http://schemas.microsoft.com/office/drawing/2014/main" id="{1D29951F-9842-4294-97BC-E80CD4F6A343}"/>
                  </a:ext>
                </a:extLst>
              </p:cNvPr>
              <p:cNvSpPr/>
              <p:nvPr/>
            </p:nvSpPr>
            <p:spPr>
              <a:xfrm>
                <a:off x="4139752" y="2962452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1277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uppo 106">
              <a:extLst>
                <a:ext uri="{FF2B5EF4-FFF2-40B4-BE49-F238E27FC236}">
                  <a16:creationId xmlns:a16="http://schemas.microsoft.com/office/drawing/2014/main" id="{066D6391-371E-45D6-862A-2B9AFEBEF22D}"/>
                </a:ext>
              </a:extLst>
            </p:cNvPr>
            <p:cNvGrpSpPr/>
            <p:nvPr/>
          </p:nvGrpSpPr>
          <p:grpSpPr>
            <a:xfrm>
              <a:off x="6336199" y="3473136"/>
              <a:ext cx="1948552" cy="239412"/>
              <a:chOff x="3809004" y="2951154"/>
              <a:chExt cx="1948552" cy="239412"/>
            </a:xfrm>
          </p:grpSpPr>
          <p:sp>
            <p:nvSpPr>
              <p:cNvPr id="109" name="Triangolo isoscele 108">
                <a:extLst>
                  <a:ext uri="{FF2B5EF4-FFF2-40B4-BE49-F238E27FC236}">
                    <a16:creationId xmlns:a16="http://schemas.microsoft.com/office/drawing/2014/main" id="{640BD0E6-FC27-4A00-B5BA-AAB4866C10F2}"/>
                  </a:ext>
                </a:extLst>
              </p:cNvPr>
              <p:cNvSpPr/>
              <p:nvPr/>
            </p:nvSpPr>
            <p:spPr>
              <a:xfrm>
                <a:off x="3809004" y="2967790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1277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riangolo isoscele 109">
                <a:extLst>
                  <a:ext uri="{FF2B5EF4-FFF2-40B4-BE49-F238E27FC236}">
                    <a16:creationId xmlns:a16="http://schemas.microsoft.com/office/drawing/2014/main" id="{841C8CDE-EB71-477E-95E6-288868900427}"/>
                  </a:ext>
                </a:extLst>
              </p:cNvPr>
              <p:cNvSpPr/>
              <p:nvPr/>
            </p:nvSpPr>
            <p:spPr>
              <a:xfrm>
                <a:off x="5483610" y="2951154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1277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7A275EB7-7395-46E6-A44D-0A58646444C4}"/>
              </a:ext>
            </a:extLst>
          </p:cNvPr>
          <p:cNvGrpSpPr/>
          <p:nvPr/>
        </p:nvGrpSpPr>
        <p:grpSpPr>
          <a:xfrm>
            <a:off x="1085800" y="4084814"/>
            <a:ext cx="2560243" cy="2054728"/>
            <a:chOff x="984201" y="4041272"/>
            <a:chExt cx="2560243" cy="2054728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F1EBB2D0-36B6-48FD-B616-04DACC3B0D63}"/>
                </a:ext>
              </a:extLst>
            </p:cNvPr>
            <p:cNvGrpSpPr/>
            <p:nvPr/>
          </p:nvGrpSpPr>
          <p:grpSpPr>
            <a:xfrm>
              <a:off x="984201" y="4041272"/>
              <a:ext cx="2560243" cy="2054727"/>
              <a:chOff x="92595" y="1816500"/>
              <a:chExt cx="3554253" cy="2977800"/>
            </a:xfrm>
          </p:grpSpPr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B97ADB7E-01D4-49AD-8626-D898DC946081}"/>
                  </a:ext>
                </a:extLst>
              </p:cNvPr>
              <p:cNvSpPr/>
              <p:nvPr/>
            </p:nvSpPr>
            <p:spPr>
              <a:xfrm>
                <a:off x="3383633" y="4075110"/>
                <a:ext cx="105359" cy="1571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Immagine 47">
                <a:extLst>
                  <a:ext uri="{FF2B5EF4-FFF2-40B4-BE49-F238E27FC236}">
                    <a16:creationId xmlns:a16="http://schemas.microsoft.com/office/drawing/2014/main" id="{41AE915A-C24D-421C-8374-4F320A228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595" y="1816500"/>
                <a:ext cx="3298308" cy="2977800"/>
              </a:xfrm>
              <a:prstGeom prst="rect">
                <a:avLst/>
              </a:prstGeom>
            </p:spPr>
          </p:pic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C93E3BF8-8DBE-49BC-A1E8-DB298D0C4E54}"/>
                  </a:ext>
                </a:extLst>
              </p:cNvPr>
              <p:cNvSpPr/>
              <p:nvPr/>
            </p:nvSpPr>
            <p:spPr>
              <a:xfrm>
                <a:off x="3224818" y="2686031"/>
                <a:ext cx="422030" cy="5920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id="{5A65B812-DAC6-4063-8B7B-6BC1A18EC576}"/>
                  </a:ext>
                </a:extLst>
              </p:cNvPr>
              <p:cNvSpPr/>
              <p:nvPr/>
            </p:nvSpPr>
            <p:spPr>
              <a:xfrm>
                <a:off x="883529" y="4444492"/>
                <a:ext cx="130628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6F52E2BC-D2A3-4866-84F9-D2D6BD5AB8BF}"/>
                  </a:ext>
                </a:extLst>
              </p:cNvPr>
              <p:cNvSpPr/>
              <p:nvPr/>
            </p:nvSpPr>
            <p:spPr>
              <a:xfrm>
                <a:off x="1718121" y="4454540"/>
                <a:ext cx="130628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5AAFED6-C617-4F2B-BE38-0F5881EC3AC5}"/>
                  </a:ext>
                </a:extLst>
              </p:cNvPr>
              <p:cNvSpPr/>
              <p:nvPr/>
            </p:nvSpPr>
            <p:spPr>
              <a:xfrm>
                <a:off x="2597657" y="4444492"/>
                <a:ext cx="130628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AAB77BED-720E-4DD6-AF66-E8C4C1892DAB}"/>
                </a:ext>
              </a:extLst>
            </p:cNvPr>
            <p:cNvSpPr/>
            <p:nvPr/>
          </p:nvSpPr>
          <p:spPr>
            <a:xfrm>
              <a:off x="3155983" y="4918658"/>
              <a:ext cx="229760" cy="11773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6" name="Immagine 75">
            <a:extLst>
              <a:ext uri="{FF2B5EF4-FFF2-40B4-BE49-F238E27FC236}">
                <a16:creationId xmlns:a16="http://schemas.microsoft.com/office/drawing/2014/main" id="{8A753D79-AF14-49DF-ACCA-DE4596CBA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214" y="4195067"/>
            <a:ext cx="3446134" cy="1956406"/>
          </a:xfrm>
          <a:prstGeom prst="rect">
            <a:avLst/>
          </a:prstGeom>
        </p:spPr>
      </p:pic>
      <p:sp>
        <p:nvSpPr>
          <p:cNvPr id="77" name="Rettangolo 76">
            <a:extLst>
              <a:ext uri="{FF2B5EF4-FFF2-40B4-BE49-F238E27FC236}">
                <a16:creationId xmlns:a16="http://schemas.microsoft.com/office/drawing/2014/main" id="{5E51098D-C4EA-42B7-BB96-2EE9A0094A01}"/>
              </a:ext>
            </a:extLst>
          </p:cNvPr>
          <p:cNvSpPr/>
          <p:nvPr/>
        </p:nvSpPr>
        <p:spPr>
          <a:xfrm>
            <a:off x="5654498" y="5888168"/>
            <a:ext cx="116551" cy="11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F8705BC8-6E7D-4051-B2E8-A2D0395C8BA5}"/>
              </a:ext>
            </a:extLst>
          </p:cNvPr>
          <p:cNvSpPr/>
          <p:nvPr/>
        </p:nvSpPr>
        <p:spPr>
          <a:xfrm>
            <a:off x="7825671" y="5918479"/>
            <a:ext cx="78936" cy="98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77E93DEF-A205-4178-A14F-3111635C9362}"/>
              </a:ext>
            </a:extLst>
          </p:cNvPr>
          <p:cNvSpPr/>
          <p:nvPr/>
        </p:nvSpPr>
        <p:spPr>
          <a:xfrm>
            <a:off x="6389208" y="5928927"/>
            <a:ext cx="116551" cy="11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9C1C97BE-19FB-48AD-9809-57F7306A0962}"/>
              </a:ext>
            </a:extLst>
          </p:cNvPr>
          <p:cNvSpPr/>
          <p:nvPr/>
        </p:nvSpPr>
        <p:spPr>
          <a:xfrm>
            <a:off x="5164214" y="4288217"/>
            <a:ext cx="207821" cy="544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3EA613F4-EA82-4638-A6CF-1C42D77AA52C}"/>
              </a:ext>
            </a:extLst>
          </p:cNvPr>
          <p:cNvSpPr/>
          <p:nvPr/>
        </p:nvSpPr>
        <p:spPr>
          <a:xfrm>
            <a:off x="5164214" y="4830090"/>
            <a:ext cx="140476" cy="223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ttangolo 91">
            <a:extLst>
              <a:ext uri="{FF2B5EF4-FFF2-40B4-BE49-F238E27FC236}">
                <a16:creationId xmlns:a16="http://schemas.microsoft.com/office/drawing/2014/main" id="{9DF1198B-A111-4E5A-B468-8AFFDA31F732}"/>
              </a:ext>
            </a:extLst>
          </p:cNvPr>
          <p:cNvSpPr/>
          <p:nvPr/>
        </p:nvSpPr>
        <p:spPr>
          <a:xfrm>
            <a:off x="5057379" y="4675632"/>
            <a:ext cx="174610" cy="544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ttangolo 99">
            <a:extLst>
              <a:ext uri="{FF2B5EF4-FFF2-40B4-BE49-F238E27FC236}">
                <a16:creationId xmlns:a16="http://schemas.microsoft.com/office/drawing/2014/main" id="{1B8077C3-137C-4A9F-8C80-C5E6D9062437}"/>
              </a:ext>
            </a:extLst>
          </p:cNvPr>
          <p:cNvSpPr/>
          <p:nvPr/>
        </p:nvSpPr>
        <p:spPr>
          <a:xfrm>
            <a:off x="3228414" y="5173270"/>
            <a:ext cx="75893" cy="82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36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1C0EC23-4FF5-4811-B116-2D53B1EB0D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43" y="1075008"/>
            <a:ext cx="6923314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950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C99A6B-A521-4F2F-9F97-A1ABABC5C7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94" y="1084263"/>
            <a:ext cx="6943411" cy="52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54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6E498A3C-90A5-4EB3-80B5-71CDD6BDB01C}"/>
              </a:ext>
            </a:extLst>
          </p:cNvPr>
          <p:cNvSpPr txBox="1"/>
          <p:nvPr/>
        </p:nvSpPr>
        <p:spPr>
          <a:xfrm>
            <a:off x="3065486" y="1587789"/>
            <a:ext cx="655710" cy="28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solaio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A88DC053-FC08-4602-86A3-8FC109CB6FD9}"/>
              </a:ext>
            </a:extLst>
          </p:cNvPr>
          <p:cNvSpPr/>
          <p:nvPr/>
        </p:nvSpPr>
        <p:spPr>
          <a:xfrm>
            <a:off x="1243600" y="1611503"/>
            <a:ext cx="553102" cy="248967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02385979-05C2-47C3-8265-F10BA10D8B61}"/>
              </a:ext>
            </a:extLst>
          </p:cNvPr>
          <p:cNvSpPr/>
          <p:nvPr/>
        </p:nvSpPr>
        <p:spPr>
          <a:xfrm>
            <a:off x="2525961" y="1611501"/>
            <a:ext cx="553102" cy="24896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FC99D896-C49F-4335-AB07-5593A296031F}"/>
              </a:ext>
            </a:extLst>
          </p:cNvPr>
          <p:cNvSpPr/>
          <p:nvPr/>
        </p:nvSpPr>
        <p:spPr>
          <a:xfrm>
            <a:off x="1243601" y="1540369"/>
            <a:ext cx="553101" cy="71133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F83E6913-5EB6-478B-B77C-1212D91BA3C0}"/>
              </a:ext>
            </a:extLst>
          </p:cNvPr>
          <p:cNvSpPr/>
          <p:nvPr/>
        </p:nvSpPr>
        <p:spPr>
          <a:xfrm>
            <a:off x="2525960" y="1540368"/>
            <a:ext cx="553103" cy="71133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4DB57A02-415D-4D2F-A838-D2C461094638}"/>
              </a:ext>
            </a:extLst>
          </p:cNvPr>
          <p:cNvGrpSpPr/>
          <p:nvPr/>
        </p:nvGrpSpPr>
        <p:grpSpPr>
          <a:xfrm>
            <a:off x="1796702" y="1540367"/>
            <a:ext cx="733995" cy="882061"/>
            <a:chOff x="3408218" y="2177934"/>
            <a:chExt cx="805293" cy="773086"/>
          </a:xfrm>
        </p:grpSpPr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A2699072-9704-4A59-8513-570C0435229C}"/>
                </a:ext>
              </a:extLst>
            </p:cNvPr>
            <p:cNvSpPr/>
            <p:nvPr/>
          </p:nvSpPr>
          <p:spPr>
            <a:xfrm>
              <a:off x="3408218" y="2177935"/>
              <a:ext cx="224443" cy="280552"/>
            </a:xfrm>
            <a:prstGeom prst="rect">
              <a:avLst/>
            </a:prstGeom>
            <a:pattFill prst="pct4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71B6A37C-85F8-47F0-8FB0-CF72BB562F69}"/>
                </a:ext>
              </a:extLst>
            </p:cNvPr>
            <p:cNvSpPr/>
            <p:nvPr/>
          </p:nvSpPr>
          <p:spPr>
            <a:xfrm>
              <a:off x="3983873" y="2177934"/>
              <a:ext cx="229638" cy="280552"/>
            </a:xfrm>
            <a:prstGeom prst="rect">
              <a:avLst/>
            </a:prstGeom>
            <a:pattFill prst="pct4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0D63071A-DE9A-4C4E-9013-0BD465EEC695}"/>
                </a:ext>
              </a:extLst>
            </p:cNvPr>
            <p:cNvSpPr/>
            <p:nvPr/>
          </p:nvSpPr>
          <p:spPr>
            <a:xfrm rot="5400000">
              <a:off x="3421723" y="2388872"/>
              <a:ext cx="773085" cy="351211"/>
            </a:xfrm>
            <a:prstGeom prst="rect">
              <a:avLst/>
            </a:prstGeom>
            <a:pattFill prst="pct4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33CD2962-0F01-4279-B344-0C244412E346}"/>
              </a:ext>
            </a:extLst>
          </p:cNvPr>
          <p:cNvCxnSpPr/>
          <p:nvPr/>
        </p:nvCxnSpPr>
        <p:spPr>
          <a:xfrm>
            <a:off x="1796702" y="1298513"/>
            <a:ext cx="0" cy="668659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C9F833E0-355A-47D3-B6B9-772E4340A4D3}"/>
              </a:ext>
            </a:extLst>
          </p:cNvPr>
          <p:cNvCxnSpPr/>
          <p:nvPr/>
        </p:nvCxnSpPr>
        <p:spPr>
          <a:xfrm>
            <a:off x="2536062" y="1300881"/>
            <a:ext cx="0" cy="668659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tangolo 66">
            <a:extLst>
              <a:ext uri="{FF2B5EF4-FFF2-40B4-BE49-F238E27FC236}">
                <a16:creationId xmlns:a16="http://schemas.microsoft.com/office/drawing/2014/main" id="{36107A23-4BD2-4E8B-8ECE-9B74769CC61A}"/>
              </a:ext>
            </a:extLst>
          </p:cNvPr>
          <p:cNvSpPr/>
          <p:nvPr/>
        </p:nvSpPr>
        <p:spPr>
          <a:xfrm>
            <a:off x="2001272" y="2277575"/>
            <a:ext cx="320118" cy="809687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3072B968-EAEC-4B2C-8C82-099BFAF754A5}"/>
              </a:ext>
            </a:extLst>
          </p:cNvPr>
          <p:cNvSpPr txBox="1"/>
          <p:nvPr/>
        </p:nvSpPr>
        <p:spPr>
          <a:xfrm>
            <a:off x="1839002" y="1176939"/>
            <a:ext cx="632031" cy="28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trave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913A0333-00E0-421B-98B9-029095F234C2}"/>
              </a:ext>
            </a:extLst>
          </p:cNvPr>
          <p:cNvSpPr txBox="1"/>
          <p:nvPr/>
        </p:nvSpPr>
        <p:spPr>
          <a:xfrm>
            <a:off x="2388045" y="2611213"/>
            <a:ext cx="779933" cy="292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pilastro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AC2DB01-7D50-4329-A6BF-740DB182AE69}"/>
              </a:ext>
            </a:extLst>
          </p:cNvPr>
          <p:cNvSpPr txBox="1"/>
          <p:nvPr/>
        </p:nvSpPr>
        <p:spPr>
          <a:xfrm>
            <a:off x="3065486" y="4473891"/>
            <a:ext cx="655710" cy="2897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solaio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E7647207-40B2-4114-A0F5-2A240EBF9A74}"/>
              </a:ext>
            </a:extLst>
          </p:cNvPr>
          <p:cNvSpPr/>
          <p:nvPr/>
        </p:nvSpPr>
        <p:spPr>
          <a:xfrm>
            <a:off x="1243600" y="4497606"/>
            <a:ext cx="553102" cy="24896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59950415-A7C0-4B63-A629-F90C23FCD44C}"/>
              </a:ext>
            </a:extLst>
          </p:cNvPr>
          <p:cNvSpPr/>
          <p:nvPr/>
        </p:nvSpPr>
        <p:spPr>
          <a:xfrm>
            <a:off x="2525961" y="4497603"/>
            <a:ext cx="553102" cy="24896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35823926-A096-4FF2-A9AA-1EAA3D63DF30}"/>
              </a:ext>
            </a:extLst>
          </p:cNvPr>
          <p:cNvSpPr/>
          <p:nvPr/>
        </p:nvSpPr>
        <p:spPr>
          <a:xfrm>
            <a:off x="1243601" y="4426471"/>
            <a:ext cx="553101" cy="71133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F5AFAD19-421E-434A-BD84-1C3F218273D7}"/>
              </a:ext>
            </a:extLst>
          </p:cNvPr>
          <p:cNvSpPr/>
          <p:nvPr/>
        </p:nvSpPr>
        <p:spPr>
          <a:xfrm>
            <a:off x="2525960" y="4426471"/>
            <a:ext cx="553103" cy="71133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7D8497E3-2EC3-4F76-A8FA-2A3F129618B9}"/>
              </a:ext>
            </a:extLst>
          </p:cNvPr>
          <p:cNvGrpSpPr/>
          <p:nvPr/>
        </p:nvGrpSpPr>
        <p:grpSpPr>
          <a:xfrm>
            <a:off x="1796702" y="3864507"/>
            <a:ext cx="733995" cy="882062"/>
            <a:chOff x="3408218" y="1685400"/>
            <a:chExt cx="805293" cy="773087"/>
          </a:xfrm>
        </p:grpSpPr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37CAD4EF-0AD3-457D-ADCC-8AAD73A9199F}"/>
                </a:ext>
              </a:extLst>
            </p:cNvPr>
            <p:cNvSpPr/>
            <p:nvPr/>
          </p:nvSpPr>
          <p:spPr>
            <a:xfrm>
              <a:off x="3408218" y="2177935"/>
              <a:ext cx="224443" cy="280552"/>
            </a:xfrm>
            <a:prstGeom prst="rect">
              <a:avLst/>
            </a:prstGeom>
            <a:pattFill prst="pct4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FD992FBF-4C0B-4A53-B190-AC493FEF2198}"/>
                </a:ext>
              </a:extLst>
            </p:cNvPr>
            <p:cNvSpPr/>
            <p:nvPr/>
          </p:nvSpPr>
          <p:spPr>
            <a:xfrm>
              <a:off x="3983873" y="2177934"/>
              <a:ext cx="229638" cy="280552"/>
            </a:xfrm>
            <a:prstGeom prst="rect">
              <a:avLst/>
            </a:prstGeom>
            <a:pattFill prst="pct4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205D2504-4EB2-45DE-A930-AE67DF3A6E75}"/>
                </a:ext>
              </a:extLst>
            </p:cNvPr>
            <p:cNvSpPr/>
            <p:nvPr/>
          </p:nvSpPr>
          <p:spPr>
            <a:xfrm rot="16200000">
              <a:off x="3421723" y="1896337"/>
              <a:ext cx="773085" cy="351211"/>
            </a:xfrm>
            <a:prstGeom prst="rect">
              <a:avLst/>
            </a:prstGeom>
            <a:pattFill prst="pct4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EDDEA359-C961-4C68-9C45-D379FF07215A}"/>
              </a:ext>
            </a:extLst>
          </p:cNvPr>
          <p:cNvCxnSpPr/>
          <p:nvPr/>
        </p:nvCxnSpPr>
        <p:spPr>
          <a:xfrm>
            <a:off x="1796702" y="3689477"/>
            <a:ext cx="0" cy="1163797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8CBCF99D-B632-457C-BAC3-18AAF23C0773}"/>
              </a:ext>
            </a:extLst>
          </p:cNvPr>
          <p:cNvCxnSpPr/>
          <p:nvPr/>
        </p:nvCxnSpPr>
        <p:spPr>
          <a:xfrm>
            <a:off x="2536062" y="3689477"/>
            <a:ext cx="0" cy="1166165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722315E9-4871-4AC5-B5F4-EDFFBCA826FC}"/>
              </a:ext>
            </a:extLst>
          </p:cNvPr>
          <p:cNvSpPr/>
          <p:nvPr/>
        </p:nvSpPr>
        <p:spPr>
          <a:xfrm>
            <a:off x="2013271" y="4746567"/>
            <a:ext cx="320118" cy="995875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69676B02-3563-44C5-AB12-CDF3A95AE16D}"/>
              </a:ext>
            </a:extLst>
          </p:cNvPr>
          <p:cNvSpPr txBox="1"/>
          <p:nvPr/>
        </p:nvSpPr>
        <p:spPr>
          <a:xfrm>
            <a:off x="1845314" y="3544623"/>
            <a:ext cx="632031" cy="2897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trave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AC8407D2-5A4E-43D3-9173-88157C461451}"/>
              </a:ext>
            </a:extLst>
          </p:cNvPr>
          <p:cNvSpPr txBox="1"/>
          <p:nvPr/>
        </p:nvSpPr>
        <p:spPr>
          <a:xfrm>
            <a:off x="2388045" y="5228745"/>
            <a:ext cx="779933" cy="292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pilastro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33774D4-1E56-4987-A050-E11FCA3DAC6C}"/>
              </a:ext>
            </a:extLst>
          </p:cNvPr>
          <p:cNvSpPr txBox="1"/>
          <p:nvPr/>
        </p:nvSpPr>
        <p:spPr>
          <a:xfrm>
            <a:off x="7244690" y="1599929"/>
            <a:ext cx="655710" cy="312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solaio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D2C4BCE8-6607-4A1A-9640-1DFD4FF2C1F1}"/>
              </a:ext>
            </a:extLst>
          </p:cNvPr>
          <p:cNvSpPr/>
          <p:nvPr/>
        </p:nvSpPr>
        <p:spPr>
          <a:xfrm>
            <a:off x="4891333" y="1641977"/>
            <a:ext cx="787190" cy="268977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63ABCC05-3F9C-4876-A683-A242F7BB7CF3}"/>
              </a:ext>
            </a:extLst>
          </p:cNvPr>
          <p:cNvSpPr/>
          <p:nvPr/>
        </p:nvSpPr>
        <p:spPr>
          <a:xfrm>
            <a:off x="6609828" y="1641974"/>
            <a:ext cx="553102" cy="268978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6DEE1BD-3B13-41FB-943A-F4675A4DD894}"/>
              </a:ext>
            </a:extLst>
          </p:cNvPr>
          <p:cNvSpPr/>
          <p:nvPr/>
        </p:nvSpPr>
        <p:spPr>
          <a:xfrm>
            <a:off x="4891333" y="1559764"/>
            <a:ext cx="787190" cy="82211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46F6953A-0674-4B37-AA17-973B10CB4F82}"/>
              </a:ext>
            </a:extLst>
          </p:cNvPr>
          <p:cNvSpPr/>
          <p:nvPr/>
        </p:nvSpPr>
        <p:spPr>
          <a:xfrm>
            <a:off x="6407781" y="1565124"/>
            <a:ext cx="755149" cy="76850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B226F9F8-576F-48C5-B103-C36DBC386A24}"/>
              </a:ext>
            </a:extLst>
          </p:cNvPr>
          <p:cNvCxnSpPr/>
          <p:nvPr/>
        </p:nvCxnSpPr>
        <p:spPr>
          <a:xfrm>
            <a:off x="5276956" y="1280775"/>
            <a:ext cx="0" cy="722398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CCC27856-999D-4A17-B039-6DAFDA917AB8}"/>
              </a:ext>
            </a:extLst>
          </p:cNvPr>
          <p:cNvCxnSpPr/>
          <p:nvPr/>
        </p:nvCxnSpPr>
        <p:spPr>
          <a:xfrm>
            <a:off x="6811874" y="1280775"/>
            <a:ext cx="0" cy="722398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37">
            <a:extLst>
              <a:ext uri="{FF2B5EF4-FFF2-40B4-BE49-F238E27FC236}">
                <a16:creationId xmlns:a16="http://schemas.microsoft.com/office/drawing/2014/main" id="{F432B214-9804-4573-9357-B87A72E55448}"/>
              </a:ext>
            </a:extLst>
          </p:cNvPr>
          <p:cNvSpPr/>
          <p:nvPr/>
        </p:nvSpPr>
        <p:spPr>
          <a:xfrm>
            <a:off x="5883093" y="1910952"/>
            <a:ext cx="320118" cy="1283015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9399D74-1E41-4722-922B-9357F5B56AA9}"/>
              </a:ext>
            </a:extLst>
          </p:cNvPr>
          <p:cNvSpPr txBox="1"/>
          <p:nvPr/>
        </p:nvSpPr>
        <p:spPr>
          <a:xfrm>
            <a:off x="5712451" y="1209856"/>
            <a:ext cx="632031" cy="312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trave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A7BE61B-C092-4583-AB0B-AA84411167E8}"/>
              </a:ext>
            </a:extLst>
          </p:cNvPr>
          <p:cNvSpPr txBox="1"/>
          <p:nvPr/>
        </p:nvSpPr>
        <p:spPr>
          <a:xfrm>
            <a:off x="6371863" y="2603270"/>
            <a:ext cx="779933" cy="312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pilastro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21B576F-02FF-4519-9B95-AEE285770184}"/>
              </a:ext>
            </a:extLst>
          </p:cNvPr>
          <p:cNvSpPr/>
          <p:nvPr/>
        </p:nvSpPr>
        <p:spPr>
          <a:xfrm>
            <a:off x="5276956" y="1559766"/>
            <a:ext cx="1534918" cy="351186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6E14F3E-4DF7-4C8E-96B4-B3C18DEFF144}"/>
              </a:ext>
            </a:extLst>
          </p:cNvPr>
          <p:cNvSpPr/>
          <p:nvPr/>
        </p:nvSpPr>
        <p:spPr>
          <a:xfrm>
            <a:off x="5883886" y="4091840"/>
            <a:ext cx="739596" cy="358197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3D1DBE2-2404-4BCB-B177-F7DC84D1DDBD}"/>
              </a:ext>
            </a:extLst>
          </p:cNvPr>
          <p:cNvSpPr txBox="1"/>
          <p:nvPr/>
        </p:nvSpPr>
        <p:spPr>
          <a:xfrm>
            <a:off x="7244690" y="4142216"/>
            <a:ext cx="655710" cy="28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solaio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41206E3-5E4A-4182-9CEA-1796D29E960D}"/>
              </a:ext>
            </a:extLst>
          </p:cNvPr>
          <p:cNvSpPr/>
          <p:nvPr/>
        </p:nvSpPr>
        <p:spPr>
          <a:xfrm>
            <a:off x="6620558" y="4091841"/>
            <a:ext cx="537088" cy="92220"/>
          </a:xfrm>
          <a:prstGeom prst="rect">
            <a:avLst/>
          </a:prstGeom>
          <a:pattFill prst="wdUpDiag">
            <a:fgClr>
              <a:srgbClr val="1277AA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70BBBC8-3364-418B-9280-02D7733AC2C4}"/>
              </a:ext>
            </a:extLst>
          </p:cNvPr>
          <p:cNvSpPr/>
          <p:nvPr/>
        </p:nvSpPr>
        <p:spPr>
          <a:xfrm>
            <a:off x="6623483" y="4184061"/>
            <a:ext cx="534163" cy="263711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6BFC92ED-7FD2-460B-AF3A-C936516E7C59}"/>
              </a:ext>
            </a:extLst>
          </p:cNvPr>
          <p:cNvCxnSpPr/>
          <p:nvPr/>
        </p:nvCxnSpPr>
        <p:spPr>
          <a:xfrm flipV="1">
            <a:off x="5570075" y="4777036"/>
            <a:ext cx="726577" cy="11854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3C5F24E8-002F-45DC-A963-05DF882532B4}"/>
              </a:ext>
            </a:extLst>
          </p:cNvPr>
          <p:cNvSpPr/>
          <p:nvPr/>
        </p:nvSpPr>
        <p:spPr>
          <a:xfrm>
            <a:off x="5883093" y="4767976"/>
            <a:ext cx="320118" cy="995875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7B409AF-FB32-44DF-986D-C2B6CC9085FD}"/>
              </a:ext>
            </a:extLst>
          </p:cNvPr>
          <p:cNvSpPr txBox="1"/>
          <p:nvPr/>
        </p:nvSpPr>
        <p:spPr>
          <a:xfrm>
            <a:off x="5712451" y="3781161"/>
            <a:ext cx="632032" cy="28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trave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55AF23F-8296-4E26-9135-8E4E89795CC4}"/>
              </a:ext>
            </a:extLst>
          </p:cNvPr>
          <p:cNvSpPr txBox="1"/>
          <p:nvPr/>
        </p:nvSpPr>
        <p:spPr>
          <a:xfrm>
            <a:off x="6377713" y="5136269"/>
            <a:ext cx="779933" cy="28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latin typeface="Swis721 Cn BT" panose="020B0506020202030204" pitchFamily="34" charset="0"/>
              </a:rPr>
              <a:t>pilastro</a:t>
            </a:r>
            <a:endParaRPr lang="en-US" sz="1400" dirty="0">
              <a:latin typeface="Swis721 Cn BT" panose="020B0506020202030204" pitchFamily="34" charset="0"/>
            </a:endParaRP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80A8D478-B950-4395-84C8-DB5A78CCF3E4}"/>
              </a:ext>
            </a:extLst>
          </p:cNvPr>
          <p:cNvCxnSpPr/>
          <p:nvPr/>
        </p:nvCxnSpPr>
        <p:spPr>
          <a:xfrm>
            <a:off x="6620558" y="3837740"/>
            <a:ext cx="0" cy="668659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FFC97EBA-35E6-4FA0-AFFE-8AAAEB66DFF0}"/>
              </a:ext>
            </a:extLst>
          </p:cNvPr>
          <p:cNvSpPr/>
          <p:nvPr/>
        </p:nvSpPr>
        <p:spPr>
          <a:xfrm>
            <a:off x="5883092" y="4447772"/>
            <a:ext cx="320119" cy="324734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6694B3A-19E0-4C9E-A6C7-AF6F2D64BC31}"/>
              </a:ext>
            </a:extLst>
          </p:cNvPr>
          <p:cNvSpPr txBox="1"/>
          <p:nvPr/>
        </p:nvSpPr>
        <p:spPr>
          <a:xfrm>
            <a:off x="276380" y="2827424"/>
            <a:ext cx="1344245" cy="316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ribassata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D6049D6-216F-4EB6-89A1-554B5F0BF976}"/>
              </a:ext>
            </a:extLst>
          </p:cNvPr>
          <p:cNvSpPr txBox="1"/>
          <p:nvPr/>
        </p:nvSpPr>
        <p:spPr>
          <a:xfrm>
            <a:off x="276379" y="5597990"/>
            <a:ext cx="1344245" cy="316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rialzata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4C0F2E-E512-40B2-8577-9DB5CF680C22}"/>
              </a:ext>
            </a:extLst>
          </p:cNvPr>
          <p:cNvSpPr txBox="1"/>
          <p:nvPr/>
        </p:nvSpPr>
        <p:spPr>
          <a:xfrm>
            <a:off x="4219210" y="2823546"/>
            <a:ext cx="1344245" cy="316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in spessore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F986305-4222-4387-89E7-847497B78E54}"/>
              </a:ext>
            </a:extLst>
          </p:cNvPr>
          <p:cNvSpPr txBox="1"/>
          <p:nvPr/>
        </p:nvSpPr>
        <p:spPr>
          <a:xfrm>
            <a:off x="4244327" y="5606259"/>
            <a:ext cx="131912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di bordo</a:t>
            </a:r>
            <a:endParaRPr lang="en-US" sz="16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1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pic>
        <p:nvPicPr>
          <p:cNvPr id="3" name="Immagine 2" descr="Immagine che contiene cielo, esterni, edificio, ponte&#10;&#10;Descrizione generata automaticamente">
            <a:extLst>
              <a:ext uri="{FF2B5EF4-FFF2-40B4-BE49-F238E27FC236}">
                <a16:creationId xmlns:a16="http://schemas.microsoft.com/office/drawing/2014/main" id="{E36F7D6F-EE9B-4893-85FD-7C5601FBD3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1" y="1084263"/>
            <a:ext cx="3914775" cy="5219700"/>
          </a:xfrm>
          <a:prstGeom prst="rect">
            <a:avLst/>
          </a:prstGeom>
        </p:spPr>
      </p:pic>
      <p:pic>
        <p:nvPicPr>
          <p:cNvPr id="5" name="Immagine 4" descr="Immagine che contiene cielo, esterni, edificio, ponte&#10;&#10;Descrizione generata automaticamente">
            <a:extLst>
              <a:ext uri="{FF2B5EF4-FFF2-40B4-BE49-F238E27FC236}">
                <a16:creationId xmlns:a16="http://schemas.microsoft.com/office/drawing/2014/main" id="{0C89F678-D4C1-4912-BF4D-3C8C1C081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1084263"/>
            <a:ext cx="3162300" cy="5206265"/>
          </a:xfrm>
          <a:prstGeom prst="rect">
            <a:avLst/>
          </a:prstGeom>
        </p:spPr>
      </p:pic>
      <p:sp>
        <p:nvSpPr>
          <p:cNvPr id="27" name="Title 3">
            <a:extLst>
              <a:ext uri="{FF2B5EF4-FFF2-40B4-BE49-F238E27FC236}">
                <a16:creationId xmlns:a16="http://schemas.microsoft.com/office/drawing/2014/main" id="{8F7D5FCD-D96D-4EB1-A10F-644BB8685213}"/>
              </a:ext>
            </a:extLst>
          </p:cNvPr>
          <p:cNvSpPr txBox="1">
            <a:spLocks/>
          </p:cNvSpPr>
          <p:nvPr/>
        </p:nvSpPr>
        <p:spPr>
          <a:xfrm>
            <a:off x="3692840" y="1161811"/>
            <a:ext cx="1453521" cy="7595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Chiusura superiore 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E5C235E-3813-4E90-8D1D-D178911C3A2B}"/>
              </a:ext>
            </a:extLst>
          </p:cNvPr>
          <p:cNvSpPr txBox="1">
            <a:spLocks/>
          </p:cNvSpPr>
          <p:nvPr/>
        </p:nvSpPr>
        <p:spPr>
          <a:xfrm>
            <a:off x="7607615" y="3657484"/>
            <a:ext cx="1453521" cy="7595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Partizione  esterna (O)</a:t>
            </a: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6CFC5068-0382-48C0-9738-108A5F336A21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 flipV="1">
            <a:off x="5146361" y="1362198"/>
            <a:ext cx="644839" cy="17940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Forma 9">
            <a:extLst>
              <a:ext uri="{FF2B5EF4-FFF2-40B4-BE49-F238E27FC236}">
                <a16:creationId xmlns:a16="http://schemas.microsoft.com/office/drawing/2014/main" id="{434EE866-BEAE-438C-89BA-D073F4A770E7}"/>
              </a:ext>
            </a:extLst>
          </p:cNvPr>
          <p:cNvCxnSpPr>
            <a:cxnSpLocks/>
            <a:stCxn id="28" idx="0"/>
          </p:cNvCxnSpPr>
          <p:nvPr/>
        </p:nvCxnSpPr>
        <p:spPr bwMode="auto">
          <a:xfrm rot="16200000" flipV="1">
            <a:off x="7455117" y="2778225"/>
            <a:ext cx="876184" cy="882334"/>
          </a:xfrm>
          <a:prstGeom prst="bentConnector2">
            <a:avLst/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">
            <a:extLst>
              <a:ext uri="{FF2B5EF4-FFF2-40B4-BE49-F238E27FC236}">
                <a16:creationId xmlns:a16="http://schemas.microsoft.com/office/drawing/2014/main" id="{B71B2E73-9EFA-4EF3-AC3D-27045EF6786D}"/>
              </a:ext>
            </a:extLst>
          </p:cNvPr>
          <p:cNvSpPr txBox="1">
            <a:spLocks/>
          </p:cNvSpPr>
          <p:nvPr/>
        </p:nvSpPr>
        <p:spPr>
          <a:xfrm>
            <a:off x="7607616" y="5451662"/>
            <a:ext cx="1453521" cy="7595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Chiusura verticale</a:t>
            </a:r>
          </a:p>
        </p:txBody>
      </p:sp>
      <p:cxnSp>
        <p:nvCxnSpPr>
          <p:cNvPr id="34" name="Forma 9">
            <a:extLst>
              <a:ext uri="{FF2B5EF4-FFF2-40B4-BE49-F238E27FC236}">
                <a16:creationId xmlns:a16="http://schemas.microsoft.com/office/drawing/2014/main" id="{F82A8C0C-3B6C-48D9-96F8-7820F751E889}"/>
              </a:ext>
            </a:extLst>
          </p:cNvPr>
          <p:cNvCxnSpPr>
            <a:cxnSpLocks/>
            <a:stCxn id="33" idx="0"/>
          </p:cNvCxnSpPr>
          <p:nvPr/>
        </p:nvCxnSpPr>
        <p:spPr bwMode="auto">
          <a:xfrm rot="16200000" flipV="1">
            <a:off x="6514608" y="3631893"/>
            <a:ext cx="715362" cy="2924176"/>
          </a:xfrm>
          <a:prstGeom prst="bentConnector2">
            <a:avLst/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3340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1D5C4026-F141-4E67-A777-929C57CDD9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1136510"/>
            <a:ext cx="5957427" cy="5113820"/>
          </a:xfrm>
          <a:prstGeom prst="rect">
            <a:avLst/>
          </a:prstGeom>
        </p:spPr>
      </p:pic>
      <p:sp>
        <p:nvSpPr>
          <p:cNvPr id="57" name="Title 3">
            <a:extLst>
              <a:ext uri="{FF2B5EF4-FFF2-40B4-BE49-F238E27FC236}">
                <a16:creationId xmlns:a16="http://schemas.microsoft.com/office/drawing/2014/main" id="{FB311B04-79B4-47C3-93B3-89A4BAE3B632}"/>
              </a:ext>
            </a:extLst>
          </p:cNvPr>
          <p:cNvSpPr txBox="1">
            <a:spLocks/>
          </p:cNvSpPr>
          <p:nvPr/>
        </p:nvSpPr>
        <p:spPr>
          <a:xfrm>
            <a:off x="6215605" y="3273056"/>
            <a:ext cx="2685419" cy="8407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Armatura su appoggio intermedio per travetti in </a:t>
            </a:r>
            <a:r>
              <a:rPr lang="it-IT" dirty="0" err="1"/>
              <a:t>c.a.p.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57095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1653C0-4291-40D0-84A1-0FA27C0E0D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1136508"/>
            <a:ext cx="5057123" cy="257896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BB8D4EC-051B-4B32-96B8-4264E7CBCF6F}"/>
              </a:ext>
            </a:extLst>
          </p:cNvPr>
          <p:cNvSpPr txBox="1">
            <a:spLocks/>
          </p:cNvSpPr>
          <p:nvPr/>
        </p:nvSpPr>
        <p:spPr>
          <a:xfrm>
            <a:off x="6215605" y="3273056"/>
            <a:ext cx="2685419" cy="8407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Armatura su appoggio estremo</a:t>
            </a:r>
          </a:p>
          <a:p>
            <a:r>
              <a:rPr lang="it-IT" dirty="0"/>
              <a:t>per travetti in </a:t>
            </a:r>
            <a:r>
              <a:rPr lang="it-IT" dirty="0" err="1"/>
              <a:t>c.a.p.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483069D-49E5-4543-9830-9FB5E363B4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2" y="3864444"/>
            <a:ext cx="5057122" cy="238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251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Solai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3.5</a:t>
            </a:r>
          </a:p>
        </p:txBody>
      </p:sp>
    </p:spTree>
    <p:extLst>
      <p:ext uri="{BB962C8B-B14F-4D97-AF65-F5344CB8AC3E}">
        <p14:creationId xmlns:p14="http://schemas.microsoft.com/office/powerpoint/2010/main" val="18079308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dei solai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materiali costitutivi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in legno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in acciaio</a:t>
            </a: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>
            <a:off x="2465770" y="2846586"/>
            <a:ext cx="574313" cy="4707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SOLAI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C7C48FE-F62D-48E3-80C8-B8279B1801A9}"/>
              </a:ext>
            </a:extLst>
          </p:cNvPr>
          <p:cNvSpPr txBox="1"/>
          <p:nvPr/>
        </p:nvSpPr>
        <p:spPr>
          <a:xfrm>
            <a:off x="5146311" y="1560899"/>
            <a:ext cx="341782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sz="1600" dirty="0">
                <a:latin typeface="Swis721 Cn BT" panose="020B0506020202030204" pitchFamily="34" charset="0"/>
              </a:rPr>
              <a:t>interamente realizzati in legno</a:t>
            </a:r>
          </a:p>
          <a:p>
            <a:pPr marL="285750" indent="-285750" algn="just">
              <a:buFontTx/>
              <a:buChar char="-"/>
            </a:pPr>
            <a:r>
              <a:rPr lang="en-US" sz="1600" dirty="0">
                <a:latin typeface="Swis721 Cn BT" panose="020B0506020202030204" pitchFamily="34" charset="0"/>
              </a:rPr>
              <a:t>con solo ordito in legno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678E464-CB3D-4AD1-BFEA-655634488586}"/>
              </a:ext>
            </a:extLst>
          </p:cNvPr>
          <p:cNvSpPr txBox="1"/>
          <p:nvPr/>
        </p:nvSpPr>
        <p:spPr>
          <a:xfrm>
            <a:off x="5146312" y="2588168"/>
            <a:ext cx="3417824" cy="15092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sz="1600" dirty="0">
                <a:latin typeface="Swis721 Cn BT" panose="020B0506020202030204" pitchFamily="34" charset="0"/>
              </a:rPr>
              <a:t>interamente in acciaio</a:t>
            </a:r>
          </a:p>
          <a:p>
            <a:pPr marL="285750" indent="-285750" algn="just">
              <a:buFontTx/>
              <a:buChar char="-"/>
            </a:pPr>
            <a:r>
              <a:rPr lang="it-IT" sz="1600" dirty="0">
                <a:latin typeface="Swis721 Cn BT" panose="020B0506020202030204" pitchFamily="34" charset="0"/>
              </a:rPr>
              <a:t>ordito in acciaio, impalcato in laterizio</a:t>
            </a:r>
          </a:p>
          <a:p>
            <a:pPr marL="285750" indent="-285750" algn="just">
              <a:buFontTx/>
              <a:buChar char="-"/>
            </a:pPr>
            <a:r>
              <a:rPr lang="it-IT" sz="1600" dirty="0">
                <a:latin typeface="Swis721 Cn BT" panose="020B0506020202030204" pitchFamily="34" charset="0"/>
              </a:rPr>
              <a:t>ordito in acciaio, impalcato in legno</a:t>
            </a:r>
          </a:p>
          <a:p>
            <a:pPr marL="285750" indent="-285750" algn="just">
              <a:buFontTx/>
              <a:buChar char="-"/>
            </a:pPr>
            <a:r>
              <a:rPr lang="it-IT" sz="1600" dirty="0">
                <a:latin typeface="Swis721 Cn BT" panose="020B0506020202030204" pitchFamily="34" charset="0"/>
              </a:rPr>
              <a:t>ordito in acciaio, impalcato in vetro</a:t>
            </a:r>
          </a:p>
          <a:p>
            <a:pPr marL="285750" indent="-285750" algn="just">
              <a:buFontTx/>
              <a:buChar char="-"/>
            </a:pPr>
            <a:r>
              <a:rPr lang="it-IT" sz="1600" dirty="0">
                <a:latin typeface="Swis721 Cn BT" panose="020B0506020202030204" pitchFamily="34" charset="0"/>
              </a:rPr>
              <a:t>ordito in acciaio, impalcato misto acciaio e calcestruzzo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DBBA878D-9388-4382-B30D-3E3E375F79F3}"/>
              </a:ext>
            </a:extLst>
          </p:cNvPr>
          <p:cNvSpPr txBox="1">
            <a:spLocks/>
          </p:cNvSpPr>
          <p:nvPr/>
        </p:nvSpPr>
        <p:spPr>
          <a:xfrm>
            <a:off x="3040082" y="4351414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in laterocemento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29E20A9B-0758-427A-9C46-3A9DA05BC550}"/>
              </a:ext>
            </a:extLst>
          </p:cNvPr>
          <p:cNvSpPr txBox="1">
            <a:spLocks/>
          </p:cNvSpPr>
          <p:nvPr/>
        </p:nvSpPr>
        <p:spPr>
          <a:xfrm>
            <a:off x="3040081" y="5378682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in calcestruzzo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44505ECA-228C-4552-949C-B226F48611D4}"/>
              </a:ext>
            </a:extLst>
          </p:cNvPr>
          <p:cNvCxnSpPr>
            <a:cxnSpLocks/>
            <a:stCxn id="94" idx="3"/>
            <a:endCxn id="31" idx="1"/>
          </p:cNvCxnSpPr>
          <p:nvPr/>
        </p:nvCxnSpPr>
        <p:spPr bwMode="auto">
          <a:xfrm>
            <a:off x="2465770" y="2846586"/>
            <a:ext cx="574312" cy="181032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Forma 9">
            <a:extLst>
              <a:ext uri="{FF2B5EF4-FFF2-40B4-BE49-F238E27FC236}">
                <a16:creationId xmlns:a16="http://schemas.microsoft.com/office/drawing/2014/main" id="{48CBFA06-C063-4881-B2A2-9554C0041551}"/>
              </a:ext>
            </a:extLst>
          </p:cNvPr>
          <p:cNvCxnSpPr>
            <a:cxnSpLocks/>
            <a:stCxn id="94" idx="3"/>
            <a:endCxn id="32" idx="1"/>
          </p:cNvCxnSpPr>
          <p:nvPr/>
        </p:nvCxnSpPr>
        <p:spPr bwMode="auto">
          <a:xfrm>
            <a:off x="2465770" y="2846586"/>
            <a:ext cx="574311" cy="283759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EC333BD-3520-4E93-93EB-C5654D32CF63}"/>
              </a:ext>
            </a:extLst>
          </p:cNvPr>
          <p:cNvSpPr txBox="1"/>
          <p:nvPr/>
        </p:nvSpPr>
        <p:spPr>
          <a:xfrm>
            <a:off x="5146310" y="4351413"/>
            <a:ext cx="341782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sz="1600" dirty="0">
                <a:latin typeface="Swis721 Cn BT" panose="020B0506020202030204" pitchFamily="34" charset="0"/>
              </a:rPr>
              <a:t>ordito in calcestruzzo con elementi di alleggerimento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209D95B-BC14-43E1-91F7-65B21895E176}"/>
              </a:ext>
            </a:extLst>
          </p:cNvPr>
          <p:cNvSpPr txBox="1"/>
          <p:nvPr/>
        </p:nvSpPr>
        <p:spPr>
          <a:xfrm>
            <a:off x="5146310" y="5378681"/>
            <a:ext cx="3417825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it-IT" sz="1600" dirty="0">
                <a:latin typeface="Swis721 Cn BT" panose="020B0506020202030204" pitchFamily="34" charset="0"/>
              </a:rPr>
              <a:t>soletta piena piana o nervata</a:t>
            </a:r>
            <a:endParaRPr lang="en-US" sz="16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954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>
            <a:extLst>
              <a:ext uri="{FF2B5EF4-FFF2-40B4-BE49-F238E27FC236}">
                <a16:creationId xmlns:a16="http://schemas.microsoft.com/office/drawing/2014/main" id="{0BD77C58-2F69-45A0-ADAB-D48FEB68D8C9}"/>
              </a:ext>
            </a:extLst>
          </p:cNvPr>
          <p:cNvSpPr/>
          <p:nvPr/>
        </p:nvSpPr>
        <p:spPr>
          <a:xfrm>
            <a:off x="326516" y="4285705"/>
            <a:ext cx="4093084" cy="145396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legno</a:t>
            </a:r>
          </a:p>
        </p:txBody>
      </p: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SOLAI</a:t>
            </a:r>
          </a:p>
          <a:p>
            <a:r>
              <a:rPr lang="it-IT" dirty="0">
                <a:cs typeface="Segoe UI Semilight" panose="020B0402040204020203" pitchFamily="34" charset="0"/>
              </a:rPr>
              <a:t>IN LEGNO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D153A5E-A69B-4218-AB75-184C02632385}"/>
              </a:ext>
            </a:extLst>
          </p:cNvPr>
          <p:cNvSpPr/>
          <p:nvPr/>
        </p:nvSpPr>
        <p:spPr>
          <a:xfrm>
            <a:off x="570159" y="4431101"/>
            <a:ext cx="540060" cy="594066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3D29B4E-882F-41E6-BC05-16A320D41358}"/>
              </a:ext>
            </a:extLst>
          </p:cNvPr>
          <p:cNvSpPr/>
          <p:nvPr/>
        </p:nvSpPr>
        <p:spPr>
          <a:xfrm>
            <a:off x="3609514" y="4431101"/>
            <a:ext cx="540060" cy="594066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F9BEABD-5B7D-436B-9724-94A7E46674FA}"/>
              </a:ext>
            </a:extLst>
          </p:cNvPr>
          <p:cNvSpPr/>
          <p:nvPr/>
        </p:nvSpPr>
        <p:spPr>
          <a:xfrm>
            <a:off x="2081839" y="4431101"/>
            <a:ext cx="540060" cy="594066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3" name="Connettore 1 11">
            <a:extLst>
              <a:ext uri="{FF2B5EF4-FFF2-40B4-BE49-F238E27FC236}">
                <a16:creationId xmlns:a16="http://schemas.microsoft.com/office/drawing/2014/main" id="{63A52E2B-2807-488F-83BF-F0B139D47B88}"/>
              </a:ext>
            </a:extLst>
          </p:cNvPr>
          <p:cNvCxnSpPr/>
          <p:nvPr/>
        </p:nvCxnSpPr>
        <p:spPr>
          <a:xfrm>
            <a:off x="835326" y="3783029"/>
            <a:ext cx="0" cy="1944216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12">
            <a:extLst>
              <a:ext uri="{FF2B5EF4-FFF2-40B4-BE49-F238E27FC236}">
                <a16:creationId xmlns:a16="http://schemas.microsoft.com/office/drawing/2014/main" id="{2FB72027-D06F-4E40-9D72-3D55C0D73533}"/>
              </a:ext>
            </a:extLst>
          </p:cNvPr>
          <p:cNvCxnSpPr/>
          <p:nvPr/>
        </p:nvCxnSpPr>
        <p:spPr>
          <a:xfrm>
            <a:off x="2370109" y="3783029"/>
            <a:ext cx="0" cy="1944216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13">
            <a:extLst>
              <a:ext uri="{FF2B5EF4-FFF2-40B4-BE49-F238E27FC236}">
                <a16:creationId xmlns:a16="http://schemas.microsoft.com/office/drawing/2014/main" id="{6B0E1271-0B03-4E27-905E-905C6B19D1CC}"/>
              </a:ext>
            </a:extLst>
          </p:cNvPr>
          <p:cNvCxnSpPr/>
          <p:nvPr/>
        </p:nvCxnSpPr>
        <p:spPr>
          <a:xfrm>
            <a:off x="3879544" y="3783029"/>
            <a:ext cx="0" cy="1944216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95EFFD64-8462-4F03-8EF8-E319A0B94BDE}"/>
              </a:ext>
            </a:extLst>
          </p:cNvPr>
          <p:cNvCxnSpPr/>
          <p:nvPr/>
        </p:nvCxnSpPr>
        <p:spPr>
          <a:xfrm>
            <a:off x="866665" y="5568808"/>
            <a:ext cx="1478044" cy="0"/>
          </a:xfrm>
          <a:prstGeom prst="straightConnector1">
            <a:avLst/>
          </a:prstGeom>
          <a:ln w="15875">
            <a:solidFill>
              <a:srgbClr val="1277A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75DF75D-6AA7-4332-9EDC-89F0DC3D22E5}"/>
              </a:ext>
            </a:extLst>
          </p:cNvPr>
          <p:cNvCxnSpPr/>
          <p:nvPr/>
        </p:nvCxnSpPr>
        <p:spPr>
          <a:xfrm>
            <a:off x="2370109" y="5568808"/>
            <a:ext cx="1509435" cy="0"/>
          </a:xfrm>
          <a:prstGeom prst="straightConnector1">
            <a:avLst/>
          </a:prstGeom>
          <a:ln w="15875">
            <a:solidFill>
              <a:srgbClr val="1277A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DF3D6D6-267E-4C6C-80B6-7C88133E2886}"/>
              </a:ext>
            </a:extLst>
          </p:cNvPr>
          <p:cNvSpPr txBox="1"/>
          <p:nvPr/>
        </p:nvSpPr>
        <p:spPr>
          <a:xfrm>
            <a:off x="892065" y="5727245"/>
            <a:ext cx="1421305" cy="292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INTERASSE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451D59E-17C5-4A7B-98F4-DFDD24C1C045}"/>
              </a:ext>
            </a:extLst>
          </p:cNvPr>
          <p:cNvSpPr txBox="1"/>
          <p:nvPr/>
        </p:nvSpPr>
        <p:spPr>
          <a:xfrm>
            <a:off x="2458239" y="5727245"/>
            <a:ext cx="1421305" cy="292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INTERASSE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9E55498-DC18-40E5-BE42-A2097B70A500}"/>
              </a:ext>
            </a:extLst>
          </p:cNvPr>
          <p:cNvSpPr txBox="1"/>
          <p:nvPr/>
        </p:nvSpPr>
        <p:spPr>
          <a:xfrm>
            <a:off x="3892192" y="5095602"/>
            <a:ext cx="270030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b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F04BCDA-AB48-40CA-B560-9EAE243B27B1}"/>
              </a:ext>
            </a:extLst>
          </p:cNvPr>
          <p:cNvSpPr txBox="1"/>
          <p:nvPr/>
        </p:nvSpPr>
        <p:spPr>
          <a:xfrm>
            <a:off x="4203580" y="4578093"/>
            <a:ext cx="270030" cy="30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h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0B6382BC-764E-48E3-B714-B3AF69D51446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Nei solai in legno, l’ordito è usualmente costituito da:</a:t>
            </a:r>
          </a:p>
          <a:p>
            <a:r>
              <a:rPr lang="it-IT" dirty="0"/>
              <a:t>travi 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sezioni piene</a:t>
            </a:r>
            <a:r>
              <a:rPr lang="it-IT" dirty="0"/>
              <a:t>, in legno massello o lamellare, classificate in base al rapporto b/h tra base e altezza;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travi 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sezioni composte</a:t>
            </a:r>
            <a:r>
              <a:rPr lang="it-IT" dirty="0"/>
              <a:t>, ad esempio reticolari.</a:t>
            </a:r>
          </a:p>
          <a:p>
            <a:pPr marL="0" indent="0">
              <a:buNone/>
            </a:pPr>
            <a:r>
              <a:rPr lang="it-IT" dirty="0"/>
              <a:t>L’impalcato può essere realizzato:</a:t>
            </a:r>
          </a:p>
          <a:p>
            <a:r>
              <a:rPr lang="it-IT" dirty="0"/>
              <a:t>con un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tavolato</a:t>
            </a:r>
            <a:r>
              <a:rPr lang="it-IT" dirty="0"/>
              <a:t> ligneo, semplice, doppio o con intercapedine;</a:t>
            </a:r>
          </a:p>
          <a:p>
            <a:r>
              <a:rPr lang="it-IT" dirty="0"/>
              <a:t>con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pannelli</a:t>
            </a:r>
            <a:r>
              <a:rPr lang="it-IT" dirty="0"/>
              <a:t> a base di legno (compensati, OSB);</a:t>
            </a:r>
          </a:p>
          <a:p>
            <a:r>
              <a:rPr lang="it-IT" dirty="0"/>
              <a:t>in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laterizio</a:t>
            </a:r>
            <a:r>
              <a:rPr lang="it-IT" dirty="0"/>
              <a:t> (tavelle e tavelloni).</a:t>
            </a:r>
          </a:p>
          <a:p>
            <a:pPr marL="0" indent="0">
              <a:buNone/>
            </a:pPr>
            <a:r>
              <a:rPr lang="it-IT" dirty="0"/>
              <a:t>Le problematiche dei solai in legno vanno ricercati nello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spessore</a:t>
            </a:r>
            <a:r>
              <a:rPr lang="it-IT" dirty="0"/>
              <a:t> dovuto alla sovrapposizione di ordini multipli di ordito e nel necessario contenimento della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freccia</a:t>
            </a:r>
            <a:r>
              <a:rPr lang="it-IT" dirty="0"/>
              <a:t> del solaio. Dal punto di vista realizzativo, le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estremità</a:t>
            </a:r>
            <a:r>
              <a:rPr lang="it-IT" dirty="0"/>
              <a:t> (teste) della trave potrebbero essere soggette 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deterioramento</a:t>
            </a:r>
            <a:r>
              <a:rPr lang="it-IT" dirty="0"/>
              <a:t>, e necessitano di un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raccordo</a:t>
            </a:r>
            <a:r>
              <a:rPr lang="it-IT" dirty="0"/>
              <a:t>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all’appoggio</a:t>
            </a:r>
            <a:r>
              <a:rPr lang="it-IT" dirty="0"/>
              <a:t> sulle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strutture</a:t>
            </a:r>
            <a:r>
              <a:rPr lang="it-IT" dirty="0"/>
              <a:t> portanti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verticali</a:t>
            </a:r>
            <a:r>
              <a:rPr lang="it-IT" dirty="0"/>
              <a:t>.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B0EB48AF-EF29-4FDD-A772-910EEF329652}"/>
              </a:ext>
            </a:extLst>
          </p:cNvPr>
          <p:cNvSpPr txBox="1">
            <a:spLocks/>
          </p:cNvSpPr>
          <p:nvPr/>
        </p:nvSpPr>
        <p:spPr>
          <a:xfrm>
            <a:off x="5232398" y="1929966"/>
            <a:ext cx="2808515" cy="793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per 1/2 &lt; A/B &lt; 1/3, sezioni tozze</a:t>
            </a:r>
          </a:p>
          <a:p>
            <a:r>
              <a:rPr lang="it-IT" dirty="0">
                <a:latin typeface="Swis721 Cn BT" panose="020B0506020202030204" pitchFamily="34" charset="0"/>
              </a:rPr>
              <a:t>per 1/3 &lt; A/B &lt; 1/5, sezioni snelle</a:t>
            </a:r>
          </a:p>
        </p:txBody>
      </p:sp>
    </p:spTree>
    <p:extLst>
      <p:ext uri="{BB962C8B-B14F-4D97-AF65-F5344CB8AC3E}">
        <p14:creationId xmlns:p14="http://schemas.microsoft.com/office/powerpoint/2010/main" val="40908289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legno</a:t>
            </a:r>
          </a:p>
        </p:txBody>
      </p:sp>
      <p:pic>
        <p:nvPicPr>
          <p:cNvPr id="4" name="Immagine 3" descr="Immagine che contiene passo, oggetto da esterni&#10;&#10;Descrizione generata automaticamente">
            <a:extLst>
              <a:ext uri="{FF2B5EF4-FFF2-40B4-BE49-F238E27FC236}">
                <a16:creationId xmlns:a16="http://schemas.microsoft.com/office/drawing/2014/main" id="{D69ED06A-F4D9-4CE9-BB81-11B67E00F8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1277774"/>
            <a:ext cx="8515350" cy="47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582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legno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51A79F-7CCE-41C1-8D17-95762C5800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037" y="1325825"/>
            <a:ext cx="4348233" cy="26631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79D6D4F-CC31-4225-9A94-A4DFCC4638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95" y="3777142"/>
            <a:ext cx="4431982" cy="245013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B369265-D649-4EA1-ABAA-7A02CA3DC68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SOLAI</a:t>
            </a:r>
          </a:p>
          <a:p>
            <a:r>
              <a:rPr lang="it-IT" dirty="0">
                <a:cs typeface="Segoe UI Semilight" panose="020B0402040204020203" pitchFamily="34" charset="0"/>
              </a:rPr>
              <a:t>IN LEGNO</a:t>
            </a:r>
          </a:p>
        </p:txBody>
      </p:sp>
    </p:spTree>
    <p:extLst>
      <p:ext uri="{BB962C8B-B14F-4D97-AF65-F5344CB8AC3E}">
        <p14:creationId xmlns:p14="http://schemas.microsoft.com/office/powerpoint/2010/main" val="1966368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legno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25A0F22-2797-4A65-A1A7-9F9910E6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508667"/>
            <a:ext cx="7334250" cy="41529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0B31FF1B-625D-4B84-8A94-37638E7856BF}"/>
              </a:ext>
            </a:extLst>
          </p:cNvPr>
          <p:cNvSpPr txBox="1">
            <a:spLocks/>
          </p:cNvSpPr>
          <p:nvPr/>
        </p:nvSpPr>
        <p:spPr>
          <a:xfrm>
            <a:off x="6686549" y="1878457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CONNETTORE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546710A-0E97-4DC0-9E83-DD49BD6464FB}"/>
              </a:ext>
            </a:extLst>
          </p:cNvPr>
          <p:cNvSpPr txBox="1">
            <a:spLocks/>
          </p:cNvSpPr>
          <p:nvPr/>
        </p:nvSpPr>
        <p:spPr>
          <a:xfrm>
            <a:off x="844549" y="1433957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SOLETTA (collaborante)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A138481-60A5-4075-89C6-893DB1FFA6D6}"/>
              </a:ext>
            </a:extLst>
          </p:cNvPr>
          <p:cNvSpPr txBox="1">
            <a:spLocks/>
          </p:cNvSpPr>
          <p:nvPr/>
        </p:nvSpPr>
        <p:spPr>
          <a:xfrm>
            <a:off x="309564" y="4380357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TAVOLATO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7E72114-C909-49A6-BB1A-C159575262DB}"/>
              </a:ext>
            </a:extLst>
          </p:cNvPr>
          <p:cNvSpPr txBox="1">
            <a:spLocks/>
          </p:cNvSpPr>
          <p:nvPr/>
        </p:nvSpPr>
        <p:spPr>
          <a:xfrm>
            <a:off x="5478464" y="4949228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TRAVI IN LEGNO</a:t>
            </a:r>
          </a:p>
        </p:txBody>
      </p:sp>
    </p:spTree>
    <p:extLst>
      <p:ext uri="{BB962C8B-B14F-4D97-AF65-F5344CB8AC3E}">
        <p14:creationId xmlns:p14="http://schemas.microsoft.com/office/powerpoint/2010/main" val="13511303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legno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7128635-58DE-4D04-B116-09BEF3D35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5" b="-1"/>
          <a:stretch/>
        </p:blipFill>
        <p:spPr>
          <a:xfrm rot="5400000">
            <a:off x="2140749" y="-569370"/>
            <a:ext cx="4862502" cy="854443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8C5421-4857-4F85-BF47-68C351B30B51}"/>
              </a:ext>
            </a:extLst>
          </p:cNvPr>
          <p:cNvSpPr txBox="1"/>
          <p:nvPr/>
        </p:nvSpPr>
        <p:spPr>
          <a:xfrm>
            <a:off x="88900" y="1185863"/>
            <a:ext cx="3641630" cy="750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Riqualificazione di solaio in legno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con connettori metallici, rete di ripartizione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e getto integrativo</a:t>
            </a:r>
            <a:endParaRPr lang="en-US" sz="16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790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legno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B1AA9F9-719C-4B56-85BE-9D6B6CE97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85"/>
          <a:stretch/>
        </p:blipFill>
        <p:spPr>
          <a:xfrm rot="5400000">
            <a:off x="2166420" y="-278283"/>
            <a:ext cx="4811160" cy="826135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DEE849-61FA-433D-BFFE-756DCC4DE55C}"/>
              </a:ext>
            </a:extLst>
          </p:cNvPr>
          <p:cNvSpPr txBox="1"/>
          <p:nvPr/>
        </p:nvSpPr>
        <p:spPr>
          <a:xfrm>
            <a:off x="88900" y="1185863"/>
            <a:ext cx="3641630" cy="750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Riqualificazione di solaio in legno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con connettori metallici, rete di ripartizione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e getto integrativo</a:t>
            </a:r>
            <a:endParaRPr lang="en-US" sz="16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47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dificio, esterni, palazzo, balconata&#10;&#10;Descrizione generata automaticamente">
            <a:extLst>
              <a:ext uri="{FF2B5EF4-FFF2-40B4-BE49-F238E27FC236}">
                <a16:creationId xmlns:a16="http://schemas.microsoft.com/office/drawing/2014/main" id="{434D03EE-9FD8-4B40-9293-DD10E485F1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76" y="1104661"/>
            <a:ext cx="5143500" cy="515254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E5C235E-3813-4E90-8D1D-D178911C3A2B}"/>
              </a:ext>
            </a:extLst>
          </p:cNvPr>
          <p:cNvSpPr txBox="1">
            <a:spLocks/>
          </p:cNvSpPr>
          <p:nvPr/>
        </p:nvSpPr>
        <p:spPr>
          <a:xfrm>
            <a:off x="6950390" y="3287210"/>
            <a:ext cx="1453521" cy="85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Partizione  esterna (O)</a:t>
            </a:r>
          </a:p>
        </p:txBody>
      </p:sp>
      <p:cxnSp>
        <p:nvCxnSpPr>
          <p:cNvPr id="30" name="Forma 9">
            <a:extLst>
              <a:ext uri="{FF2B5EF4-FFF2-40B4-BE49-F238E27FC236}">
                <a16:creationId xmlns:a16="http://schemas.microsoft.com/office/drawing/2014/main" id="{434EE866-BEAE-438C-89BA-D073F4A770E7}"/>
              </a:ext>
            </a:extLst>
          </p:cNvPr>
          <p:cNvCxnSpPr>
            <a:cxnSpLocks/>
            <a:stCxn id="28" idx="1"/>
          </p:cNvCxnSpPr>
          <p:nvPr/>
        </p:nvCxnSpPr>
        <p:spPr bwMode="auto">
          <a:xfrm rot="10800000" flipV="1">
            <a:off x="3857940" y="3715560"/>
            <a:ext cx="3092450" cy="13924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">
            <a:extLst>
              <a:ext uri="{FF2B5EF4-FFF2-40B4-BE49-F238E27FC236}">
                <a16:creationId xmlns:a16="http://schemas.microsoft.com/office/drawing/2014/main" id="{B71B2E73-9EFA-4EF3-AC3D-27045EF6786D}"/>
              </a:ext>
            </a:extLst>
          </p:cNvPr>
          <p:cNvSpPr txBox="1">
            <a:spLocks/>
          </p:cNvSpPr>
          <p:nvPr/>
        </p:nvSpPr>
        <p:spPr>
          <a:xfrm>
            <a:off x="6950390" y="5409641"/>
            <a:ext cx="1453521" cy="847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Chiusura verticale opaca</a:t>
            </a:r>
          </a:p>
        </p:txBody>
      </p:sp>
      <p:cxnSp>
        <p:nvCxnSpPr>
          <p:cNvPr id="34" name="Forma 9">
            <a:extLst>
              <a:ext uri="{FF2B5EF4-FFF2-40B4-BE49-F238E27FC236}">
                <a16:creationId xmlns:a16="http://schemas.microsoft.com/office/drawing/2014/main" id="{F82A8C0C-3B6C-48D9-96F8-7820F751E889}"/>
              </a:ext>
            </a:extLst>
          </p:cNvPr>
          <p:cNvCxnSpPr>
            <a:cxnSpLocks/>
            <a:stCxn id="33" idx="0"/>
          </p:cNvCxnSpPr>
          <p:nvPr/>
        </p:nvCxnSpPr>
        <p:spPr bwMode="auto">
          <a:xfrm rot="16200000" flipV="1">
            <a:off x="5734716" y="3467206"/>
            <a:ext cx="960694" cy="2924176"/>
          </a:xfrm>
          <a:prstGeom prst="bentConnector2">
            <a:avLst/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3315ABD1-E728-4626-94C2-DDC1754C2F5C}"/>
              </a:ext>
            </a:extLst>
          </p:cNvPr>
          <p:cNvSpPr txBox="1">
            <a:spLocks/>
          </p:cNvSpPr>
          <p:nvPr/>
        </p:nvSpPr>
        <p:spPr>
          <a:xfrm>
            <a:off x="6950390" y="1475412"/>
            <a:ext cx="1453521" cy="1531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Chiusura verticale trasparente</a:t>
            </a: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01AD9DC3-DEF9-4706-8F7C-9B812FD13B84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rot="10800000" flipV="1">
            <a:off x="5286388" y="2241328"/>
            <a:ext cx="1664003" cy="19478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2429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acciaio</a:t>
            </a:r>
          </a:p>
        </p:txBody>
      </p: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SOLAI</a:t>
            </a:r>
          </a:p>
          <a:p>
            <a:r>
              <a:rPr lang="it-IT" dirty="0">
                <a:cs typeface="Segoe UI Semilight" panose="020B0402040204020203" pitchFamily="34" charset="0"/>
              </a:rPr>
              <a:t>IN ACCIAIO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0B6382BC-764E-48E3-B714-B3AF69D51446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Nei solai in acciaio, l’ordito è usualmente costituito da:</a:t>
            </a:r>
          </a:p>
          <a:p>
            <a:r>
              <a:rPr lang="it-IT" dirty="0"/>
              <a:t>travi 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sezioni piene</a:t>
            </a:r>
            <a:r>
              <a:rPr lang="it-IT" dirty="0"/>
              <a:t>, con profili aperti o chiusi, realizzati a caldo o a freddo;</a:t>
            </a:r>
          </a:p>
          <a:p>
            <a:r>
              <a:rPr lang="it-IT" dirty="0"/>
              <a:t>travi 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sezioni composte</a:t>
            </a:r>
            <a:r>
              <a:rPr lang="it-IT" dirty="0"/>
              <a:t>, con elementi accoppiati o reticolari.</a:t>
            </a:r>
          </a:p>
          <a:p>
            <a:pPr marL="0" indent="0">
              <a:buNone/>
            </a:pPr>
            <a:r>
              <a:rPr lang="it-IT" dirty="0"/>
              <a:t>L’impalcato può essere realizzato:</a:t>
            </a:r>
          </a:p>
          <a:p>
            <a:r>
              <a:rPr lang="it-IT" dirty="0"/>
              <a:t>con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reti</a:t>
            </a:r>
            <a:r>
              <a:rPr lang="it-IT" dirty="0"/>
              <a:t> e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grigliati</a:t>
            </a:r>
            <a:r>
              <a:rPr lang="it-IT" dirty="0"/>
              <a:t>;</a:t>
            </a:r>
          </a:p>
          <a:p>
            <a:r>
              <a:rPr lang="it-IT" dirty="0"/>
              <a:t>in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vetro</a:t>
            </a:r>
            <a:r>
              <a:rPr lang="it-IT" dirty="0"/>
              <a:t>;</a:t>
            </a:r>
          </a:p>
          <a:p>
            <a:r>
              <a:rPr lang="it-IT" dirty="0"/>
              <a:t>in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legno</a:t>
            </a:r>
            <a:r>
              <a:rPr lang="it-IT" dirty="0"/>
              <a:t>;</a:t>
            </a:r>
          </a:p>
          <a:p>
            <a:r>
              <a:rPr lang="it-IT" dirty="0"/>
              <a:t>con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lamiere d’acciaio semplici</a:t>
            </a:r>
            <a:r>
              <a:rPr lang="it-IT" dirty="0"/>
              <a:t> 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irrigidite</a:t>
            </a:r>
            <a:r>
              <a:rPr lang="it-IT" dirty="0"/>
              <a:t> (per piegatura)</a:t>
            </a:r>
          </a:p>
          <a:p>
            <a:r>
              <a:rPr lang="it-IT" dirty="0"/>
              <a:t>con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lamiere grecate </a:t>
            </a:r>
            <a:r>
              <a:rPr lang="it-IT" dirty="0"/>
              <a:t>e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calcestruzzo</a:t>
            </a:r>
            <a:r>
              <a:rPr lang="it-IT" dirty="0"/>
              <a:t>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collaborante </a:t>
            </a:r>
            <a:r>
              <a:rPr lang="it-IT" dirty="0"/>
              <a:t>(con rete saldata all’estradosso della lamiera);</a:t>
            </a:r>
          </a:p>
          <a:p>
            <a:r>
              <a:rPr lang="it-IT" dirty="0"/>
              <a:t>con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pannelli</a:t>
            </a:r>
            <a:r>
              <a:rPr lang="it-IT" dirty="0"/>
              <a:t> stratificati (pannelli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sandwich</a:t>
            </a:r>
            <a:r>
              <a:rPr lang="it-IT" dirty="0"/>
              <a:t>);</a:t>
            </a:r>
          </a:p>
          <a:p>
            <a:r>
              <a:rPr lang="it-IT" dirty="0"/>
              <a:t>con elementi in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laterizio</a:t>
            </a:r>
            <a:r>
              <a:rPr lang="it-IT" dirty="0"/>
              <a:t> (tavelle, tavelloni, voltine).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C34F03-DE3B-5741-BC50-4B28D4B170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" y="3759200"/>
            <a:ext cx="4507902" cy="18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147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acciaio</a:t>
            </a:r>
          </a:p>
        </p:txBody>
      </p:sp>
      <p:pic>
        <p:nvPicPr>
          <p:cNvPr id="21" name="Picture 2" descr="C:\Users\7235\Desktop\BCUP_10_02_13\DOCUMENTI BASE\DIDATTICA\DIDATTICA VECCHIO PC\ARCH_GR_STR_05\IMMAGINI FACCIATE\mies.jpg">
            <a:extLst>
              <a:ext uri="{FF2B5EF4-FFF2-40B4-BE49-F238E27FC236}">
                <a16:creationId xmlns:a16="http://schemas.microsoft.com/office/drawing/2014/main" id="{69FEA48D-BD6D-4D54-A679-C2A3D6AC7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3552" y="1120828"/>
            <a:ext cx="6756895" cy="51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237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C1BD277-2783-4440-A8F7-76C062188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675" y="1174164"/>
            <a:ext cx="3215769" cy="5004494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acciaio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1629B1-9986-4477-B5DD-C867EA543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43" y="1160459"/>
            <a:ext cx="2958646" cy="50181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940D3F-495C-433E-9B50-3376FA0746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029" y="1491759"/>
            <a:ext cx="3321942" cy="43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044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acciaio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B7F8624-9DC0-49BD-8CA8-FBA911E33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256" y="1134335"/>
            <a:ext cx="7570518" cy="514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1AA0F8A-FF7A-4B5F-9A9E-59A787A81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6" y="1465219"/>
            <a:ext cx="4473774" cy="448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869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acciaio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290721-D279-4868-8B78-3DD3875D3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1245" y="1440180"/>
            <a:ext cx="6762750" cy="44958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76675E2C-5A1E-4665-973B-160A78D2CC1E}"/>
              </a:ext>
            </a:extLst>
          </p:cNvPr>
          <p:cNvSpPr txBox="1">
            <a:spLocks/>
          </p:cNvSpPr>
          <p:nvPr/>
        </p:nvSpPr>
        <p:spPr bwMode="auto">
          <a:xfrm>
            <a:off x="291777" y="2597404"/>
            <a:ext cx="1765299" cy="89916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7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Ordito</a:t>
            </a:r>
          </a:p>
          <a:p>
            <a:r>
              <a:rPr lang="it-IT" sz="1800" b="0" dirty="0">
                <a:latin typeface="Swis721 Cn BT" panose="020B0506020202030204" pitchFamily="34" charset="0"/>
              </a:rPr>
              <a:t>Legno </a:t>
            </a:r>
            <a:r>
              <a:rPr lang="it-IT" sz="1800" b="0" dirty="0">
                <a:latin typeface="Swis721 Cn BT" panose="020B0506020202030204" pitchFamily="34" charset="0"/>
                <a:sym typeface="Wingdings" panose="05000000000000000000" pitchFamily="2" charset="2"/>
              </a:rPr>
              <a:t> Ferro  Travetti</a:t>
            </a:r>
            <a:endParaRPr lang="it-IT" sz="1800" b="0" dirty="0">
              <a:latin typeface="Swis721 Cn BT" panose="020B0506020202030204" pitchFamily="34" charset="0"/>
            </a:endParaRP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ABF81967-EDDB-44B2-87EF-0772DE2FE4F0}"/>
              </a:ext>
            </a:extLst>
          </p:cNvPr>
          <p:cNvCxnSpPr>
            <a:cxnSpLocks/>
            <a:stCxn id="9" idx="3"/>
            <a:endCxn id="7" idx="3"/>
          </p:cNvCxnSpPr>
          <p:nvPr/>
        </p:nvCxnSpPr>
        <p:spPr bwMode="auto">
          <a:xfrm flipH="1">
            <a:off x="2057076" y="1628254"/>
            <a:ext cx="1" cy="1418730"/>
          </a:xfrm>
          <a:prstGeom prst="bentConnector3">
            <a:avLst>
              <a:gd name="adj1" fmla="val -2286000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4EE577EF-033F-43A2-8DAF-1A3CB01CEA19}"/>
              </a:ext>
            </a:extLst>
          </p:cNvPr>
          <p:cNvSpPr txBox="1">
            <a:spLocks/>
          </p:cNvSpPr>
          <p:nvPr/>
        </p:nvSpPr>
        <p:spPr bwMode="auto">
          <a:xfrm>
            <a:off x="291777" y="1214030"/>
            <a:ext cx="1765300" cy="828448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2000" dirty="0">
                <a:latin typeface="Swis721 Cn BT" panose="020B0506020202030204" pitchFamily="34" charset="0"/>
              </a:rPr>
              <a:t>EVOLUZIONE STORICA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149C7D4-0918-41BC-B3E4-73045013EADA}"/>
              </a:ext>
            </a:extLst>
          </p:cNvPr>
          <p:cNvSpPr txBox="1">
            <a:spLocks/>
          </p:cNvSpPr>
          <p:nvPr/>
        </p:nvSpPr>
        <p:spPr bwMode="auto">
          <a:xfrm>
            <a:off x="291776" y="5273040"/>
            <a:ext cx="2807019" cy="89916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7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Impalcato</a:t>
            </a:r>
          </a:p>
          <a:p>
            <a:r>
              <a:rPr lang="it-IT" sz="1800" b="0" dirty="0">
                <a:latin typeface="Swis721 Cn BT" panose="020B0506020202030204" pitchFamily="34" charset="0"/>
              </a:rPr>
              <a:t>Legno </a:t>
            </a:r>
            <a:r>
              <a:rPr lang="it-IT" sz="1800" b="0" dirty="0">
                <a:latin typeface="Swis721 Cn BT" panose="020B0506020202030204" pitchFamily="34" charset="0"/>
                <a:sym typeface="Wingdings" panose="05000000000000000000" pitchFamily="2" charset="2"/>
              </a:rPr>
              <a:t> Voltine in laterizio</a:t>
            </a:r>
          </a:p>
          <a:p>
            <a:r>
              <a:rPr lang="it-IT" sz="1800" b="0" dirty="0">
                <a:latin typeface="Swis721 Cn BT" panose="020B0506020202030204" pitchFamily="34" charset="0"/>
                <a:sym typeface="Wingdings" panose="05000000000000000000" pitchFamily="2" charset="2"/>
              </a:rPr>
              <a:t> Tavelloni</a:t>
            </a:r>
            <a:endParaRPr lang="it-IT" sz="1800" b="0" dirty="0">
              <a:latin typeface="Swis721 Cn BT" panose="020B0506020202030204" pitchFamily="34" charset="0"/>
            </a:endParaRP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A0BDCCC5-2899-4A43-AADF-D3CE7D95DFF3}"/>
              </a:ext>
            </a:extLst>
          </p:cNvPr>
          <p:cNvCxnSpPr>
            <a:cxnSpLocks/>
            <a:stCxn id="9" idx="3"/>
            <a:endCxn id="10" idx="0"/>
          </p:cNvCxnSpPr>
          <p:nvPr/>
        </p:nvCxnSpPr>
        <p:spPr bwMode="auto">
          <a:xfrm flipH="1">
            <a:off x="1695286" y="1628254"/>
            <a:ext cx="361791" cy="3644786"/>
          </a:xfrm>
          <a:prstGeom prst="bentConnector4">
            <a:avLst>
              <a:gd name="adj1" fmla="val -63186"/>
              <a:gd name="adj2" fmla="val 55682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0D79572C-832A-4FCA-8D4B-110906876A6C}"/>
              </a:ext>
            </a:extLst>
          </p:cNvPr>
          <p:cNvSpPr/>
          <p:nvPr/>
        </p:nvSpPr>
        <p:spPr>
          <a:xfrm>
            <a:off x="3327400" y="5689600"/>
            <a:ext cx="7366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5199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acciaio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5611456-AECC-448F-9237-8E3FA0F954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279" y="1089343"/>
            <a:ext cx="3633788" cy="523525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2211282-B232-4C01-86A9-E831BD244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2" y="1279207"/>
            <a:ext cx="6125746" cy="239363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8A3C810-3AFF-4E20-AFC7-EB7E493B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25569"/>
            <a:ext cx="6255067" cy="19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25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0BF1EA-1BFD-4835-BB6A-C5BD08510677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evoluzione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B720457-21D2-4859-BDAB-CA7CAD627F94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Soletta piena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FF4EEF15-F473-43B0-8D5C-A485545C16B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484D015C-D203-4795-BED9-DBF5384FE5BB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Soletta nervata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E29A4981-417C-4A33-B2DB-FA81119D37C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 bwMode="auto">
          <a:xfrm>
            <a:off x="2465770" y="2846586"/>
            <a:ext cx="574313" cy="4707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E0EA62C0-C5E1-4B34-940C-22A4CF7E19A8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2400" dirty="0">
                <a:cs typeface="Segoe UI Semilight" panose="020B0402040204020203" pitchFamily="34" charset="0"/>
              </a:rPr>
              <a:t>SOLAI</a:t>
            </a:r>
          </a:p>
          <a:p>
            <a:r>
              <a:rPr lang="it-IT" sz="2400" dirty="0">
                <a:cs typeface="Segoe UI Semilight" panose="020B0402040204020203" pitchFamily="34" charset="0"/>
              </a:rPr>
              <a:t>IN C.A.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6DA081C-6930-4555-A72A-E995ED69986A}"/>
              </a:ext>
            </a:extLst>
          </p:cNvPr>
          <p:cNvSpPr txBox="1">
            <a:spLocks/>
          </p:cNvSpPr>
          <p:nvPr/>
        </p:nvSpPr>
        <p:spPr>
          <a:xfrm>
            <a:off x="3040082" y="4351414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Solaio misto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428F2386-79C2-44CF-A916-49071F66B3CA}"/>
              </a:ext>
            </a:extLst>
          </p:cNvPr>
          <p:cNvSpPr txBox="1">
            <a:spLocks/>
          </p:cNvSpPr>
          <p:nvPr/>
        </p:nvSpPr>
        <p:spPr>
          <a:xfrm>
            <a:off x="3040081" y="5378682"/>
            <a:ext cx="1531917" cy="876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Solaio in elementi prefabbricati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94715EA7-3ED7-4A4A-9119-400D79360EA2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 bwMode="auto">
          <a:xfrm>
            <a:off x="2465770" y="2846586"/>
            <a:ext cx="574312" cy="181032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Forma 9">
            <a:extLst>
              <a:ext uri="{FF2B5EF4-FFF2-40B4-BE49-F238E27FC236}">
                <a16:creationId xmlns:a16="http://schemas.microsoft.com/office/drawing/2014/main" id="{8FF3937A-9B75-4DFB-8018-A2A52530F847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 bwMode="auto">
          <a:xfrm>
            <a:off x="2465770" y="2846586"/>
            <a:ext cx="574311" cy="297058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5DD52C06-B716-45CA-9E40-D9D29A9BCA2C}"/>
              </a:ext>
            </a:extLst>
          </p:cNvPr>
          <p:cNvSpPr/>
          <p:nvPr/>
        </p:nvSpPr>
        <p:spPr>
          <a:xfrm>
            <a:off x="4878297" y="1052804"/>
            <a:ext cx="3563933" cy="5212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C:\Users\7235\Dropbox\solaio10001.jpg">
            <a:extLst>
              <a:ext uri="{FF2B5EF4-FFF2-40B4-BE49-F238E27FC236}">
                <a16:creationId xmlns:a16="http://schemas.microsoft.com/office/drawing/2014/main" id="{662AF077-B631-40D6-9A9C-325EB0759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4926" y="1237400"/>
            <a:ext cx="3286394" cy="66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7235\Dropbox\solaio10001.jpg">
            <a:extLst>
              <a:ext uri="{FF2B5EF4-FFF2-40B4-BE49-F238E27FC236}">
                <a16:creationId xmlns:a16="http://schemas.microsoft.com/office/drawing/2014/main" id="{01218B5C-D4EC-4CC0-B3F1-C065B0EF8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4926" y="2306452"/>
            <a:ext cx="3286394" cy="9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7235\Dropbox\solaio10001.jpg">
            <a:extLst>
              <a:ext uri="{FF2B5EF4-FFF2-40B4-BE49-F238E27FC236}">
                <a16:creationId xmlns:a16="http://schemas.microsoft.com/office/drawing/2014/main" id="{632C2ED0-92AF-4766-9186-F614C4301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5836" y="4097899"/>
            <a:ext cx="3286394" cy="69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973892A-FCE0-4F01-82C8-69201A1D7F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297" y="5069106"/>
            <a:ext cx="3543023" cy="1190106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A6C773A-3A8C-48C8-B74E-ABE11D8EBC96}"/>
              </a:ext>
            </a:extLst>
          </p:cNvPr>
          <p:cNvSpPr/>
          <p:nvPr/>
        </p:nvSpPr>
        <p:spPr>
          <a:xfrm>
            <a:off x="5155836" y="4990277"/>
            <a:ext cx="187974" cy="521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B40BCD01-9E40-409B-8D2C-1D14941BC5E3}"/>
              </a:ext>
            </a:extLst>
          </p:cNvPr>
          <p:cNvSpPr/>
          <p:nvPr/>
        </p:nvSpPr>
        <p:spPr>
          <a:xfrm>
            <a:off x="972248" y="4531871"/>
            <a:ext cx="1502875" cy="42637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FB6E3453-4FF2-4730-BB61-F7B83A626A67}"/>
              </a:ext>
            </a:extLst>
          </p:cNvPr>
          <p:cNvSpPr/>
          <p:nvPr/>
        </p:nvSpPr>
        <p:spPr>
          <a:xfrm>
            <a:off x="1488294" y="4958246"/>
            <a:ext cx="470781" cy="340318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3C1F0066-DFEC-49E6-B25B-7BF6C58B561E}"/>
              </a:ext>
            </a:extLst>
          </p:cNvPr>
          <p:cNvSpPr/>
          <p:nvPr/>
        </p:nvSpPr>
        <p:spPr>
          <a:xfrm>
            <a:off x="1488294" y="5298564"/>
            <a:ext cx="470781" cy="270954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F12D7F69-084B-4A0C-9C29-EAE09C081788}"/>
              </a:ext>
            </a:extLst>
          </p:cNvPr>
          <p:cNvSpPr/>
          <p:nvPr/>
        </p:nvSpPr>
        <p:spPr>
          <a:xfrm>
            <a:off x="1516680" y="5434043"/>
            <a:ext cx="82047" cy="82047"/>
          </a:xfrm>
          <a:prstGeom prst="ellipse">
            <a:avLst/>
          </a:prstGeom>
          <a:solidFill>
            <a:srgbClr val="1277AA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87EE62BF-6D2B-46CF-807C-A6F05F69344D}"/>
              </a:ext>
            </a:extLst>
          </p:cNvPr>
          <p:cNvSpPr/>
          <p:nvPr/>
        </p:nvSpPr>
        <p:spPr>
          <a:xfrm>
            <a:off x="1687187" y="5434042"/>
            <a:ext cx="82047" cy="82047"/>
          </a:xfrm>
          <a:prstGeom prst="ellipse">
            <a:avLst/>
          </a:prstGeom>
          <a:solidFill>
            <a:srgbClr val="1277AA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FA3C45BB-A17C-4667-A61C-3859917D9FB3}"/>
              </a:ext>
            </a:extLst>
          </p:cNvPr>
          <p:cNvSpPr/>
          <p:nvPr/>
        </p:nvSpPr>
        <p:spPr>
          <a:xfrm>
            <a:off x="1848638" y="5434041"/>
            <a:ext cx="82047" cy="82047"/>
          </a:xfrm>
          <a:prstGeom prst="ellipse">
            <a:avLst/>
          </a:prstGeom>
          <a:solidFill>
            <a:srgbClr val="1277AA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F8DB05AE-3766-44B4-A8C0-E4DA460AA337}"/>
              </a:ext>
            </a:extLst>
          </p:cNvPr>
          <p:cNvCxnSpPr/>
          <p:nvPr/>
        </p:nvCxnSpPr>
        <p:spPr>
          <a:xfrm>
            <a:off x="899504" y="5298564"/>
            <a:ext cx="1648363" cy="0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D956158-74BB-4B1B-A155-67CC92EA34F1}"/>
              </a:ext>
            </a:extLst>
          </p:cNvPr>
          <p:cNvSpPr txBox="1"/>
          <p:nvPr/>
        </p:nvSpPr>
        <p:spPr>
          <a:xfrm>
            <a:off x="29610" y="5032812"/>
            <a:ext cx="781019" cy="4986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asse neutro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0C41DB8-2892-43C2-AE9B-25417A6DC4BC}"/>
              </a:ext>
            </a:extLst>
          </p:cNvPr>
          <p:cNvSpPr txBox="1"/>
          <p:nvPr/>
        </p:nvSpPr>
        <p:spPr>
          <a:xfrm>
            <a:off x="962667" y="5665596"/>
            <a:ext cx="157501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zona tesa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C00171C-7FCA-4351-878D-082C02B008A1}"/>
              </a:ext>
            </a:extLst>
          </p:cNvPr>
          <p:cNvSpPr txBox="1"/>
          <p:nvPr/>
        </p:nvSpPr>
        <p:spPr>
          <a:xfrm>
            <a:off x="962667" y="4164839"/>
            <a:ext cx="157501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zona compressa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145FAF7C-6C38-4C88-A543-75AAAB398A5C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545151" y="3647675"/>
            <a:ext cx="520465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776B49B-9D7C-41AD-A3A0-CA15C8367ACC}"/>
              </a:ext>
            </a:extLst>
          </p:cNvPr>
          <p:cNvSpPr txBox="1"/>
          <p:nvPr/>
        </p:nvSpPr>
        <p:spPr>
          <a:xfrm>
            <a:off x="5075300" y="3387442"/>
            <a:ext cx="1051289" cy="470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>
                <a:latin typeface="Swis721 Cn BT" panose="020B0506020202030204" pitchFamily="34" charset="0"/>
              </a:rPr>
              <a:t>leggerezza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132E1E6-C062-4AB4-82C9-7A3602CE4F93}"/>
              </a:ext>
            </a:extLst>
          </p:cNvPr>
          <p:cNvSpPr txBox="1"/>
          <p:nvPr/>
        </p:nvSpPr>
        <p:spPr>
          <a:xfrm>
            <a:off x="7341373" y="3387442"/>
            <a:ext cx="1051289" cy="470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 dirty="0">
                <a:latin typeface="Swis721 Cn BT" panose="020B0506020202030204" pitchFamily="34" charset="0"/>
              </a:rPr>
              <a:t>planarità</a:t>
            </a:r>
          </a:p>
        </p:txBody>
      </p:sp>
    </p:spTree>
    <p:extLst>
      <p:ext uri="{BB962C8B-B14F-4D97-AF65-F5344CB8AC3E}">
        <p14:creationId xmlns:p14="http://schemas.microsoft.com/office/powerpoint/2010/main" val="20209479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43" name="Picture 2" descr="PROGRESS solaio a lastra | Progress S.p.A.">
            <a:extLst>
              <a:ext uri="{FF2B5EF4-FFF2-40B4-BE49-F238E27FC236}">
                <a16:creationId xmlns:a16="http://schemas.microsoft.com/office/drawing/2014/main" id="{1B382AA1-3BC3-464A-AB86-007D82A8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673" y="1573655"/>
            <a:ext cx="7661440" cy="43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itle 3">
            <a:extLst>
              <a:ext uri="{FF2B5EF4-FFF2-40B4-BE49-F238E27FC236}">
                <a16:creationId xmlns:a16="http://schemas.microsoft.com/office/drawing/2014/main" id="{5B9225AB-3BAD-4DB2-9D90-8ACBA37F45CC}"/>
              </a:ext>
            </a:extLst>
          </p:cNvPr>
          <p:cNvSpPr txBox="1">
            <a:spLocks/>
          </p:cNvSpPr>
          <p:nvPr/>
        </p:nvSpPr>
        <p:spPr>
          <a:xfrm>
            <a:off x="628650" y="1573655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SOLAIO MONOLITICO</a:t>
            </a:r>
          </a:p>
        </p:txBody>
      </p:sp>
    </p:spTree>
    <p:extLst>
      <p:ext uri="{BB962C8B-B14F-4D97-AF65-F5344CB8AC3E}">
        <p14:creationId xmlns:p14="http://schemas.microsoft.com/office/powerpoint/2010/main" val="17240066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3" name="Immagine 2" descr="Immagine che contiene interni, soffitto, tetto&#10;&#10;Descrizione generata automaticamente">
            <a:extLst>
              <a:ext uri="{FF2B5EF4-FFF2-40B4-BE49-F238E27FC236}">
                <a16:creationId xmlns:a16="http://schemas.microsoft.com/office/drawing/2014/main" id="{E18B8DDC-7E11-4E00-A253-FE0A5F2D18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62" y="1123949"/>
            <a:ext cx="6797676" cy="509825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6D9220-D4F9-4996-997B-0A5C2B32AB54}"/>
              </a:ext>
            </a:extLst>
          </p:cNvPr>
          <p:cNvSpPr txBox="1"/>
          <p:nvPr/>
        </p:nvSpPr>
        <p:spPr>
          <a:xfrm>
            <a:off x="6438900" y="1236663"/>
            <a:ext cx="2120900" cy="465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Impalcato a </a:t>
            </a:r>
            <a:r>
              <a:rPr lang="el-GR" sz="1800" dirty="0">
                <a:latin typeface="Swis721 Cn BT" panose="020B0506020202030204" pitchFamily="34" charset="0"/>
              </a:rPr>
              <a:t>π</a:t>
            </a:r>
            <a:endParaRPr lang="en-US" sz="18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7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0BF1EA-1BFD-4835-BB6A-C5BD08510677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evoluzione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B720457-21D2-4859-BDAB-CA7CAD627F94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Soletta piena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FF4EEF15-F473-43B0-8D5C-A485545C16B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484D015C-D203-4795-BED9-DBF5384FE5BB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Soletta nervata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E29A4981-417C-4A33-B2DB-FA81119D37C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 bwMode="auto">
          <a:xfrm>
            <a:off x="2465770" y="2846586"/>
            <a:ext cx="574313" cy="4707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E0EA62C0-C5E1-4B34-940C-22A4CF7E19A8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SOLAI</a:t>
            </a:r>
          </a:p>
          <a:p>
            <a:r>
              <a:rPr lang="it-IT" dirty="0">
                <a:cs typeface="Segoe UI Semilight" panose="020B0402040204020203" pitchFamily="34" charset="0"/>
              </a:rPr>
              <a:t>IN C.A.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6DA081C-6930-4555-A72A-E995ED69986A}"/>
              </a:ext>
            </a:extLst>
          </p:cNvPr>
          <p:cNvSpPr txBox="1">
            <a:spLocks/>
          </p:cNvSpPr>
          <p:nvPr/>
        </p:nvSpPr>
        <p:spPr>
          <a:xfrm>
            <a:off x="3040082" y="4351414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Solaio misto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428F2386-79C2-44CF-A916-49071F66B3CA}"/>
              </a:ext>
            </a:extLst>
          </p:cNvPr>
          <p:cNvSpPr txBox="1">
            <a:spLocks/>
          </p:cNvSpPr>
          <p:nvPr/>
        </p:nvSpPr>
        <p:spPr>
          <a:xfrm>
            <a:off x="3040081" y="5378682"/>
            <a:ext cx="1531917" cy="876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latin typeface="Swis721 Cn BT" panose="020B0506020202030204" pitchFamily="34" charset="0"/>
              </a:rPr>
              <a:t>Solaio in elementi prefabbricati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94715EA7-3ED7-4A4A-9119-400D79360EA2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 bwMode="auto">
          <a:xfrm>
            <a:off x="2465770" y="2846586"/>
            <a:ext cx="574312" cy="181032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Forma 9">
            <a:extLst>
              <a:ext uri="{FF2B5EF4-FFF2-40B4-BE49-F238E27FC236}">
                <a16:creationId xmlns:a16="http://schemas.microsoft.com/office/drawing/2014/main" id="{8FF3937A-9B75-4DFB-8018-A2A52530F847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 bwMode="auto">
          <a:xfrm>
            <a:off x="2465770" y="2846586"/>
            <a:ext cx="574311" cy="297058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B40BCD01-9E40-409B-8D2C-1D14941BC5E3}"/>
              </a:ext>
            </a:extLst>
          </p:cNvPr>
          <p:cNvSpPr/>
          <p:nvPr/>
        </p:nvSpPr>
        <p:spPr>
          <a:xfrm>
            <a:off x="972248" y="4531871"/>
            <a:ext cx="1502875" cy="42637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FB6E3453-4FF2-4730-BB61-F7B83A626A67}"/>
              </a:ext>
            </a:extLst>
          </p:cNvPr>
          <p:cNvSpPr/>
          <p:nvPr/>
        </p:nvSpPr>
        <p:spPr>
          <a:xfrm>
            <a:off x="1488294" y="4958246"/>
            <a:ext cx="470781" cy="340318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3C1F0066-DFEC-49E6-B25B-7BF6C58B561E}"/>
              </a:ext>
            </a:extLst>
          </p:cNvPr>
          <p:cNvSpPr/>
          <p:nvPr/>
        </p:nvSpPr>
        <p:spPr>
          <a:xfrm>
            <a:off x="1488294" y="5298564"/>
            <a:ext cx="470781" cy="270954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F12D7F69-084B-4A0C-9C29-EAE09C081788}"/>
              </a:ext>
            </a:extLst>
          </p:cNvPr>
          <p:cNvSpPr/>
          <p:nvPr/>
        </p:nvSpPr>
        <p:spPr>
          <a:xfrm>
            <a:off x="1516680" y="5434043"/>
            <a:ext cx="82047" cy="82047"/>
          </a:xfrm>
          <a:prstGeom prst="ellipse">
            <a:avLst/>
          </a:prstGeom>
          <a:solidFill>
            <a:srgbClr val="1277AA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87EE62BF-6D2B-46CF-807C-A6F05F69344D}"/>
              </a:ext>
            </a:extLst>
          </p:cNvPr>
          <p:cNvSpPr/>
          <p:nvPr/>
        </p:nvSpPr>
        <p:spPr>
          <a:xfrm>
            <a:off x="1687187" y="5434042"/>
            <a:ext cx="82047" cy="82047"/>
          </a:xfrm>
          <a:prstGeom prst="ellipse">
            <a:avLst/>
          </a:prstGeom>
          <a:solidFill>
            <a:srgbClr val="1277AA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FA3C45BB-A17C-4667-A61C-3859917D9FB3}"/>
              </a:ext>
            </a:extLst>
          </p:cNvPr>
          <p:cNvSpPr/>
          <p:nvPr/>
        </p:nvSpPr>
        <p:spPr>
          <a:xfrm>
            <a:off x="1848638" y="5434041"/>
            <a:ext cx="82047" cy="82047"/>
          </a:xfrm>
          <a:prstGeom prst="ellipse">
            <a:avLst/>
          </a:prstGeom>
          <a:solidFill>
            <a:srgbClr val="1277AA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F8DB05AE-3766-44B4-A8C0-E4DA460AA337}"/>
              </a:ext>
            </a:extLst>
          </p:cNvPr>
          <p:cNvCxnSpPr/>
          <p:nvPr/>
        </p:nvCxnSpPr>
        <p:spPr>
          <a:xfrm>
            <a:off x="899504" y="5298564"/>
            <a:ext cx="1648363" cy="0"/>
          </a:xfrm>
          <a:prstGeom prst="line">
            <a:avLst/>
          </a:prstGeom>
          <a:ln w="19050">
            <a:solidFill>
              <a:srgbClr val="1277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D956158-74BB-4B1B-A155-67CC92EA34F1}"/>
              </a:ext>
            </a:extLst>
          </p:cNvPr>
          <p:cNvSpPr txBox="1"/>
          <p:nvPr/>
        </p:nvSpPr>
        <p:spPr>
          <a:xfrm>
            <a:off x="29610" y="5032812"/>
            <a:ext cx="781019" cy="4986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asse neutro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0C41DB8-2892-43C2-AE9B-25417A6DC4BC}"/>
              </a:ext>
            </a:extLst>
          </p:cNvPr>
          <p:cNvSpPr txBox="1"/>
          <p:nvPr/>
        </p:nvSpPr>
        <p:spPr>
          <a:xfrm>
            <a:off x="962667" y="5665596"/>
            <a:ext cx="157501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zona tesa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C00171C-7FCA-4351-878D-082C02B008A1}"/>
              </a:ext>
            </a:extLst>
          </p:cNvPr>
          <p:cNvSpPr txBox="1"/>
          <p:nvPr/>
        </p:nvSpPr>
        <p:spPr>
          <a:xfrm>
            <a:off x="962667" y="4164839"/>
            <a:ext cx="157501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zona compressa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FD5A844A-46C1-47CA-BBEF-F228D3D1E9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751" y="1216529"/>
            <a:ext cx="3825240" cy="1833399"/>
          </a:xfrm>
          <a:prstGeom prst="rect">
            <a:avLst/>
          </a:prstGeom>
        </p:spPr>
      </p:pic>
      <p:sp>
        <p:nvSpPr>
          <p:cNvPr id="38" name="Title 3">
            <a:extLst>
              <a:ext uri="{FF2B5EF4-FFF2-40B4-BE49-F238E27FC236}">
                <a16:creationId xmlns:a16="http://schemas.microsoft.com/office/drawing/2014/main" id="{9E92A399-C095-4100-848B-51C1EB535C41}"/>
              </a:ext>
            </a:extLst>
          </p:cNvPr>
          <p:cNvSpPr txBox="1">
            <a:spLocks/>
          </p:cNvSpPr>
          <p:nvPr/>
        </p:nvSpPr>
        <p:spPr>
          <a:xfrm>
            <a:off x="7520603" y="2510504"/>
            <a:ext cx="1439402" cy="533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sz="1600" dirty="0">
                <a:latin typeface="Swis721 Cn BT" panose="020B0506020202030204" pitchFamily="34" charset="0"/>
              </a:rPr>
              <a:t>Solaio monolitico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207E124-38E0-451C-9AB2-F31ECF8EB0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10" y="3490091"/>
            <a:ext cx="4180522" cy="2151380"/>
          </a:xfrm>
          <a:prstGeom prst="rect">
            <a:avLst/>
          </a:prstGeom>
        </p:spPr>
      </p:pic>
      <p:sp>
        <p:nvSpPr>
          <p:cNvPr id="44" name="Title 3">
            <a:extLst>
              <a:ext uri="{FF2B5EF4-FFF2-40B4-BE49-F238E27FC236}">
                <a16:creationId xmlns:a16="http://schemas.microsoft.com/office/drawing/2014/main" id="{BDE67938-E236-46E1-876E-1F12919CB4BD}"/>
              </a:ext>
            </a:extLst>
          </p:cNvPr>
          <p:cNvSpPr txBox="1">
            <a:spLocks/>
          </p:cNvSpPr>
          <p:nvPr/>
        </p:nvSpPr>
        <p:spPr>
          <a:xfrm>
            <a:off x="7520603" y="5700976"/>
            <a:ext cx="1439402" cy="533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sz="1600" dirty="0">
                <a:latin typeface="Swis721 Cn BT" panose="020B0506020202030204" pitchFamily="34" charset="0"/>
              </a:rPr>
              <a:t>Solaio</a:t>
            </a:r>
          </a:p>
          <a:p>
            <a:r>
              <a:rPr lang="it-IT" altLang="it-IT" sz="1600" dirty="0">
                <a:latin typeface="Swis721 Cn BT" panose="020B0506020202030204" pitchFamily="34" charset="0"/>
              </a:rPr>
              <a:t>nervato</a:t>
            </a:r>
          </a:p>
        </p:txBody>
      </p:sp>
    </p:spTree>
    <p:extLst>
      <p:ext uri="{BB962C8B-B14F-4D97-AF65-F5344CB8AC3E}">
        <p14:creationId xmlns:p14="http://schemas.microsoft.com/office/powerpoint/2010/main" val="330663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edificio&#10;&#10;Descrizione generata automaticamente">
            <a:extLst>
              <a:ext uri="{FF2B5EF4-FFF2-40B4-BE49-F238E27FC236}">
                <a16:creationId xmlns:a16="http://schemas.microsoft.com/office/drawing/2014/main" id="{3F5A8641-124E-4610-BF0D-611FA50FFE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30" y="1186964"/>
            <a:ext cx="6579870" cy="4934903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Alcune definizioni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E5C235E-3813-4E90-8D1D-D178911C3A2B}"/>
              </a:ext>
            </a:extLst>
          </p:cNvPr>
          <p:cNvSpPr txBox="1">
            <a:spLocks/>
          </p:cNvSpPr>
          <p:nvPr/>
        </p:nvSpPr>
        <p:spPr>
          <a:xfrm>
            <a:off x="6950390" y="3956187"/>
            <a:ext cx="1453521" cy="911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Partizione interna (V)</a:t>
            </a:r>
          </a:p>
        </p:txBody>
      </p:sp>
      <p:cxnSp>
        <p:nvCxnSpPr>
          <p:cNvPr id="30" name="Forma 9">
            <a:extLst>
              <a:ext uri="{FF2B5EF4-FFF2-40B4-BE49-F238E27FC236}">
                <a16:creationId xmlns:a16="http://schemas.microsoft.com/office/drawing/2014/main" id="{434EE866-BEAE-438C-89BA-D073F4A770E7}"/>
              </a:ext>
            </a:extLst>
          </p:cNvPr>
          <p:cNvCxnSpPr>
            <a:cxnSpLocks/>
            <a:stCxn id="28" idx="1"/>
          </p:cNvCxnSpPr>
          <p:nvPr/>
        </p:nvCxnSpPr>
        <p:spPr bwMode="auto">
          <a:xfrm rot="10800000">
            <a:off x="5810250" y="3854814"/>
            <a:ext cx="1140140" cy="55700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3315ABD1-E728-4626-94C2-DDC1754C2F5C}"/>
              </a:ext>
            </a:extLst>
          </p:cNvPr>
          <p:cNvSpPr txBox="1">
            <a:spLocks/>
          </p:cNvSpPr>
          <p:nvPr/>
        </p:nvSpPr>
        <p:spPr>
          <a:xfrm>
            <a:off x="6950390" y="1955665"/>
            <a:ext cx="1453521" cy="953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Chiusura verticale trasparente</a:t>
            </a: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01AD9DC3-DEF9-4706-8F7C-9B812FD13B84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rot="10800000">
            <a:off x="4419600" y="2079732"/>
            <a:ext cx="2530790" cy="3527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A8625DD8-9EA3-45A5-B5F7-4114D7475CFE}"/>
              </a:ext>
            </a:extLst>
          </p:cNvPr>
          <p:cNvSpPr txBox="1">
            <a:spLocks/>
          </p:cNvSpPr>
          <p:nvPr/>
        </p:nvSpPr>
        <p:spPr>
          <a:xfrm>
            <a:off x="6950389" y="3052432"/>
            <a:ext cx="1453521" cy="776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Partizione interna (O)</a:t>
            </a:r>
          </a:p>
        </p:txBody>
      </p:sp>
      <p:cxnSp>
        <p:nvCxnSpPr>
          <p:cNvPr id="15" name="Forma 9">
            <a:extLst>
              <a:ext uri="{FF2B5EF4-FFF2-40B4-BE49-F238E27FC236}">
                <a16:creationId xmlns:a16="http://schemas.microsoft.com/office/drawing/2014/main" id="{4CCFA039-29F3-4252-B4CA-24525B32A3E9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rot="10800000">
            <a:off x="5419725" y="2593523"/>
            <a:ext cx="1530664" cy="84707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5A2AAA65-5033-4102-B17A-18365825BC57}"/>
              </a:ext>
            </a:extLst>
          </p:cNvPr>
          <p:cNvSpPr txBox="1">
            <a:spLocks/>
          </p:cNvSpPr>
          <p:nvPr/>
        </p:nvSpPr>
        <p:spPr>
          <a:xfrm>
            <a:off x="6950389" y="1172602"/>
            <a:ext cx="1453521" cy="655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Chiusura superiore </a:t>
            </a:r>
          </a:p>
        </p:txBody>
      </p:sp>
      <p:cxnSp>
        <p:nvCxnSpPr>
          <p:cNvPr id="20" name="Forma 9">
            <a:extLst>
              <a:ext uri="{FF2B5EF4-FFF2-40B4-BE49-F238E27FC236}">
                <a16:creationId xmlns:a16="http://schemas.microsoft.com/office/drawing/2014/main" id="{DC8B32FC-6226-4DCE-8E8E-AC00A9ED169E}"/>
              </a:ext>
            </a:extLst>
          </p:cNvPr>
          <p:cNvCxnSpPr>
            <a:cxnSpLocks/>
            <a:stCxn id="17" idx="1"/>
          </p:cNvCxnSpPr>
          <p:nvPr/>
        </p:nvCxnSpPr>
        <p:spPr bwMode="auto">
          <a:xfrm rot="10800000">
            <a:off x="3644905" y="1372991"/>
            <a:ext cx="3305485" cy="12743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3039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56DAAA6C-1FC4-483C-8055-F9C6D77020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1469707"/>
            <a:ext cx="5437298" cy="4397693"/>
          </a:xfrm>
          <a:prstGeom prst="rect">
            <a:avLst/>
          </a:prstGeom>
        </p:spPr>
      </p:pic>
      <p:sp>
        <p:nvSpPr>
          <p:cNvPr id="28" name="Title 3">
            <a:extLst>
              <a:ext uri="{FF2B5EF4-FFF2-40B4-BE49-F238E27FC236}">
                <a16:creationId xmlns:a16="http://schemas.microsoft.com/office/drawing/2014/main" id="{5C621097-2B95-48F6-B012-92D144B574FC}"/>
              </a:ext>
            </a:extLst>
          </p:cNvPr>
          <p:cNvSpPr txBox="1">
            <a:spLocks/>
          </p:cNvSpPr>
          <p:nvPr/>
        </p:nvSpPr>
        <p:spPr>
          <a:xfrm>
            <a:off x="6134100" y="1044000"/>
            <a:ext cx="23812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naturale evoluzione del solaio nervato, in cui i copriferro esigui portavano ad una ossidazione rapida delle armature, è il solaio di tipo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cui una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caldana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armata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fornisce il collegamento superiore.</a:t>
            </a:r>
          </a:p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connota per una maggiore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leggerezza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complessiva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per un miglior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«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 dovuto all’aria contenuta nelle forature degli interposti.</a:t>
            </a:r>
          </a:p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L’utilizzo di interposti in laterizio provvisti di alette inferiori presenta il vantaggio di offrire una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superficie d’intradosso uniforme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priva di discontinuità tra laterizio e calcestruzzo.</a:t>
            </a:r>
          </a:p>
        </p:txBody>
      </p:sp>
    </p:spTree>
    <p:extLst>
      <p:ext uri="{BB962C8B-B14F-4D97-AF65-F5344CB8AC3E}">
        <p14:creationId xmlns:p14="http://schemas.microsoft.com/office/powerpoint/2010/main" val="38323708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5C621097-2B95-48F6-B012-92D144B574FC}"/>
              </a:ext>
            </a:extLst>
          </p:cNvPr>
          <p:cNvSpPr txBox="1">
            <a:spLocks/>
          </p:cNvSpPr>
          <p:nvPr/>
        </p:nvSpPr>
        <p:spPr>
          <a:xfrm>
            <a:off x="6134100" y="1044000"/>
            <a:ext cx="23812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naturale evoluzione del solaio nervato, in cui i copriferro esigui portavano ad una ossidazione rapida delle armature, è il solaio di tipo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cui una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caldana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armata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fornisce il collegamento superiore.</a:t>
            </a:r>
          </a:p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connota per una maggiore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leggerezza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complessiva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per un miglior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«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 dovuto all’aria contenuta nelle forature degli interposti.</a:t>
            </a:r>
          </a:p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L’utilizzo di interposti in laterizio provvisti di alette inferiori presenta il vantaggio di offrire una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superficie d’intradosso uniforme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priva di discontinuità tra laterizio e calcestruzzo.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E1F146-1483-4B98-AF14-6E9C8750B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408" y="1240179"/>
            <a:ext cx="4644389" cy="48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6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SOLAI</a:t>
            </a:r>
          </a:p>
          <a:p>
            <a:r>
              <a:rPr lang="it-IT" dirty="0">
                <a:cs typeface="Segoe UI Semilight" panose="020B0402040204020203" pitchFamily="34" charset="0"/>
              </a:rPr>
              <a:t>IN C.A.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0B6382BC-764E-48E3-B714-B3AF69D51446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tipologie di sistemi misti in cemento armato comprendono:</a:t>
            </a:r>
          </a:p>
          <a:p>
            <a:r>
              <a:rPr lang="it-IT" dirty="0"/>
              <a:t>Solai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gettati in opera</a:t>
            </a:r>
            <a:r>
              <a:rPr lang="it-IT" dirty="0"/>
              <a:t>:</a:t>
            </a:r>
          </a:p>
          <a:p>
            <a:pPr marL="228600" indent="-228600">
              <a:buAutoNum type="arabicParenR"/>
            </a:pPr>
            <a:r>
              <a:rPr lang="it-IT" dirty="0"/>
              <a:t>Solai realizzati totalmente in opera;</a:t>
            </a:r>
          </a:p>
          <a:p>
            <a:pPr marL="228600" indent="-228600">
              <a:buAutoNum type="arabicParenR"/>
            </a:pPr>
            <a:r>
              <a:rPr lang="it-IT" dirty="0"/>
              <a:t>Solai a travetti prefabbricati a traliccio;</a:t>
            </a:r>
          </a:p>
          <a:p>
            <a:pPr marL="228600" indent="-228600">
              <a:buAutoNum type="arabicParenR"/>
            </a:pPr>
            <a:r>
              <a:rPr lang="it-IT" dirty="0"/>
              <a:t>Solai a travetti prefabbricati precompressi;</a:t>
            </a:r>
          </a:p>
          <a:p>
            <a:pPr marL="228600" indent="-228600">
              <a:buAutoNum type="arabicParenR"/>
            </a:pPr>
            <a:r>
              <a:rPr lang="it-IT" dirty="0"/>
              <a:t>Solai con laterizio armato.</a:t>
            </a:r>
          </a:p>
          <a:p>
            <a:r>
              <a:rPr lang="it-IT" dirty="0"/>
              <a:t>Solai 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elementi</a:t>
            </a:r>
            <a:r>
              <a:rPr lang="it-IT" dirty="0"/>
              <a:t>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prefabbricati</a:t>
            </a:r>
            <a:r>
              <a:rPr lang="it-IT" dirty="0"/>
              <a:t> e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getto</a:t>
            </a:r>
            <a:r>
              <a:rPr lang="it-IT" dirty="0"/>
              <a:t> di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completamento</a:t>
            </a:r>
            <a:r>
              <a:rPr lang="it-IT" dirty="0"/>
              <a:t>:</a:t>
            </a:r>
          </a:p>
          <a:p>
            <a:pPr marL="228600" indent="-228600">
              <a:buAutoNum type="arabicParenR"/>
            </a:pPr>
            <a:r>
              <a:rPr lang="it-IT" dirty="0"/>
              <a:t>Pannelli in laterizio prefabbricati</a:t>
            </a:r>
          </a:p>
          <a:p>
            <a:pPr marL="228600" indent="-228600">
              <a:buAutoNum type="arabicParenR"/>
            </a:pPr>
            <a:r>
              <a:rPr lang="it-IT" dirty="0"/>
              <a:t>Sistemi </a:t>
            </a:r>
            <a:r>
              <a:rPr lang="it-IT" dirty="0" err="1"/>
              <a:t>predalles</a:t>
            </a:r>
            <a:r>
              <a:rPr lang="it-IT" dirty="0"/>
              <a:t> alleggeriti in blocchi</a:t>
            </a:r>
          </a:p>
          <a:p>
            <a:pPr marL="228600" indent="-228600">
              <a:buAutoNum type="arabicParenR"/>
            </a:pPr>
            <a:r>
              <a:rPr lang="it-IT" dirty="0"/>
              <a:t>Coppi e blocchi.</a:t>
            </a:r>
          </a:p>
          <a:p>
            <a:r>
              <a:rPr lang="it-IT" dirty="0"/>
              <a:t>Solai a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elementi prefabbricati</a:t>
            </a:r>
            <a:r>
              <a:rPr lang="it-IT" dirty="0"/>
              <a:t>, con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giunti</a:t>
            </a:r>
            <a:r>
              <a:rPr lang="it-IT" dirty="0"/>
              <a:t> di completamento:</a:t>
            </a:r>
          </a:p>
          <a:p>
            <a:pPr marL="228600" indent="-228600">
              <a:buAutoNum type="arabicParenR"/>
            </a:pPr>
            <a:r>
              <a:rPr lang="it-IT" dirty="0"/>
              <a:t>Lastre alleggerite;</a:t>
            </a:r>
          </a:p>
          <a:p>
            <a:pPr marL="228600" indent="-228600">
              <a:buAutoNum type="arabicParenR"/>
            </a:pPr>
            <a:r>
              <a:rPr lang="it-IT" dirty="0" err="1"/>
              <a:t>Copponi</a:t>
            </a:r>
            <a:r>
              <a:rPr lang="it-IT" dirty="0"/>
              <a:t> profilati.</a:t>
            </a:r>
          </a:p>
        </p:txBody>
      </p:sp>
    </p:spTree>
    <p:extLst>
      <p:ext uri="{BB962C8B-B14F-4D97-AF65-F5344CB8AC3E}">
        <p14:creationId xmlns:p14="http://schemas.microsoft.com/office/powerpoint/2010/main" val="6451520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048D64D-79F5-4129-ADF7-9170FF338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1613907"/>
            <a:ext cx="7686675" cy="421005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875F7F39-8CC3-40B2-A54A-A48040AA4B2D}"/>
              </a:ext>
            </a:extLst>
          </p:cNvPr>
          <p:cNvSpPr txBox="1">
            <a:spLocks/>
          </p:cNvSpPr>
          <p:nvPr/>
        </p:nvSpPr>
        <p:spPr>
          <a:xfrm>
            <a:off x="6267449" y="2157857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ELEMENTO di ALLEGGERIMENTO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CB60EB5-C4F2-41E8-9435-B962066F7AAA}"/>
              </a:ext>
            </a:extLst>
          </p:cNvPr>
          <p:cNvSpPr txBox="1">
            <a:spLocks/>
          </p:cNvSpPr>
          <p:nvPr/>
        </p:nvSpPr>
        <p:spPr>
          <a:xfrm>
            <a:off x="438149" y="1573655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SOLETTA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479C0379-CE10-4C1D-A08D-DC2A7DA054F0}"/>
              </a:ext>
            </a:extLst>
          </p:cNvPr>
          <p:cNvSpPr txBox="1">
            <a:spLocks/>
          </p:cNvSpPr>
          <p:nvPr/>
        </p:nvSpPr>
        <p:spPr>
          <a:xfrm>
            <a:off x="5376862" y="5170914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TRAVETTO</a:t>
            </a:r>
          </a:p>
          <a:p>
            <a:r>
              <a:rPr lang="it-IT" sz="1800" dirty="0">
                <a:latin typeface="Swis721 Cn BT" panose="020B0506020202030204" pitchFamily="34" charset="0"/>
              </a:rPr>
              <a:t>resistente a TRAZIONE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6CBAD32-7A3F-4BEB-868D-EE84DA60B9BC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28511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Interasse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fra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travetti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40-80 cm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Larghezza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travetti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5-15 cm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Spessore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cappa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≥ 5 cm</a:t>
            </a:r>
          </a:p>
        </p:txBody>
      </p:sp>
    </p:spTree>
    <p:extLst>
      <p:ext uri="{BB962C8B-B14F-4D97-AF65-F5344CB8AC3E}">
        <p14:creationId xmlns:p14="http://schemas.microsoft.com/office/powerpoint/2010/main" val="24890669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AC435B-4E2E-42A0-A1E1-6AFCAB7E71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02" y="1670244"/>
            <a:ext cx="4274075" cy="37095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625F0D-DBB2-4EB3-931E-152398287C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23" y="1670244"/>
            <a:ext cx="4201838" cy="370957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D1B07AC-EA47-465D-BE3C-76614B960B5C}"/>
              </a:ext>
            </a:extLst>
          </p:cNvPr>
          <p:cNvSpPr txBox="1">
            <a:spLocks/>
          </p:cNvSpPr>
          <p:nvPr/>
        </p:nvSpPr>
        <p:spPr>
          <a:xfrm>
            <a:off x="4675423" y="2878493"/>
            <a:ext cx="1356658" cy="689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latin typeface="Swis721 Cn BT" panose="020B0506020202030204" pitchFamily="34" charset="0"/>
              </a:rPr>
              <a:t>Travetti in laterocemento</a:t>
            </a:r>
          </a:p>
          <a:p>
            <a:r>
              <a:rPr lang="it-IT" altLang="it-IT" dirty="0">
                <a:latin typeface="Swis721 Cn BT" panose="020B0506020202030204" pitchFamily="34" charset="0"/>
              </a:rPr>
              <a:t>(in disuso)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841B191-A3EF-4A74-B872-226EFE859D33}"/>
              </a:ext>
            </a:extLst>
          </p:cNvPr>
          <p:cNvSpPr txBox="1">
            <a:spLocks/>
          </p:cNvSpPr>
          <p:nvPr/>
        </p:nvSpPr>
        <p:spPr>
          <a:xfrm>
            <a:off x="4675423" y="4932018"/>
            <a:ext cx="1356658" cy="689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latin typeface="Swis721 Cn BT" panose="020B0506020202030204" pitchFamily="34" charset="0"/>
              </a:rPr>
              <a:t>Solaio</a:t>
            </a:r>
          </a:p>
          <a:p>
            <a:r>
              <a:rPr lang="it-IT" altLang="it-IT" dirty="0">
                <a:latin typeface="Swis721 Cn BT" panose="020B0506020202030204" pitchFamily="34" charset="0"/>
              </a:rPr>
              <a:t>a pannelli prefabbricati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B8B98CB-1908-4763-8269-B8B54378A352}"/>
              </a:ext>
            </a:extLst>
          </p:cNvPr>
          <p:cNvSpPr txBox="1">
            <a:spLocks/>
          </p:cNvSpPr>
          <p:nvPr/>
        </p:nvSpPr>
        <p:spPr>
          <a:xfrm>
            <a:off x="194502" y="2975136"/>
            <a:ext cx="1356658" cy="689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latin typeface="Swis721 Cn BT" panose="020B0506020202030204" pitchFamily="34" charset="0"/>
              </a:rPr>
              <a:t>Solaio realizzato</a:t>
            </a:r>
          </a:p>
          <a:p>
            <a:r>
              <a:rPr lang="it-IT" altLang="it-IT" dirty="0">
                <a:latin typeface="Swis721 Cn BT" panose="020B0506020202030204" pitchFamily="34" charset="0"/>
              </a:rPr>
              <a:t>in opera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4287095-4119-4768-9835-75A9ABDABFCA}"/>
              </a:ext>
            </a:extLst>
          </p:cNvPr>
          <p:cNvSpPr txBox="1">
            <a:spLocks/>
          </p:cNvSpPr>
          <p:nvPr/>
        </p:nvSpPr>
        <p:spPr>
          <a:xfrm>
            <a:off x="194502" y="4936472"/>
            <a:ext cx="1356658" cy="689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latin typeface="Swis721 Cn BT" panose="020B0506020202030204" pitchFamily="34" charset="0"/>
              </a:rPr>
              <a:t>Solaio</a:t>
            </a:r>
          </a:p>
          <a:p>
            <a:r>
              <a:rPr lang="it-IT" altLang="it-IT" dirty="0">
                <a:latin typeface="Swis721 Cn BT" panose="020B0506020202030204" pitchFamily="34" charset="0"/>
              </a:rPr>
              <a:t>a travetti tralicciati</a:t>
            </a:r>
          </a:p>
        </p:txBody>
      </p:sp>
    </p:spTree>
    <p:extLst>
      <p:ext uri="{BB962C8B-B14F-4D97-AF65-F5344CB8AC3E}">
        <p14:creationId xmlns:p14="http://schemas.microsoft.com/office/powerpoint/2010/main" val="16161549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63EB25B-A0CA-4C57-8147-07A6EC7E83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30" y="2098635"/>
            <a:ext cx="5345430" cy="3704668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789748B6-05D6-49A7-9099-68AA8FE69A55}"/>
              </a:ext>
            </a:extLst>
          </p:cNvPr>
          <p:cNvSpPr txBox="1">
            <a:spLocks/>
          </p:cNvSpPr>
          <p:nvPr/>
        </p:nvSpPr>
        <p:spPr>
          <a:xfrm>
            <a:off x="1289385" y="1787030"/>
            <a:ext cx="1620132" cy="7357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Travetto in c.a.</a:t>
            </a:r>
          </a:p>
          <a:p>
            <a:r>
              <a:rPr lang="it-IT" sz="1600" dirty="0">
                <a:latin typeface="Swis721 Cn BT" panose="020B0506020202030204" pitchFamily="34" charset="0"/>
              </a:rPr>
              <a:t>e fondello in cotto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2040363-6AF7-41B3-B917-D999EC919EE2}"/>
              </a:ext>
            </a:extLst>
          </p:cNvPr>
          <p:cNvSpPr txBox="1">
            <a:spLocks/>
          </p:cNvSpPr>
          <p:nvPr/>
        </p:nvSpPr>
        <p:spPr>
          <a:xfrm>
            <a:off x="4572000" y="1787031"/>
            <a:ext cx="1580027" cy="474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Travetto in </a:t>
            </a:r>
            <a:r>
              <a:rPr lang="it-IT" sz="1600" dirty="0" err="1">
                <a:latin typeface="Swis721 Cn BT" panose="020B0506020202030204" pitchFamily="34" charset="0"/>
              </a:rPr>
              <a:t>c.a.p.</a:t>
            </a:r>
            <a:endParaRPr lang="it-IT" sz="1600" dirty="0">
              <a:latin typeface="Swis721 Cn BT" panose="020B0506020202030204" pitchFamily="34" charset="0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83CB57F-7EAA-4E4E-8BC1-C7A2D16BAD77}"/>
              </a:ext>
            </a:extLst>
          </p:cNvPr>
          <p:cNvSpPr txBox="1">
            <a:spLocks/>
          </p:cNvSpPr>
          <p:nvPr/>
        </p:nvSpPr>
        <p:spPr>
          <a:xfrm>
            <a:off x="1796573" y="3613860"/>
            <a:ext cx="1452705" cy="7357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Pannelli prefabbricati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2FD8795E-813A-4B47-BD09-E44BA82976A3}"/>
              </a:ext>
            </a:extLst>
          </p:cNvPr>
          <p:cNvSpPr/>
          <p:nvPr/>
        </p:nvSpPr>
        <p:spPr>
          <a:xfrm>
            <a:off x="5425720" y="2396212"/>
            <a:ext cx="177165" cy="21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2910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6EC870F-C2D1-4C0C-8E3B-76E44A1D9E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260087"/>
            <a:ext cx="4223256" cy="4761571"/>
          </a:xfrm>
          <a:prstGeom prst="rect">
            <a:avLst/>
          </a:prstGeom>
        </p:spPr>
      </p:pic>
      <p:pic>
        <p:nvPicPr>
          <p:cNvPr id="8" name="Segnaposto contenuto 3">
            <a:extLst>
              <a:ext uri="{FF2B5EF4-FFF2-40B4-BE49-F238E27FC236}">
                <a16:creationId xmlns:a16="http://schemas.microsoft.com/office/drawing/2014/main" id="{85F05504-A781-4A1D-A12E-60A93CA30C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351" y="1260087"/>
            <a:ext cx="3571177" cy="476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781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A13E9E43-5B61-41E6-96DF-5E5A44C314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881" y="1124644"/>
            <a:ext cx="6870237" cy="515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550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06A668E-C135-438B-AC1C-0741B3D9A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662" y="1176337"/>
            <a:ext cx="6150790" cy="502126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D6C0AEF-A33B-4518-A1E5-8DBDCB9A5B1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21526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solaio è costituito da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travetti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prefabbricati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c.a. normale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precompresso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nei quali è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incorporata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l’armatura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realizzazione si completa con: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posa degli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alleggerimento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posa dell’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armatura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ripartizione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carichi;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getto di calcestruzzo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completamento.</a:t>
            </a:r>
          </a:p>
        </p:txBody>
      </p:sp>
    </p:spTree>
    <p:extLst>
      <p:ext uri="{BB962C8B-B14F-4D97-AF65-F5344CB8AC3E}">
        <p14:creationId xmlns:p14="http://schemas.microsoft.com/office/powerpoint/2010/main" val="41815341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3B730B9-C11A-EC6E-C5D3-984886B68C1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foratura dei solai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possibile praticando aperture di larghezza pari a quella della luce – o pari alla distanza tra due nervature. Per quanto concerne sistemi a pannelli e lastre, è opportuno che le aperture siano previste già al momento del confezionamento del componente prefabbricato.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Eventuali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aperture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dimensioni maggiori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 quelle dei blocchi sono possibili mediante la disposizione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travetti ai bordi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 con speciali pezzi.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CF13C-EF8E-268E-D4F9-C0F5FD42E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11841" y="1747481"/>
            <a:ext cx="5054185" cy="383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97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Funzioni di chiusure e partizioni orizzontali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6A03CED-5F8A-4D01-A17D-3A2FFCE8F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13"/>
          <a:stretch/>
        </p:blipFill>
        <p:spPr bwMode="auto">
          <a:xfrm>
            <a:off x="5117182" y="1273732"/>
            <a:ext cx="3294324" cy="141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A7929E3A-CA72-4BED-A259-C73069295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90" b="31287"/>
          <a:stretch/>
        </p:blipFill>
        <p:spPr bwMode="auto">
          <a:xfrm>
            <a:off x="5117182" y="3002292"/>
            <a:ext cx="3294324" cy="148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3C17C5F2-7E6F-408F-BB37-DAB6074C1131}"/>
              </a:ext>
            </a:extLst>
          </p:cNvPr>
          <p:cNvSpPr/>
          <p:nvPr/>
        </p:nvSpPr>
        <p:spPr>
          <a:xfrm>
            <a:off x="5120587" y="4802837"/>
            <a:ext cx="3289759" cy="1263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75F7AC8-2B03-4FD5-9C64-B6BF77485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17" t="71816" r="4258"/>
          <a:stretch/>
        </p:blipFill>
        <p:spPr bwMode="auto">
          <a:xfrm>
            <a:off x="6867324" y="4812968"/>
            <a:ext cx="1544182" cy="12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FA7C1C87-A9EA-49EF-BD15-576C6B075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816" r="57332"/>
          <a:stretch/>
        </p:blipFill>
        <p:spPr bwMode="auto">
          <a:xfrm>
            <a:off x="5117182" y="4812969"/>
            <a:ext cx="1434663" cy="121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funzioni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117794"/>
            <a:ext cx="1922538" cy="577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Superiori</a:t>
            </a:r>
          </a:p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copertura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406580"/>
            <a:ext cx="574312" cy="149720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 bwMode="auto">
          <a:xfrm>
            <a:off x="2392650" y="2903789"/>
            <a:ext cx="574312" cy="24189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CHIUSURE E PARTIZIONI ORIZZONTALI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2A6FA19A-83F9-4003-AC28-2B796D9C3F45}"/>
              </a:ext>
            </a:extLst>
          </p:cNvPr>
          <p:cNvSpPr txBox="1">
            <a:spLocks/>
          </p:cNvSpPr>
          <p:nvPr/>
        </p:nvSpPr>
        <p:spPr>
          <a:xfrm>
            <a:off x="2966962" y="1730239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sz="1600" dirty="0">
                <a:latin typeface="Swis721 Cn BT" panose="020B0506020202030204" pitchFamily="34" charset="0"/>
              </a:rPr>
              <a:t>Garantire condizioni di comfort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2966962" y="2868916"/>
            <a:ext cx="1922538" cy="5535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P.O. Interne</a:t>
            </a:r>
          </a:p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C.O. Intermedie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E5A7F184-86A2-40C3-910D-1EF1E626C2CD}"/>
              </a:ext>
            </a:extLst>
          </p:cNvPr>
          <p:cNvSpPr txBox="1">
            <a:spLocks/>
          </p:cNvSpPr>
          <p:nvPr/>
        </p:nvSpPr>
        <p:spPr>
          <a:xfrm>
            <a:off x="2966962" y="3457327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 dirty="0">
                <a:latin typeface="Swis721 Cn BT" panose="020B0506020202030204" pitchFamily="34" charset="0"/>
              </a:rPr>
              <a:t>Costituire superfici per lo svolgimento delle attività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B4857F6D-B185-404A-8A0D-7D77694CD205}"/>
              </a:ext>
            </a:extLst>
          </p:cNvPr>
          <p:cNvSpPr txBox="1">
            <a:spLocks/>
          </p:cNvSpPr>
          <p:nvPr/>
        </p:nvSpPr>
        <p:spPr>
          <a:xfrm>
            <a:off x="2966962" y="4630878"/>
            <a:ext cx="1922538" cy="544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C.O. Inferiori</a:t>
            </a:r>
          </a:p>
          <a:p>
            <a:r>
              <a:rPr lang="it-IT" sz="16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o di Base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6D9AD198-2C4F-40FF-A910-733746A733E6}"/>
              </a:ext>
            </a:extLst>
          </p:cNvPr>
          <p:cNvSpPr txBox="1">
            <a:spLocks/>
          </p:cNvSpPr>
          <p:nvPr/>
        </p:nvSpPr>
        <p:spPr>
          <a:xfrm>
            <a:off x="2966962" y="5210047"/>
            <a:ext cx="1922538" cy="96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 dirty="0">
                <a:latin typeface="Swis721 Cn BT" panose="020B0506020202030204" pitchFamily="34" charset="0"/>
              </a:rPr>
              <a:t>Costituire il confine tra interno ed esterno</a:t>
            </a:r>
          </a:p>
          <a:p>
            <a:pPr algn="just"/>
            <a:r>
              <a:rPr lang="it-IT" sz="1600" dirty="0">
                <a:latin typeface="Swis721 Cn BT" panose="020B0506020202030204" pitchFamily="34" charset="0"/>
              </a:rPr>
              <a:t>Garantire condizioni di comfort</a:t>
            </a:r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76181FEF-BB9B-48D5-A71D-0E52E5185534}"/>
              </a:ext>
            </a:extLst>
          </p:cNvPr>
          <p:cNvCxnSpPr>
            <a:cxnSpLocks/>
            <a:stCxn id="31" idx="3"/>
            <a:endCxn id="40" idx="1"/>
          </p:cNvCxnSpPr>
          <p:nvPr/>
        </p:nvCxnSpPr>
        <p:spPr bwMode="auto">
          <a:xfrm>
            <a:off x="2392650" y="2903789"/>
            <a:ext cx="574312" cy="199923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2478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1EE054-D2CE-84E1-B225-7687E7D0C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378596" y="-612631"/>
            <a:ext cx="4386806" cy="880667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5C45720-2F64-276E-1E9F-77F11EA39253}"/>
              </a:ext>
            </a:extLst>
          </p:cNvPr>
          <p:cNvSpPr/>
          <p:nvPr/>
        </p:nvSpPr>
        <p:spPr>
          <a:xfrm rot="3660064">
            <a:off x="882907" y="1275466"/>
            <a:ext cx="1045012" cy="2394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DA6665A-6833-E094-1191-7D4C07988FB4}"/>
              </a:ext>
            </a:extLst>
          </p:cNvPr>
          <p:cNvSpPr/>
          <p:nvPr/>
        </p:nvSpPr>
        <p:spPr>
          <a:xfrm rot="3660064">
            <a:off x="358856" y="1217048"/>
            <a:ext cx="422453" cy="760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0B41CB9-399F-5767-5774-20708E08345D}"/>
              </a:ext>
            </a:extLst>
          </p:cNvPr>
          <p:cNvSpPr/>
          <p:nvPr/>
        </p:nvSpPr>
        <p:spPr>
          <a:xfrm rot="3660064">
            <a:off x="769917" y="955725"/>
            <a:ext cx="514273" cy="175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985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8A5B75C-76A8-6561-19D8-58EF9D1AB4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6795" y="1538315"/>
            <a:ext cx="4215357" cy="44295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B94590-FE41-69A0-8AC0-D6240371EE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16009" y="1992368"/>
            <a:ext cx="5162128" cy="340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795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2A9B9032-70A2-489E-9575-E237A642CA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2298"/>
            <a:ext cx="4000500" cy="37822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E91958-8228-4D35-8CA2-30CC1626D6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873" y="1767494"/>
            <a:ext cx="5036127" cy="377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157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E31652C-C0F1-8624-CD80-07C8DCB58BA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solai a travetti precompressi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presentano una sezione a T rovescia e superficie scabra per aumentare la presa del getto di completamento.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L’armatura di ripresa del momento flettente positivo è già inserita nella coda di rondine al momento della produzione in stabilimento.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solai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«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predalles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 sono pannelli costituiti da lastre in calcestruzzo (spessore 4 cm su moduli da 1,20 ml) gettate in stabilimento produttivo con annegamento di armatura metallica. Di questa armatura sporgono i (tre) tralicci elettrosaldati che definiscono la direzione di orditura.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principale vantaggio legato a questa soluzione è la regolarità e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planarità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superficie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intradossale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accettabile anche in spazi di servizio a edifici residenziali e civili.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DAC1E7E-95C7-3B15-7112-CA3FB485FF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833" y="2698651"/>
            <a:ext cx="3554730" cy="105491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7D9EF72-F5D1-B057-FDBD-0E65CB3978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977" y="1174746"/>
            <a:ext cx="2778443" cy="14175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354AF8-C5CB-AFBD-6451-328CB1FCB0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761" y="4159349"/>
            <a:ext cx="3802379" cy="21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88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id="{FBF0CEC0-4DCB-4064-A5F9-B45662D1C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2298"/>
            <a:ext cx="4480560" cy="36926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F1663BA-CCC7-4A29-A38C-97EFE8F36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313" y="1762298"/>
            <a:ext cx="4563687" cy="36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773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8242D4-3E5F-46E7-BB37-BBF1E9376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3" y="1184856"/>
            <a:ext cx="7545194" cy="505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557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2433555-0C4F-4520-A0E4-9596F9887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313" y="1690690"/>
            <a:ext cx="4563687" cy="3830904"/>
          </a:xfrm>
          <a:prstGeom prst="rect">
            <a:avLst/>
          </a:prstGeom>
        </p:spPr>
      </p:pic>
      <p:pic>
        <p:nvPicPr>
          <p:cNvPr id="8" name="Segnaposto contenuto 6">
            <a:extLst>
              <a:ext uri="{FF2B5EF4-FFF2-40B4-BE49-F238E27FC236}">
                <a16:creationId xmlns:a16="http://schemas.microsoft.com/office/drawing/2014/main" id="{5BAF04A2-71B9-44E2-9794-FBF7B92610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90690"/>
            <a:ext cx="4360103" cy="38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153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33E56E5-DB06-4E53-9DBF-0E6FAB6C08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13" y="1179955"/>
            <a:ext cx="7497753" cy="49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10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A51BE9-8ECF-443A-8063-66204D9C1D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82" y="1203976"/>
            <a:ext cx="7062636" cy="493625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F91310-D2FA-427C-AD6D-E54E4D080A12}"/>
              </a:ext>
            </a:extLst>
          </p:cNvPr>
          <p:cNvSpPr txBox="1"/>
          <p:nvPr/>
        </p:nvSpPr>
        <p:spPr>
          <a:xfrm>
            <a:off x="203200" y="1300163"/>
            <a:ext cx="2120900" cy="465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latin typeface="Swis721 Cn BT" panose="020B0506020202030204" pitchFamily="34" charset="0"/>
              </a:rPr>
              <a:t>Solaio alveolare</a:t>
            </a:r>
            <a:endParaRPr lang="en-US" sz="18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0089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E765C7-7204-4A5B-AA75-3DC742DFB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74" y="1103971"/>
            <a:ext cx="4362300" cy="513242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F64FC5-8F5E-483B-9B15-EB7AB710D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472" y="1103971"/>
            <a:ext cx="3993506" cy="51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654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2904</Words>
  <Application>Microsoft Office PowerPoint</Application>
  <PresentationFormat>Presentazione su schermo (4:3)</PresentationFormat>
  <Paragraphs>593</Paragraphs>
  <Slides>99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99</vt:i4>
      </vt:variant>
    </vt:vector>
  </HeadingPairs>
  <TitlesOfParts>
    <vt:vector size="105" baseType="lpstr">
      <vt:lpstr>Segoe UI Semilight</vt:lpstr>
      <vt:lpstr>Segoe UI</vt:lpstr>
      <vt:lpstr>Swis721 Cn BT</vt:lpstr>
      <vt:lpstr>Wingdings</vt:lpstr>
      <vt:lpstr>Arial</vt:lpstr>
      <vt:lpstr>Tema di Office</vt:lpstr>
      <vt:lpstr>Presentazione standard di PowerPoint</vt:lpstr>
      <vt:lpstr>Presentazione standard di PowerPoint</vt:lpstr>
      <vt:lpstr>Alcune definizioni</vt:lpstr>
      <vt:lpstr>Alcune definizioni</vt:lpstr>
      <vt:lpstr>Alcune definizioni</vt:lpstr>
      <vt:lpstr>Alcune definizioni</vt:lpstr>
      <vt:lpstr>Alcune definizioni</vt:lpstr>
      <vt:lpstr>Alcune definizioni</vt:lpstr>
      <vt:lpstr>Funzioni di chiusure e partizioni orizzontali</vt:lpstr>
      <vt:lpstr>Funzioni di chiusure e partizioni orizzontali</vt:lpstr>
      <vt:lpstr>Funzioni di chiusure e partizioni orizzontali</vt:lpstr>
      <vt:lpstr>Funzioni di chiusure e partizioni orizzontali</vt:lpstr>
      <vt:lpstr>Strati funzionali</vt:lpstr>
      <vt:lpstr>Presentazione standard di PowerPoint</vt:lpstr>
      <vt:lpstr>Sicurezza e resistenza meccanica</vt:lpstr>
      <vt:lpstr>Sicurezza e resistenza meccanica</vt:lpstr>
      <vt:lpstr>Riferimenti ai principi geometrico-costruttivi</vt:lpstr>
      <vt:lpstr>Riferimenti ai principi geometrico-costruttivi</vt:lpstr>
      <vt:lpstr>Riferimenti ai principi geometrico-costruttivi</vt:lpstr>
      <vt:lpstr>Riferimenti ai principi geometrico-costruttivi</vt:lpstr>
      <vt:lpstr>Riferimenti ai principi geometrico-costruttivi</vt:lpstr>
      <vt:lpstr>Riferimenti ai principi geometrico-costruttivi</vt:lpstr>
      <vt:lpstr>Modalità di trasmissione dei carichi</vt:lpstr>
      <vt:lpstr>Modalità di trasmissione dei carichi</vt:lpstr>
      <vt:lpstr>Modalità di trasmissione dei carichi</vt:lpstr>
      <vt:lpstr>Modalità di trasmissione dei carichi</vt:lpstr>
      <vt:lpstr>Modalità di trasmissione dei carichi</vt:lpstr>
      <vt:lpstr>Presentazione standard di PowerPoint</vt:lpstr>
      <vt:lpstr>Modalità di realizzazione</vt:lpstr>
      <vt:lpstr>Modalità di realizzazione</vt:lpstr>
      <vt:lpstr>Modalità di realizzazione</vt:lpstr>
      <vt:lpstr>Modalità di realizzazione</vt:lpstr>
      <vt:lpstr>Modalità di realizzazione</vt:lpstr>
      <vt:lpstr>Modalità di realizzazione</vt:lpstr>
      <vt:lpstr>Modalità di realizzazione</vt:lpstr>
      <vt:lpstr>Modalità di realizzazione</vt:lpstr>
      <vt:lpstr>Modalità di realizzazione</vt:lpstr>
      <vt:lpstr>Modalità di realizzazione</vt:lpstr>
      <vt:lpstr>Modalità di realizzazione</vt:lpstr>
      <vt:lpstr>Modalità di realizzazione</vt:lpstr>
      <vt:lpstr>Modalità di realizzazione</vt:lpstr>
      <vt:lpstr>Presentazione standard di PowerPoint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c.a. e c.a.p.</vt:lpstr>
      <vt:lpstr>Ordito in c.a. e c.a.p.</vt:lpstr>
      <vt:lpstr>Ordito in c.a. e c.a.p.</vt:lpstr>
      <vt:lpstr>Ordito in c.a. e c.a.p.</vt:lpstr>
      <vt:lpstr>Ordito in c.a. e c.a.p.</vt:lpstr>
      <vt:lpstr>Ordito in c.a. e c.a.p.</vt:lpstr>
      <vt:lpstr>Presentazione standard di PowerPoint</vt:lpstr>
      <vt:lpstr>Classificazione dei solai</vt:lpstr>
      <vt:lpstr>Solai in legno</vt:lpstr>
      <vt:lpstr>Solai in legno</vt:lpstr>
      <vt:lpstr>Solai in legno</vt:lpstr>
      <vt:lpstr>Solai in legno</vt:lpstr>
      <vt:lpstr>Solai in legno</vt:lpstr>
      <vt:lpstr>Solai in legno</vt:lpstr>
      <vt:lpstr>Solai in acciaio</vt:lpstr>
      <vt:lpstr>Solai in acciaio</vt:lpstr>
      <vt:lpstr>Solai in acciaio</vt:lpstr>
      <vt:lpstr>Solai in acciaio</vt:lpstr>
      <vt:lpstr>Solai in acciaio</vt:lpstr>
      <vt:lpstr>Solai in acciaio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633</cp:revision>
  <dcterms:created xsi:type="dcterms:W3CDTF">2018-02-02T13:45:01Z</dcterms:created>
  <dcterms:modified xsi:type="dcterms:W3CDTF">2025-03-03T15:02:57Z</dcterms:modified>
</cp:coreProperties>
</file>