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61" r:id="rId5"/>
    <p:sldId id="276" r:id="rId6"/>
    <p:sldId id="277" r:id="rId7"/>
    <p:sldId id="278" r:id="rId8"/>
    <p:sldId id="279" r:id="rId9"/>
    <p:sldId id="282" r:id="rId10"/>
    <p:sldId id="280" r:id="rId11"/>
    <p:sldId id="301" r:id="rId12"/>
    <p:sldId id="281" r:id="rId13"/>
    <p:sldId id="283" r:id="rId14"/>
    <p:sldId id="285" r:id="rId15"/>
    <p:sldId id="286" r:id="rId16"/>
    <p:sldId id="288" r:id="rId17"/>
    <p:sldId id="289" r:id="rId18"/>
    <p:sldId id="291" r:id="rId19"/>
    <p:sldId id="292" r:id="rId20"/>
    <p:sldId id="290" r:id="rId21"/>
    <p:sldId id="294" r:id="rId22"/>
    <p:sldId id="287" r:id="rId23"/>
    <p:sldId id="295" r:id="rId24"/>
    <p:sldId id="296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it/professionale/malattie-endocrine-e-metaboliche/diabete-mellito-e-disturbi-del-metabolismo-dei-carboidrati/complicazioni-del-diabete-mellito#v29299343_it" TargetMode="External"/><Relationship Id="rId7" Type="http://schemas.openxmlformats.org/officeDocument/2006/relationships/hyperlink" Target="https://www.msdmanuals.com/it/professionale/malattie-neurologiche/disturbi-demielinizzanti/sclerosi-multipl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sdmanuals.com/it/professionale/malattie-neurologiche/malattie-del-sistema-nervoso-periferico-e-disfunzioni-delle-unit%C3%A0-motorie/sclerosi-laterale-amiotrofica-e-altre-malattie-del-motoneurone" TargetMode="External"/><Relationship Id="rId5" Type="http://schemas.openxmlformats.org/officeDocument/2006/relationships/hyperlink" Target="https://www.msdmanuals.com/it/professionale/malattie-neurologiche/disturbi-del-movimento-e-cerebellari/morbo-di-parkinson" TargetMode="External"/><Relationship Id="rId4" Type="http://schemas.openxmlformats.org/officeDocument/2006/relationships/hyperlink" Target="https://www.msdmanuals.com/it/professionale/malattie-neurologiche/ictus/panoramica-sull-ict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/>
          <a:lstStyle/>
          <a:p>
            <a:r>
              <a:rPr lang="it-IT" dirty="0" smtClean="0"/>
              <a:t>Disordini motori dell’esofago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Silvia Palmisano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10445" y="1354975"/>
            <a:ext cx="669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DISCINESIE DEL CORPO ESOFAGEO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81891" y="3050768"/>
            <a:ext cx="7074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Spasmo esofageo diffuso, primitivo o secondario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Diverticolo medio-toracico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err="1" smtClean="0"/>
              <a:t>Nutcracker</a:t>
            </a:r>
            <a:r>
              <a:rPr lang="it-IT" sz="2400" dirty="0" smtClean="0"/>
              <a:t> </a:t>
            </a:r>
            <a:r>
              <a:rPr lang="it-IT" sz="2400" dirty="0" err="1" smtClean="0"/>
              <a:t>esophagus</a:t>
            </a: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0202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4196" y="2377437"/>
            <a:ext cx="1029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primitivo o secondario</a:t>
            </a:r>
            <a:r>
              <a:rPr lang="it-IT" sz="2400" dirty="0"/>
              <a:t>: Difettosa </a:t>
            </a:r>
            <a:r>
              <a:rPr lang="it-IT" sz="2400" dirty="0" smtClean="0"/>
              <a:t>Coordinazione delle onde peristaltiche ( presenza di onde terziarie)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4196" y="3518067"/>
            <a:ext cx="108065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Incidenza: 3,3%</a:t>
            </a:r>
          </a:p>
          <a:p>
            <a:endParaRPr lang="it-IT" sz="2000" dirty="0" smtClean="0"/>
          </a:p>
          <a:p>
            <a:r>
              <a:rPr lang="it-IT" sz="2000" dirty="0" smtClean="0"/>
              <a:t>Eziologia: della forma primitiva, l’eziologia è sconosciuta; nelle forme secondarie si associa a malattie neurodegenerative, reflusso gastroesofageo grave, diverticoli del terzo medio dell’esofago</a:t>
            </a:r>
          </a:p>
          <a:p>
            <a:endParaRPr lang="it-IT" sz="2000" dirty="0"/>
          </a:p>
          <a:p>
            <a:r>
              <a:rPr lang="it-IT" sz="2000" dirty="0" smtClean="0"/>
              <a:t>Sintomi: dolore toracico retrosternale non di origine cardiaca, </a:t>
            </a:r>
            <a:r>
              <a:rPr lang="it-IT" sz="2000" dirty="0"/>
              <a:t>indotto da </a:t>
            </a:r>
            <a:r>
              <a:rPr lang="it-IT" sz="2000" dirty="0" smtClean="0"/>
              <a:t>deglutizione, spontaneo </a:t>
            </a:r>
            <a:r>
              <a:rPr lang="it-IT" sz="2000" dirty="0"/>
              <a:t>o dopo introduzione </a:t>
            </a:r>
            <a:r>
              <a:rPr lang="it-IT" sz="2000" dirty="0" smtClean="0"/>
              <a:t>cibo </a:t>
            </a:r>
            <a:r>
              <a:rPr lang="it-IT" sz="2000" dirty="0"/>
              <a:t>(«Angina </a:t>
            </a:r>
            <a:r>
              <a:rPr lang="it-IT" sz="2000" dirty="0" err="1"/>
              <a:t>like</a:t>
            </a:r>
            <a:r>
              <a:rPr lang="it-IT" sz="2000" dirty="0"/>
              <a:t>» </a:t>
            </a:r>
            <a:r>
              <a:rPr lang="it-IT" sz="2000" dirty="0" err="1"/>
              <a:t>chest</a:t>
            </a:r>
            <a:r>
              <a:rPr lang="it-IT" sz="2000" dirty="0"/>
              <a:t> </a:t>
            </a:r>
            <a:r>
              <a:rPr lang="it-IT" sz="2000" dirty="0" err="1"/>
              <a:t>pain</a:t>
            </a:r>
            <a:r>
              <a:rPr lang="it-IT" sz="2000" dirty="0" smtClean="0"/>
              <a:t>); disfagia</a:t>
            </a:r>
          </a:p>
          <a:p>
            <a:endParaRPr lang="it-IT" sz="2000" dirty="0"/>
          </a:p>
          <a:p>
            <a:r>
              <a:rPr lang="it-IT" sz="2000" dirty="0" smtClean="0"/>
              <a:t>Diagnosi: EGDS per escludere lesione organica, </a:t>
            </a:r>
            <a:r>
              <a:rPr lang="it-IT" sz="2000" b="1" u="sng" dirty="0" smtClean="0"/>
              <a:t>manometria esofagea</a:t>
            </a:r>
            <a:r>
              <a:rPr lang="it-IT" sz="2000" dirty="0" smtClean="0"/>
              <a:t> ed </a:t>
            </a:r>
            <a:r>
              <a:rPr lang="it-IT" sz="2000" dirty="0" err="1" smtClean="0"/>
              <a:t>Rx</a:t>
            </a:r>
            <a:r>
              <a:rPr lang="it-IT" sz="2000" dirty="0" smtClean="0"/>
              <a:t> esofago con mdc per </a:t>
            </a:r>
            <a:r>
              <a:rPr lang="it-IT" sz="2000" dirty="0" err="1" smtClean="0"/>
              <a:t>os</a:t>
            </a:r>
            <a:r>
              <a:rPr lang="it-IT" sz="2000" dirty="0" smtClean="0"/>
              <a:t> (diverticolo)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36277" y="237705"/>
            <a:ext cx="65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DEL CORPO ESOFAGEO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36865" y="1338349"/>
            <a:ext cx="734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SPASMO ESOFAGEO DIFFUSO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768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627717" y="197210"/>
            <a:ext cx="65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DEL CORPO ESOFAGEO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138853"/>
            <a:ext cx="1151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DIVERTICOLO DEL TERZO MEDIO DELL’ESOFAGO</a:t>
            </a:r>
            <a:endParaRPr lang="it-IT" sz="280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228417" y="4145595"/>
            <a:ext cx="3848793" cy="2653503"/>
            <a:chOff x="7718183" y="3792132"/>
            <a:chExt cx="3848793" cy="2653503"/>
          </a:xfrm>
        </p:grpSpPr>
        <p:sp>
          <p:nvSpPr>
            <p:cNvPr id="3" name="CasellaDiTesto 2"/>
            <p:cNvSpPr txBox="1"/>
            <p:nvPr/>
          </p:nvSpPr>
          <p:spPr>
            <a:xfrm>
              <a:off x="7722524" y="3792132"/>
              <a:ext cx="2335260" cy="1200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SINTOMI</a:t>
              </a:r>
            </a:p>
            <a:p>
              <a:endParaRPr lang="it-IT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smtClean="0"/>
                <a:t>Dolore toracico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smtClean="0"/>
                <a:t>Disfagia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718183" y="4968307"/>
              <a:ext cx="3848793" cy="1477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DIAGNOSI</a:t>
              </a:r>
            </a:p>
            <a:p>
              <a:endParaRPr lang="it-IT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smtClean="0"/>
                <a:t>EGDS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err="1" smtClean="0"/>
                <a:t>Rx</a:t>
              </a:r>
              <a:r>
                <a:rPr lang="it-IT" dirty="0" smtClean="0"/>
                <a:t> con mdc per </a:t>
              </a:r>
              <a:r>
                <a:rPr lang="it-IT" dirty="0" err="1" smtClean="0"/>
                <a:t>os</a:t>
              </a:r>
              <a:r>
                <a:rPr lang="it-IT" dirty="0" smtClean="0"/>
                <a:t>: colletto, diverticolo, livello idro-aereo</a:t>
              </a: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211" y="1847712"/>
            <a:ext cx="3149258" cy="481360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7326" y="1841175"/>
            <a:ext cx="71828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Diverticoli da </a:t>
            </a:r>
            <a:r>
              <a:rPr lang="it-IT" sz="2400" b="1" dirty="0" smtClean="0"/>
              <a:t>TRAZIONE </a:t>
            </a:r>
            <a:r>
              <a:rPr lang="it-IT" sz="2400" dirty="0" smtClean="0"/>
              <a:t> </a:t>
            </a:r>
            <a:r>
              <a:rPr lang="it-IT" sz="2400" dirty="0"/>
              <a:t>medio-toracici all’altezza del bronco sinistro</a:t>
            </a:r>
          </a:p>
          <a:p>
            <a:r>
              <a:rPr lang="it-IT" sz="2400" dirty="0"/>
              <a:t>La trazione sulla parete esofagea è dovuta a: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/>
              <a:t>Aderenze cicatriziali da infiammazione dei linfonodi mediastinici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/>
              <a:t>Linfoadeniti tubercolari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5841591" y="2638164"/>
            <a:ext cx="5958878" cy="3670102"/>
            <a:chOff x="2574391" y="2737917"/>
            <a:chExt cx="5958878" cy="3670102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4344" y="2737917"/>
              <a:ext cx="2828925" cy="3609975"/>
            </a:xfrm>
            <a:prstGeom prst="rect">
              <a:avLst/>
            </a:prstGeom>
          </p:spPr>
        </p:pic>
        <p:pic>
          <p:nvPicPr>
            <p:cNvPr id="15" name="Picture 2" descr="https://encrypted-tbn2.gstatic.com/images?q=tbn:ANd9GcTiu3DoSWNLHHnHg1PeavF3bZYAoPCgP8V2OaPH_G6OQwK30P4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391" y="2737917"/>
              <a:ext cx="3169634" cy="367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magine 15" descr="044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0993" y="1632985"/>
            <a:ext cx="3465307" cy="50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627717" y="197210"/>
            <a:ext cx="65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DEL CORPO ESOFAGEO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195353"/>
            <a:ext cx="95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JACKHAMMER ESOPHAGUS </a:t>
            </a:r>
            <a:endParaRPr lang="it-IT" sz="28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90946" y="2344189"/>
            <a:ext cx="70907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dirty="0" smtClean="0"/>
              <a:t>“Esofago </a:t>
            </a:r>
            <a:r>
              <a:rPr lang="it-IT" sz="2400" dirty="0" err="1"/>
              <a:t>ipercontrattile</a:t>
            </a:r>
            <a:r>
              <a:rPr lang="it-IT" sz="2400" dirty="0"/>
              <a:t>” o </a:t>
            </a:r>
            <a:r>
              <a:rPr lang="it-IT" sz="2400" dirty="0" smtClean="0"/>
              <a:t>“Esofago </a:t>
            </a:r>
            <a:r>
              <a:rPr lang="it-IT" sz="2400" dirty="0"/>
              <a:t>a schiaccianoci </a:t>
            </a:r>
            <a:r>
              <a:rPr lang="it-IT" sz="2400" dirty="0" smtClean="0"/>
              <a:t>(NUTCRACKER ESOPHAGUS</a:t>
            </a:r>
            <a:r>
              <a:rPr lang="it-IT" dirty="0" smtClean="0"/>
              <a:t>)</a:t>
            </a:r>
            <a:r>
              <a:rPr lang="it-IT" sz="2400" dirty="0" smtClean="0"/>
              <a:t>” </a:t>
            </a:r>
            <a:r>
              <a:rPr lang="it-IT" sz="2400" dirty="0"/>
              <a:t>o </a:t>
            </a:r>
            <a:r>
              <a:rPr lang="it-IT" sz="2400" dirty="0" smtClean="0"/>
              <a:t>«Peristalsi </a:t>
            </a:r>
            <a:r>
              <a:rPr lang="it-IT" sz="2400" dirty="0"/>
              <a:t>esofagea sintomatica”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Onde peristaltiche coordinate ma ad alta pressione lungo tutto il decorso del corpo esofageo, associate ad eccessivo </a:t>
            </a:r>
            <a:r>
              <a:rPr lang="it-IT" sz="2400" dirty="0" err="1"/>
              <a:t>ipertono</a:t>
            </a:r>
            <a:r>
              <a:rPr lang="it-IT" sz="2400" dirty="0"/>
              <a:t> del LES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dirty="0" smtClean="0"/>
              <a:t>causa </a:t>
            </a:r>
            <a:r>
              <a:rPr lang="it-IT" sz="2400" dirty="0"/>
              <a:t>più frequente di dolore toracico non cardiogeno (25-50</a:t>
            </a:r>
            <a:r>
              <a:rPr lang="it-IT" sz="2400" dirty="0" smtClean="0"/>
              <a:t>%).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dirty="0" smtClean="0"/>
              <a:t>Diagnosi manometrica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67" y="2152450"/>
            <a:ext cx="4282594" cy="377123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851" y="1338358"/>
            <a:ext cx="3509510" cy="5304498"/>
          </a:xfrm>
          <a:prstGeom prst="rect">
            <a:avLst/>
          </a:prstGeom>
        </p:spPr>
      </p:pic>
      <p:pic>
        <p:nvPicPr>
          <p:cNvPr id="11266" name="Picture 2" descr="Diffuse esophageal spasm - Wikipedi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82" y="1826953"/>
            <a:ext cx="3696079" cy="48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627717" y="197210"/>
            <a:ext cx="65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DEL CORPO ESOFAGEO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6132" y="1165777"/>
            <a:ext cx="1151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SPASMO ESOFAGEO DIFFUSO E NUTCRACKER ESOPHAGUS</a:t>
            </a:r>
          </a:p>
          <a:p>
            <a:pPr algn="ctr"/>
            <a:r>
              <a:rPr lang="it-IT" sz="3600" dirty="0" smtClean="0"/>
              <a:t>TERAPIA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26" y="2455559"/>
            <a:ext cx="46101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9118" y="1257216"/>
            <a:ext cx="10251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DISCINESIE DELLO SFINTERE ESOFAGEO INFERIORE</a:t>
            </a:r>
          </a:p>
          <a:p>
            <a:endParaRPr lang="it-IT" sz="3600" dirty="0"/>
          </a:p>
          <a:p>
            <a:pPr algn="ctr"/>
            <a:r>
              <a:rPr lang="it-IT" sz="3600" b="1" dirty="0" smtClean="0"/>
              <a:t>ACALASIA</a:t>
            </a:r>
            <a:endParaRPr lang="it-IT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527" y="3295826"/>
            <a:ext cx="11692929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L'acalasia è il disturbo motorio più noto dell'esofago e l'unico disturbo primario della motilità con una patologia accertata</a:t>
            </a:r>
            <a:r>
              <a:rPr kumimoji="0" lang="it-IT" alt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86195" y="4320136"/>
            <a:ext cx="9587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it-IT" sz="2800" dirty="0"/>
              <a:t>Mancato rilasciamento del LES durante la sequenza </a:t>
            </a:r>
            <a:r>
              <a:rPr lang="it-IT" sz="2800" dirty="0" err="1"/>
              <a:t>deglutitoria</a:t>
            </a:r>
            <a:endParaRPr lang="it-IT" sz="2800" dirty="0"/>
          </a:p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it-IT" sz="2800" dirty="0" err="1"/>
              <a:t>Aperistalsi</a:t>
            </a:r>
            <a:r>
              <a:rPr lang="it-IT" sz="2800" dirty="0"/>
              <a:t>: mancato comando di rilasciamento al LES da parte di un corpo esofageo </a:t>
            </a:r>
            <a:r>
              <a:rPr lang="it-IT" sz="2800" dirty="0" err="1"/>
              <a:t>aperistaltico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238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9118" y="1257216"/>
            <a:ext cx="1025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ACALASIA</a:t>
            </a:r>
            <a:endParaRPr lang="it-IT" sz="3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32374" y="2171548"/>
            <a:ext cx="69577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Eziologia:</a:t>
            </a:r>
          </a:p>
          <a:p>
            <a:pPr>
              <a:defRPr/>
            </a:pPr>
            <a:r>
              <a:rPr lang="it-IT" sz="2000" dirty="0" err="1"/>
              <a:t>Chagasica</a:t>
            </a:r>
            <a:r>
              <a:rPr lang="it-IT" sz="2000" dirty="0"/>
              <a:t> (Sud America)</a:t>
            </a:r>
          </a:p>
          <a:p>
            <a:pPr marL="742950" lvl="1" indent="-285750">
              <a:buFontTx/>
              <a:buChar char="-"/>
              <a:defRPr/>
            </a:pPr>
            <a:r>
              <a:rPr lang="it-IT" sz="2000" dirty="0" err="1" smtClean="0"/>
              <a:t>Trypanosoma</a:t>
            </a:r>
            <a:r>
              <a:rPr lang="it-IT" sz="2000" dirty="0" smtClean="0"/>
              <a:t> </a:t>
            </a:r>
            <a:r>
              <a:rPr lang="it-IT" sz="2000" dirty="0" err="1"/>
              <a:t>cruzi</a:t>
            </a:r>
            <a:r>
              <a:rPr lang="it-IT" sz="2000" dirty="0"/>
              <a:t> ---&gt; invasione muscolo liscio e </a:t>
            </a:r>
            <a:r>
              <a:rPr lang="it-IT" sz="2000" dirty="0" smtClean="0"/>
              <a:t>miocardio</a:t>
            </a:r>
          </a:p>
          <a:p>
            <a:pPr marL="742950" lvl="1" indent="-285750">
              <a:buFontTx/>
              <a:buChar char="-"/>
              <a:defRPr/>
            </a:pPr>
            <a:r>
              <a:rPr lang="it-IT" sz="2000" dirty="0" smtClean="0"/>
              <a:t>Malattia </a:t>
            </a:r>
            <a:r>
              <a:rPr lang="it-IT" sz="2000" dirty="0"/>
              <a:t>acuta febbrile dell’infanzia, cardiomiopatia, M.O. 10%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it-IT" sz="2000" dirty="0" smtClean="0"/>
          </a:p>
          <a:p>
            <a:pPr>
              <a:defRPr/>
            </a:pPr>
            <a:r>
              <a:rPr lang="it-IT" sz="2000" dirty="0"/>
              <a:t>Idiopatica: </a:t>
            </a:r>
          </a:p>
          <a:p>
            <a:pPr lvl="1">
              <a:defRPr/>
            </a:pPr>
            <a:r>
              <a:rPr lang="it-IT" sz="2000" dirty="0"/>
              <a:t>20-60 anni; </a:t>
            </a:r>
          </a:p>
          <a:p>
            <a:pPr lvl="1">
              <a:defRPr/>
            </a:pPr>
            <a:r>
              <a:rPr lang="it-IT" sz="2000" dirty="0" smtClean="0"/>
              <a:t>Fattori ereditari, autoimmuni, degenerativi e infettivi</a:t>
            </a:r>
            <a:endParaRPr lang="it-IT" sz="2000" dirty="0"/>
          </a:p>
          <a:p>
            <a:pPr lvl="2">
              <a:defRPr/>
            </a:pPr>
            <a:r>
              <a:rPr lang="it-IT" sz="2000" dirty="0" smtClean="0"/>
              <a:t> </a:t>
            </a:r>
            <a:endParaRPr lang="it-IT" sz="2000" dirty="0"/>
          </a:p>
          <a:p>
            <a:pPr lvl="1">
              <a:defRPr/>
            </a:pPr>
            <a:endParaRPr lang="it-IT" sz="2000" dirty="0"/>
          </a:p>
          <a:p>
            <a:endParaRPr lang="it-IT" sz="2000" dirty="0"/>
          </a:p>
        </p:txBody>
      </p:sp>
      <p:pic>
        <p:nvPicPr>
          <p:cNvPr id="2050" name="Picture 2" descr="freccia-chat - Idroguida Officine Land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" b="100000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4765">
            <a:off x="5474022" y="3762183"/>
            <a:ext cx="2590619" cy="23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7913716" y="2842953"/>
            <a:ext cx="4278284" cy="3139321"/>
            <a:chOff x="7913716" y="2842953"/>
            <a:chExt cx="4278284" cy="3139321"/>
          </a:xfrm>
        </p:grpSpPr>
        <p:sp>
          <p:nvSpPr>
            <p:cNvPr id="3" name="CasellaDiTesto 2"/>
            <p:cNvSpPr txBox="1"/>
            <p:nvPr/>
          </p:nvSpPr>
          <p:spPr>
            <a:xfrm>
              <a:off x="7913716" y="2842953"/>
              <a:ext cx="427828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/>
                <a:t>Processo infiammatorio a carico dei </a:t>
              </a:r>
              <a:r>
                <a:rPr lang="it-IT" sz="2000" dirty="0"/>
                <a:t>plessi nervosi di </a:t>
              </a:r>
              <a:r>
                <a:rPr lang="it-IT" sz="2000" b="1" dirty="0" err="1"/>
                <a:t>Auerbach</a:t>
              </a:r>
              <a:r>
                <a:rPr lang="it-IT" sz="2000" b="1" dirty="0"/>
                <a:t> (</a:t>
              </a:r>
              <a:r>
                <a:rPr lang="it-IT" sz="2000" b="1" dirty="0" err="1"/>
                <a:t>mioenterico</a:t>
              </a:r>
              <a:r>
                <a:rPr lang="it-IT" sz="2000" b="1" dirty="0"/>
                <a:t>) </a:t>
              </a:r>
              <a:r>
                <a:rPr lang="it-IT" sz="2000" dirty="0"/>
                <a:t>e </a:t>
              </a:r>
              <a:r>
                <a:rPr lang="it-IT" sz="2000" dirty="0" err="1"/>
                <a:t>Meissner</a:t>
              </a:r>
              <a:r>
                <a:rPr lang="it-IT" sz="2000" dirty="0"/>
                <a:t> (sottomucoso</a:t>
              </a:r>
              <a:r>
                <a:rPr lang="it-IT" sz="2000" dirty="0" smtClean="0"/>
                <a:t>)</a:t>
              </a:r>
            </a:p>
            <a:p>
              <a:pPr algn="ctr"/>
              <a:endParaRPr lang="it-IT" sz="2000" dirty="0"/>
            </a:p>
            <a:p>
              <a:pPr algn="ctr"/>
              <a:endParaRPr lang="it-IT" sz="2000" dirty="0" smtClean="0"/>
            </a:p>
            <a:p>
              <a:pPr algn="ctr"/>
              <a:r>
                <a:rPr lang="it-IT" sz="2000" dirty="0" smtClean="0"/>
                <a:t>Perdita </a:t>
              </a:r>
              <a:r>
                <a:rPr lang="it-IT" sz="2000" dirty="0"/>
                <a:t>selettiva di neuroni inibitori </a:t>
              </a:r>
              <a:r>
                <a:rPr lang="it-IT" sz="2000" dirty="0" err="1"/>
                <a:t>postgangliari</a:t>
              </a:r>
              <a:r>
                <a:rPr lang="it-IT" sz="2000" dirty="0"/>
                <a:t> contenenti ossido nitrico</a:t>
              </a:r>
            </a:p>
            <a:p>
              <a:pPr algn="ctr"/>
              <a:r>
                <a:rPr lang="it-IT" sz="2000" dirty="0"/>
                <a:t>e polipeptide intestinale vasoattivo</a:t>
              </a:r>
            </a:p>
            <a:p>
              <a:endParaRPr lang="it-IT" dirty="0"/>
            </a:p>
          </p:txBody>
        </p:sp>
        <p:sp>
          <p:nvSpPr>
            <p:cNvPr id="5" name="Freccia in giù 4"/>
            <p:cNvSpPr/>
            <p:nvPr/>
          </p:nvSpPr>
          <p:spPr>
            <a:xfrm>
              <a:off x="9803476" y="4264429"/>
              <a:ext cx="498764" cy="4322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9118" y="1257216"/>
            <a:ext cx="1025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ACALASIA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145" y="1986742"/>
            <a:ext cx="116876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it-IT" sz="2400" dirty="0" smtClean="0"/>
              <a:t>EZIOPATOGENESI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Deficit </a:t>
            </a:r>
            <a:r>
              <a:rPr lang="it-IT" dirty="0"/>
              <a:t>neurogeno primitivo del </a:t>
            </a:r>
            <a:r>
              <a:rPr lang="it-IT" b="1" dirty="0"/>
              <a:t>controllo della peristalsi</a:t>
            </a:r>
            <a:r>
              <a:rPr lang="it-IT" dirty="0"/>
              <a:t> </a:t>
            </a:r>
          </a:p>
          <a:p>
            <a:pPr lvl="2">
              <a:defRPr/>
            </a:pPr>
            <a:r>
              <a:rPr lang="it-IT" dirty="0" smtClean="0"/>
              <a:t>- degenerazione</a:t>
            </a:r>
            <a:r>
              <a:rPr lang="it-IT" dirty="0"/>
              <a:t>, diminuzione di numero o completa assenza di cellule gangliari nel plesso di </a:t>
            </a:r>
            <a:r>
              <a:rPr lang="it-IT" dirty="0" err="1" smtClean="0"/>
              <a:t>Auerbach</a:t>
            </a:r>
            <a:r>
              <a:rPr lang="it-IT" dirty="0" smtClean="0"/>
              <a:t> del </a:t>
            </a:r>
            <a:r>
              <a:rPr lang="it-IT" dirty="0"/>
              <a:t>corpo </a:t>
            </a:r>
            <a:r>
              <a:rPr lang="it-IT" dirty="0" smtClean="0"/>
              <a:t>esofageo, infiltrato flogistico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b="1" dirty="0" err="1" smtClean="0">
                <a:sym typeface="Wingdings" panose="05000000000000000000" pitchFamily="2" charset="2"/>
              </a:rPr>
              <a:t>aperistalsi</a:t>
            </a:r>
            <a:r>
              <a:rPr lang="it-IT" b="1" dirty="0" smtClean="0">
                <a:sym typeface="Wingdings" panose="05000000000000000000" pitchFamily="2" charset="2"/>
              </a:rPr>
              <a:t> esofagea</a:t>
            </a:r>
            <a:endParaRPr lang="it-IT" b="1" dirty="0"/>
          </a:p>
          <a:p>
            <a:pPr lvl="2">
              <a:defRPr/>
            </a:pPr>
            <a:r>
              <a:rPr lang="it-IT" dirty="0" smtClean="0"/>
              <a:t>- A livello </a:t>
            </a:r>
            <a:r>
              <a:rPr lang="it-IT" dirty="0"/>
              <a:t>di muscolatura cardiale &lt; fibre nervose, sostituite con fibrosi </a:t>
            </a:r>
          </a:p>
          <a:p>
            <a:pPr lvl="2">
              <a:defRPr/>
            </a:pPr>
            <a:r>
              <a:rPr lang="it-IT" dirty="0" err="1"/>
              <a:t>denervazione</a:t>
            </a:r>
            <a:r>
              <a:rPr lang="it-IT" dirty="0"/>
              <a:t> selettiva delle fibre nervose con </a:t>
            </a:r>
            <a:r>
              <a:rPr lang="it-IT" b="1" dirty="0"/>
              <a:t>perdita fibre inibitorie e quindi deficit sintesi ossido nitrico </a:t>
            </a:r>
            <a:r>
              <a:rPr lang="it-IT" b="1" dirty="0">
                <a:sym typeface="Wingdings" panose="05000000000000000000" pitchFamily="2" charset="2"/>
              </a:rPr>
              <a:t> mancato </a:t>
            </a:r>
            <a:r>
              <a:rPr lang="it-IT" b="1" dirty="0"/>
              <a:t>rilassamento del LES e risparmio fibre colinergiche (tono LES) (</a:t>
            </a:r>
            <a:r>
              <a:rPr lang="it-IT" b="1" dirty="0" err="1"/>
              <a:t>aceticolina</a:t>
            </a:r>
            <a:r>
              <a:rPr lang="it-IT" b="1" dirty="0" smtClean="0"/>
              <a:t>)</a:t>
            </a:r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Può essere associato a diverticolo </a:t>
            </a:r>
            <a:r>
              <a:rPr lang="it-IT" dirty="0" err="1" smtClean="0"/>
              <a:t>epifrenico</a:t>
            </a:r>
            <a:r>
              <a:rPr lang="it-IT" dirty="0" smtClean="0"/>
              <a:t> con meccanismo da PULSIONE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48638" y="4713146"/>
            <a:ext cx="8470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/>
              <a:t>FISIOPATOLOGIA</a:t>
            </a:r>
          </a:p>
          <a:p>
            <a:pPr>
              <a:defRPr/>
            </a:pPr>
            <a:r>
              <a:rPr lang="it-IT" dirty="0" smtClean="0"/>
              <a:t>Perdita </a:t>
            </a:r>
            <a:r>
              <a:rPr lang="it-IT" dirty="0" err="1"/>
              <a:t>attivita’</a:t>
            </a:r>
            <a:r>
              <a:rPr lang="it-IT" dirty="0"/>
              <a:t> motoria corpo esofageo</a:t>
            </a:r>
          </a:p>
          <a:p>
            <a:pPr lvl="1">
              <a:defRPr/>
            </a:pPr>
            <a:r>
              <a:rPr lang="it-IT" dirty="0"/>
              <a:t>… grave ostacolo funzionale al transito orofaringeo, progressione per </a:t>
            </a:r>
            <a:r>
              <a:rPr lang="it-IT" dirty="0" err="1"/>
              <a:t>gravita’</a:t>
            </a:r>
            <a:endParaRPr lang="it-IT" dirty="0"/>
          </a:p>
          <a:p>
            <a:pPr lvl="1">
              <a:defRPr/>
            </a:pPr>
            <a:r>
              <a:rPr lang="it-IT" dirty="0"/>
              <a:t>… ristagno in esofago di saliva ed alimenti</a:t>
            </a:r>
          </a:p>
          <a:p>
            <a:pPr lvl="1">
              <a:defRPr/>
            </a:pPr>
            <a:r>
              <a:rPr lang="it-IT" dirty="0"/>
              <a:t>… dilatazione lenta e progressiva negli anni e &lt; assunzione </a:t>
            </a:r>
            <a:r>
              <a:rPr lang="it-IT" dirty="0" smtClean="0"/>
              <a:t>cibo (megaesofago)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707" y="4098173"/>
            <a:ext cx="1917298" cy="249732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9118" y="1257216"/>
            <a:ext cx="1025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ACALASIA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145" y="1986742"/>
            <a:ext cx="11687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Progressiva dilatazione dell’esofago che assume andamento tortuoso:</a:t>
            </a:r>
          </a:p>
          <a:p>
            <a:pPr lvl="1">
              <a:defRPr/>
            </a:pPr>
            <a:r>
              <a:rPr lang="it-IT" dirty="0"/>
              <a:t>stadio I </a:t>
            </a:r>
            <a:r>
              <a:rPr lang="it-IT" dirty="0" smtClean="0"/>
              <a:t>:      </a:t>
            </a:r>
            <a:r>
              <a:rPr lang="it-IT" dirty="0"/>
              <a:t>diametro (</a:t>
            </a:r>
            <a:r>
              <a:rPr lang="it-IT" dirty="0" err="1"/>
              <a:t>Rx</a:t>
            </a:r>
            <a:r>
              <a:rPr lang="it-IT" dirty="0"/>
              <a:t>) </a:t>
            </a:r>
            <a:r>
              <a:rPr lang="it-IT" dirty="0" err="1"/>
              <a:t>max</a:t>
            </a:r>
            <a:r>
              <a:rPr lang="it-IT" dirty="0"/>
              <a:t> &lt; 4 cm</a:t>
            </a:r>
          </a:p>
          <a:p>
            <a:pPr lvl="1">
              <a:defRPr/>
            </a:pPr>
            <a:r>
              <a:rPr lang="it-IT" dirty="0"/>
              <a:t>stadio II:      </a:t>
            </a:r>
            <a:r>
              <a:rPr lang="it-IT" dirty="0" smtClean="0"/>
              <a:t>diametro  </a:t>
            </a:r>
            <a:r>
              <a:rPr lang="it-IT" dirty="0"/>
              <a:t>tra 4 e 6 cm</a:t>
            </a:r>
          </a:p>
          <a:p>
            <a:pPr lvl="1">
              <a:defRPr/>
            </a:pPr>
            <a:r>
              <a:rPr lang="it-IT" dirty="0"/>
              <a:t>stadio III:     </a:t>
            </a:r>
            <a:r>
              <a:rPr lang="it-IT" dirty="0" smtClean="0"/>
              <a:t>diametro   </a:t>
            </a:r>
            <a:r>
              <a:rPr lang="it-IT" dirty="0"/>
              <a:t>&gt; 6 cm ---&gt; </a:t>
            </a:r>
            <a:r>
              <a:rPr lang="it-IT" dirty="0" err="1"/>
              <a:t>dolicomegaesofago</a:t>
            </a:r>
            <a:endParaRPr lang="it-IT" dirty="0"/>
          </a:p>
          <a:p>
            <a:endParaRPr lang="it-IT" dirty="0"/>
          </a:p>
        </p:txBody>
      </p:sp>
      <p:pic>
        <p:nvPicPr>
          <p:cNvPr id="9" name="Picture 2" descr="Aspetti megaesofago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6" y="3464070"/>
            <a:ext cx="3893039" cy="31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14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77" y="1858635"/>
            <a:ext cx="4358525" cy="450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7431" y="1066060"/>
            <a:ext cx="1025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ACALASIA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9334" y="1712391"/>
            <a:ext cx="684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Ipertono</a:t>
            </a:r>
            <a:r>
              <a:rPr lang="it-IT" dirty="0" smtClean="0"/>
              <a:t> del LES che causa restringimento FUNZIONALE (non organico)</a:t>
            </a:r>
            <a:endParaRPr lang="it-IT" dirty="0"/>
          </a:p>
        </p:txBody>
      </p:sp>
      <p:pic>
        <p:nvPicPr>
          <p:cNvPr id="8" name="Picture 2" descr="Aspetti megaesofago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1" y="2273642"/>
            <a:ext cx="3037436" cy="44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107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12" y="2273642"/>
            <a:ext cx="6786677" cy="44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70559" y="1595735"/>
            <a:ext cx="11116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 smtClean="0"/>
              <a:t>Alterazioni </a:t>
            </a:r>
            <a:r>
              <a:rPr lang="it-IT" sz="2800" dirty="0"/>
              <a:t>funzionali </a:t>
            </a:r>
            <a:r>
              <a:rPr lang="it-IT" sz="2800" dirty="0" smtClean="0"/>
              <a:t>dell’attività </a:t>
            </a:r>
            <a:r>
              <a:rPr lang="it-IT" sz="2800" dirty="0"/>
              <a:t>motoria </a:t>
            </a:r>
            <a:r>
              <a:rPr lang="it-IT" sz="2800" dirty="0" smtClean="0"/>
              <a:t>esofagea che interferiscono </a:t>
            </a:r>
            <a:r>
              <a:rPr lang="it-IT" sz="2800" dirty="0"/>
              <a:t>con la normale deglutizione e/o progressione bolo alimentare nello stomaco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70559" y="3399906"/>
            <a:ext cx="107816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Si suddividono in: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/>
              <a:t>Discinesie </a:t>
            </a:r>
            <a:r>
              <a:rPr lang="it-IT" sz="2800" dirty="0" err="1" smtClean="0"/>
              <a:t>faringo</a:t>
            </a:r>
            <a:r>
              <a:rPr lang="it-IT" sz="2800" dirty="0" smtClean="0"/>
              <a:t> esofagee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/>
              <a:t>Discinesie del corpo esofageo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/>
              <a:t>Discinesie dello sfintere esofageo inferiore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379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9118" y="1257216"/>
            <a:ext cx="1025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ACALASIA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129923" y="1580381"/>
            <a:ext cx="116876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it-IT" sz="2800" dirty="0" smtClean="0"/>
              <a:t>SINTOMI</a:t>
            </a:r>
          </a:p>
          <a:p>
            <a:pPr lvl="1">
              <a:defRPr/>
            </a:pPr>
            <a:endParaRPr lang="it-IT" sz="2400" dirty="0" smtClean="0"/>
          </a:p>
          <a:p>
            <a:pPr lvl="1">
              <a:defRPr/>
            </a:pPr>
            <a:r>
              <a:rPr lang="it-IT" sz="2400" b="1" dirty="0" smtClean="0"/>
              <a:t>Disfagia</a:t>
            </a:r>
            <a:r>
              <a:rPr lang="it-IT" sz="2400" dirty="0" smtClean="0"/>
              <a:t>: per solidi e liquidi. Il bolo passa nello stomaco solo quando la pressione del contenuto esofageo supera la pressione del LES (disfagia paradossa..?)</a:t>
            </a:r>
          </a:p>
          <a:p>
            <a:pPr lvl="1">
              <a:defRPr/>
            </a:pPr>
            <a:r>
              <a:rPr lang="it-IT" sz="2400" b="1" dirty="0" smtClean="0"/>
              <a:t>Rigurgito</a:t>
            </a:r>
            <a:r>
              <a:rPr lang="it-IT" sz="2400" dirty="0" smtClean="0"/>
              <a:t>: cibo e saliva</a:t>
            </a:r>
            <a:r>
              <a:rPr lang="it-IT" sz="2400" dirty="0" smtClean="0">
                <a:sym typeface="Wingdings" panose="05000000000000000000" pitchFamily="2" charset="2"/>
              </a:rPr>
              <a:t> si verifica più comunemente in posizione supina svegliando il paziente dal sonno a causa di tosse e soffocamento. </a:t>
            </a:r>
            <a:r>
              <a:rPr lang="it-IT" sz="2400" dirty="0" err="1" smtClean="0">
                <a:sym typeface="Wingdings" panose="05000000000000000000" pitchFamily="2" charset="2"/>
              </a:rPr>
              <a:t>E</a:t>
            </a:r>
            <a:r>
              <a:rPr lang="it-IT" sz="2400" dirty="0" err="1" smtClean="0"/>
              <a:t>v</a:t>
            </a:r>
            <a:r>
              <a:rPr lang="it-IT" sz="2400" dirty="0"/>
              <a:t>. polmoniti ab </a:t>
            </a:r>
            <a:r>
              <a:rPr lang="it-IT" sz="2400" dirty="0" err="1"/>
              <a:t>ingestis</a:t>
            </a:r>
            <a:r>
              <a:rPr lang="it-IT" sz="2400" dirty="0"/>
              <a:t>, “segno del cuscino bagnato</a:t>
            </a:r>
            <a:r>
              <a:rPr lang="it-IT" sz="2400" dirty="0" smtClean="0"/>
              <a:t>”</a:t>
            </a:r>
          </a:p>
          <a:p>
            <a:pPr lvl="1">
              <a:defRPr/>
            </a:pPr>
            <a:r>
              <a:rPr lang="it-IT" sz="2400" b="1" dirty="0" smtClean="0"/>
              <a:t>Alitosi: </a:t>
            </a:r>
            <a:r>
              <a:rPr lang="it-IT" sz="2400" dirty="0" smtClean="0"/>
              <a:t>ristagno di cibo in esofago</a:t>
            </a:r>
          </a:p>
          <a:p>
            <a:pPr lvl="1">
              <a:defRPr/>
            </a:pPr>
            <a:r>
              <a:rPr lang="it-IT" sz="2400" b="1" dirty="0" smtClean="0"/>
              <a:t>Posture</a:t>
            </a:r>
            <a:r>
              <a:rPr lang="it-IT" sz="2400" dirty="0" smtClean="0"/>
              <a:t> </a:t>
            </a:r>
            <a:r>
              <a:rPr lang="it-IT" sz="2400" dirty="0"/>
              <a:t>e manovre particolari facilitanti la progressione del </a:t>
            </a:r>
            <a:r>
              <a:rPr lang="it-IT" sz="2400" dirty="0" smtClean="0"/>
              <a:t>bolo: allungamento del collo</a:t>
            </a:r>
          </a:p>
          <a:p>
            <a:pPr lvl="1">
              <a:defRPr/>
            </a:pPr>
            <a:r>
              <a:rPr lang="it-IT" sz="2400" b="1" dirty="0" smtClean="0"/>
              <a:t>Deficit nutrizionali: </a:t>
            </a:r>
            <a:r>
              <a:rPr lang="it-IT" sz="2400" dirty="0" smtClean="0"/>
              <a:t>Perdita di peso e anemia</a:t>
            </a:r>
          </a:p>
          <a:p>
            <a:pPr lvl="1">
              <a:defRPr/>
            </a:pPr>
            <a:r>
              <a:rPr lang="it-IT" sz="2400" b="1" dirty="0" smtClean="0"/>
              <a:t>Dolore toracico</a:t>
            </a:r>
            <a:r>
              <a:rPr lang="it-IT" sz="2400" dirty="0" smtClean="0"/>
              <a:t>: quando l’esofago inizia a dilatarsi</a:t>
            </a:r>
          </a:p>
          <a:p>
            <a:pPr lvl="1">
              <a:defRPr/>
            </a:pPr>
            <a:endParaRPr lang="it-IT" sz="2400" dirty="0"/>
          </a:p>
          <a:p>
            <a:pPr lvl="1">
              <a:defRPr/>
            </a:pPr>
            <a:r>
              <a:rPr lang="it-IT" sz="2400" dirty="0" smtClean="0"/>
              <a:t>Sintomi molto progressivi nel tempo; se evolvono rapidamente sospettare K esofageo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9118" y="1257216"/>
            <a:ext cx="1025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ACALASIA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145" y="2320214"/>
            <a:ext cx="11687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Eckardt</a:t>
            </a:r>
            <a:r>
              <a:rPr lang="it-IT" sz="2400" b="1" dirty="0"/>
              <a:t> </a:t>
            </a:r>
            <a:r>
              <a:rPr lang="it-IT" sz="2400" b="1" dirty="0" smtClean="0"/>
              <a:t>score:  </a:t>
            </a:r>
            <a:r>
              <a:rPr lang="it-IT" sz="2400" dirty="0" smtClean="0"/>
              <a:t>utilizzato </a:t>
            </a:r>
            <a:r>
              <a:rPr lang="it-IT" sz="2400" dirty="0"/>
              <a:t>per la valutazione del quadro </a:t>
            </a:r>
            <a:r>
              <a:rPr lang="it-IT" sz="2400" dirty="0" smtClean="0"/>
              <a:t>clinico e gravità dell'Acalasia. Assegna </a:t>
            </a:r>
            <a:r>
              <a:rPr lang="it-IT" sz="2400" dirty="0"/>
              <a:t>un punteggio da 0 a </a:t>
            </a:r>
            <a:r>
              <a:rPr lang="it-IT" sz="2400" dirty="0" smtClean="0"/>
              <a:t>3 per ogni dei seguenti sintomi:</a:t>
            </a:r>
            <a:endParaRPr lang="it-IT" sz="2400" dirty="0"/>
          </a:p>
          <a:p>
            <a:pPr lvl="1"/>
            <a:r>
              <a:rPr lang="it-IT" sz="2400" dirty="0"/>
              <a:t>disfagia;</a:t>
            </a:r>
          </a:p>
          <a:p>
            <a:pPr lvl="1"/>
            <a:r>
              <a:rPr lang="it-IT" sz="2400" dirty="0"/>
              <a:t>dolore retrosternale;</a:t>
            </a:r>
          </a:p>
          <a:p>
            <a:pPr lvl="1"/>
            <a:r>
              <a:rPr lang="it-IT" sz="2400" dirty="0"/>
              <a:t>rigurgito;</a:t>
            </a:r>
          </a:p>
          <a:p>
            <a:pPr lvl="1"/>
            <a:r>
              <a:rPr lang="it-IT" sz="2400" dirty="0"/>
              <a:t>al calo ponderale.</a:t>
            </a:r>
          </a:p>
          <a:p>
            <a:r>
              <a:rPr lang="it-IT" sz="2400" dirty="0"/>
              <a:t>Il punteggio totale va da 0 a 12. Oltre ad essere il più diffuso score per valutare lo stato di attività della patologia, è anche predittivo della risposta al trattamento, che si considera andato a buon fine laddove il punteggio sia inferiore a 3.</a:t>
            </a:r>
          </a:p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132" y="1165777"/>
            <a:ext cx="115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ACALASIA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5759" y="2111433"/>
            <a:ext cx="77640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DIAGNOSI</a:t>
            </a:r>
          </a:p>
          <a:p>
            <a:endParaRPr lang="it-IT" dirty="0"/>
          </a:p>
          <a:p>
            <a:r>
              <a:rPr lang="it-IT" sz="2000" b="1" dirty="0" err="1" smtClean="0"/>
              <a:t>Esofagogramma</a:t>
            </a:r>
            <a:r>
              <a:rPr lang="it-IT" sz="2000" dirty="0" smtClean="0"/>
              <a:t>: segno della «coda di topo»; livello </a:t>
            </a:r>
            <a:r>
              <a:rPr lang="it-IT" sz="2000" dirty="0" err="1" smtClean="0"/>
              <a:t>idroaereo</a:t>
            </a:r>
            <a:endParaRPr lang="it-IT" sz="2000" dirty="0" smtClean="0"/>
          </a:p>
          <a:p>
            <a:r>
              <a:rPr lang="it-IT" sz="2000" b="1" dirty="0" smtClean="0"/>
              <a:t>EGDS</a:t>
            </a:r>
            <a:r>
              <a:rPr lang="it-IT" sz="2000" dirty="0" smtClean="0"/>
              <a:t>: passaggio a scatto nello stomaco, utile per diagnosi differenziale</a:t>
            </a:r>
          </a:p>
          <a:p>
            <a:r>
              <a:rPr lang="it-IT" sz="2000" b="1" dirty="0" smtClean="0"/>
              <a:t>Manometria</a:t>
            </a:r>
            <a:r>
              <a:rPr lang="it-IT" sz="2000" dirty="0" smtClean="0"/>
              <a:t>:</a:t>
            </a:r>
          </a:p>
          <a:p>
            <a:r>
              <a:rPr lang="it-IT" sz="2000" dirty="0"/>
              <a:t>	</a:t>
            </a:r>
            <a:r>
              <a:rPr lang="it-IT" sz="2000" dirty="0" smtClean="0"/>
              <a:t>- mancato o incompleto </a:t>
            </a:r>
            <a:r>
              <a:rPr lang="it-IT" sz="2000" dirty="0"/>
              <a:t>rilasciamento </a:t>
            </a:r>
            <a:r>
              <a:rPr lang="it-IT" sz="2000" dirty="0" smtClean="0"/>
              <a:t>del LES </a:t>
            </a:r>
            <a:r>
              <a:rPr lang="it-IT" sz="2000" dirty="0"/>
              <a:t>con gli atti </a:t>
            </a:r>
            <a:r>
              <a:rPr lang="it-IT" sz="2000" dirty="0" smtClean="0"/>
              <a:t>deglutitori; oppure apertura </a:t>
            </a:r>
            <a:r>
              <a:rPr lang="it-IT" sz="2000" dirty="0" err="1" smtClean="0"/>
              <a:t>incoordinata</a:t>
            </a:r>
            <a:r>
              <a:rPr lang="it-IT" sz="2000" dirty="0" smtClean="0"/>
              <a:t> all’arrivo del bolo alimentare; oppure chiusura precoce del LES</a:t>
            </a:r>
            <a:endParaRPr lang="it-IT" sz="2000" dirty="0"/>
          </a:p>
          <a:p>
            <a:pPr lvl="2">
              <a:defRPr/>
            </a:pPr>
            <a:r>
              <a:rPr lang="it-IT" sz="2000" dirty="0" smtClean="0"/>
              <a:t>- scomparsa </a:t>
            </a:r>
            <a:r>
              <a:rPr lang="it-IT" sz="2000" dirty="0" err="1"/>
              <a:t>attivita’</a:t>
            </a:r>
            <a:r>
              <a:rPr lang="it-IT" sz="2000" dirty="0"/>
              <a:t> motoria coordinata </a:t>
            </a:r>
            <a:r>
              <a:rPr lang="it-IT" sz="2000" dirty="0" smtClean="0"/>
              <a:t>peristaltica del corpo esofageo</a:t>
            </a:r>
            <a:endParaRPr lang="it-IT" sz="20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859" y="1603929"/>
            <a:ext cx="2952750" cy="4400550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1761644">
            <a:off x="10781608" y="3640975"/>
            <a:ext cx="415636" cy="83958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8488386" y="1393816"/>
            <a:ext cx="3476625" cy="4820776"/>
            <a:chOff x="4891087" y="1037013"/>
            <a:chExt cx="3476625" cy="4820776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1087" y="1037013"/>
              <a:ext cx="2409825" cy="480060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0912" y="1066714"/>
              <a:ext cx="1066800" cy="4791075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132" y="1165777"/>
            <a:ext cx="115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ACALASIA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5759" y="2111433"/>
            <a:ext cx="111723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TRATTAMENTO</a:t>
            </a:r>
          </a:p>
          <a:p>
            <a:endParaRPr lang="it-IT" dirty="0"/>
          </a:p>
          <a:p>
            <a:r>
              <a:rPr lang="it-IT" dirty="0"/>
              <a:t>Nessun trattamento può ripristinare l'attività muscolare </a:t>
            </a:r>
            <a:r>
              <a:rPr lang="it-IT" dirty="0" smtClean="0"/>
              <a:t>dell'esofago denervato </a:t>
            </a:r>
            <a:r>
              <a:rPr lang="it-IT" dirty="0"/>
              <a:t>nell'acalasia. L'</a:t>
            </a:r>
            <a:r>
              <a:rPr lang="it-IT" dirty="0" err="1"/>
              <a:t>aperistalsi</a:t>
            </a:r>
            <a:r>
              <a:rPr lang="it-IT" dirty="0"/>
              <a:t> esofagea e </a:t>
            </a:r>
            <a:r>
              <a:rPr lang="it-IT" dirty="0" smtClean="0"/>
              <a:t>l’</a:t>
            </a:r>
            <a:r>
              <a:rPr lang="it-IT" smtClean="0"/>
              <a:t>ipertono </a:t>
            </a:r>
            <a:r>
              <a:rPr lang="it-IT" dirty="0" smtClean="0"/>
              <a:t>del LES sono </a:t>
            </a:r>
            <a:r>
              <a:rPr lang="it-IT" dirty="0"/>
              <a:t>raramente, se non mai, invertiti da qualsiasi modalità </a:t>
            </a:r>
            <a:r>
              <a:rPr lang="it-IT" dirty="0" smtClean="0"/>
              <a:t>di terapia</a:t>
            </a:r>
            <a:r>
              <a:rPr lang="it-IT" dirty="0"/>
              <a:t>. Pertanto, ogni opzione di trattamento per </a:t>
            </a:r>
            <a:r>
              <a:rPr lang="it-IT" dirty="0" smtClean="0"/>
              <a:t>l'acalasia è </a:t>
            </a:r>
            <a:r>
              <a:rPr lang="it-IT" dirty="0"/>
              <a:t>limitata alla riduzione del gradiente di pressione attraverso </a:t>
            </a:r>
            <a:r>
              <a:rPr lang="it-IT" dirty="0" smtClean="0"/>
              <a:t>lo sfintere </a:t>
            </a:r>
            <a:r>
              <a:rPr lang="it-IT" dirty="0"/>
              <a:t>esofageo inferiore, facilitando </a:t>
            </a:r>
            <a:r>
              <a:rPr lang="it-IT" dirty="0" smtClean="0"/>
              <a:t>così lo </a:t>
            </a:r>
            <a:r>
              <a:rPr lang="it-IT" dirty="0"/>
              <a:t>svuotamento esofageo per gravità e, si spera, </a:t>
            </a:r>
            <a:r>
              <a:rPr lang="it-IT" dirty="0" smtClean="0"/>
              <a:t>prevenendo l'ulteriore </a:t>
            </a:r>
            <a:r>
              <a:rPr lang="it-IT" dirty="0"/>
              <a:t>sviluppo del </a:t>
            </a:r>
            <a:r>
              <a:rPr lang="it-IT" dirty="0" smtClean="0"/>
              <a:t>megaesofago.</a:t>
            </a:r>
          </a:p>
          <a:p>
            <a:endParaRPr lang="it-IT" dirty="0"/>
          </a:p>
          <a:p>
            <a:r>
              <a:rPr lang="it-IT" b="1" dirty="0" smtClean="0"/>
              <a:t>Opzioni terapeutiche: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dilatazione </a:t>
            </a:r>
            <a:r>
              <a:rPr lang="it-IT" dirty="0" smtClean="0"/>
              <a:t>pneumatica endoscopica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miotomia chirurgica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Iniezione endoscopica di tossina botulinica del LES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Calcioantagonisti </a:t>
            </a:r>
            <a:r>
              <a:rPr lang="it-IT" dirty="0"/>
              <a:t>o </a:t>
            </a:r>
            <a:r>
              <a:rPr lang="it-IT" dirty="0" smtClean="0"/>
              <a:t>nitrati assunti per via orale</a:t>
            </a:r>
          </a:p>
          <a:p>
            <a:endParaRPr lang="it-IT" dirty="0"/>
          </a:p>
        </p:txBody>
      </p:sp>
      <p:sp>
        <p:nvSpPr>
          <p:cNvPr id="2" name="Freccia in giù 1"/>
          <p:cNvSpPr/>
          <p:nvPr/>
        </p:nvSpPr>
        <p:spPr>
          <a:xfrm>
            <a:off x="6276109" y="4563687"/>
            <a:ext cx="465513" cy="123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66313" y="4813653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EFFICACIA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132" y="1165777"/>
            <a:ext cx="115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ACALASIA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6378" y="2111433"/>
            <a:ext cx="7971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DILATAZIONE PNEUMATICA ENDOSCOPICA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dilatazione pneumatica è l'opzione di trattamento non chirurgica più efficace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Consiste </a:t>
            </a:r>
            <a:r>
              <a:rPr lang="it-IT" dirty="0"/>
              <a:t>nel posizionare un palloncino </a:t>
            </a:r>
            <a:r>
              <a:rPr lang="it-IT" dirty="0" smtClean="0"/>
              <a:t>a cavallo del LES e </a:t>
            </a:r>
            <a:r>
              <a:rPr lang="it-IT" dirty="0"/>
              <a:t>viene poi gonfiato a una pressione adeguata per lacerare le fibre muscolari dello </a:t>
            </a:r>
            <a:r>
              <a:rPr lang="it-IT" dirty="0" smtClean="0"/>
              <a:t>sfintere (palloncini </a:t>
            </a:r>
            <a:r>
              <a:rPr lang="it-IT" dirty="0"/>
              <a:t>in polietilene non radiopachi </a:t>
            </a:r>
            <a:r>
              <a:rPr lang="it-IT" dirty="0" err="1" smtClean="0"/>
              <a:t>Rigiflex</a:t>
            </a:r>
            <a:r>
              <a:rPr lang="it-IT" dirty="0" smtClean="0"/>
              <a:t>), </a:t>
            </a:r>
            <a:r>
              <a:rPr lang="it-IT" dirty="0"/>
              <a:t>disponibili in tre diametri: 3,0, 3,5 e 4,0 cm.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</a:t>
            </a:r>
            <a:r>
              <a:rPr lang="it-IT" dirty="0"/>
              <a:t>50-93% dei pazienti ottiene un sollievo dei sintomi da buono a eccellente</a:t>
            </a:r>
            <a:r>
              <a:rPr lang="it-IT" dirty="0" smtClean="0"/>
              <a:t>. </a:t>
            </a:r>
            <a:r>
              <a:rPr lang="it-IT" dirty="0"/>
              <a:t>La risposta clinica </a:t>
            </a:r>
            <a:r>
              <a:rPr lang="it-IT" dirty="0" smtClean="0"/>
              <a:t>migliora proporzionalmente </a:t>
            </a:r>
            <a:r>
              <a:rPr lang="it-IT" dirty="0"/>
              <a:t>all'aumento del diametro del palloncino</a:t>
            </a:r>
            <a:r>
              <a:rPr lang="it-IT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</a:t>
            </a:r>
            <a:r>
              <a:rPr lang="it-IT" dirty="0"/>
              <a:t>procedura può essere eseguita in regime ambulatoriale, il recupero è rapido e il disagio è di breve durata. Circa il 30% dei pazienti potrebbe richiedere dilatazioni successive.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</a:t>
            </a:r>
            <a:r>
              <a:rPr lang="it-IT" dirty="0"/>
              <a:t>principale evento avverso con la dilatazione pneumatica, che si verifica a un tasso cumulativo del 2%, è la perforazione esofagea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738" y="3965357"/>
            <a:ext cx="3269673" cy="2805932"/>
          </a:xfrm>
          <a:prstGeom prst="rect">
            <a:avLst/>
          </a:prstGeom>
        </p:spPr>
      </p:pic>
      <p:pic>
        <p:nvPicPr>
          <p:cNvPr id="8" name="Picture 5" descr="C:\Documents and Settings\Biagio\Desktop\Balani\esofago\dialataz.con pall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411" y="1320238"/>
            <a:ext cx="34290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132" y="1165777"/>
            <a:ext cx="115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ACALASIA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447" y="2327973"/>
            <a:ext cx="6242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MIOTOMIA CHIRURUGICA</a:t>
            </a:r>
          </a:p>
          <a:p>
            <a:pPr algn="just"/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E</a:t>
            </a:r>
            <a:r>
              <a:rPr lang="it-IT" dirty="0" smtClean="0"/>
              <a:t>secuzione </a:t>
            </a:r>
            <a:r>
              <a:rPr lang="it-IT" dirty="0"/>
              <a:t>di una miotomia anteriore </a:t>
            </a:r>
            <a:r>
              <a:rPr lang="it-IT" dirty="0" smtClean="0"/>
              <a:t>del LES e </a:t>
            </a:r>
            <a:r>
              <a:rPr lang="it-IT" dirty="0"/>
              <a:t>di 1-2 cm sullo </a:t>
            </a:r>
            <a:r>
              <a:rPr lang="it-IT" dirty="0" smtClean="0"/>
              <a:t>stomaco per via laparoscopica o robotica (miotomia </a:t>
            </a:r>
            <a:r>
              <a:rPr lang="it-IT" dirty="0"/>
              <a:t>di </a:t>
            </a:r>
            <a:r>
              <a:rPr lang="it-IT" dirty="0" err="1"/>
              <a:t>Heller</a:t>
            </a:r>
            <a:r>
              <a:rPr lang="it-IT" dirty="0"/>
              <a:t>). Tuttavia, se la miotomia debba essere combinata con una procedura </a:t>
            </a:r>
            <a:r>
              <a:rPr lang="it-IT" dirty="0" err="1"/>
              <a:t>antireflusso</a:t>
            </a:r>
            <a:r>
              <a:rPr lang="it-IT" dirty="0"/>
              <a:t> (</a:t>
            </a:r>
            <a:r>
              <a:rPr lang="it-IT" dirty="0" err="1"/>
              <a:t>fundoplicatio</a:t>
            </a:r>
            <a:r>
              <a:rPr lang="it-IT" dirty="0"/>
              <a:t> di </a:t>
            </a:r>
            <a:r>
              <a:rPr lang="it-IT" dirty="0" err="1"/>
              <a:t>Nissen</a:t>
            </a:r>
            <a:r>
              <a:rPr lang="it-IT" dirty="0"/>
              <a:t> lassa, </a:t>
            </a:r>
            <a:r>
              <a:rPr lang="it-IT" dirty="0" err="1"/>
              <a:t>fundoplicatio</a:t>
            </a:r>
            <a:r>
              <a:rPr lang="it-IT" dirty="0"/>
              <a:t> di Toupet o </a:t>
            </a:r>
            <a:r>
              <a:rPr lang="it-IT" dirty="0" err="1"/>
              <a:t>Dor</a:t>
            </a:r>
            <a:r>
              <a:rPr lang="it-IT" dirty="0"/>
              <a:t> incompleta) è motivo di dibattito. </a:t>
            </a: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Sono </a:t>
            </a:r>
            <a:r>
              <a:rPr lang="it-IT" dirty="0"/>
              <a:t>stati riportati risultati da buoni a eccellenti nell'80-100% dei pazienti. </a:t>
            </a:r>
            <a:r>
              <a:rPr lang="it-IT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La </a:t>
            </a:r>
            <a:r>
              <a:rPr lang="it-IT" dirty="0"/>
              <a:t>complicazione principale è il reflusso gastroesofageo incontrollato in circa il 10% dei </a:t>
            </a:r>
            <a:r>
              <a:rPr lang="it-IT" dirty="0" smtClean="0"/>
              <a:t>pazienti per cui di solito alla miotomia si accompagna anche la plastica </a:t>
            </a:r>
            <a:r>
              <a:rPr lang="it-IT" dirty="0" err="1" smtClean="0"/>
              <a:t>antireflusso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172" name="Picture 4" descr="Figure 2 from Nissen vs. toupet fundoplication in the treatment of  gastroesophageal reflux disease. | Semantic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22" y="4174633"/>
            <a:ext cx="4542876" cy="23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22" y="1853738"/>
            <a:ext cx="5004078" cy="216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86" y="1076325"/>
            <a:ext cx="4324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132" y="1165777"/>
            <a:ext cx="115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ACALASIA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4691" y="2737534"/>
            <a:ext cx="4638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POEM (</a:t>
            </a:r>
            <a:r>
              <a:rPr lang="it-IT" dirty="0"/>
              <a:t>Per </a:t>
            </a:r>
            <a:r>
              <a:rPr lang="it-IT" dirty="0" err="1"/>
              <a:t>Oral</a:t>
            </a:r>
            <a:r>
              <a:rPr lang="it-IT" dirty="0"/>
              <a:t> </a:t>
            </a:r>
            <a:r>
              <a:rPr lang="it-IT" dirty="0" err="1"/>
              <a:t>Endoscopic</a:t>
            </a:r>
            <a:r>
              <a:rPr lang="it-IT" dirty="0"/>
              <a:t> </a:t>
            </a:r>
            <a:r>
              <a:rPr lang="it-IT" dirty="0" err="1" smtClean="0"/>
              <a:t>Myotomy</a:t>
            </a:r>
            <a:r>
              <a:rPr lang="it-IT" dirty="0" smtClean="0"/>
              <a:t>)</a:t>
            </a:r>
            <a:endParaRPr lang="it-IT" b="1" dirty="0" smtClean="0"/>
          </a:p>
          <a:p>
            <a:pPr algn="just"/>
            <a:endParaRPr lang="it-IT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Miotomia perorale: Equivalente </a:t>
            </a:r>
            <a:r>
              <a:rPr lang="it-IT" dirty="0"/>
              <a:t>endoscopico </a:t>
            </a:r>
            <a:r>
              <a:rPr lang="it-IT" dirty="0" err="1" smtClean="0"/>
              <a:t>Heller</a:t>
            </a: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Tunnel sottomucoso </a:t>
            </a:r>
            <a:r>
              <a:rPr lang="it-IT" dirty="0"/>
              <a:t>attraverso il quale praticare incisione longitudinale nella muscolatura circolare esofago e regione cardiale (8 cm</a:t>
            </a:r>
            <a:r>
              <a:rPr lang="it-IT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Rischio di perforazioni</a:t>
            </a:r>
            <a:r>
              <a:rPr lang="it-IT" dirty="0"/>
              <a:t>, </a:t>
            </a:r>
            <a:r>
              <a:rPr lang="it-IT" dirty="0" err="1"/>
              <a:t>pnx</a:t>
            </a:r>
            <a:r>
              <a:rPr lang="it-IT" dirty="0"/>
              <a:t>, dolore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054" y="2267297"/>
            <a:ext cx="6772275" cy="2971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132" y="1165777"/>
            <a:ext cx="115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ACALASIA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1317" y="2363461"/>
            <a:ext cx="61181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INIEZIONE ENDOSCOPICA DI TOSSINA BOTULINICA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L'iniezione endoscopica di tossina botulinica di tipo </a:t>
            </a:r>
            <a:r>
              <a:rPr lang="it-IT" dirty="0" smtClean="0"/>
              <a:t>A  nel LES </a:t>
            </a:r>
            <a:r>
              <a:rPr lang="it-IT" dirty="0"/>
              <a:t>è la più </a:t>
            </a:r>
            <a:r>
              <a:rPr lang="it-IT" dirty="0" smtClean="0"/>
              <a:t>recente alternativa </a:t>
            </a:r>
            <a:r>
              <a:rPr lang="it-IT" dirty="0"/>
              <a:t>di trattamento per l'acalasia</a:t>
            </a:r>
            <a:r>
              <a:rPr lang="it-IT" dirty="0" smtClean="0"/>
              <a:t>. La </a:t>
            </a:r>
            <a:r>
              <a:rPr lang="it-IT" dirty="0"/>
              <a:t>tossina </a:t>
            </a:r>
            <a:r>
              <a:rPr lang="it-IT" dirty="0" smtClean="0"/>
              <a:t>botulinica inibisce </a:t>
            </a:r>
            <a:r>
              <a:rPr lang="it-IT" dirty="0"/>
              <a:t>il rilascio di acetilcolina </a:t>
            </a:r>
            <a:r>
              <a:rPr lang="it-IT" dirty="0" smtClean="0"/>
              <a:t>contrastando </a:t>
            </a:r>
            <a:r>
              <a:rPr lang="it-IT" dirty="0"/>
              <a:t>così l'effetto </a:t>
            </a:r>
            <a:r>
              <a:rPr lang="it-IT" dirty="0" smtClean="0"/>
              <a:t>della perdita </a:t>
            </a:r>
            <a:r>
              <a:rPr lang="it-IT" dirty="0"/>
              <a:t>selettiva di neurotrasmettitori inibitori. </a:t>
            </a: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È inizialmente </a:t>
            </a:r>
            <a:r>
              <a:rPr lang="it-IT" dirty="0"/>
              <a:t>efficace nell'alleviare i sintomi in circa l'85% </a:t>
            </a:r>
            <a:r>
              <a:rPr lang="it-IT" dirty="0" smtClean="0"/>
              <a:t>dei pazienti</a:t>
            </a:r>
            <a:r>
              <a:rPr lang="it-IT" dirty="0"/>
              <a:t>. Tuttavia, i sintomi si ripresentano in oltre il </a:t>
            </a:r>
            <a:r>
              <a:rPr lang="it-IT" dirty="0" smtClean="0"/>
              <a:t>50% di </a:t>
            </a:r>
            <a:r>
              <a:rPr lang="it-IT" dirty="0"/>
              <a:t>questi pazienti entro 6 mesi, probabilmente a causa </a:t>
            </a:r>
            <a:r>
              <a:rPr lang="it-IT" dirty="0" smtClean="0"/>
              <a:t>della rigenerazione </a:t>
            </a:r>
            <a:r>
              <a:rPr lang="it-IT" dirty="0"/>
              <a:t>dei recettori interessati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821" y="2435806"/>
            <a:ext cx="4897843" cy="318359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132" y="1165777"/>
            <a:ext cx="1151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ACALASIA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37855" y="2546340"/>
            <a:ext cx="8603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TERAPIA MEDICA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err="1" smtClean="0"/>
              <a:t>Isosorbide</a:t>
            </a:r>
            <a:r>
              <a:rPr lang="it-IT" sz="2400" dirty="0" smtClean="0"/>
              <a:t> </a:t>
            </a:r>
            <a:r>
              <a:rPr lang="it-IT" sz="2400" dirty="0" err="1"/>
              <a:t>dinitrato</a:t>
            </a:r>
            <a:r>
              <a:rPr lang="it-IT" sz="2400" dirty="0"/>
              <a:t> </a:t>
            </a:r>
            <a:r>
              <a:rPr lang="it-IT" sz="2400" dirty="0" smtClean="0"/>
              <a:t>sublinguale o </a:t>
            </a:r>
            <a:r>
              <a:rPr lang="it-IT" sz="2400" dirty="0"/>
              <a:t>calcio-antagonisti possono essere </a:t>
            </a:r>
            <a:r>
              <a:rPr lang="it-IT" sz="2400" dirty="0" smtClean="0"/>
              <a:t>assunti profilatticamente </a:t>
            </a:r>
            <a:r>
              <a:rPr lang="it-IT" sz="2400" dirty="0"/>
              <a:t>prima dei pasti o quando necessario per il dolore </a:t>
            </a:r>
            <a:r>
              <a:rPr lang="it-IT" sz="2400" dirty="0" smtClean="0"/>
              <a:t>o disfagia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smtClean="0"/>
              <a:t>Beneficio </a:t>
            </a:r>
            <a:r>
              <a:rPr lang="it-IT" sz="2400" dirty="0"/>
              <a:t>sintomatico 50%, ! Effetti collaterali (cefalea)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 smtClean="0"/>
              <a:t>Accorgimenti </a:t>
            </a:r>
            <a:r>
              <a:rPr lang="it-IT" sz="2400" dirty="0"/>
              <a:t>dietetici</a:t>
            </a:r>
          </a:p>
          <a:p>
            <a:pPr>
              <a:defRPr/>
            </a:pPr>
            <a:endParaRPr lang="it-IT" sz="2400" dirty="0"/>
          </a:p>
          <a:p>
            <a:pPr lvl="1">
              <a:defRPr/>
            </a:pPr>
            <a:r>
              <a:rPr lang="it-IT" sz="2400" b="1" dirty="0" err="1"/>
              <a:t>paz</a:t>
            </a:r>
            <a:r>
              <a:rPr lang="it-IT" sz="2400" b="1" dirty="0"/>
              <a:t>. anziani  fragili non suscettibili di altro trattamento</a:t>
            </a:r>
          </a:p>
          <a:p>
            <a:pPr algn="just"/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6000" y="19509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DISCINESIE DEL LES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37556" y="1196724"/>
            <a:ext cx="11116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 smtClean="0"/>
              <a:t>MANOMETRIA ESOFAGEA</a:t>
            </a:r>
            <a:endParaRPr lang="it-IT" sz="4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6" y="2168073"/>
            <a:ext cx="3674697" cy="42339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2879" y="2022909"/>
            <a:ext cx="7888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manometria esofagea ad alta risoluzione (HRM – High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Manometry</a:t>
            </a:r>
            <a:r>
              <a:rPr lang="it-IT" dirty="0"/>
              <a:t>) è il test di scelta per lo studio dei disturbi motori dell’esofago (acalasia, spasmo esofageo diffuso, </a:t>
            </a:r>
            <a:r>
              <a:rPr lang="it-IT" dirty="0" err="1"/>
              <a:t>jackhammer</a:t>
            </a:r>
            <a:r>
              <a:rPr lang="it-IT" dirty="0"/>
              <a:t> </a:t>
            </a:r>
            <a:r>
              <a:rPr lang="it-IT" dirty="0" err="1"/>
              <a:t>esophagus</a:t>
            </a:r>
            <a:r>
              <a:rPr lang="it-IT" dirty="0"/>
              <a:t>). Si definisce ad alta risoluzione per i numerosi sensori che ha il sondino che permettono uno studio centimetrico dell’esofago. Permette una valutazione della funzionalità degli sfinteri esofagei superiore e inferiore (UES e LES), della loro apertura e chiusura durante le fasi della deglutizione. Studia anche la peristalsi del corpo esofageo, il tipo e la progressione delle onde </a:t>
            </a:r>
            <a:r>
              <a:rPr lang="it-IT" dirty="0" smtClean="0"/>
              <a:t>peristaltiche.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L’esame </a:t>
            </a:r>
            <a:r>
              <a:rPr lang="it-IT" dirty="0"/>
              <a:t>si </a:t>
            </a:r>
            <a:r>
              <a:rPr lang="it-IT" dirty="0" smtClean="0"/>
              <a:t>esegue a paziente sveglio e collaborante, </a:t>
            </a:r>
            <a:r>
              <a:rPr lang="it-IT" dirty="0"/>
              <a:t>inserendo un piccolo sondino dal naso, sino a raggiungere la cavità gastrica.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Durante l’indagine il catetere è in grado di registrare le pressioni che si sviluppano all’interno dell’esofago durante la deglutizione di piccoli quantitativi d’acqua.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</a:t>
            </a:r>
            <a:r>
              <a:rPr lang="it-IT" dirty="0"/>
              <a:t> manometria esofagea ha una durata complessiva compresa tra i 10 e i 30 minuti, variabile a seconda della collaborazione del paziente.</a:t>
            </a:r>
          </a:p>
        </p:txBody>
      </p:sp>
    </p:spTree>
    <p:extLst>
      <p:ext uri="{BB962C8B-B14F-4D97-AF65-F5344CB8AC3E}">
        <p14:creationId xmlns:p14="http://schemas.microsoft.com/office/powerpoint/2010/main" val="28224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2883" y="1354975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DISCINESIE FARINGO ESOFAGEE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7570" y="2743199"/>
            <a:ext cx="9002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Primitive, isolate o associate a diverticolo (spasmo ed incoordinazione </a:t>
            </a:r>
            <a:r>
              <a:rPr lang="it-IT" sz="2400" dirty="0" err="1" smtClean="0"/>
              <a:t>faringo</a:t>
            </a:r>
            <a:r>
              <a:rPr lang="it-IT" sz="2400" dirty="0" smtClean="0"/>
              <a:t> </a:t>
            </a:r>
            <a:r>
              <a:rPr lang="it-IT" sz="2400" dirty="0" err="1" smtClean="0"/>
              <a:t>sfinteriale</a:t>
            </a:r>
            <a:r>
              <a:rPr lang="it-IT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Secondario a reflusso gastro-esofageo (spasmo </a:t>
            </a:r>
            <a:r>
              <a:rPr lang="it-IT" sz="2400" dirty="0" err="1" smtClean="0"/>
              <a:t>sfinteriale</a:t>
            </a:r>
            <a:r>
              <a:rPr lang="it-IT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Secondarie a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2400" dirty="0" smtClean="0"/>
              <a:t>ictus cerebri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2400" dirty="0" smtClean="0"/>
              <a:t>lesione nervosa (danno </a:t>
            </a:r>
            <a:r>
              <a:rPr lang="it-IT" sz="2400" dirty="0" err="1" smtClean="0"/>
              <a:t>ricorrenziale</a:t>
            </a:r>
            <a:r>
              <a:rPr lang="it-IT" sz="2400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2400" dirty="0" smtClean="0"/>
              <a:t>malattie </a:t>
            </a:r>
            <a:r>
              <a:rPr lang="it-IT" sz="2400" dirty="0" err="1" smtClean="0"/>
              <a:t>neuromiogene</a:t>
            </a:r>
            <a:r>
              <a:rPr lang="it-IT" sz="2400" dirty="0" smtClean="0"/>
              <a:t> croniche (poliomielite, miastenia </a:t>
            </a:r>
            <a:r>
              <a:rPr lang="it-IT" sz="2400" dirty="0" err="1" smtClean="0"/>
              <a:t>gravis</a:t>
            </a:r>
            <a:r>
              <a:rPr lang="it-IT" sz="2400" dirty="0" smtClean="0"/>
              <a:t>, distrofia muscolare, </a:t>
            </a:r>
            <a:r>
              <a:rPr lang="it-IT" sz="2400" dirty="0" err="1" smtClean="0"/>
              <a:t>ecc</a:t>
            </a:r>
            <a:r>
              <a:rPr lang="it-IT" sz="2400" dirty="0" smtClean="0"/>
              <a:t>)</a:t>
            </a:r>
            <a:endParaRPr lang="it-IT" sz="2400" dirty="0"/>
          </a:p>
          <a:p>
            <a:endParaRPr lang="it-IT" sz="2400" dirty="0"/>
          </a:p>
        </p:txBody>
      </p:sp>
      <p:pic>
        <p:nvPicPr>
          <p:cNvPr id="1026" name="Picture 2" descr="Diverticolo Di Zenker Terapia Deals | www.dalirestauran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69" y="2186248"/>
            <a:ext cx="3114667" cy="26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48887" y="1851267"/>
            <a:ext cx="70824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SINTOMI:</a:t>
            </a:r>
          </a:p>
          <a:p>
            <a:endParaRPr lang="it-IT" dirty="0"/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Disfagia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it-IT" dirty="0" smtClean="0"/>
              <a:t>sensazione </a:t>
            </a:r>
            <a:r>
              <a:rPr lang="it-IT" dirty="0"/>
              <a:t>di deglutizione difficoltosa. Questa condizione dipende dall'ostacolato transito dei liquidi, dei solidi o di entrambi dalla faringe allo </a:t>
            </a:r>
            <a:r>
              <a:rPr lang="it-IT" dirty="0" smtClean="0"/>
              <a:t>stomaco. Sensazione di arresto del bolo alimentare</a:t>
            </a:r>
          </a:p>
          <a:p>
            <a:endParaRPr lang="it-IT" dirty="0"/>
          </a:p>
          <a:p>
            <a:pPr>
              <a:defRPr/>
            </a:pPr>
            <a:r>
              <a:rPr lang="it-IT" b="1" dirty="0"/>
              <a:t>Disfagia orofaringea</a:t>
            </a:r>
            <a:endParaRPr lang="it-IT" dirty="0"/>
          </a:p>
          <a:p>
            <a:pPr>
              <a:defRPr/>
            </a:pPr>
            <a:r>
              <a:rPr lang="it-IT" dirty="0" smtClean="0"/>
              <a:t>Disfagia alta precoce, </a:t>
            </a:r>
            <a:r>
              <a:rPr lang="it-IT" dirty="0"/>
              <a:t>difficoltà a far passare il materiale dall'orofaringe </a:t>
            </a:r>
            <a:r>
              <a:rPr lang="it-IT" dirty="0" smtClean="0"/>
              <a:t>alla porzione superiore dell'esofago. Può essere associata ad odinofagia</a:t>
            </a:r>
            <a:r>
              <a:rPr lang="it-IT" dirty="0"/>
              <a:t>, rigurgito immediato con accessi di tosse, </a:t>
            </a:r>
            <a:r>
              <a:rPr lang="it-IT" dirty="0" smtClean="0"/>
              <a:t>scialorrea.</a:t>
            </a:r>
          </a:p>
          <a:p>
            <a:pPr>
              <a:defRPr/>
            </a:pPr>
            <a:r>
              <a:rPr lang="it-IT" dirty="0"/>
              <a:t>I</a:t>
            </a:r>
            <a:r>
              <a:rPr lang="it-IT" dirty="0" smtClean="0"/>
              <a:t>nadeguata </a:t>
            </a:r>
            <a:r>
              <a:rPr lang="it-IT" dirty="0"/>
              <a:t>nutrizione e conseguente perdita di peso.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45484" y="3682538"/>
            <a:ext cx="325027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 La funzione motoria orale diminuisce in modo tangibile con l'età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78454" y="205859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FARINGO ESOFAGEE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4621" y="1402789"/>
            <a:ext cx="116627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DIAGNOSI E TRATTAMENTO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Tutti i pazienti con disfagia devono essere sottoposti a endoscopia del tratto superiore per escludere la presenza di </a:t>
            </a:r>
            <a:r>
              <a:rPr lang="it-IT" dirty="0" smtClean="0"/>
              <a:t>neoplasia o la presenza di un diverticolo (diverticolo di </a:t>
            </a:r>
            <a:r>
              <a:rPr lang="it-IT" dirty="0" err="1" smtClean="0"/>
              <a:t>Zenker</a:t>
            </a:r>
            <a:r>
              <a:rPr lang="it-IT" dirty="0" smtClean="0"/>
              <a:t>).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Se l'endoscopia superiore non rivela cause strutturali per i sintomi, si devono eseguire biopsie per escludere un'esofagite </a:t>
            </a:r>
            <a:r>
              <a:rPr lang="it-IT" dirty="0" smtClean="0"/>
              <a:t>eosinofila ed eseguire manometria.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 </a:t>
            </a:r>
            <a:r>
              <a:rPr lang="it-IT" dirty="0" smtClean="0"/>
              <a:t>Le </a:t>
            </a:r>
            <a:r>
              <a:rPr lang="it-IT" dirty="0"/>
              <a:t>cause più frequenti di disturbi motori orali sono malattie neuromuscolari (p. es., </a:t>
            </a:r>
            <a:r>
              <a:rPr lang="it-IT" dirty="0">
                <a:hlinkClick r:id="rId3"/>
              </a:rPr>
              <a:t>neuropatie craniali causate dal diabete</a:t>
            </a:r>
            <a:r>
              <a:rPr lang="it-IT" dirty="0"/>
              <a:t>, </a:t>
            </a:r>
            <a:r>
              <a:rPr lang="it-IT" dirty="0">
                <a:hlinkClick r:id="rId4"/>
              </a:rPr>
              <a:t>ictus</a:t>
            </a:r>
            <a:r>
              <a:rPr lang="it-IT" dirty="0"/>
              <a:t>, </a:t>
            </a:r>
            <a:r>
              <a:rPr lang="it-IT" dirty="0">
                <a:hlinkClick r:id="rId5"/>
              </a:rPr>
              <a:t>morbo di Parkinson</a:t>
            </a:r>
            <a:r>
              <a:rPr lang="it-IT" dirty="0"/>
              <a:t>, </a:t>
            </a:r>
            <a:r>
              <a:rPr lang="it-IT" dirty="0">
                <a:hlinkClick r:id="rId6"/>
              </a:rPr>
              <a:t>sclerosi laterale amiotrofica</a:t>
            </a:r>
            <a:r>
              <a:rPr lang="it-IT" dirty="0"/>
              <a:t>, </a:t>
            </a:r>
            <a:r>
              <a:rPr lang="it-IT" dirty="0">
                <a:hlinkClick r:id="rId7"/>
              </a:rPr>
              <a:t>sclerosi multipla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La disfunzione motoria orale viene trattata al meglio con un approccio multidisciplinare. Può essere necessario ricorrere in modo coordinato alla consulenza degli specialisti </a:t>
            </a:r>
            <a:r>
              <a:rPr lang="it-IT" dirty="0" smtClean="0"/>
              <a:t>in </a:t>
            </a:r>
            <a:r>
              <a:rPr lang="it-IT" dirty="0"/>
              <a:t>medicina riabilitativa, </a:t>
            </a:r>
            <a:r>
              <a:rPr lang="it-IT" dirty="0" smtClean="0"/>
              <a:t>logopedisti, otorinolaringoiatri, odontoiatri </a:t>
            </a:r>
            <a:r>
              <a:rPr lang="it-IT" dirty="0"/>
              <a:t>e </a:t>
            </a:r>
            <a:r>
              <a:rPr lang="it-IT" dirty="0" smtClean="0"/>
              <a:t>gastroenterologi.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Il trattamento della disfagia è diretto alla causa </a:t>
            </a:r>
            <a:r>
              <a:rPr lang="it-IT" dirty="0" smtClean="0"/>
              <a:t>specifica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78454" y="205859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FARINGO ESOFAGEE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78454" y="205859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FARINGO ESOFAGEE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230" y="1455215"/>
            <a:ext cx="63858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DIVERTICOLO DI ZENKER</a:t>
            </a:r>
          </a:p>
          <a:p>
            <a:pPr algn="just"/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Erniazione della mucosa esofagea tra le fibre oblique del muscolo costrittore inferiore del faringe e le fibre trasversali del m. </a:t>
            </a:r>
            <a:r>
              <a:rPr lang="it-IT" dirty="0" err="1"/>
              <a:t>cricofaringeo</a:t>
            </a: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E’ il diverticolo esofageo di più frequente riscontro (65%)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E’ un diverticolo </a:t>
            </a:r>
            <a:r>
              <a:rPr lang="it-IT" u="sng" dirty="0" smtClean="0"/>
              <a:t>da pulsione </a:t>
            </a:r>
            <a:r>
              <a:rPr lang="it-IT" dirty="0" smtClean="0"/>
              <a:t>generalmente secondario ad una incoordinazione </a:t>
            </a:r>
            <a:r>
              <a:rPr lang="it-IT" dirty="0" err="1" smtClean="0"/>
              <a:t>faringo</a:t>
            </a:r>
            <a:r>
              <a:rPr lang="it-IT" dirty="0" smtClean="0"/>
              <a:t>-esofagea e all’aumento della pressione </a:t>
            </a:r>
            <a:r>
              <a:rPr lang="it-IT" dirty="0" err="1" smtClean="0"/>
              <a:t>intraluminale</a:t>
            </a:r>
            <a:r>
              <a:rPr lang="it-IT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La protrusione posteriore della sacca diverticolare è limitata dalla colonna vertebrale. Con l’aumento delle dimensioni assume una posizione declive e il cibo tenderà ad entrare anche all’interno del diverticolo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7248698" y="1190712"/>
            <a:ext cx="4859887" cy="4345564"/>
            <a:chOff x="6277972" y="1190712"/>
            <a:chExt cx="5830613" cy="4837093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65308" y="1190712"/>
              <a:ext cx="3143277" cy="4745374"/>
            </a:xfrm>
            <a:prstGeom prst="rect">
              <a:avLst/>
            </a:prstGeom>
          </p:spPr>
        </p:pic>
        <p:sp>
          <p:nvSpPr>
            <p:cNvPr id="9" name="Freccia in giù 8"/>
            <p:cNvSpPr/>
            <p:nvPr/>
          </p:nvSpPr>
          <p:spPr>
            <a:xfrm>
              <a:off x="6557356" y="4783667"/>
              <a:ext cx="305059" cy="457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reccia in giù 9"/>
            <p:cNvSpPr/>
            <p:nvPr/>
          </p:nvSpPr>
          <p:spPr>
            <a:xfrm rot="19830981">
              <a:off x="6778343" y="4829134"/>
              <a:ext cx="305059" cy="457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6277972" y="1190712"/>
              <a:ext cx="3312368" cy="4837093"/>
              <a:chOff x="755576" y="332656"/>
              <a:chExt cx="5976664" cy="6205245"/>
            </a:xfrm>
          </p:grpSpPr>
          <p:pic>
            <p:nvPicPr>
              <p:cNvPr id="12" name="Immagine 11" descr="Fisiopatologia faring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576" y="332656"/>
                <a:ext cx="4887033" cy="6205245"/>
              </a:xfrm>
              <a:prstGeom prst="rect">
                <a:avLst/>
              </a:prstGeom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2720425" y="520315"/>
                <a:ext cx="3096344" cy="77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m. costrittore </a:t>
                </a:r>
                <a:r>
                  <a:rPr lang="it-IT" sz="1400" dirty="0" err="1"/>
                  <a:t>inf</a:t>
                </a:r>
                <a:r>
                  <a:rPr lang="it-IT" sz="1400" dirty="0"/>
                  <a:t> del faringe</a:t>
                </a:r>
              </a:p>
            </p:txBody>
          </p:sp>
          <p:cxnSp>
            <p:nvCxnSpPr>
              <p:cNvPr id="14" name="Connettore 2 13"/>
              <p:cNvCxnSpPr>
                <a:cxnSpLocks/>
                <a:stCxn id="13" idx="1"/>
              </p:cNvCxnSpPr>
              <p:nvPr/>
            </p:nvCxnSpPr>
            <p:spPr>
              <a:xfrm flipH="1">
                <a:off x="2483773" y="909515"/>
                <a:ext cx="236651" cy="22008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sellaDiTesto 14"/>
              <p:cNvSpPr txBox="1"/>
              <p:nvPr/>
            </p:nvSpPr>
            <p:spPr>
              <a:xfrm>
                <a:off x="3635896" y="3565787"/>
                <a:ext cx="3096344" cy="86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m. </a:t>
                </a:r>
                <a:r>
                  <a:rPr lang="it-IT" sz="1600" dirty="0" err="1"/>
                  <a:t>crico</a:t>
                </a:r>
                <a:r>
                  <a:rPr lang="it-IT" sz="1600" dirty="0"/>
                  <a:t> faringeo</a:t>
                </a:r>
              </a:p>
            </p:txBody>
          </p:sp>
          <p:cxnSp>
            <p:nvCxnSpPr>
              <p:cNvPr id="16" name="Connettore 2 15"/>
              <p:cNvCxnSpPr>
                <a:cxnSpLocks/>
              </p:cNvCxnSpPr>
              <p:nvPr/>
            </p:nvCxnSpPr>
            <p:spPr>
              <a:xfrm flipH="1">
                <a:off x="2483768" y="4005064"/>
                <a:ext cx="108012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/>
              <p:cNvSpPr txBox="1"/>
              <p:nvPr/>
            </p:nvSpPr>
            <p:spPr>
              <a:xfrm>
                <a:off x="3779912" y="5517232"/>
                <a:ext cx="2952328" cy="59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esofago</a:t>
                </a:r>
              </a:p>
            </p:txBody>
          </p:sp>
          <p:cxnSp>
            <p:nvCxnSpPr>
              <p:cNvPr id="18" name="Connettore 2 17"/>
              <p:cNvCxnSpPr>
                <a:cxnSpLocks/>
              </p:cNvCxnSpPr>
              <p:nvPr/>
            </p:nvCxnSpPr>
            <p:spPr>
              <a:xfrm flipH="1">
                <a:off x="2195736" y="5805264"/>
                <a:ext cx="12241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608" y="4647609"/>
            <a:ext cx="2315183" cy="208398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2" y="4906128"/>
            <a:ext cx="2583166" cy="18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5767" y="215523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FARINGO ESOFAGEE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387917"/>
            <a:ext cx="1151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DIVERTICOLO DI ZENKER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7695" y="2852050"/>
            <a:ext cx="463850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SINTOMI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Disfagia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Rigurgito posturale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Scialorrea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T</a:t>
            </a:r>
            <a:r>
              <a:rPr lang="it-IT" dirty="0" smtClean="0"/>
              <a:t>osse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Massa palpabile L-C </a:t>
            </a:r>
            <a:r>
              <a:rPr lang="it-IT" dirty="0" err="1" smtClean="0"/>
              <a:t>sx</a:t>
            </a:r>
            <a:r>
              <a:rPr lang="it-IT" dirty="0" smtClean="0"/>
              <a:t> +/- gorgoglio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57010" y="2852050"/>
            <a:ext cx="384879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DIAGNOSI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EGDS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 smtClean="0"/>
              <a:t>Rx</a:t>
            </a:r>
            <a:r>
              <a:rPr lang="it-IT" dirty="0" smtClean="0"/>
              <a:t> con mdc per </a:t>
            </a:r>
            <a:r>
              <a:rPr lang="it-IT" dirty="0" err="1" smtClean="0"/>
              <a:t>os</a:t>
            </a:r>
            <a:r>
              <a:rPr lang="it-IT" dirty="0" smtClean="0"/>
              <a:t>: colletto, diverticolo, livello idro-aereo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Manometria: ipertonia dell’UES</a:t>
            </a:r>
            <a:endParaRPr lang="it-IT" dirty="0"/>
          </a:p>
        </p:txBody>
      </p:sp>
      <p:pic>
        <p:nvPicPr>
          <p:cNvPr id="12" name="Immagine 11" descr="07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6464" y="1094484"/>
            <a:ext cx="3842344" cy="576351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660" y="3097464"/>
            <a:ext cx="3257550" cy="3619500"/>
          </a:xfrm>
          <a:prstGeom prst="rect">
            <a:avLst/>
          </a:prstGeom>
        </p:spPr>
      </p:pic>
      <p:pic>
        <p:nvPicPr>
          <p:cNvPr id="14" name="Picture 2" descr="http://t0.gstatic.com/images?q=tbn:ANd9GcTwTfJUHS6PQUwOumvxxBvaBoIkGWcxyDeCk0fcakhoN1t7FrtqP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10" y="1202472"/>
            <a:ext cx="7200800" cy="52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5767" y="215523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DISCINESIE FARINGO ESOFAGEE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387917"/>
            <a:ext cx="1151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DIVERTICOLO DI ZENKER</a:t>
            </a:r>
          </a:p>
          <a:p>
            <a:pPr algn="ctr"/>
            <a:r>
              <a:rPr lang="it-IT" sz="3600" dirty="0" smtClean="0"/>
              <a:t>Trattamento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29" y="1477434"/>
            <a:ext cx="2492642" cy="50503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866" y="1220787"/>
            <a:ext cx="1825800" cy="5563659"/>
          </a:xfrm>
          <a:prstGeom prst="rect">
            <a:avLst/>
          </a:prstGeom>
        </p:spPr>
      </p:pic>
      <p:pic>
        <p:nvPicPr>
          <p:cNvPr id="15" name="Immagine 14" descr="08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8932" y="3199066"/>
            <a:ext cx="3219934" cy="2160209"/>
          </a:xfrm>
          <a:prstGeom prst="rect">
            <a:avLst/>
          </a:prstGeom>
        </p:spPr>
      </p:pic>
      <p:pic>
        <p:nvPicPr>
          <p:cNvPr id="1026" name="Picture 2" descr="Chirurgia dei diverticoli faringoesofagei - ScienceDir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58" y="3787682"/>
            <a:ext cx="26193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ccia a destra 7"/>
          <p:cNvSpPr/>
          <p:nvPr/>
        </p:nvSpPr>
        <p:spPr>
          <a:xfrm rot="10800000">
            <a:off x="2833962" y="5225883"/>
            <a:ext cx="1005840" cy="714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20895044">
            <a:off x="9141132" y="4773516"/>
            <a:ext cx="1005840" cy="714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1996</Words>
  <Application>Microsoft Office PowerPoint</Application>
  <PresentationFormat>Widescreen</PresentationFormat>
  <Paragraphs>228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inherit</vt:lpstr>
      <vt:lpstr>Wingdings</vt:lpstr>
      <vt:lpstr>Tema di Office</vt:lpstr>
      <vt:lpstr>Disordini motori dell’esofago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Silvia Palmisano</cp:lastModifiedBy>
  <cp:revision>88</cp:revision>
  <dcterms:created xsi:type="dcterms:W3CDTF">2023-10-17T19:18:35Z</dcterms:created>
  <dcterms:modified xsi:type="dcterms:W3CDTF">2025-03-12T17:31:27Z</dcterms:modified>
</cp:coreProperties>
</file>