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17"/>
  </p:notesMasterIdLst>
  <p:sldIdLst>
    <p:sldId id="326" r:id="rId2"/>
    <p:sldId id="295" r:id="rId3"/>
    <p:sldId id="330" r:id="rId4"/>
    <p:sldId id="322" r:id="rId5"/>
    <p:sldId id="332" r:id="rId6"/>
    <p:sldId id="333" r:id="rId7"/>
    <p:sldId id="292" r:id="rId8"/>
    <p:sldId id="325" r:id="rId9"/>
    <p:sldId id="323" r:id="rId10"/>
    <p:sldId id="329" r:id="rId11"/>
    <p:sldId id="274" r:id="rId12"/>
    <p:sldId id="324" r:id="rId13"/>
    <p:sldId id="331" r:id="rId14"/>
    <p:sldId id="273" r:id="rId15"/>
    <p:sldId id="296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j0g2_Bs4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FCD175D-F8DD-11.gif"/>
          <p:cNvPicPr>
            <a:picLocks noChangeAspect="1"/>
          </p:cNvPicPr>
          <p:nvPr/>
        </p:nvPicPr>
        <p:blipFill rotWithShape="1">
          <a:blip r:embed="rId2"/>
          <a:srcRect l="14589" r="29812" b="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754483"/>
            <a:ext cx="4207985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anchor="b">
            <a:normAutofit/>
          </a:bodyPr>
          <a:lstStyle/>
          <a:p>
            <a:r>
              <a:rPr lang="it-IT" sz="3000">
                <a:solidFill>
                  <a:srgbClr val="FFFFFE"/>
                </a:solidFill>
                <a:latin typeface="Eurostile"/>
              </a:rPr>
              <a:t>Unità e diversità del genere umano</a:t>
            </a:r>
            <a:endParaRPr lang="it-IT" sz="3000">
              <a:solidFill>
                <a:srgbClr val="FFFFF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4558107" y="4920257"/>
            <a:ext cx="3991356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0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9700"/>
            <a:ext cx="7848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C917817B-3081-4C38-B11F-B941F1206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4" name="Rectangle 31753">
            <a:extLst>
              <a:ext uri="{FF2B5EF4-FFF2-40B4-BE49-F238E27FC236}">
                <a16:creationId xmlns:a16="http://schemas.microsoft.com/office/drawing/2014/main" id="{A826EBDE-9EB4-4CF2-98EB-EBC8D44D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95938" y="1474970"/>
            <a:ext cx="2116475" cy="3144914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Eurostile"/>
              </a:rPr>
              <a:t>reti, non razze</a:t>
            </a:r>
          </a:p>
        </p:txBody>
      </p:sp>
      <p:pic>
        <p:nvPicPr>
          <p:cNvPr id="31756" name="Picture 31755">
            <a:extLst>
              <a:ext uri="{FF2B5EF4-FFF2-40B4-BE49-F238E27FC236}">
                <a16:creationId xmlns:a16="http://schemas.microsoft.com/office/drawing/2014/main" id="{76552D55-DA8C-4A54-8754-82F7DF927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491413" y="643464"/>
            <a:ext cx="212598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58" name="Group 31757">
            <a:extLst>
              <a:ext uri="{FF2B5EF4-FFF2-40B4-BE49-F238E27FC236}">
                <a16:creationId xmlns:a16="http://schemas.microsoft.com/office/drawing/2014/main" id="{CA038B99-F694-4340-86B2-FB812C41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31759" name="Rectangle 31758">
              <a:extLst>
                <a:ext uri="{FF2B5EF4-FFF2-40B4-BE49-F238E27FC236}">
                  <a16:creationId xmlns:a16="http://schemas.microsoft.com/office/drawing/2014/main" id="{DCB99ED2-A0E2-4120-9844-4F71CE346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60" name="Rectangle 31759">
              <a:extLst>
                <a:ext uri="{FF2B5EF4-FFF2-40B4-BE49-F238E27FC236}">
                  <a16:creationId xmlns:a16="http://schemas.microsoft.com/office/drawing/2014/main" id="{0637B17B-61F8-42B7-A1EC-C335B83F2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 descr="gruppi-razzi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1" y="1116345"/>
            <a:ext cx="4757568" cy="3960676"/>
          </a:xfrm>
          <a:prstGeom prst="rect">
            <a:avLst/>
          </a:prstGeom>
        </p:spPr>
      </p:pic>
      <p:pic>
        <p:nvPicPr>
          <p:cNvPr id="31762" name="Picture 31761">
            <a:extLst>
              <a:ext uri="{FF2B5EF4-FFF2-40B4-BE49-F238E27FC236}">
                <a16:creationId xmlns:a16="http://schemas.microsoft.com/office/drawing/2014/main" id="{2657B62B-6206-4957-81AB-4CF5EA8F4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31764" name="Straight Connector 31763">
            <a:extLst>
              <a:ext uri="{FF2B5EF4-FFF2-40B4-BE49-F238E27FC236}">
                <a16:creationId xmlns:a16="http://schemas.microsoft.com/office/drawing/2014/main" id="{20478D27-9867-4701-80EF-A478C0F76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mappa-clusteir-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03" y="643467"/>
            <a:ext cx="5990393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ci-genilingue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007" r="-52649"/>
          <a:stretch/>
        </p:blipFill>
        <p:spPr>
          <a:xfrm>
            <a:off x="-2506313" y="0"/>
            <a:ext cx="1270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Rectangle 3072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5" name="Picture 30724" descr="Disegno creato dal delta del fiume preso dall'alto">
            <a:extLst>
              <a:ext uri="{FF2B5EF4-FFF2-40B4-BE49-F238E27FC236}">
                <a16:creationId xmlns:a16="http://schemas.microsoft.com/office/drawing/2014/main" id="{9F317C40-9A80-B634-DFBC-F186ED28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3073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73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35" name="Rectangle 3073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it-IT">
                <a:latin typeface="Eurostile"/>
              </a:rPr>
              <a:t>RAZZE, GENI, LINGUE, CULTURE</a:t>
            </a:r>
            <a:br>
              <a:rPr lang="it-IT">
                <a:latin typeface="Eurostile"/>
              </a:rPr>
            </a:br>
            <a:endParaRPr lang="it-IT">
              <a:latin typeface="Eurostile"/>
            </a:endParaRPr>
          </a:p>
        </p:txBody>
      </p:sp>
      <p:cxnSp>
        <p:nvCxnSpPr>
          <p:cNvPr id="30737" name="Straight Connector 3073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None/>
            </a:pPr>
            <a:endParaRPr lang="it-IT">
              <a:latin typeface="Eurostile"/>
            </a:endParaRPr>
          </a:p>
          <a:p>
            <a:pPr lvl="1"/>
            <a:r>
              <a:rPr lang="it-IT">
                <a:latin typeface="Eurostile"/>
              </a:rPr>
              <a:t>varietà umana : fisica, linguistica, culturale</a:t>
            </a:r>
          </a:p>
          <a:p>
            <a:pPr lvl="1"/>
            <a:r>
              <a:rPr lang="it-IT">
                <a:latin typeface="Eurostile"/>
              </a:rPr>
              <a:t>unità della specie umana</a:t>
            </a:r>
          </a:p>
          <a:p>
            <a:pPr lvl="1"/>
            <a:r>
              <a:rPr lang="it-IT">
                <a:latin typeface="Eurostile"/>
              </a:rPr>
              <a:t>razza come costruzione culturale</a:t>
            </a:r>
          </a:p>
          <a:p>
            <a:pPr lvl="1"/>
            <a:r>
              <a:rPr lang="it-IT">
                <a:latin typeface="Eurostile"/>
              </a:rPr>
              <a:t>differenze somatiche sono differenze superficiali</a:t>
            </a:r>
          </a:p>
          <a:p>
            <a:pPr lvl="1"/>
            <a:r>
              <a:rPr lang="it-IT">
                <a:latin typeface="Eurostile"/>
              </a:rPr>
              <a:t>distanza genetica tra popolazioni è frutto di migrazioni </a:t>
            </a:r>
          </a:p>
          <a:p>
            <a:pPr lvl="1">
              <a:buNone/>
            </a:pPr>
            <a:r>
              <a:rPr lang="it-IT">
                <a:latin typeface="Eurostile"/>
              </a:rPr>
              <a:t>	(habitat, economia)</a:t>
            </a:r>
          </a:p>
          <a:p>
            <a:pPr lvl="1"/>
            <a:endParaRPr lang="it-IT">
              <a:latin typeface="Eurostile"/>
            </a:endParaRPr>
          </a:p>
        </p:txBody>
      </p:sp>
      <p:sp>
        <p:nvSpPr>
          <p:cNvPr id="3073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4102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4122" name="Rectangle 4104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123" name="Straight Connector 4106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4" name="Picture 4108">
            <a:extLst>
              <a:ext uri="{FF2B5EF4-FFF2-40B4-BE49-F238E27FC236}">
                <a16:creationId xmlns:a16="http://schemas.microsoft.com/office/drawing/2014/main" id="{B049F9C0-FA09-470E-83AC-F293C347E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125" name="Rectangle 4110">
            <a:extLst>
              <a:ext uri="{FF2B5EF4-FFF2-40B4-BE49-F238E27FC236}">
                <a16:creationId xmlns:a16="http://schemas.microsoft.com/office/drawing/2014/main" id="{D201B58D-2588-49F3-8D14-977F8751B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Rectangle 4112">
            <a:extLst>
              <a:ext uri="{FF2B5EF4-FFF2-40B4-BE49-F238E27FC236}">
                <a16:creationId xmlns:a16="http://schemas.microsoft.com/office/drawing/2014/main" id="{244232A0-47B2-482E-96A4-B330D3253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771" y="957221"/>
            <a:ext cx="4398014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Aree culturali</a:t>
            </a:r>
          </a:p>
        </p:txBody>
      </p:sp>
      <p:pic>
        <p:nvPicPr>
          <p:cNvPr id="4127" name="Picture 4114">
            <a:extLst>
              <a:ext uri="{FF2B5EF4-FFF2-40B4-BE49-F238E27FC236}">
                <a16:creationId xmlns:a16="http://schemas.microsoft.com/office/drawing/2014/main" id="{F75FFF58-B9EC-4A30-8F41-BF96085C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643464"/>
            <a:ext cx="440969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gnaposto testo verticale 11"/>
          <p:cNvSpPr>
            <a:spLocks noGrp="1"/>
          </p:cNvSpPr>
          <p:nvPr>
            <p:ph type="body" sz="half" idx="2"/>
          </p:nvPr>
        </p:nvSpPr>
        <p:spPr>
          <a:xfrm>
            <a:off x="840771" y="2494907"/>
            <a:ext cx="2698035" cy="2971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 err="1"/>
              <a:t>Rischio</a:t>
            </a:r>
            <a:r>
              <a:rPr lang="en-US" dirty="0"/>
              <a:t>: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 err="1"/>
              <a:t>Essenzialismo</a:t>
            </a:r>
            <a:endParaRPr lang="en-US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Immagine 2" descr="cultural-map-worl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497" y="481108"/>
            <a:ext cx="3407533" cy="3321997"/>
          </a:xfrm>
          <a:prstGeom prst="rect">
            <a:avLst/>
          </a:prstGeom>
        </p:spPr>
      </p:pic>
      <p:pic>
        <p:nvPicPr>
          <p:cNvPr id="4098" name="Picture 2" descr="Iap19151">
            <a:extLst>
              <a:ext uri="{FF2B5EF4-FFF2-40B4-BE49-F238E27FC236}">
                <a16:creationId xmlns:a16="http://schemas.microsoft.com/office/drawing/2014/main" id="{1C86F7E7-292A-0E5F-0EAB-15B094FE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498" y="4026594"/>
            <a:ext cx="3407533" cy="20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4116">
            <a:extLst>
              <a:ext uri="{FF2B5EF4-FFF2-40B4-BE49-F238E27FC236}">
                <a16:creationId xmlns:a16="http://schemas.microsoft.com/office/drawing/2014/main" id="{469DF0F2-2E13-4EBD-B1E6-F286C4C4B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4129" name="Straight Connector 4118">
            <a:extLst>
              <a:ext uri="{FF2B5EF4-FFF2-40B4-BE49-F238E27FC236}">
                <a16:creationId xmlns:a16="http://schemas.microsoft.com/office/drawing/2014/main" id="{DD6B09B1-F6CD-4C72-B3E4-F31BB3E8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B27AF-AFED-4FF4-8065-09E2ECD4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45B2D936-4E08-4928-90A3-EB1B6784A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9E1CD25F-9744-41BE-A5C7-B2A5C985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4">
            <a:extLst>
              <a:ext uri="{FF2B5EF4-FFF2-40B4-BE49-F238E27FC236}">
                <a16:creationId xmlns:a16="http://schemas.microsoft.com/office/drawing/2014/main" id="{AAFAFBB4-6847-45A2-97CE-8853D9969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02" y="953324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Razze ?</a:t>
            </a:r>
          </a:p>
        </p:txBody>
      </p:sp>
      <p:pic>
        <p:nvPicPr>
          <p:cNvPr id="4" name="Segnaposto contenuto 3" descr="einstein_razza_umana.jpg"/>
          <p:cNvPicPr>
            <a:picLocks noGrp="1" noChangeAspect="1"/>
          </p:cNvPicPr>
          <p:nvPr>
            <p:ph idx="1"/>
          </p:nvPr>
        </p:nvPicPr>
        <p:blipFill>
          <a:blip r:embed="rId4"/>
          <a:srcRect l="-27757" r="-27757"/>
          <a:stretch>
            <a:fillRect/>
          </a:stretch>
        </p:blipFill>
        <p:spPr>
          <a:xfrm>
            <a:off x="847702" y="2171769"/>
            <a:ext cx="6831367" cy="329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3262"/>
          <a:stretch>
            <a:fillRect/>
          </a:stretch>
        </p:blipFill>
        <p:spPr bwMode="auto">
          <a:xfrm>
            <a:off x="0" y="87313"/>
            <a:ext cx="91440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4430" b="32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l ruolo della “razza” nel razzismo">
            <a:extLst>
              <a:ext uri="{FF2B5EF4-FFF2-40B4-BE49-F238E27FC236}">
                <a16:creationId xmlns:a16="http://schemas.microsoft.com/office/drawing/2014/main" id="{7246F014-3C48-14E3-A7D5-51B0518B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1004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 FARNETICANTI BASI SCIENTIFICHE DEL RAZZISMO |">
            <a:extLst>
              <a:ext uri="{FF2B5EF4-FFF2-40B4-BE49-F238E27FC236}">
                <a16:creationId xmlns:a16="http://schemas.microsoft.com/office/drawing/2014/main" id="{7BF70D9B-E9B4-50CB-5AB1-02D0A631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59" y="480060"/>
            <a:ext cx="35097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zzismo in Italia - Wikipedia">
            <a:extLst>
              <a:ext uri="{FF2B5EF4-FFF2-40B4-BE49-F238E27FC236}">
                <a16:creationId xmlns:a16="http://schemas.microsoft.com/office/drawing/2014/main" id="{918ED4EC-2DBC-0A62-BB1A-625373F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30" y="2292569"/>
            <a:ext cx="5130714" cy="23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andalizzato il murale per Egonu, pelle colorata di rosa. Schlein: “Il razzismo fa schifo”. Abodi: “Paola, ti abbraccio”">
            <a:extLst>
              <a:ext uri="{FF2B5EF4-FFF2-40B4-BE49-F238E27FC236}">
                <a16:creationId xmlns:a16="http://schemas.microsoft.com/office/drawing/2014/main" id="{508C6F32-2E91-2BA5-2B1E-BEBFDF43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580B44-5C4E-D85A-0043-0A847976122F}"/>
              </a:ext>
            </a:extLst>
          </p:cNvPr>
          <p:cNvSpPr txBox="1"/>
          <p:nvPr/>
        </p:nvSpPr>
        <p:spPr>
          <a:xfrm>
            <a:off x="1455341" y="-2864"/>
            <a:ext cx="20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S. Lee "Do the right thing" 1989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95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volu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8672"/>
            <a:ext cx="8689749" cy="549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voluzion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765"/>
            <a:ext cx="9144000" cy="604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valli-Sforza_Human_Migration_Pa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7350"/>
            <a:ext cx="739140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3906</TotalTime>
  <Words>70</Words>
  <Application>Microsoft Macintosh PowerPoint</Application>
  <PresentationFormat>Presentazione su schermo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Eurostile</vt:lpstr>
      <vt:lpstr>Wingdings</vt:lpstr>
      <vt:lpstr>Raccolta</vt:lpstr>
      <vt:lpstr>Unità e diversità del genere umano</vt:lpstr>
      <vt:lpstr>Razze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reti, non razze</vt:lpstr>
      <vt:lpstr>Presentazione standard di PowerPoint</vt:lpstr>
      <vt:lpstr>Presentazione standard di PowerPoint</vt:lpstr>
      <vt:lpstr>RAZZE, GENI, LINGUE, CULTURE </vt:lpstr>
      <vt:lpstr>Aree culturali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104</cp:revision>
  <dcterms:created xsi:type="dcterms:W3CDTF">2014-10-10T07:07:41Z</dcterms:created>
  <dcterms:modified xsi:type="dcterms:W3CDTF">2025-03-14T15:10:48Z</dcterms:modified>
</cp:coreProperties>
</file>