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1" r:id="rId3"/>
    <p:sldId id="342"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D9C04F-A3DB-C8EE-DF1F-5E8A7887EB2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7311254-582C-47B2-D66A-697CFAA6A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E2D252B-0022-AC44-FB07-D49C8F3E39CB}"/>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5" name="Segnaposto piè di pagina 4">
            <a:extLst>
              <a:ext uri="{FF2B5EF4-FFF2-40B4-BE49-F238E27FC236}">
                <a16:creationId xmlns:a16="http://schemas.microsoft.com/office/drawing/2014/main" id="{BBC0CB55-7799-CCB3-0400-A2639D7F62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10FBC42-EB9D-53D7-DE53-41ACF7F9EDB8}"/>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161483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50BAEA-54DF-3DF0-2571-24AC705CF02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85D4B43-803C-0D03-87E6-505E6942944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4AD1D3-21D1-C5FA-C4C5-C7F1A346E7D4}"/>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5" name="Segnaposto piè di pagina 4">
            <a:extLst>
              <a:ext uri="{FF2B5EF4-FFF2-40B4-BE49-F238E27FC236}">
                <a16:creationId xmlns:a16="http://schemas.microsoft.com/office/drawing/2014/main" id="{EB593E6F-7A28-E796-CE39-27E552E4640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ED7D0B-CB04-A060-2998-45994075588F}"/>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408907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98C1D73-3C6F-4948-8FC5-B3CB19F8DEC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427218-B3CA-1764-0CE3-051A208069A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B09A94-417D-E753-6472-B1A62694910D}"/>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5" name="Segnaposto piè di pagina 4">
            <a:extLst>
              <a:ext uri="{FF2B5EF4-FFF2-40B4-BE49-F238E27FC236}">
                <a16:creationId xmlns:a16="http://schemas.microsoft.com/office/drawing/2014/main" id="{E7EF5B29-9CC8-96EE-4D75-B62D477E30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9231E6-C12D-1142-CF1C-440479F7873B}"/>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37073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76463-3D97-371B-828A-1F0C4D9063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9ECA2F-F811-05AC-FAC8-6134070E9F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F25C3B-8C39-8843-9ACB-038939640F10}"/>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5" name="Segnaposto piè di pagina 4">
            <a:extLst>
              <a:ext uri="{FF2B5EF4-FFF2-40B4-BE49-F238E27FC236}">
                <a16:creationId xmlns:a16="http://schemas.microsoft.com/office/drawing/2014/main" id="{47007C40-DC5A-BEA0-9574-AB28D09B9D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06FAA9-14CC-3BB2-DC82-25EE841D540C}"/>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140588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E98C04-A162-5A83-CAA6-AC0F1D20E55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966BF83-C02C-BDA9-FA43-265CD12F06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1D49E94-D299-9ADC-6760-198D3E7B2887}"/>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5" name="Segnaposto piè di pagina 4">
            <a:extLst>
              <a:ext uri="{FF2B5EF4-FFF2-40B4-BE49-F238E27FC236}">
                <a16:creationId xmlns:a16="http://schemas.microsoft.com/office/drawing/2014/main" id="{DE4F33C0-3248-EC03-F0F9-3C73104B02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E02B44-D0A1-CBD2-9BDC-3AA1DCC1A31B}"/>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85575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6C296F-7BB9-8E40-269F-E589FA8AA80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F8C1C8-EECD-DADF-8F98-914D6D1A04B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CA25D3A-C2F9-9BD5-94C1-0F017DB9834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D6F7CA4-9F9E-7FFD-4CF7-8F054C7B83ED}"/>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6" name="Segnaposto piè di pagina 5">
            <a:extLst>
              <a:ext uri="{FF2B5EF4-FFF2-40B4-BE49-F238E27FC236}">
                <a16:creationId xmlns:a16="http://schemas.microsoft.com/office/drawing/2014/main" id="{CC242358-FB55-1EDD-806B-0467476D19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47E98FF-2F88-58CE-C21D-A22F09A5BE2B}"/>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28386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814084-21E7-40C4-C7BF-1602BF93526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ABA49E3-E085-02EC-6384-5E6ECB173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1DEBCA4-3CE6-8E5A-076C-01B2159AB64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3552A94-B242-C445-3AB1-B40448D93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0A46FDD-0EFB-4D8E-7459-0B8418DD279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0B0B691-0306-8DFA-F2BE-C2477E78282F}"/>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8" name="Segnaposto piè di pagina 7">
            <a:extLst>
              <a:ext uri="{FF2B5EF4-FFF2-40B4-BE49-F238E27FC236}">
                <a16:creationId xmlns:a16="http://schemas.microsoft.com/office/drawing/2014/main" id="{7B6AD977-4D11-DC55-12EE-F92EB9D409A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FD91B3-62C9-393F-5433-E71879FEC6E4}"/>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412194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E4103D-577B-D25C-E704-F071C9B6EC1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1473E0B-F34C-6D56-BB46-3BB66E4B3726}"/>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4" name="Segnaposto piè di pagina 3">
            <a:extLst>
              <a:ext uri="{FF2B5EF4-FFF2-40B4-BE49-F238E27FC236}">
                <a16:creationId xmlns:a16="http://schemas.microsoft.com/office/drawing/2014/main" id="{2AD4DCE1-5F2C-104A-2527-59FB1B72A9E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F12F09D-1955-89EC-8AF5-FACCB0760485}"/>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352487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69DFD98-678D-14BE-7B01-BCF27C4E2BA3}"/>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3" name="Segnaposto piè di pagina 2">
            <a:extLst>
              <a:ext uri="{FF2B5EF4-FFF2-40B4-BE49-F238E27FC236}">
                <a16:creationId xmlns:a16="http://schemas.microsoft.com/office/drawing/2014/main" id="{8831EF64-AA62-EDA8-A695-3AFC42BEF87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0AB27E3-3373-D74A-F397-7AE790451DA5}"/>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264053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F0F904-8B21-34DA-BF3D-C038070383B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305677-D323-003E-947D-CEA2D5FD46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409F902-C948-A846-3F73-4654295BD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1FE57CD-C9A5-670F-343D-42BB76E8560D}"/>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6" name="Segnaposto piè di pagina 5">
            <a:extLst>
              <a:ext uri="{FF2B5EF4-FFF2-40B4-BE49-F238E27FC236}">
                <a16:creationId xmlns:a16="http://schemas.microsoft.com/office/drawing/2014/main" id="{25482FBB-EBF6-2118-AA19-BE2ABCCBC1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199D4C-E53C-67A2-B886-D8685BF303CE}"/>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512013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BD95CB-E6EF-F036-A91D-CB598E9999D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9288763-FB06-00FC-468E-74554889C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C64592E-FEE7-7F2E-6D21-B9550C242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97046EE-B59F-B404-011E-D82C74CF0777}"/>
              </a:ext>
            </a:extLst>
          </p:cNvPr>
          <p:cNvSpPr>
            <a:spLocks noGrp="1"/>
          </p:cNvSpPr>
          <p:nvPr>
            <p:ph type="dt" sz="half" idx="10"/>
          </p:nvPr>
        </p:nvSpPr>
        <p:spPr/>
        <p:txBody>
          <a:bodyPr/>
          <a:lstStyle/>
          <a:p>
            <a:fld id="{9268EC07-DDAA-4D54-9135-C6D5B094A611}" type="datetimeFigureOut">
              <a:rPr lang="it-IT" smtClean="0"/>
              <a:t>12/03/2025</a:t>
            </a:fld>
            <a:endParaRPr lang="it-IT"/>
          </a:p>
        </p:txBody>
      </p:sp>
      <p:sp>
        <p:nvSpPr>
          <p:cNvPr id="6" name="Segnaposto piè di pagina 5">
            <a:extLst>
              <a:ext uri="{FF2B5EF4-FFF2-40B4-BE49-F238E27FC236}">
                <a16:creationId xmlns:a16="http://schemas.microsoft.com/office/drawing/2014/main" id="{D5DD7756-0427-5D1E-8712-85A57A9AC77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5686DB-A026-5D70-6998-9FADBB7E50AD}"/>
              </a:ext>
            </a:extLst>
          </p:cNvPr>
          <p:cNvSpPr>
            <a:spLocks noGrp="1"/>
          </p:cNvSpPr>
          <p:nvPr>
            <p:ph type="sldNum" sz="quarter" idx="12"/>
          </p:nvPr>
        </p:nvSpPr>
        <p:spPr/>
        <p:txBody>
          <a:bodyPr/>
          <a:lstStyle/>
          <a:p>
            <a:fld id="{AD9991CA-9FE7-4013-B9A6-D8B3712FFB80}" type="slidenum">
              <a:rPr lang="it-IT" smtClean="0"/>
              <a:t>‹N›</a:t>
            </a:fld>
            <a:endParaRPr lang="it-IT"/>
          </a:p>
        </p:txBody>
      </p:sp>
    </p:spTree>
    <p:extLst>
      <p:ext uri="{BB962C8B-B14F-4D97-AF65-F5344CB8AC3E}">
        <p14:creationId xmlns:p14="http://schemas.microsoft.com/office/powerpoint/2010/main" val="8897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B57064A-4E99-93E2-F0D3-963F5E73D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4B8FB5-F624-8E4E-8534-3F271979D9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3819A1-7882-9B68-D2B1-A4697E21B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68EC07-DDAA-4D54-9135-C6D5B094A611}" type="datetimeFigureOut">
              <a:rPr lang="it-IT" smtClean="0"/>
              <a:t>12/03/2025</a:t>
            </a:fld>
            <a:endParaRPr lang="it-IT"/>
          </a:p>
        </p:txBody>
      </p:sp>
      <p:sp>
        <p:nvSpPr>
          <p:cNvPr id="5" name="Segnaposto piè di pagina 4">
            <a:extLst>
              <a:ext uri="{FF2B5EF4-FFF2-40B4-BE49-F238E27FC236}">
                <a16:creationId xmlns:a16="http://schemas.microsoft.com/office/drawing/2014/main" id="{7839B6E6-F5E8-542A-B2DB-304CBAB33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B83AFD65-E84E-E313-9A78-9AC2D3B1B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9991CA-9FE7-4013-B9A6-D8B3712FFB80}" type="slidenum">
              <a:rPr lang="it-IT" smtClean="0"/>
              <a:t>‹N›</a:t>
            </a:fld>
            <a:endParaRPr lang="it-IT"/>
          </a:p>
        </p:txBody>
      </p:sp>
    </p:spTree>
    <p:extLst>
      <p:ext uri="{BB962C8B-B14F-4D97-AF65-F5344CB8AC3E}">
        <p14:creationId xmlns:p14="http://schemas.microsoft.com/office/powerpoint/2010/main" val="2503023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495A9-496B-2834-290F-98E964A7A03A}"/>
              </a:ext>
            </a:extLst>
          </p:cNvPr>
          <p:cNvSpPr>
            <a:spLocks noGrp="1"/>
          </p:cNvSpPr>
          <p:nvPr>
            <p:ph type="ctrTitle"/>
          </p:nvPr>
        </p:nvSpPr>
        <p:spPr/>
        <p:txBody>
          <a:bodyPr/>
          <a:lstStyle/>
          <a:p>
            <a:r>
              <a:rPr lang="it-IT" dirty="0"/>
              <a:t>Storia contemporanea</a:t>
            </a:r>
          </a:p>
        </p:txBody>
      </p:sp>
      <p:sp>
        <p:nvSpPr>
          <p:cNvPr id="3" name="Sottotitolo 2">
            <a:extLst>
              <a:ext uri="{FF2B5EF4-FFF2-40B4-BE49-F238E27FC236}">
                <a16:creationId xmlns:a16="http://schemas.microsoft.com/office/drawing/2014/main" id="{724BF239-70B2-39C4-20B9-E7FF8B49CE5D}"/>
              </a:ext>
            </a:extLst>
          </p:cNvPr>
          <p:cNvSpPr>
            <a:spLocks noGrp="1"/>
          </p:cNvSpPr>
          <p:nvPr>
            <p:ph type="subTitle" idx="1"/>
          </p:nvPr>
        </p:nvSpPr>
        <p:spPr/>
        <p:txBody>
          <a:bodyPr/>
          <a:lstStyle/>
          <a:p>
            <a:endParaRPr lang="it-IT" dirty="0"/>
          </a:p>
          <a:p>
            <a:r>
              <a:rPr lang="it-IT" dirty="0"/>
              <a:t>Prof. Stefano Santoro</a:t>
            </a:r>
          </a:p>
        </p:txBody>
      </p:sp>
    </p:spTree>
    <p:extLst>
      <p:ext uri="{BB962C8B-B14F-4D97-AF65-F5344CB8AC3E}">
        <p14:creationId xmlns:p14="http://schemas.microsoft.com/office/powerpoint/2010/main" val="146576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AC265AC-4160-1469-AD8A-1A080592F00B}"/>
              </a:ext>
            </a:extLst>
          </p:cNvPr>
          <p:cNvSpPr>
            <a:spLocks noGrp="1"/>
          </p:cNvSpPr>
          <p:nvPr>
            <p:ph idx="1"/>
          </p:nvPr>
        </p:nvSpPr>
        <p:spPr>
          <a:xfrm>
            <a:off x="838200" y="733331"/>
            <a:ext cx="10515600" cy="5443632"/>
          </a:xfrm>
        </p:spPr>
        <p:txBody>
          <a:bodyPr/>
          <a:lstStyle/>
          <a:p>
            <a:pPr algn="just"/>
            <a:r>
              <a:rPr lang="it-IT" dirty="0"/>
              <a:t>Dove la circolazione di idee più liberali è impedita dalla censura (sostanzialmente ovunque tranne che in Inghilterra e in Francia), nascono delle società segrete, come la Carboneria, di tipo massonico</a:t>
            </a:r>
          </a:p>
          <a:p>
            <a:pPr algn="just"/>
            <a:r>
              <a:rPr lang="it-IT" dirty="0"/>
              <a:t>Le correnti di opposizione di tipo liberale trovano nell’età della Restaurazione un elemento comune nell’idea di nazione</a:t>
            </a:r>
          </a:p>
          <a:p>
            <a:pPr algn="just"/>
            <a:r>
              <a:rPr lang="it-IT" dirty="0"/>
              <a:t>Questo termine assume allora, sul modello rivoluzionario francese, il significato di collettività che ha il diritto di esercitare una propria sovranità politica su un determinato territorio</a:t>
            </a:r>
          </a:p>
          <a:p>
            <a:pPr algn="just"/>
            <a:r>
              <a:rPr lang="it-IT" dirty="0"/>
              <a:t>L’idea di nazione viene adottata sia da chi si ispira all’esperienza francese, sia, in modo solo apparentemente paradossale, da chi vi si opponeva, ad esempio i nazionalisti tedeschi</a:t>
            </a:r>
          </a:p>
        </p:txBody>
      </p:sp>
    </p:spTree>
    <p:extLst>
      <p:ext uri="{BB962C8B-B14F-4D97-AF65-F5344CB8AC3E}">
        <p14:creationId xmlns:p14="http://schemas.microsoft.com/office/powerpoint/2010/main" val="305577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FCCE29-9A9F-F9BD-CA5B-DA985B8799BB}"/>
              </a:ext>
            </a:extLst>
          </p:cNvPr>
          <p:cNvSpPr>
            <a:spLocks noGrp="1"/>
          </p:cNvSpPr>
          <p:nvPr>
            <p:ph idx="1"/>
          </p:nvPr>
        </p:nvSpPr>
        <p:spPr>
          <a:xfrm>
            <a:off x="838200" y="679010"/>
            <a:ext cx="10515600" cy="5497953"/>
          </a:xfrm>
        </p:spPr>
        <p:txBody>
          <a:bodyPr>
            <a:normAutofit lnSpcReduction="10000"/>
          </a:bodyPr>
          <a:lstStyle/>
          <a:p>
            <a:pPr algn="just"/>
            <a:r>
              <a:rPr lang="it-IT" dirty="0"/>
              <a:t>L’idea di nazione ben presto si coniuga con quella di una comunità che condivide una stessa lingua e una stessa cultura e, sempre più, gli stessi elementi di natura etnica</a:t>
            </a:r>
          </a:p>
          <a:p>
            <a:pPr algn="just"/>
            <a:r>
              <a:rPr lang="it-IT" dirty="0"/>
              <a:t>Il discorso nazionalista però si scontra con delle obiettive contraddizioni, soprattutto legate alla pretesa di postulare l’esistenza di una comunità </a:t>
            </a:r>
            <a:r>
              <a:rPr lang="it-IT" dirty="0" err="1"/>
              <a:t>etno</a:t>
            </a:r>
            <a:r>
              <a:rPr lang="it-IT" dirty="0"/>
              <a:t>-culturale e politica omogenea al proprio interno: non solo dal punto di vista linguistico non esisteva una tale omogeneità, ma non esisteva nemmeno dal punto di vista politico-sociale</a:t>
            </a:r>
          </a:p>
          <a:p>
            <a:pPr algn="just"/>
            <a:r>
              <a:rPr lang="it-IT" dirty="0"/>
              <a:t>Il nazionalismo poi nell’età della Restaurazione viene avversato dalle autorità statali in quanto considerato eversivo e pericoloso per l’ordine costituito, in quanto rimette in discussione i confini su base </a:t>
            </a:r>
            <a:r>
              <a:rPr lang="it-IT" dirty="0" err="1"/>
              <a:t>etno</a:t>
            </a:r>
            <a:r>
              <a:rPr lang="it-IT" dirty="0"/>
              <a:t>-linguistica e generalmente ha presupposti liberali-parlamentari</a:t>
            </a:r>
          </a:p>
        </p:txBody>
      </p:sp>
    </p:spTree>
    <p:extLst>
      <p:ext uri="{BB962C8B-B14F-4D97-AF65-F5344CB8AC3E}">
        <p14:creationId xmlns:p14="http://schemas.microsoft.com/office/powerpoint/2010/main" val="262578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EAC842-32D3-CFBE-C4FA-8993398C61B5}"/>
              </a:ext>
            </a:extLst>
          </p:cNvPr>
          <p:cNvSpPr>
            <a:spLocks noGrp="1"/>
          </p:cNvSpPr>
          <p:nvPr>
            <p:ph idx="1"/>
          </p:nvPr>
        </p:nvSpPr>
        <p:spPr>
          <a:xfrm>
            <a:off x="838200" y="778598"/>
            <a:ext cx="10515600" cy="5398365"/>
          </a:xfrm>
        </p:spPr>
        <p:txBody>
          <a:bodyPr/>
          <a:lstStyle/>
          <a:p>
            <a:pPr algn="just"/>
            <a:r>
              <a:rPr lang="it-IT" dirty="0"/>
              <a:t>Lo studioso George Mosse ha messo in luce le modalità con cui il nazionalismo moderno ha avuto la capacità di coinvolgere le masse attingendo all’universo prerazionale delle emozioni, attraverso una nuova «estetica della politica»</a:t>
            </a:r>
          </a:p>
          <a:p>
            <a:pPr algn="just"/>
            <a:r>
              <a:rPr lang="it-IT" dirty="0"/>
              <a:t>La letteratura e l’arte, durante il Romanticismo, veicolano infatti spesso messaggi di carattere nazionale e indirizzano la propria arte alla collettività nazionale, al «popolo»</a:t>
            </a:r>
          </a:p>
          <a:p>
            <a:pPr algn="just"/>
            <a:r>
              <a:rPr lang="it-IT" dirty="0"/>
              <a:t>Attraverso la nuova «estetica della politica» passa sempre più, soprattutto all’interno della borghesia, l’idea che la nazione sia un fatto oggettivo e che alla nazione appartengano tutti gli individui che condividono la stessa lingua e la stessa cultura</a:t>
            </a:r>
          </a:p>
          <a:p>
            <a:endParaRPr lang="it-IT" dirty="0"/>
          </a:p>
        </p:txBody>
      </p:sp>
    </p:spTree>
    <p:extLst>
      <p:ext uri="{BB962C8B-B14F-4D97-AF65-F5344CB8AC3E}">
        <p14:creationId xmlns:p14="http://schemas.microsoft.com/office/powerpoint/2010/main" val="280514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2E1A0-1405-FF31-D99A-16C886C85804}"/>
              </a:ext>
            </a:extLst>
          </p:cNvPr>
          <p:cNvSpPr>
            <a:spLocks noGrp="1"/>
          </p:cNvSpPr>
          <p:nvPr>
            <p:ph type="title"/>
          </p:nvPr>
        </p:nvSpPr>
        <p:spPr/>
        <p:txBody>
          <a:bodyPr/>
          <a:lstStyle/>
          <a:p>
            <a:r>
              <a:rPr lang="it-IT" dirty="0"/>
              <a:t>Testi di riferimento</a:t>
            </a:r>
          </a:p>
        </p:txBody>
      </p:sp>
      <p:sp>
        <p:nvSpPr>
          <p:cNvPr id="3" name="Segnaposto contenuto 2">
            <a:extLst>
              <a:ext uri="{FF2B5EF4-FFF2-40B4-BE49-F238E27FC236}">
                <a16:creationId xmlns:a16="http://schemas.microsoft.com/office/drawing/2014/main" id="{8A3B133F-04FF-E24D-BE59-334CA1D8FA66}"/>
              </a:ext>
            </a:extLst>
          </p:cNvPr>
          <p:cNvSpPr>
            <a:spLocks noGrp="1"/>
          </p:cNvSpPr>
          <p:nvPr>
            <p:ph idx="1"/>
          </p:nvPr>
        </p:nvSpPr>
        <p:spPr/>
        <p:txBody>
          <a:bodyPr/>
          <a:lstStyle/>
          <a:p>
            <a:pPr algn="just"/>
            <a:r>
              <a:rPr lang="it-IT" sz="2800" b="0" i="0" u="none" strike="noStrike" kern="100" baseline="0" dirty="0">
                <a:latin typeface="Aptos" panose="020B0004020202020204" pitchFamily="34" charset="0"/>
              </a:rPr>
              <a:t>Alberto Mario Banti, </a:t>
            </a:r>
            <a:r>
              <a:rPr lang="it-IT" sz="2800" b="0" i="1" u="none" strike="noStrike" kern="100" baseline="0" dirty="0">
                <a:latin typeface="Aptos" panose="020B0004020202020204" pitchFamily="34" charset="0"/>
              </a:rPr>
              <a:t>L’età contemporanea. Dalle rivoluzioni settecentesche all’imperialismo</a:t>
            </a:r>
            <a:r>
              <a:rPr lang="it-IT" sz="2800" b="0" i="0" u="none" strike="noStrike" kern="100" baseline="0" dirty="0">
                <a:latin typeface="Aptos" panose="020B0004020202020204" pitchFamily="34" charset="0"/>
              </a:rPr>
              <a:t>, Laterza, Roma-Bari, 2009 (da p. 125)</a:t>
            </a:r>
          </a:p>
          <a:p>
            <a:pPr algn="just"/>
            <a:r>
              <a:rPr kumimoji="0" lang="it-IT" sz="2800" b="0" i="0" u="none" strike="noStrike" kern="100" cap="none" spc="0" normalizeH="0" baseline="0" noProof="0" dirty="0">
                <a:ln>
                  <a:noFill/>
                </a:ln>
                <a:solidFill>
                  <a:prstClr val="black"/>
                </a:solidFill>
                <a:effectLst/>
                <a:uLnTx/>
                <a:uFillTx/>
                <a:latin typeface="Aptos" panose="020B0004020202020204" pitchFamily="34" charset="0"/>
                <a:ea typeface="+mn-ea"/>
                <a:cs typeface="+mn-cs"/>
              </a:rPr>
              <a:t>Alberto Mario Banti, </a:t>
            </a:r>
            <a:r>
              <a:rPr kumimoji="0" lang="it-IT" sz="2800" b="0" i="1" u="none" strike="noStrike" kern="100" cap="none" spc="0" normalizeH="0" baseline="0" noProof="0" dirty="0">
                <a:ln>
                  <a:noFill/>
                </a:ln>
                <a:solidFill>
                  <a:prstClr val="black"/>
                </a:solidFill>
                <a:effectLst/>
                <a:uLnTx/>
                <a:uFillTx/>
                <a:latin typeface="Aptos" panose="020B0004020202020204" pitchFamily="34" charset="0"/>
                <a:ea typeface="+mn-ea"/>
                <a:cs typeface="+mn-cs"/>
              </a:rPr>
              <a:t>L’età contemporanea. Dalla Grande Guerra a oggi</a:t>
            </a:r>
            <a:r>
              <a:rPr kumimoji="0" lang="it-IT" sz="2800" b="0" i="0" u="none" strike="noStrike" kern="100" cap="none" spc="0" normalizeH="0" baseline="0" noProof="0" dirty="0">
                <a:ln>
                  <a:noFill/>
                </a:ln>
                <a:solidFill>
                  <a:prstClr val="black"/>
                </a:solidFill>
                <a:effectLst/>
                <a:uLnTx/>
                <a:uFillTx/>
                <a:latin typeface="Aptos" panose="020B0004020202020204" pitchFamily="34" charset="0"/>
                <a:ea typeface="+mn-ea"/>
                <a:cs typeface="+mn-cs"/>
              </a:rPr>
              <a:t>, Laterza, Roma-Bari, 2009</a:t>
            </a:r>
          </a:p>
          <a:p>
            <a:endParaRPr lang="it-IT" kern="100" dirty="0">
              <a:solidFill>
                <a:prstClr val="black"/>
              </a:solidFill>
              <a:latin typeface="Aptos" panose="020B0004020202020204" pitchFamily="34" charset="0"/>
            </a:endParaRPr>
          </a:p>
          <a:p>
            <a:pPr marL="0" indent="0">
              <a:buNone/>
            </a:pPr>
            <a:br>
              <a:rPr lang="it-IT" sz="2800" b="0" i="0" u="none" strike="noStrike" kern="100" baseline="0" dirty="0">
                <a:latin typeface="Aptos" panose="020B0004020202020204" pitchFamily="34" charset="0"/>
              </a:rPr>
            </a:br>
            <a:br>
              <a:rPr lang="it-IT" sz="2800" b="0" i="0" u="none" strike="noStrike" kern="100" baseline="0" dirty="0">
                <a:latin typeface="Aptos" panose="020B0004020202020204" pitchFamily="34" charset="0"/>
              </a:rPr>
            </a:br>
            <a:endParaRPr lang="it-IT" sz="2800" b="0" i="0" u="none" strike="noStrike" kern="100" baseline="0" dirty="0">
              <a:latin typeface="Aptos" panose="020B0004020202020204" pitchFamily="34" charset="0"/>
            </a:endParaRPr>
          </a:p>
          <a:p>
            <a:endParaRPr lang="it-IT" dirty="0"/>
          </a:p>
        </p:txBody>
      </p:sp>
    </p:spTree>
    <p:extLst>
      <p:ext uri="{BB962C8B-B14F-4D97-AF65-F5344CB8AC3E}">
        <p14:creationId xmlns:p14="http://schemas.microsoft.com/office/powerpoint/2010/main" val="346006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DAE6AD-7E5A-F8D6-037C-46E0BB96F90F}"/>
              </a:ext>
            </a:extLst>
          </p:cNvPr>
          <p:cNvSpPr>
            <a:spLocks noGrp="1"/>
          </p:cNvSpPr>
          <p:nvPr>
            <p:ph type="title"/>
          </p:nvPr>
        </p:nvSpPr>
        <p:spPr/>
        <p:txBody>
          <a:bodyPr/>
          <a:lstStyle/>
          <a:p>
            <a:r>
              <a:rPr lang="it-IT" dirty="0"/>
              <a:t>La Restaurazione</a:t>
            </a:r>
          </a:p>
        </p:txBody>
      </p:sp>
      <p:sp>
        <p:nvSpPr>
          <p:cNvPr id="3" name="Segnaposto contenuto 2">
            <a:extLst>
              <a:ext uri="{FF2B5EF4-FFF2-40B4-BE49-F238E27FC236}">
                <a16:creationId xmlns:a16="http://schemas.microsoft.com/office/drawing/2014/main" id="{059C0603-DD6C-D2FF-2493-04959402A13B}"/>
              </a:ext>
            </a:extLst>
          </p:cNvPr>
          <p:cNvSpPr>
            <a:spLocks noGrp="1"/>
          </p:cNvSpPr>
          <p:nvPr>
            <p:ph idx="1"/>
          </p:nvPr>
        </p:nvSpPr>
        <p:spPr/>
        <p:txBody>
          <a:bodyPr/>
          <a:lstStyle/>
          <a:p>
            <a:pPr algn="just"/>
            <a:r>
              <a:rPr lang="it-IT" dirty="0"/>
              <a:t>Le potenze che hanno sconfitto la Francia di Napoleone si incontrano a Vienna e stabiliscono come ridisegnare i confini d’Europa</a:t>
            </a:r>
          </a:p>
          <a:p>
            <a:pPr algn="just"/>
            <a:r>
              <a:rPr lang="it-IT" dirty="0"/>
              <a:t>Congresso di Vienna (1814-1815), dove contano soprattutto le principali grandi potenze vincitrici della Francia: Austria, Prussia, Russia e Gran Bretagna</a:t>
            </a:r>
          </a:p>
          <a:p>
            <a:pPr algn="just"/>
            <a:r>
              <a:rPr lang="it-IT" dirty="0"/>
              <a:t>L’obiettivo è di riportare l’Europa alla situazione precedente la Rivoluzione francese e l’epoca napoleonica, ma in realtà questo principio non viene sempre rispettato, a beneficio delle potenze vincitrici</a:t>
            </a:r>
          </a:p>
        </p:txBody>
      </p:sp>
    </p:spTree>
    <p:extLst>
      <p:ext uri="{BB962C8B-B14F-4D97-AF65-F5344CB8AC3E}">
        <p14:creationId xmlns:p14="http://schemas.microsoft.com/office/powerpoint/2010/main" val="370137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AF0B60A-6E48-6ECA-983C-164C2F66ACDA}"/>
              </a:ext>
            </a:extLst>
          </p:cNvPr>
          <p:cNvSpPr>
            <a:spLocks noGrp="1"/>
          </p:cNvSpPr>
          <p:nvPr>
            <p:ph idx="1"/>
          </p:nvPr>
        </p:nvSpPr>
        <p:spPr>
          <a:xfrm>
            <a:off x="838200" y="796705"/>
            <a:ext cx="10515600" cy="5380258"/>
          </a:xfrm>
        </p:spPr>
        <p:txBody>
          <a:bodyPr/>
          <a:lstStyle/>
          <a:p>
            <a:pPr algn="just"/>
            <a:r>
              <a:rPr lang="it-IT" dirty="0"/>
              <a:t>In particolare, la Russia ingloba il Regno di Polonia e la Finlandia</a:t>
            </a:r>
          </a:p>
          <a:p>
            <a:pPr algn="just"/>
            <a:r>
              <a:rPr lang="it-IT" dirty="0"/>
              <a:t>La Prussia annette la Posnania ad est e i territori renani al confine con la Francia</a:t>
            </a:r>
          </a:p>
          <a:p>
            <a:pPr algn="just"/>
            <a:r>
              <a:rPr lang="it-IT" dirty="0"/>
              <a:t>L’Austria aggiunge ai propri territori il regno Lombardo-Veneto</a:t>
            </a:r>
          </a:p>
          <a:p>
            <a:pPr algn="just"/>
            <a:r>
              <a:rPr lang="it-IT" dirty="0"/>
              <a:t>Viene creata una Confederazione germanica che comprende parte dell’Impero austriaco e della Prussia, più una serie di altri stati dell’area tedesca, presieduta dall’imperatore d’Austria</a:t>
            </a:r>
          </a:p>
          <a:p>
            <a:pPr algn="just"/>
            <a:r>
              <a:rPr lang="it-IT" dirty="0"/>
              <a:t>L’Italia continua ad essere divisa in una serie di stati regionali</a:t>
            </a:r>
          </a:p>
          <a:p>
            <a:endParaRPr lang="it-IT" dirty="0"/>
          </a:p>
        </p:txBody>
      </p:sp>
    </p:spTree>
    <p:extLst>
      <p:ext uri="{BB962C8B-B14F-4D97-AF65-F5344CB8AC3E}">
        <p14:creationId xmlns:p14="http://schemas.microsoft.com/office/powerpoint/2010/main" val="373722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78C3A-BE02-8C9A-07AC-DBBC770A1605}"/>
              </a:ext>
            </a:extLst>
          </p:cNvPr>
          <p:cNvSpPr>
            <a:spLocks noGrp="1"/>
          </p:cNvSpPr>
          <p:nvPr>
            <p:ph type="title"/>
          </p:nvPr>
        </p:nvSpPr>
        <p:spPr>
          <a:xfrm>
            <a:off x="838200" y="365126"/>
            <a:ext cx="10515600" cy="749300"/>
          </a:xfrm>
        </p:spPr>
        <p:txBody>
          <a:bodyPr>
            <a:normAutofit/>
          </a:bodyPr>
          <a:lstStyle/>
          <a:p>
            <a:pPr algn="ctr"/>
            <a:r>
              <a:rPr lang="it-IT" sz="2400" dirty="0"/>
              <a:t>La Restaurazione in Europa</a:t>
            </a:r>
          </a:p>
        </p:txBody>
      </p:sp>
      <p:pic>
        <p:nvPicPr>
          <p:cNvPr id="7" name="Segnaposto contenuto 6">
            <a:extLst>
              <a:ext uri="{FF2B5EF4-FFF2-40B4-BE49-F238E27FC236}">
                <a16:creationId xmlns:a16="http://schemas.microsoft.com/office/drawing/2014/main" id="{593AA337-7597-9E57-9F1F-0E845DA79DC5}"/>
              </a:ext>
            </a:extLst>
          </p:cNvPr>
          <p:cNvPicPr>
            <a:picLocks noGrp="1" noChangeAspect="1"/>
          </p:cNvPicPr>
          <p:nvPr>
            <p:ph idx="1"/>
          </p:nvPr>
        </p:nvPicPr>
        <p:blipFill>
          <a:blip r:embed="rId2"/>
          <a:stretch>
            <a:fillRect/>
          </a:stretch>
        </p:blipFill>
        <p:spPr>
          <a:xfrm>
            <a:off x="2547937" y="1114426"/>
            <a:ext cx="7096125" cy="4938713"/>
          </a:xfrm>
          <a:prstGeom prst="rect">
            <a:avLst/>
          </a:prstGeom>
        </p:spPr>
      </p:pic>
    </p:spTree>
    <p:extLst>
      <p:ext uri="{BB962C8B-B14F-4D97-AF65-F5344CB8AC3E}">
        <p14:creationId xmlns:p14="http://schemas.microsoft.com/office/powerpoint/2010/main" val="345846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3F7C30-9342-DF35-308B-A089F1E03CC0}"/>
              </a:ext>
            </a:extLst>
          </p:cNvPr>
          <p:cNvSpPr>
            <a:spLocks noGrp="1"/>
          </p:cNvSpPr>
          <p:nvPr>
            <p:ph type="title"/>
          </p:nvPr>
        </p:nvSpPr>
        <p:spPr>
          <a:xfrm>
            <a:off x="838200" y="365126"/>
            <a:ext cx="10515600" cy="615950"/>
          </a:xfrm>
        </p:spPr>
        <p:txBody>
          <a:bodyPr>
            <a:normAutofit/>
          </a:bodyPr>
          <a:lstStyle/>
          <a:p>
            <a:pPr algn="ctr"/>
            <a:r>
              <a:rPr lang="it-IT" sz="2400" dirty="0"/>
              <a:t>La Restaurazione in Italia</a:t>
            </a:r>
          </a:p>
        </p:txBody>
      </p:sp>
      <p:pic>
        <p:nvPicPr>
          <p:cNvPr id="4" name="Segnaposto contenuto 3">
            <a:extLst>
              <a:ext uri="{FF2B5EF4-FFF2-40B4-BE49-F238E27FC236}">
                <a16:creationId xmlns:a16="http://schemas.microsoft.com/office/drawing/2014/main" id="{B8E9A495-9DA7-F8B6-C4F1-5747E46FAD39}"/>
              </a:ext>
            </a:extLst>
          </p:cNvPr>
          <p:cNvPicPr>
            <a:picLocks noGrp="1" noChangeAspect="1"/>
          </p:cNvPicPr>
          <p:nvPr>
            <p:ph idx="1"/>
          </p:nvPr>
        </p:nvPicPr>
        <p:blipFill>
          <a:blip r:embed="rId2"/>
          <a:stretch>
            <a:fillRect/>
          </a:stretch>
        </p:blipFill>
        <p:spPr>
          <a:xfrm>
            <a:off x="3567112" y="981076"/>
            <a:ext cx="5057775" cy="5100638"/>
          </a:xfrm>
          <a:prstGeom prst="rect">
            <a:avLst/>
          </a:prstGeom>
        </p:spPr>
      </p:pic>
    </p:spTree>
    <p:extLst>
      <p:ext uri="{BB962C8B-B14F-4D97-AF65-F5344CB8AC3E}">
        <p14:creationId xmlns:p14="http://schemas.microsoft.com/office/powerpoint/2010/main" val="65967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FEA5FB8-1DE0-35AF-4308-70EA4F7185CF}"/>
              </a:ext>
            </a:extLst>
          </p:cNvPr>
          <p:cNvSpPr>
            <a:spLocks noGrp="1"/>
          </p:cNvSpPr>
          <p:nvPr>
            <p:ph idx="1"/>
          </p:nvPr>
        </p:nvSpPr>
        <p:spPr>
          <a:xfrm>
            <a:off x="838200" y="832919"/>
            <a:ext cx="10515600" cy="5344044"/>
          </a:xfrm>
        </p:spPr>
        <p:txBody>
          <a:bodyPr/>
          <a:lstStyle/>
          <a:p>
            <a:pPr algn="just"/>
            <a:r>
              <a:rPr lang="it-IT" dirty="0"/>
              <a:t>L’obiettivo in generale è quello di controllare la Francia e lo si fa con la creazione di un Regno dei Paesi Bassi, con l’espansione territoriale della Prussia in Renania, con la creazione della Confederazione germanica</a:t>
            </a:r>
          </a:p>
          <a:p>
            <a:pPr algn="just"/>
            <a:r>
              <a:rPr lang="it-IT" dirty="0"/>
              <a:t>In Italia l’Austria esercita un controllo diretto nel Lombardo-Veneto e indiretto attraverso legami di tipo dinastico o politico con gli altri stati della penisola</a:t>
            </a:r>
          </a:p>
          <a:p>
            <a:pPr algn="just"/>
            <a:r>
              <a:rPr lang="it-IT" dirty="0"/>
              <a:t>Due trattati internazionali sovraintendono al mantenimento dell’ordine politico-territoriale sancito a Vienna: Santa Alleanza (Austria, Russia e Prussia) e Quadruplice Alleanza (allargata alla Gran Bretagna)</a:t>
            </a:r>
          </a:p>
          <a:p>
            <a:endParaRPr lang="it-IT" dirty="0"/>
          </a:p>
        </p:txBody>
      </p:sp>
    </p:spTree>
    <p:extLst>
      <p:ext uri="{BB962C8B-B14F-4D97-AF65-F5344CB8AC3E}">
        <p14:creationId xmlns:p14="http://schemas.microsoft.com/office/powerpoint/2010/main" val="144664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B56F1DD-9798-CDA6-8545-58DA8CFCAC98}"/>
              </a:ext>
            </a:extLst>
          </p:cNvPr>
          <p:cNvSpPr>
            <a:spLocks noGrp="1"/>
          </p:cNvSpPr>
          <p:nvPr>
            <p:ph idx="1"/>
          </p:nvPr>
        </p:nvSpPr>
        <p:spPr>
          <a:xfrm>
            <a:off x="838200" y="796705"/>
            <a:ext cx="10515600" cy="5380258"/>
          </a:xfrm>
        </p:spPr>
        <p:txBody>
          <a:bodyPr/>
          <a:lstStyle/>
          <a:p>
            <a:pPr algn="just"/>
            <a:r>
              <a:rPr lang="it-IT" dirty="0"/>
              <a:t>Pochi paesi europei sono monarchie rappresentative, cioè dotate di un parlamento eletto in parte a suffragio ristretto e in parte non elettivo, essenzialmente la Gran Bretagna e la Francia</a:t>
            </a:r>
          </a:p>
          <a:p>
            <a:pPr algn="just"/>
            <a:r>
              <a:rPr lang="it-IT" dirty="0"/>
              <a:t>Gli altri paesi sono monarchie amministrative, in cui il potere del re non è limitato da un parlamento o da una costituzione</a:t>
            </a:r>
          </a:p>
          <a:p>
            <a:pPr algn="just"/>
            <a:r>
              <a:rPr lang="it-IT" dirty="0"/>
              <a:t>Di contro al pensiero rivoluzionario francese si sviluppa un pensiero di tipo conservatore, che punta alla tradizione e al rifiuto di un allargamento delle libertà politiche</a:t>
            </a:r>
          </a:p>
          <a:p>
            <a:pPr algn="just"/>
            <a:r>
              <a:rPr lang="it-IT" dirty="0"/>
              <a:t>Il conservatorismo ha diverse sfumature: esiste un conservatorismo di tipo liberale ad esempio in Inghilterra, il cui esponente di spicco è Edmund Burke</a:t>
            </a:r>
          </a:p>
          <a:p>
            <a:pPr marL="0" indent="0">
              <a:buNone/>
            </a:pPr>
            <a:endParaRPr lang="it-IT" dirty="0"/>
          </a:p>
          <a:p>
            <a:endParaRPr lang="it-IT" dirty="0"/>
          </a:p>
        </p:txBody>
      </p:sp>
    </p:spTree>
    <p:extLst>
      <p:ext uri="{BB962C8B-B14F-4D97-AF65-F5344CB8AC3E}">
        <p14:creationId xmlns:p14="http://schemas.microsoft.com/office/powerpoint/2010/main" val="241103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50AD14B-C572-90D1-92C6-EAA510C956FA}"/>
              </a:ext>
            </a:extLst>
          </p:cNvPr>
          <p:cNvSpPr>
            <a:spLocks noGrp="1"/>
          </p:cNvSpPr>
          <p:nvPr>
            <p:ph idx="1"/>
          </p:nvPr>
        </p:nvSpPr>
        <p:spPr>
          <a:xfrm>
            <a:off x="838200" y="679010"/>
            <a:ext cx="10515600" cy="5497953"/>
          </a:xfrm>
        </p:spPr>
        <p:txBody>
          <a:bodyPr/>
          <a:lstStyle/>
          <a:p>
            <a:pPr algn="just"/>
            <a:r>
              <a:rPr lang="it-IT" dirty="0"/>
              <a:t>Esiste però anche un pensiero reazionario che rifiuta in blocco ogni idea di tipo liberale e appoggia la concezione di stato autoritaria di matrice religiosa, come Joseph de Maistre e Louis-Gabriel-</a:t>
            </a:r>
            <a:r>
              <a:rPr lang="it-IT" dirty="0" err="1"/>
              <a:t>Amboise</a:t>
            </a:r>
            <a:r>
              <a:rPr lang="it-IT" dirty="0"/>
              <a:t> de </a:t>
            </a:r>
            <a:r>
              <a:rPr lang="it-IT" dirty="0" err="1"/>
              <a:t>Bonald</a:t>
            </a:r>
            <a:endParaRPr lang="it-IT" dirty="0"/>
          </a:p>
          <a:p>
            <a:pPr algn="just"/>
            <a:r>
              <a:rPr lang="it-IT" dirty="0"/>
              <a:t>Nel solco del rifiuto ideologico di quanto aveva rappresentato l’Illuminismo e la Rivoluzione francese, in tutta Europa c’è una rinascita del pensiero cattolico, che si appoggia sul rilancio dell’azione dei gesuiti</a:t>
            </a:r>
          </a:p>
          <a:p>
            <a:pPr algn="just"/>
            <a:r>
              <a:rPr lang="it-IT" dirty="0"/>
              <a:t>In parte dell’opinione pubblica progressista permane però il legame con idee liberali che si rifanno, in modo diverso, all’esperienza rivoluzionaria francese</a:t>
            </a:r>
          </a:p>
        </p:txBody>
      </p:sp>
    </p:spTree>
    <p:extLst>
      <p:ext uri="{BB962C8B-B14F-4D97-AF65-F5344CB8AC3E}">
        <p14:creationId xmlns:p14="http://schemas.microsoft.com/office/powerpoint/2010/main" val="2968105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Aptos</vt:lpstr>
      <vt:lpstr>Aptos Display</vt:lpstr>
      <vt:lpstr>Arial</vt:lpstr>
      <vt:lpstr>Tema di Office</vt:lpstr>
      <vt:lpstr>Storia contemporanea</vt:lpstr>
      <vt:lpstr>Testi di riferimento</vt:lpstr>
      <vt:lpstr>La Restaurazione</vt:lpstr>
      <vt:lpstr>Presentazione standard di PowerPoint</vt:lpstr>
      <vt:lpstr>La Restaurazione in Europa</vt:lpstr>
      <vt:lpstr>La Restaurazione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2</cp:revision>
  <dcterms:created xsi:type="dcterms:W3CDTF">2025-03-12T09:53:32Z</dcterms:created>
  <dcterms:modified xsi:type="dcterms:W3CDTF">2025-03-12T09:54:59Z</dcterms:modified>
</cp:coreProperties>
</file>