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471" r:id="rId3"/>
    <p:sldId id="523" r:id="rId4"/>
    <p:sldId id="516" r:id="rId5"/>
    <p:sldId id="524" r:id="rId6"/>
    <p:sldId id="525" r:id="rId7"/>
    <p:sldId id="458" r:id="rId8"/>
    <p:sldId id="595" r:id="rId9"/>
    <p:sldId id="596" r:id="rId10"/>
    <p:sldId id="597" r:id="rId11"/>
    <p:sldId id="615" r:id="rId12"/>
    <p:sldId id="616" r:id="rId13"/>
    <p:sldId id="611" r:id="rId14"/>
    <p:sldId id="599" r:id="rId15"/>
    <p:sldId id="600" r:id="rId16"/>
    <p:sldId id="609" r:id="rId17"/>
    <p:sldId id="617" r:id="rId18"/>
    <p:sldId id="610" r:id="rId19"/>
    <p:sldId id="601" r:id="rId20"/>
    <p:sldId id="602" r:id="rId21"/>
    <p:sldId id="603" r:id="rId22"/>
    <p:sldId id="604" r:id="rId23"/>
    <p:sldId id="605" r:id="rId24"/>
    <p:sldId id="613" r:id="rId25"/>
    <p:sldId id="606" r:id="rId26"/>
    <p:sldId id="608" r:id="rId27"/>
    <p:sldId id="607" r:id="rId28"/>
    <p:sldId id="612" r:id="rId29"/>
    <p:sldId id="614" r:id="rId30"/>
    <p:sldId id="618" r:id="rId31"/>
    <p:sldId id="619" r:id="rId3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nsolas" panose="020B0609020204030204" pitchFamily="49" charset="0"/>
      <p:regular r:id="rId37"/>
      <p:bold r:id="rId38"/>
      <p:italic r:id="rId39"/>
      <p:boldItalic r:id="rId40"/>
    </p:embeddedFont>
    <p:embeddedFont>
      <p:font typeface="Franklin Gothic Medium" panose="020B0603020102020204" pitchFamily="34" charset="0"/>
      <p:regular r:id="rId41"/>
      <p:italic r:id="rId42"/>
    </p:embeddedFont>
    <p:embeddedFont>
      <p:font typeface="Segoe UI" panose="020B0502040204020203" pitchFamily="34" charset="0"/>
      <p:regular r:id="rId43"/>
      <p:bold r:id="rId44"/>
      <p:italic r:id="rId45"/>
      <p:boldItalic r:id="rId46"/>
    </p:embeddedFont>
    <p:embeddedFont>
      <p:font typeface="Swis721 Cn BT" panose="020B050602020203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7AA"/>
    <a:srgbClr val="F2F2F2"/>
    <a:srgbClr val="A2A2A2"/>
    <a:srgbClr val="F4FBFE"/>
    <a:srgbClr val="E0F3FC"/>
    <a:srgbClr val="1485BE"/>
    <a:srgbClr val="008080"/>
    <a:srgbClr val="FF6600"/>
    <a:srgbClr val="009999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2265149-7078-49A1-85E3-981827BA6E9B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A30F-A9E1-4C6A-A429-C237F91A64B6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E2963675-C336-4FFA-ABA6-AE1C3BAD0D61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LEZIONE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7B70F03-AB95-484D-9C4B-958F6E84442C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6"/>
            <a:ext cx="5295900" cy="92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600" b="1" kern="120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A. A.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2022-2023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Laboratorio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Progettazione Tecnologica dell’Architettura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Corso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6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9E338E1-9531-48B0-B6F4-A75F2565592D}"/>
              </a:ext>
            </a:extLst>
          </p:cNvPr>
          <p:cNvSpPr txBox="1">
            <a:spLocks/>
          </p:cNvSpPr>
          <p:nvPr userDrawn="1"/>
        </p:nvSpPr>
        <p:spPr>
          <a:xfrm>
            <a:off x="5456579" y="1186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+390405583489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cstival@units.it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6324964-E7B3-46D9-A52A-059A768E1BE3}"/>
              </a:ext>
            </a:extLst>
          </p:cNvPr>
          <p:cNvSpPr txBox="1">
            <a:spLocks/>
          </p:cNvSpPr>
          <p:nvPr userDrawn="1"/>
        </p:nvSpPr>
        <p:spPr>
          <a:xfrm>
            <a:off x="0" y="3312000"/>
            <a:ext cx="3219450" cy="3204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6700" b="1" spc="-1000" baseline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4</a:t>
            </a:r>
            <a:endParaRPr lang="it-IT" sz="11600" b="1" spc="-1000" baseline="0" dirty="0">
              <a:solidFill>
                <a:srgbClr val="1277AA"/>
              </a:solidFill>
              <a:latin typeface="Swis721 Cn BT" panose="020B0506020202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6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244EB3-63C2-4C50-96FC-C4D414A6B1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ovo logo UniTS">
            <a:extLst>
              <a:ext uri="{FF2B5EF4-FFF2-40B4-BE49-F238E27FC236}">
                <a16:creationId xmlns:a16="http://schemas.microsoft.com/office/drawing/2014/main" id="{91E33BC3-A901-48B4-A4A9-3E1C13311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773635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B1935-5F4C-40D6-AF97-F4DB7403271F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273043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Partizioni orizzontali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1277AA"/>
                </a:solidFill>
                <a:latin typeface="Swis721 Cn BT" panose="020B0506020202030204" pitchFamily="34" charset="0"/>
                <a:ea typeface="Source Sans Pro Semibold" panose="020B0603030403020204" pitchFamily="34" charset="0"/>
                <a:cs typeface="Segoe UI Semilight" panose="020B0402040204020203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1277AA"/>
              </a:solidFill>
              <a:latin typeface="Swis721 Cn BT" panose="020B0506020202030204" pitchFamily="34" charset="0"/>
              <a:ea typeface="Source Sans Pro Semibold" panose="020B06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spc="-100" baseline="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4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DF5F922A-C971-4F64-9D7F-FA41385FECAE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F4FBFE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4</a:t>
            </a:r>
          </a:p>
        </p:txBody>
      </p:sp>
      <p:pic>
        <p:nvPicPr>
          <p:cNvPr id="14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BB7923-426C-44A9-BB2E-E8E37B8B3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ovo logo UniTS">
            <a:extLst>
              <a:ext uri="{FF2B5EF4-FFF2-40B4-BE49-F238E27FC236}">
                <a16:creationId xmlns:a16="http://schemas.microsoft.com/office/drawing/2014/main" id="{DB0D93F4-27D3-4C73-9B13-080FE2AE1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234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50832087-1BA5-4C5A-A08C-FC5949BB964B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277AA"/>
                </a:solidFill>
                <a:effectLst/>
                <a:uLnTx/>
                <a:uFillTx/>
                <a:cs typeface="Segoe UI Semilight" panose="020B0402040204020203" pitchFamily="34" charset="0"/>
              </a:rPr>
              <a:t>Chiusure orizzontali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sz="1800" b="1" noProof="0" dirty="0">
                <a:solidFill>
                  <a:srgbClr val="1277AA"/>
                </a:solidFill>
                <a:cs typeface="Segoe UI Semilight" panose="020B0402040204020203" pitchFamily="34" charset="0"/>
              </a:rPr>
              <a:t>intermedie: completamento delle partizioni interne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1277AA"/>
              </a:solidFill>
              <a:effectLst/>
              <a:uLnTx/>
              <a:uFillTx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Integrazione impiantistica</a:t>
            </a:r>
          </a:p>
        </p:txBody>
      </p:sp>
      <p:sp>
        <p:nvSpPr>
          <p:cNvPr id="94" name="Title 3">
            <a:extLst>
              <a:ext uri="{FF2B5EF4-FFF2-40B4-BE49-F238E27FC236}">
                <a16:creationId xmlns:a16="http://schemas.microsoft.com/office/drawing/2014/main" id="{F56CE3E3-CA24-435E-A99F-E0B02960D5AD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101078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700" dirty="0">
                <a:solidFill>
                  <a:srgbClr val="1277AA"/>
                </a:solidFill>
                <a:cs typeface="Segoe UI Semilight" panose="020B0402040204020203" pitchFamily="34" charset="0"/>
              </a:rPr>
              <a:t>strato di integrazione impiantistica</a:t>
            </a:r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F0444D57-8759-4C6D-8F60-1209A01E26F3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impianto idrosanitario</a:t>
            </a:r>
          </a:p>
        </p:txBody>
      </p:sp>
      <p:cxnSp>
        <p:nvCxnSpPr>
          <p:cNvPr id="96" name="Forma 9">
            <a:extLst>
              <a:ext uri="{FF2B5EF4-FFF2-40B4-BE49-F238E27FC236}">
                <a16:creationId xmlns:a16="http://schemas.microsoft.com/office/drawing/2014/main" id="{CE50920A-009E-4153-A971-CC8BD0DD929E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 bwMode="auto">
          <a:xfrm flipV="1">
            <a:off x="2465770" y="1866394"/>
            <a:ext cx="574312" cy="114950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le 3">
            <a:extLst>
              <a:ext uri="{FF2B5EF4-FFF2-40B4-BE49-F238E27FC236}">
                <a16:creationId xmlns:a16="http://schemas.microsoft.com/office/drawing/2014/main" id="{43B05ACF-FB8B-4125-86B6-E642307B2889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impianto di riscaldamento</a:t>
            </a:r>
            <a:endParaRPr lang="it-IT" b="1" dirty="0">
              <a:solidFill>
                <a:srgbClr val="1277AA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98" name="Forma 9">
            <a:extLst>
              <a:ext uri="{FF2B5EF4-FFF2-40B4-BE49-F238E27FC236}">
                <a16:creationId xmlns:a16="http://schemas.microsoft.com/office/drawing/2014/main" id="{FCFB7A4F-A447-41C7-B7C9-B9715C16462E}"/>
              </a:ext>
            </a:extLst>
          </p:cNvPr>
          <p:cNvCxnSpPr>
            <a:cxnSpLocks/>
            <a:stCxn id="94" idx="3"/>
            <a:endCxn id="97" idx="1"/>
          </p:cNvCxnSpPr>
          <p:nvPr/>
        </p:nvCxnSpPr>
        <p:spPr bwMode="auto">
          <a:xfrm flipV="1">
            <a:off x="2465770" y="2893663"/>
            <a:ext cx="574313" cy="122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3">
            <a:extLst>
              <a:ext uri="{FF2B5EF4-FFF2-40B4-BE49-F238E27FC236}">
                <a16:creationId xmlns:a16="http://schemas.microsoft.com/office/drawing/2014/main" id="{B0F90FB9-E02E-42AE-86C1-DE69EDD7F8B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PARTIZIONI ORIZZONTALI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DBBA878D-9388-4382-B30D-3E3E375F79F3}"/>
              </a:ext>
            </a:extLst>
          </p:cNvPr>
          <p:cNvSpPr txBox="1">
            <a:spLocks/>
          </p:cNvSpPr>
          <p:nvPr/>
        </p:nvSpPr>
        <p:spPr>
          <a:xfrm>
            <a:off x="3040082" y="3615437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latin typeface="Swis721 Cn BT" panose="020B0506020202030204" pitchFamily="34" charset="0"/>
              </a:rPr>
              <a:t>impianto elettrico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44505ECA-228C-4552-949C-B226F48611D4}"/>
              </a:ext>
            </a:extLst>
          </p:cNvPr>
          <p:cNvCxnSpPr>
            <a:cxnSpLocks/>
            <a:stCxn id="94" idx="3"/>
            <a:endCxn id="31" idx="1"/>
          </p:cNvCxnSpPr>
          <p:nvPr/>
        </p:nvCxnSpPr>
        <p:spPr bwMode="auto">
          <a:xfrm>
            <a:off x="2465770" y="3015894"/>
            <a:ext cx="574312" cy="90503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interni, sporco&#10;&#10;Descrizione generata automaticamente">
            <a:extLst>
              <a:ext uri="{FF2B5EF4-FFF2-40B4-BE49-F238E27FC236}">
                <a16:creationId xmlns:a16="http://schemas.microsoft.com/office/drawing/2014/main" id="{EF1C2AA0-B9BC-4A32-9891-DB7CC703E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13" y="1216529"/>
            <a:ext cx="3781238" cy="50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89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Integrazione impiantistica</a:t>
            </a:r>
          </a:p>
        </p:txBody>
      </p:sp>
      <p:pic>
        <p:nvPicPr>
          <p:cNvPr id="12" name="Immagine 1">
            <a:extLst>
              <a:ext uri="{FF2B5EF4-FFF2-40B4-BE49-F238E27FC236}">
                <a16:creationId xmlns:a16="http://schemas.microsoft.com/office/drawing/2014/main" id="{2214FC69-4FFE-4079-B795-3CF161C7F6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7" t="16877" r="6215" b="710"/>
          <a:stretch/>
        </p:blipFill>
        <p:spPr bwMode="auto">
          <a:xfrm>
            <a:off x="127865" y="1240362"/>
            <a:ext cx="4276867" cy="499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2">
            <a:extLst>
              <a:ext uri="{FF2B5EF4-FFF2-40B4-BE49-F238E27FC236}">
                <a16:creationId xmlns:a16="http://schemas.microsoft.com/office/drawing/2014/main" id="{C5CAE6D2-8EB3-4BA4-B5B4-183A83A16E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6" t="10698" r="24773"/>
          <a:stretch/>
        </p:blipFill>
        <p:spPr bwMode="auto">
          <a:xfrm>
            <a:off x="4572000" y="1240362"/>
            <a:ext cx="4444135" cy="499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596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Integrazione impiantistica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C081032-A110-44CA-B3E8-2669CA97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35" y="1125537"/>
            <a:ext cx="7864330" cy="506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95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Integrazione impiantistica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FEFAEC-881D-4DB7-BC2E-69ADA4CE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76" y="1587500"/>
            <a:ext cx="8569648" cy="43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7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«Isolamento acustico»</a:t>
            </a:r>
          </a:p>
        </p:txBody>
      </p:sp>
      <p:sp>
        <p:nvSpPr>
          <p:cNvPr id="94" name="Title 3">
            <a:extLst>
              <a:ext uri="{FF2B5EF4-FFF2-40B4-BE49-F238E27FC236}">
                <a16:creationId xmlns:a16="http://schemas.microsoft.com/office/drawing/2014/main" id="{F56CE3E3-CA24-435E-A99F-E0B02960D5AD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101078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700" dirty="0">
                <a:solidFill>
                  <a:srgbClr val="1277AA"/>
                </a:solidFill>
                <a:cs typeface="Segoe UI Semilight" panose="020B0402040204020203" pitchFamily="34" charset="0"/>
              </a:rPr>
              <a:t>strato di </a:t>
            </a:r>
            <a:r>
              <a:rPr lang="it-IT" sz="1700" i="1" dirty="0">
                <a:solidFill>
                  <a:srgbClr val="1277AA"/>
                </a:solidFill>
                <a:cs typeface="Segoe UI Semilight" panose="020B0402040204020203" pitchFamily="34" charset="0"/>
              </a:rPr>
              <a:t>isolamento acustico</a:t>
            </a:r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F0444D57-8759-4C6D-8F60-1209A01E26F3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strato di finitura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(pavimento resiliente)</a:t>
            </a:r>
          </a:p>
        </p:txBody>
      </p:sp>
      <p:cxnSp>
        <p:nvCxnSpPr>
          <p:cNvPr id="96" name="Forma 9">
            <a:extLst>
              <a:ext uri="{FF2B5EF4-FFF2-40B4-BE49-F238E27FC236}">
                <a16:creationId xmlns:a16="http://schemas.microsoft.com/office/drawing/2014/main" id="{CE50920A-009E-4153-A971-CC8BD0DD929E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 bwMode="auto">
          <a:xfrm flipV="1">
            <a:off x="2465770" y="1866394"/>
            <a:ext cx="574312" cy="114950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le 3">
            <a:extLst>
              <a:ext uri="{FF2B5EF4-FFF2-40B4-BE49-F238E27FC236}">
                <a16:creationId xmlns:a16="http://schemas.microsoft.com/office/drawing/2014/main" id="{43B05ACF-FB8B-4125-86B6-E642307B2889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strato elastico</a:t>
            </a:r>
            <a:endParaRPr lang="it-IT" dirty="0">
              <a:latin typeface="Swis721 Cn BT" panose="020B0506020202030204" pitchFamily="34" charset="0"/>
            </a:endParaRPr>
          </a:p>
          <a:p>
            <a:r>
              <a:rPr lang="it-IT" dirty="0">
                <a:solidFill>
                  <a:srgbClr val="1277AA"/>
                </a:solidFill>
                <a:latin typeface="Swis721 Cn BT" panose="020B0506020202030204" pitchFamily="34" charset="0"/>
              </a:rPr>
              <a:t>(pavimento galleggiante)</a:t>
            </a:r>
          </a:p>
        </p:txBody>
      </p:sp>
      <p:cxnSp>
        <p:nvCxnSpPr>
          <p:cNvPr id="98" name="Forma 9">
            <a:extLst>
              <a:ext uri="{FF2B5EF4-FFF2-40B4-BE49-F238E27FC236}">
                <a16:creationId xmlns:a16="http://schemas.microsoft.com/office/drawing/2014/main" id="{FCFB7A4F-A447-41C7-B7C9-B9715C16462E}"/>
              </a:ext>
            </a:extLst>
          </p:cNvPr>
          <p:cNvCxnSpPr>
            <a:cxnSpLocks/>
            <a:stCxn id="94" idx="3"/>
            <a:endCxn id="97" idx="1"/>
          </p:cNvCxnSpPr>
          <p:nvPr/>
        </p:nvCxnSpPr>
        <p:spPr bwMode="auto">
          <a:xfrm flipV="1">
            <a:off x="2465770" y="2893663"/>
            <a:ext cx="574313" cy="122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3">
            <a:extLst>
              <a:ext uri="{FF2B5EF4-FFF2-40B4-BE49-F238E27FC236}">
                <a16:creationId xmlns:a16="http://schemas.microsoft.com/office/drawing/2014/main" id="{B0F90FB9-E02E-42AE-86C1-DE69EDD7F8B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PARTIZIONI ORIZZONTALI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0A6B3EF4-7CC8-4053-AF10-4B13B25F98DD}"/>
              </a:ext>
            </a:extLst>
          </p:cNvPr>
          <p:cNvSpPr txBox="1">
            <a:spLocks/>
          </p:cNvSpPr>
          <p:nvPr/>
        </p:nvSpPr>
        <p:spPr>
          <a:xfrm>
            <a:off x="5333888" y="1560898"/>
            <a:ext cx="3413031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Funzionamento ad assorbimento acustico</a:t>
            </a:r>
          </a:p>
          <a:p>
            <a:r>
              <a:rPr lang="it-IT" dirty="0">
                <a:latin typeface="Swis721 Cn BT" panose="020B0506020202030204" pitchFamily="34" charset="0"/>
              </a:rPr>
              <a:t>Finitura con materiale smorzante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1DD651D-CE72-470D-8C97-D7685C5CD6E0}"/>
              </a:ext>
            </a:extLst>
          </p:cNvPr>
          <p:cNvSpPr txBox="1">
            <a:spLocks/>
          </p:cNvSpPr>
          <p:nvPr/>
        </p:nvSpPr>
        <p:spPr>
          <a:xfrm>
            <a:off x="5333887" y="2588167"/>
            <a:ext cx="3413031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Funzionamento ad ammortizzazione acustica</a:t>
            </a:r>
          </a:p>
          <a:p>
            <a:r>
              <a:rPr lang="it-IT" dirty="0">
                <a:latin typeface="Swis721 Cn BT" panose="020B0506020202030204" pitchFamily="34" charset="0"/>
              </a:rPr>
              <a:t>Inserimento di materiale elastico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3F55538A-F687-46C9-B91F-171CC5A5141F}"/>
              </a:ext>
            </a:extLst>
          </p:cNvPr>
          <p:cNvGrpSpPr/>
          <p:nvPr/>
        </p:nvGrpSpPr>
        <p:grpSpPr>
          <a:xfrm>
            <a:off x="2870014" y="3629246"/>
            <a:ext cx="4318372" cy="2545617"/>
            <a:chOff x="319214" y="1851104"/>
            <a:chExt cx="4040914" cy="4148255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F53C3D51-1065-44CE-A7DC-E2A2C4C2C6F6}"/>
                </a:ext>
              </a:extLst>
            </p:cNvPr>
            <p:cNvSpPr/>
            <p:nvPr/>
          </p:nvSpPr>
          <p:spPr>
            <a:xfrm>
              <a:off x="740163" y="3808136"/>
              <a:ext cx="3619965" cy="1092820"/>
            </a:xfrm>
            <a:prstGeom prst="rect">
              <a:avLst/>
            </a:prstGeom>
            <a:pattFill prst="wdUpDiag">
              <a:fgClr>
                <a:srgbClr val="1277AA"/>
              </a:fgClr>
              <a:bgClr>
                <a:schemeClr val="bg1"/>
              </a:bgClr>
            </a:pattFill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A82BF091-F607-4541-A615-8EBE5AC239CC}"/>
                </a:ext>
              </a:extLst>
            </p:cNvPr>
            <p:cNvSpPr/>
            <p:nvPr/>
          </p:nvSpPr>
          <p:spPr>
            <a:xfrm>
              <a:off x="740162" y="5553307"/>
              <a:ext cx="3619965" cy="446052"/>
            </a:xfrm>
            <a:prstGeom prst="rect">
              <a:avLst/>
            </a:prstGeom>
            <a:pattFill prst="dotGrid">
              <a:fgClr>
                <a:srgbClr val="1277AA"/>
              </a:fgClr>
              <a:bgClr>
                <a:schemeClr val="bg1"/>
              </a:bgClr>
            </a:pattFill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4F554138-434C-44F1-AD1B-66C32A6B5981}"/>
                </a:ext>
              </a:extLst>
            </p:cNvPr>
            <p:cNvSpPr/>
            <p:nvPr/>
          </p:nvSpPr>
          <p:spPr>
            <a:xfrm>
              <a:off x="740161" y="2507160"/>
              <a:ext cx="3619965" cy="1092820"/>
            </a:xfrm>
            <a:prstGeom prst="rect">
              <a:avLst/>
            </a:prstGeom>
            <a:pattFill prst="dashDnDiag">
              <a:fgClr>
                <a:srgbClr val="1277AA"/>
              </a:fgClr>
              <a:bgClr>
                <a:schemeClr val="bg1"/>
              </a:bgClr>
            </a:pattFill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E887FD6C-3B85-49BF-91C5-0BE0F7D6C598}"/>
                </a:ext>
              </a:extLst>
            </p:cNvPr>
            <p:cNvSpPr/>
            <p:nvPr/>
          </p:nvSpPr>
          <p:spPr>
            <a:xfrm>
              <a:off x="740161" y="1851104"/>
              <a:ext cx="3619965" cy="446037"/>
            </a:xfrm>
            <a:prstGeom prst="rect">
              <a:avLst/>
            </a:prstGeom>
            <a:pattFill prst="diagBrick">
              <a:fgClr>
                <a:srgbClr val="1277AA"/>
              </a:fgClr>
              <a:bgClr>
                <a:schemeClr val="bg1"/>
              </a:bgClr>
            </a:pattFill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1B785F58-1306-41A5-BEFE-CB37D8518D95}"/>
                </a:ext>
              </a:extLst>
            </p:cNvPr>
            <p:cNvSpPr/>
            <p:nvPr/>
          </p:nvSpPr>
          <p:spPr>
            <a:xfrm>
              <a:off x="740161" y="5005053"/>
              <a:ext cx="3619965" cy="446051"/>
            </a:xfrm>
            <a:prstGeom prst="rect">
              <a:avLst/>
            </a:prstGeom>
            <a:noFill/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Title 3">
              <a:extLst>
                <a:ext uri="{FF2B5EF4-FFF2-40B4-BE49-F238E27FC236}">
                  <a16:creationId xmlns:a16="http://schemas.microsoft.com/office/drawing/2014/main" id="{B0E60DF8-93DB-4144-8BE0-FCA4211C3DE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370996" y="4686766"/>
              <a:ext cx="1665979" cy="28555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277AA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b="1">
                  <a:solidFill>
                    <a:srgbClr val="008080"/>
                  </a:solidFill>
                  <a:latin typeface="Swis721 Cn BT" panose="020B0506020202030204" pitchFamily="34" charset="0"/>
                  <a:ea typeface="+mj-ea"/>
                  <a:cs typeface="+mj-cs"/>
                </a:defRPr>
              </a:lvl1pPr>
            </a:lstStyle>
            <a:p>
              <a:r>
                <a:rPr lang="it-IT" sz="1400" dirty="0">
                  <a:solidFill>
                    <a:srgbClr val="1277AA"/>
                  </a:solidFill>
                  <a:cs typeface="Segoe UI Semilight" panose="020B0402040204020203" pitchFamily="34" charset="0"/>
                </a:rPr>
                <a:t>intradosso</a:t>
              </a:r>
            </a:p>
          </p:txBody>
        </p:sp>
        <p:sp>
          <p:nvSpPr>
            <p:cNvPr id="35" name="Title 3">
              <a:extLst>
                <a:ext uri="{FF2B5EF4-FFF2-40B4-BE49-F238E27FC236}">
                  <a16:creationId xmlns:a16="http://schemas.microsoft.com/office/drawing/2014/main" id="{1665B0B1-64C3-4ED2-ABE6-28637A269D4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370997" y="2888185"/>
              <a:ext cx="1665980" cy="28555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277AA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b="1">
                  <a:solidFill>
                    <a:srgbClr val="008080"/>
                  </a:solidFill>
                  <a:latin typeface="Swis721 Cn BT" panose="020B0506020202030204" pitchFamily="34" charset="0"/>
                  <a:ea typeface="+mj-ea"/>
                  <a:cs typeface="+mj-cs"/>
                </a:defRPr>
              </a:lvl1pPr>
            </a:lstStyle>
            <a:p>
              <a:r>
                <a:rPr lang="it-IT" sz="1400" dirty="0">
                  <a:solidFill>
                    <a:srgbClr val="1277AA"/>
                  </a:solidFill>
                  <a:cs typeface="Segoe UI Semilight" panose="020B0402040204020203" pitchFamily="34" charset="0"/>
                </a:rPr>
                <a:t>estradosso</a:t>
              </a:r>
            </a:p>
          </p:txBody>
        </p:sp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424126CD-60ED-44CF-BB0A-103773EB47DB}"/>
              </a:ext>
            </a:extLst>
          </p:cNvPr>
          <p:cNvSpPr/>
          <p:nvPr/>
        </p:nvSpPr>
        <p:spPr>
          <a:xfrm>
            <a:off x="3319864" y="4243990"/>
            <a:ext cx="3868520" cy="185887"/>
          </a:xfrm>
          <a:prstGeom prst="rect">
            <a:avLst/>
          </a:prstGeom>
          <a:pattFill prst="wave">
            <a:fgClr>
              <a:srgbClr val="1277AA"/>
            </a:fgClr>
            <a:bgClr>
              <a:schemeClr val="bg1"/>
            </a:bgClr>
          </a:patt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E1981E73-4E61-471D-86EE-DBEB4102F019}"/>
              </a:ext>
            </a:extLst>
          </p:cNvPr>
          <p:cNvSpPr/>
          <p:nvPr/>
        </p:nvSpPr>
        <p:spPr>
          <a:xfrm>
            <a:off x="3319864" y="3542676"/>
            <a:ext cx="3868520" cy="116168"/>
          </a:xfrm>
          <a:prstGeom prst="rect">
            <a:avLst/>
          </a:prstGeom>
          <a:pattFill prst="smGrid">
            <a:fgClr>
              <a:srgbClr val="1277AA"/>
            </a:fgClr>
            <a:bgClr>
              <a:schemeClr val="bg1"/>
            </a:bgClr>
          </a:patt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2C24C52-E6A0-4AAE-A0BE-45CB049BE0D7}"/>
              </a:ext>
            </a:extLst>
          </p:cNvPr>
          <p:cNvSpPr txBox="1"/>
          <p:nvPr/>
        </p:nvSpPr>
        <p:spPr>
          <a:xfrm>
            <a:off x="7362477" y="3419841"/>
            <a:ext cx="1384443" cy="478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finitura</a:t>
            </a:r>
            <a:endParaRPr lang="en-US" dirty="0">
              <a:latin typeface="Swis721 Cn BT" panose="020B050602020203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5259A62-E100-447D-A2E1-18EEAB4C5260}"/>
              </a:ext>
            </a:extLst>
          </p:cNvPr>
          <p:cNvSpPr txBox="1"/>
          <p:nvPr/>
        </p:nvSpPr>
        <p:spPr>
          <a:xfrm>
            <a:off x="7362477" y="4128148"/>
            <a:ext cx="1384443" cy="478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strato resiliente</a:t>
            </a:r>
            <a:endParaRPr lang="en-US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17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«Isolamento acustico»</a:t>
            </a:r>
          </a:p>
        </p:txBody>
      </p:sp>
      <p:sp>
        <p:nvSpPr>
          <p:cNvPr id="24" name="Rettangolo 22">
            <a:extLst>
              <a:ext uri="{FF2B5EF4-FFF2-40B4-BE49-F238E27FC236}">
                <a16:creationId xmlns:a16="http://schemas.microsoft.com/office/drawing/2014/main" id="{2E76E3DC-FD48-419E-A429-9ADC0FBE6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3969" y="6161786"/>
            <a:ext cx="315886" cy="36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altLang="it-IT" sz="1800">
              <a:latin typeface="Consolas" panose="020B0609020204030204" pitchFamily="49" charset="0"/>
              <a:ea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30" name="Immagine 1">
            <a:extLst>
              <a:ext uri="{FF2B5EF4-FFF2-40B4-BE49-F238E27FC236}">
                <a16:creationId xmlns:a16="http://schemas.microsoft.com/office/drawing/2014/main" id="{8DF5E376-6EA6-49BB-BD9A-6122A5C21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594" y="1216529"/>
            <a:ext cx="3226625" cy="225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2">
            <a:extLst>
              <a:ext uri="{FF2B5EF4-FFF2-40B4-BE49-F238E27FC236}">
                <a16:creationId xmlns:a16="http://schemas.microsoft.com/office/drawing/2014/main" id="{B90B5478-E930-49B3-B5FF-73F30BFAB7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" b="6271"/>
          <a:stretch/>
        </p:blipFill>
        <p:spPr bwMode="auto">
          <a:xfrm>
            <a:off x="5638594" y="3577427"/>
            <a:ext cx="3226625" cy="246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magine 3">
            <a:extLst>
              <a:ext uri="{FF2B5EF4-FFF2-40B4-BE49-F238E27FC236}">
                <a16:creationId xmlns:a16="http://schemas.microsoft.com/office/drawing/2014/main" id="{4519FEB0-675D-4C09-BE96-882C66B090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6"/>
          <a:stretch/>
        </p:blipFill>
        <p:spPr bwMode="auto">
          <a:xfrm>
            <a:off x="1929162" y="3577426"/>
            <a:ext cx="3440264" cy="246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96AD89D-F620-08BC-790A-D7BBFE6F11A0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101078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700" dirty="0">
                <a:solidFill>
                  <a:srgbClr val="1277AA"/>
                </a:solidFill>
                <a:cs typeface="Segoe UI Semilight" panose="020B0402040204020203" pitchFamily="34" charset="0"/>
              </a:rPr>
              <a:t>strato di </a:t>
            </a:r>
            <a:r>
              <a:rPr lang="it-IT" sz="1700" i="1" dirty="0">
                <a:solidFill>
                  <a:srgbClr val="1277AA"/>
                </a:solidFill>
                <a:cs typeface="Segoe UI Semilight" panose="020B0402040204020203" pitchFamily="34" charset="0"/>
              </a:rPr>
              <a:t>isolamento acustico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8D151FA-C6AB-9CA1-E574-61814B485AF3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strato di finitura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(pavimento resiliente)</a:t>
            </a:r>
          </a:p>
        </p:txBody>
      </p:sp>
      <p:cxnSp>
        <p:nvCxnSpPr>
          <p:cNvPr id="4" name="Forma 9">
            <a:extLst>
              <a:ext uri="{FF2B5EF4-FFF2-40B4-BE49-F238E27FC236}">
                <a16:creationId xmlns:a16="http://schemas.microsoft.com/office/drawing/2014/main" id="{2F84C98B-AF25-A869-1C3D-F17145CEE2A7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 bwMode="auto">
          <a:xfrm flipV="1">
            <a:off x="2465770" y="1866394"/>
            <a:ext cx="574312" cy="114950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BC6231D2-C000-B094-9FE1-C52E803D8D7B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strato elastico</a:t>
            </a:r>
            <a:endParaRPr lang="it-IT" dirty="0">
              <a:latin typeface="Swis721 Cn BT" panose="020B0506020202030204" pitchFamily="34" charset="0"/>
            </a:endParaRPr>
          </a:p>
          <a:p>
            <a:r>
              <a:rPr lang="it-IT" dirty="0">
                <a:solidFill>
                  <a:srgbClr val="1277AA"/>
                </a:solidFill>
                <a:latin typeface="Swis721 Cn BT" panose="020B0506020202030204" pitchFamily="34" charset="0"/>
              </a:rPr>
              <a:t>(pavimento galleggiante)</a:t>
            </a: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F2975584-FBA0-9C89-CB41-655BCC5F78FB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 bwMode="auto">
          <a:xfrm flipV="1">
            <a:off x="2465770" y="2893663"/>
            <a:ext cx="574313" cy="122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11A8E831-55F6-E0C6-CC8E-2D184396E4E5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PARTIZIONI ORIZZONTALI</a:t>
            </a:r>
          </a:p>
        </p:txBody>
      </p:sp>
    </p:spTree>
    <p:extLst>
      <p:ext uri="{BB962C8B-B14F-4D97-AF65-F5344CB8AC3E}">
        <p14:creationId xmlns:p14="http://schemas.microsoft.com/office/powerpoint/2010/main" val="2967596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«Isolamento acustico»</a:t>
            </a:r>
          </a:p>
        </p:txBody>
      </p:sp>
      <p:sp>
        <p:nvSpPr>
          <p:cNvPr id="24" name="Rettangolo 22">
            <a:extLst>
              <a:ext uri="{FF2B5EF4-FFF2-40B4-BE49-F238E27FC236}">
                <a16:creationId xmlns:a16="http://schemas.microsoft.com/office/drawing/2014/main" id="{2E76E3DC-FD48-419E-A429-9ADC0FBE6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3969" y="6161786"/>
            <a:ext cx="315886" cy="36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altLang="it-IT" sz="1800">
              <a:latin typeface="Consolas" panose="020B0609020204030204" pitchFamily="49" charset="0"/>
              <a:ea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38F6E25F-7E85-4881-BAEA-F9D205B88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257" t="16331"/>
          <a:stretch>
            <a:fillRect/>
          </a:stretch>
        </p:blipFill>
        <p:spPr bwMode="auto">
          <a:xfrm>
            <a:off x="3348432" y="4165266"/>
            <a:ext cx="5315536" cy="2039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" name="Rectangle 41">
            <a:extLst>
              <a:ext uri="{FF2B5EF4-FFF2-40B4-BE49-F238E27FC236}">
                <a16:creationId xmlns:a16="http://schemas.microsoft.com/office/drawing/2014/main" id="{BBA1A11F-420C-443B-BD4B-60795A014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84" y="4805029"/>
            <a:ext cx="1974059" cy="312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massetto</a:t>
            </a:r>
            <a:endParaRPr lang="en-US" sz="1400" b="1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5" name="Rectangle 41">
            <a:extLst>
              <a:ext uri="{FF2B5EF4-FFF2-40B4-BE49-F238E27FC236}">
                <a16:creationId xmlns:a16="http://schemas.microsoft.com/office/drawing/2014/main" id="{A24A7F1B-0451-4136-B44D-BACD3FEF5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84" y="5165391"/>
            <a:ext cx="1974059" cy="3127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materiale elastico</a:t>
            </a:r>
            <a:endParaRPr lang="en-US" sz="1400" b="1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6" name="Rectangle 41">
            <a:extLst>
              <a:ext uri="{FF2B5EF4-FFF2-40B4-BE49-F238E27FC236}">
                <a16:creationId xmlns:a16="http://schemas.microsoft.com/office/drawing/2014/main" id="{7AE1C538-3020-4B0C-AFE0-246E263FD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84" y="5525754"/>
            <a:ext cx="1974059" cy="312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struttura</a:t>
            </a:r>
            <a:endParaRPr lang="en-US" sz="1400" b="1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7" name="AutoShape 35">
            <a:extLst>
              <a:ext uri="{FF2B5EF4-FFF2-40B4-BE49-F238E27FC236}">
                <a16:creationId xmlns:a16="http://schemas.microsoft.com/office/drawing/2014/main" id="{5E4F83E1-EEBB-4503-94D7-E88AE40A2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218" y="5236829"/>
            <a:ext cx="742950" cy="152400"/>
          </a:xfrm>
          <a:prstGeom prst="rightArrow">
            <a:avLst>
              <a:gd name="adj1" fmla="val 50000"/>
              <a:gd name="adj2" fmla="val 186785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18" name="AutoShape 35">
            <a:extLst>
              <a:ext uri="{FF2B5EF4-FFF2-40B4-BE49-F238E27FC236}">
                <a16:creationId xmlns:a16="http://schemas.microsoft.com/office/drawing/2014/main" id="{5BC70E8A-9056-43AE-9D0E-E2E1FF31D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218" y="5594016"/>
            <a:ext cx="742950" cy="155575"/>
          </a:xfrm>
          <a:prstGeom prst="rightArrow">
            <a:avLst>
              <a:gd name="adj1" fmla="val 50000"/>
              <a:gd name="adj2" fmla="val 186798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/>
            <a:endParaRPr lang="it-IT" sz="1400">
              <a:latin typeface="Franklin Gothic Medium" pitchFamily="34" charset="0"/>
            </a:endParaRPr>
          </a:p>
        </p:txBody>
      </p:sp>
      <p:sp>
        <p:nvSpPr>
          <p:cNvPr id="19" name="AutoShape 35">
            <a:extLst>
              <a:ext uri="{FF2B5EF4-FFF2-40B4-BE49-F238E27FC236}">
                <a16:creationId xmlns:a16="http://schemas.microsoft.com/office/drawing/2014/main" id="{B2524278-F99C-48B0-8359-57CCF8978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218" y="4879641"/>
            <a:ext cx="742950" cy="149225"/>
          </a:xfrm>
          <a:prstGeom prst="rightArrow">
            <a:avLst>
              <a:gd name="adj1" fmla="val 50000"/>
              <a:gd name="adj2" fmla="val 186794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/>
            <a:endParaRPr lang="it-IT" sz="1400">
              <a:latin typeface="Franklin Gothic Medium" pitchFamily="34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A62D8D2D-7894-439E-ADC0-D4794C44A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6000" contrast="30000"/>
          </a:blip>
          <a:srcRect/>
          <a:stretch>
            <a:fillRect/>
          </a:stretch>
        </p:blipFill>
        <p:spPr bwMode="auto">
          <a:xfrm>
            <a:off x="5349175" y="1866394"/>
            <a:ext cx="3310680" cy="224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" name="Rectangle 26">
            <a:extLst>
              <a:ext uri="{FF2B5EF4-FFF2-40B4-BE49-F238E27FC236}">
                <a16:creationId xmlns:a16="http://schemas.microsoft.com/office/drawing/2014/main" id="{34720FB6-477B-4339-A8D4-8F5109C64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3601" y="1186554"/>
            <a:ext cx="2916254" cy="899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sz="11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partizione orizzontale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sz="11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strato per l’alloggiamento impiantistico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sz="11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strato resiliente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sz="11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massetto di finitura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sz="11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pavimento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F388823-4950-B954-D517-6D7DDE71973A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101078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700" dirty="0">
                <a:solidFill>
                  <a:srgbClr val="1277AA"/>
                </a:solidFill>
                <a:cs typeface="Segoe UI Semilight" panose="020B0402040204020203" pitchFamily="34" charset="0"/>
              </a:rPr>
              <a:t>strato di </a:t>
            </a:r>
            <a:r>
              <a:rPr lang="it-IT" sz="1700" i="1" dirty="0">
                <a:solidFill>
                  <a:srgbClr val="1277AA"/>
                </a:solidFill>
                <a:cs typeface="Segoe UI Semilight" panose="020B0402040204020203" pitchFamily="34" charset="0"/>
              </a:rPr>
              <a:t>isolamento acustico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5649879-5FE6-3AC9-01C8-D9BD2C3D859A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strato di finitura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(pavimento resiliente)</a:t>
            </a:r>
          </a:p>
        </p:txBody>
      </p:sp>
      <p:cxnSp>
        <p:nvCxnSpPr>
          <p:cNvPr id="4" name="Forma 9">
            <a:extLst>
              <a:ext uri="{FF2B5EF4-FFF2-40B4-BE49-F238E27FC236}">
                <a16:creationId xmlns:a16="http://schemas.microsoft.com/office/drawing/2014/main" id="{577AD5AC-48CC-F24F-CF10-B4B9133D1DAE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 bwMode="auto">
          <a:xfrm flipV="1">
            <a:off x="2465770" y="1866394"/>
            <a:ext cx="574312" cy="114950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77F3CF68-02BC-9496-A813-C55DEA9BA800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strato elastico</a:t>
            </a:r>
            <a:endParaRPr lang="it-IT" dirty="0">
              <a:latin typeface="Swis721 Cn BT" panose="020B0506020202030204" pitchFamily="34" charset="0"/>
            </a:endParaRPr>
          </a:p>
          <a:p>
            <a:r>
              <a:rPr lang="it-IT" dirty="0">
                <a:solidFill>
                  <a:srgbClr val="1277AA"/>
                </a:solidFill>
                <a:latin typeface="Swis721 Cn BT" panose="020B0506020202030204" pitchFamily="34" charset="0"/>
              </a:rPr>
              <a:t>(pavimento galleggiante)</a:t>
            </a: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1C3DB0EB-5DCB-3D84-613A-F081F066438A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 bwMode="auto">
          <a:xfrm flipV="1">
            <a:off x="2465770" y="2893663"/>
            <a:ext cx="574313" cy="122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E7A675E2-9645-27FF-327F-5DE328FDFB57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PARTIZIONI ORIZZONTALI</a:t>
            </a:r>
          </a:p>
        </p:txBody>
      </p:sp>
    </p:spTree>
    <p:extLst>
      <p:ext uri="{BB962C8B-B14F-4D97-AF65-F5344CB8AC3E}">
        <p14:creationId xmlns:p14="http://schemas.microsoft.com/office/powerpoint/2010/main" val="2875352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«Isolamento acustico»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D3D77B3-AD8D-46EE-B464-8E41797B6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56" y="1196974"/>
            <a:ext cx="8769488" cy="49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3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«Isolamento acustico»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9DAA4729-50F8-4224-BA17-9799A0A4C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6" y="1173469"/>
            <a:ext cx="7219948" cy="5035857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27872190-989A-4D39-8A7D-69B856604FF3}"/>
              </a:ext>
            </a:extLst>
          </p:cNvPr>
          <p:cNvSpPr txBox="1">
            <a:spLocks/>
          </p:cNvSpPr>
          <p:nvPr/>
        </p:nvSpPr>
        <p:spPr>
          <a:xfrm>
            <a:off x="5092588" y="1294198"/>
            <a:ext cx="3413031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Doppio massetto per alloggiamento impianti</a:t>
            </a:r>
          </a:p>
          <a:p>
            <a:r>
              <a:rPr lang="it-IT" dirty="0">
                <a:latin typeface="Swis721 Cn BT" panose="020B0506020202030204" pitchFamily="34" charset="0"/>
              </a:rPr>
              <a:t>e irrigidimento</a:t>
            </a:r>
          </a:p>
        </p:txBody>
      </p:sp>
    </p:spTree>
    <p:extLst>
      <p:ext uri="{BB962C8B-B14F-4D97-AF65-F5344CB8AC3E}">
        <p14:creationId xmlns:p14="http://schemas.microsoft.com/office/powerpoint/2010/main" val="1316157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Collegamento </a:t>
            </a:r>
          </a:p>
        </p:txBody>
      </p:sp>
      <p:sp>
        <p:nvSpPr>
          <p:cNvPr id="94" name="Title 3">
            <a:extLst>
              <a:ext uri="{FF2B5EF4-FFF2-40B4-BE49-F238E27FC236}">
                <a16:creationId xmlns:a16="http://schemas.microsoft.com/office/drawing/2014/main" id="{F56CE3E3-CA24-435E-A99F-E0B02960D5AD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101078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700" dirty="0">
                <a:solidFill>
                  <a:srgbClr val="1277AA"/>
                </a:solidFill>
                <a:cs typeface="Segoe UI Semilight" panose="020B0402040204020203" pitchFamily="34" charset="0"/>
              </a:rPr>
              <a:t>strato di collegamento</a:t>
            </a:r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F0444D57-8759-4C6D-8F60-1209A01E26F3}"/>
              </a:ext>
            </a:extLst>
          </p:cNvPr>
          <p:cNvSpPr txBox="1">
            <a:spLocks/>
          </p:cNvSpPr>
          <p:nvPr/>
        </p:nvSpPr>
        <p:spPr>
          <a:xfrm>
            <a:off x="3040082" y="1216529"/>
            <a:ext cx="2107650" cy="955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per allettamento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(adesione continua,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con rasatura a malta)</a:t>
            </a:r>
          </a:p>
        </p:txBody>
      </p:sp>
      <p:cxnSp>
        <p:nvCxnSpPr>
          <p:cNvPr id="96" name="Forma 9">
            <a:extLst>
              <a:ext uri="{FF2B5EF4-FFF2-40B4-BE49-F238E27FC236}">
                <a16:creationId xmlns:a16="http://schemas.microsoft.com/office/drawing/2014/main" id="{CE50920A-009E-4153-A971-CC8BD0DD929E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 bwMode="auto">
          <a:xfrm flipV="1">
            <a:off x="2465770" y="1694209"/>
            <a:ext cx="574312" cy="132168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le 3">
            <a:extLst>
              <a:ext uri="{FF2B5EF4-FFF2-40B4-BE49-F238E27FC236}">
                <a16:creationId xmlns:a16="http://schemas.microsoft.com/office/drawing/2014/main" id="{43B05ACF-FB8B-4125-86B6-E642307B2889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2107650" cy="10334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a secco </a:t>
            </a:r>
            <a:endParaRPr lang="it-IT" dirty="0">
              <a:latin typeface="Swis721 Cn BT" panose="020B0506020202030204" pitchFamily="34" charset="0"/>
            </a:endParaRPr>
          </a:p>
          <a:p>
            <a:r>
              <a:rPr lang="it-IT" dirty="0">
                <a:latin typeface="Swis721 Cn BT" panose="020B0506020202030204" pitchFamily="34" charset="0"/>
              </a:rPr>
              <a:t>(appoggio diretto o tramite supporto di elementi galleggianti)</a:t>
            </a:r>
            <a:endParaRPr lang="it-IT" dirty="0">
              <a:solidFill>
                <a:srgbClr val="1277AA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98" name="Forma 9">
            <a:extLst>
              <a:ext uri="{FF2B5EF4-FFF2-40B4-BE49-F238E27FC236}">
                <a16:creationId xmlns:a16="http://schemas.microsoft.com/office/drawing/2014/main" id="{FCFB7A4F-A447-41C7-B7C9-B9715C16462E}"/>
              </a:ext>
            </a:extLst>
          </p:cNvPr>
          <p:cNvCxnSpPr>
            <a:cxnSpLocks/>
            <a:stCxn id="94" idx="3"/>
            <a:endCxn id="97" idx="1"/>
          </p:cNvCxnSpPr>
          <p:nvPr/>
        </p:nvCxnSpPr>
        <p:spPr bwMode="auto">
          <a:xfrm>
            <a:off x="2465770" y="3015894"/>
            <a:ext cx="574313" cy="8898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3">
            <a:extLst>
              <a:ext uri="{FF2B5EF4-FFF2-40B4-BE49-F238E27FC236}">
                <a16:creationId xmlns:a16="http://schemas.microsoft.com/office/drawing/2014/main" id="{B0F90FB9-E02E-42AE-86C1-DE69EDD7F8B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PARTIZIONI ORIZZONTALI</a:t>
            </a:r>
          </a:p>
        </p:txBody>
      </p:sp>
      <p:sp>
        <p:nvSpPr>
          <p:cNvPr id="24" name="Rettangolo 22">
            <a:extLst>
              <a:ext uri="{FF2B5EF4-FFF2-40B4-BE49-F238E27FC236}">
                <a16:creationId xmlns:a16="http://schemas.microsoft.com/office/drawing/2014/main" id="{2E76E3DC-FD48-419E-A429-9ADC0FBE6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3969" y="6161786"/>
            <a:ext cx="315886" cy="36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altLang="it-IT" sz="1800">
              <a:latin typeface="Consolas" panose="020B0609020204030204" pitchFamily="49" charset="0"/>
              <a:ea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45885A0-D594-44F7-8A02-7C0D8AEFF151}"/>
              </a:ext>
            </a:extLst>
          </p:cNvPr>
          <p:cNvSpPr txBox="1">
            <a:spLocks/>
          </p:cNvSpPr>
          <p:nvPr/>
        </p:nvSpPr>
        <p:spPr>
          <a:xfrm>
            <a:off x="3040082" y="3927080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per incollaggio</a:t>
            </a:r>
          </a:p>
          <a:p>
            <a:r>
              <a:rPr lang="it-IT" spc="-20" dirty="0">
                <a:latin typeface="Swis721 Cn BT" panose="020B0506020202030204" pitchFamily="34" charset="0"/>
              </a:rPr>
              <a:t>(utilizzo di colle, sigillanti)</a:t>
            </a:r>
            <a:endParaRPr lang="it-IT" spc="-20" dirty="0">
              <a:solidFill>
                <a:srgbClr val="1277AA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15" name="Forma 9">
            <a:extLst>
              <a:ext uri="{FF2B5EF4-FFF2-40B4-BE49-F238E27FC236}">
                <a16:creationId xmlns:a16="http://schemas.microsoft.com/office/drawing/2014/main" id="{00D8E02E-1285-4311-9306-1EDB6413768C}"/>
              </a:ext>
            </a:extLst>
          </p:cNvPr>
          <p:cNvCxnSpPr>
            <a:cxnSpLocks/>
            <a:stCxn id="94" idx="3"/>
            <a:endCxn id="14" idx="1"/>
          </p:cNvCxnSpPr>
          <p:nvPr/>
        </p:nvCxnSpPr>
        <p:spPr bwMode="auto">
          <a:xfrm>
            <a:off x="2465770" y="3015894"/>
            <a:ext cx="574312" cy="121668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Immagine che contiene terra, esterni, edificio&#10;&#10;Descrizione generata automaticamente">
            <a:extLst>
              <a:ext uri="{FF2B5EF4-FFF2-40B4-BE49-F238E27FC236}">
                <a16:creationId xmlns:a16="http://schemas.microsoft.com/office/drawing/2014/main" id="{0BD63622-A562-499B-867C-7A8AC95CE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25470" b="1071"/>
          <a:stretch/>
        </p:blipFill>
        <p:spPr>
          <a:xfrm>
            <a:off x="5495935" y="4135771"/>
            <a:ext cx="3543571" cy="2088859"/>
          </a:xfrm>
          <a:prstGeom prst="rect">
            <a:avLst/>
          </a:prstGeom>
        </p:spPr>
      </p:pic>
      <p:pic>
        <p:nvPicPr>
          <p:cNvPr id="23" name="Immagine 1">
            <a:extLst>
              <a:ext uri="{FF2B5EF4-FFF2-40B4-BE49-F238E27FC236}">
                <a16:creationId xmlns:a16="http://schemas.microsoft.com/office/drawing/2014/main" id="{57F88AC6-5C90-491C-A227-F9B3714124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9" r="17543" b="14585"/>
          <a:stretch/>
        </p:blipFill>
        <p:spPr bwMode="auto">
          <a:xfrm>
            <a:off x="5495935" y="1115564"/>
            <a:ext cx="3543571" cy="294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664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Richiami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4.1</a:t>
            </a:r>
          </a:p>
        </p:txBody>
      </p:sp>
    </p:spTree>
    <p:extLst>
      <p:ext uri="{BB962C8B-B14F-4D97-AF65-F5344CB8AC3E}">
        <p14:creationId xmlns:p14="http://schemas.microsoft.com/office/powerpoint/2010/main" val="2195559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Finitura all’estradosso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5272C2D5-64A2-419E-98B4-D663B5576697}"/>
              </a:ext>
            </a:extLst>
          </p:cNvPr>
          <p:cNvSpPr txBox="1">
            <a:spLocks/>
          </p:cNvSpPr>
          <p:nvPr/>
        </p:nvSpPr>
        <p:spPr>
          <a:xfrm>
            <a:off x="701770" y="291304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pavimento continuo</a:t>
            </a:r>
          </a:p>
        </p:txBody>
      </p:sp>
      <p:sp>
        <p:nvSpPr>
          <p:cNvPr id="70" name="Title 3">
            <a:extLst>
              <a:ext uri="{FF2B5EF4-FFF2-40B4-BE49-F238E27FC236}">
                <a16:creationId xmlns:a16="http://schemas.microsoft.com/office/drawing/2014/main" id="{95E01C23-ACC5-4CD4-BC9E-5FE796C22A33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PARTIZIONI ORIZZONTALI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3CAFCE2-CDCA-48A3-9354-E333C90B83FC}"/>
              </a:ext>
            </a:extLst>
          </p:cNvPr>
          <p:cNvSpPr txBox="1">
            <a:spLocks/>
          </p:cNvSpPr>
          <p:nvPr/>
        </p:nvSpPr>
        <p:spPr>
          <a:xfrm>
            <a:off x="701770" y="379374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pavimento discontinuo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32E9FD6B-1316-4C55-AADB-DE259135AE6E}"/>
              </a:ext>
            </a:extLst>
          </p:cNvPr>
          <p:cNvSpPr txBox="1">
            <a:spLocks/>
          </p:cNvSpPr>
          <p:nvPr/>
        </p:nvSpPr>
        <p:spPr>
          <a:xfrm>
            <a:off x="3040082" y="4816745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lapideo</a:t>
            </a:r>
          </a:p>
        </p:txBody>
      </p:sp>
      <p:cxnSp>
        <p:nvCxnSpPr>
          <p:cNvPr id="21" name="Forma 9">
            <a:extLst>
              <a:ext uri="{FF2B5EF4-FFF2-40B4-BE49-F238E27FC236}">
                <a16:creationId xmlns:a16="http://schemas.microsoft.com/office/drawing/2014/main" id="{0FC6BAC3-23D6-44D0-B50B-0DDC3AB628AA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 bwMode="auto">
          <a:xfrm>
            <a:off x="2465770" y="4129826"/>
            <a:ext cx="574312" cy="89095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3">
            <a:extLst>
              <a:ext uri="{FF2B5EF4-FFF2-40B4-BE49-F238E27FC236}">
                <a16:creationId xmlns:a16="http://schemas.microsoft.com/office/drawing/2014/main" id="{D7653EB5-3596-484B-B410-740C372BEEE3}"/>
              </a:ext>
            </a:extLst>
          </p:cNvPr>
          <p:cNvSpPr txBox="1">
            <a:spLocks/>
          </p:cNvSpPr>
          <p:nvPr/>
        </p:nvSpPr>
        <p:spPr>
          <a:xfrm>
            <a:off x="3040082" y="5329646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ligneo</a:t>
            </a:r>
          </a:p>
        </p:txBody>
      </p:sp>
      <p:cxnSp>
        <p:nvCxnSpPr>
          <p:cNvPr id="26" name="Forma 9">
            <a:extLst>
              <a:ext uri="{FF2B5EF4-FFF2-40B4-BE49-F238E27FC236}">
                <a16:creationId xmlns:a16="http://schemas.microsoft.com/office/drawing/2014/main" id="{38B5AE26-1D0A-4F3E-B267-19D294089BF0}"/>
              </a:ext>
            </a:extLst>
          </p:cNvPr>
          <p:cNvCxnSpPr>
            <a:cxnSpLocks/>
            <a:stCxn id="19" idx="3"/>
            <a:endCxn id="25" idx="1"/>
          </p:cNvCxnSpPr>
          <p:nvPr/>
        </p:nvCxnSpPr>
        <p:spPr bwMode="auto">
          <a:xfrm>
            <a:off x="2465770" y="4129826"/>
            <a:ext cx="574312" cy="140386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3">
            <a:extLst>
              <a:ext uri="{FF2B5EF4-FFF2-40B4-BE49-F238E27FC236}">
                <a16:creationId xmlns:a16="http://schemas.microsoft.com/office/drawing/2014/main" id="{498C93FF-251D-4141-A44F-3CF1B9B84973}"/>
              </a:ext>
            </a:extLst>
          </p:cNvPr>
          <p:cNvSpPr txBox="1">
            <a:spLocks/>
          </p:cNvSpPr>
          <p:nvPr/>
        </p:nvSpPr>
        <p:spPr>
          <a:xfrm>
            <a:off x="3040082" y="5842547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spc="-20" dirty="0">
                <a:latin typeface="Swis721 Cn BT" panose="020B0506020202030204" pitchFamily="34" charset="0"/>
              </a:rPr>
              <a:t>conglomerato</a:t>
            </a:r>
          </a:p>
        </p:txBody>
      </p:sp>
      <p:cxnSp>
        <p:nvCxnSpPr>
          <p:cNvPr id="29" name="Forma 9">
            <a:extLst>
              <a:ext uri="{FF2B5EF4-FFF2-40B4-BE49-F238E27FC236}">
                <a16:creationId xmlns:a16="http://schemas.microsoft.com/office/drawing/2014/main" id="{D61295EF-32F4-4A68-B7C6-67E1F4B8DB9C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 bwMode="auto">
          <a:xfrm>
            <a:off x="2465770" y="4129826"/>
            <a:ext cx="574312" cy="191676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F11551EC-0299-4CEA-8767-55B2B2FEDE9B}"/>
              </a:ext>
            </a:extLst>
          </p:cNvPr>
          <p:cNvSpPr txBox="1">
            <a:spLocks/>
          </p:cNvSpPr>
          <p:nvPr/>
        </p:nvSpPr>
        <p:spPr>
          <a:xfrm>
            <a:off x="3040082" y="3793744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ceramico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82AA3FFA-AE77-4661-BED4-FE9C7D34FD55}"/>
              </a:ext>
            </a:extLst>
          </p:cNvPr>
          <p:cNvSpPr txBox="1">
            <a:spLocks/>
          </p:cNvSpPr>
          <p:nvPr/>
        </p:nvSpPr>
        <p:spPr>
          <a:xfrm>
            <a:off x="3040082" y="4306645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cementizio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07F60076-B052-4944-8D7B-B7AAC6D802B1}"/>
              </a:ext>
            </a:extLst>
          </p:cNvPr>
          <p:cNvCxnSpPr>
            <a:cxnSpLocks/>
            <a:stCxn id="19" idx="3"/>
            <a:endCxn id="32" idx="1"/>
          </p:cNvCxnSpPr>
          <p:nvPr/>
        </p:nvCxnSpPr>
        <p:spPr bwMode="auto">
          <a:xfrm>
            <a:off x="2465770" y="4129826"/>
            <a:ext cx="574312" cy="38085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Forma 9">
            <a:extLst>
              <a:ext uri="{FF2B5EF4-FFF2-40B4-BE49-F238E27FC236}">
                <a16:creationId xmlns:a16="http://schemas.microsoft.com/office/drawing/2014/main" id="{00747DD5-950A-4B4A-81D8-AF1BB094E62F}"/>
              </a:ext>
            </a:extLst>
          </p:cNvPr>
          <p:cNvCxnSpPr>
            <a:cxnSpLocks/>
            <a:stCxn id="19" idx="3"/>
            <a:endCxn id="31" idx="1"/>
          </p:cNvCxnSpPr>
          <p:nvPr/>
        </p:nvCxnSpPr>
        <p:spPr bwMode="auto">
          <a:xfrm flipV="1">
            <a:off x="2465770" y="3997784"/>
            <a:ext cx="574312" cy="13204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3">
            <a:extLst>
              <a:ext uri="{FF2B5EF4-FFF2-40B4-BE49-F238E27FC236}">
                <a16:creationId xmlns:a16="http://schemas.microsoft.com/office/drawing/2014/main" id="{A21F0642-5942-45CB-A38E-A46AB0DBACB4}"/>
              </a:ext>
            </a:extLst>
          </p:cNvPr>
          <p:cNvSpPr txBox="1">
            <a:spLocks/>
          </p:cNvSpPr>
          <p:nvPr/>
        </p:nvSpPr>
        <p:spPr>
          <a:xfrm>
            <a:off x="3040082" y="2145784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resinoso</a:t>
            </a:r>
          </a:p>
        </p:txBody>
      </p:sp>
      <p:cxnSp>
        <p:nvCxnSpPr>
          <p:cNvPr id="50" name="Forma 9">
            <a:extLst>
              <a:ext uri="{FF2B5EF4-FFF2-40B4-BE49-F238E27FC236}">
                <a16:creationId xmlns:a16="http://schemas.microsoft.com/office/drawing/2014/main" id="{00989706-CE5E-47B9-A8DA-1254CDE0AF3D}"/>
              </a:ext>
            </a:extLst>
          </p:cNvPr>
          <p:cNvCxnSpPr>
            <a:cxnSpLocks/>
            <a:stCxn id="56" idx="3"/>
            <a:endCxn id="49" idx="1"/>
          </p:cNvCxnSpPr>
          <p:nvPr/>
        </p:nvCxnSpPr>
        <p:spPr bwMode="auto">
          <a:xfrm flipV="1">
            <a:off x="2465770" y="2349824"/>
            <a:ext cx="574312" cy="89930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itle 3">
            <a:extLst>
              <a:ext uri="{FF2B5EF4-FFF2-40B4-BE49-F238E27FC236}">
                <a16:creationId xmlns:a16="http://schemas.microsoft.com/office/drawing/2014/main" id="{96AAC83A-4425-49ED-B620-29899F3CFD7A}"/>
              </a:ext>
            </a:extLst>
          </p:cNvPr>
          <p:cNvSpPr txBox="1">
            <a:spLocks/>
          </p:cNvSpPr>
          <p:nvPr/>
        </p:nvSpPr>
        <p:spPr>
          <a:xfrm>
            <a:off x="3040082" y="2658685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resiliente</a:t>
            </a:r>
          </a:p>
        </p:txBody>
      </p:sp>
      <p:cxnSp>
        <p:nvCxnSpPr>
          <p:cNvPr id="52" name="Forma 9">
            <a:extLst>
              <a:ext uri="{FF2B5EF4-FFF2-40B4-BE49-F238E27FC236}">
                <a16:creationId xmlns:a16="http://schemas.microsoft.com/office/drawing/2014/main" id="{9837E6BD-71F4-4B8B-B372-831A1C963F85}"/>
              </a:ext>
            </a:extLst>
          </p:cNvPr>
          <p:cNvCxnSpPr>
            <a:cxnSpLocks/>
            <a:stCxn id="56" idx="3"/>
            <a:endCxn id="51" idx="1"/>
          </p:cNvCxnSpPr>
          <p:nvPr/>
        </p:nvCxnSpPr>
        <p:spPr bwMode="auto">
          <a:xfrm flipV="1">
            <a:off x="2465770" y="2862725"/>
            <a:ext cx="574312" cy="38640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itle 3">
            <a:extLst>
              <a:ext uri="{FF2B5EF4-FFF2-40B4-BE49-F238E27FC236}">
                <a16:creationId xmlns:a16="http://schemas.microsoft.com/office/drawing/2014/main" id="{08954A76-0625-45D9-8CCC-747391E70A02}"/>
              </a:ext>
            </a:extLst>
          </p:cNvPr>
          <p:cNvSpPr txBox="1">
            <a:spLocks/>
          </p:cNvSpPr>
          <p:nvPr/>
        </p:nvSpPr>
        <p:spPr>
          <a:xfrm>
            <a:off x="3040082" y="3171586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tessile</a:t>
            </a:r>
          </a:p>
        </p:txBody>
      </p:sp>
      <p:cxnSp>
        <p:nvCxnSpPr>
          <p:cNvPr id="54" name="Forma 9">
            <a:extLst>
              <a:ext uri="{FF2B5EF4-FFF2-40B4-BE49-F238E27FC236}">
                <a16:creationId xmlns:a16="http://schemas.microsoft.com/office/drawing/2014/main" id="{491FA985-D679-488E-8146-49295A2D9431}"/>
              </a:ext>
            </a:extLst>
          </p:cNvPr>
          <p:cNvCxnSpPr>
            <a:cxnSpLocks/>
            <a:stCxn id="56" idx="3"/>
            <a:endCxn id="53" idx="1"/>
          </p:cNvCxnSpPr>
          <p:nvPr/>
        </p:nvCxnSpPr>
        <p:spPr bwMode="auto">
          <a:xfrm>
            <a:off x="2465770" y="3249129"/>
            <a:ext cx="574312" cy="12649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3">
            <a:extLst>
              <a:ext uri="{FF2B5EF4-FFF2-40B4-BE49-F238E27FC236}">
                <a16:creationId xmlns:a16="http://schemas.microsoft.com/office/drawing/2014/main" id="{EEEF96FC-0C4E-41B9-B9F9-4137DDF3B0E0}"/>
              </a:ext>
            </a:extLst>
          </p:cNvPr>
          <p:cNvSpPr txBox="1">
            <a:spLocks/>
          </p:cNvSpPr>
          <p:nvPr/>
        </p:nvSpPr>
        <p:spPr>
          <a:xfrm>
            <a:off x="3040082" y="1122783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cementizio</a:t>
            </a:r>
          </a:p>
        </p:txBody>
      </p:sp>
      <p:sp>
        <p:nvSpPr>
          <p:cNvPr id="61" name="Title 3">
            <a:extLst>
              <a:ext uri="{FF2B5EF4-FFF2-40B4-BE49-F238E27FC236}">
                <a16:creationId xmlns:a16="http://schemas.microsoft.com/office/drawing/2014/main" id="{1E2F4A63-0BB2-4D48-B080-6397F937F803}"/>
              </a:ext>
            </a:extLst>
          </p:cNvPr>
          <p:cNvSpPr txBox="1">
            <a:spLocks/>
          </p:cNvSpPr>
          <p:nvPr/>
        </p:nvSpPr>
        <p:spPr>
          <a:xfrm>
            <a:off x="3040082" y="1635684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lapideo</a:t>
            </a:r>
          </a:p>
        </p:txBody>
      </p:sp>
      <p:cxnSp>
        <p:nvCxnSpPr>
          <p:cNvPr id="62" name="Forma 9">
            <a:extLst>
              <a:ext uri="{FF2B5EF4-FFF2-40B4-BE49-F238E27FC236}">
                <a16:creationId xmlns:a16="http://schemas.microsoft.com/office/drawing/2014/main" id="{C9039619-A83F-45A4-9D8C-77D8B0563396}"/>
              </a:ext>
            </a:extLst>
          </p:cNvPr>
          <p:cNvCxnSpPr>
            <a:cxnSpLocks/>
            <a:stCxn id="56" idx="3"/>
            <a:endCxn id="61" idx="1"/>
          </p:cNvCxnSpPr>
          <p:nvPr/>
        </p:nvCxnSpPr>
        <p:spPr bwMode="auto">
          <a:xfrm flipV="1">
            <a:off x="2465770" y="1839724"/>
            <a:ext cx="574312" cy="140940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Forma 9">
            <a:extLst>
              <a:ext uri="{FF2B5EF4-FFF2-40B4-BE49-F238E27FC236}">
                <a16:creationId xmlns:a16="http://schemas.microsoft.com/office/drawing/2014/main" id="{D28EDBE0-CAD8-4EBC-AD50-7746AA1C3BE2}"/>
              </a:ext>
            </a:extLst>
          </p:cNvPr>
          <p:cNvCxnSpPr>
            <a:cxnSpLocks/>
            <a:stCxn id="56" idx="3"/>
            <a:endCxn id="55" idx="1"/>
          </p:cNvCxnSpPr>
          <p:nvPr/>
        </p:nvCxnSpPr>
        <p:spPr bwMode="auto">
          <a:xfrm flipV="1">
            <a:off x="2465770" y="1326823"/>
            <a:ext cx="574312" cy="192230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66138EDC-A3A7-4BDE-9286-65E49D02C6A2}"/>
              </a:ext>
            </a:extLst>
          </p:cNvPr>
          <p:cNvSpPr txBox="1"/>
          <p:nvPr/>
        </p:nvSpPr>
        <p:spPr>
          <a:xfrm>
            <a:off x="4869762" y="1122783"/>
            <a:ext cx="329591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 smalto, a spolvero, a riporto</a:t>
            </a:r>
            <a:endParaRPr lang="en-US" dirty="0">
              <a:latin typeface="Swis721 Cn BT" panose="020B0506020202030204" pitchFamily="34" charset="0"/>
            </a:endParaRP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53643162-A225-460A-B4C7-AC44A90218E9}"/>
              </a:ext>
            </a:extLst>
          </p:cNvPr>
          <p:cNvSpPr txBox="1"/>
          <p:nvPr/>
        </p:nvSpPr>
        <p:spPr>
          <a:xfrm>
            <a:off x="4869762" y="1632883"/>
            <a:ext cx="329591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battuto, a mosaico, palladiano</a:t>
            </a:r>
            <a:endParaRPr lang="en-US" dirty="0">
              <a:latin typeface="Swis721 Cn BT" panose="020B0506020202030204" pitchFamily="34" charset="0"/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A192E63C-7E21-4415-994B-286F5BD84448}"/>
              </a:ext>
            </a:extLst>
          </p:cNvPr>
          <p:cNvSpPr txBox="1"/>
          <p:nvPr/>
        </p:nvSpPr>
        <p:spPr>
          <a:xfrm>
            <a:off x="4869762" y="2148585"/>
            <a:ext cx="329591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impregnato, a film, autolivellante</a:t>
            </a:r>
            <a:endParaRPr lang="en-US" dirty="0">
              <a:latin typeface="Swis721 Cn BT" panose="020B0506020202030204" pitchFamily="34" charset="0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195F2F8F-ECDD-43E4-8C35-8F4CE05914F3}"/>
              </a:ext>
            </a:extLst>
          </p:cNvPr>
          <p:cNvSpPr txBox="1"/>
          <p:nvPr/>
        </p:nvSpPr>
        <p:spPr>
          <a:xfrm>
            <a:off x="4869762" y="2658685"/>
            <a:ext cx="329591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Linoleum, PVC, gomma</a:t>
            </a:r>
            <a:endParaRPr lang="en-US" dirty="0">
              <a:latin typeface="Swis721 Cn BT" panose="020B0506020202030204" pitchFamily="34" charset="0"/>
            </a:endParaRPr>
          </a:p>
        </p:txBody>
      </p:sp>
      <p:cxnSp>
        <p:nvCxnSpPr>
          <p:cNvPr id="74" name="Connettore diritto 73">
            <a:extLst>
              <a:ext uri="{FF2B5EF4-FFF2-40B4-BE49-F238E27FC236}">
                <a16:creationId xmlns:a16="http://schemas.microsoft.com/office/drawing/2014/main" id="{95CAD725-5F29-4166-AC6E-BA8D9D326A59}"/>
              </a:ext>
            </a:extLst>
          </p:cNvPr>
          <p:cNvCxnSpPr>
            <a:cxnSpLocks/>
          </p:cNvCxnSpPr>
          <p:nvPr/>
        </p:nvCxnSpPr>
        <p:spPr>
          <a:xfrm flipH="1">
            <a:off x="701770" y="3689477"/>
            <a:ext cx="7851215" cy="0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211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Finitura all’estradosso</a:t>
            </a:r>
          </a:p>
        </p:txBody>
      </p:sp>
      <p:cxnSp>
        <p:nvCxnSpPr>
          <p:cNvPr id="74" name="Connettore diritto 73">
            <a:extLst>
              <a:ext uri="{FF2B5EF4-FFF2-40B4-BE49-F238E27FC236}">
                <a16:creationId xmlns:a16="http://schemas.microsoft.com/office/drawing/2014/main" id="{95CAD725-5F29-4166-AC6E-BA8D9D326A59}"/>
              </a:ext>
            </a:extLst>
          </p:cNvPr>
          <p:cNvCxnSpPr>
            <a:cxnSpLocks/>
          </p:cNvCxnSpPr>
          <p:nvPr/>
        </p:nvCxnSpPr>
        <p:spPr>
          <a:xfrm flipH="1">
            <a:off x="701770" y="3689477"/>
            <a:ext cx="7851215" cy="0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magine 2">
            <a:extLst>
              <a:ext uri="{FF2B5EF4-FFF2-40B4-BE49-F238E27FC236}">
                <a16:creationId xmlns:a16="http://schemas.microsoft.com/office/drawing/2014/main" id="{09CCADAB-F8B7-40D9-AC70-5076FDE432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6" b="11457"/>
          <a:stretch/>
        </p:blipFill>
        <p:spPr bwMode="auto">
          <a:xfrm>
            <a:off x="4627377" y="1122783"/>
            <a:ext cx="3582250" cy="245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magine 3">
            <a:extLst>
              <a:ext uri="{FF2B5EF4-FFF2-40B4-BE49-F238E27FC236}">
                <a16:creationId xmlns:a16="http://schemas.microsoft.com/office/drawing/2014/main" id="{5182AEBB-B963-4AE4-97A2-6FC495D7B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t="22163" r="2604" b="6198"/>
          <a:stretch/>
        </p:blipFill>
        <p:spPr bwMode="auto">
          <a:xfrm>
            <a:off x="5255104" y="3793029"/>
            <a:ext cx="2954523" cy="245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80F0A180-F897-7DFB-D2C9-779AFF3DC7EC}"/>
              </a:ext>
            </a:extLst>
          </p:cNvPr>
          <p:cNvSpPr txBox="1">
            <a:spLocks/>
          </p:cNvSpPr>
          <p:nvPr/>
        </p:nvSpPr>
        <p:spPr>
          <a:xfrm>
            <a:off x="701770" y="291304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pavimento continuo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9B4991F-DCE8-CB6F-050B-44DB887EE6BC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PARTIZIONI ORIZZONTALI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CB0AA3-BB2A-6B99-520F-9C87917FFD74}"/>
              </a:ext>
            </a:extLst>
          </p:cNvPr>
          <p:cNvSpPr txBox="1">
            <a:spLocks/>
          </p:cNvSpPr>
          <p:nvPr/>
        </p:nvSpPr>
        <p:spPr>
          <a:xfrm>
            <a:off x="701770" y="379374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pavimento discontinuo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46CCC76-BFD3-DBB3-541E-A900E66FE88A}"/>
              </a:ext>
            </a:extLst>
          </p:cNvPr>
          <p:cNvSpPr txBox="1">
            <a:spLocks/>
          </p:cNvSpPr>
          <p:nvPr/>
        </p:nvSpPr>
        <p:spPr>
          <a:xfrm>
            <a:off x="3040082" y="4816745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lapideo</a:t>
            </a: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A268E626-2C67-761A-70ED-BE6183857B0B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 bwMode="auto">
          <a:xfrm>
            <a:off x="2465770" y="4129826"/>
            <a:ext cx="574312" cy="89095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97BE92A7-AA1E-E282-666D-7864AA2F8E43}"/>
              </a:ext>
            </a:extLst>
          </p:cNvPr>
          <p:cNvSpPr txBox="1">
            <a:spLocks/>
          </p:cNvSpPr>
          <p:nvPr/>
        </p:nvSpPr>
        <p:spPr>
          <a:xfrm>
            <a:off x="3040082" y="5329646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ligneo</a:t>
            </a: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48F531D1-43F1-F4D5-4EC7-FC6616FF0A34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 bwMode="auto">
          <a:xfrm>
            <a:off x="2465770" y="4129826"/>
            <a:ext cx="574312" cy="140386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D111A5AD-C697-1E27-B491-6613DF3866A5}"/>
              </a:ext>
            </a:extLst>
          </p:cNvPr>
          <p:cNvSpPr txBox="1">
            <a:spLocks/>
          </p:cNvSpPr>
          <p:nvPr/>
        </p:nvSpPr>
        <p:spPr>
          <a:xfrm>
            <a:off x="3040082" y="5842547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spc="-20" dirty="0">
                <a:latin typeface="Swis721 Cn BT" panose="020B0506020202030204" pitchFamily="34" charset="0"/>
              </a:rPr>
              <a:t>conglomerato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10B9554E-08B6-A0C9-EFE3-A3AB58F25B92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 bwMode="auto">
          <a:xfrm>
            <a:off x="2465770" y="4129826"/>
            <a:ext cx="574312" cy="191676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7F974A02-D1EE-1DAD-6B69-01A0E8D2F1FA}"/>
              </a:ext>
            </a:extLst>
          </p:cNvPr>
          <p:cNvSpPr txBox="1">
            <a:spLocks/>
          </p:cNvSpPr>
          <p:nvPr/>
        </p:nvSpPr>
        <p:spPr>
          <a:xfrm>
            <a:off x="3040082" y="3793744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ceramico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DEFB3D93-9392-98EA-109E-D2272F9BBEDB}"/>
              </a:ext>
            </a:extLst>
          </p:cNvPr>
          <p:cNvSpPr txBox="1">
            <a:spLocks/>
          </p:cNvSpPr>
          <p:nvPr/>
        </p:nvSpPr>
        <p:spPr>
          <a:xfrm>
            <a:off x="3040082" y="4306645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cementizio</a:t>
            </a:r>
          </a:p>
        </p:txBody>
      </p:sp>
      <p:cxnSp>
        <p:nvCxnSpPr>
          <p:cNvPr id="14" name="Forma 9">
            <a:extLst>
              <a:ext uri="{FF2B5EF4-FFF2-40B4-BE49-F238E27FC236}">
                <a16:creationId xmlns:a16="http://schemas.microsoft.com/office/drawing/2014/main" id="{D62DA43D-590A-EBF4-FA75-7280E93561DB}"/>
              </a:ext>
            </a:extLst>
          </p:cNvPr>
          <p:cNvCxnSpPr>
            <a:cxnSpLocks/>
            <a:stCxn id="4" idx="3"/>
            <a:endCxn id="13" idx="1"/>
          </p:cNvCxnSpPr>
          <p:nvPr/>
        </p:nvCxnSpPr>
        <p:spPr bwMode="auto">
          <a:xfrm>
            <a:off x="2465770" y="4129826"/>
            <a:ext cx="574312" cy="38085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Forma 9">
            <a:extLst>
              <a:ext uri="{FF2B5EF4-FFF2-40B4-BE49-F238E27FC236}">
                <a16:creationId xmlns:a16="http://schemas.microsoft.com/office/drawing/2014/main" id="{118DBF15-5AFD-FC39-545D-B1ECCC02E156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 bwMode="auto">
          <a:xfrm flipV="1">
            <a:off x="2465770" y="3997784"/>
            <a:ext cx="574312" cy="13204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D3B39363-53D4-9D5E-4F71-9E8464400F33}"/>
              </a:ext>
            </a:extLst>
          </p:cNvPr>
          <p:cNvSpPr txBox="1">
            <a:spLocks/>
          </p:cNvSpPr>
          <p:nvPr/>
        </p:nvSpPr>
        <p:spPr>
          <a:xfrm>
            <a:off x="3040082" y="2145784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resinoso</a:t>
            </a:r>
          </a:p>
        </p:txBody>
      </p:sp>
      <p:cxnSp>
        <p:nvCxnSpPr>
          <p:cNvPr id="17" name="Forma 9">
            <a:extLst>
              <a:ext uri="{FF2B5EF4-FFF2-40B4-BE49-F238E27FC236}">
                <a16:creationId xmlns:a16="http://schemas.microsoft.com/office/drawing/2014/main" id="{7E7FF1C8-F008-E3D7-D1EF-46A7F0700F3D}"/>
              </a:ext>
            </a:extLst>
          </p:cNvPr>
          <p:cNvCxnSpPr>
            <a:cxnSpLocks/>
            <a:stCxn id="2" idx="3"/>
            <a:endCxn id="16" idx="1"/>
          </p:cNvCxnSpPr>
          <p:nvPr/>
        </p:nvCxnSpPr>
        <p:spPr bwMode="auto">
          <a:xfrm flipV="1">
            <a:off x="2465770" y="2349824"/>
            <a:ext cx="574312" cy="89930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>
            <a:extLst>
              <a:ext uri="{FF2B5EF4-FFF2-40B4-BE49-F238E27FC236}">
                <a16:creationId xmlns:a16="http://schemas.microsoft.com/office/drawing/2014/main" id="{905B00CA-3852-94C1-CEBE-B82414EBCC05}"/>
              </a:ext>
            </a:extLst>
          </p:cNvPr>
          <p:cNvSpPr txBox="1">
            <a:spLocks/>
          </p:cNvSpPr>
          <p:nvPr/>
        </p:nvSpPr>
        <p:spPr>
          <a:xfrm>
            <a:off x="3040082" y="2658685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resiliente</a:t>
            </a: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947BCDE8-EDD3-5D8B-4142-FED40D2B5193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 bwMode="auto">
          <a:xfrm flipV="1">
            <a:off x="2465770" y="2862725"/>
            <a:ext cx="574312" cy="38640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3">
            <a:extLst>
              <a:ext uri="{FF2B5EF4-FFF2-40B4-BE49-F238E27FC236}">
                <a16:creationId xmlns:a16="http://schemas.microsoft.com/office/drawing/2014/main" id="{D943E384-F410-F34A-A7E8-6C398CED3D36}"/>
              </a:ext>
            </a:extLst>
          </p:cNvPr>
          <p:cNvSpPr txBox="1">
            <a:spLocks/>
          </p:cNvSpPr>
          <p:nvPr/>
        </p:nvSpPr>
        <p:spPr>
          <a:xfrm>
            <a:off x="3040082" y="3171586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tessile</a:t>
            </a:r>
          </a:p>
        </p:txBody>
      </p:sp>
      <p:cxnSp>
        <p:nvCxnSpPr>
          <p:cNvPr id="24" name="Forma 9">
            <a:extLst>
              <a:ext uri="{FF2B5EF4-FFF2-40B4-BE49-F238E27FC236}">
                <a16:creationId xmlns:a16="http://schemas.microsoft.com/office/drawing/2014/main" id="{246BB336-FC86-4C98-A946-A6A52338EBE7}"/>
              </a:ext>
            </a:extLst>
          </p:cNvPr>
          <p:cNvCxnSpPr>
            <a:cxnSpLocks/>
            <a:stCxn id="2" idx="3"/>
            <a:endCxn id="23" idx="1"/>
          </p:cNvCxnSpPr>
          <p:nvPr/>
        </p:nvCxnSpPr>
        <p:spPr bwMode="auto">
          <a:xfrm>
            <a:off x="2465770" y="3249129"/>
            <a:ext cx="574312" cy="12649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3">
            <a:extLst>
              <a:ext uri="{FF2B5EF4-FFF2-40B4-BE49-F238E27FC236}">
                <a16:creationId xmlns:a16="http://schemas.microsoft.com/office/drawing/2014/main" id="{6E5F484D-08A2-D74F-4A70-355A73CEB562}"/>
              </a:ext>
            </a:extLst>
          </p:cNvPr>
          <p:cNvSpPr txBox="1">
            <a:spLocks/>
          </p:cNvSpPr>
          <p:nvPr/>
        </p:nvSpPr>
        <p:spPr>
          <a:xfrm>
            <a:off x="3040082" y="1122783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cementizio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96365F13-DB59-19BF-E95C-C3FFAADCCCDF}"/>
              </a:ext>
            </a:extLst>
          </p:cNvPr>
          <p:cNvSpPr txBox="1">
            <a:spLocks/>
          </p:cNvSpPr>
          <p:nvPr/>
        </p:nvSpPr>
        <p:spPr>
          <a:xfrm>
            <a:off x="3040082" y="1635684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lapideo</a:t>
            </a:r>
          </a:p>
        </p:txBody>
      </p:sp>
      <p:cxnSp>
        <p:nvCxnSpPr>
          <p:cNvPr id="35" name="Forma 9">
            <a:extLst>
              <a:ext uri="{FF2B5EF4-FFF2-40B4-BE49-F238E27FC236}">
                <a16:creationId xmlns:a16="http://schemas.microsoft.com/office/drawing/2014/main" id="{34B089BF-C476-5CC4-B2F0-BB6AA5F51C96}"/>
              </a:ext>
            </a:extLst>
          </p:cNvPr>
          <p:cNvCxnSpPr>
            <a:cxnSpLocks/>
            <a:stCxn id="2" idx="3"/>
            <a:endCxn id="30" idx="1"/>
          </p:cNvCxnSpPr>
          <p:nvPr/>
        </p:nvCxnSpPr>
        <p:spPr bwMode="auto">
          <a:xfrm flipV="1">
            <a:off x="2465770" y="1839724"/>
            <a:ext cx="574312" cy="140940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Forma 9">
            <a:extLst>
              <a:ext uri="{FF2B5EF4-FFF2-40B4-BE49-F238E27FC236}">
                <a16:creationId xmlns:a16="http://schemas.microsoft.com/office/drawing/2014/main" id="{007524AA-6112-2F90-75F6-96A1D67E0F94}"/>
              </a:ext>
            </a:extLst>
          </p:cNvPr>
          <p:cNvCxnSpPr>
            <a:cxnSpLocks/>
            <a:stCxn id="2" idx="3"/>
            <a:endCxn id="27" idx="1"/>
          </p:cNvCxnSpPr>
          <p:nvPr/>
        </p:nvCxnSpPr>
        <p:spPr bwMode="auto">
          <a:xfrm flipV="1">
            <a:off x="2465770" y="1326823"/>
            <a:ext cx="574312" cy="192230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922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Finitura all’estradosso</a:t>
            </a:r>
          </a:p>
        </p:txBody>
      </p:sp>
      <p:cxnSp>
        <p:nvCxnSpPr>
          <p:cNvPr id="74" name="Connettore diritto 73">
            <a:extLst>
              <a:ext uri="{FF2B5EF4-FFF2-40B4-BE49-F238E27FC236}">
                <a16:creationId xmlns:a16="http://schemas.microsoft.com/office/drawing/2014/main" id="{95CAD725-5F29-4166-AC6E-BA8D9D326A59}"/>
              </a:ext>
            </a:extLst>
          </p:cNvPr>
          <p:cNvCxnSpPr>
            <a:cxnSpLocks/>
          </p:cNvCxnSpPr>
          <p:nvPr/>
        </p:nvCxnSpPr>
        <p:spPr>
          <a:xfrm flipH="1">
            <a:off x="701770" y="3689477"/>
            <a:ext cx="7851215" cy="0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magine 2">
            <a:extLst>
              <a:ext uri="{FF2B5EF4-FFF2-40B4-BE49-F238E27FC236}">
                <a16:creationId xmlns:a16="http://schemas.microsoft.com/office/drawing/2014/main" id="{4AC75C69-D408-4910-8C3D-0349816E6E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6"/>
          <a:stretch/>
        </p:blipFill>
        <p:spPr bwMode="auto">
          <a:xfrm>
            <a:off x="6336000" y="3579666"/>
            <a:ext cx="2720946" cy="267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magine 3">
            <a:extLst>
              <a:ext uri="{FF2B5EF4-FFF2-40B4-BE49-F238E27FC236}">
                <a16:creationId xmlns:a16="http://schemas.microsoft.com/office/drawing/2014/main" id="{0DE2DE32-4E96-4376-8C55-CD6F3C26B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188" y="1122783"/>
            <a:ext cx="2667000" cy="355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D66539DB-CEBB-5E72-8D4A-0940F716E957}"/>
              </a:ext>
            </a:extLst>
          </p:cNvPr>
          <p:cNvSpPr txBox="1">
            <a:spLocks/>
          </p:cNvSpPr>
          <p:nvPr/>
        </p:nvSpPr>
        <p:spPr>
          <a:xfrm>
            <a:off x="701770" y="291304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pavimento continuo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DA2E4BB3-C8A6-0545-168A-0D801164C4C4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PARTIZIONI ORIZZONTALI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45651F-984C-9D5B-B373-6C4D8E7766C3}"/>
              </a:ext>
            </a:extLst>
          </p:cNvPr>
          <p:cNvSpPr txBox="1">
            <a:spLocks/>
          </p:cNvSpPr>
          <p:nvPr/>
        </p:nvSpPr>
        <p:spPr>
          <a:xfrm>
            <a:off x="701770" y="379374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pavimento discontinuo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6078CD4-7D48-BE48-DB15-41B9626AA583}"/>
              </a:ext>
            </a:extLst>
          </p:cNvPr>
          <p:cNvSpPr txBox="1">
            <a:spLocks/>
          </p:cNvSpPr>
          <p:nvPr/>
        </p:nvSpPr>
        <p:spPr>
          <a:xfrm>
            <a:off x="3040082" y="4816745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lapideo</a:t>
            </a: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740A0B42-B524-39DB-8BB1-5F080A50CA37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 bwMode="auto">
          <a:xfrm>
            <a:off x="2465770" y="4129826"/>
            <a:ext cx="574312" cy="89095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918B3C65-952E-246D-C851-1CB2BE3722F5}"/>
              </a:ext>
            </a:extLst>
          </p:cNvPr>
          <p:cNvSpPr txBox="1">
            <a:spLocks/>
          </p:cNvSpPr>
          <p:nvPr/>
        </p:nvSpPr>
        <p:spPr>
          <a:xfrm>
            <a:off x="3040082" y="5329646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ligneo</a:t>
            </a: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C88ACFE5-6DFD-0CDB-4501-30F4278CF8DF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 bwMode="auto">
          <a:xfrm>
            <a:off x="2465770" y="4129826"/>
            <a:ext cx="574312" cy="140386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3FE05560-AF0A-0FB7-E007-3916553D4AD0}"/>
              </a:ext>
            </a:extLst>
          </p:cNvPr>
          <p:cNvSpPr txBox="1">
            <a:spLocks/>
          </p:cNvSpPr>
          <p:nvPr/>
        </p:nvSpPr>
        <p:spPr>
          <a:xfrm>
            <a:off x="3040082" y="5842547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spc="-20" dirty="0">
                <a:latin typeface="Swis721 Cn BT" panose="020B0506020202030204" pitchFamily="34" charset="0"/>
              </a:rPr>
              <a:t>conglomerato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73F2D1E1-9E86-5CD4-D3E1-DCE1DE4A85DD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 bwMode="auto">
          <a:xfrm>
            <a:off x="2465770" y="4129826"/>
            <a:ext cx="574312" cy="191676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37B7E6AF-3A93-A4E8-25BB-B2F09970B490}"/>
              </a:ext>
            </a:extLst>
          </p:cNvPr>
          <p:cNvSpPr txBox="1">
            <a:spLocks/>
          </p:cNvSpPr>
          <p:nvPr/>
        </p:nvSpPr>
        <p:spPr>
          <a:xfrm>
            <a:off x="3040082" y="3793744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ceramico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9BF74F60-31A4-274B-65E7-A9859303505C}"/>
              </a:ext>
            </a:extLst>
          </p:cNvPr>
          <p:cNvSpPr txBox="1">
            <a:spLocks/>
          </p:cNvSpPr>
          <p:nvPr/>
        </p:nvSpPr>
        <p:spPr>
          <a:xfrm>
            <a:off x="3040082" y="4306645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cementizio</a:t>
            </a:r>
          </a:p>
        </p:txBody>
      </p:sp>
      <p:cxnSp>
        <p:nvCxnSpPr>
          <p:cNvPr id="14" name="Forma 9">
            <a:extLst>
              <a:ext uri="{FF2B5EF4-FFF2-40B4-BE49-F238E27FC236}">
                <a16:creationId xmlns:a16="http://schemas.microsoft.com/office/drawing/2014/main" id="{1668F2E0-33A9-F802-3E7B-A61841C08D97}"/>
              </a:ext>
            </a:extLst>
          </p:cNvPr>
          <p:cNvCxnSpPr>
            <a:cxnSpLocks/>
            <a:stCxn id="4" idx="3"/>
            <a:endCxn id="13" idx="1"/>
          </p:cNvCxnSpPr>
          <p:nvPr/>
        </p:nvCxnSpPr>
        <p:spPr bwMode="auto">
          <a:xfrm>
            <a:off x="2465770" y="4129826"/>
            <a:ext cx="574312" cy="38085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Forma 9">
            <a:extLst>
              <a:ext uri="{FF2B5EF4-FFF2-40B4-BE49-F238E27FC236}">
                <a16:creationId xmlns:a16="http://schemas.microsoft.com/office/drawing/2014/main" id="{EFA98687-6A47-30D8-731D-F8F56A53E714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 bwMode="auto">
          <a:xfrm flipV="1">
            <a:off x="2465770" y="3997784"/>
            <a:ext cx="574312" cy="13204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9E02EC81-4950-AF1E-3ACE-5345023907BC}"/>
              </a:ext>
            </a:extLst>
          </p:cNvPr>
          <p:cNvSpPr txBox="1">
            <a:spLocks/>
          </p:cNvSpPr>
          <p:nvPr/>
        </p:nvSpPr>
        <p:spPr>
          <a:xfrm>
            <a:off x="3040082" y="2145784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resinoso</a:t>
            </a:r>
          </a:p>
        </p:txBody>
      </p:sp>
      <p:cxnSp>
        <p:nvCxnSpPr>
          <p:cNvPr id="17" name="Forma 9">
            <a:extLst>
              <a:ext uri="{FF2B5EF4-FFF2-40B4-BE49-F238E27FC236}">
                <a16:creationId xmlns:a16="http://schemas.microsoft.com/office/drawing/2014/main" id="{E53E2AC4-F60B-0986-A5DB-8E0E6A252434}"/>
              </a:ext>
            </a:extLst>
          </p:cNvPr>
          <p:cNvCxnSpPr>
            <a:cxnSpLocks/>
            <a:stCxn id="2" idx="3"/>
            <a:endCxn id="16" idx="1"/>
          </p:cNvCxnSpPr>
          <p:nvPr/>
        </p:nvCxnSpPr>
        <p:spPr bwMode="auto">
          <a:xfrm flipV="1">
            <a:off x="2465770" y="2349824"/>
            <a:ext cx="574312" cy="89930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>
            <a:extLst>
              <a:ext uri="{FF2B5EF4-FFF2-40B4-BE49-F238E27FC236}">
                <a16:creationId xmlns:a16="http://schemas.microsoft.com/office/drawing/2014/main" id="{9A4AE5A9-D90D-6E00-391F-EDE61A5784B0}"/>
              </a:ext>
            </a:extLst>
          </p:cNvPr>
          <p:cNvSpPr txBox="1">
            <a:spLocks/>
          </p:cNvSpPr>
          <p:nvPr/>
        </p:nvSpPr>
        <p:spPr>
          <a:xfrm>
            <a:off x="3040082" y="2658685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resiliente</a:t>
            </a: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4D64D4A9-8062-739A-D0DE-A0887CB28B47}"/>
              </a:ext>
            </a:extLst>
          </p:cNvPr>
          <p:cNvCxnSpPr>
            <a:cxnSpLocks/>
            <a:stCxn id="2" idx="3"/>
            <a:endCxn id="18" idx="1"/>
          </p:cNvCxnSpPr>
          <p:nvPr/>
        </p:nvCxnSpPr>
        <p:spPr bwMode="auto">
          <a:xfrm flipV="1">
            <a:off x="2465770" y="2862725"/>
            <a:ext cx="574312" cy="38640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3">
            <a:extLst>
              <a:ext uri="{FF2B5EF4-FFF2-40B4-BE49-F238E27FC236}">
                <a16:creationId xmlns:a16="http://schemas.microsoft.com/office/drawing/2014/main" id="{6A851A60-94DB-C9BB-8FDE-C437D9FD392F}"/>
              </a:ext>
            </a:extLst>
          </p:cNvPr>
          <p:cNvSpPr txBox="1">
            <a:spLocks/>
          </p:cNvSpPr>
          <p:nvPr/>
        </p:nvSpPr>
        <p:spPr>
          <a:xfrm>
            <a:off x="3040082" y="3171586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tessile</a:t>
            </a:r>
          </a:p>
        </p:txBody>
      </p:sp>
      <p:cxnSp>
        <p:nvCxnSpPr>
          <p:cNvPr id="24" name="Forma 9">
            <a:extLst>
              <a:ext uri="{FF2B5EF4-FFF2-40B4-BE49-F238E27FC236}">
                <a16:creationId xmlns:a16="http://schemas.microsoft.com/office/drawing/2014/main" id="{0E40F358-9031-5320-94E0-1D7849D76A34}"/>
              </a:ext>
            </a:extLst>
          </p:cNvPr>
          <p:cNvCxnSpPr>
            <a:cxnSpLocks/>
            <a:stCxn id="2" idx="3"/>
            <a:endCxn id="23" idx="1"/>
          </p:cNvCxnSpPr>
          <p:nvPr/>
        </p:nvCxnSpPr>
        <p:spPr bwMode="auto">
          <a:xfrm>
            <a:off x="2465770" y="3249129"/>
            <a:ext cx="574312" cy="12649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3">
            <a:extLst>
              <a:ext uri="{FF2B5EF4-FFF2-40B4-BE49-F238E27FC236}">
                <a16:creationId xmlns:a16="http://schemas.microsoft.com/office/drawing/2014/main" id="{F8262212-EC96-61F1-A355-D237B16C70CE}"/>
              </a:ext>
            </a:extLst>
          </p:cNvPr>
          <p:cNvSpPr txBox="1">
            <a:spLocks/>
          </p:cNvSpPr>
          <p:nvPr/>
        </p:nvSpPr>
        <p:spPr>
          <a:xfrm>
            <a:off x="3040082" y="1122783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cementizio</a:t>
            </a: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E12F2EDB-90BF-EB12-2741-A27DCD798D2B}"/>
              </a:ext>
            </a:extLst>
          </p:cNvPr>
          <p:cNvSpPr txBox="1">
            <a:spLocks/>
          </p:cNvSpPr>
          <p:nvPr/>
        </p:nvSpPr>
        <p:spPr>
          <a:xfrm>
            <a:off x="3040082" y="1635684"/>
            <a:ext cx="1255368" cy="408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lapideo</a:t>
            </a:r>
          </a:p>
        </p:txBody>
      </p:sp>
      <p:cxnSp>
        <p:nvCxnSpPr>
          <p:cNvPr id="37" name="Forma 9">
            <a:extLst>
              <a:ext uri="{FF2B5EF4-FFF2-40B4-BE49-F238E27FC236}">
                <a16:creationId xmlns:a16="http://schemas.microsoft.com/office/drawing/2014/main" id="{670CB712-BA59-F0D5-E3AE-2CE96474E481}"/>
              </a:ext>
            </a:extLst>
          </p:cNvPr>
          <p:cNvCxnSpPr>
            <a:cxnSpLocks/>
            <a:stCxn id="2" idx="3"/>
            <a:endCxn id="35" idx="1"/>
          </p:cNvCxnSpPr>
          <p:nvPr/>
        </p:nvCxnSpPr>
        <p:spPr bwMode="auto">
          <a:xfrm flipV="1">
            <a:off x="2465770" y="1839724"/>
            <a:ext cx="574312" cy="140940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Forma 9">
            <a:extLst>
              <a:ext uri="{FF2B5EF4-FFF2-40B4-BE49-F238E27FC236}">
                <a16:creationId xmlns:a16="http://schemas.microsoft.com/office/drawing/2014/main" id="{E264F6AA-34B4-79CF-0874-55A3E4E21D5A}"/>
              </a:ext>
            </a:extLst>
          </p:cNvPr>
          <p:cNvCxnSpPr>
            <a:cxnSpLocks/>
            <a:stCxn id="2" idx="3"/>
            <a:endCxn id="27" idx="1"/>
          </p:cNvCxnSpPr>
          <p:nvPr/>
        </p:nvCxnSpPr>
        <p:spPr bwMode="auto">
          <a:xfrm flipV="1">
            <a:off x="2465770" y="1326823"/>
            <a:ext cx="574312" cy="192230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143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Finitura all’intradosso</a:t>
            </a:r>
          </a:p>
        </p:txBody>
      </p:sp>
      <p:sp>
        <p:nvSpPr>
          <p:cNvPr id="94" name="Title 3">
            <a:extLst>
              <a:ext uri="{FF2B5EF4-FFF2-40B4-BE49-F238E27FC236}">
                <a16:creationId xmlns:a16="http://schemas.microsoft.com/office/drawing/2014/main" id="{F56CE3E3-CA24-435E-A99F-E0B02960D5AD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101078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700" dirty="0">
                <a:solidFill>
                  <a:srgbClr val="1277AA"/>
                </a:solidFill>
                <a:cs typeface="Segoe UI Semilight" panose="020B0402040204020203" pitchFamily="34" charset="0"/>
              </a:rPr>
              <a:t>strato di finitura all’intradosso</a:t>
            </a:r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F0444D57-8759-4C6D-8F60-1209A01E26F3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continuo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(rivestimento a soffitto)</a:t>
            </a:r>
          </a:p>
        </p:txBody>
      </p:sp>
      <p:cxnSp>
        <p:nvCxnSpPr>
          <p:cNvPr id="96" name="Forma 9">
            <a:extLst>
              <a:ext uri="{FF2B5EF4-FFF2-40B4-BE49-F238E27FC236}">
                <a16:creationId xmlns:a16="http://schemas.microsoft.com/office/drawing/2014/main" id="{CE50920A-009E-4153-A971-CC8BD0DD929E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 bwMode="auto">
          <a:xfrm flipV="1">
            <a:off x="2465770" y="1866394"/>
            <a:ext cx="574312" cy="114950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le 3">
            <a:extLst>
              <a:ext uri="{FF2B5EF4-FFF2-40B4-BE49-F238E27FC236}">
                <a16:creationId xmlns:a16="http://schemas.microsoft.com/office/drawing/2014/main" id="{43B05ACF-FB8B-4125-86B6-E642307B2889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latin typeface="Swis721 Cn BT" panose="020B0506020202030204" pitchFamily="34" charset="0"/>
              </a:rPr>
              <a:t>discontinuo</a:t>
            </a:r>
          </a:p>
          <a:p>
            <a:r>
              <a:rPr lang="it-IT" dirty="0">
                <a:solidFill>
                  <a:srgbClr val="1277AA"/>
                </a:solidFill>
                <a:latin typeface="Swis721 Cn BT" panose="020B0506020202030204" pitchFamily="34" charset="0"/>
              </a:rPr>
              <a:t>(</a:t>
            </a:r>
            <a:r>
              <a:rPr lang="it-IT" spc="-100" dirty="0">
                <a:solidFill>
                  <a:srgbClr val="1277AA"/>
                </a:solidFill>
                <a:latin typeface="Swis721 Cn BT" panose="020B0506020202030204" pitchFamily="34" charset="0"/>
              </a:rPr>
              <a:t>rivestimento a controsoffitto</a:t>
            </a:r>
            <a:r>
              <a:rPr lang="it-IT" dirty="0">
                <a:solidFill>
                  <a:srgbClr val="1277AA"/>
                </a:solidFill>
                <a:latin typeface="Swis721 Cn BT" panose="020B0506020202030204" pitchFamily="34" charset="0"/>
              </a:rPr>
              <a:t>)</a:t>
            </a:r>
          </a:p>
        </p:txBody>
      </p:sp>
      <p:cxnSp>
        <p:nvCxnSpPr>
          <p:cNvPr id="98" name="Forma 9">
            <a:extLst>
              <a:ext uri="{FF2B5EF4-FFF2-40B4-BE49-F238E27FC236}">
                <a16:creationId xmlns:a16="http://schemas.microsoft.com/office/drawing/2014/main" id="{FCFB7A4F-A447-41C7-B7C9-B9715C16462E}"/>
              </a:ext>
            </a:extLst>
          </p:cNvPr>
          <p:cNvCxnSpPr>
            <a:cxnSpLocks/>
            <a:stCxn id="94" idx="3"/>
            <a:endCxn id="97" idx="1"/>
          </p:cNvCxnSpPr>
          <p:nvPr/>
        </p:nvCxnSpPr>
        <p:spPr bwMode="auto">
          <a:xfrm flipV="1">
            <a:off x="2465770" y="2893663"/>
            <a:ext cx="574313" cy="122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0A6B3EF4-7CC8-4053-AF10-4B13B25F98DD}"/>
              </a:ext>
            </a:extLst>
          </p:cNvPr>
          <p:cNvSpPr txBox="1">
            <a:spLocks/>
          </p:cNvSpPr>
          <p:nvPr/>
        </p:nvSpPr>
        <p:spPr>
          <a:xfrm>
            <a:off x="5333888" y="1560898"/>
            <a:ext cx="3413031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latin typeface="Swis721 Cn BT" panose="020B0506020202030204" pitchFamily="34" charset="0"/>
              </a:rPr>
              <a:t>rivestimento permanente, non ispezionabile, dato da intonaco su rete e pitturazione</a:t>
            </a:r>
            <a:endParaRPr lang="it-IT" dirty="0">
              <a:latin typeface="Swis721 Cn BT" panose="020B0506020202030204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1DD651D-CE72-470D-8C97-D7685C5CD6E0}"/>
              </a:ext>
            </a:extLst>
          </p:cNvPr>
          <p:cNvSpPr txBox="1">
            <a:spLocks/>
          </p:cNvSpPr>
          <p:nvPr/>
        </p:nvSpPr>
        <p:spPr>
          <a:xfrm>
            <a:off x="5333887" y="2588167"/>
            <a:ext cx="3413031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pc="-50" dirty="0">
                <a:latin typeface="Swis721 Cn BT" panose="020B0506020202030204" pitchFamily="34" charset="0"/>
              </a:rPr>
              <a:t>rimovibile e ispezionabile,</a:t>
            </a:r>
          </a:p>
          <a:p>
            <a:r>
              <a:rPr lang="it-IT" spc="-50" dirty="0">
                <a:latin typeface="Swis721 Cn BT" panose="020B0506020202030204" pitchFamily="34" charset="0"/>
              </a:rPr>
              <a:t>di tipo aperto o chiuso</a:t>
            </a:r>
            <a:endParaRPr lang="it-IT" dirty="0">
              <a:latin typeface="Swis721 Cn BT" panose="020B0506020202030204" pitchFamily="34" charset="0"/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55E71C34-FC52-4DF6-B662-9A5F27DC8D0E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PARTIZIONI ORIZZONTALI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21F6CEC7-73F2-4302-AE28-6F4F752F28A4}"/>
              </a:ext>
            </a:extLst>
          </p:cNvPr>
          <p:cNvSpPr txBox="1">
            <a:spLocks/>
          </p:cNvSpPr>
          <p:nvPr/>
        </p:nvSpPr>
        <p:spPr>
          <a:xfrm>
            <a:off x="4932752" y="3640836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latin typeface="Swis721 Cn BT" panose="020B0506020202030204" pitchFamily="34" charset="0"/>
              </a:rPr>
              <a:t>aperto</a:t>
            </a:r>
          </a:p>
          <a:p>
            <a:r>
              <a:rPr lang="it-IT" dirty="0">
                <a:latin typeface="Swis721 Cn BT" panose="020B0506020202030204" pitchFamily="34" charset="0"/>
              </a:rPr>
              <a:t>(a griglia o lamelle)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AB070CE7-27B0-43F6-9C5B-17D7DDB2A6BA}"/>
              </a:ext>
            </a:extLst>
          </p:cNvPr>
          <p:cNvSpPr txBox="1">
            <a:spLocks/>
          </p:cNvSpPr>
          <p:nvPr/>
        </p:nvSpPr>
        <p:spPr>
          <a:xfrm>
            <a:off x="4932752" y="4388009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latin typeface="Swis721 Cn BT" panose="020B0506020202030204" pitchFamily="34" charset="0"/>
              </a:rPr>
              <a:t>chiuso</a:t>
            </a:r>
          </a:p>
          <a:p>
            <a:r>
              <a:rPr lang="it-IT" dirty="0">
                <a:latin typeface="Swis721 Cn BT" panose="020B0506020202030204" pitchFamily="34" charset="0"/>
              </a:rPr>
              <a:t>(a doghe o pannelli)</a:t>
            </a:r>
          </a:p>
        </p:txBody>
      </p:sp>
      <p:cxnSp>
        <p:nvCxnSpPr>
          <p:cNvPr id="31" name="Forma 9">
            <a:extLst>
              <a:ext uri="{FF2B5EF4-FFF2-40B4-BE49-F238E27FC236}">
                <a16:creationId xmlns:a16="http://schemas.microsoft.com/office/drawing/2014/main" id="{6DDC79AE-CE99-4F91-A26A-F2C0CAB33234}"/>
              </a:ext>
            </a:extLst>
          </p:cNvPr>
          <p:cNvCxnSpPr>
            <a:cxnSpLocks/>
            <a:stCxn id="97" idx="2"/>
            <a:endCxn id="24" idx="1"/>
          </p:cNvCxnSpPr>
          <p:nvPr/>
        </p:nvCxnSpPr>
        <p:spPr bwMode="auto">
          <a:xfrm rot="16200000" flipH="1">
            <a:off x="4139743" y="3153322"/>
            <a:ext cx="747174" cy="838844"/>
          </a:xfrm>
          <a:prstGeom prst="bentConnector2">
            <a:avLst/>
          </a:prstGeom>
          <a:ln w="12700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Forma 9">
            <a:extLst>
              <a:ext uri="{FF2B5EF4-FFF2-40B4-BE49-F238E27FC236}">
                <a16:creationId xmlns:a16="http://schemas.microsoft.com/office/drawing/2014/main" id="{B74B9740-2C79-42DB-B716-BBEA4FD439E7}"/>
              </a:ext>
            </a:extLst>
          </p:cNvPr>
          <p:cNvCxnSpPr>
            <a:cxnSpLocks/>
            <a:stCxn id="97" idx="2"/>
            <a:endCxn id="30" idx="1"/>
          </p:cNvCxnSpPr>
          <p:nvPr/>
        </p:nvCxnSpPr>
        <p:spPr bwMode="auto">
          <a:xfrm rot="16200000" flipH="1">
            <a:off x="3766157" y="3526908"/>
            <a:ext cx="1494347" cy="838844"/>
          </a:xfrm>
          <a:prstGeom prst="bentConnector2">
            <a:avLst/>
          </a:prstGeom>
          <a:ln w="12700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321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Finitura all’intradosso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4F3DFBF-B530-4174-B1F2-FD2AC524B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1247"/>
            <a:ext cx="9144000" cy="423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9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Finitura all’intradosso</a:t>
            </a:r>
          </a:p>
        </p:txBody>
      </p:sp>
      <p:pic>
        <p:nvPicPr>
          <p:cNvPr id="31" name="Immagine 3">
            <a:extLst>
              <a:ext uri="{FF2B5EF4-FFF2-40B4-BE49-F238E27FC236}">
                <a16:creationId xmlns:a16="http://schemas.microsoft.com/office/drawing/2014/main" id="{F92923CB-F984-44B4-BB92-08EB878D9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4"/>
          <a:stretch/>
        </p:blipFill>
        <p:spPr bwMode="auto">
          <a:xfrm>
            <a:off x="2615227" y="3321389"/>
            <a:ext cx="2960073" cy="291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magine 1">
            <a:extLst>
              <a:ext uri="{FF2B5EF4-FFF2-40B4-BE49-F238E27FC236}">
                <a16:creationId xmlns:a16="http://schemas.microsoft.com/office/drawing/2014/main" id="{0DFFB97D-32B2-48A0-B485-E96C1EF68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r="13193"/>
          <a:stretch/>
        </p:blipFill>
        <p:spPr bwMode="auto">
          <a:xfrm>
            <a:off x="5722044" y="1200485"/>
            <a:ext cx="3206056" cy="504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12B0A15A-9FFF-4BD3-AB24-78AB8687C699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101078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strato di finitura all’intradosso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BB9E834-DAE6-4D82-99B9-6CE20B02EC9B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continuo</a:t>
            </a:r>
          </a:p>
          <a:p>
            <a:r>
              <a:rPr lang="it-IT" sz="1600" dirty="0">
                <a:solidFill>
                  <a:srgbClr val="1277AA"/>
                </a:solidFill>
                <a:cs typeface="Segoe UI Semilight" panose="020B0402040204020203" pitchFamily="34" charset="0"/>
              </a:rPr>
              <a:t>(rivestimento a soffitto)</a:t>
            </a: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05922EC5-7814-4202-BBE9-A64DD5605220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 bwMode="auto">
          <a:xfrm flipV="1">
            <a:off x="2465770" y="1866394"/>
            <a:ext cx="574312" cy="114950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8975DE5B-518B-4B93-917F-45E35FAE7BE0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latin typeface="Swis721 Cn BT" panose="020B0506020202030204" pitchFamily="34" charset="0"/>
              </a:rPr>
              <a:t>discontinuo</a:t>
            </a:r>
          </a:p>
          <a:p>
            <a:r>
              <a:rPr lang="it-IT" sz="1600" dirty="0">
                <a:solidFill>
                  <a:srgbClr val="1277AA"/>
                </a:solidFill>
                <a:latin typeface="Swis721 Cn BT" panose="020B0506020202030204" pitchFamily="34" charset="0"/>
              </a:rPr>
              <a:t>(</a:t>
            </a:r>
            <a:r>
              <a:rPr lang="it-IT" sz="1600" dirty="0" err="1">
                <a:solidFill>
                  <a:srgbClr val="1277AA"/>
                </a:solidFill>
                <a:latin typeface="Swis721 Cn BT" panose="020B0506020202030204" pitchFamily="34" charset="0"/>
              </a:rPr>
              <a:t>riv</a:t>
            </a:r>
            <a:r>
              <a:rPr lang="it-IT" sz="1600" dirty="0">
                <a:solidFill>
                  <a:srgbClr val="1277AA"/>
                </a:solidFill>
                <a:latin typeface="Swis721 Cn BT" panose="020B0506020202030204" pitchFamily="34" charset="0"/>
              </a:rPr>
              <a:t>. a controsoffitto)</a:t>
            </a:r>
          </a:p>
        </p:txBody>
      </p:sp>
      <p:cxnSp>
        <p:nvCxnSpPr>
          <p:cNvPr id="15" name="Forma 9">
            <a:extLst>
              <a:ext uri="{FF2B5EF4-FFF2-40B4-BE49-F238E27FC236}">
                <a16:creationId xmlns:a16="http://schemas.microsoft.com/office/drawing/2014/main" id="{77D7CA87-C641-4930-93A2-88D71538B883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 bwMode="auto">
          <a:xfrm flipV="1">
            <a:off x="2465770" y="2893663"/>
            <a:ext cx="574313" cy="122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A5232740-FE76-4603-99FB-1B68D7EC6FA3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PARTIZIONI ORIZZONTALI</a:t>
            </a:r>
          </a:p>
        </p:txBody>
      </p:sp>
    </p:spTree>
    <p:extLst>
      <p:ext uri="{BB962C8B-B14F-4D97-AF65-F5344CB8AC3E}">
        <p14:creationId xmlns:p14="http://schemas.microsoft.com/office/powerpoint/2010/main" val="1722870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4">
            <a:extLst>
              <a:ext uri="{FF2B5EF4-FFF2-40B4-BE49-F238E27FC236}">
                <a16:creationId xmlns:a16="http://schemas.microsoft.com/office/drawing/2014/main" id="{8F95C677-0D02-4EEE-AE9B-D045B95F0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770" y="1126123"/>
            <a:ext cx="4262416" cy="515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Finitura all’intradosso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EC273CD-8248-465F-9117-25B9D21E7648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101078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strato di finitura all’intradosso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BA3CC3E-E08A-481A-92B3-295021698308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continuo</a:t>
            </a:r>
          </a:p>
          <a:p>
            <a:r>
              <a:rPr lang="it-IT" sz="1600" dirty="0">
                <a:solidFill>
                  <a:srgbClr val="1277AA"/>
                </a:solidFill>
                <a:cs typeface="Segoe UI Semilight" panose="020B0402040204020203" pitchFamily="34" charset="0"/>
              </a:rPr>
              <a:t>(rivestimento a soffitto)</a:t>
            </a: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1B5D39AC-A2F0-4626-83A0-B4621F698CA8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 bwMode="auto">
          <a:xfrm flipV="1">
            <a:off x="2465770" y="1866394"/>
            <a:ext cx="574312" cy="114950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F93C4F24-15F8-470D-AB5F-3A52DB9B4965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latin typeface="Swis721 Cn BT" panose="020B0506020202030204" pitchFamily="34" charset="0"/>
              </a:rPr>
              <a:t>discontinuo</a:t>
            </a:r>
          </a:p>
          <a:p>
            <a:r>
              <a:rPr lang="it-IT" sz="1600" dirty="0">
                <a:solidFill>
                  <a:srgbClr val="1277AA"/>
                </a:solidFill>
                <a:latin typeface="Swis721 Cn BT" panose="020B0506020202030204" pitchFamily="34" charset="0"/>
              </a:rPr>
              <a:t>(</a:t>
            </a:r>
            <a:r>
              <a:rPr lang="it-IT" sz="1600" dirty="0" err="1">
                <a:solidFill>
                  <a:srgbClr val="1277AA"/>
                </a:solidFill>
                <a:latin typeface="Swis721 Cn BT" panose="020B0506020202030204" pitchFamily="34" charset="0"/>
              </a:rPr>
              <a:t>riv</a:t>
            </a:r>
            <a:r>
              <a:rPr lang="it-IT" sz="1600" dirty="0">
                <a:solidFill>
                  <a:srgbClr val="1277AA"/>
                </a:solidFill>
                <a:latin typeface="Swis721 Cn BT" panose="020B0506020202030204" pitchFamily="34" charset="0"/>
              </a:rPr>
              <a:t>. a controsoffitto)</a:t>
            </a:r>
          </a:p>
        </p:txBody>
      </p:sp>
      <p:cxnSp>
        <p:nvCxnSpPr>
          <p:cNvPr id="15" name="Forma 9">
            <a:extLst>
              <a:ext uri="{FF2B5EF4-FFF2-40B4-BE49-F238E27FC236}">
                <a16:creationId xmlns:a16="http://schemas.microsoft.com/office/drawing/2014/main" id="{2D7A74B7-B1DE-4B8C-A9A3-74F1A886B0C7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 bwMode="auto">
          <a:xfrm flipV="1">
            <a:off x="2465770" y="2893663"/>
            <a:ext cx="574313" cy="122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4F2FBC30-414F-4B3A-990E-B8F3AD229D76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PARTIZIONI ORIZZONTALI</a:t>
            </a:r>
          </a:p>
        </p:txBody>
      </p:sp>
    </p:spTree>
    <p:extLst>
      <p:ext uri="{BB962C8B-B14F-4D97-AF65-F5344CB8AC3E}">
        <p14:creationId xmlns:p14="http://schemas.microsoft.com/office/powerpoint/2010/main" val="3236056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Finitura all’intradosso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E8B410AA-82A6-438F-8A1E-8BDA69F14D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8" r="24251"/>
          <a:stretch/>
        </p:blipFill>
        <p:spPr bwMode="auto">
          <a:xfrm>
            <a:off x="5510615" y="1215286"/>
            <a:ext cx="2861684" cy="500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861B125-45B6-4E49-918F-F535942C9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r="4764"/>
          <a:stretch>
            <a:fillRect/>
          </a:stretch>
        </p:blipFill>
        <p:spPr bwMode="auto">
          <a:xfrm>
            <a:off x="2656001" y="3321388"/>
            <a:ext cx="2582644" cy="289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9746D1B8-CC39-44B5-941E-7970C0D85633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101078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strato di finitura all’intradosso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6023174-72D2-4EA4-AC16-E0BCC19E84FB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continuo</a:t>
            </a:r>
          </a:p>
          <a:p>
            <a:r>
              <a:rPr lang="it-IT" sz="1600" dirty="0">
                <a:solidFill>
                  <a:srgbClr val="1277AA"/>
                </a:solidFill>
                <a:cs typeface="Segoe UI Semilight" panose="020B0402040204020203" pitchFamily="34" charset="0"/>
              </a:rPr>
              <a:t>(rivestimento a soffitto)</a:t>
            </a:r>
          </a:p>
        </p:txBody>
      </p:sp>
      <p:cxnSp>
        <p:nvCxnSpPr>
          <p:cNvPr id="15" name="Forma 9">
            <a:extLst>
              <a:ext uri="{FF2B5EF4-FFF2-40B4-BE49-F238E27FC236}">
                <a16:creationId xmlns:a16="http://schemas.microsoft.com/office/drawing/2014/main" id="{88CB0E90-D676-4E58-9FED-A740793A9069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 bwMode="auto">
          <a:xfrm flipV="1">
            <a:off x="2465770" y="1866394"/>
            <a:ext cx="574312" cy="114950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E5A64C46-6512-4941-AB6B-FF888DF59D45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210765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latin typeface="Swis721 Cn BT" panose="020B0506020202030204" pitchFamily="34" charset="0"/>
              </a:rPr>
              <a:t>discontinuo</a:t>
            </a:r>
          </a:p>
          <a:p>
            <a:r>
              <a:rPr lang="it-IT" sz="1600" dirty="0">
                <a:solidFill>
                  <a:srgbClr val="1277AA"/>
                </a:solidFill>
                <a:latin typeface="Swis721 Cn BT" panose="020B0506020202030204" pitchFamily="34" charset="0"/>
              </a:rPr>
              <a:t>(</a:t>
            </a:r>
            <a:r>
              <a:rPr lang="it-IT" sz="1600" dirty="0" err="1">
                <a:solidFill>
                  <a:srgbClr val="1277AA"/>
                </a:solidFill>
                <a:latin typeface="Swis721 Cn BT" panose="020B0506020202030204" pitchFamily="34" charset="0"/>
              </a:rPr>
              <a:t>riv</a:t>
            </a:r>
            <a:r>
              <a:rPr lang="it-IT" sz="1600" dirty="0">
                <a:solidFill>
                  <a:srgbClr val="1277AA"/>
                </a:solidFill>
                <a:latin typeface="Swis721 Cn BT" panose="020B0506020202030204" pitchFamily="34" charset="0"/>
              </a:rPr>
              <a:t>. a controsoffitto)</a:t>
            </a:r>
          </a:p>
        </p:txBody>
      </p:sp>
      <p:cxnSp>
        <p:nvCxnSpPr>
          <p:cNvPr id="17" name="Forma 9">
            <a:extLst>
              <a:ext uri="{FF2B5EF4-FFF2-40B4-BE49-F238E27FC236}">
                <a16:creationId xmlns:a16="http://schemas.microsoft.com/office/drawing/2014/main" id="{FC3517A4-37FE-4694-9B11-662E389BF4A4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 bwMode="auto">
          <a:xfrm flipV="1">
            <a:off x="2465770" y="2893663"/>
            <a:ext cx="574313" cy="122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>
            <a:extLst>
              <a:ext uri="{FF2B5EF4-FFF2-40B4-BE49-F238E27FC236}">
                <a16:creationId xmlns:a16="http://schemas.microsoft.com/office/drawing/2014/main" id="{6FF389FC-714B-423E-B77E-CFC0E4F84D5B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PARTIZIONI ORIZZONTALI</a:t>
            </a:r>
          </a:p>
        </p:txBody>
      </p:sp>
    </p:spTree>
    <p:extLst>
      <p:ext uri="{BB962C8B-B14F-4D97-AF65-F5344CB8AC3E}">
        <p14:creationId xmlns:p14="http://schemas.microsoft.com/office/powerpoint/2010/main" val="666007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Finitura all’intradosso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6F60FE7-F8B9-4BFF-B0AE-B7B5F04DF253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Si definisce controsoffitto (UNI 13964:2014) un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soffitto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sospeso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mediante un sistema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sospensione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associato ad una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sottostruttura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ad una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cornice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perimetrale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direttamente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fissata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allo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strato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portante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 solaio.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Al fine di ottemperare a diversi requisiti, quali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reazione al fuoco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realizzazione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vuoto tecnico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attrezzabile,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ispezionabilità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fonoisolamento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fonoassorbimento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Se ne distinguono essenzialmente tre tipologie, tutte riferibili 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schemi modulari e standardizzati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realizzati in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aderenza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sospesi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autoportanti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E819F0F6-9208-45DC-8F37-25047B0A6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380" y="1082100"/>
            <a:ext cx="3060970" cy="145914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46E5CC5-4DB3-419C-8BA7-75F13183C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380" y="2681286"/>
            <a:ext cx="3060970" cy="175097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FE48D4C-3BAA-48B6-86CE-4A2B0D58B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380" y="4572302"/>
            <a:ext cx="3060970" cy="1666672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38DC0C8A-3922-402C-92ED-56AE5BAFF5D6}"/>
              </a:ext>
            </a:extLst>
          </p:cNvPr>
          <p:cNvSpPr txBox="1">
            <a:spLocks/>
          </p:cNvSpPr>
          <p:nvPr/>
        </p:nvSpPr>
        <p:spPr>
          <a:xfrm rot="16200000">
            <a:off x="4554592" y="1636820"/>
            <a:ext cx="1192718" cy="349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aderente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B2ED1B3-51CF-432C-A54A-D379A5416344}"/>
              </a:ext>
            </a:extLst>
          </p:cNvPr>
          <p:cNvSpPr txBox="1">
            <a:spLocks/>
          </p:cNvSpPr>
          <p:nvPr/>
        </p:nvSpPr>
        <p:spPr>
          <a:xfrm rot="16200000">
            <a:off x="4554592" y="3381921"/>
            <a:ext cx="1192718" cy="349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sospeso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7000E633-CE66-479D-99EE-76E979D40F7A}"/>
              </a:ext>
            </a:extLst>
          </p:cNvPr>
          <p:cNvSpPr txBox="1">
            <a:spLocks/>
          </p:cNvSpPr>
          <p:nvPr/>
        </p:nvSpPr>
        <p:spPr>
          <a:xfrm rot="16200000">
            <a:off x="4554592" y="5230784"/>
            <a:ext cx="1192718" cy="349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autoportante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14516B19-9FF5-4874-9BE2-8371456EF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507" y="4432265"/>
            <a:ext cx="3060970" cy="1835285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E0FC83D6-7EDE-4A16-9C39-5F485B59718A}"/>
              </a:ext>
            </a:extLst>
          </p:cNvPr>
          <p:cNvSpPr txBox="1">
            <a:spLocks/>
          </p:cNvSpPr>
          <p:nvPr/>
        </p:nvSpPr>
        <p:spPr>
          <a:xfrm rot="16200000">
            <a:off x="269281" y="5169295"/>
            <a:ext cx="1315697" cy="349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spc="-5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profilo a scatto</a:t>
            </a:r>
          </a:p>
        </p:txBody>
      </p:sp>
    </p:spTree>
    <p:extLst>
      <p:ext uri="{BB962C8B-B14F-4D97-AF65-F5344CB8AC3E}">
        <p14:creationId xmlns:p14="http://schemas.microsoft.com/office/powerpoint/2010/main" val="313188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Finitura all’intradosso</a:t>
            </a:r>
          </a:p>
        </p:txBody>
      </p:sp>
      <p:pic>
        <p:nvPicPr>
          <p:cNvPr id="3" name="Immagine 2" descr="Immagine che contiene interni, metallo, filo, rastrelliera&#10;&#10;Descrizione generata automaticamente">
            <a:extLst>
              <a:ext uri="{FF2B5EF4-FFF2-40B4-BE49-F238E27FC236}">
                <a16:creationId xmlns:a16="http://schemas.microsoft.com/office/drawing/2014/main" id="{0A39EF2A-C766-4805-8177-04B3838AE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95" y="1092819"/>
            <a:ext cx="6896410" cy="517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41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di chiusure e partizioni orizzontali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66A03CED-5F8A-4D01-A17D-3A2FFCE8F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313"/>
          <a:stretch/>
        </p:blipFill>
        <p:spPr bwMode="auto">
          <a:xfrm>
            <a:off x="5117182" y="1273732"/>
            <a:ext cx="3294324" cy="141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A7929E3A-CA72-4BED-A259-C73069295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90" b="31287"/>
          <a:stretch/>
        </p:blipFill>
        <p:spPr bwMode="auto">
          <a:xfrm>
            <a:off x="5117182" y="3002292"/>
            <a:ext cx="3294324" cy="148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C17C5F2-7E6F-408F-BB37-DAB6074C1131}"/>
              </a:ext>
            </a:extLst>
          </p:cNvPr>
          <p:cNvSpPr/>
          <p:nvPr/>
        </p:nvSpPr>
        <p:spPr>
          <a:xfrm>
            <a:off x="5120587" y="4802837"/>
            <a:ext cx="3289759" cy="1263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A75F7AC8-2B03-4FD5-9C64-B6BF77485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17" t="71816" r="4258"/>
          <a:stretch/>
        </p:blipFill>
        <p:spPr bwMode="auto">
          <a:xfrm>
            <a:off x="6867324" y="4812968"/>
            <a:ext cx="1544182" cy="121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FA7C1C87-A9EA-49EF-BD15-576C6B075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816" r="57332"/>
          <a:stretch/>
        </p:blipFill>
        <p:spPr bwMode="auto">
          <a:xfrm>
            <a:off x="5117182" y="4812969"/>
            <a:ext cx="1434663" cy="121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itle 3">
            <a:extLst>
              <a:ext uri="{FF2B5EF4-FFF2-40B4-BE49-F238E27FC236}">
                <a16:creationId xmlns:a16="http://schemas.microsoft.com/office/drawing/2014/main" id="{3E9745E2-BCD2-49AE-9A3F-AB034CDEAC84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funzioni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D347B87E-E6A7-4E06-A14E-1353B7DA9F7B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Superiori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copertura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2C9FC80-3249-4F28-AE8B-7BF8D40DA0EC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484549"/>
            <a:ext cx="574312" cy="141924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643DAB17-FEEC-4CEA-ABEA-0EBF29081882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 bwMode="auto">
          <a:xfrm>
            <a:off x="2392650" y="2903789"/>
            <a:ext cx="574312" cy="30784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CHIUSURE E PARTIZIONI ORIZZONTALI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2A6FA19A-83F9-4003-AC28-2B796D9C3F45}"/>
              </a:ext>
            </a:extLst>
          </p:cNvPr>
          <p:cNvSpPr txBox="1">
            <a:spLocks/>
          </p:cNvSpPr>
          <p:nvPr/>
        </p:nvSpPr>
        <p:spPr>
          <a:xfrm>
            <a:off x="2966962" y="1730239"/>
            <a:ext cx="1922538" cy="967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Costituire il confine tra interno ed esterno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Garantire condizioni di comfort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D0656CCC-11E7-417A-AFF6-D0100E608483}"/>
              </a:ext>
            </a:extLst>
          </p:cNvPr>
          <p:cNvSpPr txBox="1">
            <a:spLocks/>
          </p:cNvSpPr>
          <p:nvPr/>
        </p:nvSpPr>
        <p:spPr>
          <a:xfrm>
            <a:off x="2966962" y="300082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P.O. Interne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C.O. Intermedie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E5A7F184-86A2-40C3-910D-1EF1E626C2CD}"/>
              </a:ext>
            </a:extLst>
          </p:cNvPr>
          <p:cNvSpPr txBox="1">
            <a:spLocks/>
          </p:cNvSpPr>
          <p:nvPr/>
        </p:nvSpPr>
        <p:spPr>
          <a:xfrm>
            <a:off x="2966962" y="3457327"/>
            <a:ext cx="1922538" cy="967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Costituire superfici per lo svolgimento delle attività</a:t>
            </a: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B4857F6D-B185-404A-8A0D-7D77694CD205}"/>
              </a:ext>
            </a:extLst>
          </p:cNvPr>
          <p:cNvSpPr txBox="1">
            <a:spLocks/>
          </p:cNvSpPr>
          <p:nvPr/>
        </p:nvSpPr>
        <p:spPr>
          <a:xfrm>
            <a:off x="2966962" y="475354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Inferiori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Base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6D9AD198-2C4F-40FF-A910-733746A733E6}"/>
              </a:ext>
            </a:extLst>
          </p:cNvPr>
          <p:cNvSpPr txBox="1">
            <a:spLocks/>
          </p:cNvSpPr>
          <p:nvPr/>
        </p:nvSpPr>
        <p:spPr>
          <a:xfrm>
            <a:off x="2966962" y="5210047"/>
            <a:ext cx="1922538" cy="967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Costituire il confine tra interno ed esterno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Garantire condizioni di comfort</a:t>
            </a:r>
          </a:p>
        </p:txBody>
      </p:sp>
      <p:cxnSp>
        <p:nvCxnSpPr>
          <p:cNvPr id="42" name="Forma 9">
            <a:extLst>
              <a:ext uri="{FF2B5EF4-FFF2-40B4-BE49-F238E27FC236}">
                <a16:creationId xmlns:a16="http://schemas.microsoft.com/office/drawing/2014/main" id="{76181FEF-BB9B-48D5-A71D-0E52E5185534}"/>
              </a:ext>
            </a:extLst>
          </p:cNvPr>
          <p:cNvCxnSpPr>
            <a:cxnSpLocks/>
            <a:stCxn id="31" idx="3"/>
            <a:endCxn id="40" idx="1"/>
          </p:cNvCxnSpPr>
          <p:nvPr/>
        </p:nvCxnSpPr>
        <p:spPr bwMode="auto">
          <a:xfrm>
            <a:off x="2392650" y="2903789"/>
            <a:ext cx="574312" cy="206056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247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Finitura all’intradosso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0973CB2-B018-F759-01EB-1B9355244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4266"/>
            <a:ext cx="9144000" cy="401061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DE15886-786A-BD8C-8124-B3F5D6E2A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0" b="57888"/>
          <a:stretch/>
        </p:blipFill>
        <p:spPr>
          <a:xfrm>
            <a:off x="628651" y="1070769"/>
            <a:ext cx="2374900" cy="122316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73333E7-0B84-DD04-9224-A8C38E174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099"/>
          <a:stretch/>
        </p:blipFill>
        <p:spPr>
          <a:xfrm>
            <a:off x="6175375" y="1070769"/>
            <a:ext cx="2374900" cy="124967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7EE11AC-534B-8D9C-6C28-E024E5BDB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11" b="41688"/>
          <a:stretch/>
        </p:blipFill>
        <p:spPr>
          <a:xfrm>
            <a:off x="3402013" y="1070769"/>
            <a:ext cx="2374900" cy="4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21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Finitura all’intradosso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E1B2603-1D50-BAC3-6C0B-710009D9D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6063"/>
            <a:ext cx="9144000" cy="401572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4E02A2B-933D-D330-E8C6-63C043835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0" b="57888"/>
          <a:stretch/>
        </p:blipFill>
        <p:spPr>
          <a:xfrm>
            <a:off x="628651" y="1070769"/>
            <a:ext cx="2374900" cy="122316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504AD66-BD2D-34C7-A750-A19E23D07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099"/>
          <a:stretch/>
        </p:blipFill>
        <p:spPr>
          <a:xfrm>
            <a:off x="6175375" y="1070769"/>
            <a:ext cx="2374900" cy="124967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34B28F8-B8BC-457F-CF9B-183500020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11" b="41688"/>
          <a:stretch/>
        </p:blipFill>
        <p:spPr>
          <a:xfrm>
            <a:off x="3402013" y="1070769"/>
            <a:ext cx="2374900" cy="4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6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498AB632-A4CF-43D9-A12C-2F2AB962F104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partizioni interne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costituiscono l’insieme di unità tecnologiche ed elementi tecnici che suddividono gli spazi interni del sistema edilizio.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partizioni orizzontali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dividono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senso orizzontale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l’edificio e possono essere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piane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inclinate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 riferimento al singolo spazio 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monolivello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sono anche dette chiusure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orizzontali intermedie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funzioni espletate dalle partizioni orizzontali sono essenzialmente: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propri e d’esercizio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(struttura inflessa in quanto poggiata su elementi lineari);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«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isolamento acustico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(eventuale)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 al fuoco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igiene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superfici;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integrabilità impiantistica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Va evidenziato come gli impianti possano trovare una installazione autonoma secondo criteri di flessibilità e rimovibilità.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97DE0CC2-1A4B-46AC-888F-B4BAAF2E47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13342" b="18338"/>
          <a:stretch/>
        </p:blipFill>
        <p:spPr>
          <a:xfrm>
            <a:off x="4572000" y="2064468"/>
            <a:ext cx="4271962" cy="2800590"/>
          </a:xfrm>
          <a:prstGeom prst="rect">
            <a:avLst/>
          </a:prstGeom>
        </p:spPr>
      </p:pic>
      <p:sp>
        <p:nvSpPr>
          <p:cNvPr id="20" name="Rectangle 110">
            <a:extLst>
              <a:ext uri="{FF2B5EF4-FFF2-40B4-BE49-F238E27FC236}">
                <a16:creationId xmlns:a16="http://schemas.microsoft.com/office/drawing/2014/main" id="{0C7505AC-ADB4-4771-8886-4E7151775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1240" y="4043128"/>
            <a:ext cx="500062" cy="435934"/>
          </a:xfrm>
          <a:prstGeom prst="rect">
            <a:avLst/>
          </a:prstGeom>
          <a:noFill/>
          <a:ln w="19050">
            <a:solidFill>
              <a:srgbClr val="1277AA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dirty="0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A2725B97-EFF1-4D95-8B1C-BD2647CA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di chiusure e partizioni orizzontali</a:t>
            </a:r>
          </a:p>
        </p:txBody>
      </p:sp>
    </p:spTree>
    <p:extLst>
      <p:ext uri="{BB962C8B-B14F-4D97-AF65-F5344CB8AC3E}">
        <p14:creationId xmlns:p14="http://schemas.microsoft.com/office/powerpoint/2010/main" val="1539096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di chiusure e partizioni orizzontali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3E9745E2-BCD2-49AE-9A3F-AB034CDEAC84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funzioni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D347B87E-E6A7-4E06-A14E-1353B7DA9F7B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Superiori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copertura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2C9FC80-3249-4F28-AE8B-7BF8D40DA0EC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484549"/>
            <a:ext cx="574312" cy="141924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643DAB17-FEEC-4CEA-ABEA-0EBF29081882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 bwMode="auto">
          <a:xfrm>
            <a:off x="2392650" y="2903789"/>
            <a:ext cx="574312" cy="30784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CHIUSURE E PARTIZIONI ORIZZONTALI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D0656CCC-11E7-417A-AFF6-D0100E608483}"/>
              </a:ext>
            </a:extLst>
          </p:cNvPr>
          <p:cNvSpPr txBox="1">
            <a:spLocks/>
          </p:cNvSpPr>
          <p:nvPr/>
        </p:nvSpPr>
        <p:spPr>
          <a:xfrm>
            <a:off x="2966962" y="300082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P.O. Interne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C.O. Intermedie</a:t>
            </a: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B4857F6D-B185-404A-8A0D-7D77694CD205}"/>
              </a:ext>
            </a:extLst>
          </p:cNvPr>
          <p:cNvSpPr txBox="1">
            <a:spLocks/>
          </p:cNvSpPr>
          <p:nvPr/>
        </p:nvSpPr>
        <p:spPr>
          <a:xfrm>
            <a:off x="2966962" y="475354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Inferiori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Base</a:t>
            </a:r>
          </a:p>
        </p:txBody>
      </p:sp>
      <p:cxnSp>
        <p:nvCxnSpPr>
          <p:cNvPr id="42" name="Forma 9">
            <a:extLst>
              <a:ext uri="{FF2B5EF4-FFF2-40B4-BE49-F238E27FC236}">
                <a16:creationId xmlns:a16="http://schemas.microsoft.com/office/drawing/2014/main" id="{76181FEF-BB9B-48D5-A71D-0E52E5185534}"/>
              </a:ext>
            </a:extLst>
          </p:cNvPr>
          <p:cNvCxnSpPr>
            <a:cxnSpLocks/>
            <a:stCxn id="31" idx="3"/>
            <a:endCxn id="40" idx="1"/>
          </p:cNvCxnSpPr>
          <p:nvPr/>
        </p:nvCxnSpPr>
        <p:spPr bwMode="auto">
          <a:xfrm>
            <a:off x="2392650" y="2903789"/>
            <a:ext cx="574312" cy="206056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66">
            <a:extLst>
              <a:ext uri="{FF2B5EF4-FFF2-40B4-BE49-F238E27FC236}">
                <a16:creationId xmlns:a16="http://schemas.microsoft.com/office/drawing/2014/main" id="{BCF9A88B-8239-4123-8A88-B3E58D5A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3508252" cy="234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AGENTI ATMOSFERICI</a:t>
            </a:r>
          </a:p>
        </p:txBody>
      </p:sp>
      <p:sp>
        <p:nvSpPr>
          <p:cNvPr id="21" name="Rectangle 66">
            <a:extLst>
              <a:ext uri="{FF2B5EF4-FFF2-40B4-BE49-F238E27FC236}">
                <a16:creationId xmlns:a16="http://schemas.microsoft.com/office/drawing/2014/main" id="{BEF1DF15-FDF2-47A9-8038-1E9EDE088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531069"/>
            <a:ext cx="3508252" cy="2344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22" name="Rectangle 66">
            <a:extLst>
              <a:ext uri="{FF2B5EF4-FFF2-40B4-BE49-F238E27FC236}">
                <a16:creationId xmlns:a16="http://schemas.microsoft.com/office/drawing/2014/main" id="{854EBEE0-1BD0-4460-9A6D-4AA2B40C8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789759"/>
            <a:ext cx="3508252" cy="2344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7EF72970-8741-467C-AADA-7813D409C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2048451"/>
            <a:ext cx="3508252" cy="23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EFFICACIA RAPPORTO PESO / CARICHI</a:t>
            </a:r>
          </a:p>
        </p:txBody>
      </p:sp>
      <p:sp>
        <p:nvSpPr>
          <p:cNvPr id="24" name="Rectangle 66">
            <a:extLst>
              <a:ext uri="{FF2B5EF4-FFF2-40B4-BE49-F238E27FC236}">
                <a16:creationId xmlns:a16="http://schemas.microsoft.com/office/drawing/2014/main" id="{991F2728-5B48-4207-B087-874D03E9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2307144"/>
            <a:ext cx="3508252" cy="234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DURABILITÀ NEL TEMPO</a:t>
            </a:r>
          </a:p>
        </p:txBody>
      </p:sp>
      <p:sp>
        <p:nvSpPr>
          <p:cNvPr id="34" name="Rectangle 66">
            <a:extLst>
              <a:ext uri="{FF2B5EF4-FFF2-40B4-BE49-F238E27FC236}">
                <a16:creationId xmlns:a16="http://schemas.microsoft.com/office/drawing/2014/main" id="{8EBBFF2E-65CB-4F8D-9B73-5769BE998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000820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43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257377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INTEGRABILITÀ IMPIANTISTICA</a:t>
            </a:r>
          </a:p>
        </p:txBody>
      </p:sp>
      <p:sp>
        <p:nvSpPr>
          <p:cNvPr id="44" name="Rectangle 66">
            <a:extLst>
              <a:ext uri="{FF2B5EF4-FFF2-40B4-BE49-F238E27FC236}">
                <a16:creationId xmlns:a16="http://schemas.microsoft.com/office/drawing/2014/main" id="{82EEC3A7-7AD4-41F4-9BFC-EAF9F577E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513935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sp>
        <p:nvSpPr>
          <p:cNvPr id="45" name="Rectangle 66">
            <a:extLst>
              <a:ext uri="{FF2B5EF4-FFF2-40B4-BE49-F238E27FC236}">
                <a16:creationId xmlns:a16="http://schemas.microsoft.com/office/drawing/2014/main" id="{0778D84C-2AE0-454A-B897-83A1A00BF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753540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8189EB04-8225-45C6-959D-278E61907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5010097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sp>
        <p:nvSpPr>
          <p:cNvPr id="47" name="Rectangle 66">
            <a:extLst>
              <a:ext uri="{FF2B5EF4-FFF2-40B4-BE49-F238E27FC236}">
                <a16:creationId xmlns:a16="http://schemas.microsoft.com/office/drawing/2014/main" id="{53198D99-EBAA-4ABA-9844-7E4BD70EF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5266655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AGENTI ESTERNI (TERRENO)</a:t>
            </a:r>
          </a:p>
        </p:txBody>
      </p:sp>
      <p:cxnSp>
        <p:nvCxnSpPr>
          <p:cNvPr id="48" name="Forma 9">
            <a:extLst>
              <a:ext uri="{FF2B5EF4-FFF2-40B4-BE49-F238E27FC236}">
                <a16:creationId xmlns:a16="http://schemas.microsoft.com/office/drawing/2014/main" id="{FC063533-50F9-41AF-953B-1AF3D2EA2EC4}"/>
              </a:ext>
            </a:extLst>
          </p:cNvPr>
          <p:cNvCxnSpPr>
            <a:cxnSpLocks/>
          </p:cNvCxnSpPr>
          <p:nvPr/>
        </p:nvCxnSpPr>
        <p:spPr bwMode="auto">
          <a:xfrm>
            <a:off x="2826194" y="2765245"/>
            <a:ext cx="5689156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Forma 9">
            <a:extLst>
              <a:ext uri="{FF2B5EF4-FFF2-40B4-BE49-F238E27FC236}">
                <a16:creationId xmlns:a16="http://schemas.microsoft.com/office/drawing/2014/main" id="{D0920965-2D02-4106-A143-2EC328C51A02}"/>
              </a:ext>
            </a:extLst>
          </p:cNvPr>
          <p:cNvCxnSpPr>
            <a:cxnSpLocks/>
          </p:cNvCxnSpPr>
          <p:nvPr/>
        </p:nvCxnSpPr>
        <p:spPr bwMode="auto">
          <a:xfrm>
            <a:off x="2826194" y="4523420"/>
            <a:ext cx="5689156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768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Strati funzionali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A59EF20-6103-4915-BD91-D62062465C8D}"/>
              </a:ext>
            </a:extLst>
          </p:cNvPr>
          <p:cNvSpPr/>
          <p:nvPr/>
        </p:nvSpPr>
        <p:spPr>
          <a:xfrm>
            <a:off x="740163" y="3808136"/>
            <a:ext cx="3619965" cy="1092820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32342BF-C9FB-41E0-9AD6-786A0B715F0F}"/>
              </a:ext>
            </a:extLst>
          </p:cNvPr>
          <p:cNvSpPr/>
          <p:nvPr/>
        </p:nvSpPr>
        <p:spPr>
          <a:xfrm>
            <a:off x="740162" y="5553307"/>
            <a:ext cx="3619965" cy="446052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FAB3A83-CE29-4212-A786-E423A146448A}"/>
              </a:ext>
            </a:extLst>
          </p:cNvPr>
          <p:cNvSpPr/>
          <p:nvPr/>
        </p:nvSpPr>
        <p:spPr>
          <a:xfrm>
            <a:off x="740161" y="2507160"/>
            <a:ext cx="3619965" cy="1092820"/>
          </a:xfrm>
          <a:prstGeom prst="rect">
            <a:avLst/>
          </a:prstGeom>
          <a:pattFill prst="dashDn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950964E-66DD-4925-B0B1-E5632B0F911A}"/>
              </a:ext>
            </a:extLst>
          </p:cNvPr>
          <p:cNvSpPr/>
          <p:nvPr/>
        </p:nvSpPr>
        <p:spPr>
          <a:xfrm>
            <a:off x="740161" y="1851104"/>
            <a:ext cx="3619965" cy="446037"/>
          </a:xfrm>
          <a:prstGeom prst="rect">
            <a:avLst/>
          </a:prstGeom>
          <a:pattFill prst="diagBrick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CE436E12-97DC-4356-9B76-4C57AA347448}"/>
              </a:ext>
            </a:extLst>
          </p:cNvPr>
          <p:cNvSpPr txBox="1">
            <a:spLocks/>
          </p:cNvSpPr>
          <p:nvPr/>
        </p:nvSpPr>
        <p:spPr>
          <a:xfrm>
            <a:off x="6536266" y="3808136"/>
            <a:ext cx="2499147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Resistenza meccanica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Controllo della deformazione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Resistenza al fuoco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Rapporto peso / carichi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F7C2407C-8A8B-4CA0-90FE-B97584D26B2D}"/>
              </a:ext>
            </a:extLst>
          </p:cNvPr>
          <p:cNvSpPr txBox="1">
            <a:spLocks/>
          </p:cNvSpPr>
          <p:nvPr/>
        </p:nvSpPr>
        <p:spPr>
          <a:xfrm>
            <a:off x="4584597" y="3808136"/>
            <a:ext cx="1727200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Parte </a:t>
            </a:r>
            <a:r>
              <a:rPr lang="it-IT" sz="1800" b="1" dirty="0">
                <a:latin typeface="Swis721 Cn BT" panose="020B0506020202030204" pitchFamily="34" charset="0"/>
              </a:rPr>
              <a:t>RESISTENTE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79FC52AB-D4CA-433E-9B29-5BB9719EF92E}"/>
              </a:ext>
            </a:extLst>
          </p:cNvPr>
          <p:cNvSpPr txBox="1">
            <a:spLocks/>
          </p:cNvSpPr>
          <p:nvPr/>
        </p:nvSpPr>
        <p:spPr>
          <a:xfrm>
            <a:off x="4572000" y="5006896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b="1" dirty="0">
                <a:latin typeface="Swis721 Cn BT" panose="020B0506020202030204" pitchFamily="34" charset="0"/>
              </a:rPr>
              <a:t>VUOTO TECNICO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DBCACDE8-7A40-4CF2-97F5-76E3BBA69F4C}"/>
              </a:ext>
            </a:extLst>
          </p:cNvPr>
          <p:cNvSpPr/>
          <p:nvPr/>
        </p:nvSpPr>
        <p:spPr>
          <a:xfrm>
            <a:off x="740161" y="5005053"/>
            <a:ext cx="3619965" cy="446051"/>
          </a:xfrm>
          <a:prstGeom prst="rect">
            <a:avLst/>
          </a:prstGeom>
          <a:noFill/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78061000-71C4-46D8-AD0A-E78742AF1ED7}"/>
              </a:ext>
            </a:extLst>
          </p:cNvPr>
          <p:cNvSpPr txBox="1">
            <a:spLocks/>
          </p:cNvSpPr>
          <p:nvPr/>
        </p:nvSpPr>
        <p:spPr>
          <a:xfrm>
            <a:off x="6536266" y="5006896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Gestione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Integrazione impiantistica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CC60F321-AADC-43D9-AAB7-0640EA0E57D4}"/>
              </a:ext>
            </a:extLst>
          </p:cNvPr>
          <p:cNvSpPr txBox="1">
            <a:spLocks/>
          </p:cNvSpPr>
          <p:nvPr/>
        </p:nvSpPr>
        <p:spPr>
          <a:xfrm>
            <a:off x="4572000" y="5553307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b="1" dirty="0">
                <a:latin typeface="Swis721 Cn BT" panose="020B0506020202030204" pitchFamily="34" charset="0"/>
              </a:rPr>
              <a:t>FINITURA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419B7F98-2785-45EC-8E89-72D0E4152177}"/>
              </a:ext>
            </a:extLst>
          </p:cNvPr>
          <p:cNvSpPr txBox="1">
            <a:spLocks/>
          </p:cNvSpPr>
          <p:nvPr/>
        </p:nvSpPr>
        <p:spPr>
          <a:xfrm>
            <a:off x="6536266" y="5553307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Isolamento acustico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Resistenza al fuoco</a:t>
            </a:r>
          </a:p>
        </p:txBody>
      </p:sp>
      <p:cxnSp>
        <p:nvCxnSpPr>
          <p:cNvPr id="51" name="Forma 9">
            <a:extLst>
              <a:ext uri="{FF2B5EF4-FFF2-40B4-BE49-F238E27FC236}">
                <a16:creationId xmlns:a16="http://schemas.microsoft.com/office/drawing/2014/main" id="{E140D4A8-69EC-4BEB-8FBC-7FBDB641220E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9381" y="5580330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Forma 9">
            <a:extLst>
              <a:ext uri="{FF2B5EF4-FFF2-40B4-BE49-F238E27FC236}">
                <a16:creationId xmlns:a16="http://schemas.microsoft.com/office/drawing/2014/main" id="{9C2667F9-6D6B-415F-8143-09AA2706EC1E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19381" y="2278600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3">
            <a:extLst>
              <a:ext uri="{FF2B5EF4-FFF2-40B4-BE49-F238E27FC236}">
                <a16:creationId xmlns:a16="http://schemas.microsoft.com/office/drawing/2014/main" id="{FE3CF0D6-A395-48FC-BFB4-4EBA0F90FB7A}"/>
              </a:ext>
            </a:extLst>
          </p:cNvPr>
          <p:cNvSpPr txBox="1">
            <a:spLocks/>
          </p:cNvSpPr>
          <p:nvPr/>
        </p:nvSpPr>
        <p:spPr>
          <a:xfrm rot="16200000">
            <a:off x="-78265" y="4394037"/>
            <a:ext cx="1080516" cy="28555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1277AA"/>
                </a:solidFill>
                <a:cs typeface="Segoe UI Semilight" panose="020B0402040204020203" pitchFamily="34" charset="0"/>
              </a:rPr>
              <a:t>intradosso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B8712C7B-2712-4C0F-9A5C-F717E32BC6D9}"/>
              </a:ext>
            </a:extLst>
          </p:cNvPr>
          <p:cNvSpPr txBox="1">
            <a:spLocks/>
          </p:cNvSpPr>
          <p:nvPr/>
        </p:nvSpPr>
        <p:spPr>
          <a:xfrm rot="16200000">
            <a:off x="-78007" y="3181177"/>
            <a:ext cx="1080000" cy="28555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1277AA"/>
                </a:solidFill>
                <a:cs typeface="Segoe UI Semilight" panose="020B0402040204020203" pitchFamily="34" charset="0"/>
              </a:rPr>
              <a:t>estradosso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AC6291E6-AE92-4963-A091-9B434C2BFA0E}"/>
              </a:ext>
            </a:extLst>
          </p:cNvPr>
          <p:cNvSpPr txBox="1">
            <a:spLocks/>
          </p:cNvSpPr>
          <p:nvPr/>
        </p:nvSpPr>
        <p:spPr>
          <a:xfrm>
            <a:off x="4572000" y="2507160"/>
            <a:ext cx="1727200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Parte di </a:t>
            </a:r>
            <a:r>
              <a:rPr lang="it-IT" sz="1600" b="1" spc="-20" dirty="0">
                <a:latin typeface="Swis721 Cn BT" panose="020B0506020202030204" pitchFamily="34" charset="0"/>
              </a:rPr>
              <a:t>COMPLETAMENTO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44229A0A-CA0F-41BF-B525-BC86D2D5EDA6}"/>
              </a:ext>
            </a:extLst>
          </p:cNvPr>
          <p:cNvSpPr txBox="1">
            <a:spLocks/>
          </p:cNvSpPr>
          <p:nvPr/>
        </p:nvSpPr>
        <p:spPr>
          <a:xfrm>
            <a:off x="6536265" y="2507160"/>
            <a:ext cx="2499147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Ripartizione carichi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Isolamento termico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Isolamento acustico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Integrazione impiantistica</a:t>
            </a:r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7762F509-A5F4-4076-986D-CFD6F5122AF4}"/>
              </a:ext>
            </a:extLst>
          </p:cNvPr>
          <p:cNvSpPr txBox="1">
            <a:spLocks/>
          </p:cNvSpPr>
          <p:nvPr/>
        </p:nvSpPr>
        <p:spPr>
          <a:xfrm>
            <a:off x="4584597" y="1852933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b="1" dirty="0">
                <a:latin typeface="Swis721 Cn BT" panose="020B0506020202030204" pitchFamily="34" charset="0"/>
              </a:rPr>
              <a:t>FINITURA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42791782-438E-4E20-A496-2D70C435B6A4}"/>
              </a:ext>
            </a:extLst>
          </p:cNvPr>
          <p:cNvSpPr txBox="1">
            <a:spLocks/>
          </p:cNvSpPr>
          <p:nvPr/>
        </p:nvSpPr>
        <p:spPr>
          <a:xfrm>
            <a:off x="6548863" y="1851104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-50" dirty="0">
                <a:latin typeface="Swis721 Cn BT" panose="020B0506020202030204" pitchFamily="34" charset="0"/>
              </a:rPr>
              <a:t>Protezione da agenti atmosferici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Praticabilità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86B54CE3-B52B-489D-9AB6-794185DD2F96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Esploso per composizione degli elementi tecnologici di partizione orizzontale</a:t>
            </a:r>
          </a:p>
        </p:txBody>
      </p:sp>
    </p:spTree>
    <p:extLst>
      <p:ext uri="{BB962C8B-B14F-4D97-AF65-F5344CB8AC3E}">
        <p14:creationId xmlns:p14="http://schemas.microsoft.com/office/powerpoint/2010/main" val="1961045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Strati funzionali</a:t>
            </a:r>
          </a:p>
          <a:p>
            <a:pPr>
              <a:spcBef>
                <a:spcPts val="0"/>
              </a:spcBef>
            </a:pPr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a completamento delle partizioni orizzontali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4.2</a:t>
            </a:r>
          </a:p>
        </p:txBody>
      </p:sp>
    </p:spTree>
    <p:extLst>
      <p:ext uri="{BB962C8B-B14F-4D97-AF65-F5344CB8AC3E}">
        <p14:creationId xmlns:p14="http://schemas.microsoft.com/office/powerpoint/2010/main" val="1284476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Livellamento </a:t>
            </a:r>
          </a:p>
        </p:txBody>
      </p:sp>
      <p:sp>
        <p:nvSpPr>
          <p:cNvPr id="94" name="Title 3">
            <a:extLst>
              <a:ext uri="{FF2B5EF4-FFF2-40B4-BE49-F238E27FC236}">
                <a16:creationId xmlns:a16="http://schemas.microsoft.com/office/drawing/2014/main" id="{F56CE3E3-CA24-435E-A99F-E0B02960D5AD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700" dirty="0">
                <a:solidFill>
                  <a:srgbClr val="1277AA"/>
                </a:solidFill>
                <a:cs typeface="Segoe UI Semilight" panose="020B0402040204020203" pitchFamily="34" charset="0"/>
              </a:rPr>
              <a:t>strato di livellamento</a:t>
            </a:r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F0444D57-8759-4C6D-8F60-1209A01E26F3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massetto alleggerito</a:t>
            </a:r>
          </a:p>
        </p:txBody>
      </p:sp>
      <p:cxnSp>
        <p:nvCxnSpPr>
          <p:cNvPr id="96" name="Forma 9">
            <a:extLst>
              <a:ext uri="{FF2B5EF4-FFF2-40B4-BE49-F238E27FC236}">
                <a16:creationId xmlns:a16="http://schemas.microsoft.com/office/drawing/2014/main" id="{CE50920A-009E-4153-A971-CC8BD0DD929E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le 3">
            <a:extLst>
              <a:ext uri="{FF2B5EF4-FFF2-40B4-BE49-F238E27FC236}">
                <a16:creationId xmlns:a16="http://schemas.microsoft.com/office/drawing/2014/main" id="{43B05ACF-FB8B-4125-86B6-E642307B2889}"/>
              </a:ext>
            </a:extLst>
          </p:cNvPr>
          <p:cNvSpPr txBox="1">
            <a:spLocks/>
          </p:cNvSpPr>
          <p:nvPr/>
        </p:nvSpPr>
        <p:spPr>
          <a:xfrm>
            <a:off x="3040081" y="2956156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m</a:t>
            </a:r>
            <a:r>
              <a:rPr lang="it-IT" b="1" dirty="0">
                <a:solidFill>
                  <a:srgbClr val="1277AA"/>
                </a:solidFill>
                <a:latin typeface="Swis721 Cn BT" panose="020B0506020202030204" pitchFamily="34" charset="0"/>
              </a:rPr>
              <a:t>assetto con materiali isolanti</a:t>
            </a:r>
          </a:p>
        </p:txBody>
      </p:sp>
      <p:cxnSp>
        <p:nvCxnSpPr>
          <p:cNvPr id="98" name="Forma 9">
            <a:extLst>
              <a:ext uri="{FF2B5EF4-FFF2-40B4-BE49-F238E27FC236}">
                <a16:creationId xmlns:a16="http://schemas.microsoft.com/office/drawing/2014/main" id="{FCFB7A4F-A447-41C7-B7C9-B9715C16462E}"/>
              </a:ext>
            </a:extLst>
          </p:cNvPr>
          <p:cNvCxnSpPr>
            <a:cxnSpLocks/>
            <a:stCxn id="94" idx="3"/>
            <a:endCxn id="97" idx="1"/>
          </p:cNvCxnSpPr>
          <p:nvPr/>
        </p:nvCxnSpPr>
        <p:spPr bwMode="auto">
          <a:xfrm>
            <a:off x="2465770" y="2846586"/>
            <a:ext cx="574311" cy="41506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3">
            <a:extLst>
              <a:ext uri="{FF2B5EF4-FFF2-40B4-BE49-F238E27FC236}">
                <a16:creationId xmlns:a16="http://schemas.microsoft.com/office/drawing/2014/main" id="{B0F90FB9-E02E-42AE-86C1-DE69EDD7F8B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PARTIZIONI ORIZZONTALI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DBBA878D-9388-4382-B30D-3E3E375F79F3}"/>
              </a:ext>
            </a:extLst>
          </p:cNvPr>
          <p:cNvSpPr txBox="1">
            <a:spLocks/>
          </p:cNvSpPr>
          <p:nvPr/>
        </p:nvSpPr>
        <p:spPr>
          <a:xfrm>
            <a:off x="3040082" y="4351414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latin typeface="Swis721 Cn BT" panose="020B0506020202030204" pitchFamily="34" charset="0"/>
              </a:rPr>
              <a:t>massetti a secco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44505ECA-228C-4552-949C-B226F48611D4}"/>
              </a:ext>
            </a:extLst>
          </p:cNvPr>
          <p:cNvCxnSpPr>
            <a:cxnSpLocks/>
            <a:stCxn id="94" idx="3"/>
            <a:endCxn id="31" idx="1"/>
          </p:cNvCxnSpPr>
          <p:nvPr/>
        </p:nvCxnSpPr>
        <p:spPr bwMode="auto">
          <a:xfrm>
            <a:off x="2465770" y="2846586"/>
            <a:ext cx="574312" cy="181032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30170" b="14304"/>
          <a:stretch/>
        </p:blipFill>
        <p:spPr bwMode="auto">
          <a:xfrm>
            <a:off x="4804082" y="2159886"/>
            <a:ext cx="3933624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45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61" y="1198280"/>
            <a:ext cx="5724139" cy="285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Livellamento </a:t>
            </a:r>
          </a:p>
        </p:txBody>
      </p:sp>
      <p:pic>
        <p:nvPicPr>
          <p:cNvPr id="1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2" y="2379381"/>
            <a:ext cx="4071822" cy="385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BED24460-BE15-4EBD-8F21-E7D86363D8A6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Il massetto, di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spessore</a:t>
            </a:r>
            <a:r>
              <a:rPr lang="it-IT" dirty="0"/>
              <a:t> variabile tra 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6</a:t>
            </a:r>
            <a:r>
              <a:rPr lang="it-IT" dirty="0"/>
              <a:t> e 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10</a:t>
            </a:r>
            <a:r>
              <a:rPr lang="it-IT" dirty="0"/>
              <a:t>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cm</a:t>
            </a:r>
            <a:r>
              <a:rPr lang="it-IT" dirty="0"/>
              <a:t>, permette di raggiungere le quote previste dal progetto per la pavimentazione al finito. L’alleggerimento in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calcestruzzo cellulare</a:t>
            </a:r>
            <a:r>
              <a:rPr lang="it-IT" dirty="0"/>
              <a:t> o in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materiale sfuso </a:t>
            </a:r>
            <a:r>
              <a:rPr lang="it-IT" dirty="0"/>
              <a:t>in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impasto di cemento </a:t>
            </a:r>
            <a:r>
              <a:rPr lang="it-IT" dirty="0"/>
              <a:t>impedisce di gravare eccessivamente sul solaio sottostante.</a:t>
            </a:r>
          </a:p>
        </p:txBody>
      </p:sp>
    </p:spTree>
    <p:extLst>
      <p:ext uri="{BB962C8B-B14F-4D97-AF65-F5344CB8AC3E}">
        <p14:creationId xmlns:p14="http://schemas.microsoft.com/office/powerpoint/2010/main" val="35287634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21974</TotalTime>
  <Words>871</Words>
  <Application>Microsoft Office PowerPoint</Application>
  <PresentationFormat>Presentazione su schermo (4:3)</PresentationFormat>
  <Paragraphs>250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8" baseType="lpstr">
      <vt:lpstr>Segoe UI</vt:lpstr>
      <vt:lpstr>Consolas</vt:lpstr>
      <vt:lpstr>Franklin Gothic Medium</vt:lpstr>
      <vt:lpstr>Swis721 Cn BT</vt:lpstr>
      <vt:lpstr>Calibri</vt:lpstr>
      <vt:lpstr>Arial</vt:lpstr>
      <vt:lpstr>Tema di Office</vt:lpstr>
      <vt:lpstr>Presentazione standard di PowerPoint</vt:lpstr>
      <vt:lpstr>Presentazione standard di PowerPoint</vt:lpstr>
      <vt:lpstr>Funzioni di chiusure e partizioni orizzontali</vt:lpstr>
      <vt:lpstr>Funzioni di chiusure e partizioni orizzontali</vt:lpstr>
      <vt:lpstr>Funzioni di chiusure e partizioni orizzontali</vt:lpstr>
      <vt:lpstr>Strati funzionali</vt:lpstr>
      <vt:lpstr>Presentazione standard di PowerPoint</vt:lpstr>
      <vt:lpstr>Livellamento </vt:lpstr>
      <vt:lpstr>Livellamento </vt:lpstr>
      <vt:lpstr>Integrazione impiantistica</vt:lpstr>
      <vt:lpstr>Integrazione impiantistica</vt:lpstr>
      <vt:lpstr>Integrazione impiantistica</vt:lpstr>
      <vt:lpstr>Integrazione impiantistica</vt:lpstr>
      <vt:lpstr>«Isolamento acustico»</vt:lpstr>
      <vt:lpstr>«Isolamento acustico»</vt:lpstr>
      <vt:lpstr>«Isolamento acustico»</vt:lpstr>
      <vt:lpstr>«Isolamento acustico»</vt:lpstr>
      <vt:lpstr>«Isolamento acustico»</vt:lpstr>
      <vt:lpstr>Collegamento </vt:lpstr>
      <vt:lpstr>Finitura all’estradosso</vt:lpstr>
      <vt:lpstr>Finitura all’estradosso</vt:lpstr>
      <vt:lpstr>Finitura all’estradosso</vt:lpstr>
      <vt:lpstr>Finitura all’intradosso</vt:lpstr>
      <vt:lpstr>Finitura all’intradosso</vt:lpstr>
      <vt:lpstr>Finitura all’intradosso</vt:lpstr>
      <vt:lpstr>Finitura all’intradosso</vt:lpstr>
      <vt:lpstr>Finitura all’intradosso</vt:lpstr>
      <vt:lpstr>Finitura all’intradosso</vt:lpstr>
      <vt:lpstr>Finitura all’intradosso</vt:lpstr>
      <vt:lpstr>Finitura all’intradosso</vt:lpstr>
      <vt:lpstr>Finitura all’intradosso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PCE_arg_14</dc:title>
  <dc:creator>Carlo Antonio Stival</dc:creator>
  <cp:lastModifiedBy>Carlo Antonio Stival</cp:lastModifiedBy>
  <cp:revision>640</cp:revision>
  <dcterms:created xsi:type="dcterms:W3CDTF">2018-02-02T13:45:01Z</dcterms:created>
  <dcterms:modified xsi:type="dcterms:W3CDTF">2023-02-22T19:20:45Z</dcterms:modified>
</cp:coreProperties>
</file>