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65" r:id="rId3"/>
    <p:sldId id="257" r:id="rId4"/>
    <p:sldId id="258" r:id="rId5"/>
    <p:sldId id="259" r:id="rId6"/>
    <p:sldId id="263" r:id="rId7"/>
    <p:sldId id="261" r:id="rId8"/>
    <p:sldId id="260" r:id="rId9"/>
    <p:sldId id="264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12" y="-2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tangolo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tangolo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tangolo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tangolo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ttangolo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28" name="Segnaposto data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E0953-1487-4200-8B5A-4E0A130DA1EF}" type="datetimeFigureOut">
              <a:rPr lang="it-IT" smtClean="0"/>
              <a:pPr/>
              <a:t>10/11/15</a:t>
            </a:fld>
            <a:endParaRPr lang="it-IT"/>
          </a:p>
        </p:txBody>
      </p:sp>
      <p:sp>
        <p:nvSpPr>
          <p:cNvPr id="17" name="Segnaposto piè di pagina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Connettore 1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ttangolo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e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e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egnaposto numero diapositiva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1CE0A08-DDA2-4670-AD5A-5E7892CEDAB3}" type="slidenum">
              <a:rPr lang="it-IT" smtClean="0"/>
              <a:pPr/>
              <a:t>‹n.›</a:t>
            </a:fld>
            <a:endParaRPr lang="it-IT"/>
          </a:p>
        </p:txBody>
      </p:sp>
      <p:sp>
        <p:nvSpPr>
          <p:cNvPr id="8" name="Titolo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E0953-1487-4200-8B5A-4E0A130DA1EF}" type="datetimeFigureOut">
              <a:rPr lang="it-IT" smtClean="0"/>
              <a:pPr/>
              <a:t>10/11/15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E0A08-DDA2-4670-AD5A-5E7892CEDAB3}" type="slidenum">
              <a:rPr lang="it-IT" smtClean="0"/>
              <a:pPr/>
              <a:t>‹n.›</a:t>
            </a:fld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ttangolo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ttangolo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ttangolo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ttangolo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ttangolo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Connettore 1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e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e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31CE0A08-DDA2-4670-AD5A-5E7892CEDAB3}" type="slidenum">
              <a:rPr lang="it-IT" smtClean="0"/>
              <a:pPr/>
              <a:t>‹n.›</a:t>
            </a:fld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E0953-1487-4200-8B5A-4E0A130DA1EF}" type="datetimeFigureOut">
              <a:rPr lang="it-IT" smtClean="0"/>
              <a:pPr/>
              <a:t>10/11/15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E0953-1487-4200-8B5A-4E0A130DA1EF}" type="datetimeFigureOut">
              <a:rPr lang="it-IT" smtClean="0"/>
              <a:pPr/>
              <a:t>10/11/15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31CE0A08-DDA2-4670-AD5A-5E7892CEDAB3}" type="slidenum">
              <a:rPr lang="it-IT" smtClean="0"/>
              <a:pPr/>
              <a:t>‹n.›</a:t>
            </a:fld>
            <a:endParaRPr lang="it-IT"/>
          </a:p>
        </p:txBody>
      </p:sp>
      <p:sp>
        <p:nvSpPr>
          <p:cNvPr id="8" name="Segnaposto contenuto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ttangolo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ttangolo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tangolo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tangolo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tangolo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ttangolo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13" name="Rettangolo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ttangolo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E0953-1487-4200-8B5A-4E0A130DA1EF}" type="datetimeFigureOut">
              <a:rPr lang="it-IT" smtClean="0"/>
              <a:pPr/>
              <a:t>10/11/15</a:t>
            </a:fld>
            <a:endParaRPr lang="it-IT"/>
          </a:p>
        </p:txBody>
      </p:sp>
      <p:sp>
        <p:nvSpPr>
          <p:cNvPr id="8" name="Connettore 1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e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e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1CE0A08-DDA2-4670-AD5A-5E7892CEDAB3}" type="slidenum">
              <a:rPr lang="it-IT" smtClean="0"/>
              <a:pPr/>
              <a:t>‹n.›</a:t>
            </a:fld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387E0953-1487-4200-8B5A-4E0A130DA1EF}" type="datetimeFigureOut">
              <a:rPr lang="it-IT" smtClean="0"/>
              <a:pPr/>
              <a:t>10/11/15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CE0A08-DDA2-4670-AD5A-5E7892CEDAB3}" type="slidenum">
              <a:rPr lang="it-IT" smtClean="0"/>
              <a:pPr/>
              <a:t>‹n.›</a:t>
            </a:fld>
            <a:endParaRPr lang="it-IT"/>
          </a:p>
        </p:txBody>
      </p:sp>
      <p:sp>
        <p:nvSpPr>
          <p:cNvPr id="8" name="Connettore 1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Segnaposto contenuto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2" name="Segnaposto contenuto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nfron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ttore 1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ttangolo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tangolo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ttangolo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ttangolo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ttangolo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ttangolo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E0953-1487-4200-8B5A-4E0A130DA1EF}" type="datetimeFigureOut">
              <a:rPr lang="it-IT" smtClean="0"/>
              <a:pPr/>
              <a:t>10/11/15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it-IT"/>
          </a:p>
        </p:txBody>
      </p:sp>
      <p:sp>
        <p:nvSpPr>
          <p:cNvPr id="15" name="Connettore 1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tangolo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Segnaposto contenuto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26" name="Segnaposto contenuto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25" name="Ovale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e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31CE0A08-DDA2-4670-AD5A-5E7892CEDAB3}" type="slidenum">
              <a:rPr lang="it-IT" smtClean="0"/>
              <a:pPr/>
              <a:t>‹n.›</a:t>
            </a:fld>
            <a:endParaRPr lang="it-IT"/>
          </a:p>
        </p:txBody>
      </p:sp>
      <p:sp>
        <p:nvSpPr>
          <p:cNvPr id="23" name="Titolo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E0953-1487-4200-8B5A-4E0A130DA1EF}" type="datetimeFigureOut">
              <a:rPr lang="it-IT" smtClean="0"/>
              <a:pPr/>
              <a:t>10/11/15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31CE0A08-DDA2-4670-AD5A-5E7892CEDAB3}" type="slidenum">
              <a:rPr lang="it-IT" smtClean="0"/>
              <a:pPr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ttangolo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ttangolo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ttangolo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ttangolo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ttangolo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E0953-1487-4200-8B5A-4E0A130DA1EF}" type="datetimeFigureOut">
              <a:rPr lang="it-IT" smtClean="0"/>
              <a:pPr/>
              <a:t>10/11/15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1CE0A08-DDA2-4670-AD5A-5E7892CEDAB3}" type="slidenum">
              <a:rPr lang="it-IT" smtClean="0"/>
              <a:pPr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ttangolo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ttangolo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tangolo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tangolo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ttangolo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ttangolo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8" name="Rettangolo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Connettore 1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Segnaposto contenuto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10" name="Ovale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e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1CE0A08-DDA2-4670-AD5A-5E7892CEDAB3}" type="slidenum">
              <a:rPr lang="it-IT" smtClean="0"/>
              <a:pPr/>
              <a:t>‹n.›</a:t>
            </a:fld>
            <a:endParaRPr lang="it-IT"/>
          </a:p>
        </p:txBody>
      </p:sp>
      <p:sp>
        <p:nvSpPr>
          <p:cNvPr id="21" name="Rettangolo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7E0953-1487-4200-8B5A-4E0A130DA1EF}" type="datetimeFigureOut">
              <a:rPr lang="it-IT" smtClean="0"/>
              <a:pPr/>
              <a:t>10/11/15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it-I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onnettore 1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tangolo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tangolo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ttangolo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tangolo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ttangolo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ttangolo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ttangolo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e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e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31CE0A08-DDA2-4670-AD5A-5E7892CEDAB3}" type="slidenum">
              <a:rPr lang="it-IT" smtClean="0"/>
              <a:pPr/>
              <a:t>‹n.›</a:t>
            </a:fld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22" name="Rettangolo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387E0953-1487-4200-8B5A-4E0A130DA1EF}" type="datetimeFigureOut">
              <a:rPr lang="it-IT" smtClean="0"/>
              <a:pPr/>
              <a:t>10/11/15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ttangolo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ttangolo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ttangolo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ttangolo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ttangolo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Segnaposto data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387E0953-1487-4200-8B5A-4E0A130DA1EF}" type="datetimeFigureOut">
              <a:rPr lang="it-IT" smtClean="0"/>
              <a:pPr/>
              <a:t>10/11/15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it-IT"/>
          </a:p>
        </p:txBody>
      </p:sp>
      <p:sp>
        <p:nvSpPr>
          <p:cNvPr id="8" name="Rettangolo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nettore 1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e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e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egnaposto numero diapositiva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1CE0A08-DDA2-4670-AD5A-5E7892CEDAB3}" type="slidenum">
              <a:rPr lang="it-IT" smtClean="0"/>
              <a:pPr/>
              <a:t>‹n.›</a:t>
            </a:fld>
            <a:endParaRPr lang="it-IT"/>
          </a:p>
        </p:txBody>
      </p:sp>
      <p:sp>
        <p:nvSpPr>
          <p:cNvPr id="22" name="Segnaposto titolo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3" name="Segnaposto testo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3252806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es-MX" sz="2400" b="0" cap="none" smtClean="0">
                <a:solidFill>
                  <a:schemeClr val="tx1"/>
                </a:solidFill>
                <a:latin typeface="Arial" pitchFamily="34" charset="0"/>
                <a:ea typeface="MingLiU" pitchFamily="49" charset="-120"/>
                <a:cs typeface="Times New Roman" pitchFamily="18" charset="0"/>
              </a:rPr>
              <a:t>La bella durmiente cierra los ojos pero no duerme. Está esperando al princípe. Y cuando lo oye acercarse simula un sueño todavía más profundo. Nadie se lo ha dicho pero ella lo sabe. Sabe que ningún príncipe pasa junto a una mujer que tiene los ojos bien abiertos.</a:t>
            </a:r>
            <a:endParaRPr lang="es-MX" sz="2400" b="0" cap="none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it-IT" sz="2400"/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lvl="0" fontAlgn="base">
              <a:spcAft>
                <a:spcPct val="0"/>
              </a:spcAft>
            </a:pPr>
            <a:r>
              <a:rPr lang="es-MX" sz="2800" smtClean="0">
                <a:solidFill>
                  <a:schemeClr val="tx1"/>
                </a:solidFill>
                <a:latin typeface="Arial" pitchFamily="34" charset="0"/>
                <a:ea typeface="MingLiU" pitchFamily="49" charset="-120"/>
                <a:cs typeface="Times New Roman" pitchFamily="18" charset="0"/>
              </a:rPr>
              <a:t>La bella durmiente en el bosque y el príncipe</a:t>
            </a:r>
            <a:r>
              <a:rPr lang="it-IT" sz="28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it-IT" sz="28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s-MX" sz="2800" smtClean="0">
                <a:solidFill>
                  <a:schemeClr val="tx1"/>
                </a:solidFill>
                <a:latin typeface="Arial" pitchFamily="34" charset="0"/>
                <a:ea typeface="MingLiU" pitchFamily="49" charset="-120"/>
                <a:cs typeface="Times New Roman" pitchFamily="18" charset="0"/>
              </a:rPr>
              <a:t>Marco Denevi (Argentina)</a:t>
            </a:r>
            <a:r>
              <a:rPr lang="it-IT" sz="28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it-IT" sz="280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it-IT" sz="28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214810" y="228600"/>
            <a:ext cx="4621342" cy="758952"/>
          </a:xfrm>
          <a:solidFill>
            <a:schemeClr val="accent5">
              <a:lumMod val="60000"/>
              <a:lumOff val="40000"/>
            </a:schemeClr>
          </a:solidFill>
        </p:spPr>
        <p:txBody>
          <a:bodyPr/>
          <a:lstStyle/>
          <a:p>
            <a:r>
              <a:rPr lang="it-IT" smtClean="0"/>
              <a:t>indefinidos</a:t>
            </a:r>
            <a:endParaRPr lang="it-IT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sz="quarter" idx="1"/>
          </p:nvPr>
        </p:nvGraphicFramePr>
        <p:xfrm>
          <a:off x="301625" y="2857495"/>
          <a:ext cx="8504238" cy="18287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52119"/>
                <a:gridCol w="4252119"/>
              </a:tblGrid>
              <a:tr h="892975">
                <a:tc>
                  <a:txBody>
                    <a:bodyPr/>
                    <a:lstStyle/>
                    <a:p>
                      <a:r>
                        <a:rPr lang="it-IT" smtClean="0"/>
                        <a:t>algo (qualcosa)</a:t>
                      </a:r>
                    </a:p>
                    <a:p>
                      <a:endParaRPr lang="it-IT" smtClean="0"/>
                    </a:p>
                    <a:p>
                      <a:r>
                        <a:rPr lang="it-IT" smtClean="0"/>
                        <a:t>tengo que contarte algo</a:t>
                      </a:r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mtClean="0"/>
                        <a:t>nada (niente)</a:t>
                      </a:r>
                    </a:p>
                    <a:p>
                      <a:endParaRPr lang="it-IT" smtClean="0"/>
                    </a:p>
                    <a:p>
                      <a:r>
                        <a:rPr lang="it-IT" smtClean="0"/>
                        <a:t>no sé nada</a:t>
                      </a:r>
                      <a:endParaRPr lang="it-IT"/>
                    </a:p>
                  </a:txBody>
                  <a:tcPr/>
                </a:tc>
              </a:tr>
              <a:tr h="892975">
                <a:tc>
                  <a:txBody>
                    <a:bodyPr/>
                    <a:lstStyle/>
                    <a:p>
                      <a:r>
                        <a:rPr lang="it-IT" smtClean="0"/>
                        <a:t>alguien (qualcuno)</a:t>
                      </a:r>
                    </a:p>
                    <a:p>
                      <a:endParaRPr lang="it-IT" smtClean="0"/>
                    </a:p>
                    <a:p>
                      <a:r>
                        <a:rPr lang="it-IT" smtClean="0"/>
                        <a:t>alguien te está buscando</a:t>
                      </a:r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mtClean="0"/>
                        <a:t>nadie (nessuno)</a:t>
                      </a:r>
                    </a:p>
                    <a:p>
                      <a:endParaRPr lang="it-IT" smtClean="0"/>
                    </a:p>
                    <a:p>
                      <a:r>
                        <a:rPr lang="it-IT" smtClean="0"/>
                        <a:t>no he visto a nadie</a:t>
                      </a:r>
                      <a:endParaRPr lang="it-IT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Ovale 4"/>
          <p:cNvSpPr/>
          <p:nvPr/>
        </p:nvSpPr>
        <p:spPr>
          <a:xfrm>
            <a:off x="357158" y="1500174"/>
            <a:ext cx="4071966" cy="9286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mtClean="0"/>
              <a:t>pronombres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441910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214810" y="228600"/>
            <a:ext cx="4621342" cy="758952"/>
          </a:xfrm>
          <a:solidFill>
            <a:schemeClr val="accent5">
              <a:lumMod val="60000"/>
              <a:lumOff val="40000"/>
            </a:schemeClr>
          </a:solidFill>
        </p:spPr>
        <p:txBody>
          <a:bodyPr/>
          <a:lstStyle/>
          <a:p>
            <a:r>
              <a:rPr lang="it-IT" smtClean="0"/>
              <a:t>indefinidos</a:t>
            </a:r>
            <a:endParaRPr lang="it-IT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sz="quarter" idx="1"/>
          </p:nvPr>
        </p:nvGraphicFramePr>
        <p:xfrm>
          <a:off x="301625" y="2857495"/>
          <a:ext cx="8504238" cy="21031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52119"/>
                <a:gridCol w="4252119"/>
              </a:tblGrid>
              <a:tr h="892975">
                <a:tc>
                  <a:txBody>
                    <a:bodyPr/>
                    <a:lstStyle/>
                    <a:p>
                      <a:r>
                        <a:rPr lang="it-IT" smtClean="0"/>
                        <a:t>algo </a:t>
                      </a:r>
                    </a:p>
                    <a:p>
                      <a:endParaRPr lang="it-IT" smtClean="0"/>
                    </a:p>
                    <a:p>
                      <a:r>
                        <a:rPr lang="it-IT" smtClean="0"/>
                        <a:t>te contaré</a:t>
                      </a:r>
                      <a:r>
                        <a:rPr lang="it-IT" baseline="0" smtClean="0"/>
                        <a:t> </a:t>
                      </a:r>
                      <a:r>
                        <a:rPr lang="it-IT" smtClean="0"/>
                        <a:t>algo interesante</a:t>
                      </a:r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mtClean="0"/>
                        <a:t>nada</a:t>
                      </a:r>
                    </a:p>
                    <a:p>
                      <a:endParaRPr lang="it-IT" smtClean="0"/>
                    </a:p>
                    <a:p>
                      <a:r>
                        <a:rPr lang="it-IT" smtClean="0"/>
                        <a:t>no hará nada bueno</a:t>
                      </a:r>
                      <a:endParaRPr lang="it-IT"/>
                    </a:p>
                  </a:txBody>
                  <a:tcPr/>
                </a:tc>
              </a:tr>
              <a:tr h="892975">
                <a:tc>
                  <a:txBody>
                    <a:bodyPr/>
                    <a:lstStyle/>
                    <a:p>
                      <a:endParaRPr lang="it-IT" smtClean="0"/>
                    </a:p>
                    <a:p>
                      <a:r>
                        <a:rPr lang="it-IT" smtClean="0"/>
                        <a:t>algo + más</a:t>
                      </a:r>
                    </a:p>
                    <a:p>
                      <a:endParaRPr lang="it-IT" smtClean="0"/>
                    </a:p>
                    <a:p>
                      <a:r>
                        <a:rPr lang="it-IT" smtClean="0"/>
                        <a:t>dame algo más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mtClean="0"/>
                    </a:p>
                    <a:p>
                      <a:r>
                        <a:rPr lang="it-IT" smtClean="0"/>
                        <a:t>nada +</a:t>
                      </a:r>
                      <a:r>
                        <a:rPr lang="it-IT" baseline="0" smtClean="0"/>
                        <a:t> más</a:t>
                      </a:r>
                    </a:p>
                    <a:p>
                      <a:endParaRPr lang="it-IT" smtClean="0"/>
                    </a:p>
                    <a:p>
                      <a:r>
                        <a:rPr kumimoji="0" lang="es-MX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 quiero nada más</a:t>
                      </a:r>
                      <a:endParaRPr lang="it-IT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Ovale 4"/>
          <p:cNvSpPr/>
          <p:nvPr/>
        </p:nvSpPr>
        <p:spPr>
          <a:xfrm>
            <a:off x="357158" y="1500174"/>
            <a:ext cx="4071966" cy="928694"/>
          </a:xfrm>
          <a:prstGeom prst="ellipse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mtClean="0"/>
              <a:t>pronombres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765223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214810" y="228600"/>
            <a:ext cx="4621342" cy="758952"/>
          </a:xfrm>
          <a:solidFill>
            <a:schemeClr val="accent5">
              <a:lumMod val="60000"/>
              <a:lumOff val="40000"/>
            </a:schemeClr>
          </a:solidFill>
        </p:spPr>
        <p:txBody>
          <a:bodyPr/>
          <a:lstStyle/>
          <a:p>
            <a:r>
              <a:rPr lang="it-IT" smtClean="0"/>
              <a:t>indefinidos</a:t>
            </a:r>
            <a:endParaRPr lang="it-IT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sz="quarter" idx="1"/>
          </p:nvPr>
        </p:nvGraphicFramePr>
        <p:xfrm>
          <a:off x="301625" y="2857495"/>
          <a:ext cx="8504238" cy="18287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52119"/>
                <a:gridCol w="4252119"/>
              </a:tblGrid>
              <a:tr h="892975">
                <a:tc>
                  <a:txBody>
                    <a:bodyPr/>
                    <a:lstStyle/>
                    <a:p>
                      <a:r>
                        <a:rPr lang="it-IT" smtClean="0"/>
                        <a:t>A alguien (acusativo de persona)</a:t>
                      </a:r>
                    </a:p>
                    <a:p>
                      <a:endParaRPr lang="it-IT" smtClean="0"/>
                    </a:p>
                    <a:p>
                      <a:r>
                        <a:rPr lang="it-IT" smtClean="0"/>
                        <a:t>conozco a alguien</a:t>
                      </a:r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mtClean="0"/>
                        <a:t>A nadie (acusativo de persona)</a:t>
                      </a:r>
                    </a:p>
                    <a:p>
                      <a:endParaRPr lang="it-IT" smtClean="0"/>
                    </a:p>
                    <a:p>
                      <a:r>
                        <a:rPr lang="it-IT" smtClean="0"/>
                        <a:t>no conozco a nadie</a:t>
                      </a:r>
                    </a:p>
                  </a:txBody>
                  <a:tcPr/>
                </a:tc>
              </a:tr>
              <a:tr h="892975">
                <a:tc>
                  <a:txBody>
                    <a:bodyPr/>
                    <a:lstStyle/>
                    <a:p>
                      <a:r>
                        <a:rPr lang="it-IT" smtClean="0"/>
                        <a:t>alguien + más</a:t>
                      </a:r>
                    </a:p>
                    <a:p>
                      <a:endParaRPr lang="it-IT" smtClean="0"/>
                    </a:p>
                    <a:p>
                      <a:r>
                        <a:rPr lang="it-IT" smtClean="0"/>
                        <a:t>hay alguien más</a:t>
                      </a:r>
                      <a:r>
                        <a:rPr lang="it-IT" baseline="0" smtClean="0"/>
                        <a:t> que quiere verte</a:t>
                      </a:r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mtClean="0"/>
                        <a:t>nadie + más</a:t>
                      </a:r>
                    </a:p>
                    <a:p>
                      <a:endParaRPr lang="it-IT" smtClean="0"/>
                    </a:p>
                    <a:p>
                      <a:r>
                        <a:rPr lang="it-IT" smtClean="0"/>
                        <a:t>no he visto a nadie más</a:t>
                      </a:r>
                      <a:endParaRPr lang="it-IT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Ovale 4"/>
          <p:cNvSpPr/>
          <p:nvPr/>
        </p:nvSpPr>
        <p:spPr>
          <a:xfrm>
            <a:off x="357158" y="1500174"/>
            <a:ext cx="4071966" cy="928694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mtClean="0"/>
              <a:t>pronombres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30231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indefinidos</a:t>
            </a:r>
            <a:endParaRPr lang="it-IT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sz="quarter" idx="1"/>
          </p:nvPr>
        </p:nvGraphicFramePr>
        <p:xfrm>
          <a:off x="301625" y="2844033"/>
          <a:ext cx="8504240" cy="28767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6060"/>
                <a:gridCol w="2126060"/>
                <a:gridCol w="2126060"/>
                <a:gridCol w="2126060"/>
              </a:tblGrid>
              <a:tr h="829499">
                <a:tc>
                  <a:txBody>
                    <a:bodyPr/>
                    <a:lstStyle/>
                    <a:p>
                      <a:r>
                        <a:rPr lang="it-IT" smtClean="0"/>
                        <a:t>alguno</a:t>
                      </a:r>
                    </a:p>
                    <a:p>
                      <a:endParaRPr lang="it-IT" smtClean="0"/>
                    </a:p>
                    <a:p>
                      <a:r>
                        <a:rPr lang="it-IT" smtClean="0"/>
                        <a:t>algún libro</a:t>
                      </a:r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mtClean="0"/>
                        <a:t>alguna</a:t>
                      </a:r>
                    </a:p>
                    <a:p>
                      <a:endParaRPr lang="it-IT" smtClean="0"/>
                    </a:p>
                    <a:p>
                      <a:r>
                        <a:rPr lang="it-IT" smtClean="0"/>
                        <a:t>alguna idea</a:t>
                      </a:r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mtClean="0"/>
                        <a:t>algunos</a:t>
                      </a:r>
                    </a:p>
                    <a:p>
                      <a:endParaRPr lang="it-IT" smtClean="0"/>
                    </a:p>
                    <a:p>
                      <a:r>
                        <a:rPr lang="it-IT" smtClean="0"/>
                        <a:t>algunos libros</a:t>
                      </a:r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mtClean="0"/>
                        <a:t>algunas</a:t>
                      </a:r>
                    </a:p>
                    <a:p>
                      <a:endParaRPr lang="it-IT" smtClean="0"/>
                    </a:p>
                    <a:p>
                      <a:r>
                        <a:rPr lang="it-IT" smtClean="0"/>
                        <a:t>algunas ideas</a:t>
                      </a:r>
                      <a:endParaRPr lang="it-IT"/>
                    </a:p>
                  </a:txBody>
                  <a:tcPr/>
                </a:tc>
              </a:tr>
              <a:tr h="439419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1083499">
                <a:tc>
                  <a:txBody>
                    <a:bodyPr/>
                    <a:lstStyle/>
                    <a:p>
                      <a:r>
                        <a:rPr lang="it-IT" smtClean="0"/>
                        <a:t>ninguno</a:t>
                      </a:r>
                    </a:p>
                    <a:p>
                      <a:endParaRPr lang="it-IT" smtClean="0"/>
                    </a:p>
                    <a:p>
                      <a:r>
                        <a:rPr lang="it-IT" smtClean="0"/>
                        <a:t>ningún</a:t>
                      </a:r>
                      <a:r>
                        <a:rPr lang="it-IT" baseline="0" smtClean="0"/>
                        <a:t> estudiante</a:t>
                      </a:r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mtClean="0"/>
                        <a:t>ninguna</a:t>
                      </a:r>
                    </a:p>
                    <a:p>
                      <a:endParaRPr lang="it-IT" smtClean="0"/>
                    </a:p>
                    <a:p>
                      <a:r>
                        <a:rPr lang="it-IT" smtClean="0"/>
                        <a:t>ninguna persona</a:t>
                      </a:r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439419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Ovale 6"/>
          <p:cNvSpPr/>
          <p:nvPr/>
        </p:nvSpPr>
        <p:spPr>
          <a:xfrm>
            <a:off x="1000100" y="857232"/>
            <a:ext cx="2786082" cy="1785950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mtClean="0"/>
              <a:t>ADJETIVOS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92994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indefinidos</a:t>
            </a:r>
            <a:endParaRPr lang="it-IT"/>
          </a:p>
        </p:txBody>
      </p:sp>
      <p:sp>
        <p:nvSpPr>
          <p:cNvPr id="7" name="Ovale 6"/>
          <p:cNvSpPr/>
          <p:nvPr/>
        </p:nvSpPr>
        <p:spPr>
          <a:xfrm>
            <a:off x="1000100" y="857232"/>
            <a:ext cx="2786082" cy="1785950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mtClean="0"/>
              <a:t>ADJETIVOS</a:t>
            </a:r>
            <a:endParaRPr lang="it-IT"/>
          </a:p>
        </p:txBody>
      </p:sp>
      <p:sp>
        <p:nvSpPr>
          <p:cNvPr id="5" name="Segnaposto contenuto 4"/>
          <p:cNvSpPr>
            <a:spLocks noGrp="1"/>
          </p:cNvSpPr>
          <p:nvPr>
            <p:ph sz="quarter" idx="1"/>
          </p:nvPr>
        </p:nvSpPr>
        <p:spPr>
          <a:xfrm flipH="1">
            <a:off x="3071802" y="3429000"/>
            <a:ext cx="4071966" cy="1571636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endParaRPr lang="it-IT" smtClean="0"/>
          </a:p>
          <a:p>
            <a:pPr>
              <a:buNone/>
            </a:pPr>
            <a:r>
              <a:rPr lang="it-IT" smtClean="0"/>
              <a:t>No tengo interés alguno.</a:t>
            </a:r>
          </a:p>
          <a:p>
            <a:pPr>
              <a:buNone/>
            </a:pPr>
            <a:r>
              <a:rPr lang="it-IT" smtClean="0"/>
              <a:t>No tengo ningún interés.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110139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indefinidos</a:t>
            </a:r>
            <a:endParaRPr lang="it-IT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sz="quarter" idx="1"/>
          </p:nvPr>
        </p:nvGraphicFramePr>
        <p:xfrm>
          <a:off x="301625" y="2844033"/>
          <a:ext cx="8504240" cy="35305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6060"/>
                <a:gridCol w="2126060"/>
                <a:gridCol w="2126060"/>
                <a:gridCol w="2126060"/>
              </a:tblGrid>
              <a:tr h="829499">
                <a:tc>
                  <a:txBody>
                    <a:bodyPr/>
                    <a:lstStyle/>
                    <a:p>
                      <a:r>
                        <a:rPr lang="it-IT" smtClean="0"/>
                        <a:t>¿Tienes algún libro para prestarme?</a:t>
                      </a:r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mtClean="0"/>
                        <a:t>Sí, tengo </a:t>
                      </a:r>
                      <a:r>
                        <a:rPr lang="it-IT" u="sng" smtClean="0"/>
                        <a:t>algunos</a:t>
                      </a:r>
                      <a:r>
                        <a:rPr lang="it-IT" smtClean="0"/>
                        <a:t> (libros)</a:t>
                      </a:r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mtClean="0"/>
                        <a:t>No, no tengo </a:t>
                      </a:r>
                      <a:r>
                        <a:rPr lang="it-IT" u="sng" smtClean="0"/>
                        <a:t>ninguno</a:t>
                      </a:r>
                      <a:r>
                        <a:rPr lang="it-IT" smtClean="0"/>
                        <a:t> (ningún libro)</a:t>
                      </a:r>
                    </a:p>
                    <a:p>
                      <a:endParaRPr lang="it-IT" smtClean="0"/>
                    </a:p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439419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1083499">
                <a:tc>
                  <a:txBody>
                    <a:bodyPr/>
                    <a:lstStyle/>
                    <a:p>
                      <a:r>
                        <a:rPr kumimoji="0" lang="es-MX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¿</a:t>
                      </a:r>
                      <a:r>
                        <a:rPr kumimoji="0" lang="es-MX" sz="1800" i="1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 llamado alguien</a:t>
                      </a:r>
                      <a:r>
                        <a:rPr kumimoji="0" lang="es-MX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?</a:t>
                      </a:r>
                    </a:p>
                    <a:p>
                      <a:r>
                        <a:rPr kumimoji="0" lang="es-MX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(persona</a:t>
                      </a:r>
                      <a:r>
                        <a:rPr kumimoji="0" lang="es-MX" sz="1800" kern="1200" baseline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indeterminada)</a:t>
                      </a:r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s-MX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¿</a:t>
                      </a:r>
                      <a:r>
                        <a:rPr kumimoji="0" lang="es-MX" sz="1800" i="1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Ha llamado </a:t>
                      </a:r>
                      <a:r>
                        <a:rPr kumimoji="0" lang="es-MX" sz="1800" i="1" u="sng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alguno de vosotros</a:t>
                      </a:r>
                      <a:r>
                        <a:rPr kumimoji="0" lang="es-MX" sz="18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?</a:t>
                      </a:r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s-MX" sz="1800" i="1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No ha llamado nadie</a:t>
                      </a:r>
                    </a:p>
                    <a:p>
                      <a:r>
                        <a:rPr kumimoji="0" lang="es-MX" sz="1800" i="1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(persona indeterminada)</a:t>
                      </a:r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s-MX" sz="1800" i="1" u="sng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Ninguno de ellos </a:t>
                      </a:r>
                      <a:r>
                        <a:rPr kumimoji="0" lang="es-MX" sz="1800" i="1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lo sabía</a:t>
                      </a:r>
                      <a:endParaRPr lang="it-IT"/>
                    </a:p>
                  </a:txBody>
                  <a:tcPr/>
                </a:tc>
              </a:tr>
              <a:tr h="439419"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Ovale 6"/>
          <p:cNvSpPr/>
          <p:nvPr/>
        </p:nvSpPr>
        <p:spPr>
          <a:xfrm>
            <a:off x="1000100" y="857232"/>
            <a:ext cx="2786082" cy="1785950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mtClean="0"/>
              <a:t>Con función pronominal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986814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50000"/>
            </a:schemeClr>
          </a:solidFill>
        </p:spPr>
        <p:txBody>
          <a:bodyPr/>
          <a:lstStyle/>
          <a:p>
            <a:r>
              <a:rPr lang="it-IT" smtClean="0"/>
              <a:t>indefinidos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301752" y="1785926"/>
            <a:ext cx="8503920" cy="3500462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pPr algn="ctr">
              <a:buNone/>
            </a:pPr>
            <a:r>
              <a:rPr lang="es-MX" u="sng" smtClean="0"/>
              <a:t>alguno, a, os, as; ninguno,a</a:t>
            </a:r>
            <a:endParaRPr lang="it-IT" smtClean="0"/>
          </a:p>
          <a:p>
            <a:pPr algn="ctr">
              <a:buNone/>
            </a:pPr>
            <a:r>
              <a:rPr lang="es-MX" smtClean="0"/>
              <a:t>no son compatibles con: artículo, demostrativos, posesivos</a:t>
            </a:r>
            <a:endParaRPr lang="it-IT" smtClean="0"/>
          </a:p>
          <a:p>
            <a:pPr>
              <a:buNone/>
            </a:pPr>
            <a:endParaRPr lang="es-MX" smtClean="0"/>
          </a:p>
          <a:p>
            <a:pPr algn="ctr">
              <a:buNone/>
            </a:pPr>
            <a:r>
              <a:rPr lang="es-MX" smtClean="0"/>
              <a:t>pero sí con </a:t>
            </a:r>
            <a:r>
              <a:rPr lang="es-MX" u="sng" smtClean="0"/>
              <a:t>otro</a:t>
            </a:r>
            <a:r>
              <a:rPr lang="es-MX" smtClean="0"/>
              <a:t> y sus variantes:</a:t>
            </a:r>
            <a:endParaRPr lang="it-IT" smtClean="0"/>
          </a:p>
          <a:p>
            <a:pPr algn="ctr">
              <a:buNone/>
            </a:pPr>
            <a:r>
              <a:rPr lang="es-MX" i="1" smtClean="0"/>
              <a:t>algún otro día, alguna otra idea</a:t>
            </a:r>
            <a:endParaRPr lang="it-IT" smtClean="0"/>
          </a:p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690087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75000"/>
            </a:schemeClr>
          </a:solidFill>
        </p:spPr>
        <p:txBody>
          <a:bodyPr/>
          <a:lstStyle/>
          <a:p>
            <a:r>
              <a:rPr lang="it-IT" smtClean="0"/>
              <a:t>indefinidos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r>
              <a:rPr lang="it-IT" smtClean="0"/>
              <a:t>otro, otra, otros, otras</a:t>
            </a:r>
          </a:p>
          <a:p>
            <a:pPr algn="ctr">
              <a:buNone/>
            </a:pPr>
            <a:endParaRPr lang="it-IT" smtClean="0"/>
          </a:p>
          <a:p>
            <a:pPr algn="ctr">
              <a:buNone/>
            </a:pPr>
            <a:endParaRPr lang="it-IT" smtClean="0"/>
          </a:p>
          <a:p>
            <a:pPr algn="ctr">
              <a:buNone/>
            </a:pPr>
            <a:r>
              <a:rPr lang="it-IT" smtClean="0"/>
              <a:t>nunca con artículo indeterminado:</a:t>
            </a:r>
          </a:p>
          <a:p>
            <a:pPr algn="ctr">
              <a:buNone/>
            </a:pPr>
            <a:r>
              <a:rPr lang="it-IT" u="sng" smtClean="0"/>
              <a:t>otro libro</a:t>
            </a:r>
            <a:r>
              <a:rPr lang="it-IT" smtClean="0"/>
              <a:t>= un altro libro</a:t>
            </a:r>
          </a:p>
          <a:p>
            <a:pPr algn="ctr">
              <a:buNone/>
            </a:pPr>
            <a:endParaRPr lang="it-IT" smtClean="0"/>
          </a:p>
          <a:p>
            <a:pPr algn="ctr">
              <a:buNone/>
            </a:pPr>
            <a:r>
              <a:rPr lang="it-IT" smtClean="0"/>
              <a:t>NO: *un otro libro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00705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r>
              <a:rPr lang="it-IT" smtClean="0"/>
              <a:t>estar + gerundio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it-IT" smtClean="0"/>
              <a:t>estoy</a:t>
            </a:r>
          </a:p>
          <a:p>
            <a:r>
              <a:rPr lang="it-IT" smtClean="0"/>
              <a:t>estás</a:t>
            </a:r>
          </a:p>
          <a:p>
            <a:r>
              <a:rPr lang="it-IT" smtClean="0"/>
              <a:t>está</a:t>
            </a:r>
          </a:p>
          <a:p>
            <a:r>
              <a:rPr lang="it-IT" smtClean="0"/>
              <a:t>estamos	    + gerundio</a:t>
            </a:r>
          </a:p>
          <a:p>
            <a:r>
              <a:rPr lang="it-IT" smtClean="0"/>
              <a:t>estáis</a:t>
            </a:r>
          </a:p>
          <a:p>
            <a:r>
              <a:rPr lang="it-IT" smtClean="0"/>
              <a:t>están</a:t>
            </a:r>
          </a:p>
          <a:p>
            <a:endParaRPr lang="it-IT" smtClean="0"/>
          </a:p>
          <a:p>
            <a:pPr>
              <a:buNone/>
            </a:pPr>
            <a:r>
              <a:rPr lang="it-IT" smtClean="0"/>
              <a:t>estoy hablando, estamos comiendo, estáis escribiendo</a:t>
            </a:r>
            <a:endParaRPr lang="it-IT"/>
          </a:p>
        </p:txBody>
      </p:sp>
      <p:sp>
        <p:nvSpPr>
          <p:cNvPr id="4" name="Rettangolo arrotondato 3"/>
          <p:cNvSpPr/>
          <p:nvPr/>
        </p:nvSpPr>
        <p:spPr>
          <a:xfrm>
            <a:off x="5072066" y="1928802"/>
            <a:ext cx="3214710" cy="18573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smtClean="0"/>
              <a:t>Perífrasis continuativa</a:t>
            </a:r>
            <a:endParaRPr lang="it-IT" b="1"/>
          </a:p>
        </p:txBody>
      </p:sp>
      <p:sp>
        <p:nvSpPr>
          <p:cNvPr id="6" name="Parentesi graffa chiusa 5"/>
          <p:cNvSpPr/>
          <p:nvPr/>
        </p:nvSpPr>
        <p:spPr>
          <a:xfrm>
            <a:off x="1714480" y="1714488"/>
            <a:ext cx="642942" cy="278608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gerundio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3902216"/>
          </a:xfrm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pPr lvl="0" algn="ctr">
              <a:buNone/>
            </a:pPr>
            <a:endParaRPr lang="es-MX" smtClean="0"/>
          </a:p>
          <a:p>
            <a:pPr lvl="0" algn="ctr">
              <a:buNone/>
            </a:pPr>
            <a:r>
              <a:rPr lang="es-MX" smtClean="0"/>
              <a:t>Verbos en –AR: -ANDO</a:t>
            </a:r>
          </a:p>
          <a:p>
            <a:pPr lvl="0" algn="ctr">
              <a:buNone/>
            </a:pPr>
            <a:r>
              <a:rPr lang="es-MX" smtClean="0"/>
              <a:t>Verbos en –ER: -IENDO</a:t>
            </a:r>
          </a:p>
          <a:p>
            <a:pPr lvl="0" algn="ctr">
              <a:buNone/>
            </a:pPr>
            <a:r>
              <a:rPr lang="es-MX" smtClean="0"/>
              <a:t>Verbos en –IR: -IENDO</a:t>
            </a:r>
            <a:endParaRPr lang="it-IT" smtClean="0"/>
          </a:p>
          <a:p>
            <a:pPr algn="ctr">
              <a:buNone/>
            </a:pPr>
            <a:endParaRPr lang="es-MX" smtClean="0"/>
          </a:p>
          <a:p>
            <a:pPr algn="ctr">
              <a:buNone/>
            </a:pPr>
            <a:r>
              <a:rPr lang="es-MX" smtClean="0"/>
              <a:t>AMANDO, COMIENDO, VIVIENDO</a:t>
            </a:r>
            <a:endParaRPr lang="it-IT" smtClean="0"/>
          </a:p>
          <a:p>
            <a:endParaRPr lang="it-IT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75000"/>
            </a:schemeClr>
          </a:solidFill>
        </p:spPr>
        <p:txBody>
          <a:bodyPr/>
          <a:lstStyle/>
          <a:p>
            <a:r>
              <a:rPr lang="it-IT" smtClean="0"/>
              <a:t>gerundio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301752" y="2143116"/>
            <a:ext cx="8503920" cy="3571900"/>
          </a:xfrm>
          <a:solidFill>
            <a:schemeClr val="accent5">
              <a:lumMod val="20000"/>
              <a:lumOff val="80000"/>
            </a:schemeClr>
          </a:solidFill>
        </p:spPr>
        <p:txBody>
          <a:bodyPr/>
          <a:lstStyle/>
          <a:p>
            <a:pPr marL="274320" lvl="1"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es-MX" sz="2400" smtClean="0"/>
              <a:t>Los verbos en –AR y en –ER que diptongan con variación E-IE y O-UE tienen un gerundio </a:t>
            </a:r>
            <a:r>
              <a:rPr lang="es-MX" sz="2400" u="sng" smtClean="0"/>
              <a:t>regular</a:t>
            </a:r>
          </a:p>
          <a:p>
            <a:pPr marL="274320" lvl="1">
              <a:buClr>
                <a:schemeClr val="accent1"/>
              </a:buClr>
              <a:buSzPct val="85000"/>
              <a:buNone/>
            </a:pPr>
            <a:endParaRPr lang="es-MX" sz="2400" u="sng" smtClean="0"/>
          </a:p>
          <a:p>
            <a:pPr marL="274320" lvl="1"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es-MX" sz="2400" smtClean="0"/>
              <a:t> pensar: </a:t>
            </a:r>
            <a:r>
              <a:rPr lang="es-MX" sz="2400" i="1" smtClean="0"/>
              <a:t>pensando</a:t>
            </a:r>
          </a:p>
          <a:p>
            <a:pPr marL="274320" lvl="1"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es-MX" sz="2400" smtClean="0"/>
              <a:t>contar: </a:t>
            </a:r>
            <a:r>
              <a:rPr lang="es-MX" sz="2400" i="1" smtClean="0"/>
              <a:t>contando</a:t>
            </a:r>
          </a:p>
          <a:p>
            <a:pPr marL="274320" lvl="1"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es-MX" sz="2400" i="1" smtClean="0"/>
              <a:t> </a:t>
            </a:r>
            <a:r>
              <a:rPr lang="es-MX" sz="2400" smtClean="0"/>
              <a:t>jugar: </a:t>
            </a:r>
            <a:r>
              <a:rPr lang="es-MX" sz="2400" i="1" smtClean="0"/>
              <a:t>jugando </a:t>
            </a:r>
          </a:p>
          <a:p>
            <a:pPr marL="274320" lvl="1"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es-MX" sz="2400" smtClean="0"/>
              <a:t>perder: </a:t>
            </a:r>
            <a:r>
              <a:rPr lang="es-MX" sz="2400" i="1" smtClean="0"/>
              <a:t>perdiendo </a:t>
            </a:r>
          </a:p>
          <a:p>
            <a:pPr marL="274320" lvl="1"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es-MX" sz="2400" smtClean="0"/>
              <a:t>volver: </a:t>
            </a:r>
            <a:r>
              <a:rPr lang="es-MX" sz="2400" i="1" smtClean="0"/>
              <a:t>volviendo</a:t>
            </a:r>
            <a:endParaRPr lang="it-IT"/>
          </a:p>
        </p:txBody>
      </p:sp>
      <p:sp>
        <p:nvSpPr>
          <p:cNvPr id="4" name="Ovale 3"/>
          <p:cNvSpPr/>
          <p:nvPr/>
        </p:nvSpPr>
        <p:spPr>
          <a:xfrm>
            <a:off x="5357818" y="3286124"/>
            <a:ext cx="2786082" cy="242889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mtClean="0"/>
              <a:t>Verbos de irregularidad vocálica</a:t>
            </a:r>
            <a:endParaRPr lang="it-IT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it-IT" smtClean="0"/>
              <a:t>gerundio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1142976" y="2143116"/>
            <a:ext cx="7000924" cy="2428892"/>
          </a:xfrm>
          <a:solidFill>
            <a:schemeClr val="accent3">
              <a:lumMod val="40000"/>
              <a:lumOff val="60000"/>
            </a:schemeClr>
          </a:solidFill>
        </p:spPr>
        <p:txBody>
          <a:bodyPr/>
          <a:lstStyle/>
          <a:p>
            <a:pPr marL="274320" lvl="1"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es-MX" sz="2400" smtClean="0"/>
              <a:t>Los que diptongan (E-IE) de la tercera conjugación como SENTIR en el gerundio cambian la diptongación por una I</a:t>
            </a:r>
          </a:p>
          <a:p>
            <a:pPr marL="274320" lvl="1">
              <a:buClr>
                <a:schemeClr val="accent1"/>
              </a:buClr>
              <a:buSzPct val="85000"/>
              <a:buFont typeface="Wingdings 2"/>
              <a:buChar char=""/>
            </a:pPr>
            <a:endParaRPr lang="es-MX" sz="2400" b="1" smtClean="0"/>
          </a:p>
          <a:p>
            <a:pPr marL="274320" lvl="1" algn="ctr"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es-MX" sz="2400" b="1" smtClean="0"/>
              <a:t>sintiendo</a:t>
            </a:r>
            <a:endParaRPr lang="it-IT" sz="2400" smtClean="0"/>
          </a:p>
          <a:p>
            <a:endParaRPr lang="it-IT"/>
          </a:p>
        </p:txBody>
      </p:sp>
      <p:sp>
        <p:nvSpPr>
          <p:cNvPr id="4" name="Ovale 3"/>
          <p:cNvSpPr/>
          <p:nvPr/>
        </p:nvSpPr>
        <p:spPr>
          <a:xfrm>
            <a:off x="285720" y="4214818"/>
            <a:ext cx="3714776" cy="20002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mtClean="0"/>
              <a:t>Verbos de irregularidad vocálica</a:t>
            </a:r>
            <a:endParaRPr lang="it-IT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60000"/>
              <a:lumOff val="40000"/>
            </a:schemeClr>
          </a:solidFill>
        </p:spPr>
        <p:txBody>
          <a:bodyPr/>
          <a:lstStyle/>
          <a:p>
            <a:r>
              <a:rPr lang="it-IT" smtClean="0"/>
              <a:t>gerundio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857224" y="2214554"/>
            <a:ext cx="7500990" cy="2500330"/>
          </a:xfrm>
          <a:solidFill>
            <a:schemeClr val="accent3">
              <a:lumMod val="20000"/>
              <a:lumOff val="80000"/>
            </a:schemeClr>
          </a:solidFill>
        </p:spPr>
        <p:txBody>
          <a:bodyPr/>
          <a:lstStyle/>
          <a:p>
            <a:pPr marL="274320" lvl="1"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es-MX" sz="2400" smtClean="0"/>
              <a:t>Los verbos de la tercera conjugación con inflexión vocálica (E-I) como PEDIR mantienen la I</a:t>
            </a:r>
          </a:p>
          <a:p>
            <a:pPr marL="274320" lvl="1">
              <a:buClr>
                <a:schemeClr val="accent1"/>
              </a:buClr>
              <a:buSzPct val="85000"/>
              <a:buNone/>
            </a:pPr>
            <a:endParaRPr lang="es-MX" sz="2400" smtClean="0"/>
          </a:p>
          <a:p>
            <a:pPr marL="274320" lvl="1" algn="ctr"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es-MX" sz="2400" smtClean="0"/>
              <a:t> </a:t>
            </a:r>
            <a:r>
              <a:rPr lang="es-MX" sz="2400" b="1" smtClean="0"/>
              <a:t>pidiendo</a:t>
            </a:r>
            <a:r>
              <a:rPr lang="es-MX" sz="2400" smtClean="0"/>
              <a:t> </a:t>
            </a:r>
            <a:endParaRPr lang="it-IT" sz="2400" smtClean="0"/>
          </a:p>
          <a:p>
            <a:endParaRPr lang="it-IT"/>
          </a:p>
        </p:txBody>
      </p:sp>
      <p:sp>
        <p:nvSpPr>
          <p:cNvPr id="4" name="Ovale 3"/>
          <p:cNvSpPr/>
          <p:nvPr/>
        </p:nvSpPr>
        <p:spPr>
          <a:xfrm>
            <a:off x="1071538" y="3500438"/>
            <a:ext cx="2786082" cy="27146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mtClean="0"/>
              <a:t>Verbos de irregularidad vocálica</a:t>
            </a:r>
            <a:endParaRPr lang="it-IT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2698612" cy="758952"/>
          </a:xfrm>
        </p:spPr>
        <p:txBody>
          <a:bodyPr/>
          <a:lstStyle/>
          <a:p>
            <a:r>
              <a:rPr lang="it-IT" smtClean="0"/>
              <a:t>gerundio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>
          <a:xfrm>
            <a:off x="1214414" y="3143248"/>
            <a:ext cx="6572296" cy="2857520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 fontScale="40000" lnSpcReduction="20000"/>
          </a:bodyPr>
          <a:lstStyle/>
          <a:p>
            <a:pPr marL="274320" lvl="1">
              <a:buClr>
                <a:schemeClr val="accent1"/>
              </a:buClr>
              <a:buSzPct val="85000"/>
            </a:pPr>
            <a:r>
              <a:rPr lang="fr-FR" sz="6500" smtClean="0"/>
              <a:t>Los verbos de la tercera conjugación que diptongan en O-UE como dormir y morir cambian en una U</a:t>
            </a:r>
          </a:p>
          <a:p>
            <a:pPr marL="274320" lvl="1">
              <a:buClr>
                <a:schemeClr val="accent1"/>
              </a:buClr>
              <a:buSzPct val="85000"/>
              <a:buNone/>
            </a:pPr>
            <a:endParaRPr lang="fr-FR" sz="6500" smtClean="0"/>
          </a:p>
          <a:p>
            <a:pPr marL="274320" lvl="1">
              <a:buClr>
                <a:schemeClr val="accent1"/>
              </a:buClr>
              <a:buSzPct val="85000"/>
              <a:buFont typeface="Wingdings 2"/>
              <a:buChar char=""/>
            </a:pPr>
            <a:r>
              <a:rPr lang="fr-FR" sz="6500" smtClean="0"/>
              <a:t> </a:t>
            </a:r>
            <a:r>
              <a:rPr lang="fr-FR" sz="6500" b="1" smtClean="0"/>
              <a:t>durmiendo, muriendo</a:t>
            </a:r>
            <a:endParaRPr lang="it-IT" sz="6500" smtClean="0"/>
          </a:p>
          <a:p>
            <a:pPr>
              <a:buNone/>
            </a:pPr>
            <a:endParaRPr lang="it-IT" sz="2800" smtClean="0"/>
          </a:p>
          <a:p>
            <a:pPr lvl="1">
              <a:buNone/>
            </a:pPr>
            <a:r>
              <a:rPr lang="es-MX" sz="2400" smtClean="0"/>
              <a:t> </a:t>
            </a:r>
            <a:r>
              <a:rPr lang="es-MX" sz="2800" smtClean="0"/>
              <a:t> </a:t>
            </a:r>
            <a:endParaRPr lang="it-IT" sz="2800" smtClean="0"/>
          </a:p>
          <a:p>
            <a:endParaRPr lang="it-IT"/>
          </a:p>
        </p:txBody>
      </p:sp>
      <p:sp>
        <p:nvSpPr>
          <p:cNvPr id="4" name="Ovale 3"/>
          <p:cNvSpPr/>
          <p:nvPr/>
        </p:nvSpPr>
        <p:spPr>
          <a:xfrm>
            <a:off x="5429256" y="214290"/>
            <a:ext cx="2286016" cy="214314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mtClean="0"/>
              <a:t>Verbos de irregularidad vocálica</a:t>
            </a:r>
            <a:endParaRPr lang="it-IT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00760" y="228600"/>
            <a:ext cx="2835392" cy="758952"/>
          </a:xfrm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lang="it-IT" smtClean="0"/>
              <a:t>gerundio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lvl="1"/>
            <a:r>
              <a:rPr lang="es-MX" sz="2600" smtClean="0"/>
              <a:t>Los verbos de irregularidad consonántica que terminan en -UIR, como </a:t>
            </a:r>
            <a:r>
              <a:rPr lang="es-MX" sz="2600" i="1" smtClean="0"/>
              <a:t>distribuir</a:t>
            </a:r>
            <a:r>
              <a:rPr lang="es-MX" sz="2600" smtClean="0"/>
              <a:t> forman el gerundio con una Y</a:t>
            </a:r>
          </a:p>
          <a:p>
            <a:pPr lvl="1">
              <a:buNone/>
            </a:pPr>
            <a:endParaRPr lang="es-MX" sz="2400" smtClean="0"/>
          </a:p>
          <a:p>
            <a:pPr lvl="1" algn="ctr"/>
            <a:r>
              <a:rPr lang="es-MX" sz="2400" smtClean="0"/>
              <a:t> </a:t>
            </a:r>
            <a:r>
              <a:rPr lang="es-MX" sz="2400" b="1" smtClean="0"/>
              <a:t>distribuyendo</a:t>
            </a:r>
          </a:p>
          <a:p>
            <a:pPr lvl="1" algn="ctr">
              <a:buNone/>
            </a:pPr>
            <a:endParaRPr lang="es-MX" sz="2400" b="1" smtClean="0"/>
          </a:p>
          <a:p>
            <a:pPr lvl="1" algn="r">
              <a:buNone/>
            </a:pPr>
            <a:r>
              <a:rPr lang="es-MX" sz="2400" b="1" smtClean="0"/>
              <a:t>(leer: leyendo</a:t>
            </a:r>
          </a:p>
          <a:p>
            <a:pPr lvl="1" algn="r">
              <a:buNone/>
            </a:pPr>
            <a:r>
              <a:rPr lang="es-MX" sz="2400" b="1" smtClean="0"/>
              <a:t>creer: creyendo)</a:t>
            </a:r>
          </a:p>
          <a:p>
            <a:pPr lvl="1" algn="just"/>
            <a:endParaRPr lang="es-MX" sz="2400" b="1" smtClean="0"/>
          </a:p>
          <a:p>
            <a:pPr lvl="1" algn="just"/>
            <a:r>
              <a:rPr lang="es-MX" sz="2600" smtClean="0"/>
              <a:t>Los verbos de irregularidad consonántica C-ZC tienen un gerundio regular:</a:t>
            </a:r>
          </a:p>
          <a:p>
            <a:pPr lvl="1" algn="ctr"/>
            <a:r>
              <a:rPr lang="es-MX" sz="2400" b="1" smtClean="0"/>
              <a:t>conocer: conociendo</a:t>
            </a:r>
          </a:p>
          <a:p>
            <a:pPr lvl="1" algn="ctr"/>
            <a:r>
              <a:rPr lang="es-MX" sz="2400" b="1" smtClean="0"/>
              <a:t>traducir: traduciendo</a:t>
            </a:r>
            <a:endParaRPr lang="it-IT" sz="2400" smtClean="0"/>
          </a:p>
          <a:p>
            <a:pPr>
              <a:buNone/>
            </a:pPr>
            <a:r>
              <a:rPr lang="es-MX" sz="2800" smtClean="0"/>
              <a:t> </a:t>
            </a:r>
            <a:endParaRPr lang="it-IT" sz="2800" smtClean="0"/>
          </a:p>
          <a:p>
            <a:endParaRPr lang="it-IT"/>
          </a:p>
        </p:txBody>
      </p:sp>
      <p:sp>
        <p:nvSpPr>
          <p:cNvPr id="4" name="Ovale 3"/>
          <p:cNvSpPr/>
          <p:nvPr/>
        </p:nvSpPr>
        <p:spPr>
          <a:xfrm>
            <a:off x="428596" y="214290"/>
            <a:ext cx="4071966" cy="8572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mtClean="0"/>
              <a:t>Verbos de irregularidad consonántica</a:t>
            </a:r>
            <a:endParaRPr lang="it-IT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60000"/>
              <a:lumOff val="40000"/>
            </a:schemeClr>
          </a:solidFill>
        </p:spPr>
        <p:txBody>
          <a:bodyPr/>
          <a:lstStyle/>
          <a:p>
            <a:r>
              <a:rPr lang="it-IT" smtClean="0"/>
              <a:t>gerundio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lvl="1">
              <a:buNone/>
            </a:pPr>
            <a:endParaRPr lang="es-MX" sz="2400" smtClean="0"/>
          </a:p>
          <a:p>
            <a:pPr lvl="1">
              <a:buNone/>
            </a:pPr>
            <a:r>
              <a:rPr lang="es-MX" sz="2400" smtClean="0"/>
              <a:t>	ir: </a:t>
            </a:r>
            <a:r>
              <a:rPr lang="es-MX" sz="2400" i="1" smtClean="0"/>
              <a:t>yendo</a:t>
            </a:r>
          </a:p>
          <a:p>
            <a:pPr lvl="1">
              <a:buNone/>
            </a:pPr>
            <a:r>
              <a:rPr lang="es-MX" sz="2400" smtClean="0"/>
              <a:t>	oír: </a:t>
            </a:r>
            <a:r>
              <a:rPr lang="es-MX" sz="2400" i="1" smtClean="0"/>
              <a:t>oyendo</a:t>
            </a:r>
          </a:p>
          <a:p>
            <a:pPr lvl="1">
              <a:buNone/>
            </a:pPr>
            <a:r>
              <a:rPr lang="es-MX" sz="2400" smtClean="0"/>
              <a:t>	caer: </a:t>
            </a:r>
            <a:r>
              <a:rPr lang="es-MX" sz="2400" i="1" smtClean="0"/>
              <a:t>cayendo</a:t>
            </a:r>
            <a:r>
              <a:rPr lang="es-MX" sz="2400" smtClean="0"/>
              <a:t> </a:t>
            </a:r>
          </a:p>
          <a:p>
            <a:pPr lvl="1">
              <a:buNone/>
            </a:pPr>
            <a:r>
              <a:rPr lang="es-MX" sz="2400" smtClean="0"/>
              <a:t>	traer: </a:t>
            </a:r>
            <a:r>
              <a:rPr lang="es-MX" sz="2400" i="1" smtClean="0"/>
              <a:t>trayendo</a:t>
            </a:r>
            <a:r>
              <a:rPr lang="es-MX" sz="2400" smtClean="0"/>
              <a:t> 	</a:t>
            </a:r>
          </a:p>
          <a:p>
            <a:pPr lvl="1">
              <a:buNone/>
            </a:pPr>
            <a:r>
              <a:rPr lang="es-MX" sz="2400" smtClean="0"/>
              <a:t>	venir: </a:t>
            </a:r>
            <a:r>
              <a:rPr lang="es-MX" sz="2400" i="1" smtClean="0"/>
              <a:t>viniendo</a:t>
            </a:r>
            <a:r>
              <a:rPr lang="es-MX" sz="2400" smtClean="0"/>
              <a:t> </a:t>
            </a:r>
          </a:p>
          <a:p>
            <a:pPr lvl="1">
              <a:buNone/>
            </a:pPr>
            <a:r>
              <a:rPr lang="es-MX" sz="2400" smtClean="0"/>
              <a:t>	decir: </a:t>
            </a:r>
            <a:r>
              <a:rPr lang="es-MX" sz="2400" i="1" smtClean="0"/>
              <a:t>diciendo</a:t>
            </a:r>
          </a:p>
          <a:p>
            <a:pPr lvl="1">
              <a:buNone/>
            </a:pPr>
            <a:r>
              <a:rPr lang="es-MX" sz="2400" smtClean="0"/>
              <a:t>	poder: </a:t>
            </a:r>
            <a:r>
              <a:rPr lang="es-MX" sz="2400" i="1" smtClean="0"/>
              <a:t>pudiendo</a:t>
            </a:r>
          </a:p>
          <a:p>
            <a:pPr lvl="1">
              <a:buNone/>
            </a:pPr>
            <a:endParaRPr lang="it-IT" sz="2400" smtClean="0"/>
          </a:p>
          <a:p>
            <a:r>
              <a:rPr lang="es-MX" sz="2400" smtClean="0"/>
              <a:t>Los demás verbos de irregularidad propia tienen un gerundio </a:t>
            </a:r>
            <a:r>
              <a:rPr lang="es-MX" sz="2400" u="sng" smtClean="0"/>
              <a:t>regular</a:t>
            </a:r>
            <a:r>
              <a:rPr lang="es-MX" sz="2400" smtClean="0"/>
              <a:t>: estar: </a:t>
            </a:r>
            <a:r>
              <a:rPr lang="es-MX" sz="2400" i="1" smtClean="0"/>
              <a:t>estando</a:t>
            </a:r>
            <a:r>
              <a:rPr lang="es-MX" sz="2400" smtClean="0"/>
              <a:t>;</a:t>
            </a:r>
            <a:r>
              <a:rPr lang="es-MX" sz="2400" i="1" smtClean="0"/>
              <a:t> </a:t>
            </a:r>
            <a:r>
              <a:rPr lang="es-MX" sz="2400" smtClean="0"/>
              <a:t>dar:</a:t>
            </a:r>
            <a:r>
              <a:rPr lang="es-MX" sz="2400" i="1" smtClean="0"/>
              <a:t> dando; </a:t>
            </a:r>
            <a:r>
              <a:rPr lang="es-MX" sz="2400" smtClean="0"/>
              <a:t>ser: </a:t>
            </a:r>
            <a:r>
              <a:rPr lang="es-MX" sz="2400" i="1" smtClean="0"/>
              <a:t>siendo</a:t>
            </a:r>
            <a:r>
              <a:rPr lang="es-MX" sz="2400" smtClean="0"/>
              <a:t>; ver: viendo; hacer: </a:t>
            </a:r>
            <a:r>
              <a:rPr lang="es-MX" sz="2400" i="1" smtClean="0"/>
              <a:t>haciendo</a:t>
            </a:r>
            <a:r>
              <a:rPr lang="es-MX" sz="2400" smtClean="0"/>
              <a:t>; tener: </a:t>
            </a:r>
            <a:r>
              <a:rPr lang="es-MX" sz="2400" i="1" smtClean="0"/>
              <a:t>teniendo</a:t>
            </a:r>
            <a:r>
              <a:rPr lang="es-MX" sz="2400" smtClean="0"/>
              <a:t>; etc.etc.</a:t>
            </a:r>
            <a:endParaRPr lang="it-IT" sz="2400" smtClean="0"/>
          </a:p>
          <a:p>
            <a:endParaRPr lang="it-IT"/>
          </a:p>
        </p:txBody>
      </p:sp>
      <p:sp>
        <p:nvSpPr>
          <p:cNvPr id="4" name="Ovale 3"/>
          <p:cNvSpPr/>
          <p:nvPr/>
        </p:nvSpPr>
        <p:spPr>
          <a:xfrm>
            <a:off x="3929058" y="1928802"/>
            <a:ext cx="4143404" cy="250033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smtClean="0"/>
              <a:t>Verbos de irregularidad propia</a:t>
            </a:r>
            <a:endParaRPr lang="it-IT" b="1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ittà">
  <a:themeElements>
    <a:clrScheme name="Modulo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Città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ttà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82</TotalTime>
  <Words>537</Words>
  <Application>Microsoft Macintosh PowerPoint</Application>
  <PresentationFormat>Presentazione su schermo (4:3)</PresentationFormat>
  <Paragraphs>164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17</vt:i4>
      </vt:variant>
    </vt:vector>
  </HeadingPairs>
  <TitlesOfParts>
    <vt:vector size="18" baseType="lpstr">
      <vt:lpstr>Città</vt:lpstr>
      <vt:lpstr>La bella durmiente en el bosque y el príncipe Marco Denevi (Argentina) </vt:lpstr>
      <vt:lpstr>estar + gerundio</vt:lpstr>
      <vt:lpstr>gerundio</vt:lpstr>
      <vt:lpstr>gerundio</vt:lpstr>
      <vt:lpstr>gerundio</vt:lpstr>
      <vt:lpstr>gerundio</vt:lpstr>
      <vt:lpstr>gerundio</vt:lpstr>
      <vt:lpstr>gerundio</vt:lpstr>
      <vt:lpstr>gerundio</vt:lpstr>
      <vt:lpstr>indefinidos</vt:lpstr>
      <vt:lpstr>indefinidos</vt:lpstr>
      <vt:lpstr>indefinidos</vt:lpstr>
      <vt:lpstr>indefinidos</vt:lpstr>
      <vt:lpstr>indefinidos</vt:lpstr>
      <vt:lpstr>indefinidos</vt:lpstr>
      <vt:lpstr>indefinidos</vt:lpstr>
      <vt:lpstr>indefinidos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betina</dc:creator>
  <cp:lastModifiedBy>Betina</cp:lastModifiedBy>
  <cp:revision>13</cp:revision>
  <dcterms:created xsi:type="dcterms:W3CDTF">2011-07-04T16:07:23Z</dcterms:created>
  <dcterms:modified xsi:type="dcterms:W3CDTF">2015-11-10T08:01:07Z</dcterms:modified>
</cp:coreProperties>
</file>