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3124200"/>
            <a:ext cx="6477000" cy="1914144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5056632"/>
            <a:ext cx="6477000" cy="1174088"/>
          </a:xfrm>
        </p:spPr>
        <p:txBody>
          <a:bodyPr vert="horz" lIns="91440" tIns="0" rIns="45720" bIns="0" rtlCol="0">
            <a:normAutofit/>
          </a:bodyPr>
          <a:lstStyle>
            <a:lvl1pPr marL="0" indent="0" algn="l" defTabSz="914400" rtl="0" eaLnBrk="1" latinLnBrk="0" hangingPunct="1">
              <a:lnSpc>
                <a:spcPts val="2600"/>
              </a:lnSpc>
              <a:spcBef>
                <a:spcPts val="0"/>
              </a:spcBef>
              <a:buSzPct val="90000"/>
              <a:buFontTx/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00216"/>
            <a:ext cx="19842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352" y="6300216"/>
            <a:ext cx="3813048" cy="274320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300216"/>
            <a:ext cx="685800" cy="274320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kern="1200">
                <a:solidFill>
                  <a:schemeClr val="tx1"/>
                </a:solidFill>
                <a:latin typeface="Rockwell" pitchFamily="18" charset="0"/>
                <a:ea typeface="+mn-ea"/>
                <a:cs typeface="+mn-cs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tabLst/>
              <a:defRPr sz="1800"/>
            </a:lvl6pPr>
            <a:lvl7pPr marL="2290763" indent="-344488">
              <a:tabLst/>
              <a:defRPr sz="1800"/>
            </a:lvl7pPr>
            <a:lvl8pPr marL="2290763" indent="-344488">
              <a:tabLst/>
              <a:defRPr sz="1800"/>
            </a:lvl8pPr>
            <a:lvl9pPr marL="2290763" indent="-344488">
              <a:tabLst/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645152" y="1735138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645152" y="3870960"/>
            <a:ext cx="356616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690048"/>
            <a:ext cx="356393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67250" y="368490"/>
            <a:ext cx="3566160" cy="562749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398" y="2866030"/>
            <a:ext cx="3563938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7546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7544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grpSp>
        <p:nvGrpSpPr>
          <p:cNvPr id="3" name="Group 7"/>
          <p:cNvGrpSpPr/>
          <p:nvPr/>
        </p:nvGrpSpPr>
        <p:grpSpPr>
          <a:xfrm rot="21421631">
            <a:off x="629028" y="505650"/>
            <a:ext cx="3850925" cy="5516274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4"/>
          </p:nvPr>
        </p:nvSpPr>
        <p:spPr>
          <a:xfrm rot="21421631">
            <a:off x="808793" y="667560"/>
            <a:ext cx="3468664" cy="512472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3"/>
          <p:cNvGrpSpPr/>
          <p:nvPr/>
        </p:nvGrpSpPr>
        <p:grpSpPr>
          <a:xfrm rot="21214351">
            <a:off x="313409" y="3520798"/>
            <a:ext cx="4088024" cy="302602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6"/>
          </p:nvPr>
        </p:nvSpPr>
        <p:spPr>
          <a:xfrm rot="21214351">
            <a:off x="491057" y="3682579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232774">
            <a:off x="169481" y="241256"/>
            <a:ext cx="4088024" cy="3026020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347129" y="403037"/>
            <a:ext cx="3704109" cy="2697083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3434" y="1524000"/>
            <a:ext cx="356616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2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13432" y="2699982"/>
            <a:ext cx="3566160" cy="2163171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32774">
            <a:off x="2059282" y="379100"/>
            <a:ext cx="5031327" cy="3443312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8736"/>
            <a:ext cx="7315200" cy="98797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32774">
            <a:off x="2248157" y="564564"/>
            <a:ext cx="4653577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762374"/>
            <a:ext cx="7315200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3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13"/>
          <p:cNvGrpSpPr/>
          <p:nvPr/>
        </p:nvGrpSpPr>
        <p:grpSpPr>
          <a:xfrm rot="21420000">
            <a:off x="113687" y="116368"/>
            <a:ext cx="3969060" cy="3705360"/>
            <a:chOff x="1524000" y="381000"/>
            <a:chExt cx="3657600" cy="4737978"/>
          </a:xfrm>
        </p:grpSpPr>
        <p:sp>
          <p:nvSpPr>
            <p:cNvPr id="15" name="Rectangle 14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7" name="Picture Placeholder 9"/>
          <p:cNvSpPr>
            <a:spLocks noGrp="1"/>
          </p:cNvSpPr>
          <p:nvPr>
            <p:ph type="pic" sz="quarter" idx="17"/>
          </p:nvPr>
        </p:nvSpPr>
        <p:spPr>
          <a:xfrm rot="21420000">
            <a:off x="299151" y="304998"/>
            <a:ext cx="3598455" cy="3334235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grpSp>
        <p:nvGrpSpPr>
          <p:cNvPr id="8" name="Group 9"/>
          <p:cNvGrpSpPr/>
          <p:nvPr/>
        </p:nvGrpSpPr>
        <p:grpSpPr>
          <a:xfrm rot="360000">
            <a:off x="4165479" y="323141"/>
            <a:ext cx="4792693" cy="3443312"/>
            <a:chOff x="1524000" y="381000"/>
            <a:chExt cx="3657600" cy="4737978"/>
          </a:xfrm>
        </p:grpSpPr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3" name="Picture Placeholder 9"/>
          <p:cNvSpPr>
            <a:spLocks noGrp="1"/>
          </p:cNvSpPr>
          <p:nvPr>
            <p:ph type="pic" sz="quarter" idx="16"/>
          </p:nvPr>
        </p:nvSpPr>
        <p:spPr>
          <a:xfrm rot="360000">
            <a:off x="4336486" y="507668"/>
            <a:ext cx="4432860" cy="30723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926106"/>
            <a:ext cx="7315200" cy="990600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51682" y="450851"/>
            <a:ext cx="846083" cy="5357812"/>
          </a:xfrm>
        </p:spPr>
        <p:txBody>
          <a:bodyPr vert="eaVert" anchor="t" anchorCtr="0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450851"/>
            <a:ext cx="5943600" cy="535781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filigran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122215" y="3200400"/>
            <a:ext cx="8021782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r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0813" y="3833095"/>
            <a:ext cx="4724400" cy="1209964"/>
          </a:xfrm>
        </p:spPr>
        <p:txBody>
          <a:bodyPr lIns="45720" tIns="0" rIns="45720" bIns="0" anchor="b" anchorCtr="0">
            <a:noAutofit/>
          </a:bodyPr>
          <a:lstStyle>
            <a:lvl1pPr algn="l">
              <a:lnSpc>
                <a:spcPts val="5000"/>
              </a:lnSpc>
              <a:defRPr sz="4600"/>
            </a:lvl1pPr>
          </a:lstStyle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0813" y="5056909"/>
            <a:ext cx="4724400" cy="1156586"/>
          </a:xfrm>
        </p:spPr>
        <p:txBody>
          <a:bodyPr lIns="91440" tIns="0" rIns="45720" bIns="0">
            <a:normAutofit/>
          </a:bodyPr>
          <a:lstStyle>
            <a:lvl1pPr marL="0" indent="0" algn="l">
              <a:lnSpc>
                <a:spcPts val="2600"/>
              </a:lnSpc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98744"/>
            <a:ext cx="1981200" cy="273050"/>
          </a:xfrm>
        </p:spPr>
        <p:txBody>
          <a:bodyPr/>
          <a:lstStyle>
            <a:lvl1pPr algn="l">
              <a:defRPr sz="1100"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400" y="6298744"/>
            <a:ext cx="3810000" cy="27305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4856" y="6312392"/>
            <a:ext cx="685800" cy="265089"/>
          </a:xfr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94560"/>
            <a:ext cx="7772400" cy="1362075"/>
          </a:xfrm>
        </p:spPr>
        <p:txBody>
          <a:bodyPr vert="horz" lIns="45720" tIns="0" rIns="45720" bIns="0" rtlCol="0" anchor="b" anchorCtr="0">
            <a:noAutofit/>
          </a:bodyPr>
          <a:lstStyle>
            <a:lvl1pPr algn="l" defTabSz="914400" rtl="0" eaLnBrk="1" latinLnBrk="0" hangingPunct="1">
              <a:lnSpc>
                <a:spcPts val="5000"/>
              </a:lnSpc>
              <a:spcBef>
                <a:spcPct val="0"/>
              </a:spcBef>
              <a:buNone/>
              <a:defRPr sz="4600" b="1" kern="1200" cap="none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57016"/>
            <a:ext cx="7772400" cy="987552"/>
          </a:xfrm>
        </p:spPr>
        <p:txBody>
          <a:bodyPr vert="horz" lIns="91440" tIns="0" rIns="45720" bIns="0" rtlCol="0" anchor="t" anchorCtr="0">
            <a:normAutofit/>
          </a:bodyPr>
          <a:lstStyle>
            <a:lvl1pPr marL="0" indent="0">
              <a:spcBef>
                <a:spcPts val="0"/>
              </a:spcBef>
              <a:buNone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SzPct val="90000"/>
              <a:buFontTx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filigran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712693" y="1689847"/>
            <a:ext cx="8431303" cy="2209800"/>
          </a:xfrm>
        </p:spPr>
        <p:txBody>
          <a:bodyPr wrap="none" lIns="0" tIns="0" rIns="0" bIns="0" anchor="ctr" anchorCtr="0">
            <a:noAutofit/>
          </a:bodyPr>
          <a:lstStyle>
            <a:lvl1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  <a:lvl2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2pPr>
            <a:lvl3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3pPr>
            <a:lvl4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4pPr>
            <a:lvl5pPr marL="0" indent="0" algn="l">
              <a:spcBef>
                <a:spcPts val="0"/>
              </a:spcBef>
              <a:buNone/>
              <a:defRPr sz="12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196353"/>
            <a:ext cx="5334000" cy="1362075"/>
          </a:xfrm>
        </p:spPr>
        <p:txBody>
          <a:bodyPr lIns="45720" tIns="0" rIns="45720" bIns="0" anchor="b" anchorCtr="0"/>
          <a:lstStyle>
            <a:lvl1pPr algn="l">
              <a:lnSpc>
                <a:spcPts val="5000"/>
              </a:lnSpc>
              <a:defRPr sz="4600" b="1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560618"/>
            <a:ext cx="5334000" cy="983087"/>
          </a:xfrm>
        </p:spPr>
        <p:txBody>
          <a:bodyPr tIns="0" rIns="45720" bIns="0" anchor="t" anchorCtr="0"/>
          <a:lstStyle>
            <a:lvl1pPr marL="0" indent="0">
              <a:spcBef>
                <a:spcPct val="0"/>
              </a:spcBef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zione con immagine">
    <p:bg>
      <p:bgPr>
        <a:blipFill dpi="0" rotWithShape="1">
          <a:blip r:embed="rId2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775" y="4069804"/>
            <a:ext cx="5538788" cy="1162050"/>
          </a:xfrm>
        </p:spPr>
        <p:txBody>
          <a:bodyPr tIns="0" bIns="0" anchor="b"/>
          <a:lstStyle>
            <a:lvl1pPr algn="l">
              <a:lnSpc>
                <a:spcPts val="4600"/>
              </a:lnSpc>
              <a:defRPr sz="4600" b="1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grpSp>
        <p:nvGrpSpPr>
          <p:cNvPr id="3" name="Group 8"/>
          <p:cNvGrpSpPr/>
          <p:nvPr/>
        </p:nvGrpSpPr>
        <p:grpSpPr>
          <a:xfrm rot="21240000">
            <a:off x="654352" y="445180"/>
            <a:ext cx="5416247" cy="3630168"/>
            <a:chOff x="1524000" y="381000"/>
            <a:chExt cx="3657600" cy="4737978"/>
          </a:xfrm>
        </p:grpSpPr>
        <p:sp>
          <p:nvSpPr>
            <p:cNvPr id="10" name="Rectangle 9"/>
            <p:cNvSpPr/>
            <p:nvPr userDrawn="1"/>
          </p:nvSpPr>
          <p:spPr>
            <a:xfrm>
              <a:off x="1524000" y="381000"/>
              <a:ext cx="3657600" cy="47244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1524000" y="381000"/>
              <a:ext cx="3657600" cy="4737978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85000"/>
                  </a:schemeClr>
                </a:gs>
                <a:gs pos="15000">
                  <a:schemeClr val="bg1">
                    <a:alpha val="75000"/>
                  </a:schemeClr>
                </a:gs>
                <a:gs pos="100000">
                  <a:schemeClr val="bg1"/>
                </a:gs>
                <a:gs pos="100000">
                  <a:schemeClr val="bg1"/>
                </a:gs>
              </a:gsLst>
              <a:path path="rect">
                <a:fillToRect r="100000" b="100000"/>
              </a:path>
              <a:tileRect l="-100000" t="-100000"/>
            </a:gradFill>
            <a:ln>
              <a:noFill/>
            </a:ln>
            <a:effectLst>
              <a:innerShdw blurRad="190500" dist="88900" dir="13500000">
                <a:schemeClr val="bg1">
                  <a:lumMod val="65000"/>
                  <a:alpha val="25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2" name="Picture Placeholder 9"/>
          <p:cNvSpPr>
            <a:spLocks noGrp="1"/>
          </p:cNvSpPr>
          <p:nvPr>
            <p:ph type="pic" sz="quarter" idx="15"/>
          </p:nvPr>
        </p:nvSpPr>
        <p:spPr>
          <a:xfrm rot="21240000">
            <a:off x="857677" y="632632"/>
            <a:ext cx="5009597" cy="3255264"/>
          </a:xfrm>
          <a:solidFill>
            <a:schemeClr val="bg1">
              <a:lumMod val="85000"/>
            </a:schemeClr>
          </a:solidFill>
        </p:spPr>
        <p:txBody>
          <a:bodyPr/>
          <a:lstStyle>
            <a:lvl1pPr>
              <a:buNone/>
              <a:defRPr/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58117" y="5230906"/>
            <a:ext cx="5532958" cy="865093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35139"/>
            <a:ext cx="3566160" cy="4056062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344488"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326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367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30247" y="1419366"/>
            <a:ext cx="3200400" cy="584035"/>
          </a:xfrm>
        </p:spPr>
        <p:txBody>
          <a:bodyPr anchor="b"/>
          <a:lstStyle>
            <a:lvl1pPr marL="0" indent="0" algn="ctr">
              <a:spcBef>
                <a:spcPct val="0"/>
              </a:spcBef>
              <a:buNone/>
              <a:defRPr sz="2200" b="0">
                <a:solidFill>
                  <a:schemeClr val="tx2">
                    <a:lumMod val="60000"/>
                    <a:lumOff val="40000"/>
                  </a:schemeClr>
                </a:solidFill>
                <a:latin typeface="Impact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6514" y="2174875"/>
            <a:ext cx="3566160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2290763" indent="-344488"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pic>
        <p:nvPicPr>
          <p:cNvPr id="11" name="Picture 10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3" name="Picture 12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  <p:pic>
        <p:nvPicPr>
          <p:cNvPr id="12" name="Picture 11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7039" y="1897040"/>
            <a:ext cx="3228975" cy="142875"/>
          </a:xfrm>
          <a:prstGeom prst="rect">
            <a:avLst/>
          </a:prstGeom>
        </p:spPr>
      </p:pic>
      <p:pic>
        <p:nvPicPr>
          <p:cNvPr id="14" name="Picture 13" descr="Comparison-Underl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5960" y="1897040"/>
            <a:ext cx="3228975" cy="14287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735138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914400" y="3870960"/>
            <a:ext cx="7315200" cy="1920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22" Type="http://schemas.openxmlformats.org/officeDocument/2006/relationships/image" Target="../media/image6.png"/><Relationship Id="rId23" Type="http://schemas.openxmlformats.org/officeDocument/2006/relationships/image" Target="../media/image7.png"/><Relationship Id="rId24" Type="http://schemas.openxmlformats.org/officeDocument/2006/relationships/image" Target="../media/image8.png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03238"/>
            <a:ext cx="7313613" cy="8683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735138"/>
            <a:ext cx="7313613" cy="405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63438" y="6314461"/>
            <a:ext cx="1295400" cy="2650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fld id="{2DF66AD8-BC4A-4004-9882-414398D930CA}" type="datetimeFigureOut">
              <a:rPr lang="en-US" smtClean="0"/>
              <a:t>11/05/17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2607" y="6305797"/>
            <a:ext cx="3717967" cy="2592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Rockwell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21388" y="5476097"/>
            <a:ext cx="1483056" cy="8518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00">
                <a:gradFill>
                  <a:gsLst>
                    <a:gs pos="0">
                      <a:schemeClr val="tx1">
                        <a:alpha val="10000"/>
                      </a:schemeClr>
                    </a:gs>
                    <a:gs pos="100000">
                      <a:schemeClr val="tx1">
                        <a:alpha val="10000"/>
                      </a:schemeClr>
                    </a:gs>
                  </a:gsLst>
                  <a:lin ang="5400000" scaled="0"/>
                </a:gradFill>
                <a:latin typeface="Impact" pitchFamily="34" charset="0"/>
              </a:defRPr>
            </a:lvl1pPr>
          </a:lstStyle>
          <a:p>
            <a:fld id="{B9D2C864-9362-43C7-A136-D9C41D93A96D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63550" indent="-463550" algn="l" defTabSz="914400" rtl="0" eaLnBrk="1" latinLnBrk="0" hangingPunct="1">
        <a:spcBef>
          <a:spcPts val="2000"/>
        </a:spcBef>
        <a:buSzPct val="90000"/>
        <a:buFontTx/>
        <a:buBlip>
          <a:blip r:embed="rId2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SzPct val="90000"/>
        <a:buFontTx/>
        <a:buBlip>
          <a:blip r:embed="rId23"/>
        </a:buBlip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255713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7025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938338" indent="-341313" algn="l" defTabSz="914400" rtl="0" eaLnBrk="1" latinLnBrk="0" hangingPunct="1">
        <a:spcBef>
          <a:spcPts val="600"/>
        </a:spcBef>
        <a:buSzPct val="90000"/>
        <a:buFontTx/>
        <a:buBlip>
          <a:blip r:embed="rId2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Tx/>
        <a:buBlip>
          <a:blip r:embed="rId24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SzPct val="90000"/>
        <a:buFontTx/>
        <a:buBlip>
          <a:blip r:embed="rId22"/>
        </a:buBlip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Tx/>
        <a:buBlip>
          <a:blip r:embed="rId23"/>
        </a:buBlip>
        <a:defRPr lang="en-US" sz="1800" kern="1200" dirty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 smtClean="0"/>
              <a:t>Oraciones</a:t>
            </a:r>
            <a:r>
              <a:rPr lang="it-IT" dirty="0" smtClean="0"/>
              <a:t> </a:t>
            </a:r>
            <a:r>
              <a:rPr lang="it-IT" dirty="0" err="1" smtClean="0"/>
              <a:t>adverbiales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165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2400" dirty="0"/>
              <a:t>ORACIONES ADVERBIALES TEMPORALES</a:t>
            </a:r>
            <a:r>
              <a:rPr lang="it-IT" sz="24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err="1"/>
              <a:t>Expresión</a:t>
            </a:r>
            <a:r>
              <a:rPr lang="fr-FR" dirty="0"/>
              <a:t> de </a:t>
            </a:r>
            <a:r>
              <a:rPr lang="fr-FR" dirty="0" err="1"/>
              <a:t>tiempo</a:t>
            </a:r>
            <a:r>
              <a:rPr lang="fr-FR" dirty="0"/>
              <a:t>: </a:t>
            </a:r>
            <a:r>
              <a:rPr lang="fr-FR" i="1" dirty="0" err="1"/>
              <a:t>cuando</a:t>
            </a:r>
            <a:r>
              <a:rPr lang="fr-FR" i="1" dirty="0"/>
              <a:t>, </a:t>
            </a:r>
            <a:r>
              <a:rPr lang="fr-FR" i="1" dirty="0" err="1"/>
              <a:t>apenas</a:t>
            </a:r>
            <a:r>
              <a:rPr lang="fr-FR" i="1" dirty="0"/>
              <a:t>, antes que, tan </a:t>
            </a:r>
            <a:r>
              <a:rPr lang="fr-FR" i="1" dirty="0" err="1"/>
              <a:t>pronto</a:t>
            </a:r>
            <a:r>
              <a:rPr lang="fr-FR" i="1" dirty="0"/>
              <a:t> </a:t>
            </a:r>
            <a:r>
              <a:rPr lang="fr-FR" i="1" dirty="0" err="1"/>
              <a:t>como</a:t>
            </a:r>
            <a:r>
              <a:rPr lang="fr-FR" i="1" dirty="0"/>
              <a:t>, en </a:t>
            </a:r>
            <a:r>
              <a:rPr lang="fr-FR" i="1" dirty="0" err="1"/>
              <a:t>cuanto</a:t>
            </a:r>
            <a:r>
              <a:rPr lang="fr-FR" i="1" dirty="0"/>
              <a:t>, </a:t>
            </a:r>
            <a:r>
              <a:rPr lang="fr-FR" i="1" dirty="0" err="1"/>
              <a:t>mientras</a:t>
            </a:r>
            <a:r>
              <a:rPr lang="fr-FR" i="1" dirty="0"/>
              <a:t> </a:t>
            </a:r>
            <a:r>
              <a:rPr lang="fr-FR" i="1" dirty="0" err="1"/>
              <a:t>tanto</a:t>
            </a:r>
            <a:r>
              <a:rPr lang="fr-FR" i="1" dirty="0"/>
              <a:t>, </a:t>
            </a:r>
            <a:r>
              <a:rPr lang="fr-FR" i="1" dirty="0" err="1"/>
              <a:t>mientras</a:t>
            </a:r>
            <a:r>
              <a:rPr lang="fr-FR" i="1" dirty="0"/>
              <a:t> que, antes de, </a:t>
            </a:r>
            <a:r>
              <a:rPr lang="fr-FR" i="1" dirty="0" err="1"/>
              <a:t>siempre</a:t>
            </a:r>
            <a:r>
              <a:rPr lang="fr-FR" i="1" dirty="0"/>
              <a:t> que, </a:t>
            </a:r>
            <a:r>
              <a:rPr lang="fr-FR" i="1" dirty="0" err="1"/>
              <a:t>después</a:t>
            </a:r>
            <a:r>
              <a:rPr lang="fr-FR" i="1" dirty="0"/>
              <a:t> de, entre </a:t>
            </a:r>
            <a:r>
              <a:rPr lang="fr-FR" i="1" dirty="0" err="1"/>
              <a:t>tanto</a:t>
            </a:r>
            <a:r>
              <a:rPr lang="fr-FR" i="1" dirty="0"/>
              <a:t>, a </a:t>
            </a:r>
            <a:r>
              <a:rPr lang="fr-FR" i="1" dirty="0" err="1"/>
              <a:t>medida</a:t>
            </a:r>
            <a:r>
              <a:rPr lang="fr-FR" i="1" dirty="0"/>
              <a:t> que…</a:t>
            </a:r>
            <a:endParaRPr lang="it-IT" dirty="0"/>
          </a:p>
          <a:p>
            <a:pPr marL="0" indent="0">
              <a:buNone/>
            </a:pPr>
            <a:r>
              <a:rPr lang="fr-FR" b="1" dirty="0"/>
              <a:t>Cuando </a:t>
            </a:r>
            <a:r>
              <a:rPr lang="fr-FR" dirty="0"/>
              <a:t>(</a:t>
            </a:r>
            <a:r>
              <a:rPr lang="fr-FR" dirty="0" err="1"/>
              <a:t>todas</a:t>
            </a:r>
            <a:r>
              <a:rPr lang="fr-FR" dirty="0"/>
              <a:t> las </a:t>
            </a:r>
            <a:r>
              <a:rPr lang="fr-FR" dirty="0" err="1"/>
              <a:t>demás</a:t>
            </a:r>
            <a:r>
              <a:rPr lang="fr-FR" dirty="0"/>
              <a:t> </a:t>
            </a:r>
            <a:r>
              <a:rPr lang="fr-FR" dirty="0" err="1"/>
              <a:t>partículas</a:t>
            </a:r>
            <a:r>
              <a:rPr lang="fr-FR" dirty="0"/>
              <a:t> temporales </a:t>
            </a:r>
            <a:r>
              <a:rPr lang="fr-FR" dirty="0" err="1"/>
              <a:t>funcionan</a:t>
            </a:r>
            <a:r>
              <a:rPr lang="fr-FR" dirty="0"/>
              <a:t> </a:t>
            </a:r>
            <a:r>
              <a:rPr lang="fr-FR" dirty="0" err="1"/>
              <a:t>como</a:t>
            </a:r>
            <a:r>
              <a:rPr lang="fr-FR" dirty="0"/>
              <a:t> </a:t>
            </a:r>
            <a:r>
              <a:rPr lang="fr-FR" dirty="0" err="1"/>
              <a:t>cuando</a:t>
            </a:r>
            <a:r>
              <a:rPr lang="fr-FR" dirty="0"/>
              <a:t>): </a:t>
            </a:r>
            <a:r>
              <a:rPr lang="fr-FR" u="sng" dirty="0" err="1"/>
              <a:t>experiencia-anticipación</a:t>
            </a:r>
            <a:r>
              <a:rPr lang="fr-FR" dirty="0"/>
              <a:t> (el </a:t>
            </a:r>
            <a:r>
              <a:rPr lang="fr-FR" dirty="0" err="1"/>
              <a:t>verbo</a:t>
            </a:r>
            <a:r>
              <a:rPr lang="fr-FR" dirty="0"/>
              <a:t> de la </a:t>
            </a:r>
            <a:r>
              <a:rPr lang="fr-FR" dirty="0" err="1"/>
              <a:t>oración</a:t>
            </a:r>
            <a:r>
              <a:rPr lang="fr-FR" dirty="0"/>
              <a:t> </a:t>
            </a:r>
            <a:r>
              <a:rPr lang="fr-FR" dirty="0" err="1"/>
              <a:t>subordinada</a:t>
            </a:r>
            <a:r>
              <a:rPr lang="fr-FR" dirty="0"/>
              <a:t> </a:t>
            </a:r>
            <a:r>
              <a:rPr lang="fr-FR" dirty="0" err="1"/>
              <a:t>expresa</a:t>
            </a:r>
            <a:r>
              <a:rPr lang="fr-FR" dirty="0"/>
              <a:t>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acción</a:t>
            </a:r>
            <a:r>
              <a:rPr lang="fr-FR" dirty="0"/>
              <a:t> que no ha </a:t>
            </a:r>
            <a:r>
              <a:rPr lang="fr-FR" dirty="0" err="1"/>
              <a:t>tenido</a:t>
            </a:r>
            <a:r>
              <a:rPr lang="fr-FR" dirty="0"/>
              <a:t> </a:t>
            </a:r>
            <a:r>
              <a:rPr lang="fr-FR" dirty="0" err="1"/>
              <a:t>lugar</a:t>
            </a:r>
            <a:r>
              <a:rPr lang="fr-FR" dirty="0"/>
              <a:t> </a:t>
            </a:r>
            <a:r>
              <a:rPr lang="fr-FR" dirty="0" err="1"/>
              <a:t>todavía</a:t>
            </a:r>
            <a:r>
              <a:rPr lang="fr-FR" dirty="0"/>
              <a:t>; en </a:t>
            </a:r>
            <a:r>
              <a:rPr lang="fr-FR" dirty="0" err="1"/>
              <a:t>ese</a:t>
            </a:r>
            <a:r>
              <a:rPr lang="fr-FR" dirty="0"/>
              <a:t> </a:t>
            </a:r>
            <a:r>
              <a:rPr lang="fr-FR" dirty="0" err="1"/>
              <a:t>sentido</a:t>
            </a:r>
            <a:r>
              <a:rPr lang="fr-FR" dirty="0"/>
              <a:t>, el </a:t>
            </a:r>
            <a:r>
              <a:rPr lang="fr-FR" dirty="0" err="1"/>
              <a:t>hablante</a:t>
            </a:r>
            <a:r>
              <a:rPr lang="fr-FR" dirty="0"/>
              <a:t> anticipa el </a:t>
            </a:r>
            <a:r>
              <a:rPr lang="fr-FR" dirty="0" err="1"/>
              <a:t>acontecimiento</a:t>
            </a:r>
            <a:r>
              <a:rPr lang="fr-FR" dirty="0"/>
              <a:t> </a:t>
            </a:r>
            <a:r>
              <a:rPr lang="fr-FR" dirty="0" err="1"/>
              <a:t>expresado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el </a:t>
            </a:r>
            <a:r>
              <a:rPr lang="fr-FR" dirty="0" err="1"/>
              <a:t>verbo</a:t>
            </a:r>
            <a:r>
              <a:rPr lang="fr-FR" dirty="0"/>
              <a:t> </a:t>
            </a:r>
            <a:r>
              <a:rPr lang="fr-FR" dirty="0" err="1"/>
              <a:t>dependiente</a:t>
            </a:r>
            <a:r>
              <a:rPr lang="fr-FR" dirty="0"/>
              <a:t>).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02802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Cuando se refieren a un tiempo presente o pasado: </a:t>
            </a:r>
            <a:r>
              <a:rPr lang="es-MX" b="1" dirty="0"/>
              <a:t>indicativo.</a:t>
            </a:r>
            <a:endParaRPr lang="it-IT" dirty="0"/>
          </a:p>
          <a:p>
            <a:r>
              <a:rPr lang="es-MX" dirty="0"/>
              <a:t>Cuando se refieren a un tiempo futuro: </a:t>
            </a:r>
            <a:r>
              <a:rPr lang="es-MX" b="1" dirty="0"/>
              <a:t>subjuntivo</a:t>
            </a:r>
            <a:r>
              <a:rPr lang="es-MX" dirty="0"/>
              <a:t>. En italiano, en cambio, estos casos llevan el futuro (</a:t>
            </a:r>
            <a:r>
              <a:rPr lang="es-MX" i="1" dirty="0"/>
              <a:t>quando arriverà, mi saluterà</a:t>
            </a:r>
            <a:r>
              <a:rPr lang="es-MX" dirty="0"/>
              <a:t>); en español, el futuro puede ir con interrogativas directas e indirectas (</a:t>
            </a:r>
            <a:r>
              <a:rPr lang="es-MX" i="1" dirty="0"/>
              <a:t>no sé cuándo llegará</a:t>
            </a:r>
            <a:r>
              <a:rPr lang="es-MX" dirty="0"/>
              <a:t>; </a:t>
            </a:r>
            <a:r>
              <a:rPr lang="es-MX" i="1" dirty="0"/>
              <a:t>cuándo llegarà?</a:t>
            </a:r>
            <a:r>
              <a:rPr lang="es-MX" dirty="0"/>
              <a:t>)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95280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79053" y="655053"/>
            <a:ext cx="6048960" cy="5855368"/>
          </a:xfrm>
        </p:spPr>
        <p:txBody>
          <a:bodyPr>
            <a:normAutofit fontScale="92500" lnSpcReduction="20000"/>
          </a:bodyPr>
          <a:lstStyle/>
          <a:p>
            <a:r>
              <a:rPr lang="es-MX" i="1" dirty="0"/>
              <a:t>Cuando llego, me saluda.</a:t>
            </a:r>
            <a:endParaRPr lang="it-IT" dirty="0"/>
          </a:p>
          <a:p>
            <a:r>
              <a:rPr lang="es-MX" i="1" dirty="0"/>
              <a:t>Cuando llegue me saludará. 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i="1" dirty="0"/>
              <a:t>Cuando la miro me sonríe.</a:t>
            </a:r>
            <a:endParaRPr lang="it-IT" dirty="0"/>
          </a:p>
          <a:p>
            <a:r>
              <a:rPr lang="es-MX" i="1" dirty="0"/>
              <a:t>Cuando la mire me sonreirá.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fr-FR" i="1" dirty="0"/>
              <a:t>Nos </a:t>
            </a:r>
            <a:r>
              <a:rPr lang="fr-FR" i="1" dirty="0" err="1"/>
              <a:t>bañamos</a:t>
            </a:r>
            <a:r>
              <a:rPr lang="fr-FR" i="1" dirty="0"/>
              <a:t> </a:t>
            </a:r>
            <a:r>
              <a:rPr lang="fr-FR" i="1" dirty="0" err="1"/>
              <a:t>cuando</a:t>
            </a:r>
            <a:r>
              <a:rPr lang="fr-FR" i="1" dirty="0"/>
              <a:t> </a:t>
            </a:r>
            <a:r>
              <a:rPr lang="fr-FR" i="1" dirty="0" err="1"/>
              <a:t>hace</a:t>
            </a:r>
            <a:r>
              <a:rPr lang="fr-FR" i="1" dirty="0"/>
              <a:t> </a:t>
            </a:r>
            <a:r>
              <a:rPr lang="fr-FR" i="1" dirty="0" err="1"/>
              <a:t>calor</a:t>
            </a:r>
            <a:r>
              <a:rPr lang="fr-FR" i="1" dirty="0"/>
              <a:t>.</a:t>
            </a:r>
            <a:endParaRPr lang="it-IT" dirty="0"/>
          </a:p>
          <a:p>
            <a:r>
              <a:rPr lang="es-MX" i="1" dirty="0"/>
              <a:t>Cuando haga calor nos bañaremos.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i="1" dirty="0"/>
              <a:t>Ella se calla cuando se lo digo.</a:t>
            </a:r>
            <a:endParaRPr lang="it-IT" dirty="0"/>
          </a:p>
          <a:p>
            <a:r>
              <a:rPr lang="es-MX" i="1" dirty="0"/>
              <a:t>Cállate cuando te lo diga!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83970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86000" y="534737"/>
            <a:ext cx="5942013" cy="5935579"/>
          </a:xfrm>
        </p:spPr>
        <p:txBody>
          <a:bodyPr>
            <a:normAutofit fontScale="92500" lnSpcReduction="20000"/>
          </a:bodyPr>
          <a:lstStyle/>
          <a:p>
            <a:r>
              <a:rPr lang="es-MX" i="1" u="sng" dirty="0"/>
              <a:t>Póngase usted la chaqueta cuando llega el jefe!</a:t>
            </a:r>
            <a:endParaRPr lang="it-IT" dirty="0"/>
          </a:p>
          <a:p>
            <a:r>
              <a:rPr lang="es-MX" i="1" u="sng" dirty="0"/>
              <a:t>Póngase usted la chaqueta cuando llegue el jefe!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i="1" u="sng" dirty="0"/>
              <a:t>Salude usted cuando pasa un oficial!</a:t>
            </a:r>
            <a:endParaRPr lang="it-IT" dirty="0"/>
          </a:p>
          <a:p>
            <a:r>
              <a:rPr lang="es-MX" i="1" u="sng" dirty="0"/>
              <a:t>Salude usted cuando pase un oficial</a:t>
            </a:r>
            <a:r>
              <a:rPr lang="es-MX" i="1" u="sng" dirty="0" smtClean="0"/>
              <a:t>!</a:t>
            </a:r>
            <a:endParaRPr lang="it-IT" dirty="0"/>
          </a:p>
          <a:p>
            <a:endParaRPr lang="it-IT" dirty="0"/>
          </a:p>
          <a:p>
            <a:r>
              <a:rPr lang="fr-FR" i="1" dirty="0" err="1"/>
              <a:t>Ellos</a:t>
            </a:r>
            <a:r>
              <a:rPr lang="fr-FR" i="1" dirty="0"/>
              <a:t> </a:t>
            </a:r>
            <a:r>
              <a:rPr lang="fr-FR" i="1" dirty="0" err="1"/>
              <a:t>beben</a:t>
            </a:r>
            <a:r>
              <a:rPr lang="fr-FR" i="1" dirty="0"/>
              <a:t> </a:t>
            </a:r>
            <a:r>
              <a:rPr lang="fr-FR" i="1" dirty="0" err="1"/>
              <a:t>hasta</a:t>
            </a:r>
            <a:r>
              <a:rPr lang="fr-FR" i="1" dirty="0"/>
              <a:t> que se </a:t>
            </a:r>
            <a:r>
              <a:rPr lang="fr-FR" i="1" dirty="0" err="1"/>
              <a:t>emborrachan</a:t>
            </a:r>
            <a:r>
              <a:rPr lang="fr-FR" i="1" dirty="0"/>
              <a:t>.</a:t>
            </a:r>
            <a:endParaRPr lang="it-IT" dirty="0"/>
          </a:p>
          <a:p>
            <a:r>
              <a:rPr lang="fr-FR" i="1" dirty="0" err="1"/>
              <a:t>Ellos</a:t>
            </a:r>
            <a:r>
              <a:rPr lang="fr-FR" i="1" dirty="0"/>
              <a:t> </a:t>
            </a:r>
            <a:r>
              <a:rPr lang="fr-FR" i="1" dirty="0" err="1"/>
              <a:t>beberán</a:t>
            </a:r>
            <a:r>
              <a:rPr lang="fr-FR" i="1" dirty="0"/>
              <a:t> </a:t>
            </a:r>
            <a:r>
              <a:rPr lang="fr-FR" i="1" dirty="0" err="1"/>
              <a:t>hasta</a:t>
            </a:r>
            <a:r>
              <a:rPr lang="fr-FR" i="1" dirty="0"/>
              <a:t> que se </a:t>
            </a:r>
            <a:r>
              <a:rPr lang="fr-FR" i="1" dirty="0" err="1"/>
              <a:t>emborrachen</a:t>
            </a:r>
            <a:r>
              <a:rPr lang="fr-FR" i="1" dirty="0"/>
              <a:t>.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r>
              <a:rPr lang="es-MX" i="1" dirty="0"/>
              <a:t>Me lo dice en cuanto se entera.</a:t>
            </a:r>
            <a:endParaRPr lang="it-IT" dirty="0"/>
          </a:p>
          <a:p>
            <a:r>
              <a:rPr lang="es-MX" i="1" dirty="0"/>
              <a:t>Me lo dirá en cuanto se entere.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740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069474"/>
            <a:ext cx="7313613" cy="4398210"/>
          </a:xfrm>
        </p:spPr>
        <p:txBody>
          <a:bodyPr/>
          <a:lstStyle/>
          <a:p>
            <a:r>
              <a:rPr lang="es-MX" sz="3200" dirty="0"/>
              <a:t>Uso de los tiempos:</a:t>
            </a:r>
            <a:endParaRPr lang="it-IT" sz="3200" dirty="0"/>
          </a:p>
          <a:p>
            <a:pPr marL="0" indent="0">
              <a:buNone/>
            </a:pPr>
            <a:endParaRPr lang="it-IT" dirty="0"/>
          </a:p>
          <a:p>
            <a:r>
              <a:rPr lang="es-MX" dirty="0"/>
              <a:t>Leo cuando me apetece.</a:t>
            </a:r>
            <a:endParaRPr lang="it-IT" dirty="0"/>
          </a:p>
          <a:p>
            <a:r>
              <a:rPr lang="es-MX" dirty="0"/>
              <a:t>Leía cuando me apetecía.</a:t>
            </a:r>
            <a:endParaRPr lang="it-IT" dirty="0"/>
          </a:p>
          <a:p>
            <a:r>
              <a:rPr lang="es-MX" dirty="0"/>
              <a:t>Leeré cuando me apetezca.</a:t>
            </a:r>
            <a:endParaRPr lang="it-IT" dirty="0"/>
          </a:p>
          <a:p>
            <a:r>
              <a:rPr lang="es-MX" dirty="0"/>
              <a:t>Leería cuando me apeteciera.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3956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dirty="0"/>
              <a:t>ORACIONES ADVERBIALES CONCESIVAS</a:t>
            </a:r>
            <a:r>
              <a:rPr lang="it-IT" sz="28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/>
              <a:t>Expresión</a:t>
            </a:r>
            <a:r>
              <a:rPr lang="fr-FR" dirty="0"/>
              <a:t> de la </a:t>
            </a:r>
            <a:r>
              <a:rPr lang="fr-FR" dirty="0" err="1"/>
              <a:t>concesión</a:t>
            </a:r>
            <a:r>
              <a:rPr lang="fr-FR" dirty="0"/>
              <a:t>: </a:t>
            </a:r>
            <a:r>
              <a:rPr lang="fr-FR" i="1" dirty="0" err="1"/>
              <a:t>aunque</a:t>
            </a:r>
            <a:r>
              <a:rPr lang="fr-FR" i="1" dirty="0"/>
              <a:t> </a:t>
            </a:r>
            <a:r>
              <a:rPr lang="fr-FR" dirty="0"/>
              <a:t>(con </a:t>
            </a:r>
            <a:r>
              <a:rPr lang="fr-FR" dirty="0" err="1"/>
              <a:t>valor</a:t>
            </a:r>
            <a:r>
              <a:rPr lang="fr-FR" dirty="0"/>
              <a:t> </a:t>
            </a:r>
            <a:r>
              <a:rPr lang="fr-FR" dirty="0" err="1"/>
              <a:t>adversativo</a:t>
            </a:r>
            <a:r>
              <a:rPr lang="fr-FR" dirty="0"/>
              <a:t> se </a:t>
            </a:r>
            <a:r>
              <a:rPr lang="fr-FR" dirty="0" err="1"/>
              <a:t>construye</a:t>
            </a:r>
            <a:r>
              <a:rPr lang="fr-FR" dirty="0"/>
              <a:t> con </a:t>
            </a:r>
            <a:r>
              <a:rPr lang="fr-FR" dirty="0" err="1"/>
              <a:t>indicativo</a:t>
            </a:r>
            <a:r>
              <a:rPr lang="fr-FR" dirty="0"/>
              <a:t>)</a:t>
            </a:r>
            <a:r>
              <a:rPr lang="fr-FR" i="1" dirty="0"/>
              <a:t>, a </a:t>
            </a:r>
            <a:r>
              <a:rPr lang="fr-FR" i="1" dirty="0" err="1"/>
              <a:t>pesar</a:t>
            </a:r>
            <a:r>
              <a:rPr lang="fr-FR" i="1" dirty="0"/>
              <a:t> de que, </a:t>
            </a:r>
            <a:r>
              <a:rPr lang="fr-FR" i="1" dirty="0" err="1"/>
              <a:t>aun</a:t>
            </a:r>
            <a:r>
              <a:rPr lang="fr-FR" i="1" dirty="0"/>
              <a:t> </a:t>
            </a:r>
            <a:r>
              <a:rPr lang="fr-FR" i="1" dirty="0" err="1"/>
              <a:t>cuando</a:t>
            </a:r>
            <a:r>
              <a:rPr lang="fr-FR" i="1" dirty="0"/>
              <a:t>, </a:t>
            </a:r>
            <a:r>
              <a:rPr lang="fr-FR" i="1" dirty="0" err="1"/>
              <a:t>así</a:t>
            </a:r>
            <a:r>
              <a:rPr lang="fr-FR" i="1" dirty="0"/>
              <a:t>, si bien, </a:t>
            </a:r>
            <a:r>
              <a:rPr lang="fr-FR" i="1" dirty="0" err="1"/>
              <a:t>por</a:t>
            </a:r>
            <a:r>
              <a:rPr lang="fr-FR" i="1" dirty="0"/>
              <a:t> </a:t>
            </a:r>
            <a:r>
              <a:rPr lang="fr-FR" i="1" dirty="0" err="1"/>
              <a:t>más</a:t>
            </a:r>
            <a:r>
              <a:rPr lang="fr-FR" i="1" dirty="0"/>
              <a:t> que, </a:t>
            </a:r>
            <a:r>
              <a:rPr lang="fr-FR" i="1" dirty="0" err="1"/>
              <a:t>por</a:t>
            </a:r>
            <a:r>
              <a:rPr lang="fr-FR" i="1" dirty="0"/>
              <a:t> </a:t>
            </a:r>
            <a:r>
              <a:rPr lang="fr-FR" i="1" dirty="0" err="1"/>
              <a:t>mucho</a:t>
            </a:r>
            <a:r>
              <a:rPr lang="fr-FR" i="1" dirty="0"/>
              <a:t> que, </a:t>
            </a:r>
            <a:r>
              <a:rPr lang="fr-FR" i="1" dirty="0" err="1"/>
              <a:t>por</a:t>
            </a:r>
            <a:r>
              <a:rPr lang="fr-FR" i="1" dirty="0"/>
              <a:t> </a:t>
            </a:r>
            <a:r>
              <a:rPr lang="fr-FR" i="1" dirty="0" err="1"/>
              <a:t>muy</a:t>
            </a:r>
            <a:r>
              <a:rPr lang="fr-FR" i="1" dirty="0"/>
              <a:t> bien que</a:t>
            </a:r>
            <a:r>
              <a:rPr lang="fr-FR" i="1" dirty="0" smtClean="0"/>
              <a:t>…</a:t>
            </a:r>
            <a:endParaRPr lang="it-IT" dirty="0"/>
          </a:p>
          <a:p>
            <a:r>
              <a:rPr lang="es-MX" b="1" dirty="0"/>
              <a:t>Aunque</a:t>
            </a:r>
            <a:r>
              <a:rPr lang="es-MX" dirty="0"/>
              <a:t>: extendemos el criterio de </a:t>
            </a:r>
            <a:r>
              <a:rPr lang="es-MX" i="1" dirty="0"/>
              <a:t>cuando</a:t>
            </a:r>
            <a:r>
              <a:rPr lang="es-MX" dirty="0"/>
              <a:t> a la oposición </a:t>
            </a:r>
            <a:r>
              <a:rPr lang="es-MX" u="sng" dirty="0"/>
              <a:t>experiencia-no experiencia</a:t>
            </a:r>
            <a:r>
              <a:rPr lang="es-MX" dirty="0"/>
              <a:t>.</a:t>
            </a:r>
            <a:endParaRPr lang="it-IT" dirty="0"/>
          </a:p>
          <a:p>
            <a:r>
              <a:rPr lang="it-IT" dirty="0"/>
              <a:t>En ITALIANO </a:t>
            </a:r>
            <a:r>
              <a:rPr lang="it-IT" i="1" dirty="0"/>
              <a:t>anche se</a:t>
            </a:r>
            <a:r>
              <a:rPr lang="it-IT" dirty="0"/>
              <a:t> va con INDICATIVO, </a:t>
            </a:r>
            <a:r>
              <a:rPr lang="it-IT" i="1" dirty="0"/>
              <a:t>benché</a:t>
            </a:r>
            <a:r>
              <a:rPr lang="it-IT" dirty="0"/>
              <a:t> va con SUBJUNTIVO.</a:t>
            </a:r>
          </a:p>
          <a:p>
            <a:r>
              <a:rPr lang="es-MX" dirty="0"/>
              <a:t>Con valor adversativo, cuando puede ser sustituido por PERO, se construye con indicativo (es un a coordinada adversativa y se usa en contextos experimentados). Sería conveniente que se lo comentaras, aunque no es necesario.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356839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762000"/>
            <a:ext cx="7935495" cy="5360736"/>
          </a:xfrm>
        </p:spPr>
        <p:txBody>
          <a:bodyPr>
            <a:normAutofit/>
          </a:bodyPr>
          <a:lstStyle/>
          <a:p>
            <a:r>
              <a:rPr lang="es-MX" i="1" dirty="0"/>
              <a:t>Aunque estudia, no aprueba.</a:t>
            </a:r>
            <a:endParaRPr lang="it-IT" dirty="0"/>
          </a:p>
          <a:p>
            <a:r>
              <a:rPr lang="es-MX" i="1" dirty="0"/>
              <a:t>Aunque estudie, no aprobará</a:t>
            </a:r>
            <a:r>
              <a:rPr lang="es-MX" i="1" dirty="0" smtClean="0"/>
              <a:t>.</a:t>
            </a:r>
            <a:endParaRPr lang="it-IT" dirty="0"/>
          </a:p>
          <a:p>
            <a:r>
              <a:rPr lang="es-MX" i="1" dirty="0" smtClean="0"/>
              <a:t>Canta </a:t>
            </a:r>
            <a:r>
              <a:rPr lang="es-MX" i="1" dirty="0"/>
              <a:t>aunque está afónico!</a:t>
            </a:r>
            <a:endParaRPr lang="it-IT" dirty="0"/>
          </a:p>
          <a:p>
            <a:r>
              <a:rPr lang="es-MX" i="1" dirty="0"/>
              <a:t>Canta aunque estés afónico</a:t>
            </a:r>
            <a:r>
              <a:rPr lang="es-MX" i="1" dirty="0" smtClean="0"/>
              <a:t>!</a:t>
            </a:r>
            <a:endParaRPr lang="it-IT" dirty="0"/>
          </a:p>
          <a:p>
            <a:r>
              <a:rPr lang="es-MX" i="1" dirty="0"/>
              <a:t>Aunque han jugado bien, no han ganado.</a:t>
            </a:r>
            <a:endParaRPr lang="it-IT" dirty="0"/>
          </a:p>
          <a:p>
            <a:r>
              <a:rPr lang="es-MX" i="1" dirty="0"/>
              <a:t>Aunque hayan jugadoi bien, no han ganado</a:t>
            </a:r>
            <a:r>
              <a:rPr lang="es-MX" i="1" dirty="0" smtClean="0"/>
              <a:t>.</a:t>
            </a:r>
            <a:endParaRPr lang="it-IT" dirty="0"/>
          </a:p>
          <a:p>
            <a:r>
              <a:rPr lang="es-MX" i="1" dirty="0"/>
              <a:t>Aunque llueve saldré.</a:t>
            </a:r>
            <a:endParaRPr lang="it-IT" dirty="0"/>
          </a:p>
          <a:p>
            <a:r>
              <a:rPr lang="es-MX" i="1" dirty="0"/>
              <a:t>Aunque llueva, saldré.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2067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i="1" dirty="0"/>
              <a:t>Aunque estudiara, no aprobaría</a:t>
            </a:r>
            <a:r>
              <a:rPr lang="es-MX" i="1" dirty="0" smtClean="0"/>
              <a:t>. </a:t>
            </a:r>
            <a:r>
              <a:rPr lang="es-MX" dirty="0" smtClean="0"/>
              <a:t> (presente)</a:t>
            </a:r>
            <a:endParaRPr lang="es-MX" i="1" dirty="0" smtClean="0"/>
          </a:p>
          <a:p>
            <a:pPr marL="0" indent="0">
              <a:buNone/>
            </a:pPr>
            <a:r>
              <a:rPr lang="es-MX" i="1" dirty="0"/>
              <a:t>	</a:t>
            </a:r>
          </a:p>
          <a:p>
            <a:r>
              <a:rPr lang="es-MX" i="1" dirty="0"/>
              <a:t>Aunque hubiese estudiado, no habría aprobado.  </a:t>
            </a:r>
            <a:r>
              <a:rPr lang="es-MX" i="1" dirty="0" smtClean="0"/>
              <a:t>(pasado)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05911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467895"/>
            <a:ext cx="7313613" cy="5694947"/>
          </a:xfrm>
        </p:spPr>
        <p:txBody>
          <a:bodyPr>
            <a:normAutofit fontScale="85000" lnSpcReduction="20000"/>
          </a:bodyPr>
          <a:lstStyle/>
          <a:p>
            <a:r>
              <a:rPr lang="es-MX" b="1" dirty="0"/>
              <a:t>VERBO PRINCIPAL + PARTICULA SUBORDINANTE + VERBO DEPENDIENTE (ind. o subj.)</a:t>
            </a:r>
            <a:endParaRPr lang="it-IT" dirty="0"/>
          </a:p>
          <a:p>
            <a:r>
              <a:rPr lang="es-MX" dirty="0"/>
              <a:t> </a:t>
            </a:r>
            <a:endParaRPr lang="it-IT" dirty="0"/>
          </a:p>
          <a:p>
            <a:r>
              <a:rPr lang="fr-FR" dirty="0"/>
              <a:t>Las </a:t>
            </a:r>
            <a:r>
              <a:rPr lang="fr-FR" dirty="0" err="1"/>
              <a:t>partículas</a:t>
            </a:r>
            <a:r>
              <a:rPr lang="fr-FR" dirty="0"/>
              <a:t> y </a:t>
            </a:r>
            <a:r>
              <a:rPr lang="fr-FR" dirty="0" err="1"/>
              <a:t>locuciones</a:t>
            </a:r>
            <a:r>
              <a:rPr lang="fr-FR" dirty="0"/>
              <a:t> </a:t>
            </a:r>
            <a:r>
              <a:rPr lang="fr-FR" dirty="0" err="1"/>
              <a:t>subordinantes</a:t>
            </a:r>
            <a:r>
              <a:rPr lang="fr-FR" dirty="0"/>
              <a:t> </a:t>
            </a:r>
            <a:r>
              <a:rPr lang="fr-FR" dirty="0" err="1"/>
              <a:t>pueden</a:t>
            </a:r>
            <a:r>
              <a:rPr lang="fr-FR" dirty="0"/>
              <a:t> </a:t>
            </a:r>
            <a:r>
              <a:rPr lang="fr-FR" dirty="0" err="1"/>
              <a:t>ser</a:t>
            </a:r>
            <a:r>
              <a:rPr lang="fr-FR" dirty="0"/>
              <a:t>:</a:t>
            </a:r>
            <a:endParaRPr lang="it-IT" dirty="0"/>
          </a:p>
          <a:p>
            <a:r>
              <a:rPr lang="fr-FR" u="sng" dirty="0"/>
              <a:t>Temporales</a:t>
            </a:r>
            <a:r>
              <a:rPr lang="fr-FR" dirty="0"/>
              <a:t>: </a:t>
            </a:r>
            <a:r>
              <a:rPr lang="fr-FR" dirty="0" err="1"/>
              <a:t>cuando</a:t>
            </a:r>
            <a:r>
              <a:rPr lang="fr-FR" dirty="0"/>
              <a:t>, en </a:t>
            </a:r>
            <a:r>
              <a:rPr lang="fr-FR" dirty="0" err="1"/>
              <a:t>cuanto</a:t>
            </a:r>
            <a:r>
              <a:rPr lang="fr-FR" dirty="0"/>
              <a:t>, </a:t>
            </a:r>
            <a:r>
              <a:rPr lang="fr-FR" dirty="0" err="1"/>
              <a:t>hasta</a:t>
            </a:r>
            <a:r>
              <a:rPr lang="fr-FR" dirty="0"/>
              <a:t> que, </a:t>
            </a:r>
            <a:r>
              <a:rPr lang="fr-FR" dirty="0" err="1"/>
              <a:t>después</a:t>
            </a:r>
            <a:r>
              <a:rPr lang="fr-FR" dirty="0"/>
              <a:t> de que, </a:t>
            </a:r>
            <a:r>
              <a:rPr lang="fr-FR" dirty="0" err="1"/>
              <a:t>siempre</a:t>
            </a:r>
            <a:r>
              <a:rPr lang="fr-FR" dirty="0"/>
              <a:t> que, nada </a:t>
            </a:r>
            <a:r>
              <a:rPr lang="fr-FR" dirty="0" err="1"/>
              <a:t>más</a:t>
            </a:r>
            <a:r>
              <a:rPr lang="fr-FR" dirty="0"/>
              <a:t> que, a </a:t>
            </a:r>
            <a:r>
              <a:rPr lang="fr-FR" dirty="0" err="1"/>
              <a:t>medida</a:t>
            </a:r>
            <a:r>
              <a:rPr lang="fr-FR" dirty="0"/>
              <a:t> de que, </a:t>
            </a:r>
            <a:r>
              <a:rPr lang="fr-FR" dirty="0" err="1"/>
              <a:t>mientras</a:t>
            </a:r>
            <a:r>
              <a:rPr lang="fr-FR" dirty="0"/>
              <a:t>, </a:t>
            </a:r>
            <a:r>
              <a:rPr lang="fr-FR" dirty="0" err="1"/>
              <a:t>así</a:t>
            </a:r>
            <a:r>
              <a:rPr lang="fr-FR" dirty="0"/>
              <a:t> que, antes de que…</a:t>
            </a:r>
            <a:endParaRPr lang="it-IT" dirty="0"/>
          </a:p>
          <a:p>
            <a:r>
              <a:rPr lang="fr-FR" u="sng" dirty="0" err="1"/>
              <a:t>Concesivas</a:t>
            </a:r>
            <a:r>
              <a:rPr lang="fr-FR" dirty="0"/>
              <a:t>: </a:t>
            </a:r>
            <a:r>
              <a:rPr lang="fr-FR" dirty="0" err="1"/>
              <a:t>aunque</a:t>
            </a:r>
            <a:r>
              <a:rPr lang="fr-FR" dirty="0"/>
              <a:t>, a </a:t>
            </a:r>
            <a:r>
              <a:rPr lang="fr-FR" dirty="0" err="1"/>
              <a:t>pesar</a:t>
            </a:r>
            <a:r>
              <a:rPr lang="fr-FR" dirty="0"/>
              <a:t> de que, y </a:t>
            </a:r>
            <a:r>
              <a:rPr lang="fr-FR" dirty="0" err="1"/>
              <a:t>eso</a:t>
            </a:r>
            <a:r>
              <a:rPr lang="fr-FR" dirty="0"/>
              <a:t> que, </a:t>
            </a:r>
            <a:r>
              <a:rPr lang="fr-FR" dirty="0" err="1"/>
              <a:t>aun</a:t>
            </a:r>
            <a:r>
              <a:rPr lang="fr-FR" dirty="0"/>
              <a:t> </a:t>
            </a:r>
            <a:r>
              <a:rPr lang="fr-FR" dirty="0" err="1"/>
              <a:t>cuando</a:t>
            </a:r>
            <a:r>
              <a:rPr lang="fr-FR" dirty="0"/>
              <a:t>…</a:t>
            </a:r>
            <a:endParaRPr lang="it-IT" dirty="0"/>
          </a:p>
          <a:p>
            <a:r>
              <a:rPr lang="fr-FR" u="sng" dirty="0"/>
              <a:t>Finales</a:t>
            </a:r>
            <a:r>
              <a:rPr lang="fr-FR" dirty="0"/>
              <a:t>: para que, de </a:t>
            </a:r>
            <a:r>
              <a:rPr lang="fr-FR" dirty="0" err="1"/>
              <a:t>suerte</a:t>
            </a:r>
            <a:r>
              <a:rPr lang="fr-FR" dirty="0"/>
              <a:t> que, a fin de que, de modo que…</a:t>
            </a:r>
            <a:endParaRPr lang="it-IT" dirty="0"/>
          </a:p>
          <a:p>
            <a:r>
              <a:rPr lang="fr-FR" u="sng" dirty="0" err="1"/>
              <a:t>Condicionales</a:t>
            </a:r>
            <a:r>
              <a:rPr lang="fr-FR" dirty="0"/>
              <a:t>: con </a:t>
            </a:r>
            <a:r>
              <a:rPr lang="fr-FR" dirty="0" err="1"/>
              <a:t>tal</a:t>
            </a:r>
            <a:r>
              <a:rPr lang="fr-FR" dirty="0"/>
              <a:t> de que, a no </a:t>
            </a:r>
            <a:r>
              <a:rPr lang="fr-FR" dirty="0" err="1"/>
              <a:t>ser</a:t>
            </a:r>
            <a:r>
              <a:rPr lang="fr-FR" dirty="0"/>
              <a:t> que, en </a:t>
            </a:r>
            <a:r>
              <a:rPr lang="fr-FR" dirty="0" err="1"/>
              <a:t>caso</a:t>
            </a:r>
            <a:r>
              <a:rPr lang="fr-FR" dirty="0"/>
              <a:t> de que, </a:t>
            </a:r>
            <a:r>
              <a:rPr lang="fr-FR" dirty="0" err="1"/>
              <a:t>siempre</a:t>
            </a:r>
            <a:r>
              <a:rPr lang="fr-FR" dirty="0"/>
              <a:t> que, </a:t>
            </a:r>
            <a:r>
              <a:rPr lang="fr-FR" dirty="0" err="1"/>
              <a:t>como</a:t>
            </a:r>
            <a:r>
              <a:rPr lang="fr-FR" dirty="0"/>
              <a:t>, a </a:t>
            </a:r>
            <a:r>
              <a:rPr lang="fr-FR" dirty="0" err="1"/>
              <a:t>condición</a:t>
            </a:r>
            <a:r>
              <a:rPr lang="fr-FR" dirty="0"/>
              <a:t> de que, </a:t>
            </a:r>
            <a:r>
              <a:rPr lang="fr-FR" dirty="0" err="1"/>
              <a:t>mientras</a:t>
            </a:r>
            <a:r>
              <a:rPr lang="fr-FR" dirty="0"/>
              <a:t>, si…</a:t>
            </a:r>
            <a:endParaRPr lang="it-IT" dirty="0"/>
          </a:p>
          <a:p>
            <a:r>
              <a:rPr lang="fr-FR" u="sng" dirty="0"/>
              <a:t>Causales y </a:t>
            </a:r>
            <a:r>
              <a:rPr lang="fr-FR" u="sng" dirty="0" err="1"/>
              <a:t>consecutivas</a:t>
            </a:r>
            <a:r>
              <a:rPr lang="fr-FR" dirty="0"/>
              <a:t>: porque, </a:t>
            </a:r>
            <a:r>
              <a:rPr lang="fr-FR" dirty="0" err="1"/>
              <a:t>así</a:t>
            </a:r>
            <a:r>
              <a:rPr lang="fr-FR" dirty="0"/>
              <a:t> que,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eso</a:t>
            </a:r>
            <a:r>
              <a:rPr lang="fr-FR" dirty="0"/>
              <a:t>, </a:t>
            </a:r>
            <a:r>
              <a:rPr lang="fr-FR" dirty="0" err="1"/>
              <a:t>entonces</a:t>
            </a:r>
            <a:r>
              <a:rPr lang="fr-FR" dirty="0"/>
              <a:t>, </a:t>
            </a:r>
            <a:r>
              <a:rPr lang="fr-FR" dirty="0" err="1"/>
              <a:t>ya</a:t>
            </a:r>
            <a:r>
              <a:rPr lang="fr-FR" dirty="0"/>
              <a:t> que, </a:t>
            </a:r>
            <a:r>
              <a:rPr lang="fr-FR" dirty="0" err="1"/>
              <a:t>puesto</a:t>
            </a:r>
            <a:r>
              <a:rPr lang="fr-FR" dirty="0"/>
              <a:t> que, de modo que…</a:t>
            </a:r>
            <a:endParaRPr lang="it-IT" dirty="0"/>
          </a:p>
          <a:p>
            <a:r>
              <a:rPr lang="fr-FR" dirty="0"/>
              <a:t> 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55944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4400" y="1096211"/>
            <a:ext cx="7313613" cy="4694989"/>
          </a:xfrm>
        </p:spPr>
        <p:txBody>
          <a:bodyPr/>
          <a:lstStyle/>
          <a:p>
            <a:r>
              <a:rPr lang="fr-FR" b="1" dirty="0"/>
              <a:t>A) </a:t>
            </a:r>
            <a:r>
              <a:rPr lang="fr-FR" b="1" dirty="0" err="1"/>
              <a:t>Partículas</a:t>
            </a:r>
            <a:r>
              <a:rPr lang="fr-FR" b="1" dirty="0"/>
              <a:t> que </a:t>
            </a:r>
            <a:r>
              <a:rPr lang="fr-FR" b="1" dirty="0" err="1"/>
              <a:t>admiten</a:t>
            </a:r>
            <a:r>
              <a:rPr lang="fr-FR" b="1" dirty="0"/>
              <a:t> los dos </a:t>
            </a:r>
            <a:r>
              <a:rPr lang="fr-FR" b="1" dirty="0" err="1"/>
              <a:t>modos</a:t>
            </a:r>
            <a:endParaRPr lang="it-IT" dirty="0"/>
          </a:p>
          <a:p>
            <a:r>
              <a:rPr lang="fr-FR" b="1" dirty="0"/>
              <a:t> </a:t>
            </a:r>
            <a:endParaRPr lang="it-IT" dirty="0"/>
          </a:p>
          <a:p>
            <a:pPr lvl="0"/>
            <a:r>
              <a:rPr lang="fr-FR" u="sng" dirty="0"/>
              <a:t>Temporales</a:t>
            </a:r>
            <a:endParaRPr lang="it-IT" dirty="0"/>
          </a:p>
          <a:p>
            <a:pPr lvl="0"/>
            <a:r>
              <a:rPr lang="fr-FR" u="sng" dirty="0" err="1"/>
              <a:t>Concesivas</a:t>
            </a:r>
            <a:endParaRPr lang="it-IT" dirty="0"/>
          </a:p>
          <a:p>
            <a:pPr lvl="0"/>
            <a:r>
              <a:rPr lang="fr-FR" u="sng" dirty="0"/>
              <a:t>La </a:t>
            </a:r>
            <a:r>
              <a:rPr lang="fr-FR" u="sng" dirty="0" err="1"/>
              <a:t>condicional</a:t>
            </a:r>
            <a:r>
              <a:rPr lang="fr-FR" u="sng" dirty="0"/>
              <a:t> </a:t>
            </a:r>
            <a:r>
              <a:rPr lang="fr-FR" i="1" u="sng" dirty="0"/>
              <a:t>si</a:t>
            </a:r>
            <a:endParaRPr lang="it-IT" dirty="0"/>
          </a:p>
          <a:p>
            <a:pPr lvl="0"/>
            <a:r>
              <a:rPr lang="fr-FR" u="sng" dirty="0" err="1"/>
              <a:t>Comparativas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1989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B) </a:t>
            </a:r>
            <a:r>
              <a:rPr lang="fr-FR" b="1" dirty="0" err="1"/>
              <a:t>Partículas</a:t>
            </a:r>
            <a:r>
              <a:rPr lang="fr-FR" b="1" dirty="0"/>
              <a:t> que </a:t>
            </a:r>
            <a:r>
              <a:rPr lang="fr-FR" b="1" dirty="0" err="1"/>
              <a:t>sólo</a:t>
            </a:r>
            <a:r>
              <a:rPr lang="fr-FR" b="1" dirty="0"/>
              <a:t> </a:t>
            </a:r>
            <a:r>
              <a:rPr lang="fr-FR" b="1" dirty="0" err="1"/>
              <a:t>admiten</a:t>
            </a:r>
            <a:r>
              <a:rPr lang="fr-FR" b="1" dirty="0"/>
              <a:t> </a:t>
            </a:r>
            <a:r>
              <a:rPr lang="fr-FR" b="1" dirty="0" err="1"/>
              <a:t>subjuntivo</a:t>
            </a:r>
            <a:endParaRPr lang="it-IT" dirty="0"/>
          </a:p>
          <a:p>
            <a:r>
              <a:rPr lang="fr-FR" i="1" dirty="0"/>
              <a:t> </a:t>
            </a:r>
            <a:endParaRPr lang="it-IT" dirty="0"/>
          </a:p>
          <a:p>
            <a:pPr lvl="0"/>
            <a:r>
              <a:rPr lang="fr-FR" u="sng" dirty="0"/>
              <a:t>Finales</a:t>
            </a:r>
            <a:endParaRPr lang="it-IT" dirty="0"/>
          </a:p>
          <a:p>
            <a:pPr lvl="0"/>
            <a:r>
              <a:rPr lang="fr-FR" u="sng" dirty="0" err="1"/>
              <a:t>Condicionales</a:t>
            </a:r>
            <a:r>
              <a:rPr lang="fr-FR" dirty="0"/>
              <a:t> (</a:t>
            </a:r>
            <a:r>
              <a:rPr lang="fr-FR" dirty="0" err="1"/>
              <a:t>excepto</a:t>
            </a:r>
            <a:r>
              <a:rPr lang="fr-FR" dirty="0"/>
              <a:t> </a:t>
            </a:r>
            <a:r>
              <a:rPr lang="fr-FR" i="1" dirty="0"/>
              <a:t>si</a:t>
            </a:r>
            <a:r>
              <a:rPr lang="fr-FR" dirty="0"/>
              <a:t>)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21421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C) </a:t>
            </a:r>
            <a:r>
              <a:rPr lang="fr-FR" b="1" dirty="0" err="1"/>
              <a:t>Partículas</a:t>
            </a:r>
            <a:r>
              <a:rPr lang="fr-FR" b="1" dirty="0"/>
              <a:t> que </a:t>
            </a:r>
            <a:r>
              <a:rPr lang="fr-FR" b="1" dirty="0" err="1"/>
              <a:t>sólo</a:t>
            </a:r>
            <a:r>
              <a:rPr lang="fr-FR" b="1" dirty="0"/>
              <a:t> </a:t>
            </a:r>
            <a:r>
              <a:rPr lang="fr-FR" b="1" dirty="0" err="1"/>
              <a:t>admiten</a:t>
            </a:r>
            <a:r>
              <a:rPr lang="fr-FR" b="1" dirty="0"/>
              <a:t> </a:t>
            </a:r>
            <a:r>
              <a:rPr lang="fr-FR" b="1" dirty="0" err="1"/>
              <a:t>indicativo</a:t>
            </a:r>
            <a:endParaRPr lang="it-IT" dirty="0"/>
          </a:p>
          <a:p>
            <a:r>
              <a:rPr lang="fr-FR" dirty="0"/>
              <a:t> </a:t>
            </a:r>
            <a:endParaRPr lang="it-IT" dirty="0"/>
          </a:p>
          <a:p>
            <a:pPr lvl="0"/>
            <a:r>
              <a:rPr lang="it-IT" u="sng" dirty="0" err="1"/>
              <a:t>Causales</a:t>
            </a:r>
            <a:endParaRPr lang="it-IT" dirty="0"/>
          </a:p>
          <a:p>
            <a:pPr lvl="0"/>
            <a:r>
              <a:rPr lang="it-IT" u="sng" dirty="0" err="1"/>
              <a:t>Consecutivas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3006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dirty="0"/>
              <a:t>ORACIONES ADVERBIALES FINALES</a:t>
            </a:r>
            <a:r>
              <a:rPr lang="it-IT" sz="3200" dirty="0"/>
              <a:t>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Expresión</a:t>
            </a:r>
            <a:r>
              <a:rPr lang="fr-FR" dirty="0"/>
              <a:t> de </a:t>
            </a:r>
            <a:r>
              <a:rPr lang="fr-FR" dirty="0" err="1"/>
              <a:t>finalidad</a:t>
            </a:r>
            <a:r>
              <a:rPr lang="fr-FR" dirty="0"/>
              <a:t>: </a:t>
            </a:r>
            <a:r>
              <a:rPr lang="fr-FR" i="1" dirty="0"/>
              <a:t>para que, a que, que, a fin de que, con el </a:t>
            </a:r>
            <a:r>
              <a:rPr lang="fr-FR" i="1" dirty="0" err="1"/>
              <a:t>objeto</a:t>
            </a:r>
            <a:r>
              <a:rPr lang="fr-FR" i="1" dirty="0"/>
              <a:t> de que, con el fin de que, con </a:t>
            </a:r>
            <a:r>
              <a:rPr lang="fr-FR" i="1" dirty="0" err="1"/>
              <a:t>vistas</a:t>
            </a:r>
            <a:r>
              <a:rPr lang="fr-FR" i="1" dirty="0"/>
              <a:t> a que, de </a:t>
            </a:r>
            <a:r>
              <a:rPr lang="fr-FR" i="1" dirty="0" err="1"/>
              <a:t>manera</a:t>
            </a:r>
            <a:r>
              <a:rPr lang="fr-FR" i="1" dirty="0"/>
              <a:t> que…</a:t>
            </a:r>
            <a:endParaRPr lang="it-IT" dirty="0"/>
          </a:p>
          <a:p>
            <a:r>
              <a:rPr lang="es-MX" i="1" dirty="0"/>
              <a:t>Lo compro para que te lo pongas.</a:t>
            </a:r>
            <a:endParaRPr lang="it-IT" dirty="0"/>
          </a:p>
          <a:p>
            <a:r>
              <a:rPr lang="es-MX" i="1" dirty="0"/>
              <a:t>Te lo cuento a fin de que lo sepas.</a:t>
            </a:r>
            <a:endParaRPr lang="it-IT" dirty="0"/>
          </a:p>
          <a:p>
            <a:r>
              <a:rPr lang="es-MX" i="1" dirty="0"/>
              <a:t>Voy al médico a que me mire la garganta.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8441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Van en </a:t>
            </a:r>
            <a:r>
              <a:rPr lang="es-MX" b="1" dirty="0"/>
              <a:t>infinitivo</a:t>
            </a:r>
            <a:r>
              <a:rPr lang="es-MX" dirty="0"/>
              <a:t> precedido de A, PARA, A FIN DE QUE si llevan el mismo sujeto de la principal:</a:t>
            </a:r>
            <a:endParaRPr lang="it-IT" dirty="0"/>
          </a:p>
          <a:p>
            <a:r>
              <a:rPr lang="es-MX" dirty="0"/>
              <a:t> </a:t>
            </a:r>
            <a:endParaRPr lang="it-IT" dirty="0"/>
          </a:p>
          <a:p>
            <a:r>
              <a:rPr lang="es-MX" i="1" dirty="0"/>
              <a:t>Subo a merendar.</a:t>
            </a:r>
            <a:endParaRPr lang="it-IT" dirty="0"/>
          </a:p>
          <a:p>
            <a:r>
              <a:rPr lang="es-MX" i="1" dirty="0"/>
              <a:t>Estudio para aprender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7397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/>
              <a:t/>
            </a:r>
            <a:br>
              <a:rPr lang="es-MX" sz="2800" dirty="0"/>
            </a:br>
            <a:r>
              <a:rPr lang="es-MX" sz="2800" dirty="0" smtClean="0"/>
              <a:t/>
            </a:r>
            <a:br>
              <a:rPr lang="es-MX" sz="2800" dirty="0" smtClean="0"/>
            </a:br>
            <a:r>
              <a:rPr lang="es-MX" sz="2800" dirty="0" smtClean="0"/>
              <a:t>ORACIONES </a:t>
            </a:r>
            <a:r>
              <a:rPr lang="es-MX" sz="2800" dirty="0"/>
              <a:t>ADVERBIALES CONDICIONALES (excepto «si»)</a:t>
            </a:r>
            <a:r>
              <a:rPr lang="it-IT" sz="2800" dirty="0"/>
              <a:t/>
            </a:r>
            <a:br>
              <a:rPr lang="it-IT" sz="2800" dirty="0"/>
            </a:br>
            <a:r>
              <a:rPr lang="es-MX" dirty="0"/>
              <a:t> 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Expresión</a:t>
            </a:r>
            <a:r>
              <a:rPr lang="fr-FR" dirty="0"/>
              <a:t> de </a:t>
            </a:r>
            <a:r>
              <a:rPr lang="fr-FR" dirty="0" err="1"/>
              <a:t>condición</a:t>
            </a:r>
            <a:r>
              <a:rPr lang="fr-FR" dirty="0"/>
              <a:t>: </a:t>
            </a:r>
            <a:r>
              <a:rPr lang="fr-FR" i="1" dirty="0" err="1"/>
              <a:t>como</a:t>
            </a:r>
            <a:r>
              <a:rPr lang="fr-FR" i="1" dirty="0"/>
              <a:t>, en el </a:t>
            </a:r>
            <a:r>
              <a:rPr lang="fr-FR" i="1" dirty="0" err="1"/>
              <a:t>caso</a:t>
            </a:r>
            <a:r>
              <a:rPr lang="fr-FR" i="1" dirty="0"/>
              <a:t> de que, con que, a </a:t>
            </a:r>
            <a:r>
              <a:rPr lang="fr-FR" i="1" dirty="0" err="1"/>
              <a:t>condición</a:t>
            </a:r>
            <a:r>
              <a:rPr lang="fr-FR" i="1" dirty="0"/>
              <a:t> de que, a </a:t>
            </a:r>
            <a:r>
              <a:rPr lang="fr-FR" i="1" dirty="0" err="1"/>
              <a:t>menos</a:t>
            </a:r>
            <a:r>
              <a:rPr lang="fr-FR" i="1" dirty="0"/>
              <a:t> que, en el </a:t>
            </a:r>
            <a:r>
              <a:rPr lang="fr-FR" i="1" dirty="0" err="1"/>
              <a:t>supuesto</a:t>
            </a:r>
            <a:r>
              <a:rPr lang="fr-FR" i="1" dirty="0"/>
              <a:t> de que, </a:t>
            </a:r>
            <a:r>
              <a:rPr lang="fr-FR" i="1" dirty="0" err="1"/>
              <a:t>siempre</a:t>
            </a:r>
            <a:r>
              <a:rPr lang="fr-FR" i="1" dirty="0"/>
              <a:t> que, con </a:t>
            </a:r>
            <a:r>
              <a:rPr lang="fr-FR" i="1" dirty="0" err="1"/>
              <a:t>tal</a:t>
            </a:r>
            <a:r>
              <a:rPr lang="fr-FR" i="1" dirty="0"/>
              <a:t> que…</a:t>
            </a:r>
            <a:endParaRPr lang="it-IT" dirty="0"/>
          </a:p>
          <a:p>
            <a:r>
              <a:rPr lang="es-MX" i="1" dirty="0"/>
              <a:t>Les veremos siempre que no se hayan ido.</a:t>
            </a:r>
            <a:endParaRPr lang="it-IT" dirty="0"/>
          </a:p>
          <a:p>
            <a:r>
              <a:rPr lang="es-MX" i="1" dirty="0"/>
              <a:t>Te presto el dinero con tal de que me lo devuelvas.</a:t>
            </a:r>
            <a:endParaRPr lang="it-IT" dirty="0"/>
          </a:p>
          <a:p>
            <a:r>
              <a:rPr lang="es-MX" i="1" dirty="0"/>
              <a:t>Saldremos el domingo, salvo que llueva.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4047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dirty="0" smtClean="0"/>
              <a:t/>
            </a:r>
            <a:br>
              <a:rPr lang="es-MX" sz="2400" dirty="0" smtClean="0"/>
            </a:br>
            <a:r>
              <a:rPr lang="es-MX" sz="2400" dirty="0" smtClean="0"/>
              <a:t>ESQUEMAS CORRESPONDENCIAS PARA LAS FINALES Y CONDICIONALES</a:t>
            </a: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dirty="0"/>
          </a:p>
          <a:p>
            <a:r>
              <a:rPr lang="es-MX" dirty="0"/>
              <a:t>Los llevo con tal de que me ayuden.</a:t>
            </a:r>
            <a:endParaRPr lang="it-IT" dirty="0"/>
          </a:p>
          <a:p>
            <a:r>
              <a:rPr lang="es-MX" dirty="0"/>
              <a:t>Los llevaré con tal de que me ayuden.</a:t>
            </a:r>
            <a:endParaRPr lang="it-IT" dirty="0"/>
          </a:p>
          <a:p>
            <a:r>
              <a:rPr lang="es-MX" dirty="0"/>
              <a:t>Los llevaba con tal de que me ayudaran.</a:t>
            </a:r>
            <a:endParaRPr lang="it-IT" dirty="0"/>
          </a:p>
          <a:p>
            <a:r>
              <a:rPr lang="es-MX" dirty="0"/>
              <a:t>Los llevé con tal de que me ayudaran.</a:t>
            </a:r>
            <a:endParaRPr lang="it-IT" dirty="0"/>
          </a:p>
          <a:p>
            <a:r>
              <a:rPr lang="es-MX" dirty="0"/>
              <a:t>Los llevaría con tal de que me ayudaran.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36051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Calamaio">
  <a:themeElements>
    <a:clrScheme name="Inkwell">
      <a:dk1>
        <a:sysClr val="windowText" lastClr="000000"/>
      </a:dk1>
      <a:lt1>
        <a:sysClr val="window" lastClr="FFFFFF"/>
      </a:lt1>
      <a:dk2>
        <a:srgbClr val="584D2E"/>
      </a:dk2>
      <a:lt2>
        <a:srgbClr val="EFE7C3"/>
      </a:lt2>
      <a:accent1>
        <a:srgbClr val="860908"/>
      </a:accent1>
      <a:accent2>
        <a:srgbClr val="4A0505"/>
      </a:accent2>
      <a:accent3>
        <a:srgbClr val="7A500A"/>
      </a:accent3>
      <a:accent4>
        <a:srgbClr val="C47810"/>
      </a:accent4>
      <a:accent5>
        <a:srgbClr val="827752"/>
      </a:accent5>
      <a:accent6>
        <a:srgbClr val="B5BB83"/>
      </a:accent6>
      <a:hlink>
        <a:srgbClr val="C47810"/>
      </a:hlink>
      <a:folHlink>
        <a:srgbClr val="F0A43A"/>
      </a:folHlink>
    </a:clrScheme>
    <a:fontScheme name="Inkwell">
      <a:maj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Goudy Old Style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Inkwel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satMod val="150000"/>
              </a:schemeClr>
              <a:schemeClr val="phClr">
                <a:alpha val="10000"/>
                <a:satMod val="12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38100" dir="5400000" rotWithShape="0">
              <a:srgbClr val="000000">
                <a:alpha val="7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  <a:softEdge rad="25400"/>
          </a:effectLst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Calamaio.thmx</Template>
  <TotalTime>27</TotalTime>
  <Words>703</Words>
  <Application>Microsoft Macintosh PowerPoint</Application>
  <PresentationFormat>Presentazione su schermo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18" baseType="lpstr">
      <vt:lpstr>Calamaio</vt:lpstr>
      <vt:lpstr>Oraciones adverbiales</vt:lpstr>
      <vt:lpstr>Presentazione di PowerPoint</vt:lpstr>
      <vt:lpstr>Presentazione di PowerPoint</vt:lpstr>
      <vt:lpstr>Presentazione di PowerPoint</vt:lpstr>
      <vt:lpstr>Presentazione di PowerPoint</vt:lpstr>
      <vt:lpstr>ORACIONES ADVERBIALES FINALES </vt:lpstr>
      <vt:lpstr>Presentazione di PowerPoint</vt:lpstr>
      <vt:lpstr>   ORACIONES ADVERBIALES CONDICIONALES (excepto «si»)   </vt:lpstr>
      <vt:lpstr> ESQUEMAS CORRESPONDENCIAS PARA LAS FINALES Y CONDICIONALES </vt:lpstr>
      <vt:lpstr>ORACIONES ADVERBIALES TEMPORALES </vt:lpstr>
      <vt:lpstr>Presentazione di PowerPoint</vt:lpstr>
      <vt:lpstr>Presentazione di PowerPoint</vt:lpstr>
      <vt:lpstr>Presentazione di PowerPoint</vt:lpstr>
      <vt:lpstr>Presentazione di PowerPoint</vt:lpstr>
      <vt:lpstr>ORACIONES ADVERBIALES CONCESIVAS </vt:lpstr>
      <vt:lpstr>Presentazione di PowerPoint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Oraciones adverbiales</dc:title>
  <dc:creator>Betina</dc:creator>
  <cp:lastModifiedBy>Betina</cp:lastModifiedBy>
  <cp:revision>3</cp:revision>
  <dcterms:created xsi:type="dcterms:W3CDTF">2017-05-11T08:23:31Z</dcterms:created>
  <dcterms:modified xsi:type="dcterms:W3CDTF">2017-05-11T08:50:56Z</dcterms:modified>
</cp:coreProperties>
</file>