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2" r:id="rId5"/>
    <p:sldId id="261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9" r:id="rId15"/>
    <p:sldId id="280" r:id="rId16"/>
    <p:sldId id="28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A3C878-483E-4BA8-9BFB-4B6BC5C7240A}" type="datetimeFigureOut">
              <a:rPr lang="it-IT" smtClean="0"/>
              <a:pPr/>
              <a:t>20/10/15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CD9BCD-7C88-437F-A74D-DB5BBC7BBEF6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3100" dirty="0" smtClean="0">
                <a:latin typeface="Times New Roman" pitchFamily="18" charset="0"/>
                <a:cs typeface="Times New Roman" pitchFamily="18" charset="0"/>
              </a:rPr>
              <a:t>El cielo cuna</a:t>
            </a:r>
            <a:br>
              <a:rPr lang="es-MX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Ernesto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Cardenal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494689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Una muchacha cuna de quince años, con una bonita argolla de oro en la nariz, me ha hecho el siguiente relato del cielo: “Cuando uno se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muere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se va en una canoa por un río largo. Uno está entonces muy débil, como borracho, y no puede remar. Va así, muy débil, en el centro de la canoa, y van cinco personas adelante y cinco atrás, que son los que reman. (Éstas personas no se ven). El río tiene diez vueltas. Cuando ya el río está muy estrecho y tiene poca agua, se bajan de la canoa y empiezan a caminar hasta llegar al cielo.</a:t>
            </a:r>
            <a:r>
              <a:rPr lang="it-IT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En el cielo todo es de oro. Se visten vestidos muy lindos, con muchos colores. No hay más vestidos como éstos – y señala su vestido. Hay caballos muy grandes, y muchos perfumes, y casas muy lindas. Allí en el cielo se aprenden muchas cosas, se aprende a leer. Peleas, eso se arregla. No hay más peleas en el cielo. Cuando uno llega donde está Dios, Dios está de espaldas. Uno le pregunta si lo quiere coger, Dios sólo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vuelve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la cabeza un poco. Se le repite la pregunta y se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vuelve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un poco más. A la tercera vez está completamente de frente. A los que son malos, a los que tienen rabias, Dios los sopla y los bota otra vez al río. A los buenos les dice: ‘éste es un chiquito mío’, y los coge en sus brazos. Porque cuando uno llega allá se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vuelve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como un chiquito. En el cielo uno se hace de oro mismo. Cuando una muchacha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muere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sin casarse, allí consigue marido: muchachos muy bonitos. Cada persona que se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muere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encuentra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su casa con su número. Cada persona tiene su tienda. Los amigos tienen todas las tiendas juntas. Los maridos y las mujeres ya no </a:t>
            </a:r>
            <a:r>
              <a:rPr lang="es-MX" sz="6400" u="sng" dirty="0" smtClean="0">
                <a:latin typeface="Times New Roman" pitchFamily="18" charset="0"/>
                <a:cs typeface="Times New Roman" pitchFamily="18" charset="0"/>
              </a:rPr>
              <a:t>duermen</a:t>
            </a:r>
            <a:r>
              <a:rPr lang="es-MX" sz="6400" dirty="0" smtClean="0">
                <a:latin typeface="Times New Roman" pitchFamily="18" charset="0"/>
                <a:cs typeface="Times New Roman" pitchFamily="18" charset="0"/>
              </a:rPr>
              <a:t> juntos, sino que tienen sus tiendas, una al lado de la otra. En el cielo nunca se trabaja. No se trabaja jamás para cocinar. Todos tienen buenos vestidos y buenos zapatos”.</a:t>
            </a:r>
            <a:endParaRPr lang="it-IT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5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particularidades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ortográficas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2400" u="sng" dirty="0" err="1" smtClean="0">
                <a:latin typeface="Times New Roman" pitchFamily="18" charset="0"/>
                <a:cs typeface="Times New Roman" pitchFamily="18" charset="0"/>
              </a:rPr>
              <a:t>elegir</a:t>
            </a:r>
            <a:endParaRPr lang="it-IT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elijo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eliges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elige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elegimos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elegís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eligen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seguir</a:t>
            </a:r>
          </a:p>
          <a:p>
            <a:pPr algn="ctr">
              <a:buNone/>
            </a:pPr>
            <a:endParaRPr lang="it-IT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sigo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sigues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sigue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seguimos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seguís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siguen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55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VERBOS DE IRREGULARIDAD PROPIA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2071678"/>
            <a:ext cx="8153400" cy="4669690"/>
          </a:xfrm>
        </p:spPr>
        <p:txBody>
          <a:bodyPr/>
          <a:lstStyle/>
          <a:p>
            <a:pPr algn="ctr"/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QUERER: </a:t>
            </a:r>
          </a:p>
          <a:p>
            <a:pPr algn="ctr"/>
            <a:endParaRPr lang="es-MX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quiero, quieres, quiere, queremos, queréis, </a:t>
            </a: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quieren</a:t>
            </a:r>
          </a:p>
          <a:p>
            <a:pPr algn="ctr"/>
            <a:endParaRPr lang="es-MX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PODER:</a:t>
            </a:r>
          </a:p>
          <a:p>
            <a:pPr algn="ctr"/>
            <a:r>
              <a:rPr lang="it-IT" sz="24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i="1" dirty="0" err="1" smtClean="0">
                <a:latin typeface="Times New Roman" pitchFamily="18" charset="0"/>
                <a:cs typeface="Times New Roman" pitchFamily="18" charset="0"/>
              </a:rPr>
              <a:t>uedo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i="1" dirty="0" err="1" smtClean="0">
                <a:latin typeface="Times New Roman" pitchFamily="18" charset="0"/>
                <a:cs typeface="Times New Roman" pitchFamily="18" charset="0"/>
              </a:rPr>
              <a:t>puedes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i="1" dirty="0" err="1" smtClean="0">
                <a:latin typeface="Times New Roman" pitchFamily="18" charset="0"/>
                <a:cs typeface="Times New Roman" pitchFamily="18" charset="0"/>
              </a:rPr>
              <a:t>puede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i="1" dirty="0" err="1" smtClean="0">
                <a:latin typeface="Times New Roman" pitchFamily="18" charset="0"/>
                <a:cs typeface="Times New Roman" pitchFamily="18" charset="0"/>
              </a:rPr>
              <a:t>podemos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i="1" dirty="0" err="1" smtClean="0">
                <a:latin typeface="Times New Roman" pitchFamily="18" charset="0"/>
                <a:cs typeface="Times New Roman" pitchFamily="18" charset="0"/>
              </a:rPr>
              <a:t>podéis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i="1" dirty="0" err="1" smtClean="0">
                <a:latin typeface="Times New Roman" pitchFamily="18" charset="0"/>
                <a:cs typeface="Times New Roman" pitchFamily="18" charset="0"/>
              </a:rPr>
              <a:t>pueden</a:t>
            </a:r>
            <a:endParaRPr lang="it-IT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28350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VERBOS DE IRREGULARIDAD PROPIA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0433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 </a:t>
            </a:r>
            <a:endParaRPr lang="it-IT" dirty="0" smtClean="0"/>
          </a:p>
          <a:p>
            <a:pPr algn="ctr">
              <a:buNone/>
            </a:pP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TENER</a:t>
            </a:r>
          </a:p>
          <a:p>
            <a:pPr algn="ctr">
              <a:buNone/>
            </a:pP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tengo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tienes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tiene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tenemos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tenéis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tienen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de-D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NB: no confundir TENER con el verbo HABER que es sólo auxiliar y lo usamos para formar </a:t>
            </a:r>
            <a:r>
              <a:rPr lang="es-MX" sz="2400" smtClean="0">
                <a:latin typeface="Times New Roman" pitchFamily="18" charset="0"/>
                <a:cs typeface="Times New Roman" pitchFamily="18" charset="0"/>
              </a:rPr>
              <a:t>los tiempos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compuestos.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85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700" dirty="0" smtClean="0">
                <a:latin typeface="Times New Roman" pitchFamily="18" charset="0"/>
                <a:cs typeface="Times New Roman" pitchFamily="18" charset="0"/>
              </a:rPr>
              <a:t>PERÍFRASIS MODALES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14816"/>
          </a:xfrm>
        </p:spPr>
        <p:txBody>
          <a:bodyPr/>
          <a:lstStyle/>
          <a:p>
            <a:pPr algn="ctr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EXPRESIONES OBLIGATIVAS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Tener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+ infinitivo</a:t>
            </a:r>
          </a:p>
          <a:p>
            <a:pPr algn="ctr">
              <a:buNone/>
            </a:pPr>
            <a:r>
              <a:rPr lang="es-MX" sz="2400" i="1" u="sng" dirty="0" smtClean="0">
                <a:latin typeface="Times New Roman" pitchFamily="18" charset="0"/>
                <a:cs typeface="Times New Roman" pitchFamily="18" charset="0"/>
              </a:rPr>
              <a:t>Tengo que</a:t>
            </a: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 estudiar = </a:t>
            </a:r>
            <a:r>
              <a:rPr lang="es-MX" sz="2400" i="1" u="sng" dirty="0" smtClean="0">
                <a:latin typeface="Times New Roman" pitchFamily="18" charset="0"/>
                <a:cs typeface="Times New Roman" pitchFamily="18" charset="0"/>
              </a:rPr>
              <a:t>Devo</a:t>
            </a: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 studiare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+ infinitivo</a:t>
            </a:r>
          </a:p>
          <a:p>
            <a:pPr algn="ctr">
              <a:buNone/>
            </a:pPr>
            <a:r>
              <a:rPr lang="es-MX" sz="2400" i="1" u="sng" dirty="0" smtClean="0">
                <a:latin typeface="Times New Roman" pitchFamily="18" charset="0"/>
                <a:cs typeface="Times New Roman" pitchFamily="18" charset="0"/>
              </a:rPr>
              <a:t>Hay que</a:t>
            </a: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 estudiar=</a:t>
            </a:r>
            <a:r>
              <a:rPr lang="es-MX" sz="2400" i="1" u="sng" dirty="0" smtClean="0">
                <a:latin typeface="Times New Roman" pitchFamily="18" charset="0"/>
                <a:cs typeface="Times New Roman" pitchFamily="18" charset="0"/>
              </a:rPr>
              <a:t>Bisogna</a:t>
            </a: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 studiare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5156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/>
          </a:bodyPr>
          <a:lstStyle/>
          <a:p>
            <a:pPr algn="ctr"/>
            <a:r>
              <a:rPr lang="es-MX" sz="2800" u="sng" dirty="0">
                <a:latin typeface="Times New Roman" pitchFamily="18" charset="0"/>
                <a:cs typeface="Times New Roman" pitchFamily="18" charset="0"/>
              </a:rPr>
              <a:t>VERBOS DE IRREGULARIDAD PROPIA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800" dirty="0">
                <a:latin typeface="Times New Roman" pitchFamily="18" charset="0"/>
                <a:cs typeface="Times New Roman" pitchFamily="18" charset="0"/>
              </a:rPr>
            </a:b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2976" y="2214554"/>
            <a:ext cx="7215238" cy="171451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ESTAR 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estoy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estás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está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estamos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estáis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están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399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929618" cy="11281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fr-FR" sz="3100" u="sng" dirty="0" smtClean="0">
                <a:latin typeface="Times New Roman" pitchFamily="18" charset="0"/>
                <a:cs typeface="Times New Roman" pitchFamily="18" charset="0"/>
              </a:rPr>
              <a:t>VALOR LOCATIVO DE ESTAR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4348" y="2215125"/>
            <a:ext cx="7500990" cy="337411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sz="4400" dirty="0" smtClean="0"/>
              <a:t>Se </a:t>
            </a:r>
            <a:r>
              <a:rPr lang="fr-FR" sz="4400" dirty="0" err="1" smtClean="0"/>
              <a:t>utiliza</a:t>
            </a:r>
            <a:r>
              <a:rPr lang="fr-FR" sz="4400" dirty="0" smtClean="0"/>
              <a:t> </a:t>
            </a:r>
            <a:r>
              <a:rPr lang="fr-FR" sz="4400" dirty="0" err="1" smtClean="0"/>
              <a:t>siempre</a:t>
            </a:r>
            <a:r>
              <a:rPr lang="fr-FR" sz="4400" dirty="0" smtClean="0"/>
              <a:t> el </a:t>
            </a:r>
            <a:r>
              <a:rPr lang="fr-FR" sz="4400" dirty="0" err="1" smtClean="0"/>
              <a:t>verbo</a:t>
            </a:r>
            <a:r>
              <a:rPr lang="fr-FR" sz="4400" dirty="0" smtClean="0"/>
              <a:t> ESTAR (</a:t>
            </a:r>
            <a:r>
              <a:rPr lang="fr-FR" sz="4400" u="sng" dirty="0" smtClean="0"/>
              <a:t>y no el </a:t>
            </a:r>
            <a:r>
              <a:rPr lang="fr-FR" sz="4400" u="sng" dirty="0" err="1" smtClean="0"/>
              <a:t>verbo</a:t>
            </a:r>
            <a:r>
              <a:rPr lang="fr-FR" sz="4400" u="sng" dirty="0" smtClean="0"/>
              <a:t> SER</a:t>
            </a:r>
            <a:r>
              <a:rPr lang="fr-FR" sz="4400" dirty="0" smtClean="0"/>
              <a:t>) para </a:t>
            </a:r>
            <a:r>
              <a:rPr lang="fr-FR" sz="4400" dirty="0" err="1" smtClean="0"/>
              <a:t>indicar</a:t>
            </a:r>
            <a:r>
              <a:rPr lang="fr-FR" sz="4400" dirty="0" smtClean="0"/>
              <a:t> la </a:t>
            </a:r>
            <a:r>
              <a:rPr lang="fr-FR" sz="4400" dirty="0" err="1" smtClean="0"/>
              <a:t>ubicación</a:t>
            </a:r>
            <a:r>
              <a:rPr lang="fr-FR" sz="4400" dirty="0" smtClean="0"/>
              <a:t> de </a:t>
            </a:r>
            <a:r>
              <a:rPr lang="fr-FR" sz="4400" dirty="0" err="1" smtClean="0"/>
              <a:t>una</a:t>
            </a:r>
            <a:r>
              <a:rPr lang="fr-FR" sz="4400" dirty="0" smtClean="0"/>
              <a:t> </a:t>
            </a:r>
            <a:r>
              <a:rPr lang="fr-FR" sz="4400" dirty="0" err="1" smtClean="0"/>
              <a:t>cosa</a:t>
            </a:r>
            <a:r>
              <a:rPr lang="fr-FR" sz="4400" dirty="0" smtClean="0"/>
              <a:t> o persona ; </a:t>
            </a:r>
            <a:r>
              <a:rPr lang="fr-FR" sz="4400" dirty="0" err="1" smtClean="0"/>
              <a:t>responde</a:t>
            </a:r>
            <a:r>
              <a:rPr lang="fr-FR" sz="4400" dirty="0" smtClean="0"/>
              <a:t> a la </a:t>
            </a:r>
            <a:r>
              <a:rPr lang="fr-FR" sz="4400" dirty="0" err="1" smtClean="0"/>
              <a:t>pregunta</a:t>
            </a:r>
            <a:r>
              <a:rPr lang="fr-FR" sz="4400" dirty="0" smtClean="0"/>
              <a:t> </a:t>
            </a:r>
            <a:r>
              <a:rPr lang="es-MX" sz="4400" dirty="0" smtClean="0"/>
              <a:t>¿</a:t>
            </a:r>
            <a:r>
              <a:rPr lang="fr-FR" sz="4400" dirty="0" smtClean="0"/>
              <a:t>DÓNDE ? </a:t>
            </a:r>
          </a:p>
          <a:p>
            <a:pPr>
              <a:buNone/>
            </a:pPr>
            <a:r>
              <a:rPr lang="fr-FR" sz="4400" dirty="0"/>
              <a:t>	</a:t>
            </a:r>
            <a:r>
              <a:rPr lang="es-MX" sz="4400" dirty="0" smtClean="0"/>
              <a:t> </a:t>
            </a:r>
          </a:p>
          <a:p>
            <a:pPr>
              <a:buNone/>
            </a:pPr>
            <a:r>
              <a:rPr lang="es-MX" sz="4400" dirty="0"/>
              <a:t>	</a:t>
            </a:r>
            <a:r>
              <a:rPr lang="es-MX" sz="4400" i="1" dirty="0" smtClean="0"/>
              <a:t>¿</a:t>
            </a:r>
            <a:r>
              <a:rPr lang="fr-FR" sz="4400" i="1" dirty="0" err="1" smtClean="0"/>
              <a:t>Dónde</a:t>
            </a:r>
            <a:r>
              <a:rPr lang="fr-FR" sz="4400" i="1" dirty="0" smtClean="0"/>
              <a:t> </a:t>
            </a:r>
            <a:r>
              <a:rPr lang="fr-FR" sz="4400" i="1" dirty="0" err="1" smtClean="0"/>
              <a:t>están</a:t>
            </a:r>
            <a:r>
              <a:rPr lang="fr-FR" sz="4400" i="1" dirty="0" smtClean="0"/>
              <a:t> las </a:t>
            </a:r>
            <a:r>
              <a:rPr lang="fr-FR" sz="4400" i="1" dirty="0" err="1" smtClean="0"/>
              <a:t>llaves</a:t>
            </a:r>
            <a:r>
              <a:rPr lang="fr-FR" sz="4400" i="1" dirty="0" smtClean="0"/>
              <a:t>?</a:t>
            </a:r>
          </a:p>
          <a:p>
            <a:pPr>
              <a:buNone/>
            </a:pPr>
            <a:r>
              <a:rPr lang="fr-FR" sz="4400" i="1" dirty="0" smtClean="0"/>
              <a:t>	Las </a:t>
            </a:r>
            <a:r>
              <a:rPr lang="fr-FR" sz="4400" i="1" dirty="0" err="1" smtClean="0"/>
              <a:t>llaves</a:t>
            </a:r>
            <a:r>
              <a:rPr lang="fr-FR" sz="4400" i="1" dirty="0" smtClean="0"/>
              <a:t> </a:t>
            </a:r>
            <a:r>
              <a:rPr lang="fr-FR" sz="4400" i="1" dirty="0" err="1" smtClean="0"/>
              <a:t>están</a:t>
            </a:r>
            <a:r>
              <a:rPr lang="fr-FR" sz="4400" i="1" dirty="0" smtClean="0"/>
              <a:t> en el </a:t>
            </a:r>
            <a:r>
              <a:rPr lang="fr-FR" sz="4400" i="1" dirty="0" err="1" smtClean="0"/>
              <a:t>bolsillo</a:t>
            </a:r>
            <a:r>
              <a:rPr lang="fr-FR" sz="4400" i="1" dirty="0" smtClean="0"/>
              <a:t> </a:t>
            </a:r>
            <a:r>
              <a:rPr lang="fr-FR" sz="4400" i="1" dirty="0" err="1" smtClean="0"/>
              <a:t>del</a:t>
            </a:r>
            <a:r>
              <a:rPr lang="fr-FR" sz="4400" i="1" dirty="0" smtClean="0"/>
              <a:t> </a:t>
            </a:r>
            <a:r>
              <a:rPr lang="fr-FR" sz="4400" i="1" dirty="0" err="1" smtClean="0"/>
              <a:t>cronopio</a:t>
            </a:r>
            <a:r>
              <a:rPr lang="fr-FR" sz="4400" i="1" dirty="0" smtClean="0"/>
              <a:t>.</a:t>
            </a:r>
          </a:p>
          <a:p>
            <a:pPr>
              <a:buNone/>
            </a:pPr>
            <a:endParaRPr lang="fr-FR" sz="4400" i="1" dirty="0" smtClean="0"/>
          </a:p>
          <a:p>
            <a:pPr>
              <a:buNone/>
            </a:pPr>
            <a:r>
              <a:rPr lang="fr-FR" sz="4400" dirty="0" smtClean="0"/>
              <a:t>	STATO IN LUOGO:  </a:t>
            </a:r>
            <a:r>
              <a:rPr lang="fr-FR" sz="4400" dirty="0" err="1" smtClean="0"/>
              <a:t>Siempre</a:t>
            </a:r>
            <a:r>
              <a:rPr lang="fr-FR" sz="4400" dirty="0" smtClean="0"/>
              <a:t> la </a:t>
            </a:r>
            <a:r>
              <a:rPr lang="fr-FR" sz="4400" dirty="0" err="1" smtClean="0"/>
              <a:t>preposición</a:t>
            </a:r>
            <a:r>
              <a:rPr lang="fr-FR" sz="4400" dirty="0" smtClean="0"/>
              <a:t> EN</a:t>
            </a:r>
            <a:endParaRPr lang="it-IT" sz="4400" dirty="0" smtClean="0"/>
          </a:p>
          <a:p>
            <a:pPr>
              <a:buNone/>
            </a:pP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14054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it-IT" dirty="0" err="1" smtClean="0"/>
              <a:t>estar</a:t>
            </a:r>
            <a:r>
              <a:rPr lang="it-IT" dirty="0" smtClean="0"/>
              <a:t>/</a:t>
            </a:r>
            <a:r>
              <a:rPr lang="it-IT" dirty="0" err="1" smtClean="0"/>
              <a:t>hay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6528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dirty="0" smtClean="0"/>
              <a:t>ESTAR (</a:t>
            </a:r>
            <a:r>
              <a:rPr lang="it-IT" dirty="0" err="1" smtClean="0"/>
              <a:t>artículos</a:t>
            </a:r>
            <a:r>
              <a:rPr lang="it-IT" dirty="0" smtClean="0"/>
              <a:t> </a:t>
            </a:r>
            <a:r>
              <a:rPr lang="it-IT" dirty="0" err="1" smtClean="0"/>
              <a:t>determinados</a:t>
            </a:r>
            <a:r>
              <a:rPr lang="it-IT" dirty="0" smtClean="0"/>
              <a:t>, </a:t>
            </a:r>
            <a:r>
              <a:rPr lang="it-IT" dirty="0" err="1" smtClean="0"/>
              <a:t>nombres</a:t>
            </a:r>
            <a:r>
              <a:rPr lang="it-IT" dirty="0" smtClean="0"/>
              <a:t> </a:t>
            </a:r>
            <a:r>
              <a:rPr lang="it-IT" dirty="0" err="1" smtClean="0"/>
              <a:t>propios</a:t>
            </a:r>
            <a:r>
              <a:rPr lang="it-IT" dirty="0" smtClean="0"/>
              <a:t>)</a:t>
            </a:r>
          </a:p>
          <a:p>
            <a:pPr algn="ctr">
              <a:buNone/>
            </a:pPr>
            <a:r>
              <a:rPr lang="es-MX" i="1" dirty="0" smtClean="0"/>
              <a:t>¿</a:t>
            </a:r>
            <a:r>
              <a:rPr lang="fr-FR" i="1" dirty="0" err="1" smtClean="0"/>
              <a:t>Dónde</a:t>
            </a:r>
            <a:r>
              <a:rPr lang="fr-FR" i="1" dirty="0" smtClean="0"/>
              <a:t> </a:t>
            </a:r>
            <a:r>
              <a:rPr lang="fr-FR" i="1" dirty="0" err="1" smtClean="0"/>
              <a:t>está</a:t>
            </a:r>
            <a:r>
              <a:rPr lang="fr-FR" i="1" dirty="0" smtClean="0"/>
              <a:t> Juan? Juan </a:t>
            </a:r>
            <a:r>
              <a:rPr lang="fr-FR" i="1" dirty="0" err="1" smtClean="0"/>
              <a:t>está</a:t>
            </a:r>
            <a:r>
              <a:rPr lang="fr-FR" i="1" dirty="0" smtClean="0"/>
              <a:t> en la </a:t>
            </a:r>
            <a:r>
              <a:rPr lang="fr-FR" i="1" dirty="0" err="1" smtClean="0"/>
              <a:t>cocina</a:t>
            </a:r>
            <a:r>
              <a:rPr lang="fr-FR" i="1" dirty="0" smtClean="0"/>
              <a:t>.</a:t>
            </a:r>
            <a:endParaRPr lang="it-IT" dirty="0" smtClean="0"/>
          </a:p>
          <a:p>
            <a:pPr algn="ctr">
              <a:buNone/>
            </a:pPr>
            <a:r>
              <a:rPr lang="fr-FR" i="1" dirty="0" smtClean="0"/>
              <a:t>Los </a:t>
            </a:r>
            <a:r>
              <a:rPr lang="fr-FR" i="1" dirty="0" err="1" smtClean="0"/>
              <a:t>estudiantes</a:t>
            </a:r>
            <a:r>
              <a:rPr lang="fr-FR" i="1" dirty="0" smtClean="0"/>
              <a:t> </a:t>
            </a:r>
            <a:r>
              <a:rPr lang="fr-FR" i="1" dirty="0" err="1" smtClean="0"/>
              <a:t>están</a:t>
            </a:r>
            <a:r>
              <a:rPr lang="fr-FR" i="1" dirty="0" smtClean="0"/>
              <a:t> en la </a:t>
            </a:r>
            <a:r>
              <a:rPr lang="fr-FR" i="1" dirty="0" err="1" smtClean="0"/>
              <a:t>universidad</a:t>
            </a:r>
            <a:r>
              <a:rPr lang="fr-FR" i="1" dirty="0" smtClean="0"/>
              <a:t>.</a:t>
            </a:r>
          </a:p>
          <a:p>
            <a:pPr algn="ctr">
              <a:buNone/>
            </a:pPr>
            <a:r>
              <a:rPr lang="fr-FR" i="1" dirty="0" smtClean="0"/>
              <a:t>Los </a:t>
            </a:r>
            <a:r>
              <a:rPr lang="fr-FR" i="1" dirty="0" err="1" smtClean="0"/>
              <a:t>libros</a:t>
            </a:r>
            <a:r>
              <a:rPr lang="fr-FR" i="1" dirty="0" smtClean="0"/>
              <a:t> </a:t>
            </a:r>
            <a:r>
              <a:rPr lang="fr-FR" i="1" dirty="0" err="1" smtClean="0"/>
              <a:t>están</a:t>
            </a:r>
            <a:r>
              <a:rPr lang="fr-FR" i="1" dirty="0" smtClean="0"/>
              <a:t> sobre la mesa.</a:t>
            </a:r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dirty="0" smtClean="0"/>
              <a:t>HAY (con </a:t>
            </a:r>
            <a:r>
              <a:rPr lang="it-IT" dirty="0" err="1" smtClean="0"/>
              <a:t>todo</a:t>
            </a:r>
            <a:r>
              <a:rPr lang="it-IT" dirty="0" smtClean="0"/>
              <a:t> lo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es</a:t>
            </a:r>
            <a:r>
              <a:rPr lang="it-IT" dirty="0" smtClean="0"/>
              <a:t> </a:t>
            </a:r>
            <a:r>
              <a:rPr lang="it-IT" dirty="0" err="1" smtClean="0"/>
              <a:t>indefinido</a:t>
            </a:r>
            <a:r>
              <a:rPr lang="it-IT" dirty="0" smtClean="0"/>
              <a:t>)</a:t>
            </a:r>
          </a:p>
          <a:p>
            <a:pPr algn="ctr">
              <a:buNone/>
            </a:pPr>
            <a:r>
              <a:rPr lang="fr-FR" i="1" dirty="0" smtClean="0"/>
              <a:t>Hay </a:t>
            </a:r>
            <a:r>
              <a:rPr lang="fr-FR" i="1" u="sng" dirty="0" smtClean="0"/>
              <a:t>muchas</a:t>
            </a:r>
            <a:r>
              <a:rPr lang="fr-FR" i="1" dirty="0" smtClean="0"/>
              <a:t> </a:t>
            </a:r>
            <a:r>
              <a:rPr lang="fr-FR" i="1" dirty="0" err="1" smtClean="0"/>
              <a:t>cosas</a:t>
            </a:r>
            <a:r>
              <a:rPr lang="fr-FR" i="1" dirty="0" smtClean="0"/>
              <a:t> en la casa </a:t>
            </a:r>
            <a:r>
              <a:rPr lang="fr-FR" i="1" dirty="0" err="1" smtClean="0"/>
              <a:t>del</a:t>
            </a:r>
            <a:r>
              <a:rPr lang="fr-FR" i="1" dirty="0" smtClean="0"/>
              <a:t> </a:t>
            </a:r>
            <a:r>
              <a:rPr lang="fr-FR" i="1" dirty="0" err="1" smtClean="0"/>
              <a:t>cronopio</a:t>
            </a:r>
            <a:r>
              <a:rPr lang="fr-FR" i="1" dirty="0" smtClean="0"/>
              <a:t>.</a:t>
            </a:r>
            <a:endParaRPr lang="it-IT" dirty="0" smtClean="0"/>
          </a:p>
          <a:p>
            <a:pPr algn="ctr">
              <a:buNone/>
            </a:pPr>
            <a:r>
              <a:rPr lang="fr-FR" i="1" dirty="0" smtClean="0"/>
              <a:t>En la </a:t>
            </a:r>
            <a:r>
              <a:rPr lang="fr-FR" i="1" dirty="0" err="1" smtClean="0"/>
              <a:t>universidad</a:t>
            </a:r>
            <a:r>
              <a:rPr lang="fr-FR" i="1" dirty="0" smtClean="0"/>
              <a:t> </a:t>
            </a:r>
            <a:r>
              <a:rPr lang="fr-FR" i="1" dirty="0" err="1" smtClean="0"/>
              <a:t>hay</a:t>
            </a:r>
            <a:r>
              <a:rPr lang="fr-FR" i="1" dirty="0" smtClean="0"/>
              <a:t> </a:t>
            </a:r>
            <a:r>
              <a:rPr lang="fr-FR" i="1" u="sng" dirty="0" err="1" smtClean="0"/>
              <a:t>diez</a:t>
            </a:r>
            <a:r>
              <a:rPr lang="fr-FR" i="1" u="sng" dirty="0" smtClean="0"/>
              <a:t>/</a:t>
            </a:r>
            <a:r>
              <a:rPr lang="fr-FR" i="1" u="sng" dirty="0" err="1" smtClean="0"/>
              <a:t>muchos</a:t>
            </a:r>
            <a:r>
              <a:rPr lang="fr-FR" i="1" u="sng" dirty="0" smtClean="0"/>
              <a:t>/</a:t>
            </a:r>
            <a:r>
              <a:rPr lang="fr-FR" i="1" u="sng" dirty="0" err="1" smtClean="0"/>
              <a:t>pocos</a:t>
            </a:r>
            <a:r>
              <a:rPr lang="fr-FR" i="1" dirty="0" smtClean="0"/>
              <a:t> </a:t>
            </a:r>
            <a:r>
              <a:rPr lang="fr-FR" i="1" dirty="0" err="1" smtClean="0"/>
              <a:t>alumnos</a:t>
            </a:r>
            <a:r>
              <a:rPr lang="fr-FR" i="1" dirty="0" smtClean="0"/>
              <a:t>.</a:t>
            </a:r>
            <a:endParaRPr lang="it-IT" dirty="0" smtClean="0"/>
          </a:p>
          <a:p>
            <a:pPr algn="ctr">
              <a:buNone/>
            </a:pPr>
            <a:r>
              <a:rPr lang="fr-FR" i="1" dirty="0" smtClean="0"/>
              <a:t>Hay </a:t>
            </a:r>
            <a:r>
              <a:rPr lang="fr-FR" i="1" u="sng" dirty="0" err="1" smtClean="0"/>
              <a:t>unos</a:t>
            </a:r>
            <a:r>
              <a:rPr lang="fr-FR" i="1" u="sng" dirty="0" smtClean="0"/>
              <a:t>/</a:t>
            </a:r>
            <a:r>
              <a:rPr lang="fr-FR" i="1" u="sng" dirty="0" err="1" smtClean="0"/>
              <a:t>algunos</a:t>
            </a:r>
            <a:r>
              <a:rPr lang="fr-FR" i="1" dirty="0" smtClean="0"/>
              <a:t> </a:t>
            </a:r>
            <a:r>
              <a:rPr lang="fr-FR" i="1" dirty="0" err="1" smtClean="0"/>
              <a:t>libros</a:t>
            </a:r>
            <a:r>
              <a:rPr lang="fr-FR" i="1" dirty="0" smtClean="0"/>
              <a:t> sobre la mesa.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4721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Adjetivos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demostrativos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9295808"/>
              </p:ext>
            </p:extLst>
          </p:nvPr>
        </p:nvGraphicFramePr>
        <p:xfrm>
          <a:off x="612775" y="1625600"/>
          <a:ext cx="8153400" cy="3442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86074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Este LIBRO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Ese</a:t>
                      </a:r>
                      <a:r>
                        <a:rPr lang="it-IT" sz="2400" dirty="0" smtClean="0"/>
                        <a:t> LIBRO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</a:t>
                      </a:r>
                      <a:r>
                        <a:rPr lang="it-IT" sz="2400" dirty="0" smtClean="0"/>
                        <a:t> LIBRO</a:t>
                      </a:r>
                      <a:endParaRPr lang="it-IT" sz="2400" dirty="0"/>
                    </a:p>
                  </a:txBody>
                  <a:tcPr/>
                </a:tc>
              </a:tr>
              <a:tr h="860746"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Esta</a:t>
                      </a:r>
                      <a:r>
                        <a:rPr lang="it-IT" sz="2400" dirty="0" smtClean="0"/>
                        <a:t> CASA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Esa CASA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Aquella</a:t>
                      </a:r>
                      <a:r>
                        <a:rPr lang="it-IT" sz="2400" dirty="0" smtClean="0"/>
                        <a:t> CASA</a:t>
                      </a:r>
                      <a:endParaRPr lang="it-IT" sz="2400" dirty="0"/>
                    </a:p>
                  </a:txBody>
                  <a:tcPr/>
                </a:tc>
              </a:tr>
              <a:tr h="860746"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Estos</a:t>
                      </a:r>
                      <a:r>
                        <a:rPr lang="it-IT" sz="2400" dirty="0" smtClean="0"/>
                        <a:t> LIBROS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Esos</a:t>
                      </a:r>
                      <a:r>
                        <a:rPr lang="it-IT" sz="2400" dirty="0" smtClean="0"/>
                        <a:t> LIBROS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Aquellos</a:t>
                      </a:r>
                      <a:r>
                        <a:rPr lang="it-IT" sz="2400" baseline="0" dirty="0" smtClean="0"/>
                        <a:t> LIBROS</a:t>
                      </a:r>
                      <a:endParaRPr lang="it-IT" sz="2400" dirty="0"/>
                    </a:p>
                  </a:txBody>
                  <a:tcPr/>
                </a:tc>
              </a:tr>
              <a:tr h="860746"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Estas</a:t>
                      </a:r>
                      <a:r>
                        <a:rPr lang="it-IT" sz="2400" dirty="0" smtClean="0"/>
                        <a:t> CASAS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Esas</a:t>
                      </a:r>
                      <a:r>
                        <a:rPr lang="it-IT" sz="2400" dirty="0" smtClean="0"/>
                        <a:t> CASAS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Aquellas</a:t>
                      </a:r>
                      <a:r>
                        <a:rPr lang="it-IT" sz="2400" dirty="0" smtClean="0"/>
                        <a:t> CASAS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422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Pronombres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demostrativos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0119448"/>
              </p:ext>
            </p:extLst>
          </p:nvPr>
        </p:nvGraphicFramePr>
        <p:xfrm>
          <a:off x="611560" y="1700808"/>
          <a:ext cx="8153400" cy="4303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86074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Este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</a:t>
                      </a:r>
                      <a:endParaRPr lang="it-IT" sz="2400" dirty="0"/>
                    </a:p>
                  </a:txBody>
                  <a:tcPr/>
                </a:tc>
              </a:tr>
              <a:tr h="86074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Esta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Aquella</a:t>
                      </a:r>
                      <a:endParaRPr lang="it-IT" sz="2400" dirty="0"/>
                    </a:p>
                  </a:txBody>
                  <a:tcPr/>
                </a:tc>
              </a:tr>
              <a:tr h="860746"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Estos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Esos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Aquellos</a:t>
                      </a:r>
                      <a:endParaRPr lang="it-IT" sz="2400" dirty="0"/>
                    </a:p>
                  </a:txBody>
                  <a:tcPr/>
                </a:tc>
              </a:tr>
              <a:tr h="860746"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Estas</a:t>
                      </a:r>
                      <a:r>
                        <a:rPr lang="it-IT" sz="2400" dirty="0" smtClean="0"/>
                        <a:t>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Esas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Aquellas</a:t>
                      </a:r>
                      <a:endParaRPr lang="it-IT" sz="2400" dirty="0"/>
                    </a:p>
                  </a:txBody>
                  <a:tcPr/>
                </a:tc>
              </a:tr>
              <a:tr h="860746"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Esto</a:t>
                      </a:r>
                      <a:r>
                        <a:rPr lang="it-IT" sz="2400" dirty="0" smtClean="0"/>
                        <a:t>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Eso</a:t>
                      </a:r>
                      <a:r>
                        <a:rPr lang="it-IT" sz="2400" dirty="0" smtClean="0"/>
                        <a:t>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Aquello</a:t>
                      </a:r>
                      <a:r>
                        <a:rPr lang="it-IT" sz="2400" baseline="0" dirty="0" smtClean="0"/>
                        <a:t> 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534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Adverbios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lugar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84394567"/>
              </p:ext>
            </p:extLst>
          </p:nvPr>
        </p:nvGraphicFramePr>
        <p:xfrm>
          <a:off x="642910" y="2071678"/>
          <a:ext cx="8153400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1357322">
                <a:tc>
                  <a:txBody>
                    <a:bodyPr/>
                    <a:lstStyle/>
                    <a:p>
                      <a:pPr algn="ctr"/>
                      <a:endParaRPr lang="it-IT" sz="2400" dirty="0" smtClean="0"/>
                    </a:p>
                    <a:p>
                      <a:pPr algn="ctr"/>
                      <a:r>
                        <a:rPr lang="it-IT" sz="2400" dirty="0" err="1" smtClean="0"/>
                        <a:t>aquí</a:t>
                      </a:r>
                      <a:r>
                        <a:rPr lang="it-IT" sz="2400" dirty="0" smtClean="0"/>
                        <a:t>/</a:t>
                      </a:r>
                      <a:r>
                        <a:rPr lang="it-IT" sz="2400" dirty="0" err="1" smtClean="0"/>
                        <a:t>acá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 smtClean="0"/>
                    </a:p>
                    <a:p>
                      <a:pPr algn="ctr"/>
                      <a:r>
                        <a:rPr lang="it-IT" sz="2400" dirty="0" err="1" smtClean="0"/>
                        <a:t>ahí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 smtClean="0"/>
                    </a:p>
                    <a:p>
                      <a:pPr algn="ctr"/>
                      <a:r>
                        <a:rPr lang="it-IT" sz="2400" dirty="0" err="1" smtClean="0"/>
                        <a:t>allí</a:t>
                      </a:r>
                      <a:r>
                        <a:rPr lang="it-IT" sz="2400" dirty="0" smtClean="0"/>
                        <a:t>/</a:t>
                      </a:r>
                      <a:r>
                        <a:rPr lang="it-IT" sz="2400" dirty="0" err="1" smtClean="0"/>
                        <a:t>allá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28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2400" u="sng" dirty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IRREGULARIDADES VOCÁLICAS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>
                <a:latin typeface="Times New Roman" pitchFamily="18" charset="0"/>
                <a:cs typeface="Times New Roman" pitchFamily="18" charset="0"/>
              </a:rPr>
              <a:t>Variación O-UE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000241"/>
            <a:ext cx="8229600" cy="3000396"/>
          </a:xfrm>
        </p:spPr>
        <p:txBody>
          <a:bodyPr/>
          <a:lstStyle/>
          <a:p>
            <a:pPr algn="ctr"/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Verbos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–AR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Contar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es-MX" sz="2800" i="1" dirty="0">
                <a:latin typeface="Times New Roman" pitchFamily="18" charset="0"/>
                <a:cs typeface="Times New Roman" pitchFamily="18" charset="0"/>
              </a:rPr>
              <a:t>cuento, cuentas, cuenta, contamos, </a:t>
            </a:r>
            <a:r>
              <a:rPr lang="es-MX" sz="2800" i="1" dirty="0" smtClean="0">
                <a:latin typeface="Times New Roman" pitchFamily="18" charset="0"/>
                <a:cs typeface="Times New Roman" pitchFamily="18" charset="0"/>
              </a:rPr>
              <a:t>contáis, cuentan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MX" sz="28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Adverbios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locuciones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adverbiales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lugar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alrededor (intorno)</a:t>
            </a:r>
          </a:p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adentro - afuera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adelante (o delante) - atrás (o detrás) 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cerca - lejos</a:t>
            </a:r>
          </a:p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al lado (accanto)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arriba/encima - abajo (o debajo)</a:t>
            </a:r>
          </a:p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a la derecha, a la izquierda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9048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Locuciones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preposicionales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FR" u="sng" dirty="0" smtClean="0"/>
          </a:p>
          <a:p>
            <a:pPr algn="ctr"/>
            <a:r>
              <a:rPr lang="fr-FR" sz="3200" u="sng" dirty="0" err="1" smtClean="0">
                <a:latin typeface="Times New Roman" pitchFamily="18" charset="0"/>
                <a:cs typeface="Times New Roman" pitchFamily="18" charset="0"/>
              </a:rPr>
              <a:t>alrededor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 de</a:t>
            </a:r>
            <a:r>
              <a:rPr lang="fr-FR" sz="320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(alrededor de la casa hay un jardín)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3200" u="sng" dirty="0" smtClean="0">
                <a:latin typeface="Times New Roman" pitchFamily="18" charset="0"/>
                <a:cs typeface="Times New Roman" pitchFamily="18" charset="0"/>
              </a:rPr>
              <a:t>dentro de -</a:t>
            </a:r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3200" u="sng" dirty="0" smtClean="0">
                <a:latin typeface="Times New Roman" pitchFamily="18" charset="0"/>
                <a:cs typeface="Times New Roman" pitchFamily="18" charset="0"/>
              </a:rPr>
              <a:t>fuera </a:t>
            </a:r>
            <a:r>
              <a:rPr lang="es-MX" sz="3200" u="sng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s-MX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s-MX" sz="2400" smtClean="0">
                <a:latin typeface="Times New Roman" pitchFamily="18" charset="0"/>
                <a:cs typeface="Times New Roman" pitchFamily="18" charset="0"/>
              </a:rPr>
              <a:t>(dentro de la escuela hay aulas)</a:t>
            </a:r>
            <a:endParaRPr lang="es-MX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200" u="sng" dirty="0" err="1" smtClean="0">
                <a:latin typeface="Times New Roman" pitchFamily="18" charset="0"/>
                <a:cs typeface="Times New Roman" pitchFamily="18" charset="0"/>
              </a:rPr>
              <a:t>delante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 de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sz="3200" u="sng" err="1" smtClean="0">
                <a:latin typeface="Times New Roman" pitchFamily="18" charset="0"/>
                <a:cs typeface="Times New Roman" pitchFamily="18" charset="0"/>
              </a:rPr>
              <a:t>detrás</a:t>
            </a:r>
            <a:r>
              <a:rPr lang="fr-FR" sz="3200" u="sng" smtClean="0">
                <a:latin typeface="Times New Roman" pitchFamily="18" charset="0"/>
                <a:cs typeface="Times New Roman" pitchFamily="18" charset="0"/>
              </a:rPr>
              <a:t> de </a:t>
            </a:r>
          </a:p>
          <a:p>
            <a:pPr algn="ctr">
              <a:buNone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(delante de la casa hay una cochera)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70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Locuciones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preposicionales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857364"/>
            <a:ext cx="8153400" cy="3571900"/>
          </a:xfrm>
        </p:spPr>
        <p:txBody>
          <a:bodyPr>
            <a:normAutofit/>
          </a:bodyPr>
          <a:lstStyle/>
          <a:p>
            <a:r>
              <a:rPr lang="fr-FR" sz="3200" u="sng" dirty="0" err="1" smtClean="0">
                <a:latin typeface="Times New Roman" pitchFamily="18" charset="0"/>
                <a:cs typeface="Times New Roman" pitchFamily="18" charset="0"/>
              </a:rPr>
              <a:t>cerca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 de -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u="sng" dirty="0" err="1" smtClean="0">
                <a:latin typeface="Times New Roman" pitchFamily="18" charset="0"/>
                <a:cs typeface="Times New Roman" pitchFamily="18" charset="0"/>
              </a:rPr>
              <a:t>lejos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 de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s-MX" sz="3200" u="sng" dirty="0" smtClean="0">
                <a:latin typeface="Times New Roman" pitchFamily="18" charset="0"/>
                <a:cs typeface="Times New Roman" pitchFamily="18" charset="0"/>
              </a:rPr>
              <a:t>junto a</a:t>
            </a:r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MX" sz="3200" u="sng" dirty="0" smtClean="0">
                <a:latin typeface="Times New Roman" pitchFamily="18" charset="0"/>
                <a:cs typeface="Times New Roman" pitchFamily="18" charset="0"/>
              </a:rPr>
              <a:t>al lado de</a:t>
            </a:r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 (accanto a)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3200" u="sng" dirty="0" smtClean="0">
                <a:latin typeface="Times New Roman" pitchFamily="18" charset="0"/>
                <a:cs typeface="Times New Roman" pitchFamily="18" charset="0"/>
              </a:rPr>
              <a:t>encima de/</a:t>
            </a:r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3200" u="sng" dirty="0" smtClean="0">
                <a:latin typeface="Times New Roman" pitchFamily="18" charset="0"/>
                <a:cs typeface="Times New Roman" pitchFamily="18" charset="0"/>
              </a:rPr>
              <a:t>arriba de</a:t>
            </a:r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s-MX" sz="3200" u="sng" dirty="0" smtClean="0">
                <a:latin typeface="Times New Roman" pitchFamily="18" charset="0"/>
                <a:cs typeface="Times New Roman" pitchFamily="18" charset="0"/>
              </a:rPr>
              <a:t>debajo de</a:t>
            </a:r>
            <a:endParaRPr lang="it-IT" sz="3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u="sng" dirty="0" err="1" smtClean="0">
                <a:latin typeface="Times New Roman" pitchFamily="18" charset="0"/>
                <a:cs typeface="Times New Roman" pitchFamily="18" charset="0"/>
              </a:rPr>
              <a:t>frente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3200" u="sng" dirty="0" err="1" smtClean="0">
                <a:latin typeface="Times New Roman" pitchFamily="18" charset="0"/>
                <a:cs typeface="Times New Roman" pitchFamily="18" charset="0"/>
              </a:rPr>
              <a:t>enfrente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 de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(di </a:t>
            </a:r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fronte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a)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u="sng" dirty="0" err="1" smtClean="0">
                <a:latin typeface="Times New Roman" pitchFamily="18" charset="0"/>
                <a:cs typeface="Times New Roman" pitchFamily="18" charset="0"/>
              </a:rPr>
              <a:t>después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 de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antes de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840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Adverbios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tiempo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86254"/>
          </a:xfrm>
        </p:spPr>
        <p:txBody>
          <a:bodyPr>
            <a:noAutofit/>
          </a:bodyPr>
          <a:lstStyle/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hoy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ayer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mañana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anteayer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pasado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mañana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anoche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ahora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ya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antes,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mientras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mientras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tanto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después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luego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seguida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enseguida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temprano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tarde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entonces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siempre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veces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menudo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nunca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jamás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aún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todavía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70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58204" cy="714380"/>
          </a:xfrm>
        </p:spPr>
        <p:txBody>
          <a:bodyPr>
            <a:no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IRREGULARIDADES VOCÁLICAS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>
                <a:latin typeface="Times New Roman" pitchFamily="18" charset="0"/>
                <a:cs typeface="Times New Roman" pitchFamily="18" charset="0"/>
              </a:rPr>
              <a:t>Variación O-UE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785927"/>
            <a:ext cx="8229600" cy="428628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Verbos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–AR</a:t>
            </a:r>
            <a:endParaRPr lang="it-IT" sz="1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1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acordarse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acostarse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almorzar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, consolar, contar, costar, forzar, mostrar, </a:t>
            </a: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probar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recordar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renovar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, rogar, sonar, </a:t>
            </a: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soñar*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, volar </a:t>
            </a:r>
          </a:p>
          <a:p>
            <a:pPr algn="ctr">
              <a:buNone/>
            </a:pPr>
            <a:endParaRPr lang="it-IT" sz="1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1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12800" dirty="0" err="1" smtClean="0">
                <a:latin typeface="Times New Roman" pitchFamily="18" charset="0"/>
                <a:cs typeface="Times New Roman" pitchFamily="18" charset="0"/>
              </a:rPr>
              <a:t>*soñar</a:t>
            </a:r>
            <a:r>
              <a:rPr lang="it-IT" sz="12800" dirty="0" smtClean="0">
                <a:latin typeface="Times New Roman" pitchFamily="18" charset="0"/>
                <a:cs typeface="Times New Roman" pitchFamily="18" charset="0"/>
              </a:rPr>
              <a:t> CON</a:t>
            </a:r>
            <a:endParaRPr lang="it-IT" sz="1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MX" sz="44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58204" cy="714380"/>
          </a:xfrm>
        </p:spPr>
        <p:txBody>
          <a:bodyPr>
            <a:no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IRREGULARIDADES VOCÁLICAS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>
                <a:latin typeface="Times New Roman" pitchFamily="18" charset="0"/>
                <a:cs typeface="Times New Roman" pitchFamily="18" charset="0"/>
              </a:rPr>
              <a:t>Variación O-UE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2571744"/>
            <a:ext cx="8229600" cy="257176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Verbos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–ER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800" u="sng" dirty="0" err="1" smtClean="0">
                <a:latin typeface="Times New Roman" pitchFamily="18" charset="0"/>
                <a:cs typeface="Times New Roman" pitchFamily="18" charset="0"/>
              </a:rPr>
              <a:t>Volver</a:t>
            </a:r>
            <a:endParaRPr lang="it-IT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de-DE" sz="2800" i="1" dirty="0" err="1">
                <a:latin typeface="Times New Roman" pitchFamily="18" charset="0"/>
                <a:cs typeface="Times New Roman" pitchFamily="18" charset="0"/>
              </a:rPr>
              <a:t>vuelvo</a:t>
            </a: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800" i="1" dirty="0" err="1">
                <a:latin typeface="Times New Roman" pitchFamily="18" charset="0"/>
                <a:cs typeface="Times New Roman" pitchFamily="18" charset="0"/>
              </a:rPr>
              <a:t>vuelves</a:t>
            </a: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800" i="1" dirty="0" err="1">
                <a:latin typeface="Times New Roman" pitchFamily="18" charset="0"/>
                <a:cs typeface="Times New Roman" pitchFamily="18" charset="0"/>
              </a:rPr>
              <a:t>vuelve</a:t>
            </a: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800" i="1" dirty="0" err="1">
                <a:latin typeface="Times New Roman" pitchFamily="18" charset="0"/>
                <a:cs typeface="Times New Roman" pitchFamily="18" charset="0"/>
              </a:rPr>
              <a:t>volvemos</a:t>
            </a: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800" i="1" dirty="0" err="1">
                <a:latin typeface="Times New Roman" pitchFamily="18" charset="0"/>
                <a:cs typeface="Times New Roman" pitchFamily="18" charset="0"/>
              </a:rPr>
              <a:t>volvéis</a:t>
            </a: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800" i="1" dirty="0" err="1">
                <a:latin typeface="Times New Roman" pitchFamily="18" charset="0"/>
                <a:cs typeface="Times New Roman" pitchFamily="18" charset="0"/>
              </a:rPr>
              <a:t>vuelven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MX" sz="28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58204" cy="714380"/>
          </a:xfrm>
        </p:spPr>
        <p:txBody>
          <a:bodyPr>
            <a:no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IRREGULARIDADES VOCÁLICAS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>
                <a:latin typeface="Times New Roman" pitchFamily="18" charset="0"/>
                <a:cs typeface="Times New Roman" pitchFamily="18" charset="0"/>
              </a:rPr>
              <a:t>Variación O-UE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43051"/>
            <a:ext cx="8229600" cy="4572031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Verbos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–ER</a:t>
            </a:r>
            <a:endParaRPr lang="it-IT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MX" sz="9600" i="1" dirty="0">
                <a:latin typeface="Times New Roman" pitchFamily="18" charset="0"/>
                <a:cs typeface="Times New Roman" pitchFamily="18" charset="0"/>
              </a:rPr>
              <a:t>oler</a:t>
            </a:r>
            <a:r>
              <a:rPr lang="es-MX" sz="9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oler*, doler,  soler</a:t>
            </a:r>
            <a:endParaRPr lang="it-IT" sz="9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sz="9600" i="1" dirty="0" err="1">
                <a:latin typeface="Times New Roman" pitchFamily="18" charset="0"/>
                <a:cs typeface="Times New Roman" pitchFamily="18" charset="0"/>
              </a:rPr>
              <a:t>olver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resolver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volver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devolver,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envolver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revolver,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desenvolver</a:t>
            </a:r>
            <a:endParaRPr lang="it-IT" sz="9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MX" sz="9600" i="1" dirty="0">
                <a:latin typeface="Times New Roman" pitchFamily="18" charset="0"/>
                <a:cs typeface="Times New Roman" pitchFamily="18" charset="0"/>
              </a:rPr>
              <a:t>orcer</a:t>
            </a:r>
            <a:r>
              <a:rPr lang="es-MX" sz="9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torcer* </a:t>
            </a:r>
          </a:p>
          <a:p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MX" sz="9600" i="1" dirty="0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es-MX" sz="9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morder</a:t>
            </a:r>
            <a:endParaRPr lang="it-IT" sz="9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MX" sz="9600" i="1" dirty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es-MX" sz="9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MX" sz="9600" dirty="0" smtClean="0">
                <a:latin typeface="Times New Roman" pitchFamily="18" charset="0"/>
                <a:cs typeface="Times New Roman" pitchFamily="18" charset="0"/>
              </a:rPr>
              <a:t>llover, mover</a:t>
            </a:r>
          </a:p>
          <a:p>
            <a:endParaRPr lang="it-IT" sz="9600" dirty="0">
              <a:latin typeface="Times New Roman" pitchFamily="18" charset="0"/>
              <a:cs typeface="Times New Roman" pitchFamily="18" charset="0"/>
            </a:endParaRPr>
          </a:p>
          <a:p>
            <a:endParaRPr lang="it-IT" sz="2800" dirty="0"/>
          </a:p>
          <a:p>
            <a:pPr>
              <a:buNone/>
            </a:pP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*huelo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hueles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huele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olemos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oléis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huelen</a:t>
            </a:r>
            <a:endParaRPr lang="it-IT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*tuerzo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tuerces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tuerce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torcemos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torcéis</a:t>
            </a: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9600" dirty="0" err="1" smtClean="0">
                <a:latin typeface="Times New Roman" pitchFamily="18" charset="0"/>
                <a:cs typeface="Times New Roman" pitchFamily="18" charset="0"/>
              </a:rPr>
              <a:t>tuercen</a:t>
            </a:r>
            <a:endParaRPr lang="it-IT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MX" sz="28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58204" cy="714380"/>
          </a:xfrm>
        </p:spPr>
        <p:txBody>
          <a:bodyPr>
            <a:no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MX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IRREGULARIDADES VOCÁLICAS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>
                <a:latin typeface="Times New Roman" pitchFamily="18" charset="0"/>
                <a:cs typeface="Times New Roman" pitchFamily="18" charset="0"/>
              </a:rPr>
              <a:t>Variación O-UE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>
                <a:latin typeface="Times New Roman" pitchFamily="18" charset="0"/>
                <a:cs typeface="Times New Roman" pitchFamily="18" charset="0"/>
              </a:rPr>
            </a:b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2571744"/>
            <a:ext cx="8229600" cy="257176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Verbos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–IR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sólo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dormir y morir)</a:t>
            </a:r>
          </a:p>
          <a:p>
            <a:pPr algn="ctr">
              <a:buNone/>
            </a:pPr>
            <a:endParaRPr lang="it-IT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Dormir</a:t>
            </a:r>
          </a:p>
          <a:p>
            <a:pPr algn="ctr">
              <a:buNone/>
            </a:pPr>
            <a:r>
              <a:rPr lang="es-MX" sz="2800" i="1" dirty="0" smtClean="0">
                <a:latin typeface="Times New Roman" pitchFamily="18" charset="0"/>
                <a:cs typeface="Times New Roman" pitchFamily="18" charset="0"/>
              </a:rPr>
              <a:t>duermo</a:t>
            </a:r>
            <a:r>
              <a:rPr lang="es-MX" sz="2800" i="1" dirty="0">
                <a:latin typeface="Times New Roman" pitchFamily="18" charset="0"/>
                <a:cs typeface="Times New Roman" pitchFamily="18" charset="0"/>
              </a:rPr>
              <a:t>, duermes, duerme, dormimos, dormís, </a:t>
            </a:r>
            <a:r>
              <a:rPr lang="es-MX" sz="2800" i="1" dirty="0" smtClean="0">
                <a:latin typeface="Times New Roman" pitchFamily="18" charset="0"/>
                <a:cs typeface="Times New Roman" pitchFamily="18" charset="0"/>
              </a:rPr>
              <a:t>duermen</a:t>
            </a:r>
          </a:p>
          <a:p>
            <a:pPr algn="ctr">
              <a:buNone/>
            </a:pPr>
            <a:r>
              <a:rPr lang="es-MX" sz="2800" u="sng" dirty="0" smtClean="0">
                <a:latin typeface="Times New Roman" pitchFamily="18" charset="0"/>
                <a:cs typeface="Times New Roman" pitchFamily="18" charset="0"/>
              </a:rPr>
              <a:t>Morir</a:t>
            </a:r>
          </a:p>
          <a:p>
            <a:pPr algn="ctr">
              <a:buNone/>
            </a:pPr>
            <a:r>
              <a:rPr lang="es-MX" sz="2800" i="1" dirty="0" smtClean="0">
                <a:latin typeface="Times New Roman" pitchFamily="18" charset="0"/>
                <a:cs typeface="Times New Roman" pitchFamily="18" charset="0"/>
              </a:rPr>
              <a:t>muero, mueres, muere, morimos, morís, mueren</a:t>
            </a:r>
            <a:endParaRPr lang="it-IT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MX" sz="28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357430"/>
            <a:ext cx="8229600" cy="250033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sólo en el verbo </a:t>
            </a:r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jugar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es-MX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s-MX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juego</a:t>
            </a:r>
            <a:r>
              <a:rPr lang="es-MX" i="1" dirty="0">
                <a:latin typeface="Times New Roman" pitchFamily="18" charset="0"/>
                <a:cs typeface="Times New Roman" pitchFamily="18" charset="0"/>
              </a:rPr>
              <a:t>, juegas, juega, jugamos, jugáis, juegan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00034" y="357166"/>
            <a:ext cx="6357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IRREGULARIDADES VOCÁLICAS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400" u="sng" dirty="0" smtClean="0">
                <a:latin typeface="Times New Roman" pitchFamily="18" charset="0"/>
                <a:cs typeface="Times New Roman" pitchFamily="18" charset="0"/>
              </a:rPr>
              <a:t>Variación U-UE </a:t>
            </a: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Irregularidades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vocálicas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71472" y="1714488"/>
            <a:ext cx="7929618" cy="3571900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fr-FR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Variación</a:t>
            </a:r>
            <a:r>
              <a:rPr kumimoji="0" lang="fr-FR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E-I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solamente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verbos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 la III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conjugación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s-MX" b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MX" b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pedir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MX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pido, pides, pide, pedimos, pedís, piden</a:t>
            </a:r>
            <a:endParaRPr kumimoji="0" lang="es-MX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confundir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u="sng" dirty="0" err="1" smtClean="0">
                <a:latin typeface="Times New Roman" pitchFamily="18" charset="0"/>
                <a:cs typeface="Times New Roman" pitchFamily="18" charset="0"/>
              </a:rPr>
              <a:t>pedir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it-IT" sz="2400" u="sng" dirty="0" err="1" smtClean="0">
                <a:latin typeface="Times New Roman" pitchFamily="18" charset="0"/>
                <a:cs typeface="Times New Roman" pitchFamily="18" charset="0"/>
              </a:rPr>
              <a:t>preguntar</a:t>
            </a:r>
            <a:endParaRPr lang="it-IT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500034" y="525754"/>
            <a:ext cx="8215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524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Irregularidades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vocálicas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servir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ebir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: concebir </a:t>
            </a:r>
          </a:p>
          <a:p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- edir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: medir, pedir, despedir, impedir</a:t>
            </a: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egir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: elegir, corregir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eguir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: seguir, conseguir, perseguir, proseguir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MX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estir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vestir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desvestir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etir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derretir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competir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repetir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eír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freír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reír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sonreír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8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151</TotalTime>
  <Words>1033</Words>
  <Application>Microsoft Macintosh PowerPoint</Application>
  <PresentationFormat>Presentazione su schermo (4:3)</PresentationFormat>
  <Paragraphs>184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Luna</vt:lpstr>
      <vt:lpstr>       El cielo cuna Ernesto Cardenal</vt:lpstr>
      <vt:lpstr>  IRREGULARIDADES VOCÁLICAS Variación O-UE  </vt:lpstr>
      <vt:lpstr> IRREGULARIDADES VOCÁLICAS Variación O-UE  </vt:lpstr>
      <vt:lpstr> IRREGULARIDADES VOCÁLICAS Variación O-UE  </vt:lpstr>
      <vt:lpstr> IRREGULARIDADES VOCÁLICAS Variación O-UE  </vt:lpstr>
      <vt:lpstr> IRREGULARIDADES VOCÁLICAS Variación O-UE  </vt:lpstr>
      <vt:lpstr>Presentazione di PowerPoint</vt:lpstr>
      <vt:lpstr>Irregularidades vocálicas</vt:lpstr>
      <vt:lpstr>Irregularidades vocálicas</vt:lpstr>
      <vt:lpstr>particularidades ortográficas</vt:lpstr>
      <vt:lpstr>VERBOS DE IRREGULARIDAD PROPIA</vt:lpstr>
      <vt:lpstr>VERBOS DE IRREGULARIDAD PROPIA</vt:lpstr>
      <vt:lpstr> PERÍFRASIS MODALES </vt:lpstr>
      <vt:lpstr>VERBOS DE IRREGULARIDAD PROPIA </vt:lpstr>
      <vt:lpstr> VALOR LOCATIVO DE ESTAR  </vt:lpstr>
      <vt:lpstr>estar/hay</vt:lpstr>
      <vt:lpstr>Adjetivos demostrativos</vt:lpstr>
      <vt:lpstr>Pronombres demostrativos</vt:lpstr>
      <vt:lpstr>Adverbios de lugar</vt:lpstr>
      <vt:lpstr>Adverbios y locuciones adverbiales de lugar</vt:lpstr>
      <vt:lpstr>Locuciones preposicionales</vt:lpstr>
      <vt:lpstr>Locuciones preposicionales</vt:lpstr>
      <vt:lpstr>Adverbios de tiempo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cielo cuna Ernesto Cardenal</dc:title>
  <dc:creator>betina</dc:creator>
  <cp:lastModifiedBy>Betina</cp:lastModifiedBy>
  <cp:revision>13</cp:revision>
  <dcterms:created xsi:type="dcterms:W3CDTF">2011-05-20T06:30:03Z</dcterms:created>
  <dcterms:modified xsi:type="dcterms:W3CDTF">2015-10-20T06:47:08Z</dcterms:modified>
</cp:coreProperties>
</file>