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2" y="-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552E16-EC2C-4CAB-A993-446FACB1B68D}" type="datetimeFigureOut">
              <a:rPr lang="it-IT" smtClean="0"/>
              <a:pPr/>
              <a:t>11/11/15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A6D8C1B-EBCB-4105-8219-4F1766F02683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8196290" cy="5153044"/>
          </a:xfrm>
        </p:spPr>
        <p:txBody>
          <a:bodyPr>
            <a:normAutofit fontScale="90000"/>
          </a:bodyPr>
          <a:lstStyle/>
          <a:p>
            <a:r>
              <a:rPr lang="es-MX" sz="2000" smtClean="0">
                <a:latin typeface="Times New Roman" pitchFamily="18" charset="0"/>
                <a:cs typeface="Times New Roman" pitchFamily="18" charset="0"/>
              </a:rPr>
              <a:t>Tres cronopios y un fama se asocian espeleológicamente para descubrir las fuentes subterráneas de un manantial. Llegados a la boca de la caverna, un cronopio desciende sostenido por los otros, llevando a la espalda un paquete con sus sándwiches preferidos (de queso). Los dos cronopios-cabrestante lo dejan bajar poco a poco, y el fama escribe en un gran cuaderno los detalles de la expedición. Pronto llega un primer mensaje del cronopio: furioso porque </a:t>
            </a:r>
            <a:r>
              <a:rPr lang="es-MX" sz="2000" u="sng" smtClean="0">
                <a:latin typeface="Times New Roman" pitchFamily="18" charset="0"/>
                <a:cs typeface="Times New Roman" pitchFamily="18" charset="0"/>
              </a:rPr>
              <a:t>se han equivocado</a:t>
            </a:r>
            <a:r>
              <a:rPr lang="es-MX" sz="2000" smtClean="0">
                <a:latin typeface="Times New Roman" pitchFamily="18" charset="0"/>
                <a:cs typeface="Times New Roman" pitchFamily="18" charset="0"/>
              </a:rPr>
              <a:t> y le </a:t>
            </a:r>
            <a:r>
              <a:rPr lang="es-MX" sz="2000" u="sng" smtClean="0">
                <a:latin typeface="Times New Roman" pitchFamily="18" charset="0"/>
                <a:cs typeface="Times New Roman" pitchFamily="18" charset="0"/>
              </a:rPr>
              <a:t>han puesto</a:t>
            </a:r>
            <a:r>
              <a:rPr lang="es-MX" sz="2000" smtClean="0">
                <a:latin typeface="Times New Roman" pitchFamily="18" charset="0"/>
                <a:cs typeface="Times New Roman" pitchFamily="18" charset="0"/>
              </a:rPr>
              <a:t> sandwiches de jamón. Agita la cuerda, y exige que lo suban. Los cronopios-cabrestante se consultan afligidos, y el fama se yergue en toda su terrible estatura y dice: NO, con tal violencia que los cronopios sueltan la soga y acuden a calmarlo. Están en eso cuando llega otro mensaje, porque el cronopio </a:t>
            </a:r>
            <a:r>
              <a:rPr lang="es-MX" sz="2000" u="sng" smtClean="0">
                <a:latin typeface="Times New Roman" pitchFamily="18" charset="0"/>
                <a:cs typeface="Times New Roman" pitchFamily="18" charset="0"/>
              </a:rPr>
              <a:t>ha caído</a:t>
            </a:r>
            <a:r>
              <a:rPr lang="es-MX" sz="2000" smtClean="0">
                <a:latin typeface="Times New Roman" pitchFamily="18" charset="0"/>
                <a:cs typeface="Times New Roman" pitchFamily="18" charset="0"/>
              </a:rPr>
              <a:t> justamente sobre las fuentes del manantial, y desde ahí comunica que todo va mal, entre injurias y lágrimas informa que los sándwiches son todos de jamón, que por más que mira y mira entre los sándwiches de jamón no hay ni uno solo de queso.</a:t>
            </a:r>
            <a:endParaRPr lang="it-IT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mtClean="0"/>
              <a:t>Los exploradores, Julio Cortázar</a:t>
            </a:r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pretérito perfecto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142976" y="3000372"/>
            <a:ext cx="7358114" cy="1428760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600" smtClean="0"/>
              <a:t>presente de indicativo del verbo HABER + participio pasado</a:t>
            </a:r>
            <a:endParaRPr lang="it-IT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pretérito perfecto</a:t>
            </a:r>
            <a:endParaRPr lang="it-IT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612775" y="1630680"/>
          <a:ext cx="5459424" cy="4224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9712"/>
                <a:gridCol w="2729712"/>
              </a:tblGrid>
              <a:tr h="597378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mtClean="0"/>
                        <a:t>presente de indicativo</a:t>
                      </a:r>
                    </a:p>
                    <a:p>
                      <a:endParaRPr lang="it-IT"/>
                    </a:p>
                  </a:txBody>
                  <a:tcPr/>
                </a:tc>
              </a:tr>
              <a:tr h="597378">
                <a:tc>
                  <a:txBody>
                    <a:bodyPr/>
                    <a:lstStyle/>
                    <a:p>
                      <a:r>
                        <a:rPr lang="it-IT" smtClean="0"/>
                        <a:t>Yo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HE</a:t>
                      </a:r>
                      <a:endParaRPr lang="it-IT"/>
                    </a:p>
                  </a:txBody>
                  <a:tcPr/>
                </a:tc>
              </a:tr>
              <a:tr h="597378">
                <a:tc>
                  <a:txBody>
                    <a:bodyPr/>
                    <a:lstStyle/>
                    <a:p>
                      <a:r>
                        <a:rPr lang="it-IT" smtClean="0"/>
                        <a:t>Tú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HAS</a:t>
                      </a:r>
                      <a:endParaRPr lang="it-IT"/>
                    </a:p>
                  </a:txBody>
                  <a:tcPr/>
                </a:tc>
              </a:tr>
              <a:tr h="597378">
                <a:tc>
                  <a:txBody>
                    <a:bodyPr/>
                    <a:lstStyle/>
                    <a:p>
                      <a:r>
                        <a:rPr lang="it-IT" smtClean="0"/>
                        <a:t>Él,</a:t>
                      </a:r>
                      <a:r>
                        <a:rPr lang="it-IT" baseline="0" smtClean="0"/>
                        <a:t> ella usted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HA</a:t>
                      </a:r>
                      <a:endParaRPr lang="it-IT"/>
                    </a:p>
                  </a:txBody>
                  <a:tcPr/>
                </a:tc>
              </a:tr>
              <a:tr h="597378">
                <a:tc>
                  <a:txBody>
                    <a:bodyPr/>
                    <a:lstStyle/>
                    <a:p>
                      <a:r>
                        <a:rPr lang="it-IT" smtClean="0"/>
                        <a:t>Nosotros, as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HEMOS</a:t>
                      </a:r>
                      <a:endParaRPr lang="it-IT"/>
                    </a:p>
                  </a:txBody>
                  <a:tcPr/>
                </a:tc>
              </a:tr>
              <a:tr h="597378">
                <a:tc>
                  <a:txBody>
                    <a:bodyPr/>
                    <a:lstStyle/>
                    <a:p>
                      <a:r>
                        <a:rPr lang="it-IT" smtClean="0"/>
                        <a:t>Vosotros, as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HABÉIS</a:t>
                      </a:r>
                      <a:endParaRPr lang="it-IT"/>
                    </a:p>
                  </a:txBody>
                  <a:tcPr/>
                </a:tc>
              </a:tr>
              <a:tr h="597378">
                <a:tc>
                  <a:txBody>
                    <a:bodyPr/>
                    <a:lstStyle/>
                    <a:p>
                      <a:r>
                        <a:rPr lang="it-IT" smtClean="0"/>
                        <a:t>Ellos, ellas, ustedes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HAN</a:t>
                      </a:r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e 3"/>
          <p:cNvSpPr/>
          <p:nvPr/>
        </p:nvSpPr>
        <p:spPr>
          <a:xfrm rot="20472535">
            <a:off x="5862686" y="425708"/>
            <a:ext cx="2848674" cy="2857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>
                <a:latin typeface="Arial Black" pitchFamily="34" charset="0"/>
              </a:rPr>
              <a:t>Aux.</a:t>
            </a:r>
          </a:p>
          <a:p>
            <a:pPr algn="ctr"/>
            <a:r>
              <a:rPr lang="it-IT" smtClean="0">
                <a:latin typeface="Arial Black" pitchFamily="34" charset="0"/>
              </a:rPr>
              <a:t>HABER</a:t>
            </a:r>
            <a:endParaRPr lang="it-IT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pretérito perfecto</a:t>
            </a:r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</p:nvPr>
        </p:nvGraphicFramePr>
        <p:xfrm>
          <a:off x="612775" y="2667000"/>
          <a:ext cx="5102234" cy="2976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1117"/>
                <a:gridCol w="2551117"/>
              </a:tblGrid>
              <a:tr h="992193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it-IT" baseline="0" smtClean="0"/>
                        <a:t>Ar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it-IT" baseline="0" smtClean="0"/>
                        <a:t>Amar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it-IT" smtClean="0"/>
                        <a:t>ADO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it-IT" smtClean="0"/>
                        <a:t>Amado</a:t>
                      </a:r>
                      <a:endParaRPr lang="it-IT"/>
                    </a:p>
                  </a:txBody>
                  <a:tcPr/>
                </a:tc>
              </a:tr>
              <a:tr h="992193">
                <a:tc>
                  <a:txBody>
                    <a:bodyPr/>
                    <a:lstStyle/>
                    <a:p>
                      <a:r>
                        <a:rPr lang="it-IT" smtClean="0"/>
                        <a:t>-er</a:t>
                      </a:r>
                    </a:p>
                    <a:p>
                      <a:r>
                        <a:rPr lang="it-IT" smtClean="0"/>
                        <a:t>Comer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it-IT" smtClean="0"/>
                        <a:t>IDO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it-IT" smtClean="0"/>
                        <a:t>Comido</a:t>
                      </a:r>
                      <a:endParaRPr lang="it-IT"/>
                    </a:p>
                  </a:txBody>
                  <a:tcPr/>
                </a:tc>
              </a:tr>
              <a:tr h="992193">
                <a:tc>
                  <a:txBody>
                    <a:bodyPr/>
                    <a:lstStyle/>
                    <a:p>
                      <a:r>
                        <a:rPr lang="it-IT" smtClean="0"/>
                        <a:t>-ir</a:t>
                      </a:r>
                    </a:p>
                    <a:p>
                      <a:r>
                        <a:rPr lang="it-IT" smtClean="0"/>
                        <a:t>Vivir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it-IT" smtClean="0"/>
                        <a:t>IDO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it-IT" smtClean="0"/>
                        <a:t>Vivido</a:t>
                      </a:r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e 3"/>
          <p:cNvSpPr/>
          <p:nvPr/>
        </p:nvSpPr>
        <p:spPr>
          <a:xfrm rot="20472535">
            <a:off x="5715008" y="428604"/>
            <a:ext cx="3000396" cy="2857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>
                <a:latin typeface="Arial Black" pitchFamily="34" charset="0"/>
              </a:rPr>
              <a:t>Participio pasado</a:t>
            </a:r>
            <a:endParaRPr lang="it-IT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pretérito perfecto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2500306"/>
            <a:ext cx="7959880" cy="3143272"/>
          </a:xfrm>
          <a:solidFill>
            <a:schemeClr val="accent3"/>
          </a:solidFill>
        </p:spPr>
        <p:txBody>
          <a:bodyPr/>
          <a:lstStyle/>
          <a:p>
            <a:pPr algn="ctr">
              <a:buNone/>
            </a:pPr>
            <a:r>
              <a:rPr lang="it-IT" smtClean="0"/>
              <a:t>Yo he estudiado mucho esta mañana.</a:t>
            </a:r>
          </a:p>
          <a:p>
            <a:pPr algn="ctr">
              <a:buNone/>
            </a:pPr>
            <a:r>
              <a:rPr lang="it-IT" smtClean="0"/>
              <a:t>Nosotros hemos trabajado hoy hasta tarde.</a:t>
            </a:r>
          </a:p>
          <a:p>
            <a:pPr algn="ctr">
              <a:buNone/>
            </a:pPr>
            <a:r>
              <a:rPr lang="it-IT" smtClean="0"/>
              <a:t>He vivido en España muchos años.</a:t>
            </a:r>
          </a:p>
          <a:p>
            <a:pPr algn="ctr">
              <a:buNone/>
            </a:pPr>
            <a:r>
              <a:rPr lang="it-IT" smtClean="0"/>
              <a:t>He estado en tu casa esta tarde.</a:t>
            </a:r>
          </a:p>
          <a:p>
            <a:pPr algn="ctr">
              <a:buNone/>
            </a:pPr>
            <a:r>
              <a:rPr lang="it-IT" smtClean="0"/>
              <a:t>Juan ha ido a visitarla.</a:t>
            </a:r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pretérito perfecto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714488"/>
            <a:ext cx="8153400" cy="4643470"/>
          </a:xfrm>
        </p:spPr>
        <p:txBody>
          <a:bodyPr/>
          <a:lstStyle/>
          <a:p>
            <a:pPr lvl="0" algn="ctr"/>
            <a:r>
              <a:rPr lang="es-MX" sz="2400" smtClean="0"/>
              <a:t>los verbos de diptongación O-UE que terminan en </a:t>
            </a:r>
          </a:p>
          <a:p>
            <a:pPr lvl="0" algn="ctr">
              <a:buNone/>
            </a:pPr>
            <a:r>
              <a:rPr lang="es-MX" sz="2400" smtClean="0"/>
              <a:t>– OLVER forman sus participios en – UELTO</a:t>
            </a:r>
            <a:endParaRPr lang="it-IT" sz="2400" smtClean="0"/>
          </a:p>
        </p:txBody>
      </p:sp>
      <p:sp>
        <p:nvSpPr>
          <p:cNvPr id="4" name="Ovale 3"/>
          <p:cNvSpPr/>
          <p:nvPr/>
        </p:nvSpPr>
        <p:spPr>
          <a:xfrm>
            <a:off x="5214942" y="0"/>
            <a:ext cx="3071834" cy="1714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>
                <a:latin typeface="Arial Black" pitchFamily="34" charset="0"/>
              </a:rPr>
              <a:t>Participios pasados irregulares</a:t>
            </a:r>
            <a:endParaRPr lang="it-IT">
              <a:latin typeface="Arial Black" pitchFamily="34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357290" y="2643185"/>
          <a:ext cx="6072230" cy="1828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36115"/>
                <a:gridCol w="3036115"/>
              </a:tblGrid>
              <a:tr h="342902">
                <a:tc>
                  <a:txBody>
                    <a:bodyPr/>
                    <a:lstStyle/>
                    <a:p>
                      <a:r>
                        <a:rPr lang="it-IT" smtClean="0"/>
                        <a:t>Volver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Vuelto</a:t>
                      </a:r>
                      <a:endParaRPr lang="it-IT"/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it-IT" smtClean="0"/>
                        <a:t>Devolver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Devuelto</a:t>
                      </a:r>
                      <a:endParaRPr lang="it-IT"/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it-IT" smtClean="0"/>
                        <a:t>Envolver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Envuelto</a:t>
                      </a:r>
                      <a:endParaRPr lang="it-IT"/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it-IT" smtClean="0"/>
                        <a:t>Resolver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Resuelto</a:t>
                      </a:r>
                      <a:endParaRPr lang="it-IT"/>
                    </a:p>
                  </a:txBody>
                  <a:tcPr/>
                </a:tc>
              </a:tr>
              <a:tr h="342902">
                <a:tc>
                  <a:txBody>
                    <a:bodyPr/>
                    <a:lstStyle/>
                    <a:p>
                      <a:r>
                        <a:rPr lang="it-IT" smtClean="0"/>
                        <a:t>Disolver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Disuelto</a:t>
                      </a:r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3714744" y="5072074"/>
          <a:ext cx="3714776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628"/>
                <a:gridCol w="1762148"/>
              </a:tblGrid>
              <a:tr h="642942">
                <a:tc>
                  <a:txBody>
                    <a:bodyPr/>
                    <a:lstStyle/>
                    <a:p>
                      <a:r>
                        <a:rPr lang="it-IT" smtClean="0"/>
                        <a:t>morir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MUERTO</a:t>
                      </a:r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e 6"/>
          <p:cNvSpPr/>
          <p:nvPr/>
        </p:nvSpPr>
        <p:spPr>
          <a:xfrm>
            <a:off x="571472" y="4929198"/>
            <a:ext cx="300039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Verbos en –ir de diptongación O-UE</a:t>
            </a:r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3500430" y="5214950"/>
            <a:ext cx="28575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285720" y="4572008"/>
            <a:ext cx="2786082" cy="4286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recordar también :</a:t>
            </a:r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pretérito perfecto</a:t>
            </a:r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</p:nvPr>
        </p:nvGraphicFramePr>
        <p:xfrm>
          <a:off x="214282" y="1643051"/>
          <a:ext cx="5214974" cy="26670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07487"/>
                <a:gridCol w="2607487"/>
              </a:tblGrid>
              <a:tr h="666755">
                <a:tc>
                  <a:txBody>
                    <a:bodyPr/>
                    <a:lstStyle/>
                    <a:p>
                      <a:r>
                        <a:rPr lang="it-IT" smtClean="0"/>
                        <a:t>decir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dicho</a:t>
                      </a:r>
                      <a:endParaRPr lang="it-IT"/>
                    </a:p>
                  </a:txBody>
                  <a:tcPr/>
                </a:tc>
              </a:tr>
              <a:tr h="666755">
                <a:tc>
                  <a:txBody>
                    <a:bodyPr/>
                    <a:lstStyle/>
                    <a:p>
                      <a:r>
                        <a:rPr lang="it-IT" smtClean="0"/>
                        <a:t>hacer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hecho</a:t>
                      </a:r>
                      <a:endParaRPr lang="it-IT"/>
                    </a:p>
                  </a:txBody>
                  <a:tcPr/>
                </a:tc>
              </a:tr>
              <a:tr h="666755">
                <a:tc>
                  <a:txBody>
                    <a:bodyPr/>
                    <a:lstStyle/>
                    <a:p>
                      <a:r>
                        <a:rPr lang="it-IT" smtClean="0"/>
                        <a:t>poner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puesto</a:t>
                      </a:r>
                      <a:endParaRPr lang="it-IT"/>
                    </a:p>
                  </a:txBody>
                  <a:tcPr/>
                </a:tc>
              </a:tr>
              <a:tr h="666755">
                <a:tc>
                  <a:txBody>
                    <a:bodyPr/>
                    <a:lstStyle/>
                    <a:p>
                      <a:r>
                        <a:rPr lang="it-IT" smtClean="0"/>
                        <a:t>ver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visto</a:t>
                      </a:r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e 3"/>
          <p:cNvSpPr/>
          <p:nvPr/>
        </p:nvSpPr>
        <p:spPr>
          <a:xfrm rot="20472535">
            <a:off x="5715008" y="428604"/>
            <a:ext cx="3000396" cy="2857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>
                <a:latin typeface="Arial Black" pitchFamily="34" charset="0"/>
              </a:rPr>
              <a:t>Participios pasados</a:t>
            </a:r>
          </a:p>
          <a:p>
            <a:pPr algn="ctr"/>
            <a:r>
              <a:rPr lang="it-IT" smtClean="0">
                <a:latin typeface="Arial Black" pitchFamily="34" charset="0"/>
              </a:rPr>
              <a:t>irregulares</a:t>
            </a:r>
            <a:endParaRPr lang="it-IT">
              <a:latin typeface="Arial Black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143108" y="4714883"/>
          <a:ext cx="5476892" cy="1463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8446"/>
                <a:gridCol w="2738446"/>
              </a:tblGrid>
              <a:tr h="235745">
                <a:tc>
                  <a:txBody>
                    <a:bodyPr/>
                    <a:lstStyle/>
                    <a:p>
                      <a:r>
                        <a:rPr lang="it-IT" smtClean="0"/>
                        <a:t>abrir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abierto</a:t>
                      </a:r>
                      <a:endParaRPr lang="it-IT"/>
                    </a:p>
                  </a:txBody>
                  <a:tcPr/>
                </a:tc>
              </a:tr>
              <a:tr h="235745">
                <a:tc>
                  <a:txBody>
                    <a:bodyPr/>
                    <a:lstStyle/>
                    <a:p>
                      <a:r>
                        <a:rPr lang="it-IT" smtClean="0"/>
                        <a:t>escribir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escrito</a:t>
                      </a:r>
                      <a:endParaRPr lang="it-IT"/>
                    </a:p>
                  </a:txBody>
                  <a:tcPr/>
                </a:tc>
              </a:tr>
              <a:tr h="235745">
                <a:tc>
                  <a:txBody>
                    <a:bodyPr/>
                    <a:lstStyle/>
                    <a:p>
                      <a:r>
                        <a:rPr lang="it-IT" smtClean="0"/>
                        <a:t>romper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roto</a:t>
                      </a:r>
                      <a:endParaRPr lang="it-IT"/>
                    </a:p>
                  </a:txBody>
                  <a:tcPr/>
                </a:tc>
              </a:tr>
              <a:tr h="235745">
                <a:tc>
                  <a:txBody>
                    <a:bodyPr/>
                    <a:lstStyle/>
                    <a:p>
                      <a:r>
                        <a:rPr lang="it-IT" smtClean="0"/>
                        <a:t>descubrir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descubierto</a:t>
                      </a:r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Lun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229</TotalTime>
  <Words>374</Words>
  <Application>Microsoft Macintosh PowerPoint</Application>
  <PresentationFormat>Presentazione su schermo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Luna</vt:lpstr>
      <vt:lpstr>Tres cronopios y un fama se asocian espeleológicamente para descubrir las fuentes subterráneas de un manantial. Llegados a la boca de la caverna, un cronopio desciende sostenido por los otros, llevando a la espalda un paquete con sus sándwiches preferidos (de queso). Los dos cronopios-cabrestante lo dejan bajar poco a poco, y el fama escribe en un gran cuaderno los detalles de la expedición. Pronto llega un primer mensaje del cronopio: furioso porque se han equivocado y le han puesto sandwiches de jamón. Agita la cuerda, y exige que lo suban. Los cronopios-cabrestante se consultan afligidos, y el fama se yergue en toda su terrible estatura y dice: NO, con tal violencia que los cronopios sueltan la soga y acuden a calmarlo. Están en eso cuando llega otro mensaje, porque el cronopio ha caído justamente sobre las fuentes del manantial, y desde ahí comunica que todo va mal, entre injurias y lágrimas informa que los sándwiches son todos de jamón, que por más que mira y mira entre los sándwiches de jamón no hay ni uno solo de queso.</vt:lpstr>
      <vt:lpstr>pretérito perfecto</vt:lpstr>
      <vt:lpstr>pretérito perfecto</vt:lpstr>
      <vt:lpstr>pretérito perfecto</vt:lpstr>
      <vt:lpstr>pretérito perfecto</vt:lpstr>
      <vt:lpstr>pretérito perfecto</vt:lpstr>
      <vt:lpstr>pretérito perfecto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 cronopios y un fama se asocian espeleológicamente para descubrir las fuentes subterráneas de un manantial. Llegados a la boca de la caverna, un cronopio desciende sostenido por los otros, llevando a la espalda un paquete con sus sándwiches preferidos (de queso). Los dos cronopios-cabrestante lo dejan bajar poco a poco, y el fama escribe en un gran cuaderno los detalles de la expedición. Pronto llega un primer mensaje del cronopio: furioso porque se han equivocado y le han puesto sandwiches de jamón. Agita la cuerda, y exige que lo suban. Los cronopios-cabrestante se consultan afligidos, y el fama se yergue en toda su terrible estatura y dice: NO, con tal violencia que los cronopios sueltan la soga y acuden a calmarlo. Están en eso cuando llega otro mensaje, porque el cronopio ha caído justamente sobre las fuentes del manantial, y desde ahí comunica que todo va mal, entre injurias y lágrimas informa que los sándwiches son todos de jamón, que por más que mira y mira entre los sándwiches de jamón no hay ni uno solo de queso.</dc:title>
  <dc:creator>betina</dc:creator>
  <cp:lastModifiedBy>Betina</cp:lastModifiedBy>
  <cp:revision>11</cp:revision>
  <dcterms:created xsi:type="dcterms:W3CDTF">2011-07-19T10:21:56Z</dcterms:created>
  <dcterms:modified xsi:type="dcterms:W3CDTF">2015-11-11T10:42:38Z</dcterms:modified>
</cp:coreProperties>
</file>