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8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DF66AD8-BC4A-4004-9882-414398D930CA}" type="datetimeFigureOut">
              <a:rPr lang="en-US" smtClean="0"/>
              <a:t>11/05/17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11/05/17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11/05/17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magini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sopra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magini sopra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 con filigran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it-IT" smtClean="0"/>
              <a:t>Fare clic per modificare stile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11/05/17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zione con filigran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zione con immagin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11/05/17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uto, sopra e sot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11/05/17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 smtClean="0"/>
              <a:t>Oraciones</a:t>
            </a:r>
            <a:r>
              <a:rPr lang="it-IT" dirty="0" smtClean="0"/>
              <a:t> </a:t>
            </a:r>
            <a:r>
              <a:rPr lang="it-IT" dirty="0" err="1" smtClean="0"/>
              <a:t>adverbiales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11654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dirty="0"/>
              <a:t>ORACIONES ADVERBIALES TEMPORALES</a:t>
            </a:r>
            <a:r>
              <a:rPr lang="it-IT" sz="2400" dirty="0"/>
              <a:t>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err="1"/>
              <a:t>Expresión</a:t>
            </a:r>
            <a:r>
              <a:rPr lang="fr-FR" dirty="0"/>
              <a:t> de </a:t>
            </a:r>
            <a:r>
              <a:rPr lang="fr-FR" dirty="0" err="1"/>
              <a:t>tiempo</a:t>
            </a:r>
            <a:r>
              <a:rPr lang="fr-FR" dirty="0"/>
              <a:t>: </a:t>
            </a:r>
            <a:r>
              <a:rPr lang="fr-FR" i="1" dirty="0" err="1"/>
              <a:t>cuando</a:t>
            </a:r>
            <a:r>
              <a:rPr lang="fr-FR" i="1" dirty="0"/>
              <a:t>, </a:t>
            </a:r>
            <a:r>
              <a:rPr lang="fr-FR" i="1" dirty="0" err="1"/>
              <a:t>apenas</a:t>
            </a:r>
            <a:r>
              <a:rPr lang="fr-FR" i="1" dirty="0"/>
              <a:t>, antes que, tan </a:t>
            </a:r>
            <a:r>
              <a:rPr lang="fr-FR" i="1" dirty="0" err="1"/>
              <a:t>pronto</a:t>
            </a:r>
            <a:r>
              <a:rPr lang="fr-FR" i="1" dirty="0"/>
              <a:t> </a:t>
            </a:r>
            <a:r>
              <a:rPr lang="fr-FR" i="1" dirty="0" err="1"/>
              <a:t>como</a:t>
            </a:r>
            <a:r>
              <a:rPr lang="fr-FR" i="1" dirty="0"/>
              <a:t>, en </a:t>
            </a:r>
            <a:r>
              <a:rPr lang="fr-FR" i="1" dirty="0" err="1"/>
              <a:t>cuanto</a:t>
            </a:r>
            <a:r>
              <a:rPr lang="fr-FR" i="1" dirty="0"/>
              <a:t>, </a:t>
            </a:r>
            <a:r>
              <a:rPr lang="fr-FR" i="1" dirty="0" err="1"/>
              <a:t>mientras</a:t>
            </a:r>
            <a:r>
              <a:rPr lang="fr-FR" i="1" dirty="0"/>
              <a:t> </a:t>
            </a:r>
            <a:r>
              <a:rPr lang="fr-FR" i="1" dirty="0" err="1"/>
              <a:t>tanto</a:t>
            </a:r>
            <a:r>
              <a:rPr lang="fr-FR" i="1" dirty="0"/>
              <a:t>, </a:t>
            </a:r>
            <a:r>
              <a:rPr lang="fr-FR" i="1" dirty="0" err="1"/>
              <a:t>mientras</a:t>
            </a:r>
            <a:r>
              <a:rPr lang="fr-FR" i="1" dirty="0"/>
              <a:t> que, antes de, </a:t>
            </a:r>
            <a:r>
              <a:rPr lang="fr-FR" i="1" dirty="0" err="1"/>
              <a:t>siempre</a:t>
            </a:r>
            <a:r>
              <a:rPr lang="fr-FR" i="1" dirty="0"/>
              <a:t> que, </a:t>
            </a:r>
            <a:r>
              <a:rPr lang="fr-FR" i="1" dirty="0" err="1"/>
              <a:t>después</a:t>
            </a:r>
            <a:r>
              <a:rPr lang="fr-FR" i="1" dirty="0"/>
              <a:t> de, entre </a:t>
            </a:r>
            <a:r>
              <a:rPr lang="fr-FR" i="1" dirty="0" err="1"/>
              <a:t>tanto</a:t>
            </a:r>
            <a:r>
              <a:rPr lang="fr-FR" i="1" dirty="0"/>
              <a:t>, a </a:t>
            </a:r>
            <a:r>
              <a:rPr lang="fr-FR" i="1" dirty="0" err="1"/>
              <a:t>medida</a:t>
            </a:r>
            <a:r>
              <a:rPr lang="fr-FR" i="1" dirty="0"/>
              <a:t> que…</a:t>
            </a:r>
            <a:endParaRPr lang="it-IT" dirty="0"/>
          </a:p>
          <a:p>
            <a:pPr marL="0" indent="0">
              <a:buNone/>
            </a:pPr>
            <a:r>
              <a:rPr lang="fr-FR" b="1" dirty="0"/>
              <a:t>Cuando </a:t>
            </a:r>
            <a:r>
              <a:rPr lang="fr-FR" dirty="0"/>
              <a:t>(</a:t>
            </a:r>
            <a:r>
              <a:rPr lang="fr-FR" dirty="0" err="1"/>
              <a:t>todas</a:t>
            </a:r>
            <a:r>
              <a:rPr lang="fr-FR" dirty="0"/>
              <a:t> las </a:t>
            </a:r>
            <a:r>
              <a:rPr lang="fr-FR" dirty="0" err="1"/>
              <a:t>demás</a:t>
            </a:r>
            <a:r>
              <a:rPr lang="fr-FR" dirty="0"/>
              <a:t> </a:t>
            </a:r>
            <a:r>
              <a:rPr lang="fr-FR" dirty="0" err="1"/>
              <a:t>partículas</a:t>
            </a:r>
            <a:r>
              <a:rPr lang="fr-FR" dirty="0"/>
              <a:t> temporales </a:t>
            </a:r>
            <a:r>
              <a:rPr lang="fr-FR" dirty="0" err="1"/>
              <a:t>funcionan</a:t>
            </a:r>
            <a:r>
              <a:rPr lang="fr-FR" dirty="0"/>
              <a:t> </a:t>
            </a:r>
            <a:r>
              <a:rPr lang="fr-FR" dirty="0" err="1"/>
              <a:t>como</a:t>
            </a:r>
            <a:r>
              <a:rPr lang="fr-FR" dirty="0"/>
              <a:t> </a:t>
            </a:r>
            <a:r>
              <a:rPr lang="fr-FR" dirty="0" err="1"/>
              <a:t>cuando</a:t>
            </a:r>
            <a:r>
              <a:rPr lang="fr-FR" dirty="0"/>
              <a:t>): </a:t>
            </a:r>
            <a:r>
              <a:rPr lang="fr-FR" u="sng" dirty="0" err="1"/>
              <a:t>experiencia-anticipación</a:t>
            </a:r>
            <a:r>
              <a:rPr lang="fr-FR" dirty="0"/>
              <a:t> (el </a:t>
            </a:r>
            <a:r>
              <a:rPr lang="fr-FR" dirty="0" err="1"/>
              <a:t>verbo</a:t>
            </a:r>
            <a:r>
              <a:rPr lang="fr-FR" dirty="0"/>
              <a:t> de la </a:t>
            </a:r>
            <a:r>
              <a:rPr lang="fr-FR" dirty="0" err="1"/>
              <a:t>oración</a:t>
            </a:r>
            <a:r>
              <a:rPr lang="fr-FR" dirty="0"/>
              <a:t> </a:t>
            </a:r>
            <a:r>
              <a:rPr lang="fr-FR" dirty="0" err="1"/>
              <a:t>subordinada</a:t>
            </a:r>
            <a:r>
              <a:rPr lang="fr-FR" dirty="0"/>
              <a:t> </a:t>
            </a:r>
            <a:r>
              <a:rPr lang="fr-FR" dirty="0" err="1"/>
              <a:t>expresa</a:t>
            </a:r>
            <a:r>
              <a:rPr lang="fr-FR" dirty="0"/>
              <a:t> </a:t>
            </a:r>
            <a:r>
              <a:rPr lang="fr-FR" dirty="0" err="1"/>
              <a:t>una</a:t>
            </a:r>
            <a:r>
              <a:rPr lang="fr-FR" dirty="0"/>
              <a:t> </a:t>
            </a:r>
            <a:r>
              <a:rPr lang="fr-FR" dirty="0" err="1"/>
              <a:t>acción</a:t>
            </a:r>
            <a:r>
              <a:rPr lang="fr-FR" dirty="0"/>
              <a:t> que no ha </a:t>
            </a:r>
            <a:r>
              <a:rPr lang="fr-FR" dirty="0" err="1"/>
              <a:t>tenido</a:t>
            </a:r>
            <a:r>
              <a:rPr lang="fr-FR" dirty="0"/>
              <a:t> </a:t>
            </a:r>
            <a:r>
              <a:rPr lang="fr-FR" dirty="0" err="1"/>
              <a:t>lugar</a:t>
            </a:r>
            <a:r>
              <a:rPr lang="fr-FR" dirty="0"/>
              <a:t> </a:t>
            </a:r>
            <a:r>
              <a:rPr lang="fr-FR" dirty="0" err="1"/>
              <a:t>todavía</a:t>
            </a:r>
            <a:r>
              <a:rPr lang="fr-FR" dirty="0"/>
              <a:t>; en </a:t>
            </a:r>
            <a:r>
              <a:rPr lang="fr-FR" dirty="0" err="1"/>
              <a:t>ese</a:t>
            </a:r>
            <a:r>
              <a:rPr lang="fr-FR" dirty="0"/>
              <a:t> </a:t>
            </a:r>
            <a:r>
              <a:rPr lang="fr-FR" dirty="0" err="1"/>
              <a:t>sentido</a:t>
            </a:r>
            <a:r>
              <a:rPr lang="fr-FR" dirty="0"/>
              <a:t>, el </a:t>
            </a:r>
            <a:r>
              <a:rPr lang="fr-FR" dirty="0" err="1"/>
              <a:t>hablante</a:t>
            </a:r>
            <a:r>
              <a:rPr lang="fr-FR" dirty="0"/>
              <a:t> anticipa el </a:t>
            </a:r>
            <a:r>
              <a:rPr lang="fr-FR" dirty="0" err="1"/>
              <a:t>acontecimiento</a:t>
            </a:r>
            <a:r>
              <a:rPr lang="fr-FR" dirty="0"/>
              <a:t> </a:t>
            </a:r>
            <a:r>
              <a:rPr lang="fr-FR" dirty="0" err="1"/>
              <a:t>expresado</a:t>
            </a:r>
            <a:r>
              <a:rPr lang="fr-FR" dirty="0"/>
              <a:t> </a:t>
            </a:r>
            <a:r>
              <a:rPr lang="fr-FR" dirty="0" err="1"/>
              <a:t>por</a:t>
            </a:r>
            <a:r>
              <a:rPr lang="fr-FR" dirty="0"/>
              <a:t> el </a:t>
            </a:r>
            <a:r>
              <a:rPr lang="fr-FR" dirty="0" err="1"/>
              <a:t>verbo</a:t>
            </a:r>
            <a:r>
              <a:rPr lang="fr-FR" dirty="0"/>
              <a:t> </a:t>
            </a:r>
            <a:r>
              <a:rPr lang="fr-FR" dirty="0" err="1"/>
              <a:t>dependiente</a:t>
            </a:r>
            <a:r>
              <a:rPr lang="fr-FR" dirty="0"/>
              <a:t>).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02802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Cuando se refieren a un tiempo presente o pasado: </a:t>
            </a:r>
            <a:r>
              <a:rPr lang="es-MX" b="1" dirty="0"/>
              <a:t>indicativo.</a:t>
            </a:r>
            <a:endParaRPr lang="it-IT" dirty="0"/>
          </a:p>
          <a:p>
            <a:r>
              <a:rPr lang="es-MX" dirty="0"/>
              <a:t>Cuando se refieren a un tiempo futuro: </a:t>
            </a:r>
            <a:r>
              <a:rPr lang="es-MX" b="1" dirty="0"/>
              <a:t>subjuntivo</a:t>
            </a:r>
            <a:r>
              <a:rPr lang="es-MX" dirty="0"/>
              <a:t>. En italiano, en cambio, estos casos llevan el futuro (</a:t>
            </a:r>
            <a:r>
              <a:rPr lang="es-MX" i="1" dirty="0"/>
              <a:t>quando arriverà, mi saluterà</a:t>
            </a:r>
            <a:r>
              <a:rPr lang="es-MX" dirty="0"/>
              <a:t>); en español, el futuro puede ir con interrogativas directas e indirectas (</a:t>
            </a:r>
            <a:r>
              <a:rPr lang="es-MX" i="1" dirty="0"/>
              <a:t>no sé cuándo llegará</a:t>
            </a:r>
            <a:r>
              <a:rPr lang="es-MX" dirty="0"/>
              <a:t>; </a:t>
            </a:r>
            <a:r>
              <a:rPr lang="es-MX" i="1" dirty="0"/>
              <a:t>cuándo llegarà?</a:t>
            </a:r>
            <a:r>
              <a:rPr lang="es-MX" dirty="0"/>
              <a:t>)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952809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179053" y="655053"/>
            <a:ext cx="6048960" cy="5855368"/>
          </a:xfrm>
        </p:spPr>
        <p:txBody>
          <a:bodyPr>
            <a:normAutofit fontScale="92500" lnSpcReduction="20000"/>
          </a:bodyPr>
          <a:lstStyle/>
          <a:p>
            <a:r>
              <a:rPr lang="es-MX" i="1" dirty="0"/>
              <a:t>Cuando llego, me saluda.</a:t>
            </a:r>
            <a:endParaRPr lang="it-IT" dirty="0"/>
          </a:p>
          <a:p>
            <a:r>
              <a:rPr lang="es-MX" i="1" dirty="0"/>
              <a:t>Cuando llegue me saludará. 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r>
              <a:rPr lang="es-MX" i="1" dirty="0"/>
              <a:t>Cuando la miro me sonríe.</a:t>
            </a:r>
            <a:endParaRPr lang="it-IT" dirty="0"/>
          </a:p>
          <a:p>
            <a:r>
              <a:rPr lang="es-MX" i="1" dirty="0"/>
              <a:t>Cuando la mire me sonreirá.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r>
              <a:rPr lang="fr-FR" i="1" dirty="0"/>
              <a:t>Nos </a:t>
            </a:r>
            <a:r>
              <a:rPr lang="fr-FR" i="1" dirty="0" err="1"/>
              <a:t>bañamos</a:t>
            </a:r>
            <a:r>
              <a:rPr lang="fr-FR" i="1" dirty="0"/>
              <a:t> </a:t>
            </a:r>
            <a:r>
              <a:rPr lang="fr-FR" i="1" dirty="0" err="1"/>
              <a:t>cuando</a:t>
            </a:r>
            <a:r>
              <a:rPr lang="fr-FR" i="1" dirty="0"/>
              <a:t> </a:t>
            </a:r>
            <a:r>
              <a:rPr lang="fr-FR" i="1" dirty="0" err="1"/>
              <a:t>hace</a:t>
            </a:r>
            <a:r>
              <a:rPr lang="fr-FR" i="1" dirty="0"/>
              <a:t> </a:t>
            </a:r>
            <a:r>
              <a:rPr lang="fr-FR" i="1" dirty="0" err="1"/>
              <a:t>calor</a:t>
            </a:r>
            <a:r>
              <a:rPr lang="fr-FR" i="1" dirty="0"/>
              <a:t>.</a:t>
            </a:r>
            <a:endParaRPr lang="it-IT" dirty="0"/>
          </a:p>
          <a:p>
            <a:r>
              <a:rPr lang="es-MX" i="1" dirty="0"/>
              <a:t>Cuando haga calor nos bañaremos.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r>
              <a:rPr lang="es-MX" i="1" dirty="0"/>
              <a:t>Ella se calla cuando se lo digo.</a:t>
            </a:r>
            <a:endParaRPr lang="it-IT" dirty="0"/>
          </a:p>
          <a:p>
            <a:r>
              <a:rPr lang="es-MX" i="1" dirty="0"/>
              <a:t>Cállate cuando te lo diga!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839707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286000" y="534737"/>
            <a:ext cx="5942013" cy="5935579"/>
          </a:xfrm>
        </p:spPr>
        <p:txBody>
          <a:bodyPr>
            <a:normAutofit fontScale="92500" lnSpcReduction="20000"/>
          </a:bodyPr>
          <a:lstStyle/>
          <a:p>
            <a:r>
              <a:rPr lang="es-MX" i="1" u="sng" dirty="0"/>
              <a:t>Póngase usted la chaqueta cuando llega el jefe!</a:t>
            </a:r>
            <a:endParaRPr lang="it-IT" dirty="0"/>
          </a:p>
          <a:p>
            <a:r>
              <a:rPr lang="es-MX" i="1" u="sng" dirty="0"/>
              <a:t>Póngase usted la chaqueta cuando llegue el jefe!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r>
              <a:rPr lang="es-MX" i="1" u="sng" dirty="0"/>
              <a:t>Salude usted cuando pasa un oficial!</a:t>
            </a:r>
            <a:endParaRPr lang="it-IT" dirty="0"/>
          </a:p>
          <a:p>
            <a:r>
              <a:rPr lang="es-MX" i="1" u="sng" dirty="0"/>
              <a:t>Salude usted cuando pase un oficial</a:t>
            </a:r>
            <a:r>
              <a:rPr lang="es-MX" i="1" u="sng" dirty="0" smtClean="0"/>
              <a:t>!</a:t>
            </a:r>
            <a:endParaRPr lang="it-IT" dirty="0"/>
          </a:p>
          <a:p>
            <a:endParaRPr lang="it-IT" dirty="0"/>
          </a:p>
          <a:p>
            <a:r>
              <a:rPr lang="fr-FR" i="1" dirty="0" err="1"/>
              <a:t>Ellos</a:t>
            </a:r>
            <a:r>
              <a:rPr lang="fr-FR" i="1" dirty="0"/>
              <a:t> </a:t>
            </a:r>
            <a:r>
              <a:rPr lang="fr-FR" i="1" dirty="0" err="1"/>
              <a:t>beben</a:t>
            </a:r>
            <a:r>
              <a:rPr lang="fr-FR" i="1" dirty="0"/>
              <a:t> </a:t>
            </a:r>
            <a:r>
              <a:rPr lang="fr-FR" i="1" dirty="0" err="1"/>
              <a:t>hasta</a:t>
            </a:r>
            <a:r>
              <a:rPr lang="fr-FR" i="1" dirty="0"/>
              <a:t> que se </a:t>
            </a:r>
            <a:r>
              <a:rPr lang="fr-FR" i="1" dirty="0" err="1"/>
              <a:t>emborrachan</a:t>
            </a:r>
            <a:r>
              <a:rPr lang="fr-FR" i="1" dirty="0"/>
              <a:t>.</a:t>
            </a:r>
            <a:endParaRPr lang="it-IT" dirty="0"/>
          </a:p>
          <a:p>
            <a:r>
              <a:rPr lang="fr-FR" i="1" dirty="0" err="1"/>
              <a:t>Ellos</a:t>
            </a:r>
            <a:r>
              <a:rPr lang="fr-FR" i="1" dirty="0"/>
              <a:t> </a:t>
            </a:r>
            <a:r>
              <a:rPr lang="fr-FR" i="1" dirty="0" err="1"/>
              <a:t>beberán</a:t>
            </a:r>
            <a:r>
              <a:rPr lang="fr-FR" i="1" dirty="0"/>
              <a:t> </a:t>
            </a:r>
            <a:r>
              <a:rPr lang="fr-FR" i="1" dirty="0" err="1"/>
              <a:t>hasta</a:t>
            </a:r>
            <a:r>
              <a:rPr lang="fr-FR" i="1" dirty="0"/>
              <a:t> que se </a:t>
            </a:r>
            <a:r>
              <a:rPr lang="fr-FR" i="1" dirty="0" err="1"/>
              <a:t>emborrachen</a:t>
            </a:r>
            <a:r>
              <a:rPr lang="fr-FR" i="1" dirty="0"/>
              <a:t>.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r>
              <a:rPr lang="es-MX" i="1" dirty="0"/>
              <a:t>Me lo dice en cuanto se entera.</a:t>
            </a:r>
            <a:endParaRPr lang="it-IT" dirty="0"/>
          </a:p>
          <a:p>
            <a:r>
              <a:rPr lang="es-MX" i="1" dirty="0"/>
              <a:t>Me lo dirá en cuanto se entere.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2740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14400" y="1069474"/>
            <a:ext cx="7313613" cy="4398210"/>
          </a:xfrm>
        </p:spPr>
        <p:txBody>
          <a:bodyPr/>
          <a:lstStyle/>
          <a:p>
            <a:r>
              <a:rPr lang="es-MX" sz="3200" dirty="0"/>
              <a:t>Uso de los tiempos:</a:t>
            </a:r>
            <a:endParaRPr lang="it-IT" sz="3200" dirty="0"/>
          </a:p>
          <a:p>
            <a:pPr marL="0" indent="0">
              <a:buNone/>
            </a:pPr>
            <a:endParaRPr lang="it-IT" dirty="0"/>
          </a:p>
          <a:p>
            <a:r>
              <a:rPr lang="es-MX" dirty="0"/>
              <a:t>Leo cuando me apetece.</a:t>
            </a:r>
            <a:endParaRPr lang="it-IT" dirty="0"/>
          </a:p>
          <a:p>
            <a:r>
              <a:rPr lang="es-MX" dirty="0"/>
              <a:t>Leía cuando me apetecía.</a:t>
            </a:r>
            <a:endParaRPr lang="it-IT" dirty="0"/>
          </a:p>
          <a:p>
            <a:r>
              <a:rPr lang="es-MX" dirty="0"/>
              <a:t>Leeré cuando me apetezca.</a:t>
            </a:r>
            <a:endParaRPr lang="it-IT" dirty="0"/>
          </a:p>
          <a:p>
            <a:r>
              <a:rPr lang="es-MX" dirty="0"/>
              <a:t>Leería cuando me apeteciera.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239560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2800" dirty="0"/>
              <a:t>ORACIONES ADVERBIALES CONCESIVAS</a:t>
            </a:r>
            <a:r>
              <a:rPr lang="it-IT" sz="2800" dirty="0"/>
              <a:t>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err="1"/>
              <a:t>Expresión</a:t>
            </a:r>
            <a:r>
              <a:rPr lang="fr-FR" dirty="0"/>
              <a:t> de la </a:t>
            </a:r>
            <a:r>
              <a:rPr lang="fr-FR" dirty="0" err="1"/>
              <a:t>concesión</a:t>
            </a:r>
            <a:r>
              <a:rPr lang="fr-FR" dirty="0"/>
              <a:t>: </a:t>
            </a:r>
            <a:r>
              <a:rPr lang="fr-FR" i="1" dirty="0" err="1"/>
              <a:t>aunque</a:t>
            </a:r>
            <a:r>
              <a:rPr lang="fr-FR" i="1" dirty="0"/>
              <a:t> </a:t>
            </a:r>
            <a:r>
              <a:rPr lang="fr-FR" dirty="0"/>
              <a:t>(con </a:t>
            </a:r>
            <a:r>
              <a:rPr lang="fr-FR" dirty="0" err="1"/>
              <a:t>valor</a:t>
            </a:r>
            <a:r>
              <a:rPr lang="fr-FR" dirty="0"/>
              <a:t> </a:t>
            </a:r>
            <a:r>
              <a:rPr lang="fr-FR" dirty="0" err="1"/>
              <a:t>adversativo</a:t>
            </a:r>
            <a:r>
              <a:rPr lang="fr-FR" dirty="0"/>
              <a:t> se </a:t>
            </a:r>
            <a:r>
              <a:rPr lang="fr-FR" dirty="0" err="1"/>
              <a:t>construye</a:t>
            </a:r>
            <a:r>
              <a:rPr lang="fr-FR" dirty="0"/>
              <a:t> con </a:t>
            </a:r>
            <a:r>
              <a:rPr lang="fr-FR" dirty="0" err="1"/>
              <a:t>indicativo</a:t>
            </a:r>
            <a:r>
              <a:rPr lang="fr-FR" dirty="0"/>
              <a:t>)</a:t>
            </a:r>
            <a:r>
              <a:rPr lang="fr-FR" i="1" dirty="0"/>
              <a:t>, a </a:t>
            </a:r>
            <a:r>
              <a:rPr lang="fr-FR" i="1" dirty="0" err="1"/>
              <a:t>pesar</a:t>
            </a:r>
            <a:r>
              <a:rPr lang="fr-FR" i="1" dirty="0"/>
              <a:t> de que, </a:t>
            </a:r>
            <a:r>
              <a:rPr lang="fr-FR" i="1" dirty="0" err="1"/>
              <a:t>aun</a:t>
            </a:r>
            <a:r>
              <a:rPr lang="fr-FR" i="1" dirty="0"/>
              <a:t> </a:t>
            </a:r>
            <a:r>
              <a:rPr lang="fr-FR" i="1" dirty="0" err="1"/>
              <a:t>cuando</a:t>
            </a:r>
            <a:r>
              <a:rPr lang="fr-FR" i="1" dirty="0"/>
              <a:t>, </a:t>
            </a:r>
            <a:r>
              <a:rPr lang="fr-FR" i="1" dirty="0" err="1"/>
              <a:t>así</a:t>
            </a:r>
            <a:r>
              <a:rPr lang="fr-FR" i="1" dirty="0"/>
              <a:t>, si bien, </a:t>
            </a:r>
            <a:r>
              <a:rPr lang="fr-FR" i="1" dirty="0" err="1"/>
              <a:t>por</a:t>
            </a:r>
            <a:r>
              <a:rPr lang="fr-FR" i="1" dirty="0"/>
              <a:t> </a:t>
            </a:r>
            <a:r>
              <a:rPr lang="fr-FR" i="1" dirty="0" err="1"/>
              <a:t>más</a:t>
            </a:r>
            <a:r>
              <a:rPr lang="fr-FR" i="1" dirty="0"/>
              <a:t> que, </a:t>
            </a:r>
            <a:r>
              <a:rPr lang="fr-FR" i="1" dirty="0" err="1"/>
              <a:t>por</a:t>
            </a:r>
            <a:r>
              <a:rPr lang="fr-FR" i="1" dirty="0"/>
              <a:t> </a:t>
            </a:r>
            <a:r>
              <a:rPr lang="fr-FR" i="1" dirty="0" err="1"/>
              <a:t>mucho</a:t>
            </a:r>
            <a:r>
              <a:rPr lang="fr-FR" i="1" dirty="0"/>
              <a:t> que, </a:t>
            </a:r>
            <a:r>
              <a:rPr lang="fr-FR" i="1" dirty="0" err="1"/>
              <a:t>por</a:t>
            </a:r>
            <a:r>
              <a:rPr lang="fr-FR" i="1" dirty="0"/>
              <a:t> </a:t>
            </a:r>
            <a:r>
              <a:rPr lang="fr-FR" i="1" dirty="0" err="1"/>
              <a:t>muy</a:t>
            </a:r>
            <a:r>
              <a:rPr lang="fr-FR" i="1" dirty="0"/>
              <a:t> bien que</a:t>
            </a:r>
            <a:r>
              <a:rPr lang="fr-FR" i="1" dirty="0" smtClean="0"/>
              <a:t>…</a:t>
            </a:r>
            <a:endParaRPr lang="it-IT" dirty="0"/>
          </a:p>
          <a:p>
            <a:r>
              <a:rPr lang="es-MX" b="1" dirty="0"/>
              <a:t>Aunque</a:t>
            </a:r>
            <a:r>
              <a:rPr lang="es-MX" dirty="0"/>
              <a:t>: extendemos el criterio de </a:t>
            </a:r>
            <a:r>
              <a:rPr lang="es-MX" i="1" dirty="0"/>
              <a:t>cuando</a:t>
            </a:r>
            <a:r>
              <a:rPr lang="es-MX" dirty="0"/>
              <a:t> a la oposición </a:t>
            </a:r>
            <a:r>
              <a:rPr lang="es-MX" u="sng" dirty="0"/>
              <a:t>experiencia-no experiencia</a:t>
            </a:r>
            <a:r>
              <a:rPr lang="es-MX" dirty="0"/>
              <a:t>.</a:t>
            </a:r>
            <a:endParaRPr lang="it-IT" dirty="0"/>
          </a:p>
          <a:p>
            <a:r>
              <a:rPr lang="it-IT" dirty="0"/>
              <a:t>En ITALIANO </a:t>
            </a:r>
            <a:r>
              <a:rPr lang="it-IT" i="1" dirty="0"/>
              <a:t>anche se</a:t>
            </a:r>
            <a:r>
              <a:rPr lang="it-IT" dirty="0"/>
              <a:t> va con INDICATIVO, </a:t>
            </a:r>
            <a:r>
              <a:rPr lang="it-IT" i="1" dirty="0"/>
              <a:t>benché</a:t>
            </a:r>
            <a:r>
              <a:rPr lang="it-IT" dirty="0"/>
              <a:t> va con SUBJUNTIVO.</a:t>
            </a:r>
          </a:p>
          <a:p>
            <a:r>
              <a:rPr lang="es-MX" dirty="0"/>
              <a:t>Con valor adversativo, cuando puede ser sustituido por PERO, se construye con indicativo (es un a coordinada adversativa y se usa en contextos experimentados). Sería conveniente que se lo comentaras, aunque no es necesario.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356839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14400" y="762000"/>
            <a:ext cx="7935495" cy="5360736"/>
          </a:xfrm>
        </p:spPr>
        <p:txBody>
          <a:bodyPr>
            <a:normAutofit/>
          </a:bodyPr>
          <a:lstStyle/>
          <a:p>
            <a:r>
              <a:rPr lang="es-MX" i="1" dirty="0"/>
              <a:t>Aunque estudia, no aprueba.</a:t>
            </a:r>
            <a:endParaRPr lang="it-IT" dirty="0"/>
          </a:p>
          <a:p>
            <a:r>
              <a:rPr lang="es-MX" i="1" dirty="0"/>
              <a:t>Aunque estudie, no aprobará</a:t>
            </a:r>
            <a:r>
              <a:rPr lang="es-MX" i="1" dirty="0" smtClean="0"/>
              <a:t>.</a:t>
            </a:r>
            <a:endParaRPr lang="it-IT" dirty="0"/>
          </a:p>
          <a:p>
            <a:r>
              <a:rPr lang="es-MX" i="1" dirty="0" smtClean="0"/>
              <a:t>Canta </a:t>
            </a:r>
            <a:r>
              <a:rPr lang="es-MX" i="1" dirty="0"/>
              <a:t>aunque está afónico!</a:t>
            </a:r>
            <a:endParaRPr lang="it-IT" dirty="0"/>
          </a:p>
          <a:p>
            <a:r>
              <a:rPr lang="es-MX" i="1" dirty="0"/>
              <a:t>Canta aunque estés afónico</a:t>
            </a:r>
            <a:r>
              <a:rPr lang="es-MX" i="1" dirty="0" smtClean="0"/>
              <a:t>!</a:t>
            </a:r>
            <a:endParaRPr lang="it-IT" dirty="0"/>
          </a:p>
          <a:p>
            <a:r>
              <a:rPr lang="es-MX" i="1" dirty="0"/>
              <a:t>Aunque han jugado bien, no han ganado.</a:t>
            </a:r>
            <a:endParaRPr lang="it-IT" dirty="0"/>
          </a:p>
          <a:p>
            <a:r>
              <a:rPr lang="es-MX" i="1" dirty="0"/>
              <a:t>Aunque hayan jugadoi bien, no han ganado</a:t>
            </a:r>
            <a:r>
              <a:rPr lang="es-MX" i="1" dirty="0" smtClean="0"/>
              <a:t>.</a:t>
            </a:r>
            <a:endParaRPr lang="it-IT" dirty="0"/>
          </a:p>
          <a:p>
            <a:r>
              <a:rPr lang="es-MX" i="1" dirty="0"/>
              <a:t>Aunque llueve saldré.</a:t>
            </a:r>
            <a:endParaRPr lang="it-IT" dirty="0"/>
          </a:p>
          <a:p>
            <a:r>
              <a:rPr lang="es-MX" i="1" dirty="0"/>
              <a:t>Aunque llueva, saldré.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120679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i="1" dirty="0"/>
              <a:t>Aunque estudiara, no aprobaría</a:t>
            </a:r>
            <a:r>
              <a:rPr lang="es-MX" i="1" dirty="0" smtClean="0"/>
              <a:t>. </a:t>
            </a:r>
            <a:r>
              <a:rPr lang="es-MX" dirty="0" smtClean="0"/>
              <a:t> (presente)</a:t>
            </a:r>
            <a:endParaRPr lang="es-MX" i="1" dirty="0" smtClean="0"/>
          </a:p>
          <a:p>
            <a:pPr marL="0" indent="0">
              <a:buNone/>
            </a:pPr>
            <a:r>
              <a:rPr lang="es-MX" i="1" dirty="0"/>
              <a:t>	</a:t>
            </a:r>
          </a:p>
          <a:p>
            <a:r>
              <a:rPr lang="es-MX" i="1" dirty="0"/>
              <a:t>Aunque hubiese estudiado, no habría aprobado.  </a:t>
            </a:r>
            <a:r>
              <a:rPr lang="es-MX" i="1" dirty="0" smtClean="0"/>
              <a:t>(pasado)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05911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14400" y="467895"/>
            <a:ext cx="7313613" cy="5694947"/>
          </a:xfrm>
        </p:spPr>
        <p:txBody>
          <a:bodyPr>
            <a:normAutofit fontScale="85000" lnSpcReduction="20000"/>
          </a:bodyPr>
          <a:lstStyle/>
          <a:p>
            <a:r>
              <a:rPr lang="es-MX" b="1" dirty="0"/>
              <a:t>VERBO PRINCIPAL + PARTICULA SUBORDINANTE + VERBO DEPENDIENTE (ind. o subj.)</a:t>
            </a:r>
            <a:endParaRPr lang="it-IT" dirty="0"/>
          </a:p>
          <a:p>
            <a:r>
              <a:rPr lang="es-MX" dirty="0"/>
              <a:t> </a:t>
            </a:r>
            <a:endParaRPr lang="it-IT" dirty="0"/>
          </a:p>
          <a:p>
            <a:r>
              <a:rPr lang="fr-FR" dirty="0"/>
              <a:t>Las </a:t>
            </a:r>
            <a:r>
              <a:rPr lang="fr-FR" dirty="0" err="1"/>
              <a:t>partículas</a:t>
            </a:r>
            <a:r>
              <a:rPr lang="fr-FR" dirty="0"/>
              <a:t> y </a:t>
            </a:r>
            <a:r>
              <a:rPr lang="fr-FR" dirty="0" err="1"/>
              <a:t>locuciones</a:t>
            </a:r>
            <a:r>
              <a:rPr lang="fr-FR" dirty="0"/>
              <a:t> </a:t>
            </a:r>
            <a:r>
              <a:rPr lang="fr-FR" dirty="0" err="1"/>
              <a:t>subordinantes</a:t>
            </a:r>
            <a:r>
              <a:rPr lang="fr-FR" dirty="0"/>
              <a:t> </a:t>
            </a:r>
            <a:r>
              <a:rPr lang="fr-FR" dirty="0" err="1"/>
              <a:t>pueden</a:t>
            </a:r>
            <a:r>
              <a:rPr lang="fr-FR" dirty="0"/>
              <a:t> </a:t>
            </a:r>
            <a:r>
              <a:rPr lang="fr-FR" dirty="0" err="1"/>
              <a:t>ser</a:t>
            </a:r>
            <a:r>
              <a:rPr lang="fr-FR" dirty="0"/>
              <a:t>:</a:t>
            </a:r>
            <a:endParaRPr lang="it-IT" dirty="0"/>
          </a:p>
          <a:p>
            <a:r>
              <a:rPr lang="fr-FR" u="sng" dirty="0"/>
              <a:t>Temporales</a:t>
            </a:r>
            <a:r>
              <a:rPr lang="fr-FR" dirty="0"/>
              <a:t>: </a:t>
            </a:r>
            <a:r>
              <a:rPr lang="fr-FR" dirty="0" err="1"/>
              <a:t>cuando</a:t>
            </a:r>
            <a:r>
              <a:rPr lang="fr-FR" dirty="0"/>
              <a:t>, en </a:t>
            </a:r>
            <a:r>
              <a:rPr lang="fr-FR" dirty="0" err="1"/>
              <a:t>cuanto</a:t>
            </a:r>
            <a:r>
              <a:rPr lang="fr-FR" dirty="0"/>
              <a:t>, </a:t>
            </a:r>
            <a:r>
              <a:rPr lang="fr-FR" dirty="0" err="1"/>
              <a:t>hasta</a:t>
            </a:r>
            <a:r>
              <a:rPr lang="fr-FR" dirty="0"/>
              <a:t> que, </a:t>
            </a:r>
            <a:r>
              <a:rPr lang="fr-FR" dirty="0" err="1"/>
              <a:t>después</a:t>
            </a:r>
            <a:r>
              <a:rPr lang="fr-FR" dirty="0"/>
              <a:t> de que, </a:t>
            </a:r>
            <a:r>
              <a:rPr lang="fr-FR" dirty="0" err="1"/>
              <a:t>siempre</a:t>
            </a:r>
            <a:r>
              <a:rPr lang="fr-FR" dirty="0"/>
              <a:t> que, nada </a:t>
            </a:r>
            <a:r>
              <a:rPr lang="fr-FR" dirty="0" err="1"/>
              <a:t>más</a:t>
            </a:r>
            <a:r>
              <a:rPr lang="fr-FR" dirty="0"/>
              <a:t> que, a </a:t>
            </a:r>
            <a:r>
              <a:rPr lang="fr-FR" dirty="0" err="1"/>
              <a:t>medida</a:t>
            </a:r>
            <a:r>
              <a:rPr lang="fr-FR" dirty="0"/>
              <a:t> de que, </a:t>
            </a:r>
            <a:r>
              <a:rPr lang="fr-FR" dirty="0" err="1"/>
              <a:t>mientras</a:t>
            </a:r>
            <a:r>
              <a:rPr lang="fr-FR" dirty="0"/>
              <a:t>, </a:t>
            </a:r>
            <a:r>
              <a:rPr lang="fr-FR" dirty="0" err="1"/>
              <a:t>así</a:t>
            </a:r>
            <a:r>
              <a:rPr lang="fr-FR" dirty="0"/>
              <a:t> que, antes de que…</a:t>
            </a:r>
            <a:endParaRPr lang="it-IT" dirty="0"/>
          </a:p>
          <a:p>
            <a:r>
              <a:rPr lang="fr-FR" u="sng" dirty="0" err="1"/>
              <a:t>Concesivas</a:t>
            </a:r>
            <a:r>
              <a:rPr lang="fr-FR" dirty="0"/>
              <a:t>: </a:t>
            </a:r>
            <a:r>
              <a:rPr lang="fr-FR" dirty="0" err="1"/>
              <a:t>aunque</a:t>
            </a:r>
            <a:r>
              <a:rPr lang="fr-FR" dirty="0"/>
              <a:t>, a </a:t>
            </a:r>
            <a:r>
              <a:rPr lang="fr-FR" dirty="0" err="1"/>
              <a:t>pesar</a:t>
            </a:r>
            <a:r>
              <a:rPr lang="fr-FR" dirty="0"/>
              <a:t> de que, y </a:t>
            </a:r>
            <a:r>
              <a:rPr lang="fr-FR" dirty="0" err="1"/>
              <a:t>eso</a:t>
            </a:r>
            <a:r>
              <a:rPr lang="fr-FR" dirty="0"/>
              <a:t> que, </a:t>
            </a:r>
            <a:r>
              <a:rPr lang="fr-FR" dirty="0" err="1"/>
              <a:t>aun</a:t>
            </a:r>
            <a:r>
              <a:rPr lang="fr-FR" dirty="0"/>
              <a:t> </a:t>
            </a:r>
            <a:r>
              <a:rPr lang="fr-FR" dirty="0" err="1"/>
              <a:t>cuando</a:t>
            </a:r>
            <a:r>
              <a:rPr lang="fr-FR" dirty="0"/>
              <a:t>…</a:t>
            </a:r>
            <a:endParaRPr lang="it-IT" dirty="0"/>
          </a:p>
          <a:p>
            <a:r>
              <a:rPr lang="fr-FR" u="sng" dirty="0"/>
              <a:t>Finales</a:t>
            </a:r>
            <a:r>
              <a:rPr lang="fr-FR" dirty="0"/>
              <a:t>: para que, de </a:t>
            </a:r>
            <a:r>
              <a:rPr lang="fr-FR" dirty="0" err="1"/>
              <a:t>suerte</a:t>
            </a:r>
            <a:r>
              <a:rPr lang="fr-FR" dirty="0"/>
              <a:t> que, a fin de que, de modo que…</a:t>
            </a:r>
            <a:endParaRPr lang="it-IT" dirty="0"/>
          </a:p>
          <a:p>
            <a:r>
              <a:rPr lang="fr-FR" u="sng" dirty="0" err="1"/>
              <a:t>Condicionales</a:t>
            </a:r>
            <a:r>
              <a:rPr lang="fr-FR" dirty="0"/>
              <a:t>: con </a:t>
            </a:r>
            <a:r>
              <a:rPr lang="fr-FR" dirty="0" err="1"/>
              <a:t>tal</a:t>
            </a:r>
            <a:r>
              <a:rPr lang="fr-FR" dirty="0"/>
              <a:t> de que, a no </a:t>
            </a:r>
            <a:r>
              <a:rPr lang="fr-FR" dirty="0" err="1"/>
              <a:t>ser</a:t>
            </a:r>
            <a:r>
              <a:rPr lang="fr-FR" dirty="0"/>
              <a:t> que, en </a:t>
            </a:r>
            <a:r>
              <a:rPr lang="fr-FR" dirty="0" err="1"/>
              <a:t>caso</a:t>
            </a:r>
            <a:r>
              <a:rPr lang="fr-FR" dirty="0"/>
              <a:t> de que, </a:t>
            </a:r>
            <a:r>
              <a:rPr lang="fr-FR" dirty="0" err="1"/>
              <a:t>siempre</a:t>
            </a:r>
            <a:r>
              <a:rPr lang="fr-FR" dirty="0"/>
              <a:t> que, </a:t>
            </a:r>
            <a:r>
              <a:rPr lang="fr-FR" dirty="0" err="1"/>
              <a:t>como</a:t>
            </a:r>
            <a:r>
              <a:rPr lang="fr-FR" dirty="0"/>
              <a:t>, a </a:t>
            </a:r>
            <a:r>
              <a:rPr lang="fr-FR" dirty="0" err="1"/>
              <a:t>condición</a:t>
            </a:r>
            <a:r>
              <a:rPr lang="fr-FR" dirty="0"/>
              <a:t> de que, </a:t>
            </a:r>
            <a:r>
              <a:rPr lang="fr-FR" dirty="0" err="1"/>
              <a:t>mientras</a:t>
            </a:r>
            <a:r>
              <a:rPr lang="fr-FR" dirty="0"/>
              <a:t>, si…</a:t>
            </a:r>
            <a:endParaRPr lang="it-IT" dirty="0"/>
          </a:p>
          <a:p>
            <a:r>
              <a:rPr lang="fr-FR" u="sng" dirty="0"/>
              <a:t>Causales y </a:t>
            </a:r>
            <a:r>
              <a:rPr lang="fr-FR" u="sng" dirty="0" err="1"/>
              <a:t>consecutivas</a:t>
            </a:r>
            <a:r>
              <a:rPr lang="fr-FR" dirty="0"/>
              <a:t>: porque, </a:t>
            </a:r>
            <a:r>
              <a:rPr lang="fr-FR" dirty="0" err="1"/>
              <a:t>así</a:t>
            </a:r>
            <a:r>
              <a:rPr lang="fr-FR" dirty="0"/>
              <a:t> que, </a:t>
            </a:r>
            <a:r>
              <a:rPr lang="fr-FR" dirty="0" err="1"/>
              <a:t>por</a:t>
            </a:r>
            <a:r>
              <a:rPr lang="fr-FR" dirty="0"/>
              <a:t> </a:t>
            </a:r>
            <a:r>
              <a:rPr lang="fr-FR" dirty="0" err="1"/>
              <a:t>eso</a:t>
            </a:r>
            <a:r>
              <a:rPr lang="fr-FR" dirty="0"/>
              <a:t>, </a:t>
            </a:r>
            <a:r>
              <a:rPr lang="fr-FR" dirty="0" err="1"/>
              <a:t>entonces</a:t>
            </a:r>
            <a:r>
              <a:rPr lang="fr-FR" dirty="0"/>
              <a:t>, </a:t>
            </a:r>
            <a:r>
              <a:rPr lang="fr-FR" dirty="0" err="1"/>
              <a:t>ya</a:t>
            </a:r>
            <a:r>
              <a:rPr lang="fr-FR" dirty="0"/>
              <a:t> que, </a:t>
            </a:r>
            <a:r>
              <a:rPr lang="fr-FR" dirty="0" err="1"/>
              <a:t>puesto</a:t>
            </a:r>
            <a:r>
              <a:rPr lang="fr-FR" dirty="0"/>
              <a:t> que, de modo que…</a:t>
            </a:r>
            <a:endParaRPr lang="it-IT" dirty="0"/>
          </a:p>
          <a:p>
            <a:r>
              <a:rPr lang="fr-FR" dirty="0"/>
              <a:t> 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55944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14400" y="1096211"/>
            <a:ext cx="7313613" cy="4694989"/>
          </a:xfrm>
        </p:spPr>
        <p:txBody>
          <a:bodyPr/>
          <a:lstStyle/>
          <a:p>
            <a:r>
              <a:rPr lang="fr-FR" b="1" dirty="0"/>
              <a:t>A) </a:t>
            </a:r>
            <a:r>
              <a:rPr lang="fr-FR" b="1" dirty="0" err="1"/>
              <a:t>Partículas</a:t>
            </a:r>
            <a:r>
              <a:rPr lang="fr-FR" b="1" dirty="0"/>
              <a:t> que </a:t>
            </a:r>
            <a:r>
              <a:rPr lang="fr-FR" b="1" dirty="0" err="1"/>
              <a:t>admiten</a:t>
            </a:r>
            <a:r>
              <a:rPr lang="fr-FR" b="1" dirty="0"/>
              <a:t> los dos </a:t>
            </a:r>
            <a:r>
              <a:rPr lang="fr-FR" b="1" dirty="0" err="1"/>
              <a:t>modos</a:t>
            </a:r>
            <a:endParaRPr lang="it-IT" dirty="0"/>
          </a:p>
          <a:p>
            <a:r>
              <a:rPr lang="fr-FR" b="1" dirty="0"/>
              <a:t> </a:t>
            </a:r>
            <a:endParaRPr lang="it-IT" dirty="0"/>
          </a:p>
          <a:p>
            <a:pPr lvl="0"/>
            <a:r>
              <a:rPr lang="fr-FR" u="sng" dirty="0"/>
              <a:t>Temporales</a:t>
            </a:r>
            <a:endParaRPr lang="it-IT" dirty="0"/>
          </a:p>
          <a:p>
            <a:pPr lvl="0"/>
            <a:r>
              <a:rPr lang="fr-FR" u="sng" dirty="0" err="1"/>
              <a:t>Concesivas</a:t>
            </a:r>
            <a:endParaRPr lang="it-IT" dirty="0"/>
          </a:p>
          <a:p>
            <a:pPr lvl="0"/>
            <a:r>
              <a:rPr lang="fr-FR" u="sng" dirty="0"/>
              <a:t>La </a:t>
            </a:r>
            <a:r>
              <a:rPr lang="fr-FR" u="sng" dirty="0" err="1"/>
              <a:t>condicional</a:t>
            </a:r>
            <a:r>
              <a:rPr lang="fr-FR" u="sng" dirty="0"/>
              <a:t> </a:t>
            </a:r>
            <a:r>
              <a:rPr lang="fr-FR" i="1" u="sng" dirty="0"/>
              <a:t>si</a:t>
            </a:r>
            <a:endParaRPr lang="it-IT" dirty="0"/>
          </a:p>
          <a:p>
            <a:pPr lvl="0"/>
            <a:r>
              <a:rPr lang="fr-FR" u="sng" dirty="0" err="1"/>
              <a:t>Comparativas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71989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/>
              <a:t>B) </a:t>
            </a:r>
            <a:r>
              <a:rPr lang="fr-FR" b="1" dirty="0" err="1"/>
              <a:t>Partículas</a:t>
            </a:r>
            <a:r>
              <a:rPr lang="fr-FR" b="1" dirty="0"/>
              <a:t> que </a:t>
            </a:r>
            <a:r>
              <a:rPr lang="fr-FR" b="1" dirty="0" err="1"/>
              <a:t>sólo</a:t>
            </a:r>
            <a:r>
              <a:rPr lang="fr-FR" b="1" dirty="0"/>
              <a:t> </a:t>
            </a:r>
            <a:r>
              <a:rPr lang="fr-FR" b="1" dirty="0" err="1"/>
              <a:t>admiten</a:t>
            </a:r>
            <a:r>
              <a:rPr lang="fr-FR" b="1" dirty="0"/>
              <a:t> </a:t>
            </a:r>
            <a:r>
              <a:rPr lang="fr-FR" b="1" dirty="0" err="1"/>
              <a:t>subjuntivo</a:t>
            </a:r>
            <a:endParaRPr lang="it-IT" dirty="0"/>
          </a:p>
          <a:p>
            <a:r>
              <a:rPr lang="fr-FR" i="1" dirty="0"/>
              <a:t> </a:t>
            </a:r>
            <a:endParaRPr lang="it-IT" dirty="0"/>
          </a:p>
          <a:p>
            <a:pPr lvl="0"/>
            <a:r>
              <a:rPr lang="fr-FR" u="sng" dirty="0"/>
              <a:t>Finales</a:t>
            </a:r>
            <a:endParaRPr lang="it-IT" dirty="0"/>
          </a:p>
          <a:p>
            <a:pPr lvl="0"/>
            <a:r>
              <a:rPr lang="fr-FR" u="sng" dirty="0" err="1"/>
              <a:t>Condicionales</a:t>
            </a:r>
            <a:r>
              <a:rPr lang="fr-FR" dirty="0"/>
              <a:t> (</a:t>
            </a:r>
            <a:r>
              <a:rPr lang="fr-FR" dirty="0" err="1"/>
              <a:t>excepto</a:t>
            </a:r>
            <a:r>
              <a:rPr lang="fr-FR" dirty="0"/>
              <a:t> </a:t>
            </a:r>
            <a:r>
              <a:rPr lang="fr-FR" i="1" dirty="0"/>
              <a:t>si</a:t>
            </a:r>
            <a:r>
              <a:rPr lang="fr-FR" dirty="0"/>
              <a:t>)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21421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/>
              <a:t>C) </a:t>
            </a:r>
            <a:r>
              <a:rPr lang="fr-FR" b="1" dirty="0" err="1"/>
              <a:t>Partículas</a:t>
            </a:r>
            <a:r>
              <a:rPr lang="fr-FR" b="1" dirty="0"/>
              <a:t> que </a:t>
            </a:r>
            <a:r>
              <a:rPr lang="fr-FR" b="1" dirty="0" err="1"/>
              <a:t>sólo</a:t>
            </a:r>
            <a:r>
              <a:rPr lang="fr-FR" b="1" dirty="0"/>
              <a:t> </a:t>
            </a:r>
            <a:r>
              <a:rPr lang="fr-FR" b="1" dirty="0" err="1"/>
              <a:t>admiten</a:t>
            </a:r>
            <a:r>
              <a:rPr lang="fr-FR" b="1" dirty="0"/>
              <a:t> </a:t>
            </a:r>
            <a:r>
              <a:rPr lang="fr-FR" b="1" dirty="0" err="1"/>
              <a:t>indicativo</a:t>
            </a:r>
            <a:endParaRPr lang="it-IT" dirty="0"/>
          </a:p>
          <a:p>
            <a:r>
              <a:rPr lang="fr-FR" dirty="0"/>
              <a:t> </a:t>
            </a:r>
            <a:endParaRPr lang="it-IT" dirty="0"/>
          </a:p>
          <a:p>
            <a:pPr lvl="0"/>
            <a:r>
              <a:rPr lang="it-IT" u="sng" dirty="0" err="1"/>
              <a:t>Causales</a:t>
            </a:r>
            <a:endParaRPr lang="it-IT" dirty="0"/>
          </a:p>
          <a:p>
            <a:pPr lvl="0"/>
            <a:r>
              <a:rPr lang="it-IT" u="sng" dirty="0" err="1"/>
              <a:t>Consecutivas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33006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/>
              <a:t>ORACIONES ADVERBIALES FINALES</a:t>
            </a:r>
            <a:r>
              <a:rPr lang="it-IT" sz="3200" dirty="0"/>
              <a:t>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Expresión</a:t>
            </a:r>
            <a:r>
              <a:rPr lang="fr-FR" dirty="0"/>
              <a:t> de </a:t>
            </a:r>
            <a:r>
              <a:rPr lang="fr-FR" dirty="0" err="1"/>
              <a:t>finalidad</a:t>
            </a:r>
            <a:r>
              <a:rPr lang="fr-FR" dirty="0"/>
              <a:t>: </a:t>
            </a:r>
            <a:r>
              <a:rPr lang="fr-FR" i="1" dirty="0"/>
              <a:t>para que, a que, que, a fin de que, con el </a:t>
            </a:r>
            <a:r>
              <a:rPr lang="fr-FR" i="1" dirty="0" err="1"/>
              <a:t>objeto</a:t>
            </a:r>
            <a:r>
              <a:rPr lang="fr-FR" i="1" dirty="0"/>
              <a:t> de que, con el fin de que, con </a:t>
            </a:r>
            <a:r>
              <a:rPr lang="fr-FR" i="1" dirty="0" err="1"/>
              <a:t>vistas</a:t>
            </a:r>
            <a:r>
              <a:rPr lang="fr-FR" i="1" dirty="0"/>
              <a:t> a que, de </a:t>
            </a:r>
            <a:r>
              <a:rPr lang="fr-FR" i="1" dirty="0" err="1"/>
              <a:t>manera</a:t>
            </a:r>
            <a:r>
              <a:rPr lang="fr-FR" i="1" dirty="0"/>
              <a:t> que…</a:t>
            </a:r>
            <a:endParaRPr lang="it-IT" dirty="0"/>
          </a:p>
          <a:p>
            <a:r>
              <a:rPr lang="es-MX" i="1" dirty="0"/>
              <a:t>Lo compro para que te lo pongas.</a:t>
            </a:r>
            <a:endParaRPr lang="it-IT" dirty="0"/>
          </a:p>
          <a:p>
            <a:r>
              <a:rPr lang="es-MX" i="1" dirty="0"/>
              <a:t>Te lo cuento a fin de que lo sepas.</a:t>
            </a:r>
            <a:endParaRPr lang="it-IT" dirty="0"/>
          </a:p>
          <a:p>
            <a:r>
              <a:rPr lang="es-MX" i="1" dirty="0"/>
              <a:t>Voy al médico a que me mire la garganta.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8441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Van en </a:t>
            </a:r>
            <a:r>
              <a:rPr lang="es-MX" b="1" dirty="0"/>
              <a:t>infinitivo</a:t>
            </a:r>
            <a:r>
              <a:rPr lang="es-MX" dirty="0"/>
              <a:t> precedido de A, PARA, A FIN DE QUE si llevan el mismo sujeto de la principal:</a:t>
            </a:r>
            <a:endParaRPr lang="it-IT" dirty="0"/>
          </a:p>
          <a:p>
            <a:r>
              <a:rPr lang="es-MX" dirty="0"/>
              <a:t> </a:t>
            </a:r>
            <a:endParaRPr lang="it-IT" dirty="0"/>
          </a:p>
          <a:p>
            <a:r>
              <a:rPr lang="es-MX" i="1" dirty="0"/>
              <a:t>Subo a merendar.</a:t>
            </a:r>
            <a:endParaRPr lang="it-IT" dirty="0"/>
          </a:p>
          <a:p>
            <a:r>
              <a:rPr lang="es-MX" i="1" dirty="0"/>
              <a:t>Estudio para aprender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47397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2800" dirty="0" smtClean="0"/>
              <a:t/>
            </a:r>
            <a:br>
              <a:rPr lang="es-MX" sz="2800" dirty="0" smtClean="0"/>
            </a:br>
            <a:r>
              <a:rPr lang="es-MX" sz="2800" dirty="0"/>
              <a:t/>
            </a:r>
            <a:br>
              <a:rPr lang="es-MX" sz="2800" dirty="0"/>
            </a:br>
            <a:r>
              <a:rPr lang="es-MX" sz="2800" dirty="0" smtClean="0"/>
              <a:t/>
            </a:r>
            <a:br>
              <a:rPr lang="es-MX" sz="2800" dirty="0" smtClean="0"/>
            </a:br>
            <a:r>
              <a:rPr lang="es-MX" sz="2800" dirty="0" smtClean="0"/>
              <a:t>ORACIONES </a:t>
            </a:r>
            <a:r>
              <a:rPr lang="es-MX" sz="2800" dirty="0"/>
              <a:t>ADVERBIALES CONDICIONALES (excepto «si»)</a:t>
            </a:r>
            <a:r>
              <a:rPr lang="it-IT" sz="2800" dirty="0"/>
              <a:t/>
            </a:r>
            <a:br>
              <a:rPr lang="it-IT" sz="2800" dirty="0"/>
            </a:br>
            <a:r>
              <a:rPr lang="es-MX" dirty="0"/>
              <a:t> 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Expresión</a:t>
            </a:r>
            <a:r>
              <a:rPr lang="fr-FR" dirty="0"/>
              <a:t> de </a:t>
            </a:r>
            <a:r>
              <a:rPr lang="fr-FR" dirty="0" err="1"/>
              <a:t>condición</a:t>
            </a:r>
            <a:r>
              <a:rPr lang="fr-FR" dirty="0"/>
              <a:t>: </a:t>
            </a:r>
            <a:r>
              <a:rPr lang="fr-FR" i="1" dirty="0" err="1"/>
              <a:t>como</a:t>
            </a:r>
            <a:r>
              <a:rPr lang="fr-FR" i="1" dirty="0"/>
              <a:t>, en el </a:t>
            </a:r>
            <a:r>
              <a:rPr lang="fr-FR" i="1" dirty="0" err="1"/>
              <a:t>caso</a:t>
            </a:r>
            <a:r>
              <a:rPr lang="fr-FR" i="1" dirty="0"/>
              <a:t> de que, con que, a </a:t>
            </a:r>
            <a:r>
              <a:rPr lang="fr-FR" i="1" dirty="0" err="1"/>
              <a:t>condición</a:t>
            </a:r>
            <a:r>
              <a:rPr lang="fr-FR" i="1" dirty="0"/>
              <a:t> de que, a </a:t>
            </a:r>
            <a:r>
              <a:rPr lang="fr-FR" i="1" dirty="0" err="1"/>
              <a:t>menos</a:t>
            </a:r>
            <a:r>
              <a:rPr lang="fr-FR" i="1" dirty="0"/>
              <a:t> que, en el </a:t>
            </a:r>
            <a:r>
              <a:rPr lang="fr-FR" i="1" dirty="0" err="1"/>
              <a:t>supuesto</a:t>
            </a:r>
            <a:r>
              <a:rPr lang="fr-FR" i="1" dirty="0"/>
              <a:t> de que, </a:t>
            </a:r>
            <a:r>
              <a:rPr lang="fr-FR" i="1" dirty="0" err="1"/>
              <a:t>siempre</a:t>
            </a:r>
            <a:r>
              <a:rPr lang="fr-FR" i="1" dirty="0"/>
              <a:t> que, con </a:t>
            </a:r>
            <a:r>
              <a:rPr lang="fr-FR" i="1" dirty="0" err="1"/>
              <a:t>tal</a:t>
            </a:r>
            <a:r>
              <a:rPr lang="fr-FR" i="1" dirty="0"/>
              <a:t> que…</a:t>
            </a:r>
            <a:endParaRPr lang="it-IT" dirty="0"/>
          </a:p>
          <a:p>
            <a:r>
              <a:rPr lang="es-MX" i="1" dirty="0"/>
              <a:t>Les veremos siempre que no se hayan ido.</a:t>
            </a:r>
            <a:endParaRPr lang="it-IT" dirty="0"/>
          </a:p>
          <a:p>
            <a:r>
              <a:rPr lang="es-MX" i="1" dirty="0"/>
              <a:t>Te presto el dinero con tal de que me lo devuelvas.</a:t>
            </a:r>
            <a:endParaRPr lang="it-IT" dirty="0"/>
          </a:p>
          <a:p>
            <a:r>
              <a:rPr lang="es-MX" i="1" dirty="0"/>
              <a:t>Saldremos el domingo, salvo que llueva.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4047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dirty="0" smtClean="0"/>
              <a:t/>
            </a:r>
            <a:br>
              <a:rPr lang="es-MX" sz="2400" dirty="0" smtClean="0"/>
            </a:br>
            <a:r>
              <a:rPr lang="es-MX" sz="2400" dirty="0" smtClean="0"/>
              <a:t>ESQUEMAS CORRESPONDENCIAS PARA LAS FINALES Y CONDICIONALES</a:t>
            </a:r>
            <a:r>
              <a:rPr lang="it-IT" sz="2400" dirty="0" smtClean="0"/>
              <a:t/>
            </a:r>
            <a:br>
              <a:rPr lang="it-IT" sz="2400" dirty="0" smtClean="0"/>
            </a:b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dirty="0"/>
          </a:p>
          <a:p>
            <a:r>
              <a:rPr lang="es-MX" dirty="0"/>
              <a:t>Los llevo con tal de que me ayuden.</a:t>
            </a:r>
            <a:endParaRPr lang="it-IT" dirty="0"/>
          </a:p>
          <a:p>
            <a:r>
              <a:rPr lang="es-MX" dirty="0"/>
              <a:t>Los llevaré con tal de que me ayuden.</a:t>
            </a:r>
            <a:endParaRPr lang="it-IT" dirty="0"/>
          </a:p>
          <a:p>
            <a:r>
              <a:rPr lang="es-MX" dirty="0"/>
              <a:t>Los llevaba con tal de que me ayudaran.</a:t>
            </a:r>
            <a:endParaRPr lang="it-IT" dirty="0"/>
          </a:p>
          <a:p>
            <a:r>
              <a:rPr lang="es-MX" dirty="0"/>
              <a:t>Los llevé con tal de que me ayudaran.</a:t>
            </a:r>
            <a:endParaRPr lang="it-IT" dirty="0"/>
          </a:p>
          <a:p>
            <a:r>
              <a:rPr lang="es-MX" dirty="0"/>
              <a:t>Los llevaría con tal de que me ayudaran.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236051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alamaio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Calamaio.thmx</Template>
  <TotalTime>27</TotalTime>
  <Words>703</Words>
  <Application>Microsoft Macintosh PowerPoint</Application>
  <PresentationFormat>Presentazione su schermo (4:3)</PresentationFormat>
  <Paragraphs>94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Calamaio</vt:lpstr>
      <vt:lpstr>Oraciones adverbiales</vt:lpstr>
      <vt:lpstr>Presentazione di PowerPoint</vt:lpstr>
      <vt:lpstr>Presentazione di PowerPoint</vt:lpstr>
      <vt:lpstr>Presentazione di PowerPoint</vt:lpstr>
      <vt:lpstr>Presentazione di PowerPoint</vt:lpstr>
      <vt:lpstr>ORACIONES ADVERBIALES FINALES </vt:lpstr>
      <vt:lpstr>Presentazione di PowerPoint</vt:lpstr>
      <vt:lpstr>   ORACIONES ADVERBIALES CONDICIONALES (excepto «si»)   </vt:lpstr>
      <vt:lpstr> ESQUEMAS CORRESPONDENCIAS PARA LAS FINALES Y CONDICIONALES </vt:lpstr>
      <vt:lpstr>ORACIONES ADVERBIALES TEMPORALES </vt:lpstr>
      <vt:lpstr>Presentazione di PowerPoint</vt:lpstr>
      <vt:lpstr>Presentazione di PowerPoint</vt:lpstr>
      <vt:lpstr>Presentazione di PowerPoint</vt:lpstr>
      <vt:lpstr>Presentazione di PowerPoint</vt:lpstr>
      <vt:lpstr>ORACIONES ADVERBIALES CONCESIVAS </vt:lpstr>
      <vt:lpstr>Presentazione di PowerPoint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Oraciones adverbiales</dc:title>
  <dc:creator>Betina</dc:creator>
  <cp:lastModifiedBy>Betina</cp:lastModifiedBy>
  <cp:revision>3</cp:revision>
  <dcterms:created xsi:type="dcterms:W3CDTF">2017-05-11T08:23:31Z</dcterms:created>
  <dcterms:modified xsi:type="dcterms:W3CDTF">2017-05-11T08:50:56Z</dcterms:modified>
</cp:coreProperties>
</file>