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6"/>
  </p:notesMasterIdLst>
  <p:handoutMasterIdLst>
    <p:handoutMasterId r:id="rId87"/>
  </p:handoutMasterIdLst>
  <p:sldIdLst>
    <p:sldId id="782" r:id="rId2"/>
    <p:sldId id="1212" r:id="rId3"/>
    <p:sldId id="1413" r:id="rId4"/>
    <p:sldId id="1213" r:id="rId5"/>
    <p:sldId id="1480" r:id="rId6"/>
    <p:sldId id="1414" r:id="rId7"/>
    <p:sldId id="1481" r:id="rId8"/>
    <p:sldId id="1344" r:id="rId9"/>
    <p:sldId id="1415" r:id="rId10"/>
    <p:sldId id="1482" r:id="rId11"/>
    <p:sldId id="1138" r:id="rId12"/>
    <p:sldId id="1483" r:id="rId13"/>
    <p:sldId id="1484" r:id="rId14"/>
    <p:sldId id="1485" r:id="rId15"/>
    <p:sldId id="1486" r:id="rId16"/>
    <p:sldId id="1487" r:id="rId17"/>
    <p:sldId id="1488" r:id="rId18"/>
    <p:sldId id="1489" r:id="rId19"/>
    <p:sldId id="1494" r:id="rId20"/>
    <p:sldId id="1490" r:id="rId21"/>
    <p:sldId id="1491" r:id="rId22"/>
    <p:sldId id="1492" r:id="rId23"/>
    <p:sldId id="1493" r:id="rId24"/>
    <p:sldId id="1495" r:id="rId25"/>
    <p:sldId id="1496" r:id="rId26"/>
    <p:sldId id="1497" r:id="rId27"/>
    <p:sldId id="1498" r:id="rId28"/>
    <p:sldId id="1499" r:id="rId29"/>
    <p:sldId id="1500" r:id="rId30"/>
    <p:sldId id="1506" r:id="rId31"/>
    <p:sldId id="1507" r:id="rId32"/>
    <p:sldId id="1502" r:id="rId33"/>
    <p:sldId id="1508" r:id="rId34"/>
    <p:sldId id="1503" r:id="rId35"/>
    <p:sldId id="1509" r:id="rId36"/>
    <p:sldId id="1504" r:id="rId37"/>
    <p:sldId id="1505" r:id="rId38"/>
    <p:sldId id="1510" r:id="rId39"/>
    <p:sldId id="986" r:id="rId40"/>
    <p:sldId id="987" r:id="rId41"/>
    <p:sldId id="1351" r:id="rId42"/>
    <p:sldId id="988" r:id="rId43"/>
    <p:sldId id="989" r:id="rId44"/>
    <p:sldId id="1511" r:id="rId45"/>
    <p:sldId id="1512" r:id="rId46"/>
    <p:sldId id="1513" r:id="rId47"/>
    <p:sldId id="1514" r:id="rId48"/>
    <p:sldId id="1515" r:id="rId49"/>
    <p:sldId id="1516" r:id="rId50"/>
    <p:sldId id="1517" r:id="rId51"/>
    <p:sldId id="1518" r:id="rId52"/>
    <p:sldId id="1519" r:id="rId53"/>
    <p:sldId id="1520" r:id="rId54"/>
    <p:sldId id="1521" r:id="rId55"/>
    <p:sldId id="1522" r:id="rId56"/>
    <p:sldId id="1523" r:id="rId57"/>
    <p:sldId id="1524" r:id="rId58"/>
    <p:sldId id="1531" r:id="rId59"/>
    <p:sldId id="1532" r:id="rId60"/>
    <p:sldId id="1533" r:id="rId61"/>
    <p:sldId id="1534" r:id="rId62"/>
    <p:sldId id="1525" r:id="rId63"/>
    <p:sldId id="1526" r:id="rId64"/>
    <p:sldId id="1527" r:id="rId65"/>
    <p:sldId id="1528" r:id="rId66"/>
    <p:sldId id="1529" r:id="rId67"/>
    <p:sldId id="1530" r:id="rId68"/>
    <p:sldId id="1535" r:id="rId69"/>
    <p:sldId id="1536" r:id="rId70"/>
    <p:sldId id="1537" r:id="rId71"/>
    <p:sldId id="1538" r:id="rId72"/>
    <p:sldId id="1539" r:id="rId73"/>
    <p:sldId id="1540" r:id="rId74"/>
    <p:sldId id="1541" r:id="rId75"/>
    <p:sldId id="1542" r:id="rId76"/>
    <p:sldId id="1543" r:id="rId77"/>
    <p:sldId id="1544" r:id="rId78"/>
    <p:sldId id="1545" r:id="rId79"/>
    <p:sldId id="1546" r:id="rId80"/>
    <p:sldId id="1547" r:id="rId81"/>
    <p:sldId id="1551" r:id="rId82"/>
    <p:sldId id="1548" r:id="rId83"/>
    <p:sldId id="1549" r:id="rId84"/>
    <p:sldId id="1550" r:id="rId85"/>
  </p:sldIdLst>
  <p:sldSz cx="9144000" cy="6858000" type="screen4x3"/>
  <p:notesSz cx="6858000" cy="9144000"/>
  <p:defaultTextStyle>
    <a:defPPr>
      <a:defRPr lang="it-IT"/>
    </a:defPPr>
    <a:lvl1pPr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400"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660"/>
  </p:normalViewPr>
  <p:slideViewPr>
    <p:cSldViewPr>
      <p:cViewPr varScale="1">
        <p:scale>
          <a:sx n="51" d="100"/>
          <a:sy n="51" d="100"/>
        </p:scale>
        <p:origin x="2060" y="26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70" d="100"/>
        <a:sy n="70" d="100"/>
      </p:scale>
      <p:origin x="0" y="837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heme" Target="theme/theme1.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handoutMaster" Target="handoutMasters/handout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it-IT"/>
          </a:p>
        </p:txBody>
      </p:sp>
      <p:sp>
        <p:nvSpPr>
          <p:cNvPr id="10243" name="Rectangle 3"/>
          <p:cNvSpPr>
            <a:spLocks noGrp="1" noChangeArrowheads="1"/>
          </p:cNvSpPr>
          <p:nvPr>
            <p:ph type="dt" sz="quarter" idx="1"/>
          </p:nvPr>
        </p:nvSpPr>
        <p:spPr bwMode="auto">
          <a:xfrm>
            <a:off x="388620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it-IT"/>
          </a:p>
        </p:txBody>
      </p:sp>
      <p:sp>
        <p:nvSpPr>
          <p:cNvPr id="10244" name="Rectangle 4"/>
          <p:cNvSpPr>
            <a:spLocks noGrp="1" noChangeArrowheads="1"/>
          </p:cNvSpPr>
          <p:nvPr>
            <p:ph type="ftr" sz="quarter" idx="2"/>
          </p:nvPr>
        </p:nvSpPr>
        <p:spPr bwMode="auto">
          <a:xfrm>
            <a:off x="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it-IT"/>
          </a:p>
        </p:txBody>
      </p:sp>
      <p:sp>
        <p:nvSpPr>
          <p:cNvPr id="10245" name="Rectangle 5"/>
          <p:cNvSpPr>
            <a:spLocks noGrp="1" noChangeArrowheads="1"/>
          </p:cNvSpPr>
          <p:nvPr>
            <p:ph type="sldNum" sz="quarter" idx="3"/>
          </p:nvPr>
        </p:nvSpPr>
        <p:spPr bwMode="auto">
          <a:xfrm>
            <a:off x="388620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B8E8977C-5F80-467E-97B6-7DB5868C83D3}" type="slidenum">
              <a:rPr lang="it-IT"/>
              <a:pPr>
                <a:defRPr/>
              </a:pPr>
              <a:t>‹N›</a:t>
            </a:fld>
            <a:endParaRPr lang="it-IT"/>
          </a:p>
        </p:txBody>
      </p:sp>
    </p:spTree>
    <p:extLst>
      <p:ext uri="{BB962C8B-B14F-4D97-AF65-F5344CB8AC3E}">
        <p14:creationId xmlns:p14="http://schemas.microsoft.com/office/powerpoint/2010/main" val="39959159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it-IT"/>
          </a:p>
        </p:txBody>
      </p:sp>
      <p:sp>
        <p:nvSpPr>
          <p:cNvPr id="9219" name="Rectangle 3"/>
          <p:cNvSpPr>
            <a:spLocks noGrp="1" noChangeArrowheads="1"/>
          </p:cNvSpPr>
          <p:nvPr>
            <p:ph type="dt" idx="1"/>
          </p:nvPr>
        </p:nvSpPr>
        <p:spPr bwMode="auto">
          <a:xfrm>
            <a:off x="388620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it-IT"/>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14400" y="4343400"/>
            <a:ext cx="50292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9222" name="Rectangle 6"/>
          <p:cNvSpPr>
            <a:spLocks noGrp="1" noChangeArrowheads="1"/>
          </p:cNvSpPr>
          <p:nvPr>
            <p:ph type="ftr" sz="quarter" idx="4"/>
          </p:nvPr>
        </p:nvSpPr>
        <p:spPr bwMode="auto">
          <a:xfrm>
            <a:off x="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it-IT"/>
          </a:p>
        </p:txBody>
      </p:sp>
      <p:sp>
        <p:nvSpPr>
          <p:cNvPr id="9223" name="Rectangle 7"/>
          <p:cNvSpPr>
            <a:spLocks noGrp="1" noChangeArrowheads="1"/>
          </p:cNvSpPr>
          <p:nvPr>
            <p:ph type="sldNum" sz="quarter" idx="5"/>
          </p:nvPr>
        </p:nvSpPr>
        <p:spPr bwMode="auto">
          <a:xfrm>
            <a:off x="388620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AB86238-63EF-4A1E-99AC-2488F305A6D1}" type="slidenum">
              <a:rPr lang="it-IT"/>
              <a:pPr>
                <a:defRPr/>
              </a:pPr>
              <a:t>‹N›</a:t>
            </a:fld>
            <a:endParaRPr lang="it-IT"/>
          </a:p>
        </p:txBody>
      </p:sp>
    </p:spTree>
    <p:extLst>
      <p:ext uri="{BB962C8B-B14F-4D97-AF65-F5344CB8AC3E}">
        <p14:creationId xmlns:p14="http://schemas.microsoft.com/office/powerpoint/2010/main" val="24075190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9982150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10</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9176946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11</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998215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12</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43796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13</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9378964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14</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6695518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15</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9012145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16</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678893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17</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9588827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18</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0442174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19</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4287485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2</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3556251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20</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2501650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21</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6491530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22</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891599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23</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6032878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24</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1518008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25</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2604400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26</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7345440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27</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91703093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28</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0479523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29</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4088357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3</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54643788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30</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89680748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31</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85374536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32</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23536355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33</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93849461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34</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81649844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35</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66564802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36</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3181103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37</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922568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D04945-9C48-E7B2-2559-2484705A62F3}"/>
            </a:ext>
          </a:extLst>
        </p:cNvPr>
        <p:cNvGrpSpPr/>
        <p:nvPr/>
      </p:nvGrpSpPr>
      <p:grpSpPr>
        <a:xfrm>
          <a:off x="0" y="0"/>
          <a:ext cx="0" cy="0"/>
          <a:chOff x="0" y="0"/>
          <a:chExt cx="0" cy="0"/>
        </a:xfrm>
      </p:grpSpPr>
      <p:sp>
        <p:nvSpPr>
          <p:cNvPr id="45057" name="Rectangle 7">
            <a:extLst>
              <a:ext uri="{FF2B5EF4-FFF2-40B4-BE49-F238E27FC236}">
                <a16:creationId xmlns:a16="http://schemas.microsoft.com/office/drawing/2014/main" id="{BD723FC7-1EA1-C413-CCBA-23DD6110E567}"/>
              </a:ext>
            </a:extLst>
          </p:cNvPr>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38</a:t>
            </a:fld>
            <a:endParaRPr lang="it-IT"/>
          </a:p>
        </p:txBody>
      </p:sp>
      <p:sp>
        <p:nvSpPr>
          <p:cNvPr id="45058" name="Rectangle 2">
            <a:extLst>
              <a:ext uri="{FF2B5EF4-FFF2-40B4-BE49-F238E27FC236}">
                <a16:creationId xmlns:a16="http://schemas.microsoft.com/office/drawing/2014/main" id="{34863007-AB5F-DE00-DE6D-C45AC1750259}"/>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7FC6E126-608B-A204-B22E-1774C9902C1B}"/>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04675601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39</a:t>
            </a:fld>
            <a:endParaRPr lang="it-IT"/>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2522767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4</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54890495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40</a:t>
            </a:fld>
            <a:endParaRPr lang="it-IT"/>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25227671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41</a:t>
            </a:fld>
            <a:endParaRPr lang="it-IT"/>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16723825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42</a:t>
            </a:fld>
            <a:endParaRPr lang="it-IT"/>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25227671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43</a:t>
            </a:fld>
            <a:endParaRPr lang="it-IT"/>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25227671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A1A71F-75FC-A027-A895-DA424311D799}"/>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181189FB-E888-7252-2BC8-8F85044994F6}"/>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44</a:t>
            </a:fld>
            <a:endParaRPr lang="it-IT"/>
          </a:p>
        </p:txBody>
      </p:sp>
      <p:sp>
        <p:nvSpPr>
          <p:cNvPr id="67586" name="Rectangle 2">
            <a:extLst>
              <a:ext uri="{FF2B5EF4-FFF2-40B4-BE49-F238E27FC236}">
                <a16:creationId xmlns:a16="http://schemas.microsoft.com/office/drawing/2014/main" id="{11016BBD-C09F-8E85-C19A-D5016AB63BA9}"/>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CC8057FB-3B41-290C-638A-A08A1C2F7FCD}"/>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51199192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B83DFC-0B37-7C04-AFE4-CA47D7A2EDD8}"/>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5E0F3C9F-BFD5-9749-797A-B7F5B17B5575}"/>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45</a:t>
            </a:fld>
            <a:endParaRPr lang="it-IT"/>
          </a:p>
        </p:txBody>
      </p:sp>
      <p:sp>
        <p:nvSpPr>
          <p:cNvPr id="67586" name="Rectangle 2">
            <a:extLst>
              <a:ext uri="{FF2B5EF4-FFF2-40B4-BE49-F238E27FC236}">
                <a16:creationId xmlns:a16="http://schemas.microsoft.com/office/drawing/2014/main" id="{D8EC1D5C-A4B6-EA06-E0B8-033BF0B558D0}"/>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8D9C3E1A-6B87-1256-AC59-8F603CDBAF02}"/>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09164862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6D6309-9159-6A79-A214-F29439EB4756}"/>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23328B01-B995-0D4D-366A-C1203C15551E}"/>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46</a:t>
            </a:fld>
            <a:endParaRPr lang="it-IT"/>
          </a:p>
        </p:txBody>
      </p:sp>
      <p:sp>
        <p:nvSpPr>
          <p:cNvPr id="67586" name="Rectangle 2">
            <a:extLst>
              <a:ext uri="{FF2B5EF4-FFF2-40B4-BE49-F238E27FC236}">
                <a16:creationId xmlns:a16="http://schemas.microsoft.com/office/drawing/2014/main" id="{98DF4CEE-4CEB-4005-F804-C2053A9A778F}"/>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98286A52-63C0-724C-40D6-C37B7A415864}"/>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52554998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53E6F4-6BA1-89DB-C3F5-695116C05410}"/>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FF81E459-F08D-ABBC-9275-3F339F0B1E89}"/>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47</a:t>
            </a:fld>
            <a:endParaRPr lang="it-IT"/>
          </a:p>
        </p:txBody>
      </p:sp>
      <p:sp>
        <p:nvSpPr>
          <p:cNvPr id="67586" name="Rectangle 2">
            <a:extLst>
              <a:ext uri="{FF2B5EF4-FFF2-40B4-BE49-F238E27FC236}">
                <a16:creationId xmlns:a16="http://schemas.microsoft.com/office/drawing/2014/main" id="{DD963A6E-3A95-45E0-5999-DFB9AC11B7E8}"/>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F23C49E5-B25F-47A6-D8CB-7A3ADF11F7B0}"/>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12025856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2A8348-03D5-671C-2C9E-70A8AFA33A95}"/>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7CBB5D67-2347-C18A-C767-81D278BFCC22}"/>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48</a:t>
            </a:fld>
            <a:endParaRPr lang="it-IT"/>
          </a:p>
        </p:txBody>
      </p:sp>
      <p:sp>
        <p:nvSpPr>
          <p:cNvPr id="67586" name="Rectangle 2">
            <a:extLst>
              <a:ext uri="{FF2B5EF4-FFF2-40B4-BE49-F238E27FC236}">
                <a16:creationId xmlns:a16="http://schemas.microsoft.com/office/drawing/2014/main" id="{D2DDACAC-0D9D-D8CC-A67B-2B9124156E57}"/>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B72F3806-B728-4C2F-D151-B25A65F9A894}"/>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65960827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391FD7-A717-B9F1-B739-DECBE95E8181}"/>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C495CC37-B441-17FF-2621-70CC68F8441F}"/>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49</a:t>
            </a:fld>
            <a:endParaRPr lang="it-IT"/>
          </a:p>
        </p:txBody>
      </p:sp>
      <p:sp>
        <p:nvSpPr>
          <p:cNvPr id="67586" name="Rectangle 2">
            <a:extLst>
              <a:ext uri="{FF2B5EF4-FFF2-40B4-BE49-F238E27FC236}">
                <a16:creationId xmlns:a16="http://schemas.microsoft.com/office/drawing/2014/main" id="{5333F1A4-F99A-CABE-5AF1-8AAB3347E4EA}"/>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8D8F51EF-B41C-76F7-7D86-49856E4DBEB4}"/>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9750753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5</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95537609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7BF06B-6BDD-48E8-5E65-F03DBD60233D}"/>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D65D29B5-DAF9-11BD-3FB7-2BB3F593E68C}"/>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50</a:t>
            </a:fld>
            <a:endParaRPr lang="it-IT"/>
          </a:p>
        </p:txBody>
      </p:sp>
      <p:sp>
        <p:nvSpPr>
          <p:cNvPr id="67586" name="Rectangle 2">
            <a:extLst>
              <a:ext uri="{FF2B5EF4-FFF2-40B4-BE49-F238E27FC236}">
                <a16:creationId xmlns:a16="http://schemas.microsoft.com/office/drawing/2014/main" id="{FD57402B-A279-82D6-C863-452F9FC57584}"/>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F6349101-A61D-5578-4B62-E213112F1991}"/>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2536437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C8EF57-B032-043C-D786-2A695570510A}"/>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CB84D33D-6592-5D6C-7A6F-88F489F53AA2}"/>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51</a:t>
            </a:fld>
            <a:endParaRPr lang="it-IT"/>
          </a:p>
        </p:txBody>
      </p:sp>
      <p:sp>
        <p:nvSpPr>
          <p:cNvPr id="67586" name="Rectangle 2">
            <a:extLst>
              <a:ext uri="{FF2B5EF4-FFF2-40B4-BE49-F238E27FC236}">
                <a16:creationId xmlns:a16="http://schemas.microsoft.com/office/drawing/2014/main" id="{122F16F8-4AA8-294F-F78D-56CD36BA0EFB}"/>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9B3011C0-924E-ED5D-B43B-492085B338F5}"/>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660802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424C3D-E00B-91DA-4BBD-1F1C4D39D8AA}"/>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D902ECE7-4D1D-CB27-6708-1692DA103FFB}"/>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52</a:t>
            </a:fld>
            <a:endParaRPr lang="it-IT"/>
          </a:p>
        </p:txBody>
      </p:sp>
      <p:sp>
        <p:nvSpPr>
          <p:cNvPr id="67586" name="Rectangle 2">
            <a:extLst>
              <a:ext uri="{FF2B5EF4-FFF2-40B4-BE49-F238E27FC236}">
                <a16:creationId xmlns:a16="http://schemas.microsoft.com/office/drawing/2014/main" id="{C9544921-EEEB-AC83-4413-22AED827BB0A}"/>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875A4FB9-5655-A9E7-C870-1A7FC1B9B480}"/>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90351146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86C86F-7CFD-7ABF-0D77-E4458751EB52}"/>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B8D884D6-D867-C44E-71D6-BF3179AB421D}"/>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53</a:t>
            </a:fld>
            <a:endParaRPr lang="it-IT"/>
          </a:p>
        </p:txBody>
      </p:sp>
      <p:sp>
        <p:nvSpPr>
          <p:cNvPr id="67586" name="Rectangle 2">
            <a:extLst>
              <a:ext uri="{FF2B5EF4-FFF2-40B4-BE49-F238E27FC236}">
                <a16:creationId xmlns:a16="http://schemas.microsoft.com/office/drawing/2014/main" id="{4E781E60-55DF-4C6B-FAE9-6904E7E1A715}"/>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E1B7916A-8B29-F564-2070-ACE90A8EE56E}"/>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64927222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900426-5A6A-65CF-C80B-F1D694FBCA9B}"/>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6E75BBC9-450B-5D50-D6B2-C78C096F45D2}"/>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54</a:t>
            </a:fld>
            <a:endParaRPr lang="it-IT"/>
          </a:p>
        </p:txBody>
      </p:sp>
      <p:sp>
        <p:nvSpPr>
          <p:cNvPr id="67586" name="Rectangle 2">
            <a:extLst>
              <a:ext uri="{FF2B5EF4-FFF2-40B4-BE49-F238E27FC236}">
                <a16:creationId xmlns:a16="http://schemas.microsoft.com/office/drawing/2014/main" id="{36427238-69C6-3EC0-4572-D7386980330A}"/>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7FCBE816-25AD-707F-B352-0710A0E7B52A}"/>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67603559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8F3942-0A80-7719-5983-1999BAFCF64B}"/>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C617C174-EAC0-884D-59CD-B1E670A8B09D}"/>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55</a:t>
            </a:fld>
            <a:endParaRPr lang="it-IT"/>
          </a:p>
        </p:txBody>
      </p:sp>
      <p:sp>
        <p:nvSpPr>
          <p:cNvPr id="67586" name="Rectangle 2">
            <a:extLst>
              <a:ext uri="{FF2B5EF4-FFF2-40B4-BE49-F238E27FC236}">
                <a16:creationId xmlns:a16="http://schemas.microsoft.com/office/drawing/2014/main" id="{E86E4EFC-5E79-3A42-87A6-5176874292B2}"/>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BF6ED105-534D-7783-AE7A-F9C2788FE3C1}"/>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56198028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1DF13E-C0F4-07EE-586C-8961BE0690EB}"/>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7323FD1B-A213-1B19-2F20-63EE74B3388E}"/>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56</a:t>
            </a:fld>
            <a:endParaRPr lang="it-IT"/>
          </a:p>
        </p:txBody>
      </p:sp>
      <p:sp>
        <p:nvSpPr>
          <p:cNvPr id="67586" name="Rectangle 2">
            <a:extLst>
              <a:ext uri="{FF2B5EF4-FFF2-40B4-BE49-F238E27FC236}">
                <a16:creationId xmlns:a16="http://schemas.microsoft.com/office/drawing/2014/main" id="{49AEBF4E-22E8-73CA-7636-6F4BAEFCECCB}"/>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289C2CD5-9C13-2F1E-495B-6EBCE3D68C20}"/>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788773608"/>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88B094-C47E-22ED-AAB3-78AD01AB1021}"/>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86BA2AEA-399E-5B0E-6AE5-187A5F9CA956}"/>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57</a:t>
            </a:fld>
            <a:endParaRPr lang="it-IT"/>
          </a:p>
        </p:txBody>
      </p:sp>
      <p:sp>
        <p:nvSpPr>
          <p:cNvPr id="67586" name="Rectangle 2">
            <a:extLst>
              <a:ext uri="{FF2B5EF4-FFF2-40B4-BE49-F238E27FC236}">
                <a16:creationId xmlns:a16="http://schemas.microsoft.com/office/drawing/2014/main" id="{EDD13CF2-B432-6A66-A5ED-669A2CE36BEF}"/>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351688F8-3AB5-4FD2-9839-F1D01EC00DAB}"/>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53453357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81FC8F-DE99-8BF0-FE11-B1B61DFE4C50}"/>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0AF8ECD1-DFE2-83A6-9144-748B9466E44D}"/>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58</a:t>
            </a:fld>
            <a:endParaRPr lang="it-IT"/>
          </a:p>
        </p:txBody>
      </p:sp>
      <p:sp>
        <p:nvSpPr>
          <p:cNvPr id="67586" name="Rectangle 2">
            <a:extLst>
              <a:ext uri="{FF2B5EF4-FFF2-40B4-BE49-F238E27FC236}">
                <a16:creationId xmlns:a16="http://schemas.microsoft.com/office/drawing/2014/main" id="{D9E4BF84-B9AC-CBD8-BADA-1942E3E157A9}"/>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70697FCC-B88E-3404-3D3D-41B7C7FB856A}"/>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84488804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C22F55-EB76-56CF-F459-5A966F4C1C29}"/>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CE30322E-949F-8DDF-F0D0-12BBC2288628}"/>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59</a:t>
            </a:fld>
            <a:endParaRPr lang="it-IT"/>
          </a:p>
        </p:txBody>
      </p:sp>
      <p:sp>
        <p:nvSpPr>
          <p:cNvPr id="67586" name="Rectangle 2">
            <a:extLst>
              <a:ext uri="{FF2B5EF4-FFF2-40B4-BE49-F238E27FC236}">
                <a16:creationId xmlns:a16="http://schemas.microsoft.com/office/drawing/2014/main" id="{2710BD81-DE35-A51D-8132-91A8361236C1}"/>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78F8F0B3-30E5-2C29-F886-B5059400DEFB}"/>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7927603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6</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9536035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BE9E95-FA97-0CFC-6C6D-F7F75EB82084}"/>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CFFAA53D-60C8-995E-0217-1B5A7D2C7A9D}"/>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60</a:t>
            </a:fld>
            <a:endParaRPr lang="it-IT"/>
          </a:p>
        </p:txBody>
      </p:sp>
      <p:sp>
        <p:nvSpPr>
          <p:cNvPr id="67586" name="Rectangle 2">
            <a:extLst>
              <a:ext uri="{FF2B5EF4-FFF2-40B4-BE49-F238E27FC236}">
                <a16:creationId xmlns:a16="http://schemas.microsoft.com/office/drawing/2014/main" id="{8A6463E2-46C6-4224-D7D4-D4CD4E7CB228}"/>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7206117A-221C-D3FB-A36C-AEC953B8F021}"/>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95681070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3AA5F5-06E6-48E1-9F66-18CCBF98E419}"/>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B66A0D05-B1B6-33C9-6106-F51467909239}"/>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61</a:t>
            </a:fld>
            <a:endParaRPr lang="it-IT"/>
          </a:p>
        </p:txBody>
      </p:sp>
      <p:sp>
        <p:nvSpPr>
          <p:cNvPr id="67586" name="Rectangle 2">
            <a:extLst>
              <a:ext uri="{FF2B5EF4-FFF2-40B4-BE49-F238E27FC236}">
                <a16:creationId xmlns:a16="http://schemas.microsoft.com/office/drawing/2014/main" id="{316A703D-18F9-D713-D3EA-727ADB75450F}"/>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88EF483E-EEE2-75C5-98F8-4DA93DA79D9B}"/>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53490447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F57811-4207-A783-50B7-2179C5BBB7E3}"/>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07C8F289-A19D-5D1D-22A7-B6CE7F744CC8}"/>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62</a:t>
            </a:fld>
            <a:endParaRPr lang="it-IT"/>
          </a:p>
        </p:txBody>
      </p:sp>
      <p:sp>
        <p:nvSpPr>
          <p:cNvPr id="67586" name="Rectangle 2">
            <a:extLst>
              <a:ext uri="{FF2B5EF4-FFF2-40B4-BE49-F238E27FC236}">
                <a16:creationId xmlns:a16="http://schemas.microsoft.com/office/drawing/2014/main" id="{91C80F09-E66A-E16A-47D8-2A69EE9556B4}"/>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C723C04E-4AEE-C2F4-EB02-E51E4BF02F26}"/>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589896184"/>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1325EA-1815-FC8E-5D46-99D1E17E67B9}"/>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2A40FDBE-4AA1-98EF-E316-12AFEC0F6F11}"/>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63</a:t>
            </a:fld>
            <a:endParaRPr lang="it-IT"/>
          </a:p>
        </p:txBody>
      </p:sp>
      <p:sp>
        <p:nvSpPr>
          <p:cNvPr id="67586" name="Rectangle 2">
            <a:extLst>
              <a:ext uri="{FF2B5EF4-FFF2-40B4-BE49-F238E27FC236}">
                <a16:creationId xmlns:a16="http://schemas.microsoft.com/office/drawing/2014/main" id="{BF41B2EB-B572-2768-D167-83CE13F69458}"/>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DFEDA646-1863-24E4-B15A-11A6EA9C5919}"/>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540944854"/>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C59400-923C-D180-8053-2339F519595F}"/>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C7A162AF-AAEB-C256-686F-47591E838C9C}"/>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64</a:t>
            </a:fld>
            <a:endParaRPr lang="it-IT"/>
          </a:p>
        </p:txBody>
      </p:sp>
      <p:sp>
        <p:nvSpPr>
          <p:cNvPr id="67586" name="Rectangle 2">
            <a:extLst>
              <a:ext uri="{FF2B5EF4-FFF2-40B4-BE49-F238E27FC236}">
                <a16:creationId xmlns:a16="http://schemas.microsoft.com/office/drawing/2014/main" id="{53D4F394-14AC-BC98-B5B5-ACB886A311C8}"/>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FAF04DA0-2FD2-997F-9401-CC00A4ABA2CA}"/>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108655992"/>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87B8EE-73A4-CD79-944A-87E117889D5F}"/>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CCCB2E13-CD7D-469B-5643-B5AF9C752486}"/>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65</a:t>
            </a:fld>
            <a:endParaRPr lang="it-IT"/>
          </a:p>
        </p:txBody>
      </p:sp>
      <p:sp>
        <p:nvSpPr>
          <p:cNvPr id="67586" name="Rectangle 2">
            <a:extLst>
              <a:ext uri="{FF2B5EF4-FFF2-40B4-BE49-F238E27FC236}">
                <a16:creationId xmlns:a16="http://schemas.microsoft.com/office/drawing/2014/main" id="{36214D8E-906C-2BCD-AF6E-C92EECE1892C}"/>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10B68A84-5E17-C94E-4030-4285EAB1855B}"/>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40783212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1E58E4-3526-5A5F-6AB3-AB34B4E78AC0}"/>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64DF17BA-1491-DFFB-F545-B66C7A19B3D4}"/>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66</a:t>
            </a:fld>
            <a:endParaRPr lang="it-IT"/>
          </a:p>
        </p:txBody>
      </p:sp>
      <p:sp>
        <p:nvSpPr>
          <p:cNvPr id="67586" name="Rectangle 2">
            <a:extLst>
              <a:ext uri="{FF2B5EF4-FFF2-40B4-BE49-F238E27FC236}">
                <a16:creationId xmlns:a16="http://schemas.microsoft.com/office/drawing/2014/main" id="{E2EEC8D9-2FD7-9D70-F864-A11A6FF13258}"/>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A835D54F-C468-4745-8940-3EA0BAC6BA96}"/>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168148663"/>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4AC0A6-6D7B-7127-F214-74ED1953D83F}"/>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D35E84B2-556C-736B-36B2-E8B2CC7CBAF0}"/>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67</a:t>
            </a:fld>
            <a:endParaRPr lang="it-IT"/>
          </a:p>
        </p:txBody>
      </p:sp>
      <p:sp>
        <p:nvSpPr>
          <p:cNvPr id="67586" name="Rectangle 2">
            <a:extLst>
              <a:ext uri="{FF2B5EF4-FFF2-40B4-BE49-F238E27FC236}">
                <a16:creationId xmlns:a16="http://schemas.microsoft.com/office/drawing/2014/main" id="{ADE74E35-527B-9DB9-9A4A-9655C91E812D}"/>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3FC4F01C-68EE-A864-E71B-528852E0B4B2}"/>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818201652"/>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84CB41-CE05-2B7B-E5EB-22D6FD96D699}"/>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47F62AE1-7E84-8E4A-36FF-D1DCDDAF06DD}"/>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68</a:t>
            </a:fld>
            <a:endParaRPr lang="it-IT"/>
          </a:p>
        </p:txBody>
      </p:sp>
      <p:sp>
        <p:nvSpPr>
          <p:cNvPr id="67586" name="Rectangle 2">
            <a:extLst>
              <a:ext uri="{FF2B5EF4-FFF2-40B4-BE49-F238E27FC236}">
                <a16:creationId xmlns:a16="http://schemas.microsoft.com/office/drawing/2014/main" id="{8A6AF407-14A5-A548-E058-8F1A584269E2}"/>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1AB396E7-4CC6-37A2-0705-57EA1A9DD537}"/>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693110132"/>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D92B8D-07FC-67BE-B581-35B1E77A03C8}"/>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2776195E-2EA3-652A-BA1D-B6EC789BCEDB}"/>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69</a:t>
            </a:fld>
            <a:endParaRPr lang="it-IT"/>
          </a:p>
        </p:txBody>
      </p:sp>
      <p:sp>
        <p:nvSpPr>
          <p:cNvPr id="67586" name="Rectangle 2">
            <a:extLst>
              <a:ext uri="{FF2B5EF4-FFF2-40B4-BE49-F238E27FC236}">
                <a16:creationId xmlns:a16="http://schemas.microsoft.com/office/drawing/2014/main" id="{CBD6C726-1943-1FC1-4822-4C45C8CF7B0B}"/>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E02E2BDA-9557-6B54-1D68-2E8991048826}"/>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7266870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7</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69546375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8DFE9B-5A86-A070-C402-960E0CD54608}"/>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9064A7F4-F825-4361-87A5-E33A1169613B}"/>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70</a:t>
            </a:fld>
            <a:endParaRPr lang="it-IT"/>
          </a:p>
        </p:txBody>
      </p:sp>
      <p:sp>
        <p:nvSpPr>
          <p:cNvPr id="67586" name="Rectangle 2">
            <a:extLst>
              <a:ext uri="{FF2B5EF4-FFF2-40B4-BE49-F238E27FC236}">
                <a16:creationId xmlns:a16="http://schemas.microsoft.com/office/drawing/2014/main" id="{E8542382-8E23-E955-C72F-812CA5FFAA81}"/>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CF84CB99-16E3-EB80-24D1-82304A6DCF86}"/>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85294077"/>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F6F9E9-4DBD-3D63-2608-112A94049B9F}"/>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317E29B0-C0E6-15DD-67F5-AE87CCA98F60}"/>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71</a:t>
            </a:fld>
            <a:endParaRPr lang="it-IT"/>
          </a:p>
        </p:txBody>
      </p:sp>
      <p:sp>
        <p:nvSpPr>
          <p:cNvPr id="67586" name="Rectangle 2">
            <a:extLst>
              <a:ext uri="{FF2B5EF4-FFF2-40B4-BE49-F238E27FC236}">
                <a16:creationId xmlns:a16="http://schemas.microsoft.com/office/drawing/2014/main" id="{6FA43EEA-0543-644B-497E-AA8FD8E9BD5B}"/>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97F32ECB-35C9-6ED1-AA20-19EA07BC9269}"/>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963135517"/>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C89936-1817-F793-E930-28C86B6952F1}"/>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395FE4F7-7FB1-6197-229A-AFB4C11125E1}"/>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72</a:t>
            </a:fld>
            <a:endParaRPr lang="it-IT"/>
          </a:p>
        </p:txBody>
      </p:sp>
      <p:sp>
        <p:nvSpPr>
          <p:cNvPr id="67586" name="Rectangle 2">
            <a:extLst>
              <a:ext uri="{FF2B5EF4-FFF2-40B4-BE49-F238E27FC236}">
                <a16:creationId xmlns:a16="http://schemas.microsoft.com/office/drawing/2014/main" id="{CD143B7E-85DA-8F77-B0D2-C04CBDA81E9A}"/>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124DB145-7B81-BB77-135A-AF2BC0A9D552}"/>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383036315"/>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64EC58-0BA1-6A28-85EB-8451869D3458}"/>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B45B6C3A-506D-A9B1-101B-E33F3DB80F8E}"/>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73</a:t>
            </a:fld>
            <a:endParaRPr lang="it-IT"/>
          </a:p>
        </p:txBody>
      </p:sp>
      <p:sp>
        <p:nvSpPr>
          <p:cNvPr id="67586" name="Rectangle 2">
            <a:extLst>
              <a:ext uri="{FF2B5EF4-FFF2-40B4-BE49-F238E27FC236}">
                <a16:creationId xmlns:a16="http://schemas.microsoft.com/office/drawing/2014/main" id="{374CB38B-9751-4477-58F5-C049ACA33FBE}"/>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58375070-E09F-F8BC-2499-E49C1FCD2F19}"/>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523416362"/>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C24EDD-480F-827D-C747-B530F9C53FE5}"/>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D6394A87-7E80-42F2-9B35-0EF6895E43EF}"/>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74</a:t>
            </a:fld>
            <a:endParaRPr lang="it-IT"/>
          </a:p>
        </p:txBody>
      </p:sp>
      <p:sp>
        <p:nvSpPr>
          <p:cNvPr id="67586" name="Rectangle 2">
            <a:extLst>
              <a:ext uri="{FF2B5EF4-FFF2-40B4-BE49-F238E27FC236}">
                <a16:creationId xmlns:a16="http://schemas.microsoft.com/office/drawing/2014/main" id="{F17EC7B5-6934-EF3D-2741-5E563C6D67F2}"/>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46D31E8C-90DD-2E57-5397-6D2C5F312228}"/>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560926914"/>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D08C13-CCEE-4FE7-9D96-4A59F2055951}"/>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30624352-159B-B1B7-872A-56C6A4D7ACC2}"/>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75</a:t>
            </a:fld>
            <a:endParaRPr lang="it-IT"/>
          </a:p>
        </p:txBody>
      </p:sp>
      <p:sp>
        <p:nvSpPr>
          <p:cNvPr id="67586" name="Rectangle 2">
            <a:extLst>
              <a:ext uri="{FF2B5EF4-FFF2-40B4-BE49-F238E27FC236}">
                <a16:creationId xmlns:a16="http://schemas.microsoft.com/office/drawing/2014/main" id="{C85F98A9-7E98-C525-E46D-8809C3633B53}"/>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F5F83A43-FC21-253F-D6C2-6B1417AF6C30}"/>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14385039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F91357-1958-C186-2A2C-ACB3CF2F4B2D}"/>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C613BB54-D1C5-7E5C-F918-EADE76BDEC35}"/>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76</a:t>
            </a:fld>
            <a:endParaRPr lang="it-IT"/>
          </a:p>
        </p:txBody>
      </p:sp>
      <p:sp>
        <p:nvSpPr>
          <p:cNvPr id="67586" name="Rectangle 2">
            <a:extLst>
              <a:ext uri="{FF2B5EF4-FFF2-40B4-BE49-F238E27FC236}">
                <a16:creationId xmlns:a16="http://schemas.microsoft.com/office/drawing/2014/main" id="{7B8FC8F5-7570-4634-92ED-507187D1FDE7}"/>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9C4332AD-C76B-5402-1B42-ACE1B84C0F96}"/>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763029089"/>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18B9DB-4856-5014-E28C-4BB79A3906AE}"/>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9EB482CA-40BE-B859-7FE8-B5ECB650C90D}"/>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77</a:t>
            </a:fld>
            <a:endParaRPr lang="it-IT"/>
          </a:p>
        </p:txBody>
      </p:sp>
      <p:sp>
        <p:nvSpPr>
          <p:cNvPr id="67586" name="Rectangle 2">
            <a:extLst>
              <a:ext uri="{FF2B5EF4-FFF2-40B4-BE49-F238E27FC236}">
                <a16:creationId xmlns:a16="http://schemas.microsoft.com/office/drawing/2014/main" id="{215BE701-ED02-4130-FFF5-494C3FAE88D3}"/>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77F82435-B3B1-8AB4-A2E8-7FAF6BB04250}"/>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636663193"/>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9CB65F-54EC-E4DF-E0EC-C45DA26DC365}"/>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A0AC3098-C3DE-FED8-E955-638BD6624A4A}"/>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78</a:t>
            </a:fld>
            <a:endParaRPr lang="it-IT"/>
          </a:p>
        </p:txBody>
      </p:sp>
      <p:sp>
        <p:nvSpPr>
          <p:cNvPr id="67586" name="Rectangle 2">
            <a:extLst>
              <a:ext uri="{FF2B5EF4-FFF2-40B4-BE49-F238E27FC236}">
                <a16:creationId xmlns:a16="http://schemas.microsoft.com/office/drawing/2014/main" id="{B012EBC5-2655-754C-86C6-03B08C593A1D}"/>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3E648CC6-8E59-DB79-CCF3-A05512321252}"/>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610791993"/>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7885ED-C52C-6415-1993-E4FC5F32D230}"/>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1A6B58B1-278B-C660-6861-FDB1A67A4552}"/>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79</a:t>
            </a:fld>
            <a:endParaRPr lang="it-IT"/>
          </a:p>
        </p:txBody>
      </p:sp>
      <p:sp>
        <p:nvSpPr>
          <p:cNvPr id="67586" name="Rectangle 2">
            <a:extLst>
              <a:ext uri="{FF2B5EF4-FFF2-40B4-BE49-F238E27FC236}">
                <a16:creationId xmlns:a16="http://schemas.microsoft.com/office/drawing/2014/main" id="{01915148-AE4C-88D4-B094-49B9B2530EA7}"/>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47612943-BDDD-C719-4A15-226F16C1F366}"/>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5784619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8</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241037192"/>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AD8997-5201-6727-66EF-48F925748CF0}"/>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8DB3C1A1-8ED1-78B0-BDC2-8CFEEFF501EA}"/>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80</a:t>
            </a:fld>
            <a:endParaRPr lang="it-IT"/>
          </a:p>
        </p:txBody>
      </p:sp>
      <p:sp>
        <p:nvSpPr>
          <p:cNvPr id="67586" name="Rectangle 2">
            <a:extLst>
              <a:ext uri="{FF2B5EF4-FFF2-40B4-BE49-F238E27FC236}">
                <a16:creationId xmlns:a16="http://schemas.microsoft.com/office/drawing/2014/main" id="{7053E5AB-3539-AFFD-F548-68C1AF5E7616}"/>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C068AAC9-EDDB-2377-6268-FF69F0E087FA}"/>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4022338844"/>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A4D45A-BDA1-E7E0-C1EA-5C3ABDC07FB7}"/>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57639124-A273-FF33-E8F7-1A8497F56BD1}"/>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81</a:t>
            </a:fld>
            <a:endParaRPr lang="it-IT"/>
          </a:p>
        </p:txBody>
      </p:sp>
      <p:sp>
        <p:nvSpPr>
          <p:cNvPr id="67586" name="Rectangle 2">
            <a:extLst>
              <a:ext uri="{FF2B5EF4-FFF2-40B4-BE49-F238E27FC236}">
                <a16:creationId xmlns:a16="http://schemas.microsoft.com/office/drawing/2014/main" id="{89A2C4E1-798D-CDC2-8DBF-A01C8AB2D785}"/>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561CBA16-B404-B8D3-31A5-F3E4B6BCD343}"/>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813253818"/>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2E40B9-FF1D-0742-991E-7EE61F33496D}"/>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C054FB46-80E0-C8C2-9EC3-8069162FFEF5}"/>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82</a:t>
            </a:fld>
            <a:endParaRPr lang="it-IT"/>
          </a:p>
        </p:txBody>
      </p:sp>
      <p:sp>
        <p:nvSpPr>
          <p:cNvPr id="67586" name="Rectangle 2">
            <a:extLst>
              <a:ext uri="{FF2B5EF4-FFF2-40B4-BE49-F238E27FC236}">
                <a16:creationId xmlns:a16="http://schemas.microsoft.com/office/drawing/2014/main" id="{D3215E73-933F-07DE-5FB6-9A5FFE83997A}"/>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E267B59C-F6AD-89A4-FA3C-AAA5827DD145}"/>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492242656"/>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7706E1-C7C1-25A1-4E88-3494F8F9E504}"/>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574D5138-3618-71F3-804A-8B5235E71170}"/>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83</a:t>
            </a:fld>
            <a:endParaRPr lang="it-IT"/>
          </a:p>
        </p:txBody>
      </p:sp>
      <p:sp>
        <p:nvSpPr>
          <p:cNvPr id="67586" name="Rectangle 2">
            <a:extLst>
              <a:ext uri="{FF2B5EF4-FFF2-40B4-BE49-F238E27FC236}">
                <a16:creationId xmlns:a16="http://schemas.microsoft.com/office/drawing/2014/main" id="{ADD6AC26-7C5C-8F5A-0078-6D8108A9F536}"/>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98D14A26-4E0F-676A-2F90-236E518EE5DC}"/>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850341611"/>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F2C032-DE94-D085-3B3A-CCDBC1BEB59B}"/>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E7E44264-6CFB-E5D5-1688-7E0D7EA4CF19}"/>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84</a:t>
            </a:fld>
            <a:endParaRPr lang="it-IT"/>
          </a:p>
        </p:txBody>
      </p:sp>
      <p:sp>
        <p:nvSpPr>
          <p:cNvPr id="67586" name="Rectangle 2">
            <a:extLst>
              <a:ext uri="{FF2B5EF4-FFF2-40B4-BE49-F238E27FC236}">
                <a16:creationId xmlns:a16="http://schemas.microsoft.com/office/drawing/2014/main" id="{A525596E-A766-C8E0-4533-511FE0714CFB}"/>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24C6AC3B-04CB-28E7-8052-DAE1E5765175}"/>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5238784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9</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878292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C9B4EC50-9977-4A5B-92FD-B754D0A57618}"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34475B3E-B2AF-49EF-9AF6-65EAFD6FDEFB}"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609600"/>
            <a:ext cx="1943100" cy="5486400"/>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85800" y="609600"/>
            <a:ext cx="5676900" cy="54864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9EB6A097-FEB2-4CE0-A9DB-097312A57FF5}"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C245B3FD-AB5A-458C-9BCD-FA6C08CC10FE}"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F1619CAF-6041-4073-A794-44E2FB6E2EF5}"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C6D2E9E3-9CF4-4816-99CE-1D26357ED854}"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p:cNvSpPr>
            <a:spLocks noGrp="1" noChangeArrowheads="1"/>
          </p:cNvSpPr>
          <p:nvPr>
            <p:ph type="dt" sz="half" idx="10"/>
          </p:nvPr>
        </p:nvSpPr>
        <p:spPr>
          <a:ln/>
        </p:spPr>
        <p:txBody>
          <a:bodyPr/>
          <a:lstStyle>
            <a:lvl1pPr>
              <a:defRPr/>
            </a:lvl1pPr>
          </a:lstStyle>
          <a:p>
            <a:pPr>
              <a:defRPr/>
            </a:pPr>
            <a:endParaRPr lang="it-IT"/>
          </a:p>
        </p:txBody>
      </p:sp>
      <p:sp>
        <p:nvSpPr>
          <p:cNvPr id="8" name="Rectangle 5"/>
          <p:cNvSpPr>
            <a:spLocks noGrp="1" noChangeArrowheads="1"/>
          </p:cNvSpPr>
          <p:nvPr>
            <p:ph type="ftr" sz="quarter" idx="11"/>
          </p:nvPr>
        </p:nvSpPr>
        <p:spPr>
          <a:ln/>
        </p:spPr>
        <p:txBody>
          <a:bodyPr/>
          <a:lstStyle>
            <a:lvl1pPr>
              <a:defRPr/>
            </a:lvl1pPr>
          </a:lstStyle>
          <a:p>
            <a:pPr>
              <a:defRPr/>
            </a:pPr>
            <a:endParaRPr lang="it-IT"/>
          </a:p>
        </p:txBody>
      </p:sp>
      <p:sp>
        <p:nvSpPr>
          <p:cNvPr id="9" name="Rectangle 6"/>
          <p:cNvSpPr>
            <a:spLocks noGrp="1" noChangeArrowheads="1"/>
          </p:cNvSpPr>
          <p:nvPr>
            <p:ph type="sldNum" sz="quarter" idx="12"/>
          </p:nvPr>
        </p:nvSpPr>
        <p:spPr>
          <a:ln/>
        </p:spPr>
        <p:txBody>
          <a:bodyPr/>
          <a:lstStyle>
            <a:lvl1pPr>
              <a:defRPr/>
            </a:lvl1pPr>
          </a:lstStyle>
          <a:p>
            <a:pPr>
              <a:defRPr/>
            </a:pPr>
            <a:fld id="{7C350F55-C2FF-4191-B6FC-4C0EB1F9D4A7}"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4"/>
          <p:cNvSpPr>
            <a:spLocks noGrp="1" noChangeArrowheads="1"/>
          </p:cNvSpPr>
          <p:nvPr>
            <p:ph type="dt" sz="half" idx="10"/>
          </p:nvPr>
        </p:nvSpPr>
        <p:spPr>
          <a:ln/>
        </p:spPr>
        <p:txBody>
          <a:bodyPr/>
          <a:lstStyle>
            <a:lvl1pPr>
              <a:defRPr/>
            </a:lvl1pPr>
          </a:lstStyle>
          <a:p>
            <a:pPr>
              <a:defRPr/>
            </a:pPr>
            <a:endParaRPr lang="it-IT"/>
          </a:p>
        </p:txBody>
      </p:sp>
      <p:sp>
        <p:nvSpPr>
          <p:cNvPr id="4" name="Rectangle 5"/>
          <p:cNvSpPr>
            <a:spLocks noGrp="1" noChangeArrowheads="1"/>
          </p:cNvSpPr>
          <p:nvPr>
            <p:ph type="ftr" sz="quarter" idx="11"/>
          </p:nvPr>
        </p:nvSpPr>
        <p:spPr>
          <a:ln/>
        </p:spPr>
        <p:txBody>
          <a:bodyPr/>
          <a:lstStyle>
            <a:lvl1pPr>
              <a:defRPr/>
            </a:lvl1pPr>
          </a:lstStyle>
          <a:p>
            <a:pPr>
              <a:defRPr/>
            </a:pPr>
            <a:endParaRPr lang="it-IT"/>
          </a:p>
        </p:txBody>
      </p:sp>
      <p:sp>
        <p:nvSpPr>
          <p:cNvPr id="5" name="Rectangle 6"/>
          <p:cNvSpPr>
            <a:spLocks noGrp="1" noChangeArrowheads="1"/>
          </p:cNvSpPr>
          <p:nvPr>
            <p:ph type="sldNum" sz="quarter" idx="12"/>
          </p:nvPr>
        </p:nvSpPr>
        <p:spPr>
          <a:ln/>
        </p:spPr>
        <p:txBody>
          <a:bodyPr/>
          <a:lstStyle>
            <a:lvl1pPr>
              <a:defRPr/>
            </a:lvl1pPr>
          </a:lstStyle>
          <a:p>
            <a:pPr>
              <a:defRPr/>
            </a:pPr>
            <a:fld id="{0BC080E0-A786-47BA-BD68-0DAA76E9260A}"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p>
        </p:txBody>
      </p:sp>
      <p:sp>
        <p:nvSpPr>
          <p:cNvPr id="3" name="Rectangle 5"/>
          <p:cNvSpPr>
            <a:spLocks noGrp="1" noChangeArrowheads="1"/>
          </p:cNvSpPr>
          <p:nvPr>
            <p:ph type="ftr" sz="quarter" idx="11"/>
          </p:nvPr>
        </p:nvSpPr>
        <p:spPr>
          <a:ln/>
        </p:spPr>
        <p:txBody>
          <a:bodyPr/>
          <a:lstStyle>
            <a:lvl1pPr>
              <a:defRPr/>
            </a:lvl1pPr>
          </a:lstStyle>
          <a:p>
            <a:pPr>
              <a:defRPr/>
            </a:pPr>
            <a:endParaRPr lang="it-IT"/>
          </a:p>
        </p:txBody>
      </p:sp>
      <p:sp>
        <p:nvSpPr>
          <p:cNvPr id="4" name="Rectangle 6"/>
          <p:cNvSpPr>
            <a:spLocks noGrp="1" noChangeArrowheads="1"/>
          </p:cNvSpPr>
          <p:nvPr>
            <p:ph type="sldNum" sz="quarter" idx="12"/>
          </p:nvPr>
        </p:nvSpPr>
        <p:spPr>
          <a:ln/>
        </p:spPr>
        <p:txBody>
          <a:bodyPr/>
          <a:lstStyle>
            <a:lvl1pPr>
              <a:defRPr/>
            </a:lvl1pPr>
          </a:lstStyle>
          <a:p>
            <a:pPr>
              <a:defRPr/>
            </a:pPr>
            <a:fld id="{B5989ED1-4E2D-4B7F-A463-C06671C2FF3B}"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9AFA1497-D3B0-43B5-B924-F5382590071A}"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A6A0AC50-679C-4E44-9237-72B1E6B019E3}"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a:t>Fare clic per modificare lo stile del titolo dello schema</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it-IT"/>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it-IT"/>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9B89F724-EC47-42F8-A69F-3F5877CDA620}"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5pPr>
      <a:lvl6pPr marL="457200" algn="ctr" rtl="0" fontAlgn="base">
        <a:spcBef>
          <a:spcPct val="0"/>
        </a:spcBef>
        <a:spcAft>
          <a:spcPct val="0"/>
        </a:spcAft>
        <a:defRPr sz="4400">
          <a:solidFill>
            <a:schemeClr val="tx2"/>
          </a:solidFill>
          <a:latin typeface="Times New Roman" pitchFamily="18" charset="0"/>
          <a:cs typeface="Times New Roman" pitchFamily="18" charset="0"/>
        </a:defRPr>
      </a:lvl6pPr>
      <a:lvl7pPr marL="914400" algn="ctr" rtl="0" fontAlgn="base">
        <a:spcBef>
          <a:spcPct val="0"/>
        </a:spcBef>
        <a:spcAft>
          <a:spcPct val="0"/>
        </a:spcAft>
        <a:defRPr sz="4400">
          <a:solidFill>
            <a:schemeClr val="tx2"/>
          </a:solidFill>
          <a:latin typeface="Times New Roman" pitchFamily="18" charset="0"/>
          <a:cs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cs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457200" y="476672"/>
            <a:ext cx="8229600" cy="5940088"/>
          </a:xfrm>
          <a:prstGeom prst="rect">
            <a:avLst/>
          </a:prstGeom>
          <a:noFill/>
          <a:ln w="9525">
            <a:noFill/>
            <a:miter lim="800000"/>
            <a:headEnd/>
            <a:tailEnd/>
          </a:ln>
        </p:spPr>
        <p:txBody>
          <a:bodyPr>
            <a:spAutoFit/>
          </a:bodyPr>
          <a:lstStyle/>
          <a:p>
            <a:r>
              <a:rPr lang="de-DE" sz="2200" b="1" dirty="0"/>
              <a:t>Work-Life-Balance</a:t>
            </a:r>
            <a:endParaRPr lang="it-IT" sz="2200" dirty="0"/>
          </a:p>
          <a:p>
            <a:r>
              <a:rPr lang="de-DE" sz="2200" dirty="0"/>
              <a:t>Mit der Balance zwischen Arbeit und Privatleben ist das ausgewogene Verhältnis der beiden Lebensbereiche gemeint. Zielte der Begriff Work-Life-Balance (WLB) ursprünglich auf die Vereinbarkeit von Beruf und Familie bei Frauen ab, bezieht er sich mittlerweile auf Männer und Frauen mit und ohne Familie. Ziel von WLB: Ob Familie, private Interessen oder zivilgesellschaftliches Engagement, für alle genannten Bereiche soll neben der Berufstätigkeit ausreichend Spielraum sein. In der Praxis bedeutet WLB vor allem Management von Zeit. Wichtige Aspekte davon sind familienfreundliche Arbeitszeiten und Öffnungszeiten von Einrichtungen wie Ämtern, Schulen oder Betriebszeiten von Verkehrsmitteln, betriebliche Unterstützung bei der Kinderbetreuung von Mitarbeitern (z. B. durch Betriebskindergärten) oder betriebliche Hilfestellung für Elternteile bei der Rückkehr ins Berufsleben. An WLB werden heute von verschiedenen Interessengruppen hohe Erwartungen gestellt.</a:t>
            </a:r>
            <a:endParaRPr lang="it-IT" sz="2200" dirty="0"/>
          </a:p>
          <a:p>
            <a:endParaRPr lang="it-IT" sz="2800" dirty="0"/>
          </a:p>
        </p:txBody>
      </p:sp>
    </p:spTree>
    <p:extLst>
      <p:ext uri="{BB962C8B-B14F-4D97-AF65-F5344CB8AC3E}">
        <p14:creationId xmlns:p14="http://schemas.microsoft.com/office/powerpoint/2010/main" val="6522833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6740307"/>
          </a:xfrm>
          <a:prstGeom prst="rect">
            <a:avLst/>
          </a:prstGeom>
          <a:noFill/>
          <a:ln w="9525">
            <a:noFill/>
            <a:miter lim="800000"/>
            <a:headEnd/>
            <a:tailEnd/>
          </a:ln>
        </p:spPr>
        <p:txBody>
          <a:bodyPr>
            <a:spAutoFit/>
          </a:bodyPr>
          <a:lstStyle/>
          <a:p>
            <a:r>
              <a:rPr lang="it-IT"/>
              <a:t> </a:t>
            </a:r>
            <a:r>
              <a:rPr lang="de-DE" i="1"/>
              <a:t>Wichtige </a:t>
            </a:r>
            <a:r>
              <a:rPr lang="de-DE" i="1" dirty="0"/>
              <a:t>Aspekte davon sind familienfreundliche Arbeitszeiten und Öffnungszeiten von Einrichtungen wie Ämtern, Schulen oder Betriebszeiten von Verkehrsmitteln, betriebliche Unterstützung bei der Kinderbetreuung von Mitarbeitern (z. B. durch Betriebskindergärten) oder betriebliche Hilfestellung für Elternteile bei der Rückkehr ins Berufsleben. </a:t>
            </a:r>
            <a:endParaRPr lang="it-IT" dirty="0"/>
          </a:p>
          <a:p>
            <a:r>
              <a:rPr lang="it-IT" dirty="0"/>
              <a:t>Importanti esempi al riguardo sono: orari lavorativi family-</a:t>
            </a:r>
            <a:r>
              <a:rPr lang="it-IT" dirty="0" err="1"/>
              <a:t>friendly</a:t>
            </a:r>
            <a:r>
              <a:rPr lang="it-IT" dirty="0"/>
              <a:t>; orari di apertura di istituzioni come uffici, scuole ed orari di attività dei trasporti pubblici; sussidi aziendali per la supervisione dei figli dei lavoratori (come nel caso di asili presso gli uffici) o aiuti lavorativi per genitori che ritornano all’attività professionale.</a:t>
            </a:r>
          </a:p>
          <a:p>
            <a:r>
              <a:rPr lang="it-IT" dirty="0"/>
              <a:t>Tra gli aspetti principali si possono citare: orari di lavoro e di apertura di attività come uffici, scuole oppure dei mezzi di lavoro che siano congeniali alle famiglie, sostegno dell’azienda nell’assistenza dei bambini dei dipendenti (per esempio, attraverso l’apertura di un asilo nell’azienda) oppure aiuto da parte dell’azienda per i genitori che devono tornare a lavorare. </a:t>
            </a:r>
          </a:p>
        </p:txBody>
      </p:sp>
    </p:spTree>
    <p:extLst>
      <p:ext uri="{BB962C8B-B14F-4D97-AF65-F5344CB8AC3E}">
        <p14:creationId xmlns:p14="http://schemas.microsoft.com/office/powerpoint/2010/main" val="3810719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955203"/>
          </a:xfrm>
          <a:prstGeom prst="rect">
            <a:avLst/>
          </a:prstGeom>
          <a:noFill/>
          <a:ln w="9525">
            <a:noFill/>
            <a:miter lim="800000"/>
            <a:headEnd/>
            <a:tailEnd/>
          </a:ln>
        </p:spPr>
        <p:txBody>
          <a:bodyPr>
            <a:spAutoFit/>
          </a:bodyPr>
          <a:lstStyle/>
          <a:p>
            <a:r>
              <a:rPr lang="de-DE" i="1" dirty="0"/>
              <a:t>An WLB werden heute von verschiedenen Interessengruppen hohe Erwartungen gestellt.</a:t>
            </a:r>
            <a:endParaRPr lang="it-IT" dirty="0"/>
          </a:p>
          <a:p>
            <a:r>
              <a:rPr lang="it-IT" dirty="0"/>
              <a:t>Oggi diversi gruppi di interesse hanno grosse aspettative da parte del WLB.</a:t>
            </a:r>
          </a:p>
          <a:p>
            <a:r>
              <a:rPr lang="it-IT" dirty="0"/>
              <a:t>Al giorno d’oggi molte persone interessate ripongono alte aspettative nel concetto di WLB.</a:t>
            </a:r>
          </a:p>
          <a:p>
            <a:r>
              <a:rPr lang="it-IT" dirty="0"/>
              <a:t>Alte aspettative sono richieste a WLB da gruppi di interesse diversi. </a:t>
            </a:r>
          </a:p>
          <a:p>
            <a:r>
              <a:rPr lang="it-IT" dirty="0"/>
              <a:t>Ad oggi, sono diversi i gruppi di interesse che hanno alte aspettative dal WLB.</a:t>
            </a:r>
          </a:p>
          <a:p>
            <a:r>
              <a:rPr lang="it-IT" dirty="0"/>
              <a:t>Oggi diversi gruppi di interesse ripongono nel WLB alte aspettative. </a:t>
            </a:r>
          </a:p>
          <a:p>
            <a:endParaRPr lang="it-IT" sz="2800" dirty="0"/>
          </a:p>
        </p:txBody>
      </p:sp>
    </p:spTree>
    <p:extLst>
      <p:ext uri="{BB962C8B-B14F-4D97-AF65-F5344CB8AC3E}">
        <p14:creationId xmlns:p14="http://schemas.microsoft.com/office/powerpoint/2010/main" val="24343805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324535"/>
          </a:xfrm>
          <a:prstGeom prst="rect">
            <a:avLst/>
          </a:prstGeom>
          <a:noFill/>
          <a:ln w="9525">
            <a:noFill/>
            <a:miter lim="800000"/>
            <a:headEnd/>
            <a:tailEnd/>
          </a:ln>
        </p:spPr>
        <p:txBody>
          <a:bodyPr>
            <a:spAutoFit/>
          </a:bodyPr>
          <a:lstStyle/>
          <a:p>
            <a:r>
              <a:rPr lang="it-IT" b="1" dirty="0"/>
              <a:t>DIPARTIMENTO DI SANITÀ PUBBLICA DI GOTTINGA E DINTORNI</a:t>
            </a:r>
            <a:endParaRPr lang="it-IT" dirty="0"/>
          </a:p>
          <a:p>
            <a:r>
              <a:rPr lang="it-IT" b="1" dirty="0"/>
              <a:t>Informativa sulle vaccinazioni preventive contro difterite, tetano (Clostridium tetani), polio (poliomielite), tosse convulsa (pertosse), morbillo-parotite-rosolia (MPR) e varicella</a:t>
            </a:r>
            <a:endParaRPr lang="it-IT" dirty="0"/>
          </a:p>
          <a:p>
            <a:r>
              <a:rPr lang="it-IT" b="1" dirty="0"/>
              <a:t> </a:t>
            </a:r>
            <a:endParaRPr lang="it-IT" dirty="0"/>
          </a:p>
          <a:p>
            <a:r>
              <a:rPr lang="it-IT" b="1" dirty="0"/>
              <a:t>Difterite</a:t>
            </a:r>
            <a:endParaRPr lang="it-IT" dirty="0"/>
          </a:p>
          <a:p>
            <a:r>
              <a:rPr lang="it-IT" dirty="0"/>
              <a:t>La difterite è un’infezione potenzialmente letale causata dalla tossina prodotta dal batterio responsabile di questa malattia, la quale si trasmette principalmente mediante goccioline di saliva presenti nell’aria che respiriamo. La presenza della tossina porta a un danneggiamento di cuore, sistema nervoso, reni e vasi.</a:t>
            </a:r>
            <a:br>
              <a:rPr lang="it-IT" dirty="0"/>
            </a:br>
            <a:endParaRPr lang="it-IT" sz="2800" dirty="0"/>
          </a:p>
        </p:txBody>
      </p:sp>
    </p:spTree>
    <p:extLst>
      <p:ext uri="{BB962C8B-B14F-4D97-AF65-F5344CB8AC3E}">
        <p14:creationId xmlns:p14="http://schemas.microsoft.com/office/powerpoint/2010/main" val="42906156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324535"/>
          </a:xfrm>
          <a:prstGeom prst="rect">
            <a:avLst/>
          </a:prstGeom>
          <a:noFill/>
          <a:ln w="9525">
            <a:noFill/>
            <a:miter lim="800000"/>
            <a:headEnd/>
            <a:tailEnd/>
          </a:ln>
        </p:spPr>
        <p:txBody>
          <a:bodyPr>
            <a:spAutoFit/>
          </a:bodyPr>
          <a:lstStyle/>
          <a:p>
            <a:r>
              <a:rPr lang="it-IT" dirty="0"/>
              <a:t>Prima dell’introduzione del vaccino dedicato, la difterite era una malattia infantile molto temuta, in quanto numerosi bambini o morivano, oppure sviluppavano problemi cardiaci permanenti. Grazie a una nutrita partecipazione alle campagne vaccinali, i casi di difterite in Germania si sono ridotti drasticamente. Tuttavia, poiché tutt’oggi in alcuni Paesi del mondo e d’Europa la difterite tende spesso a </a:t>
            </a:r>
            <a:r>
              <a:rPr lang="it-IT" dirty="0" err="1"/>
              <a:t>reinsorgere</a:t>
            </a:r>
            <a:r>
              <a:rPr lang="it-IT" dirty="0"/>
              <a:t>, il pericolo di un’importazione all’interno anche dei nostri confini è sempre presente. </a:t>
            </a:r>
          </a:p>
          <a:p>
            <a:r>
              <a:rPr lang="it-IT" dirty="0"/>
              <a:t>Le drammatiche esperienze di altri Paesi dimostrano che, in caso di importazione, c’è la possibilità che un’insufficiente copertura vaccinale possa dare origine a una recrudescenza di gravi epidemie sia tra i bambini, che tra gli adulti.</a:t>
            </a:r>
          </a:p>
          <a:p>
            <a:br>
              <a:rPr lang="it-IT" dirty="0"/>
            </a:br>
            <a:endParaRPr lang="it-IT" sz="2800" dirty="0"/>
          </a:p>
        </p:txBody>
      </p:sp>
    </p:spTree>
    <p:extLst>
      <p:ext uri="{BB962C8B-B14F-4D97-AF65-F5344CB8AC3E}">
        <p14:creationId xmlns:p14="http://schemas.microsoft.com/office/powerpoint/2010/main" val="38530621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693866"/>
          </a:xfrm>
          <a:prstGeom prst="rect">
            <a:avLst/>
          </a:prstGeom>
          <a:noFill/>
          <a:ln w="9525">
            <a:noFill/>
            <a:miter lim="800000"/>
            <a:headEnd/>
            <a:tailEnd/>
          </a:ln>
        </p:spPr>
        <p:txBody>
          <a:bodyPr>
            <a:spAutoFit/>
          </a:bodyPr>
          <a:lstStyle/>
          <a:p>
            <a:r>
              <a:rPr lang="it-IT" b="1" dirty="0"/>
              <a:t>Tetano</a:t>
            </a:r>
            <a:endParaRPr lang="it-IT" dirty="0"/>
          </a:p>
          <a:p>
            <a:r>
              <a:rPr lang="it-IT" dirty="0"/>
              <a:t>Il tetano è un’infezione potenzialmente letale che mette in pericolo chiunque, indipendentemente dall’età. L’agente patogeno, presente soprattutto nel terreno e all’interno delle polveri stradali, può, tramite tagli, lacerazioni, morsi o abrasioni generalmente ritenute di poco conto, penetrare all’interno della pelle e diffondersi nell’organismo, per poi produrre la tossina patogena del tetano. Le contratture muscolari spastiche identificano un quadro clinico nella maggior parte dei casi molto grave, e, tramite il coinvolgimento dei muscoli respiratori, possono portare a crisi respiratorie. Malgrado i moderni metodi di trattamento, il tasso di mortalità tra le persone non vaccinate affette da tetano supera ancora il 30%. </a:t>
            </a:r>
          </a:p>
          <a:p>
            <a:br>
              <a:rPr lang="it-IT" dirty="0"/>
            </a:br>
            <a:endParaRPr lang="it-IT" sz="2800" dirty="0"/>
          </a:p>
        </p:txBody>
      </p:sp>
    </p:spTree>
    <p:extLst>
      <p:ext uri="{BB962C8B-B14F-4D97-AF65-F5344CB8AC3E}">
        <p14:creationId xmlns:p14="http://schemas.microsoft.com/office/powerpoint/2010/main" val="13026381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955203"/>
          </a:xfrm>
          <a:prstGeom prst="rect">
            <a:avLst/>
          </a:prstGeom>
          <a:noFill/>
          <a:ln w="9525">
            <a:noFill/>
            <a:miter lim="800000"/>
            <a:headEnd/>
            <a:tailEnd/>
          </a:ln>
        </p:spPr>
        <p:txBody>
          <a:bodyPr>
            <a:spAutoFit/>
          </a:bodyPr>
          <a:lstStyle/>
          <a:p>
            <a:r>
              <a:rPr lang="it-IT" dirty="0"/>
              <a:t>Pertosse</a:t>
            </a:r>
          </a:p>
          <a:p>
            <a:r>
              <a:rPr lang="it-IT" dirty="0"/>
              <a:t>È una grave malattia delle vie respiratorie che si manifesta in modo acuto soprattutto in età infantile. Spesso inizia come un innocuo raffreddore, per poi evolversi, in un periodo che va dalle 6 alle 10 settimane, in attacchi di tosse forti e dolorosi (soprattutto di notte), spesso accompagnati da vomito e dispnea. La pertosse presenta una minaccia a causa dell'alta incidenza di complicazioni più gravi, come ad esempio polmonite, otite media ed encefalite. Per i neonati la pertosse può risultare letale. Sono a rischio in maniera particolare i neonati e bambini affetti da patologie cardiache e polmonari.</a:t>
            </a:r>
          </a:p>
          <a:p>
            <a:br>
              <a:rPr lang="it-IT" dirty="0"/>
            </a:br>
            <a:endParaRPr lang="it-IT" sz="2800" dirty="0"/>
          </a:p>
        </p:txBody>
      </p:sp>
    </p:spTree>
    <p:extLst>
      <p:ext uri="{BB962C8B-B14F-4D97-AF65-F5344CB8AC3E}">
        <p14:creationId xmlns:p14="http://schemas.microsoft.com/office/powerpoint/2010/main" val="9763735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2369880"/>
          </a:xfrm>
          <a:prstGeom prst="rect">
            <a:avLst/>
          </a:prstGeom>
          <a:noFill/>
          <a:ln w="9525">
            <a:noFill/>
            <a:miter lim="800000"/>
            <a:headEnd/>
            <a:tailEnd/>
          </a:ln>
        </p:spPr>
        <p:txBody>
          <a:bodyPr>
            <a:spAutoFit/>
          </a:bodyPr>
          <a:lstStyle/>
          <a:p>
            <a:r>
              <a:rPr lang="it-IT" dirty="0"/>
              <a:t>Paralisi infantile (Poliomielite)</a:t>
            </a:r>
          </a:p>
          <a:p>
            <a:r>
              <a:rPr lang="it-IT" dirty="0"/>
              <a:t>È una malattia virale contagiosa che può portare alla paralisi di braccia e gambe, al blocco respiratorio e persino alla morte del paziente.</a:t>
            </a:r>
          </a:p>
          <a:p>
            <a:br>
              <a:rPr lang="it-IT" dirty="0"/>
            </a:br>
            <a:endParaRPr lang="it-IT" sz="2800" dirty="0"/>
          </a:p>
        </p:txBody>
      </p:sp>
    </p:spTree>
    <p:extLst>
      <p:ext uri="{BB962C8B-B14F-4D97-AF65-F5344CB8AC3E}">
        <p14:creationId xmlns:p14="http://schemas.microsoft.com/office/powerpoint/2010/main" val="14451126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693866"/>
          </a:xfrm>
          <a:prstGeom prst="rect">
            <a:avLst/>
          </a:prstGeom>
          <a:noFill/>
          <a:ln w="9525">
            <a:noFill/>
            <a:miter lim="800000"/>
            <a:headEnd/>
            <a:tailEnd/>
          </a:ln>
        </p:spPr>
        <p:txBody>
          <a:bodyPr>
            <a:spAutoFit/>
          </a:bodyPr>
          <a:lstStyle/>
          <a:p>
            <a:r>
              <a:rPr lang="it-IT" dirty="0"/>
              <a:t>Vaccino contro difterite (d), tetano (T), pertosse (</a:t>
            </a:r>
            <a:r>
              <a:rPr lang="it-IT" dirty="0" err="1"/>
              <a:t>aP</a:t>
            </a:r>
            <a:r>
              <a:rPr lang="it-IT" dirty="0"/>
              <a:t>) e polio (IPV)</a:t>
            </a:r>
          </a:p>
          <a:p>
            <a:r>
              <a:rPr lang="it-IT" dirty="0"/>
              <a:t>Il vaccino combinato (</a:t>
            </a:r>
            <a:r>
              <a:rPr lang="it-IT" dirty="0" err="1"/>
              <a:t>TdaP</a:t>
            </a:r>
            <a:r>
              <a:rPr lang="it-IT" dirty="0"/>
              <a:t>-IPV) risulta una risorsa essenziale di protezione, poiché contiene le tossine inattivate (tossoidi) della difterite e degli agenti patogeni del tetano, oltre ad una versione devitalizzata del batterio responsabile della pertosse (vaccino acellulare anti-pertosse </a:t>
            </a:r>
            <a:r>
              <a:rPr lang="it-IT" dirty="0" err="1"/>
              <a:t>aP</a:t>
            </a:r>
            <a:r>
              <a:rPr lang="it-IT" dirty="0"/>
              <a:t>) ed una versione devitalizzata dei virus della poliomielite, da cui si diventa immuni grazie all’inoculazione. La ridotta quantità di antigeni della difterite e della pertosse rende ben tollerato il vaccino in età scolare ed adolescenziale. Viene somministrato un richiamo dopo il completamento del ciclo di vaccinazione di base. L’iniezione viene eseguita intramuscolo.</a:t>
            </a:r>
          </a:p>
          <a:p>
            <a:br>
              <a:rPr lang="it-IT" dirty="0"/>
            </a:br>
            <a:endParaRPr lang="it-IT" sz="2800" dirty="0"/>
          </a:p>
        </p:txBody>
      </p:sp>
    </p:spTree>
    <p:extLst>
      <p:ext uri="{BB962C8B-B14F-4D97-AF65-F5344CB8AC3E}">
        <p14:creationId xmlns:p14="http://schemas.microsoft.com/office/powerpoint/2010/main" val="8862312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324535"/>
          </a:xfrm>
          <a:prstGeom prst="rect">
            <a:avLst/>
          </a:prstGeom>
          <a:noFill/>
          <a:ln w="9525">
            <a:noFill/>
            <a:miter lim="800000"/>
            <a:headEnd/>
            <a:tailEnd/>
          </a:ln>
        </p:spPr>
        <p:txBody>
          <a:bodyPr>
            <a:spAutoFit/>
          </a:bodyPr>
          <a:lstStyle/>
          <a:p>
            <a:r>
              <a:rPr lang="it-IT" dirty="0"/>
              <a:t>Chi deve vaccinarsi contro difterite, tetano, pertosse e poliomielite? E quando deve farlo?</a:t>
            </a:r>
          </a:p>
          <a:p>
            <a:r>
              <a:rPr lang="it-IT" dirty="0"/>
              <a:t>Il vaccino combinato </a:t>
            </a:r>
            <a:r>
              <a:rPr lang="it-IT" dirty="0" err="1"/>
              <a:t>TdaP</a:t>
            </a:r>
            <a:r>
              <a:rPr lang="it-IT" dirty="0"/>
              <a:t>-IPV è adatto a tutte le vaccinazioni di richiamo previste dal calendario vaccinale dopo il 5° anno di età. Le vaccinazioni di richiamo sono consigliate nel periodo tra i 5 e i 6 anni e tra i 9 e i 16 anni, e ogni 10 anni durante l’età adulta. </a:t>
            </a:r>
          </a:p>
          <a:p>
            <a:endParaRPr lang="it-IT" dirty="0"/>
          </a:p>
          <a:p>
            <a:r>
              <a:rPr lang="it-IT" dirty="0"/>
              <a:t>Chi e quando deve essere vaccinato contro difterite, tetano, pertosse e poliomielite? </a:t>
            </a:r>
          </a:p>
          <a:p>
            <a:r>
              <a:rPr lang="it-IT" dirty="0"/>
              <a:t>Il vaccino combinato </a:t>
            </a:r>
            <a:r>
              <a:rPr lang="it-IT" dirty="0" err="1"/>
              <a:t>dTpaIPV</a:t>
            </a:r>
            <a:r>
              <a:rPr lang="it-IT" dirty="0"/>
              <a:t> è adatto a tutte le vaccinazioni di richiamo previste dal calendario vaccinale a partire dai 5 anni di età. I richiami sono raccomandati all'età di 5-6 anni, tra i 9 e i 16 anni e ogni 10 anni in età adulta. </a:t>
            </a:r>
            <a:br>
              <a:rPr lang="it-IT" dirty="0"/>
            </a:br>
            <a:endParaRPr lang="it-IT" sz="2800" dirty="0"/>
          </a:p>
        </p:txBody>
      </p:sp>
    </p:spTree>
    <p:extLst>
      <p:ext uri="{BB962C8B-B14F-4D97-AF65-F5344CB8AC3E}">
        <p14:creationId xmlns:p14="http://schemas.microsoft.com/office/powerpoint/2010/main" val="28824650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216539"/>
          </a:xfrm>
          <a:prstGeom prst="rect">
            <a:avLst/>
          </a:prstGeom>
          <a:noFill/>
          <a:ln w="9525">
            <a:noFill/>
            <a:miter lim="800000"/>
            <a:headEnd/>
            <a:tailEnd/>
          </a:ln>
        </p:spPr>
        <p:txBody>
          <a:bodyPr>
            <a:spAutoFit/>
          </a:bodyPr>
          <a:lstStyle/>
          <a:p>
            <a:r>
              <a:rPr lang="it-IT" dirty="0"/>
              <a:t>Il vaccino combinato contro tetano, difterite, pertosse e poliomielite può essere effettuato contemporaneamente ad altri vaccini, e allo stesso modo non è necessario rispettare intervalli di tempo tra altri vaccini.</a:t>
            </a:r>
          </a:p>
          <a:p>
            <a:endParaRPr lang="it-IT" dirty="0"/>
          </a:p>
          <a:p>
            <a:r>
              <a:rPr lang="it-IT" dirty="0"/>
              <a:t>La vaccinazione combinata contro tetano, difterite, pertosse e poliomielite può essere effettuata contemporaneamente alle altre vaccinazioni e non è necessario rispettare alcun intervallo di tempo.</a:t>
            </a:r>
          </a:p>
          <a:p>
            <a:br>
              <a:rPr lang="it-IT" dirty="0"/>
            </a:br>
            <a:endParaRPr lang="it-IT" sz="2800" dirty="0"/>
          </a:p>
        </p:txBody>
      </p:sp>
    </p:spTree>
    <p:extLst>
      <p:ext uri="{BB962C8B-B14F-4D97-AF65-F5344CB8AC3E}">
        <p14:creationId xmlns:p14="http://schemas.microsoft.com/office/powerpoint/2010/main" val="2385420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1569660"/>
          </a:xfrm>
          <a:prstGeom prst="rect">
            <a:avLst/>
          </a:prstGeom>
          <a:noFill/>
          <a:ln w="9525">
            <a:noFill/>
            <a:miter lim="800000"/>
            <a:headEnd/>
            <a:tailEnd/>
          </a:ln>
        </p:spPr>
        <p:txBody>
          <a:bodyPr>
            <a:spAutoFit/>
          </a:bodyPr>
          <a:lstStyle/>
          <a:p>
            <a:r>
              <a:rPr lang="it-IT" b="1" i="1" dirty="0"/>
              <a:t>Work-Life-Balance</a:t>
            </a:r>
          </a:p>
          <a:p>
            <a:endParaRPr lang="it-IT" dirty="0"/>
          </a:p>
          <a:p>
            <a:r>
              <a:rPr lang="it-IT" b="1" dirty="0"/>
              <a:t>Equilibrio tra lavoro e vita privata (Work-Life-Balance)</a:t>
            </a:r>
            <a:endParaRPr lang="it-IT" dirty="0"/>
          </a:p>
          <a:p>
            <a:r>
              <a:rPr lang="it-IT" b="1" dirty="0"/>
              <a:t>Equilibrio tra vita privata e lavorativa</a:t>
            </a:r>
            <a:endParaRPr lang="it-IT" dirty="0"/>
          </a:p>
        </p:txBody>
      </p:sp>
    </p:spTree>
    <p:extLst>
      <p:ext uri="{BB962C8B-B14F-4D97-AF65-F5344CB8AC3E}">
        <p14:creationId xmlns:p14="http://schemas.microsoft.com/office/powerpoint/2010/main" val="37643305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693866"/>
          </a:xfrm>
          <a:prstGeom prst="rect">
            <a:avLst/>
          </a:prstGeom>
          <a:noFill/>
          <a:ln w="9525">
            <a:noFill/>
            <a:miter lim="800000"/>
            <a:headEnd/>
            <a:tailEnd/>
          </a:ln>
        </p:spPr>
        <p:txBody>
          <a:bodyPr>
            <a:spAutoFit/>
          </a:bodyPr>
          <a:lstStyle/>
          <a:p>
            <a:r>
              <a:rPr lang="it-IT" dirty="0"/>
              <a:t>Chi non deve vaccinarsi?</a:t>
            </a:r>
          </a:p>
          <a:p>
            <a:r>
              <a:rPr lang="it-IT" dirty="0"/>
              <a:t>I soggetti che soffrono di malattie acute e bisognose di cura, con febbre superiore a 38,5°C, non devono vaccinarsi. Se invece i soggetti sono affetti da malattie croniche, o qualora dopo una vaccinazione svolta in precedenza avessero manifestato sintomi di malattia, il medico vaccinatore o medico di base può consigliare la vaccinazione </a:t>
            </a:r>
            <a:r>
              <a:rPr lang="it-IT" dirty="0" err="1"/>
              <a:t>TdaP</a:t>
            </a:r>
            <a:r>
              <a:rPr lang="it-IT" dirty="0"/>
              <a:t>-IPV.</a:t>
            </a:r>
          </a:p>
          <a:p>
            <a:endParaRPr lang="it-IT" dirty="0"/>
          </a:p>
          <a:p>
            <a:r>
              <a:rPr lang="it-IT" dirty="0"/>
              <a:t>Chi non dovrebbe essere vaccinato? Chiunque soffra di una malattia acuta con presenza febbre (oltre 38,5°C) non deve essere vaccinato. In caso di malattie croniche o se i sintomi di malattia si sono manifestati durante una precedente vaccinazione, il medico che si occupa delle vaccinazioni o il medico di famiglia vi consiglieranno sulla possibilità di una vaccinazione </a:t>
            </a:r>
            <a:r>
              <a:rPr lang="it-IT" dirty="0" err="1"/>
              <a:t>dTpaIPV</a:t>
            </a:r>
            <a:r>
              <a:rPr lang="it-IT" dirty="0"/>
              <a:t>.</a:t>
            </a:r>
          </a:p>
          <a:p>
            <a:endParaRPr lang="it-IT" sz="2800" dirty="0"/>
          </a:p>
        </p:txBody>
      </p:sp>
    </p:spTree>
    <p:extLst>
      <p:ext uri="{BB962C8B-B14F-4D97-AF65-F5344CB8AC3E}">
        <p14:creationId xmlns:p14="http://schemas.microsoft.com/office/powerpoint/2010/main" val="3090450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477875"/>
          </a:xfrm>
          <a:prstGeom prst="rect">
            <a:avLst/>
          </a:prstGeom>
          <a:noFill/>
          <a:ln w="9525">
            <a:noFill/>
            <a:miter lim="800000"/>
            <a:headEnd/>
            <a:tailEnd/>
          </a:ln>
        </p:spPr>
        <p:txBody>
          <a:bodyPr>
            <a:spAutoFit/>
          </a:bodyPr>
          <a:lstStyle/>
          <a:p>
            <a:r>
              <a:rPr lang="it-IT" dirty="0"/>
              <a:t>Possibili reazioni dopo la vaccinazione:</a:t>
            </a:r>
          </a:p>
          <a:p>
            <a:r>
              <a:rPr lang="it-IT" dirty="0"/>
              <a:t>Normalmente dopo l’introduzione del vaccino più del 10% dei vaccinati possono presentare nel punto della vaccinazione dolore, gonfiore e rossore, associati anche ad un senso di malessere generale e mal di testa. Queste manifestazioni insorgono tra il primo e il terzo giorno, e più raramente fino a 14 giorni dopo la vaccinazione, durante i quali solo in pochi casi i sintomi diventano più intensi. </a:t>
            </a:r>
            <a:br>
              <a:rPr lang="it-IT" dirty="0"/>
            </a:br>
            <a:endParaRPr lang="it-IT" sz="2800" dirty="0"/>
          </a:p>
        </p:txBody>
      </p:sp>
    </p:spTree>
    <p:extLst>
      <p:ext uri="{BB962C8B-B14F-4D97-AF65-F5344CB8AC3E}">
        <p14:creationId xmlns:p14="http://schemas.microsoft.com/office/powerpoint/2010/main" val="31335641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847207"/>
          </a:xfrm>
          <a:prstGeom prst="rect">
            <a:avLst/>
          </a:prstGeom>
          <a:noFill/>
          <a:ln w="9525">
            <a:noFill/>
            <a:miter lim="800000"/>
            <a:headEnd/>
            <a:tailEnd/>
          </a:ln>
        </p:spPr>
        <p:txBody>
          <a:bodyPr>
            <a:spAutoFit/>
          </a:bodyPr>
          <a:lstStyle/>
          <a:p>
            <a:r>
              <a:rPr lang="it-IT" dirty="0"/>
              <a:t>Inoltre, tra il primo e il terzo giorno dalla vaccinazione, un tasso tra l’1% e il 10% dei vaccinati possono manifestare anche sintomi generali che raramente persistono a lungo, come brividi, nausea, diarrea e dolori articolari. Meno del 5% dei vaccinati subiscono un rialzo termico da lieve a moderato, e la febbre si alza a 39,9°C e oltre solo in casi eccezionali. Di norma questi sintomi vengono considerati passeggeri e scompaiono rapidamente senza lasciare conseguenze.</a:t>
            </a:r>
          </a:p>
          <a:p>
            <a:br>
              <a:rPr lang="it-IT" dirty="0"/>
            </a:br>
            <a:endParaRPr lang="it-IT" sz="2800" dirty="0"/>
          </a:p>
        </p:txBody>
      </p:sp>
    </p:spTree>
    <p:extLst>
      <p:ext uri="{BB962C8B-B14F-4D97-AF65-F5344CB8AC3E}">
        <p14:creationId xmlns:p14="http://schemas.microsoft.com/office/powerpoint/2010/main" val="22327763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477875"/>
          </a:xfrm>
          <a:prstGeom prst="rect">
            <a:avLst/>
          </a:prstGeom>
          <a:noFill/>
          <a:ln w="9525">
            <a:noFill/>
            <a:miter lim="800000"/>
            <a:headEnd/>
            <a:tailEnd/>
          </a:ln>
        </p:spPr>
        <p:txBody>
          <a:bodyPr>
            <a:spAutoFit/>
          </a:bodyPr>
          <a:lstStyle/>
          <a:p>
            <a:r>
              <a:rPr lang="it-IT" dirty="0"/>
              <a:t>Complicanze di origine vaccinale</a:t>
            </a:r>
          </a:p>
          <a:p>
            <a:r>
              <a:rPr lang="it-IT" dirty="0"/>
              <a:t>Oltre alle possibili reazioni allergiche e alle reazioni locali e generali citate in precedenza che si manifestano dopo il vaccino, non sono ancora note altre complicanze. Inoltre, le reazioni che insorgono in pochi casi dopo l’introduzione di vaccini simili, ancora non sono state osservate dopo l’introduzione di questo vaccino combinato.</a:t>
            </a:r>
          </a:p>
          <a:p>
            <a:br>
              <a:rPr lang="it-IT" dirty="0"/>
            </a:br>
            <a:endParaRPr lang="it-IT" sz="2800" dirty="0"/>
          </a:p>
        </p:txBody>
      </p:sp>
    </p:spTree>
    <p:extLst>
      <p:ext uri="{BB962C8B-B14F-4D97-AF65-F5344CB8AC3E}">
        <p14:creationId xmlns:p14="http://schemas.microsoft.com/office/powerpoint/2010/main" val="8304117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216539"/>
          </a:xfrm>
          <a:prstGeom prst="rect">
            <a:avLst/>
          </a:prstGeom>
          <a:noFill/>
          <a:ln w="9525">
            <a:noFill/>
            <a:miter lim="800000"/>
            <a:headEnd/>
            <a:tailEnd/>
          </a:ln>
        </p:spPr>
        <p:txBody>
          <a:bodyPr>
            <a:spAutoFit/>
          </a:bodyPr>
          <a:lstStyle/>
          <a:p>
            <a:r>
              <a:rPr lang="it-IT" dirty="0"/>
              <a:t>Traumatologia in ambito cranio-maxillo-facciale</a:t>
            </a:r>
          </a:p>
          <a:p>
            <a:r>
              <a:rPr lang="it-IT" dirty="0"/>
              <a:t>Introduzione</a:t>
            </a:r>
          </a:p>
          <a:p>
            <a:r>
              <a:rPr lang="it-IT" dirty="0"/>
              <a:t>Il trattamento di lesioni in ambito maxillo-facciale non si esaurisce con l’assistenza chirurgica dei tessuti molli e delle ossa. </a:t>
            </a:r>
          </a:p>
          <a:p>
            <a:endParaRPr lang="it-IT" dirty="0"/>
          </a:p>
          <a:p>
            <a:r>
              <a:rPr lang="it-IT" dirty="0"/>
              <a:t>Traumatologia orale e maxillo-facciale</a:t>
            </a:r>
          </a:p>
          <a:p>
            <a:r>
              <a:rPr lang="it-IT" dirty="0"/>
              <a:t>Informazioni di base</a:t>
            </a:r>
          </a:p>
          <a:p>
            <a:r>
              <a:rPr lang="it-IT" dirty="0"/>
              <a:t>Il trattamento di traumi della bocca e maxillo-facciali non si limita assolutamente alle cure chirurgiche di lesioni dei tessuti molli e dei tessuti ossei.</a:t>
            </a:r>
          </a:p>
          <a:p>
            <a:endParaRPr lang="it-IT" sz="2800" dirty="0"/>
          </a:p>
        </p:txBody>
      </p:sp>
    </p:spTree>
    <p:extLst>
      <p:ext uri="{BB962C8B-B14F-4D97-AF65-F5344CB8AC3E}">
        <p14:creationId xmlns:p14="http://schemas.microsoft.com/office/powerpoint/2010/main" val="23934465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6370975"/>
          </a:xfrm>
          <a:prstGeom prst="rect">
            <a:avLst/>
          </a:prstGeom>
          <a:noFill/>
          <a:ln w="9525">
            <a:noFill/>
            <a:miter lim="800000"/>
            <a:headEnd/>
            <a:tailEnd/>
          </a:ln>
        </p:spPr>
        <p:txBody>
          <a:bodyPr>
            <a:spAutoFit/>
          </a:bodyPr>
          <a:lstStyle/>
          <a:p>
            <a:r>
              <a:rPr lang="it-IT" dirty="0"/>
              <a:t>Anche in caso di lesioni facciali isolate, apparentemente senza problemi alla mascella, possono essere coinvolti altri organi come il sistema nervoso centrale, gli occhi, le vertebre o le parti molli del collo. Di conseguenza, è da tener conto che il trattamento di questi pazienti, come per quelli politraumatizzati, deve essere effettuato nell’ambito di un trattamento medico globale e si inserisce nel piano generale della terapia.</a:t>
            </a:r>
          </a:p>
          <a:p>
            <a:endParaRPr lang="it-IT" dirty="0"/>
          </a:p>
          <a:p>
            <a:endParaRPr lang="it-IT" dirty="0"/>
          </a:p>
          <a:p>
            <a:r>
              <a:rPr lang="it-IT" dirty="0"/>
              <a:t>Anche nel caso di traumi al complesso maxillo-facciale apparentemente non problematici possono essere coinvolti altri organi, come ad esempio il sistema nervoso centrale, gli occhi, il rachide cervicale e i tessuti molli del collo. Di conseguenza, sia per quanto riguarda questi pazienti sia nelle cure dei pazienti politraumatizzati, il trattamento si effettua nell’ambito di una terapia completa che si inserisce all’interno del piano terapeutico generale.</a:t>
            </a:r>
            <a:endParaRPr lang="it-IT" sz="2800" dirty="0"/>
          </a:p>
        </p:txBody>
      </p:sp>
    </p:spTree>
    <p:extLst>
      <p:ext uri="{BB962C8B-B14F-4D97-AF65-F5344CB8AC3E}">
        <p14:creationId xmlns:p14="http://schemas.microsoft.com/office/powerpoint/2010/main" val="38086479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955203"/>
          </a:xfrm>
          <a:prstGeom prst="rect">
            <a:avLst/>
          </a:prstGeom>
          <a:noFill/>
          <a:ln w="9525">
            <a:noFill/>
            <a:miter lim="800000"/>
            <a:headEnd/>
            <a:tailEnd/>
          </a:ln>
        </p:spPr>
        <p:txBody>
          <a:bodyPr>
            <a:spAutoFit/>
          </a:bodyPr>
          <a:lstStyle/>
          <a:p>
            <a:r>
              <a:rPr lang="it-IT" dirty="0"/>
              <a:t>È necessario, pertanto, che vi sia un team multidisciplinare composto da esperti dell’anestesia, chirurgia, neurochirurgia, neurologia, oculistica e otorinolaringoiatria per poter effettuare tutti gli interventi chirurgici, in una o due sedute.</a:t>
            </a:r>
          </a:p>
          <a:p>
            <a:endParaRPr lang="it-IT" dirty="0"/>
          </a:p>
          <a:p>
            <a:r>
              <a:rPr lang="it-IT" dirty="0"/>
              <a:t>È pertanto opportuna una stretta collaborazione con gli ambiti specialistici dell’anestesia, chirurgia, neurochirurgia, neurologia, oftalmologia e otorinolaringoiatria, per riuscire a eseguire, se possibile, tutte le istruzioni operative all’interno di una o due sedute.</a:t>
            </a:r>
          </a:p>
          <a:p>
            <a:endParaRPr lang="it-IT" dirty="0"/>
          </a:p>
          <a:p>
            <a:br>
              <a:rPr lang="it-IT" dirty="0"/>
            </a:br>
            <a:endParaRPr lang="it-IT" sz="2800" dirty="0"/>
          </a:p>
        </p:txBody>
      </p:sp>
    </p:spTree>
    <p:extLst>
      <p:ext uri="{BB962C8B-B14F-4D97-AF65-F5344CB8AC3E}">
        <p14:creationId xmlns:p14="http://schemas.microsoft.com/office/powerpoint/2010/main" val="12322009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6001643"/>
          </a:xfrm>
          <a:prstGeom prst="rect">
            <a:avLst/>
          </a:prstGeom>
          <a:noFill/>
          <a:ln w="9525">
            <a:noFill/>
            <a:miter lim="800000"/>
            <a:headEnd/>
            <a:tailEnd/>
          </a:ln>
        </p:spPr>
        <p:txBody>
          <a:bodyPr>
            <a:spAutoFit/>
          </a:bodyPr>
          <a:lstStyle/>
          <a:p>
            <a:r>
              <a:rPr lang="it-IT" dirty="0"/>
              <a:t>Traumatologia generale</a:t>
            </a:r>
          </a:p>
          <a:p>
            <a:r>
              <a:rPr lang="it-IT" dirty="0"/>
              <a:t>Le lesioni si formano anzitutto attraverso traumi violenti (lesione meccanica). Si distinguono “ferite da corpo contundente”, quelle in cui compaiono fratture ossee e lacerazioni di tessuti e organi interni, sebbene la superficie corporea rimanga intatta, e “ferite perforanti”, quelle con una rottura della superficie esterna e interna, perciò ad alto rischio infettivo. </a:t>
            </a:r>
          </a:p>
          <a:p>
            <a:endParaRPr lang="it-IT" dirty="0"/>
          </a:p>
          <a:p>
            <a:r>
              <a:rPr lang="it-IT" dirty="0"/>
              <a:t>Traumatologia generale</a:t>
            </a:r>
          </a:p>
          <a:p>
            <a:r>
              <a:rPr lang="it-IT" dirty="0"/>
              <a:t>La causa principale di traumi di questo tipo deriva da impatti violenti (traumi meccanici). Si distingue tra traumi diretti, che implicano la presenza di fratture ossee e lacerazioni di tessuti e organi interni in assenza, tuttavia, di danni al tessuto epiteliale, e traumi penetranti, che possono associarsi alla lacerazione interna ed esterna del tessuto epiteliale e sono caratterizzati, di conseguenza, da un alto rischio infettivo. </a:t>
            </a:r>
            <a:endParaRPr lang="it-IT" sz="2800" dirty="0"/>
          </a:p>
        </p:txBody>
      </p:sp>
    </p:spTree>
    <p:extLst>
      <p:ext uri="{BB962C8B-B14F-4D97-AF65-F5344CB8AC3E}">
        <p14:creationId xmlns:p14="http://schemas.microsoft.com/office/powerpoint/2010/main" val="35026354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6370975"/>
          </a:xfrm>
          <a:prstGeom prst="rect">
            <a:avLst/>
          </a:prstGeom>
          <a:noFill/>
          <a:ln w="9525">
            <a:noFill/>
            <a:miter lim="800000"/>
            <a:headEnd/>
            <a:tailEnd/>
          </a:ln>
        </p:spPr>
        <p:txBody>
          <a:bodyPr>
            <a:spAutoFit/>
          </a:bodyPr>
          <a:lstStyle/>
          <a:p>
            <a:r>
              <a:rPr lang="it-IT" dirty="0"/>
              <a:t>Successivamente, le lesioni possono essere causate da “shock termici” (assideramento, ustione), “prodotti chimici” o “corrente elettrica”.</a:t>
            </a:r>
          </a:p>
          <a:p>
            <a:r>
              <a:rPr lang="it-IT" dirty="0"/>
              <a:t>Nelle lesioni combinate (pazienti politraumatizzati) sono spesso coinvolte diverse parti del corpo allo stesso tempo (trauma cranico, contusione polmonare, lesioni agli arti, fratture alle costole, alla colonna vertebrale, al bacino e lacerazioni degli organi).</a:t>
            </a:r>
          </a:p>
          <a:p>
            <a:endParaRPr lang="it-IT" dirty="0"/>
          </a:p>
          <a:p>
            <a:r>
              <a:rPr lang="it-IT" dirty="0"/>
              <a:t>Inoltre, i traumi possono nascere mediante lesioni da calore e lesioni da freddo (congelamento, ustione), lesioni da agenti chimici oppure lesioni da corrente elettrica. Sotto la designazione di politraumi (pazienti politraumatizzati) di norma sono incluse contemporaneamente diverse parti del corpo (trauma craniocerebrale, contusione polmonare, lesioni alle estremità, frattura delle costole, della colonna vertebrale e del bacino, lesioni degli organi).</a:t>
            </a:r>
          </a:p>
        </p:txBody>
      </p:sp>
    </p:spTree>
    <p:extLst>
      <p:ext uri="{BB962C8B-B14F-4D97-AF65-F5344CB8AC3E}">
        <p14:creationId xmlns:p14="http://schemas.microsoft.com/office/powerpoint/2010/main" val="37995770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632311"/>
          </a:xfrm>
          <a:prstGeom prst="rect">
            <a:avLst/>
          </a:prstGeom>
          <a:noFill/>
          <a:ln w="9525">
            <a:noFill/>
            <a:miter lim="800000"/>
            <a:headEnd/>
            <a:tailEnd/>
          </a:ln>
        </p:spPr>
        <p:txBody>
          <a:bodyPr>
            <a:spAutoFit/>
          </a:bodyPr>
          <a:lstStyle/>
          <a:p>
            <a:r>
              <a:rPr lang="it-IT" dirty="0"/>
              <a:t>Profilassi antitetanica</a:t>
            </a:r>
          </a:p>
          <a:p>
            <a:r>
              <a:rPr lang="it-IT" dirty="0"/>
              <a:t>Vista la possibilità di contrarre il tetano anche da ferite banali e la letalità di tale infezione, l’immunità del paziente deve essere sempre verificata. Presupposto fondamentale per la profilassi antitetanica è il trattamento chirurgico immediato della ferita con una pulizia profonda e un accurato </a:t>
            </a:r>
            <a:r>
              <a:rPr lang="it-IT" dirty="0" err="1"/>
              <a:t>debridement</a:t>
            </a:r>
            <a:r>
              <a:rPr lang="it-IT" dirty="0"/>
              <a:t>. </a:t>
            </a:r>
          </a:p>
          <a:p>
            <a:endParaRPr lang="it-IT" dirty="0"/>
          </a:p>
          <a:p>
            <a:r>
              <a:rPr lang="it-IT" dirty="0"/>
              <a:t>Profilassi antitetanica</a:t>
            </a:r>
          </a:p>
          <a:p>
            <a:r>
              <a:rPr lang="it-IT" dirty="0"/>
              <a:t>Data la facilità di contrazione e la fatalità del tetano, anche in caso di ferite di poco conto, va sempre verificato che il/la paziente sia protetto/a contro la malattia. Il requisito fondamentale per la profilassi antitetanica è l’immediato intervento chirurgico sulla ferita, accompagnato da una pulizia profonda e uno scrupoloso sbrigliamento chirurgico.</a:t>
            </a:r>
          </a:p>
          <a:p>
            <a:endParaRPr lang="it-IT" dirty="0"/>
          </a:p>
        </p:txBody>
      </p:sp>
    </p:spTree>
    <p:extLst>
      <p:ext uri="{BB962C8B-B14F-4D97-AF65-F5344CB8AC3E}">
        <p14:creationId xmlns:p14="http://schemas.microsoft.com/office/powerpoint/2010/main" val="18171326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154984"/>
          </a:xfrm>
          <a:prstGeom prst="rect">
            <a:avLst/>
          </a:prstGeom>
          <a:noFill/>
          <a:ln w="9525">
            <a:noFill/>
            <a:miter lim="800000"/>
            <a:headEnd/>
            <a:tailEnd/>
          </a:ln>
        </p:spPr>
        <p:txBody>
          <a:bodyPr>
            <a:spAutoFit/>
          </a:bodyPr>
          <a:lstStyle/>
          <a:p>
            <a:r>
              <a:rPr lang="de-DE" i="1" dirty="0"/>
              <a:t>Mit der Balance zwischen Arbeit und Privatleben ist das ausgewogene Verhältnis der beiden Lebensbereiche gemeint.</a:t>
            </a:r>
          </a:p>
          <a:p>
            <a:r>
              <a:rPr lang="de-DE" i="1" dirty="0"/>
              <a:t> </a:t>
            </a:r>
            <a:endParaRPr lang="it-IT" dirty="0"/>
          </a:p>
          <a:p>
            <a:r>
              <a:rPr lang="it-IT" dirty="0"/>
              <a:t>Per equilibrio tra vita privata e lavoro, si intende la commisurazione di entrambi gli ambiti della vita. </a:t>
            </a:r>
          </a:p>
          <a:p>
            <a:r>
              <a:rPr lang="it-IT" dirty="0"/>
              <a:t>Con bilancio tra lavoro e vita privata si intende il rapporto tra entrambi gli ambiti della vita.</a:t>
            </a:r>
          </a:p>
          <a:p>
            <a:r>
              <a:rPr lang="it-IT" dirty="0"/>
              <a:t>Con equilibrio tra lavoro e vita privata si intende il rapporto soppesato di entrambi gli ambiti della vita.</a:t>
            </a:r>
          </a:p>
          <a:p>
            <a:r>
              <a:rPr lang="it-IT" dirty="0"/>
              <a:t>Per equilibrio tra lavoro e vita privata si intende il rapporto bilanciato tra queste due sfere della vita.</a:t>
            </a:r>
          </a:p>
        </p:txBody>
      </p:sp>
    </p:spTree>
    <p:extLst>
      <p:ext uri="{BB962C8B-B14F-4D97-AF65-F5344CB8AC3E}">
        <p14:creationId xmlns:p14="http://schemas.microsoft.com/office/powerpoint/2010/main" val="42515242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632311"/>
          </a:xfrm>
          <a:prstGeom prst="rect">
            <a:avLst/>
          </a:prstGeom>
          <a:noFill/>
          <a:ln w="9525">
            <a:noFill/>
            <a:miter lim="800000"/>
            <a:headEnd/>
            <a:tailEnd/>
          </a:ln>
        </p:spPr>
        <p:txBody>
          <a:bodyPr>
            <a:spAutoFit/>
          </a:bodyPr>
          <a:lstStyle/>
          <a:p>
            <a:r>
              <a:rPr lang="it-IT" dirty="0"/>
              <a:t>Particolarmente a rischio sono le ferite contaminate, ma anche quelle penetranti, in particolare a carico di tessuti scarsamente irrorati, così come le ferite cicatrizzate e quelle infette. </a:t>
            </a:r>
          </a:p>
          <a:p>
            <a:r>
              <a:rPr lang="it-IT" dirty="0"/>
              <a:t>Inoltre, l’infezione da tetano può essere causata da ferite da morso, ma anche dalla rimozione di corpi estranei assimilati dai tessuti e senza precedenti complicanze. </a:t>
            </a:r>
          </a:p>
          <a:p>
            <a:endParaRPr lang="it-IT" dirty="0"/>
          </a:p>
          <a:p>
            <a:endParaRPr lang="it-IT" dirty="0"/>
          </a:p>
          <a:p>
            <a:r>
              <a:rPr lang="it-IT" dirty="0"/>
              <a:t>Le ferite contaminate sono particolarmente pericolose, ma sono a rischio anche le lesioni profonde ed estese, soprattutto in tessuti poco ossigenati, come anche le ferite vecchie e/o infette. </a:t>
            </a:r>
          </a:p>
          <a:p>
            <a:r>
              <a:rPr lang="it-IT" dirty="0"/>
              <a:t>Ogni ferita da morso può originare un’infezione da tetano, e lo stesso vale anche per la rimozione di corpi estranei precedentemente assimilati senza effetti collaterali.</a:t>
            </a:r>
          </a:p>
          <a:p>
            <a:endParaRPr lang="it-IT" dirty="0"/>
          </a:p>
        </p:txBody>
      </p:sp>
    </p:spTree>
    <p:extLst>
      <p:ext uri="{BB962C8B-B14F-4D97-AF65-F5344CB8AC3E}">
        <p14:creationId xmlns:p14="http://schemas.microsoft.com/office/powerpoint/2010/main" val="42853214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6370975"/>
          </a:xfrm>
          <a:prstGeom prst="rect">
            <a:avLst/>
          </a:prstGeom>
          <a:noFill/>
          <a:ln w="9525">
            <a:noFill/>
            <a:miter lim="800000"/>
            <a:headEnd/>
            <a:tailEnd/>
          </a:ln>
        </p:spPr>
        <p:txBody>
          <a:bodyPr>
            <a:spAutoFit/>
          </a:bodyPr>
          <a:lstStyle/>
          <a:p>
            <a:r>
              <a:rPr lang="it-IT" dirty="0"/>
              <a:t>Per mantenere basso il rischio di un’infezione da tetano, è necessario cercare di raggiungere un’immunizzazione primaria dell’intera popolazione con tre dosi di vaccino antitetanico. </a:t>
            </a:r>
          </a:p>
          <a:p>
            <a:r>
              <a:rPr lang="it-IT" dirty="0"/>
              <a:t>Le prime due dosi devono essere somministrate a una distanza di quattro settimane l’una dall’altra, mentre la terza dose 6-12 mesi dopo la seconda. Per garantire il rafforzamento dell’immunità, è consigliato non ridurre gli intervalli previsti. </a:t>
            </a:r>
          </a:p>
          <a:p>
            <a:endParaRPr lang="it-IT" dirty="0"/>
          </a:p>
          <a:p>
            <a:r>
              <a:rPr lang="it-IT" dirty="0"/>
              <a:t>Per tenere sotto controllo il rischio di infezione da tetano, sarebbe bene procedere con una vaccinazione di base dell’intera popolazione tramite tre iniezioni di tossoide tetanico. L’intervallo tra la prima e la seconda dose vaccinale dovrebbe essere di quattro settimane, mentre tra la seconda e la terza dose devono essere decorsi tra i 6 e i 12 mesi. Affinché il sistema immunitario risponda in maniera ottimale, non bisogna far passare meno tempo del previsto fra i richiami.</a:t>
            </a:r>
          </a:p>
          <a:p>
            <a:endParaRPr lang="it-IT" dirty="0"/>
          </a:p>
        </p:txBody>
      </p:sp>
    </p:spTree>
    <p:extLst>
      <p:ext uri="{BB962C8B-B14F-4D97-AF65-F5344CB8AC3E}">
        <p14:creationId xmlns:p14="http://schemas.microsoft.com/office/powerpoint/2010/main" val="28492799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262979"/>
          </a:xfrm>
          <a:prstGeom prst="rect">
            <a:avLst/>
          </a:prstGeom>
          <a:noFill/>
          <a:ln w="9525">
            <a:noFill/>
            <a:miter lim="800000"/>
            <a:headEnd/>
            <a:tailEnd/>
          </a:ln>
        </p:spPr>
        <p:txBody>
          <a:bodyPr>
            <a:spAutoFit/>
          </a:bodyPr>
          <a:lstStyle/>
          <a:p>
            <a:r>
              <a:rPr lang="it-IT" dirty="0"/>
              <a:t>In seguito al corretto completamento dell’immunizzazione primaria, è necessario sottoporsi a un richiamo ogni dieci anni per mantenere l’immunità. Si ricorda che una malattia pregressa non conferisce immunità. Le donne in gravidanza possono ricevere il vaccino in qualsiasi momento. </a:t>
            </a:r>
          </a:p>
          <a:p>
            <a:endParaRPr lang="it-IT" dirty="0"/>
          </a:p>
          <a:p>
            <a:r>
              <a:rPr lang="it-IT" dirty="0"/>
              <a:t>Dopo una corretta vaccinazione di base completa di tutti e tre le dosi, ogni dieci anni va somministrato un ulteriore richiamo di tossoide tetanico, per poter mantenere alta l’immunità al virus. La successiva guarigione alla contrazione del tetano non conferisce, tuttavia, alcuna immunità alla malattia. Anche durante la gravidanza, la vaccinazione può essere fatta in qualsiasi momento.</a:t>
            </a:r>
          </a:p>
          <a:p>
            <a:endParaRPr lang="it-IT" dirty="0"/>
          </a:p>
        </p:txBody>
      </p:sp>
    </p:spTree>
    <p:extLst>
      <p:ext uri="{BB962C8B-B14F-4D97-AF65-F5344CB8AC3E}">
        <p14:creationId xmlns:p14="http://schemas.microsoft.com/office/powerpoint/2010/main" val="27171413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632311"/>
          </a:xfrm>
          <a:prstGeom prst="rect">
            <a:avLst/>
          </a:prstGeom>
          <a:noFill/>
          <a:ln w="9525">
            <a:noFill/>
            <a:miter lim="800000"/>
            <a:headEnd/>
            <a:tailEnd/>
          </a:ln>
        </p:spPr>
        <p:txBody>
          <a:bodyPr>
            <a:spAutoFit/>
          </a:bodyPr>
          <a:lstStyle/>
          <a:p>
            <a:r>
              <a:rPr lang="it-IT" dirty="0"/>
              <a:t>In caso di evento traumatico, nei pazienti incoscienti, in quelli completamente immunizzati o non immunizzati nei tempi esatti, ma anche in caso di storia vaccinale sconosciuta, è necessaria la profilassi simultanea con 0,5 ml di vaccino antitetanico e con immunoglobuline al dosaggio di 250 UI. È previsto che le due somministrazioni si effettuino per via intramuscolare in siti controlaterali del corpo. </a:t>
            </a:r>
          </a:p>
          <a:p>
            <a:endParaRPr lang="it-IT" dirty="0"/>
          </a:p>
          <a:p>
            <a:r>
              <a:rPr lang="it-IT" dirty="0"/>
              <a:t>In caso di ferite di pazienti privi di sensi, sia nel caso in cui il ciclo di vaccinazioni sia stato completato, sia che non sia stato completato in tempo, che in caso di documentazione vaccinale incompleta, va effettuata una profilassi simultanea di 0,5 ml di tossoide tetanico e 250 unità IM di immunoglobuline antitetaniche. Le iniezioni intramuscolari vanno eseguite nella zona del corpo controlaterale alla ferita. </a:t>
            </a:r>
          </a:p>
        </p:txBody>
      </p:sp>
    </p:spTree>
    <p:extLst>
      <p:ext uri="{BB962C8B-B14F-4D97-AF65-F5344CB8AC3E}">
        <p14:creationId xmlns:p14="http://schemas.microsoft.com/office/powerpoint/2010/main" val="27173286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154984"/>
          </a:xfrm>
          <a:prstGeom prst="rect">
            <a:avLst/>
          </a:prstGeom>
          <a:noFill/>
          <a:ln w="9525">
            <a:noFill/>
            <a:miter lim="800000"/>
            <a:headEnd/>
            <a:tailEnd/>
          </a:ln>
        </p:spPr>
        <p:txBody>
          <a:bodyPr>
            <a:spAutoFit/>
          </a:bodyPr>
          <a:lstStyle/>
          <a:p>
            <a:r>
              <a:rPr lang="it-IT" dirty="0"/>
              <a:t>In caso di ferite penetranti cicatrizzate ma anche per ustioni estese, è indicata una dose di 500 UI di immunoglobuline: a questo dosaggio, la somministrazione contemporanea del vaccino non ostacola l’effetto dell’antitossina né il suo sviluppo. </a:t>
            </a:r>
          </a:p>
          <a:p>
            <a:endParaRPr lang="it-IT" dirty="0"/>
          </a:p>
          <a:p>
            <a:r>
              <a:rPr lang="it-IT" dirty="0"/>
              <a:t>In caso di ferite profonde e vecchie, come anche in caso di bruciature estese, la dose di immunoglobulina antitetanica indicata è di 500 unità IM. A questo dosaggio, anche in caso di somministrazione contemporanea del tossoide, non si va ad ostacolare né l’effetto dell’antitetanica, né la formazione di antitossine da parte dell’organismo. </a:t>
            </a:r>
          </a:p>
        </p:txBody>
      </p:sp>
    </p:spTree>
    <p:extLst>
      <p:ext uri="{BB962C8B-B14F-4D97-AF65-F5344CB8AC3E}">
        <p14:creationId xmlns:p14="http://schemas.microsoft.com/office/powerpoint/2010/main" val="9351765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6370975"/>
          </a:xfrm>
          <a:prstGeom prst="rect">
            <a:avLst/>
          </a:prstGeom>
          <a:noFill/>
          <a:ln w="9525">
            <a:noFill/>
            <a:miter lim="800000"/>
            <a:headEnd/>
            <a:tailEnd/>
          </a:ln>
        </p:spPr>
        <p:txBody>
          <a:bodyPr>
            <a:spAutoFit/>
          </a:bodyPr>
          <a:lstStyle/>
          <a:p>
            <a:r>
              <a:rPr lang="it-IT" dirty="0"/>
              <a:t>I pazienti con una corretta immunizzazione primaria e che presentano ferite a rischio o cicatrizzate ricevono un’ulteriore dose qualora siano trascorsi più di 5 anni dall’ultima vaccinazione. Qualsiasi tipo di profilassi antitetanica deve essere registrata (libretto vaccinale). Il paziente deve essere informato riguardo alla necessità eventuale di completare l’immunizzazione.</a:t>
            </a:r>
          </a:p>
          <a:p>
            <a:endParaRPr lang="it-IT" dirty="0"/>
          </a:p>
          <a:p>
            <a:r>
              <a:rPr lang="it-IT" dirty="0"/>
              <a:t>Ai/alle pazienti con una corretta immunizzazione di base, presentanti ferite a rischio o non recenti, è da effettuarsi una vaccinazione di richiamo di tossoide tetanico, nel caso in cui il tempo trascorso tra l’ultima somministrazione e la ferita sia maggiore di cinque anni.</a:t>
            </a:r>
          </a:p>
          <a:p>
            <a:r>
              <a:rPr lang="it-IT" dirty="0"/>
              <a:t>Ogni tipo di profilassi antitetanica dev’essere documentata nel libretto delle vaccinazioni. Il/la paziente dev’essere informato/a riguardo l’eventuale necessario completamento della vaccinazione.</a:t>
            </a:r>
          </a:p>
        </p:txBody>
      </p:sp>
    </p:spTree>
    <p:extLst>
      <p:ext uri="{BB962C8B-B14F-4D97-AF65-F5344CB8AC3E}">
        <p14:creationId xmlns:p14="http://schemas.microsoft.com/office/powerpoint/2010/main" val="39028116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524315"/>
          </a:xfrm>
          <a:prstGeom prst="rect">
            <a:avLst/>
          </a:prstGeom>
          <a:noFill/>
          <a:ln w="9525">
            <a:noFill/>
            <a:miter lim="800000"/>
            <a:headEnd/>
            <a:tailEnd/>
          </a:ln>
        </p:spPr>
        <p:txBody>
          <a:bodyPr>
            <a:spAutoFit/>
          </a:bodyPr>
          <a:lstStyle/>
          <a:p>
            <a:r>
              <a:rPr lang="it-IT" dirty="0"/>
              <a:t>Profilassi antibiotica</a:t>
            </a:r>
          </a:p>
          <a:p>
            <a:r>
              <a:rPr lang="it-IT" dirty="0"/>
              <a:t>Qualsiasi ferita aperta a carico del cavo orale e del cavo rinofaringeo è suscettibile a contaminazione per l’origine della ferita stessa oppure attraverso l’ingresso di microorganismi nei tessuti in un secondo momento. L’alternativa che l’organismo riesca a contrastare i germi infettanti o che si manifesti un’infezione dipende da diversi fattori e dalle strategie terapeutiche adottate. Oltre allo stato di salute generale del paziente, la presenza di un’infezione viene determinata dalle caratteristiche locali della ferita (localizzazione, dimensione, forma, presenza di corpi estranei, grado di vascolarizzazione) così come dalla virulenza degli agenti patogeni. </a:t>
            </a:r>
          </a:p>
        </p:txBody>
      </p:sp>
    </p:spTree>
    <p:extLst>
      <p:ext uri="{BB962C8B-B14F-4D97-AF65-F5344CB8AC3E}">
        <p14:creationId xmlns:p14="http://schemas.microsoft.com/office/powerpoint/2010/main" val="14560735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262979"/>
          </a:xfrm>
          <a:prstGeom prst="rect">
            <a:avLst/>
          </a:prstGeom>
          <a:noFill/>
          <a:ln w="9525">
            <a:noFill/>
            <a:miter lim="800000"/>
            <a:headEnd/>
            <a:tailEnd/>
          </a:ln>
        </p:spPr>
        <p:txBody>
          <a:bodyPr>
            <a:spAutoFit/>
          </a:bodyPr>
          <a:lstStyle/>
          <a:p>
            <a:r>
              <a:rPr lang="it-IT" dirty="0"/>
              <a:t>Numerosi studi hanno dimostrato l’efficacia della profilassi antibiotica </a:t>
            </a:r>
            <a:r>
              <a:rPr lang="it-IT" dirty="0" err="1"/>
              <a:t>perioperatoria</a:t>
            </a:r>
            <a:r>
              <a:rPr lang="it-IT" dirty="0"/>
              <a:t> in traumi a carico del distretto maxillo-facciale. Per quanto riguarda la scelta dell’antibiotico, è importante conoscere il possibile spettro dei microorganismi patogeni. In presenza di una flora batterica mista sono particolarmente indicate le penicilline ad ampio spettro, eventualmente in combinazione con </a:t>
            </a:r>
            <a:r>
              <a:rPr lang="it-IT" dirty="0" err="1"/>
              <a:t>oxacillina</a:t>
            </a:r>
            <a:r>
              <a:rPr lang="it-IT" dirty="0"/>
              <a:t> o con cefalosporine. Nessun tipo di antibiotico può, tuttavia, sostituire le difese immunitarie dell’organismo né il rispetto delle norme chirurgiche. Le fratture medio-facciali che interessano la base cranica vengono trattate con una terapia antibiotica per i dieci giorni precedenti all’intervento chirurgico. Le lesioni infette dovrebbero essere trattate con una terapia antibiotica mirata prescritta in seguito a un antibiogramma.</a:t>
            </a:r>
          </a:p>
        </p:txBody>
      </p:sp>
    </p:spTree>
    <p:extLst>
      <p:ext uri="{BB962C8B-B14F-4D97-AF65-F5344CB8AC3E}">
        <p14:creationId xmlns:p14="http://schemas.microsoft.com/office/powerpoint/2010/main" val="35949908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952DAF-31BC-42B8-9CB6-F10DFB72C88F}"/>
            </a:ext>
          </a:extLst>
        </p:cNvPr>
        <p:cNvGrpSpPr/>
        <p:nvPr/>
      </p:nvGrpSpPr>
      <p:grpSpPr>
        <a:xfrm>
          <a:off x="0" y="0"/>
          <a:ext cx="0" cy="0"/>
          <a:chOff x="0" y="0"/>
          <a:chExt cx="0" cy="0"/>
        </a:xfrm>
      </p:grpSpPr>
      <p:sp>
        <p:nvSpPr>
          <p:cNvPr id="144386" name="Text Box 2">
            <a:extLst>
              <a:ext uri="{FF2B5EF4-FFF2-40B4-BE49-F238E27FC236}">
                <a16:creationId xmlns:a16="http://schemas.microsoft.com/office/drawing/2014/main" id="{FD2FB41F-391A-0305-191C-C478F99E5738}"/>
              </a:ext>
            </a:extLst>
          </p:cNvPr>
          <p:cNvSpPr txBox="1">
            <a:spLocks noChangeArrowheads="1"/>
          </p:cNvSpPr>
          <p:nvPr/>
        </p:nvSpPr>
        <p:spPr bwMode="auto">
          <a:xfrm>
            <a:off x="381000" y="228600"/>
            <a:ext cx="8229600" cy="5262979"/>
          </a:xfrm>
          <a:prstGeom prst="rect">
            <a:avLst/>
          </a:prstGeom>
          <a:noFill/>
          <a:ln w="9525">
            <a:noFill/>
            <a:miter lim="800000"/>
            <a:headEnd/>
            <a:tailEnd/>
          </a:ln>
        </p:spPr>
        <p:txBody>
          <a:bodyPr>
            <a:spAutoFit/>
          </a:bodyPr>
          <a:lstStyle/>
          <a:p>
            <a:r>
              <a:rPr lang="it-IT" dirty="0"/>
              <a:t>Numerosi studi hanno dimostrato l’efficacia della profilassi antibiotica </a:t>
            </a:r>
            <a:r>
              <a:rPr lang="it-IT" dirty="0" err="1"/>
              <a:t>perioperatoria</a:t>
            </a:r>
            <a:r>
              <a:rPr lang="it-IT" dirty="0"/>
              <a:t> in traumi a carico del distretto maxillo-facciale. Per quanto riguarda la scelta dell’antibiotico, è importante conoscere il possibile spettro dei microorganismi patogeni. In presenza di una flora batterica mista sono particolarmente indicate le penicilline ad ampio spettro, eventualmente in combinazione con </a:t>
            </a:r>
            <a:r>
              <a:rPr lang="it-IT" dirty="0" err="1"/>
              <a:t>oxacillina</a:t>
            </a:r>
            <a:r>
              <a:rPr lang="it-IT" dirty="0"/>
              <a:t> o con cefalosporine. Nessun tipo di antibiotico può, tuttavia, sostituire le difese immunitarie dell’organismo né il rispetto delle norme chirurgiche. Le fratture medio-facciali che interessano la base cranica vengono trattate con una terapia antibiotica per i dieci giorni precedenti all’intervento chirurgico. Le lesioni infette dovrebbero essere trattate con una terapia antibiotica mirata prescritta in seguito a un antibiogramma.</a:t>
            </a:r>
          </a:p>
        </p:txBody>
      </p:sp>
    </p:spTree>
    <p:extLst>
      <p:ext uri="{BB962C8B-B14F-4D97-AF65-F5344CB8AC3E}">
        <p14:creationId xmlns:p14="http://schemas.microsoft.com/office/powerpoint/2010/main" val="1152490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3970318"/>
          </a:xfrm>
          <a:prstGeom prst="rect">
            <a:avLst/>
          </a:prstGeom>
          <a:noFill/>
          <a:ln w="9525">
            <a:noFill/>
            <a:miter lim="800000"/>
            <a:headEnd/>
            <a:tailEnd/>
          </a:ln>
        </p:spPr>
        <p:txBody>
          <a:bodyPr>
            <a:spAutoFit/>
          </a:bodyPr>
          <a:lstStyle/>
          <a:p>
            <a:r>
              <a:rPr lang="it-IT" sz="2800" dirty="0" err="1"/>
              <a:t>Arztbrief</a:t>
            </a:r>
            <a:r>
              <a:rPr lang="it-IT" sz="2800" dirty="0"/>
              <a:t>, </a:t>
            </a:r>
            <a:r>
              <a:rPr lang="it-IT" sz="2800" dirty="0" err="1"/>
              <a:t>Entlassungsbrief</a:t>
            </a:r>
            <a:r>
              <a:rPr lang="it-IT" sz="2800" dirty="0"/>
              <a:t>, </a:t>
            </a:r>
            <a:r>
              <a:rPr lang="it-IT" sz="2800" dirty="0" err="1"/>
              <a:t>Befundbericht</a:t>
            </a:r>
            <a:r>
              <a:rPr lang="it-IT" sz="2800" dirty="0"/>
              <a:t>, </a:t>
            </a:r>
            <a:r>
              <a:rPr lang="it-IT" sz="2800" dirty="0" err="1"/>
              <a:t>Epikrise</a:t>
            </a:r>
            <a:r>
              <a:rPr lang="it-IT" sz="2800" dirty="0"/>
              <a:t>, </a:t>
            </a:r>
            <a:r>
              <a:rPr lang="it-IT" sz="2800" dirty="0" err="1"/>
              <a:t>Patientenbrief</a:t>
            </a:r>
            <a:endParaRPr lang="en-GB" sz="2800" dirty="0"/>
          </a:p>
          <a:p>
            <a:r>
              <a:rPr lang="it-IT" sz="2800" dirty="0"/>
              <a:t> </a:t>
            </a:r>
            <a:endParaRPr lang="en-GB" sz="2800" dirty="0"/>
          </a:p>
          <a:p>
            <a:r>
              <a:rPr lang="it-IT" sz="2800" dirty="0" err="1"/>
              <a:t>Klinischer</a:t>
            </a:r>
            <a:r>
              <a:rPr lang="it-IT" sz="2800" dirty="0"/>
              <a:t> </a:t>
            </a:r>
            <a:r>
              <a:rPr lang="it-IT" sz="2800" dirty="0" err="1"/>
              <a:t>Arztbrief</a:t>
            </a:r>
            <a:r>
              <a:rPr lang="it-IT" sz="2800" dirty="0"/>
              <a:t>, </a:t>
            </a:r>
            <a:r>
              <a:rPr lang="it-IT" sz="2800" dirty="0" err="1"/>
              <a:t>stationärer</a:t>
            </a:r>
            <a:r>
              <a:rPr lang="it-IT" sz="2800" dirty="0"/>
              <a:t> </a:t>
            </a:r>
            <a:r>
              <a:rPr lang="it-IT" sz="2800" dirty="0" err="1"/>
              <a:t>Arztbrief</a:t>
            </a:r>
            <a:r>
              <a:rPr lang="it-IT" sz="2800" dirty="0"/>
              <a:t> &gt; scheda/lettera/relazione di dimissione ospedaliera</a:t>
            </a:r>
          </a:p>
          <a:p>
            <a:r>
              <a:rPr lang="it-IT" sz="2800" dirty="0"/>
              <a:t>(SDO/LDO)</a:t>
            </a:r>
          </a:p>
          <a:p>
            <a:endParaRPr lang="en-GB" sz="2800" dirty="0"/>
          </a:p>
          <a:p>
            <a:r>
              <a:rPr lang="it-IT" sz="2800" dirty="0" err="1"/>
              <a:t>Facharztbrief</a:t>
            </a:r>
            <a:r>
              <a:rPr lang="it-IT" sz="2800" dirty="0"/>
              <a:t>, </a:t>
            </a:r>
            <a:r>
              <a:rPr lang="it-IT" sz="2800" dirty="0" err="1"/>
              <a:t>Arztbrief</a:t>
            </a:r>
            <a:r>
              <a:rPr lang="it-IT" sz="2800" dirty="0"/>
              <a:t> in </a:t>
            </a:r>
            <a:r>
              <a:rPr lang="it-IT" sz="2800" dirty="0" err="1"/>
              <a:t>der</a:t>
            </a:r>
            <a:r>
              <a:rPr lang="it-IT" sz="2800" dirty="0"/>
              <a:t> Praxis &gt; referti di visite specialistiche</a:t>
            </a:r>
            <a:endParaRPr lang="en-GB" sz="2800" dirty="0"/>
          </a:p>
        </p:txBody>
      </p:sp>
      <p:sp>
        <p:nvSpPr>
          <p:cNvPr id="2" name="CasellaDiTesto 1"/>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1980429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6001643"/>
          </a:xfrm>
          <a:prstGeom prst="rect">
            <a:avLst/>
          </a:prstGeom>
          <a:noFill/>
          <a:ln w="9525">
            <a:noFill/>
            <a:miter lim="800000"/>
            <a:headEnd/>
            <a:tailEnd/>
          </a:ln>
        </p:spPr>
        <p:txBody>
          <a:bodyPr>
            <a:spAutoFit/>
          </a:bodyPr>
          <a:lstStyle/>
          <a:p>
            <a:r>
              <a:rPr lang="de-DE" i="1" dirty="0"/>
              <a:t>Zielte der Begriff Work-Life-Balance (WLB) ursprünglich auf die Vereinbarkeit von Beruf und Familie bei Frauen ab, bezieht er sich mittlerweile auf Männer und Frauen mit und ohne Familie. </a:t>
            </a:r>
          </a:p>
          <a:p>
            <a:endParaRPr lang="it-IT" dirty="0"/>
          </a:p>
          <a:p>
            <a:r>
              <a:rPr lang="it-IT" dirty="0"/>
              <a:t>Il termine Work-Life-Balance</a:t>
            </a:r>
            <a:r>
              <a:rPr lang="it-IT" baseline="30000" dirty="0"/>
              <a:t>1</a:t>
            </a:r>
            <a:r>
              <a:rPr lang="it-IT" dirty="0"/>
              <a:t> (WLB) originariamente faceva riferimento all’accordo tra lavoro e famiglia con le donne, ormai invece riguarda uomini e donne con o senza famiglia.</a:t>
            </a:r>
          </a:p>
          <a:p>
            <a:r>
              <a:rPr lang="it-IT" baseline="-25000" dirty="0"/>
              <a:t>1 dall’ing. equilibrio vita-lavoro</a:t>
            </a:r>
            <a:endParaRPr lang="it-IT" dirty="0"/>
          </a:p>
          <a:p>
            <a:r>
              <a:rPr lang="it-IT" dirty="0"/>
              <a:t>Il termine Work-Life-Balance (WLB) si rivolgeva originariamente alla capacità delle donne di conciliare lavoro e famiglia, mentre ora si riferisce a uomini e donne con o senza famiglia. </a:t>
            </a:r>
          </a:p>
          <a:p>
            <a:r>
              <a:rPr lang="it-IT" dirty="0"/>
              <a:t>Inizialmente il concetto di Work-Life-Balance (WLB) mirava al conciliare delle donne della loro vita lavorativa e della famiglia, ma nel frattempo si riferisce a uomini e donne con e senza una famiglia. </a:t>
            </a:r>
          </a:p>
        </p:txBody>
      </p:sp>
    </p:spTree>
    <p:extLst>
      <p:ext uri="{BB962C8B-B14F-4D97-AF65-F5344CB8AC3E}">
        <p14:creationId xmlns:p14="http://schemas.microsoft.com/office/powerpoint/2010/main" val="34684222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5262979"/>
          </a:xfrm>
          <a:prstGeom prst="rect">
            <a:avLst/>
          </a:prstGeom>
          <a:noFill/>
          <a:ln w="9525">
            <a:noFill/>
            <a:miter lim="800000"/>
            <a:headEnd/>
            <a:tailEnd/>
          </a:ln>
        </p:spPr>
        <p:txBody>
          <a:bodyPr>
            <a:spAutoFit/>
          </a:bodyPr>
          <a:lstStyle/>
          <a:p>
            <a:r>
              <a:rPr lang="en-GB" sz="2800" dirty="0" err="1"/>
              <a:t>Anschrift</a:t>
            </a:r>
            <a:r>
              <a:rPr lang="en-GB" sz="2800" dirty="0"/>
              <a:t> des </a:t>
            </a:r>
            <a:r>
              <a:rPr lang="en-GB" sz="2800" dirty="0" err="1"/>
              <a:t>Absenders</a:t>
            </a:r>
            <a:endParaRPr lang="en-GB" sz="2800" dirty="0"/>
          </a:p>
          <a:p>
            <a:r>
              <a:rPr lang="en-GB" sz="2800" dirty="0" err="1"/>
              <a:t>Anschrift</a:t>
            </a:r>
            <a:r>
              <a:rPr lang="en-GB" sz="2800" dirty="0"/>
              <a:t> des </a:t>
            </a:r>
            <a:r>
              <a:rPr lang="en-GB" sz="2800" dirty="0" err="1"/>
              <a:t>Empfängers</a:t>
            </a:r>
            <a:endParaRPr lang="en-GB" sz="2800" dirty="0"/>
          </a:p>
          <a:p>
            <a:r>
              <a:rPr lang="en-GB" sz="2800" dirty="0" err="1"/>
              <a:t>Personalien</a:t>
            </a:r>
            <a:r>
              <a:rPr lang="en-GB" sz="2800" dirty="0"/>
              <a:t> </a:t>
            </a:r>
          </a:p>
          <a:p>
            <a:r>
              <a:rPr lang="en-GB" sz="2800" dirty="0" err="1"/>
              <a:t>Anrede</a:t>
            </a:r>
            <a:endParaRPr lang="en-GB" sz="2800" dirty="0"/>
          </a:p>
          <a:p>
            <a:r>
              <a:rPr lang="en-GB" sz="2800" dirty="0" err="1"/>
              <a:t>Einleitung</a:t>
            </a:r>
            <a:endParaRPr lang="en-GB" sz="2800" dirty="0"/>
          </a:p>
          <a:p>
            <a:r>
              <a:rPr lang="en-GB" sz="2800" dirty="0" err="1"/>
              <a:t>Diagnosen</a:t>
            </a:r>
            <a:endParaRPr lang="en-GB" sz="2800" dirty="0"/>
          </a:p>
          <a:p>
            <a:r>
              <a:rPr lang="en-GB" sz="2800" dirty="0" err="1"/>
              <a:t>Anamnese</a:t>
            </a:r>
            <a:endParaRPr lang="en-GB" sz="2800" dirty="0"/>
          </a:p>
          <a:p>
            <a:r>
              <a:rPr lang="en-GB" sz="2800" dirty="0" err="1"/>
              <a:t>Diagnostik</a:t>
            </a:r>
            <a:r>
              <a:rPr lang="en-GB" sz="2800" dirty="0"/>
              <a:t> (</a:t>
            </a:r>
            <a:r>
              <a:rPr lang="en-GB" sz="2800" dirty="0" err="1"/>
              <a:t>körperliche</a:t>
            </a:r>
            <a:r>
              <a:rPr lang="en-GB" sz="2800" dirty="0"/>
              <a:t> </a:t>
            </a:r>
            <a:r>
              <a:rPr lang="en-GB" sz="2800" dirty="0" err="1"/>
              <a:t>Untersuchung</a:t>
            </a:r>
            <a:r>
              <a:rPr lang="en-GB" sz="2800" dirty="0"/>
              <a:t>, </a:t>
            </a:r>
            <a:r>
              <a:rPr lang="en-GB" sz="2800" dirty="0" err="1"/>
              <a:t>psyschischer</a:t>
            </a:r>
            <a:r>
              <a:rPr lang="en-GB" sz="2800" dirty="0"/>
              <a:t> </a:t>
            </a:r>
            <a:r>
              <a:rPr lang="en-GB" sz="2800" dirty="0" err="1"/>
              <a:t>Befund</a:t>
            </a:r>
            <a:r>
              <a:rPr lang="en-GB" sz="2800" dirty="0"/>
              <a:t>, </a:t>
            </a:r>
            <a:r>
              <a:rPr lang="en-GB" sz="2800" dirty="0" err="1"/>
              <a:t>weitere</a:t>
            </a:r>
            <a:r>
              <a:rPr lang="en-GB" sz="2800" dirty="0"/>
              <a:t> </a:t>
            </a:r>
            <a:r>
              <a:rPr lang="en-GB" sz="2800" dirty="0" err="1"/>
              <a:t>Untersuchungen</a:t>
            </a:r>
            <a:r>
              <a:rPr lang="en-GB" sz="2800" dirty="0"/>
              <a:t>)</a:t>
            </a:r>
          </a:p>
          <a:p>
            <a:r>
              <a:rPr lang="en-GB" sz="2800" dirty="0" err="1"/>
              <a:t>Beurteilung</a:t>
            </a:r>
            <a:endParaRPr lang="en-GB" sz="2800" dirty="0"/>
          </a:p>
          <a:p>
            <a:r>
              <a:rPr lang="en-GB" sz="2800" dirty="0" err="1"/>
              <a:t>Therapievorschlag</a:t>
            </a:r>
            <a:endParaRPr lang="en-GB" sz="2800" dirty="0"/>
          </a:p>
          <a:p>
            <a:r>
              <a:rPr lang="en-GB" sz="2800" dirty="0" err="1"/>
              <a:t>Grüße</a:t>
            </a:r>
            <a:endParaRPr lang="en-GB" sz="2800" dirty="0"/>
          </a:p>
        </p:txBody>
      </p:sp>
      <p:sp>
        <p:nvSpPr>
          <p:cNvPr id="2" name="CasellaDiTesto 1"/>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40249910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4401205"/>
          </a:xfrm>
          <a:prstGeom prst="rect">
            <a:avLst/>
          </a:prstGeom>
          <a:noFill/>
          <a:ln w="9525">
            <a:noFill/>
            <a:miter lim="800000"/>
            <a:headEnd/>
            <a:tailEnd/>
          </a:ln>
        </p:spPr>
        <p:txBody>
          <a:bodyPr>
            <a:spAutoFit/>
          </a:bodyPr>
          <a:lstStyle/>
          <a:p>
            <a:r>
              <a:rPr lang="it-IT" sz="2800" dirty="0"/>
              <a:t>https://www.sanita.puglia.it/documents/36031/137015/Lettera+dimissione+ospedaliera+%28lettera+dimissione+ospedaliera.pdf%29/4d4fc3bd-abf7-478e-a2cd-a66c8d75b006</a:t>
            </a:r>
          </a:p>
          <a:p>
            <a:endParaRPr lang="it-IT" sz="2800" dirty="0"/>
          </a:p>
          <a:p>
            <a:endParaRPr lang="it-IT" sz="2800" dirty="0"/>
          </a:p>
          <a:p>
            <a:r>
              <a:rPr lang="it-IT" sz="2800" dirty="0"/>
              <a:t>https://salute.regione.veneto.it/c/document_library/get_file?uuid=9bb73d8b-12b6-4c10-997d-1ccef3b4d6b2&amp;groupId=543512</a:t>
            </a:r>
            <a:endParaRPr lang="en-GB" sz="3600" dirty="0"/>
          </a:p>
          <a:p>
            <a:endParaRPr lang="en-GB" sz="2800" dirty="0"/>
          </a:p>
        </p:txBody>
      </p:sp>
      <p:sp>
        <p:nvSpPr>
          <p:cNvPr id="2" name="CasellaDiTesto 1"/>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21587525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6124754"/>
          </a:xfrm>
          <a:prstGeom prst="rect">
            <a:avLst/>
          </a:prstGeom>
          <a:noFill/>
          <a:ln w="9525">
            <a:noFill/>
            <a:miter lim="800000"/>
            <a:headEnd/>
            <a:tailEnd/>
          </a:ln>
        </p:spPr>
        <p:txBody>
          <a:bodyPr>
            <a:spAutoFit/>
          </a:bodyPr>
          <a:lstStyle/>
          <a:p>
            <a:r>
              <a:rPr lang="it-IT" sz="2800" b="1" dirty="0"/>
              <a:t>1</a:t>
            </a:r>
            <a:r>
              <a:rPr lang="it-IT" sz="2800" dirty="0"/>
              <a:t> </a:t>
            </a:r>
            <a:r>
              <a:rPr lang="it-IT" sz="2800" b="1" dirty="0"/>
              <a:t>Rintracciabilità</a:t>
            </a:r>
            <a:r>
              <a:rPr lang="it-IT" sz="2800" dirty="0"/>
              <a:t> </a:t>
            </a:r>
            <a:endParaRPr lang="en-GB" sz="2800" dirty="0"/>
          </a:p>
          <a:p>
            <a:pPr lvl="0"/>
            <a:r>
              <a:rPr lang="it-IT" sz="2800" dirty="0"/>
              <a:t>Nome-Cognome, data nascita del paziente </a:t>
            </a:r>
            <a:endParaRPr lang="en-GB" sz="2800" dirty="0"/>
          </a:p>
          <a:p>
            <a:pPr lvl="0"/>
            <a:r>
              <a:rPr lang="it-IT" sz="2800" dirty="0"/>
              <a:t>Nome medico di base </a:t>
            </a:r>
            <a:endParaRPr lang="en-GB" sz="2800" dirty="0"/>
          </a:p>
          <a:p>
            <a:pPr lvl="0"/>
            <a:r>
              <a:rPr lang="it-IT" sz="2800" dirty="0"/>
              <a:t>Nome medico che ha seguito il paziente </a:t>
            </a:r>
            <a:endParaRPr lang="en-GB" sz="2800" dirty="0"/>
          </a:p>
          <a:p>
            <a:pPr lvl="0"/>
            <a:r>
              <a:rPr lang="it-IT" sz="2800" dirty="0"/>
              <a:t>Nome dei medici che hanno eseguito le consulenze </a:t>
            </a:r>
            <a:endParaRPr lang="en-GB" sz="2800" dirty="0"/>
          </a:p>
          <a:p>
            <a:r>
              <a:rPr lang="it-IT" sz="2800" b="1" dirty="0"/>
              <a:t>2 Informazioni sul ricovero </a:t>
            </a:r>
            <a:endParaRPr lang="en-GB" sz="2800" b="1" dirty="0"/>
          </a:p>
          <a:p>
            <a:pPr lvl="0"/>
            <a:r>
              <a:rPr lang="it-IT" sz="2800" dirty="0"/>
              <a:t>Motivo del ricovero </a:t>
            </a:r>
            <a:endParaRPr lang="en-GB" sz="2800" dirty="0"/>
          </a:p>
          <a:p>
            <a:pPr lvl="0"/>
            <a:r>
              <a:rPr lang="it-IT" sz="2800" dirty="0"/>
              <a:t>Data ricovero </a:t>
            </a:r>
            <a:endParaRPr lang="en-GB" sz="2800" dirty="0"/>
          </a:p>
          <a:p>
            <a:pPr lvl="0"/>
            <a:r>
              <a:rPr lang="it-IT" sz="2800" dirty="0"/>
              <a:t>Data dimissione </a:t>
            </a:r>
            <a:endParaRPr lang="en-GB" sz="2800" dirty="0"/>
          </a:p>
          <a:p>
            <a:pPr lvl="0"/>
            <a:r>
              <a:rPr lang="it-IT" sz="2800" dirty="0"/>
              <a:t>Diagnosi </a:t>
            </a:r>
            <a:endParaRPr lang="en-GB" sz="2800" dirty="0"/>
          </a:p>
          <a:p>
            <a:pPr lvl="0"/>
            <a:r>
              <a:rPr lang="it-IT" sz="2800" dirty="0"/>
              <a:t>Esami diagnostici rilevanti </a:t>
            </a:r>
            <a:endParaRPr lang="en-GB" sz="2800" dirty="0"/>
          </a:p>
          <a:p>
            <a:pPr lvl="0"/>
            <a:r>
              <a:rPr lang="it-IT" sz="2800" dirty="0"/>
              <a:t>Decorso clinico </a:t>
            </a:r>
            <a:endParaRPr lang="en-GB" sz="2800" dirty="0"/>
          </a:p>
          <a:p>
            <a:pPr lvl="0"/>
            <a:r>
              <a:rPr lang="it-IT" sz="2800" dirty="0"/>
              <a:t>Terapie effettuate</a:t>
            </a:r>
            <a:endParaRPr lang="en-GB" sz="2800" dirty="0"/>
          </a:p>
          <a:p>
            <a:r>
              <a:rPr lang="it-IT" sz="2800" dirty="0"/>
              <a:t> </a:t>
            </a:r>
            <a:endParaRPr lang="en-GB" sz="2800" dirty="0"/>
          </a:p>
        </p:txBody>
      </p:sp>
      <p:sp>
        <p:nvSpPr>
          <p:cNvPr id="2" name="CasellaDiTesto 1"/>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2247273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5262979"/>
          </a:xfrm>
          <a:prstGeom prst="rect">
            <a:avLst/>
          </a:prstGeom>
          <a:noFill/>
          <a:ln w="9525">
            <a:noFill/>
            <a:miter lim="800000"/>
            <a:headEnd/>
            <a:tailEnd/>
          </a:ln>
        </p:spPr>
        <p:txBody>
          <a:bodyPr>
            <a:spAutoFit/>
          </a:bodyPr>
          <a:lstStyle/>
          <a:p>
            <a:r>
              <a:rPr lang="it-IT" sz="2800" b="1" dirty="0"/>
              <a:t>3 Post-ricovero </a:t>
            </a:r>
            <a:endParaRPr lang="en-GB" sz="2800" b="1" dirty="0"/>
          </a:p>
          <a:p>
            <a:pPr lvl="0"/>
            <a:r>
              <a:rPr lang="it-IT" sz="2800" dirty="0"/>
              <a:t>Esami/visite di controllo e terapie consigliate </a:t>
            </a:r>
            <a:endParaRPr lang="en-GB" sz="2800" dirty="0"/>
          </a:p>
          <a:p>
            <a:pPr lvl="0"/>
            <a:r>
              <a:rPr lang="it-IT" sz="2800" dirty="0"/>
              <a:t>Modalità di esecuzione e di organizzazione dei controlli </a:t>
            </a:r>
            <a:endParaRPr lang="en-GB" sz="2800" dirty="0"/>
          </a:p>
          <a:p>
            <a:pPr lvl="0"/>
            <a:r>
              <a:rPr lang="it-IT" sz="2800" dirty="0"/>
              <a:t>Rientri per proseguimento cure </a:t>
            </a:r>
            <a:endParaRPr lang="en-GB" sz="2800" dirty="0"/>
          </a:p>
          <a:p>
            <a:pPr lvl="0"/>
            <a:r>
              <a:rPr lang="it-IT" sz="2800" dirty="0"/>
              <a:t>Eventuale prescrizione diretta per terapie a domicilio </a:t>
            </a:r>
            <a:endParaRPr lang="en-GB" sz="2800" dirty="0"/>
          </a:p>
          <a:p>
            <a:pPr lvl="0"/>
            <a:r>
              <a:rPr lang="it-IT" sz="2800" dirty="0"/>
              <a:t>Stile di vita e/o dieta da seguire </a:t>
            </a:r>
            <a:endParaRPr lang="en-GB" sz="2800" dirty="0"/>
          </a:p>
          <a:p>
            <a:pPr lvl="0"/>
            <a:r>
              <a:rPr lang="it-IT" sz="2800" dirty="0"/>
              <a:t>Presenza di particolari condizioni ed indicazioni per la loro gestione (CVC, Catetere vescicale…) </a:t>
            </a:r>
            <a:endParaRPr lang="en-GB" sz="2800" dirty="0"/>
          </a:p>
          <a:p>
            <a:pPr lvl="0"/>
            <a:r>
              <a:rPr lang="it-IT" sz="2800" dirty="0"/>
              <a:t>Presenza di lesioni da decubito, </a:t>
            </a:r>
            <a:r>
              <a:rPr lang="it-IT" sz="2800" dirty="0" err="1"/>
              <a:t>stomie</a:t>
            </a:r>
            <a:r>
              <a:rPr lang="it-IT" sz="2800" dirty="0"/>
              <a:t>, fistole </a:t>
            </a:r>
            <a:endParaRPr lang="en-GB" sz="2800" dirty="0"/>
          </a:p>
          <a:p>
            <a:pPr lvl="0"/>
            <a:r>
              <a:rPr lang="it-IT" sz="2800" dirty="0"/>
              <a:t>Assistenza infermieristica domiciliare </a:t>
            </a:r>
            <a:endParaRPr lang="en-GB" sz="2800" dirty="0"/>
          </a:p>
          <a:p>
            <a:pPr lvl="0"/>
            <a:r>
              <a:rPr lang="it-IT" sz="2800" dirty="0"/>
              <a:t>Prescrizione di eventuali presidi</a:t>
            </a:r>
            <a:endParaRPr lang="en-GB" sz="2800" dirty="0"/>
          </a:p>
          <a:p>
            <a:r>
              <a:rPr lang="it-IT" sz="2800" dirty="0"/>
              <a:t> </a:t>
            </a:r>
            <a:endParaRPr lang="en-GB" sz="2800" dirty="0"/>
          </a:p>
        </p:txBody>
      </p:sp>
      <p:sp>
        <p:nvSpPr>
          <p:cNvPr id="2" name="CasellaDiTesto 1"/>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10591845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5F6709-B089-EC59-27DB-36E81882FC20}"/>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310D91A5-D649-855B-836C-A19837594A30}"/>
              </a:ext>
            </a:extLst>
          </p:cNvPr>
          <p:cNvSpPr txBox="1">
            <a:spLocks noChangeArrowheads="1"/>
          </p:cNvSpPr>
          <p:nvPr/>
        </p:nvSpPr>
        <p:spPr bwMode="auto">
          <a:xfrm>
            <a:off x="381000" y="228600"/>
            <a:ext cx="8229600" cy="3955570"/>
          </a:xfrm>
          <a:prstGeom prst="rect">
            <a:avLst/>
          </a:prstGeom>
          <a:noFill/>
          <a:ln w="9525">
            <a:noFill/>
            <a:miter lim="800000"/>
            <a:headEnd/>
            <a:tailEnd/>
          </a:ln>
        </p:spPr>
        <p:txBody>
          <a:bodyPr>
            <a:spAutoFit/>
          </a:bodyPr>
          <a:lstStyle/>
          <a:p>
            <a:pPr>
              <a:lnSpc>
                <a:spcPct val="107000"/>
              </a:lnSpc>
              <a:spcAft>
                <a:spcPts val="800"/>
              </a:spcAft>
            </a:pPr>
            <a:r>
              <a:rPr lang="it-IT" sz="2800" kern="100" dirty="0">
                <a:effectLst/>
                <a:latin typeface="Aptos" panose="020B0004020202020204" pitchFamily="34" charset="0"/>
                <a:ea typeface="Aptos" panose="020B0004020202020204" pitchFamily="34" charset="0"/>
                <a:cs typeface="Times New Roman" panose="02020603050405020304" pitchFamily="18" charset="0"/>
              </a:rPr>
              <a:t>Scrivete un referto medico, utilizzando le seguenti informazioni</a:t>
            </a:r>
          </a:p>
          <a:p>
            <a:pPr>
              <a:lnSpc>
                <a:spcPct val="107000"/>
              </a:lnSpc>
              <a:spcAft>
                <a:spcPts val="800"/>
              </a:spcAft>
            </a:pPr>
            <a:r>
              <a:rPr lang="it-IT" sz="2800" kern="100" dirty="0">
                <a:effectLst/>
                <a:latin typeface="Aptos" panose="020B0004020202020204" pitchFamily="34" charset="0"/>
                <a:ea typeface="Aptos" panose="020B0004020202020204" pitchFamily="34" charset="0"/>
                <a:cs typeface="Times New Roman" panose="02020603050405020304" pitchFamily="18" charset="0"/>
              </a:rPr>
              <a:t>La dottoressa pediatra Karin Paul, </a:t>
            </a:r>
            <a:r>
              <a:rPr lang="it-IT" sz="2800" kern="100" dirty="0" err="1">
                <a:effectLst/>
                <a:latin typeface="Aptos" panose="020B0004020202020204" pitchFamily="34" charset="0"/>
                <a:ea typeface="Aptos" panose="020B0004020202020204" pitchFamily="34" charset="0"/>
                <a:cs typeface="Times New Roman" panose="02020603050405020304" pitchFamily="18" charset="0"/>
              </a:rPr>
              <a:t>Hauptstraße</a:t>
            </a:r>
            <a:r>
              <a:rPr lang="it-IT" sz="2800" kern="100" dirty="0">
                <a:effectLst/>
                <a:latin typeface="Aptos" panose="020B0004020202020204" pitchFamily="34" charset="0"/>
                <a:ea typeface="Aptos" panose="020B0004020202020204" pitchFamily="34" charset="0"/>
                <a:cs typeface="Times New Roman" panose="02020603050405020304" pitchFamily="18" charset="0"/>
              </a:rPr>
              <a:t> 6, </a:t>
            </a:r>
            <a:r>
              <a:rPr lang="it-IT" sz="2800" kern="100" dirty="0" err="1">
                <a:effectLst/>
                <a:latin typeface="Aptos" panose="020B0004020202020204" pitchFamily="34" charset="0"/>
                <a:ea typeface="Aptos" panose="020B0004020202020204" pitchFamily="34" charset="0"/>
                <a:cs typeface="Times New Roman" panose="02020603050405020304" pitchFamily="18" charset="0"/>
              </a:rPr>
              <a:t>Kaltenheim</a:t>
            </a:r>
            <a:r>
              <a:rPr lang="it-IT" sz="2800" kern="100" dirty="0">
                <a:effectLst/>
                <a:latin typeface="Aptos" panose="020B0004020202020204" pitchFamily="34" charset="0"/>
                <a:ea typeface="Aptos" panose="020B0004020202020204" pitchFamily="34" charset="0"/>
                <a:cs typeface="Times New Roman" panose="02020603050405020304" pitchFamily="18" charset="0"/>
              </a:rPr>
              <a:t> 899999, il giorno 18 ottobre 2013 ha assegnato il caso di Anita Schmidt di anni quattro al reparto di medicina pediatrica e adolescenziale per una sospetta febbre reumatica.</a:t>
            </a:r>
          </a:p>
          <a:p>
            <a:endParaRPr lang="en-GB" sz="2800" dirty="0"/>
          </a:p>
        </p:txBody>
      </p:sp>
      <p:sp>
        <p:nvSpPr>
          <p:cNvPr id="2" name="CasellaDiTesto 1">
            <a:extLst>
              <a:ext uri="{FF2B5EF4-FFF2-40B4-BE49-F238E27FC236}">
                <a16:creationId xmlns:a16="http://schemas.microsoft.com/office/drawing/2014/main" id="{50B1FADF-6B76-9DED-D932-A4D65196C974}"/>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690D0DFE-C8FF-AE31-0D3E-3372DBD19ED0}"/>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13925528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A7C8A5-B52F-DA6E-485D-F835AAAF5B37}"/>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C4F8CF52-DBC0-CC96-19F1-3D3F2C2C4B03}"/>
              </a:ext>
            </a:extLst>
          </p:cNvPr>
          <p:cNvSpPr txBox="1">
            <a:spLocks noChangeArrowheads="1"/>
          </p:cNvSpPr>
          <p:nvPr/>
        </p:nvSpPr>
        <p:spPr bwMode="auto">
          <a:xfrm>
            <a:off x="381000" y="228600"/>
            <a:ext cx="8229600" cy="3672159"/>
          </a:xfrm>
          <a:prstGeom prst="rect">
            <a:avLst/>
          </a:prstGeom>
          <a:noFill/>
          <a:ln w="9525">
            <a:noFill/>
            <a:miter lim="800000"/>
            <a:headEnd/>
            <a:tailEnd/>
          </a:ln>
        </p:spPr>
        <p:txBody>
          <a:bodyPr>
            <a:spAutoFit/>
          </a:bodyPr>
          <a:lstStyle/>
          <a:p>
            <a:pPr>
              <a:lnSpc>
                <a:spcPct val="107000"/>
              </a:lnSpc>
              <a:spcAft>
                <a:spcPts val="800"/>
              </a:spcAft>
            </a:pPr>
            <a:r>
              <a:rPr lang="it-IT" sz="2800" kern="100" dirty="0">
                <a:effectLst/>
                <a:latin typeface="Aptos" panose="020B0004020202020204" pitchFamily="34" charset="0"/>
                <a:ea typeface="Aptos" panose="020B0004020202020204" pitchFamily="34" charset="0"/>
                <a:cs typeface="Times New Roman" panose="02020603050405020304" pitchFamily="18" charset="0"/>
              </a:rPr>
              <a:t>Dati del paziente</a:t>
            </a:r>
          </a:p>
          <a:p>
            <a:r>
              <a:rPr lang="it-IT" sz="2800" dirty="0">
                <a:effectLst/>
                <a:latin typeface="Aptos" panose="020B0004020202020204" pitchFamily="34" charset="0"/>
                <a:ea typeface="Aptos" panose="020B0004020202020204" pitchFamily="34" charset="0"/>
                <a:cs typeface="Times New Roman" panose="02020603050405020304" pitchFamily="18" charset="0"/>
              </a:rPr>
              <a:t>Anita Schmidt, nata il 3 giugno 2009, residente a </a:t>
            </a:r>
            <a:r>
              <a:rPr lang="it-IT" sz="2800" dirty="0" err="1">
                <a:effectLst/>
                <a:latin typeface="Aptos" panose="020B0004020202020204" pitchFamily="34" charset="0"/>
                <a:ea typeface="Aptos" panose="020B0004020202020204" pitchFamily="34" charset="0"/>
                <a:cs typeface="Times New Roman" panose="02020603050405020304" pitchFamily="18" charset="0"/>
              </a:rPr>
              <a:t>Kaltenheim</a:t>
            </a:r>
            <a:r>
              <a:rPr lang="it-IT" sz="2800" dirty="0">
                <a:effectLst/>
                <a:latin typeface="Aptos" panose="020B0004020202020204" pitchFamily="34" charset="0"/>
                <a:ea typeface="Aptos" panose="020B0004020202020204" pitchFamily="34" charset="0"/>
                <a:cs typeface="Times New Roman" panose="02020603050405020304" pitchFamily="18" charset="0"/>
              </a:rPr>
              <a:t>, </a:t>
            </a:r>
            <a:r>
              <a:rPr lang="it-IT" sz="2800" dirty="0" err="1">
                <a:effectLst/>
                <a:latin typeface="Aptos" panose="020B0004020202020204" pitchFamily="34" charset="0"/>
                <a:ea typeface="Aptos" panose="020B0004020202020204" pitchFamily="34" charset="0"/>
                <a:cs typeface="Times New Roman" panose="02020603050405020304" pitchFamily="18" charset="0"/>
              </a:rPr>
              <a:t>Gartestraße</a:t>
            </a:r>
            <a:r>
              <a:rPr lang="it-IT" sz="2800" dirty="0">
                <a:effectLst/>
                <a:latin typeface="Aptos" panose="020B0004020202020204" pitchFamily="34" charset="0"/>
                <a:ea typeface="Aptos" panose="020B0004020202020204" pitchFamily="34" charset="0"/>
                <a:cs typeface="Times New Roman" panose="02020603050405020304" pitchFamily="18" charset="0"/>
              </a:rPr>
              <a:t> 12, è assicurata a OAK tramite l’assicurazione familiare della madre. La bambina, secondo le informazioni della madre, avrebbe accusato cinque giorni fa una febbre da infezione delle vie respiratorie superiori. Il trattamento precedente era sintomatico.</a:t>
            </a:r>
            <a:endParaRPr lang="en-GB" sz="2800" dirty="0"/>
          </a:p>
        </p:txBody>
      </p:sp>
      <p:sp>
        <p:nvSpPr>
          <p:cNvPr id="2" name="CasellaDiTesto 1">
            <a:extLst>
              <a:ext uri="{FF2B5EF4-FFF2-40B4-BE49-F238E27FC236}">
                <a16:creationId xmlns:a16="http://schemas.microsoft.com/office/drawing/2014/main" id="{6899640F-7061-85F0-4728-35EEB19824C7}"/>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0FF29454-2185-D7F2-C869-30E76AE834C9}"/>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313583507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22403B-4094-7A1B-BCF4-9345486D2689}"/>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7915CD36-1F13-8744-73EE-EFD322EE2325}"/>
              </a:ext>
            </a:extLst>
          </p:cNvPr>
          <p:cNvSpPr txBox="1">
            <a:spLocks noChangeArrowheads="1"/>
          </p:cNvSpPr>
          <p:nvPr/>
        </p:nvSpPr>
        <p:spPr bwMode="auto">
          <a:xfrm>
            <a:off x="381000" y="228600"/>
            <a:ext cx="8229600" cy="3303725"/>
          </a:xfrm>
          <a:prstGeom prst="rect">
            <a:avLst/>
          </a:prstGeom>
          <a:noFill/>
          <a:ln w="9525">
            <a:noFill/>
            <a:miter lim="800000"/>
            <a:headEnd/>
            <a:tailEnd/>
          </a:ln>
        </p:spPr>
        <p:txBody>
          <a:bodyPr>
            <a:spAutoFit/>
          </a:bodyPr>
          <a:lstStyle/>
          <a:p>
            <a:pPr>
              <a:lnSpc>
                <a:spcPct val="107000"/>
              </a:lnSpc>
              <a:spcAft>
                <a:spcPts val="800"/>
              </a:spcAft>
            </a:pPr>
            <a:r>
              <a:rPr lang="it-IT" sz="2800" kern="100" dirty="0">
                <a:effectLst/>
                <a:latin typeface="Aptos" panose="020B0004020202020204" pitchFamily="34" charset="0"/>
                <a:ea typeface="Aptos" panose="020B0004020202020204" pitchFamily="34" charset="0"/>
                <a:cs typeface="Times New Roman" panose="02020603050405020304" pitchFamily="18" charset="0"/>
              </a:rPr>
              <a:t>Da ieri la paziente ha dolori all’articolazione destra dell’anca e mostra una postura antalgica della gamba destra. Precedentemente non si sono manifestate malattie gravi. Secondo la pediatra il livello di vaccinazione è conforme alle norme in base all’età. L’anamnesi famigliare non presenta nulla di rilevante.</a:t>
            </a:r>
          </a:p>
        </p:txBody>
      </p:sp>
      <p:sp>
        <p:nvSpPr>
          <p:cNvPr id="2" name="CasellaDiTesto 1">
            <a:extLst>
              <a:ext uri="{FF2B5EF4-FFF2-40B4-BE49-F238E27FC236}">
                <a16:creationId xmlns:a16="http://schemas.microsoft.com/office/drawing/2014/main" id="{CC3B452A-A4B4-1208-C7FE-152A48BEF58E}"/>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7B493D85-D0CB-B92B-8E91-205454D376F6}"/>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3536962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FB93A8-0F13-C6B1-2A82-625ED858E5AF}"/>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3F55785B-3057-B705-A84F-134D8755924F}"/>
              </a:ext>
            </a:extLst>
          </p:cNvPr>
          <p:cNvSpPr txBox="1">
            <a:spLocks noChangeArrowheads="1"/>
          </p:cNvSpPr>
          <p:nvPr/>
        </p:nvSpPr>
        <p:spPr bwMode="auto">
          <a:xfrm>
            <a:off x="381000" y="228600"/>
            <a:ext cx="8229600" cy="3303725"/>
          </a:xfrm>
          <a:prstGeom prst="rect">
            <a:avLst/>
          </a:prstGeom>
          <a:noFill/>
          <a:ln w="9525">
            <a:noFill/>
            <a:miter lim="800000"/>
            <a:headEnd/>
            <a:tailEnd/>
          </a:ln>
        </p:spPr>
        <p:txBody>
          <a:bodyPr>
            <a:spAutoFit/>
          </a:bodyPr>
          <a:lstStyle/>
          <a:p>
            <a:pPr>
              <a:lnSpc>
                <a:spcPct val="107000"/>
              </a:lnSpc>
              <a:spcAft>
                <a:spcPts val="800"/>
              </a:spcAft>
            </a:pPr>
            <a:r>
              <a:rPr lang="it-IT" sz="2800" dirty="0">
                <a:effectLst/>
                <a:latin typeface="Aptos" panose="020B0004020202020204" pitchFamily="34" charset="0"/>
                <a:ea typeface="Aptos" panose="020B0004020202020204" pitchFamily="34" charset="0"/>
                <a:cs typeface="Times New Roman" panose="02020603050405020304" pitchFamily="18" charset="0"/>
              </a:rPr>
              <a:t>Dall’esame fisico della paziente emerge il seguente quadro: la bambina, che era pallida e piangeva in modo forte, si trovava in condizioni leggermente alterate. Poteva stare solo piegando l’articolazione del ginocchio e dell’anca e non riusciva a stare sulla gamba destra senza un aiuto. Riflessi tendinei reattivi. </a:t>
            </a:r>
            <a:endParaRPr lang="it-IT" sz="2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2" name="CasellaDiTesto 1">
            <a:extLst>
              <a:ext uri="{FF2B5EF4-FFF2-40B4-BE49-F238E27FC236}">
                <a16:creationId xmlns:a16="http://schemas.microsoft.com/office/drawing/2014/main" id="{93A08EE2-9E58-34B0-8D43-4F40DB1B795F}"/>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5C8CE57A-7EF1-B653-5217-0A7DCF02AA2A}"/>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183066396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26FEE3-B5B3-9B19-5701-92EC4228299A}"/>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ED1EBCC0-5DED-84F8-06D8-D2C76F801B09}"/>
              </a:ext>
            </a:extLst>
          </p:cNvPr>
          <p:cNvSpPr txBox="1">
            <a:spLocks noChangeArrowheads="1"/>
          </p:cNvSpPr>
          <p:nvPr/>
        </p:nvSpPr>
        <p:spPr bwMode="auto">
          <a:xfrm>
            <a:off x="381000" y="228600"/>
            <a:ext cx="8229600" cy="4686796"/>
          </a:xfrm>
          <a:prstGeom prst="rect">
            <a:avLst/>
          </a:prstGeom>
          <a:noFill/>
          <a:ln w="9525">
            <a:noFill/>
            <a:miter lim="800000"/>
            <a:headEnd/>
            <a:tailEnd/>
          </a:ln>
        </p:spPr>
        <p:txBody>
          <a:bodyPr>
            <a:spAutoFit/>
          </a:bodyPr>
          <a:lstStyle/>
          <a:p>
            <a:pPr>
              <a:lnSpc>
                <a:spcPct val="107000"/>
              </a:lnSpc>
              <a:spcAft>
                <a:spcPts val="800"/>
              </a:spcAft>
            </a:pPr>
            <a:r>
              <a:rPr lang="it-IT" sz="2800" kern="100" dirty="0">
                <a:effectLst/>
                <a:latin typeface="Aptos" panose="020B0004020202020204" pitchFamily="34" charset="0"/>
                <a:ea typeface="Aptos" panose="020B0004020202020204" pitchFamily="34" charset="0"/>
                <a:cs typeface="Times New Roman" panose="02020603050405020304" pitchFamily="18" charset="0"/>
              </a:rPr>
              <a:t>Nel caso di movimenti (rotazione e flessione), l’anca destra è compromessa dal dolore, mentre le altre articolazioni sono liberamente mobili e non causano dolore. Nella zona inguinale si manifesta un dolore alla pressione e ci sono dei linfonodi ipertrofici sia a destra che a sinistra della suddetta area. La faringe è moderatamente arrossata e leggermente ricoperta di muco, ma non è purulenta. In entrambi gli angoli della mascella si avvertono i linfonodi leggermente ingrossati. Cuore, polmoni e stomaco sono regolari.</a:t>
            </a:r>
          </a:p>
        </p:txBody>
      </p:sp>
      <p:sp>
        <p:nvSpPr>
          <p:cNvPr id="2" name="CasellaDiTesto 1">
            <a:extLst>
              <a:ext uri="{FF2B5EF4-FFF2-40B4-BE49-F238E27FC236}">
                <a16:creationId xmlns:a16="http://schemas.microsoft.com/office/drawing/2014/main" id="{62C4A6F8-4A8A-8B18-AB4A-85AE79F7670F}"/>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EFA89911-DC88-9F48-770F-676832974BC4}"/>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10430752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BCCCD1-6C47-27F5-5118-EAF6DB8C8280}"/>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F142D0B4-CE61-7B8B-D4EA-210DDAE7A46B}"/>
              </a:ext>
            </a:extLst>
          </p:cNvPr>
          <p:cNvSpPr txBox="1">
            <a:spLocks noChangeArrowheads="1"/>
          </p:cNvSpPr>
          <p:nvPr/>
        </p:nvSpPr>
        <p:spPr bwMode="auto">
          <a:xfrm>
            <a:off x="381000" y="228600"/>
            <a:ext cx="8229600" cy="4686796"/>
          </a:xfrm>
          <a:prstGeom prst="rect">
            <a:avLst/>
          </a:prstGeom>
          <a:noFill/>
          <a:ln w="9525">
            <a:noFill/>
            <a:miter lim="800000"/>
            <a:headEnd/>
            <a:tailEnd/>
          </a:ln>
        </p:spPr>
        <p:txBody>
          <a:bodyPr>
            <a:spAutoFit/>
          </a:bodyPr>
          <a:lstStyle/>
          <a:p>
            <a:pPr>
              <a:lnSpc>
                <a:spcPct val="107000"/>
              </a:lnSpc>
              <a:spcAft>
                <a:spcPts val="800"/>
              </a:spcAft>
            </a:pPr>
            <a:r>
              <a:rPr lang="it-IT" sz="2800" kern="100" dirty="0">
                <a:effectLst/>
                <a:latin typeface="Aptos" panose="020B0004020202020204" pitchFamily="34" charset="0"/>
                <a:ea typeface="Aptos" panose="020B0004020202020204" pitchFamily="34" charset="0"/>
                <a:cs typeface="Times New Roman" panose="02020603050405020304" pitchFamily="18" charset="0"/>
              </a:rPr>
              <a:t>Non è possibile accertare la presenza di un’eruzione cutanea e, nello specifico, di un esantema. Nell’ambito dei test laboratoriali, il tampone </a:t>
            </a:r>
            <a:r>
              <a:rPr lang="it-IT" sz="2800" kern="100" dirty="0" err="1">
                <a:effectLst/>
                <a:latin typeface="Aptos" panose="020B0004020202020204" pitchFamily="34" charset="0"/>
                <a:ea typeface="Aptos" panose="020B0004020202020204" pitchFamily="34" charset="0"/>
                <a:cs typeface="Times New Roman" panose="02020603050405020304" pitchFamily="18" charset="0"/>
              </a:rPr>
              <a:t>laringo</a:t>
            </a:r>
            <a:r>
              <a:rPr lang="it-IT" sz="2800" kern="100" dirty="0">
                <a:effectLst/>
                <a:latin typeface="Aptos" panose="020B0004020202020204" pitchFamily="34" charset="0"/>
                <a:ea typeface="Aptos" panose="020B0004020202020204" pitchFamily="34" charset="0"/>
                <a:cs typeface="Times New Roman" panose="02020603050405020304" pitchFamily="18" charset="0"/>
              </a:rPr>
              <a:t>-faringeo non ha rilevato tracce di streptococco, il test antistreptolisinico è risultato negativo, e i valori di VES e CRP sono risultati leggermente o moderatamente alti, benché tendessero a normalizzarsi dopo due o anche quattro giorni. Fuorché una lieve leucocitosi associata a linfocitosi, l’emocromo non ha riportato niente di allarmante.</a:t>
            </a:r>
          </a:p>
        </p:txBody>
      </p:sp>
      <p:sp>
        <p:nvSpPr>
          <p:cNvPr id="2" name="CasellaDiTesto 1">
            <a:extLst>
              <a:ext uri="{FF2B5EF4-FFF2-40B4-BE49-F238E27FC236}">
                <a16:creationId xmlns:a16="http://schemas.microsoft.com/office/drawing/2014/main" id="{EE50A0DB-3B4E-0591-F67C-2FC997DA9339}"/>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49C14524-F2A8-43F0-D505-27E7F40B2B95}"/>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902571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154984"/>
          </a:xfrm>
          <a:prstGeom prst="rect">
            <a:avLst/>
          </a:prstGeom>
          <a:noFill/>
          <a:ln w="9525">
            <a:noFill/>
            <a:miter lim="800000"/>
            <a:headEnd/>
            <a:tailEnd/>
          </a:ln>
        </p:spPr>
        <p:txBody>
          <a:bodyPr>
            <a:spAutoFit/>
          </a:bodyPr>
          <a:lstStyle/>
          <a:p>
            <a:r>
              <a:rPr lang="de-DE" i="1" dirty="0"/>
              <a:t>Zielte der Begriff Work-Life-Balance (WLB) ursprünglich auf die Vereinbarkeit von Beruf und Familie bei Frauen ab, bezieht er sich mittlerweile auf Männer und Frauen mit und ohne Familie. </a:t>
            </a:r>
            <a:endParaRPr lang="it-IT" dirty="0"/>
          </a:p>
          <a:p>
            <a:endParaRPr lang="it-IT" dirty="0"/>
          </a:p>
          <a:p>
            <a:r>
              <a:rPr lang="it-IT" dirty="0"/>
              <a:t>L’idea del Work-Life-Balance era in origine diretta alla compatibilità del lavoro e della famiglia nelle donne e oggi riguarda uomini e donne con o senza famiglia.</a:t>
            </a:r>
          </a:p>
          <a:p>
            <a:r>
              <a:rPr lang="it-IT" dirty="0"/>
              <a:t>Il termine work-life-balance (WLB) si riferiva in origine alla compatibilità fra vita lavorativa e vita familiare nel caso specifico delle donne; ora invece l’espressione include sia uomini che donne, con o senza famiglia. </a:t>
            </a:r>
          </a:p>
        </p:txBody>
      </p:sp>
    </p:spTree>
    <p:extLst>
      <p:ext uri="{BB962C8B-B14F-4D97-AF65-F5344CB8AC3E}">
        <p14:creationId xmlns:p14="http://schemas.microsoft.com/office/powerpoint/2010/main" val="18626564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7D03F7-6C41-2962-FB27-E4E22861846C}"/>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91706E35-9BFC-B8F1-4AD4-B4A49A201A1E}"/>
              </a:ext>
            </a:extLst>
          </p:cNvPr>
          <p:cNvSpPr txBox="1">
            <a:spLocks noChangeArrowheads="1"/>
          </p:cNvSpPr>
          <p:nvPr/>
        </p:nvSpPr>
        <p:spPr bwMode="auto">
          <a:xfrm>
            <a:off x="381000" y="228600"/>
            <a:ext cx="8229600" cy="4533549"/>
          </a:xfrm>
          <a:prstGeom prst="rect">
            <a:avLst/>
          </a:prstGeom>
          <a:noFill/>
          <a:ln w="9525">
            <a:noFill/>
            <a:miter lim="800000"/>
            <a:headEnd/>
            <a:tailEnd/>
          </a:ln>
        </p:spPr>
        <p:txBody>
          <a:bodyPr>
            <a:spAutoFit/>
          </a:bodyPr>
          <a:lstStyle/>
          <a:p>
            <a:pPr>
              <a:lnSpc>
                <a:spcPct val="107000"/>
              </a:lnSpc>
              <a:spcAft>
                <a:spcPts val="800"/>
              </a:spcAft>
            </a:pPr>
            <a:r>
              <a:rPr lang="it-IT" sz="2800" kern="100" dirty="0">
                <a:effectLst/>
                <a:latin typeface="Aptos" panose="020B0004020202020204" pitchFamily="34" charset="0"/>
                <a:ea typeface="Aptos" panose="020B0004020202020204" pitchFamily="34" charset="0"/>
                <a:cs typeface="Times New Roman" panose="02020603050405020304" pitchFamily="18" charset="0"/>
              </a:rPr>
              <a:t>L’ecografia dell’anca ha messo in evidenza una giuntura allargata, senza lacerazioni, nell’articolazione dell’anca destra. L’anca sinistra non presentava danni.</a:t>
            </a:r>
          </a:p>
          <a:p>
            <a:pPr>
              <a:lnSpc>
                <a:spcPct val="107000"/>
              </a:lnSpc>
              <a:spcAft>
                <a:spcPts val="800"/>
              </a:spcAft>
            </a:pPr>
            <a:r>
              <a:rPr lang="it-IT" sz="2800" kern="100" dirty="0">
                <a:effectLst/>
                <a:latin typeface="Aptos" panose="020B0004020202020204" pitchFamily="34" charset="0"/>
                <a:ea typeface="Aptos" panose="020B0004020202020204" pitchFamily="34" charset="0"/>
                <a:cs typeface="Times New Roman" panose="02020603050405020304" pitchFamily="18" charset="0"/>
              </a:rPr>
              <a:t>Esito: versamento articolare indotto da lieve coxartrosi, a decorso acuto, sul lato destro del corpo.</a:t>
            </a:r>
          </a:p>
          <a:p>
            <a:pPr>
              <a:lnSpc>
                <a:spcPct val="107000"/>
              </a:lnSpc>
              <a:spcAft>
                <a:spcPts val="800"/>
              </a:spcAft>
            </a:pPr>
            <a:r>
              <a:rPr lang="it-IT" sz="2800" kern="100" dirty="0">
                <a:effectLst/>
                <a:latin typeface="Aptos" panose="020B0004020202020204" pitchFamily="34" charset="0"/>
                <a:ea typeface="Aptos" panose="020B0004020202020204" pitchFamily="34" charset="0"/>
                <a:cs typeface="Times New Roman" panose="02020603050405020304" pitchFamily="18" charset="0"/>
              </a:rPr>
              <a:t>Test sierologici</a:t>
            </a:r>
          </a:p>
          <a:p>
            <a:pPr>
              <a:lnSpc>
                <a:spcPct val="107000"/>
              </a:lnSpc>
              <a:spcAft>
                <a:spcPts val="800"/>
              </a:spcAft>
            </a:pPr>
            <a:r>
              <a:rPr lang="it-IT" sz="2800" kern="100" dirty="0">
                <a:effectLst/>
                <a:latin typeface="Aptos" panose="020B0004020202020204" pitchFamily="34" charset="0"/>
                <a:ea typeface="Aptos" panose="020B0004020202020204" pitchFamily="34" charset="0"/>
                <a:cs typeface="Times New Roman" panose="02020603050405020304" pitchFamily="18" charset="0"/>
              </a:rPr>
              <a:t>Adenovirus 1:320, tutto il resto negativo.</a:t>
            </a:r>
          </a:p>
        </p:txBody>
      </p:sp>
      <p:sp>
        <p:nvSpPr>
          <p:cNvPr id="2" name="CasellaDiTesto 1">
            <a:extLst>
              <a:ext uri="{FF2B5EF4-FFF2-40B4-BE49-F238E27FC236}">
                <a16:creationId xmlns:a16="http://schemas.microsoft.com/office/drawing/2014/main" id="{A57EDE2E-FA4C-F076-E4E8-37349D6A69BA}"/>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7D755EBB-E5C6-3CCA-7075-E9F5A727C2E3}"/>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235273686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3AB5B3-5A29-D602-6854-C645616858D5}"/>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77CA8BD3-A99E-F991-6386-108E21B152E6}"/>
              </a:ext>
            </a:extLst>
          </p:cNvPr>
          <p:cNvSpPr txBox="1">
            <a:spLocks noChangeArrowheads="1"/>
          </p:cNvSpPr>
          <p:nvPr/>
        </p:nvSpPr>
        <p:spPr bwMode="auto">
          <a:xfrm>
            <a:off x="381000" y="228600"/>
            <a:ext cx="8229600" cy="2945293"/>
          </a:xfrm>
          <a:prstGeom prst="rect">
            <a:avLst/>
          </a:prstGeom>
          <a:noFill/>
          <a:ln w="9525">
            <a:noFill/>
            <a:miter lim="800000"/>
            <a:headEnd/>
            <a:tailEnd/>
          </a:ln>
        </p:spPr>
        <p:txBody>
          <a:bodyPr>
            <a:spAutoFit/>
          </a:bodyPr>
          <a:lstStyle/>
          <a:p>
            <a:pPr>
              <a:lnSpc>
                <a:spcPct val="107000"/>
              </a:lnSpc>
              <a:spcAft>
                <a:spcPts val="800"/>
              </a:spcAft>
            </a:pPr>
            <a:r>
              <a:rPr lang="it-IT" sz="2800" kern="100" dirty="0">
                <a:effectLst/>
                <a:latin typeface="Aptos" panose="020B0004020202020204" pitchFamily="34" charset="0"/>
                <a:ea typeface="Aptos" panose="020B0004020202020204" pitchFamily="34" charset="0"/>
                <a:cs typeface="Times New Roman" panose="02020603050405020304" pitchFamily="18" charset="0"/>
              </a:rPr>
              <a:t>Trattamento e decorso</a:t>
            </a:r>
          </a:p>
          <a:p>
            <a:pPr>
              <a:lnSpc>
                <a:spcPct val="107000"/>
              </a:lnSpc>
              <a:spcAft>
                <a:spcPts val="800"/>
              </a:spcAft>
            </a:pPr>
            <a:r>
              <a:rPr lang="it-IT" sz="2800" kern="100" dirty="0">
                <a:effectLst/>
                <a:latin typeface="Aptos" panose="020B0004020202020204" pitchFamily="34" charset="0"/>
                <a:ea typeface="Aptos" panose="020B0004020202020204" pitchFamily="34" charset="0"/>
                <a:cs typeface="Times New Roman" panose="02020603050405020304" pitchFamily="18" charset="0"/>
              </a:rPr>
              <a:t>Alla paziente sono stati somministrati dei tranquillanti fino al miglioramento del quadro clinico. Miglioramento già il secondo giorno, il quinto giorno la paziente non aveva più dolori. La rinite è in remissione, gola non presenta più segni di affezione.</a:t>
            </a:r>
          </a:p>
        </p:txBody>
      </p:sp>
      <p:sp>
        <p:nvSpPr>
          <p:cNvPr id="2" name="CasellaDiTesto 1">
            <a:extLst>
              <a:ext uri="{FF2B5EF4-FFF2-40B4-BE49-F238E27FC236}">
                <a16:creationId xmlns:a16="http://schemas.microsoft.com/office/drawing/2014/main" id="{03CC176B-0B5B-2DE3-12B0-D79A981318D0}"/>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2C99FA55-6C88-2B9D-3A04-4C43148FDC51}"/>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36266549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5B6E02-6880-EA0E-8D11-8918573666D4}"/>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4AF549FE-B127-C5C1-3C85-AB1A471FDF5C}"/>
              </a:ext>
            </a:extLst>
          </p:cNvPr>
          <p:cNvSpPr txBox="1">
            <a:spLocks noChangeArrowheads="1"/>
          </p:cNvSpPr>
          <p:nvPr/>
        </p:nvSpPr>
        <p:spPr bwMode="auto">
          <a:xfrm>
            <a:off x="381000" y="228600"/>
            <a:ext cx="8229600" cy="3047886"/>
          </a:xfrm>
          <a:prstGeom prst="rect">
            <a:avLst/>
          </a:prstGeom>
          <a:noFill/>
          <a:ln w="9525">
            <a:noFill/>
            <a:miter lim="800000"/>
            <a:headEnd/>
            <a:tailEnd/>
          </a:ln>
        </p:spPr>
        <p:txBody>
          <a:bodyPr>
            <a:spAutoFit/>
          </a:bodyPr>
          <a:lstStyle/>
          <a:p>
            <a:pPr>
              <a:lnSpc>
                <a:spcPct val="107000"/>
              </a:lnSpc>
              <a:spcAft>
                <a:spcPts val="800"/>
              </a:spcAft>
            </a:pPr>
            <a:r>
              <a:rPr lang="it-IT" sz="2800" kern="100" dirty="0">
                <a:effectLst/>
                <a:latin typeface="Aptos" panose="020B0004020202020204" pitchFamily="34" charset="0"/>
                <a:ea typeface="Aptos" panose="020B0004020202020204" pitchFamily="34" charset="0"/>
                <a:cs typeface="Times New Roman" panose="02020603050405020304" pitchFamily="18" charset="0"/>
              </a:rPr>
              <a:t>Terapia farmacologica</a:t>
            </a:r>
          </a:p>
          <a:p>
            <a:pPr>
              <a:lnSpc>
                <a:spcPct val="107000"/>
              </a:lnSpc>
              <a:spcAft>
                <a:spcPts val="800"/>
              </a:spcAft>
            </a:pPr>
            <a:r>
              <a:rPr lang="it-IT" sz="2800" kern="100" dirty="0">
                <a:effectLst/>
                <a:latin typeface="Aptos" panose="020B0004020202020204" pitchFamily="34" charset="0"/>
                <a:ea typeface="Aptos" panose="020B0004020202020204" pitchFamily="34" charset="0"/>
                <a:cs typeface="Times New Roman" panose="02020603050405020304" pitchFamily="18" charset="0"/>
              </a:rPr>
              <a:t>Data la giovane età della paziente e la conseguente impossibilità di somministrare ASA, si è optato per Voltaren 2x250 mg. La terapia con Voltaren è stata sospesa il quinto giorno.</a:t>
            </a:r>
          </a:p>
          <a:p>
            <a:pPr>
              <a:lnSpc>
                <a:spcPct val="107000"/>
              </a:lnSpc>
              <a:spcAft>
                <a:spcPts val="800"/>
              </a:spcAft>
            </a:pPr>
            <a:r>
              <a:rPr lang="it-IT" sz="2800" kern="100" dirty="0">
                <a:effectLst/>
                <a:latin typeface="Aptos" panose="020B0004020202020204" pitchFamily="34" charset="0"/>
                <a:ea typeface="Aptos" panose="020B0004020202020204" pitchFamily="34" charset="0"/>
                <a:cs typeface="Times New Roman" panose="02020603050405020304" pitchFamily="18" charset="0"/>
              </a:rPr>
              <a:t> </a:t>
            </a:r>
          </a:p>
        </p:txBody>
      </p:sp>
      <p:sp>
        <p:nvSpPr>
          <p:cNvPr id="2" name="CasellaDiTesto 1">
            <a:extLst>
              <a:ext uri="{FF2B5EF4-FFF2-40B4-BE49-F238E27FC236}">
                <a16:creationId xmlns:a16="http://schemas.microsoft.com/office/drawing/2014/main" id="{EFA9EA60-A06D-6FB4-CB2D-7ADF7448E9B4}"/>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0856E2F6-9B09-763A-2BDC-058BFD4DE9AB}"/>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15431859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9AC7AE-3AF3-FA60-5BFB-D22305364519}"/>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51FD09AE-6D6B-F3E4-3907-0D0F1B33335C}"/>
              </a:ext>
            </a:extLst>
          </p:cNvPr>
          <p:cNvSpPr txBox="1">
            <a:spLocks noChangeArrowheads="1"/>
          </p:cNvSpPr>
          <p:nvPr/>
        </p:nvSpPr>
        <p:spPr bwMode="auto">
          <a:xfrm>
            <a:off x="381000" y="228600"/>
            <a:ext cx="8229600" cy="4430957"/>
          </a:xfrm>
          <a:prstGeom prst="rect">
            <a:avLst/>
          </a:prstGeom>
          <a:noFill/>
          <a:ln w="9525">
            <a:noFill/>
            <a:miter lim="800000"/>
            <a:headEnd/>
            <a:tailEnd/>
          </a:ln>
        </p:spPr>
        <p:txBody>
          <a:bodyPr>
            <a:spAutoFit/>
          </a:bodyPr>
          <a:lstStyle/>
          <a:p>
            <a:pPr>
              <a:lnSpc>
                <a:spcPct val="107000"/>
              </a:lnSpc>
              <a:spcAft>
                <a:spcPts val="800"/>
              </a:spcAft>
            </a:pPr>
            <a:r>
              <a:rPr lang="it-IT" sz="2800" kern="100" dirty="0">
                <a:effectLst/>
                <a:latin typeface="Aptos" panose="020B0004020202020204" pitchFamily="34" charset="0"/>
                <a:ea typeface="Aptos" panose="020B0004020202020204" pitchFamily="34" charset="0"/>
                <a:cs typeface="Times New Roman" panose="02020603050405020304" pitchFamily="18" charset="0"/>
              </a:rPr>
              <a:t>Diagnosi</a:t>
            </a:r>
          </a:p>
          <a:p>
            <a:pPr>
              <a:lnSpc>
                <a:spcPct val="107000"/>
              </a:lnSpc>
              <a:spcAft>
                <a:spcPts val="800"/>
              </a:spcAft>
            </a:pPr>
            <a:r>
              <a:rPr lang="it-IT" sz="2800" kern="100" dirty="0">
                <a:effectLst/>
                <a:latin typeface="Aptos" panose="020B0004020202020204" pitchFamily="34" charset="0"/>
                <a:ea typeface="Aptos" panose="020B0004020202020204" pitchFamily="34" charset="0"/>
                <a:cs typeface="Times New Roman" panose="02020603050405020304" pitchFamily="18" charset="0"/>
              </a:rPr>
              <a:t>Si pone la diagnosi di artrite da infezione (</a:t>
            </a:r>
            <a:r>
              <a:rPr lang="it-IT" sz="2800" kern="100" dirty="0" err="1">
                <a:effectLst/>
                <a:latin typeface="Aptos" panose="020B0004020202020204" pitchFamily="34" charset="0"/>
                <a:ea typeface="Aptos" panose="020B0004020202020204" pitchFamily="34" charset="0"/>
                <a:cs typeface="Times New Roman" panose="02020603050405020304" pitchFamily="18" charset="0"/>
              </a:rPr>
              <a:t>coxarthritis</a:t>
            </a:r>
            <a:r>
              <a:rPr lang="it-IT" sz="2800" kern="100" dirty="0">
                <a:effectLst/>
                <a:latin typeface="Aptos" panose="020B0004020202020204" pitchFamily="34" charset="0"/>
                <a:ea typeface="Aptos" panose="020B0004020202020204" pitchFamily="34" charset="0"/>
                <a:cs typeface="Times New Roman" panose="02020603050405020304" pitchFamily="18" charset="0"/>
              </a:rPr>
              <a:t> </a:t>
            </a:r>
            <a:r>
              <a:rPr lang="it-IT" sz="2800" kern="100" dirty="0" err="1">
                <a:effectLst/>
                <a:latin typeface="Aptos" panose="020B0004020202020204" pitchFamily="34" charset="0"/>
                <a:ea typeface="Aptos" panose="020B0004020202020204" pitchFamily="34" charset="0"/>
                <a:cs typeface="Times New Roman" panose="02020603050405020304" pitchFamily="18" charset="0"/>
              </a:rPr>
              <a:t>fugax</a:t>
            </a:r>
            <a:r>
              <a:rPr lang="it-IT" sz="2800" kern="100" dirty="0">
                <a:effectLst/>
                <a:latin typeface="Aptos" panose="020B0004020202020204" pitchFamily="34" charset="0"/>
                <a:ea typeface="Aptos" panose="020B0004020202020204" pitchFamily="34" charset="0"/>
                <a:cs typeface="Times New Roman" panose="02020603050405020304" pitchFamily="18" charset="0"/>
              </a:rPr>
              <a:t>) indotta da faringite, a fronte di un’infezione virale. La paziente è stata dimessa il sesto giorno in buone condizioni fisiche. </a:t>
            </a:r>
            <a:r>
              <a:rPr lang="it-IT" sz="2800" kern="100">
                <a:effectLst/>
                <a:latin typeface="Aptos" panose="020B0004020202020204" pitchFamily="34" charset="0"/>
                <a:ea typeface="Aptos" panose="020B0004020202020204" pitchFamily="34" charset="0"/>
                <a:cs typeface="Times New Roman" panose="02020603050405020304" pitchFamily="18" charset="0"/>
              </a:rPr>
              <a:t>Si prega di ripresentarsi fra 3-4 giorni per una visita di controllo delle condizioni fisiche generali e dei reperti diagnostici, oltre che dei parametri ematici e dell’ecografia.</a:t>
            </a:r>
          </a:p>
          <a:p>
            <a:pPr>
              <a:lnSpc>
                <a:spcPct val="107000"/>
              </a:lnSpc>
              <a:spcAft>
                <a:spcPts val="800"/>
              </a:spcAft>
            </a:pPr>
            <a:r>
              <a:rPr lang="it-IT" sz="2800" kern="100">
                <a:effectLst/>
                <a:latin typeface="Aptos" panose="020B0004020202020204" pitchFamily="34" charset="0"/>
                <a:ea typeface="Aptos" panose="020B0004020202020204" pitchFamily="34" charset="0"/>
                <a:cs typeface="Times New Roman" panose="02020603050405020304" pitchFamily="18" charset="0"/>
              </a:rPr>
              <a:t> </a:t>
            </a:r>
            <a:endParaRPr lang="it-IT" sz="2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2" name="CasellaDiTesto 1">
            <a:extLst>
              <a:ext uri="{FF2B5EF4-FFF2-40B4-BE49-F238E27FC236}">
                <a16:creationId xmlns:a16="http://schemas.microsoft.com/office/drawing/2014/main" id="{4E5C3171-01C2-EFDA-2C88-77529495CA4A}"/>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3210D999-7235-0DFC-F71C-794563031373}"/>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2411615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172EB1-B396-3C2E-C919-FE02F4BF3A87}"/>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ACF937EC-1FF8-F653-EA13-3C9418C29EEA}"/>
              </a:ext>
            </a:extLst>
          </p:cNvPr>
          <p:cNvSpPr txBox="1">
            <a:spLocks noChangeArrowheads="1"/>
          </p:cNvSpPr>
          <p:nvPr/>
        </p:nvSpPr>
        <p:spPr bwMode="auto">
          <a:xfrm>
            <a:off x="381000" y="228600"/>
            <a:ext cx="8229600" cy="5395708"/>
          </a:xfrm>
          <a:prstGeom prst="rect">
            <a:avLst/>
          </a:prstGeom>
          <a:noFill/>
          <a:ln w="9525">
            <a:noFill/>
            <a:miter lim="800000"/>
            <a:headEnd/>
            <a:tailEnd/>
          </a:ln>
        </p:spPr>
        <p:txBody>
          <a:bodyPr>
            <a:spAutoFit/>
          </a:bodyPr>
          <a:lstStyle/>
          <a:p>
            <a:pPr>
              <a:lnSpc>
                <a:spcPct val="107000"/>
              </a:lnSpc>
              <a:spcAft>
                <a:spcPts val="800"/>
              </a:spcAft>
            </a:pP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Degustazione e valutazione  </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r>
              <a:rPr lang="it-IT" sz="2800" dirty="0">
                <a:effectLst/>
                <a:latin typeface="Times New Roman" panose="02020603050405020304" pitchFamily="18" charset="0"/>
                <a:ea typeface="Calibri" panose="020F0502020204030204" pitchFamily="34" charset="0"/>
              </a:rPr>
              <a:t>L’assaggio del vino permette di riconoscerne le numerose sfumature e sfaccettature. Aiuta a scegliere il vino da acquistare, facilita la scelta dei vini da abbinare a piatti e occasioni particolari e consente la selezione di vini conservabili a lungo. Per arrivare a risultati affidabili, gli assaggi si basano su fondamenti tecnici definiti. Questo perché l’assaggio ha anche una funzione tecnica ed enologica nelle pratiche vitivinicole e nella ricerca scientifica in quanto completa l’analisi chimico-fisica del vino, con cui vengono determinati i suoi componenti e la loro composizione. </a:t>
            </a:r>
            <a:r>
              <a:rPr lang="it-IT" sz="2800" kern="100" dirty="0">
                <a:effectLst/>
                <a:latin typeface="Aptos" panose="020B0004020202020204" pitchFamily="34" charset="0"/>
                <a:ea typeface="Aptos" panose="020B0004020202020204" pitchFamily="34" charset="0"/>
                <a:cs typeface="Times New Roman" panose="02020603050405020304" pitchFamily="18" charset="0"/>
              </a:rPr>
              <a:t> </a:t>
            </a:r>
          </a:p>
        </p:txBody>
      </p:sp>
      <p:sp>
        <p:nvSpPr>
          <p:cNvPr id="2" name="CasellaDiTesto 1">
            <a:extLst>
              <a:ext uri="{FF2B5EF4-FFF2-40B4-BE49-F238E27FC236}">
                <a16:creationId xmlns:a16="http://schemas.microsoft.com/office/drawing/2014/main" id="{E809847A-3563-4C87-FCB2-12FAD1279ACC}"/>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18CB16DC-B253-2F95-384D-6C47FB22DDB0}"/>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321725020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D3C905-BFA6-4C45-2634-1DE211A589E3}"/>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9F6EC9BE-1861-E0D3-57FF-A7670B597BED}"/>
              </a:ext>
            </a:extLst>
          </p:cNvPr>
          <p:cNvSpPr txBox="1">
            <a:spLocks noChangeArrowheads="1"/>
          </p:cNvSpPr>
          <p:nvPr/>
        </p:nvSpPr>
        <p:spPr bwMode="auto">
          <a:xfrm>
            <a:off x="381000" y="228600"/>
            <a:ext cx="8229600" cy="5140831"/>
          </a:xfrm>
          <a:prstGeom prst="rect">
            <a:avLst/>
          </a:prstGeom>
          <a:noFill/>
          <a:ln w="9525">
            <a:noFill/>
            <a:miter lim="800000"/>
            <a:headEnd/>
            <a:tailEnd/>
          </a:ln>
        </p:spPr>
        <p:txBody>
          <a:bodyPr>
            <a:spAutoFit/>
          </a:bodyPr>
          <a:lstStyle/>
          <a:p>
            <a:pPr>
              <a:lnSpc>
                <a:spcPct val="107000"/>
              </a:lnSpc>
              <a:spcAft>
                <a:spcPts val="800"/>
              </a:spcAft>
            </a:pP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Visto che spesso vini con valori analitici molto simili hanno un odore e un sapore diverso con differenze non riscontrabili solo dalle solite analisi, per una valutazione complessiva è necessario l’assaggio, che si occupa sostanzialmente delle caratteristiche dei vini rilevate dagli organi sensoriali: colore, chiarezza, odore e gusto. Il termine tecnico è analisi sensoriale (dal latino </a:t>
            </a:r>
            <a:r>
              <a:rPr lang="it-IT" sz="2800" dirty="0" err="1">
                <a:effectLst/>
                <a:latin typeface="Times New Roman" panose="02020603050405020304" pitchFamily="18" charset="0"/>
                <a:ea typeface="Calibri" panose="020F0502020204030204" pitchFamily="34" charset="0"/>
                <a:cs typeface="Times New Roman" panose="02020603050405020304" pitchFamily="18" charset="0"/>
              </a:rPr>
              <a:t>sensus</a:t>
            </a: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 = senso) od organolettica. In ambito internazionale si parla più comunemente di degustazione del vino (dal latino </a:t>
            </a:r>
            <a:r>
              <a:rPr lang="it-IT" sz="2800" dirty="0" err="1">
                <a:effectLst/>
                <a:latin typeface="Times New Roman" panose="02020603050405020304" pitchFamily="18" charset="0"/>
                <a:ea typeface="Calibri" panose="020F0502020204030204" pitchFamily="34" charset="0"/>
                <a:cs typeface="Times New Roman" panose="02020603050405020304" pitchFamily="18" charset="0"/>
              </a:rPr>
              <a:t>gustus</a:t>
            </a: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 = gusto, “</a:t>
            </a:r>
            <a:r>
              <a:rPr lang="it-IT" sz="2800" dirty="0" err="1">
                <a:effectLst/>
                <a:latin typeface="Times New Roman" panose="02020603050405020304" pitchFamily="18" charset="0"/>
                <a:ea typeface="Calibri" panose="020F0502020204030204" pitchFamily="34" charset="0"/>
                <a:cs typeface="Times New Roman" panose="02020603050405020304" pitchFamily="18" charset="0"/>
              </a:rPr>
              <a:t>degustación</a:t>
            </a: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 ma anche “</a:t>
            </a:r>
            <a:r>
              <a:rPr lang="it-IT" sz="2800" dirty="0" err="1">
                <a:effectLst/>
                <a:latin typeface="Times New Roman" panose="02020603050405020304" pitchFamily="18" charset="0"/>
                <a:ea typeface="Calibri" panose="020F0502020204030204" pitchFamily="34" charset="0"/>
                <a:cs typeface="Times New Roman" panose="02020603050405020304" pitchFamily="18" charset="0"/>
              </a:rPr>
              <a:t>cata</a:t>
            </a: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 in spagnolo, “</a:t>
            </a:r>
            <a:r>
              <a:rPr lang="it-IT" sz="2800" dirty="0" err="1">
                <a:effectLst/>
                <a:latin typeface="Times New Roman" panose="02020603050405020304" pitchFamily="18" charset="0"/>
                <a:ea typeface="Calibri" panose="020F0502020204030204" pitchFamily="34" charset="0"/>
                <a:cs typeface="Times New Roman" panose="02020603050405020304" pitchFamily="18" charset="0"/>
              </a:rPr>
              <a:t>Verkostung</a:t>
            </a: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 o “Probe” in tedesco).  </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CasellaDiTesto 1">
            <a:extLst>
              <a:ext uri="{FF2B5EF4-FFF2-40B4-BE49-F238E27FC236}">
                <a16:creationId xmlns:a16="http://schemas.microsoft.com/office/drawing/2014/main" id="{566A61FC-38DF-8ABE-02A7-A5B23FF7A1F4}"/>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7BCE536F-6734-498D-A73E-89C253986D87}"/>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259741714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4E73C5-C1F6-F363-9742-E65174FFD006}"/>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5C3913BB-BEDE-C894-8997-89DD6E8D7877}"/>
              </a:ext>
            </a:extLst>
          </p:cNvPr>
          <p:cNvSpPr txBox="1">
            <a:spLocks noChangeArrowheads="1"/>
          </p:cNvSpPr>
          <p:nvPr/>
        </p:nvSpPr>
        <p:spPr bwMode="auto">
          <a:xfrm>
            <a:off x="381000" y="228600"/>
            <a:ext cx="8229600" cy="4321376"/>
          </a:xfrm>
          <a:prstGeom prst="rect">
            <a:avLst/>
          </a:prstGeom>
          <a:noFill/>
          <a:ln w="9525">
            <a:noFill/>
            <a:miter lim="800000"/>
            <a:headEnd/>
            <a:tailEnd/>
          </a:ln>
        </p:spPr>
        <p:txBody>
          <a:bodyPr>
            <a:spAutoFit/>
          </a:bodyPr>
          <a:lstStyle/>
          <a:p>
            <a:pPr>
              <a:lnSpc>
                <a:spcPct val="107000"/>
              </a:lnSpc>
              <a:spcAft>
                <a:spcPts val="800"/>
              </a:spcAft>
            </a:pP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Analisi sensoriale </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L’analisi sensoriale e la valutazione del vino si basano sulla percezione dell’aspetto, dell’odore e del gusto. I criteri predominanti sono l’odore e il gusto, identificati dall’esame olfattivo e da quello gustativo. Nonostante la sensibilità del senso dell’olfatto nelle persone sia più accentuata rispetto al gusto, nella valutazione complessiva della qualità del vino è la percezione delle papille gustative ad avere una maggiore rilevanza.  </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CasellaDiTesto 1">
            <a:extLst>
              <a:ext uri="{FF2B5EF4-FFF2-40B4-BE49-F238E27FC236}">
                <a16:creationId xmlns:a16="http://schemas.microsoft.com/office/drawing/2014/main" id="{C124D85F-AA43-9CD9-A82E-FF8B87B1BAA2}"/>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AD49496E-862E-6FFD-09C0-09D6995F5F24}"/>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118430439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776944-7685-59D6-DEB0-B1EB9B0CE4E7}"/>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128111AC-746A-E17D-F2F2-51B13E047970}"/>
              </a:ext>
            </a:extLst>
          </p:cNvPr>
          <p:cNvSpPr txBox="1">
            <a:spLocks noChangeArrowheads="1"/>
          </p:cNvSpPr>
          <p:nvPr/>
        </p:nvSpPr>
        <p:spPr bwMode="auto">
          <a:xfrm>
            <a:off x="381000" y="228600"/>
            <a:ext cx="8229600" cy="6832191"/>
          </a:xfrm>
          <a:prstGeom prst="rect">
            <a:avLst/>
          </a:prstGeom>
          <a:noFill/>
          <a:ln w="9525">
            <a:noFill/>
            <a:miter lim="800000"/>
            <a:headEnd/>
            <a:tailEnd/>
          </a:ln>
        </p:spPr>
        <p:txBody>
          <a:bodyPr>
            <a:spAutoFit/>
          </a:bodyPr>
          <a:lstStyle/>
          <a:p>
            <a:pPr>
              <a:lnSpc>
                <a:spcPct val="107000"/>
              </a:lnSpc>
              <a:spcAft>
                <a:spcPts val="800"/>
              </a:spcAft>
            </a:pPr>
            <a:r>
              <a:rPr lang="it-IT" sz="2600" i="1" dirty="0">
                <a:effectLst/>
                <a:latin typeface="Times New Roman" panose="02020603050405020304" pitchFamily="18" charset="0"/>
                <a:ea typeface="Calibri" panose="020F0502020204030204" pitchFamily="34" charset="0"/>
                <a:cs typeface="Times New Roman" panose="02020603050405020304" pitchFamily="18" charset="0"/>
              </a:rPr>
              <a:t>Aspetto</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2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2600" i="1" dirty="0">
                <a:effectLst/>
                <a:latin typeface="Times New Roman" panose="02020603050405020304" pitchFamily="18" charset="0"/>
                <a:ea typeface="Calibri" panose="020F0502020204030204" pitchFamily="34" charset="0"/>
                <a:cs typeface="Times New Roman" panose="02020603050405020304" pitchFamily="18" charset="0"/>
              </a:rPr>
              <a:t>Limpidezza </a:t>
            </a:r>
            <a:endParaRPr lang="it-IT" sz="2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La valutazione della limpidezza (trasparenza) del vino richiede da parte del degustatore un’ottima acuità visiva  a distanza ravvicinata. Tuttavia, spesso, gli intorbidamenti più fini del vino non vengono percepiti dall’occhio umano. Generalmente, i vini il cui aspetto torbido è percepibile ad occhio nudo vengono definiti “alterati ”. Questo non vale però per quelli che presentano depositi di tannini o precipitazioni cristalline  dei sali tartarici (</a:t>
            </a:r>
            <a:r>
              <a:rPr lang="it-IT" sz="2600" i="1" dirty="0">
                <a:effectLst/>
                <a:latin typeface="Times New Roman" panose="02020603050405020304" pitchFamily="18" charset="0"/>
                <a:ea typeface="Calibri" panose="020F0502020204030204" pitchFamily="34" charset="0"/>
                <a:cs typeface="Times New Roman" panose="02020603050405020304" pitchFamily="18" charset="0"/>
              </a:rPr>
              <a:t>diamanti del vino</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i="1"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o </a:t>
            </a:r>
            <a:r>
              <a:rPr lang="it-IT" sz="2600" i="1" dirty="0">
                <a:effectLst/>
                <a:latin typeface="Times New Roman" panose="02020603050405020304" pitchFamily="18" charset="0"/>
                <a:ea typeface="Calibri" panose="020F0502020204030204" pitchFamily="34" charset="0"/>
                <a:cs typeface="Times New Roman" panose="02020603050405020304" pitchFamily="18" charset="0"/>
              </a:rPr>
              <a:t>cristalli tartarici). </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Questi sono, infatti, sedimenti naturali che si originano dal processo di invecchiamento  di vini rossi e vini di porto contenenti tannino o di determinati vini bianchi particolarmente ricchi di acidi. </a:t>
            </a:r>
            <a:endParaRPr lang="it-IT" sz="2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CasellaDiTesto 1">
            <a:extLst>
              <a:ext uri="{FF2B5EF4-FFF2-40B4-BE49-F238E27FC236}">
                <a16:creationId xmlns:a16="http://schemas.microsoft.com/office/drawing/2014/main" id="{A80EDD1E-1C7D-87B1-D54B-CB81F8B952D3}"/>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C1FD84C3-DC98-9AF9-15AC-1880B9FE0E81}"/>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311244607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C87347-CFF3-DE8C-2701-0BB1878F8EE6}"/>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9B72C4E9-C4AD-DC4A-3948-850B18AD002E}"/>
              </a:ext>
            </a:extLst>
          </p:cNvPr>
          <p:cNvSpPr txBox="1">
            <a:spLocks noChangeArrowheads="1"/>
          </p:cNvSpPr>
          <p:nvPr/>
        </p:nvSpPr>
        <p:spPr bwMode="auto">
          <a:xfrm>
            <a:off x="381000" y="228600"/>
            <a:ext cx="8229600" cy="6441443"/>
          </a:xfrm>
          <a:prstGeom prst="rect">
            <a:avLst/>
          </a:prstGeom>
          <a:noFill/>
          <a:ln w="9525">
            <a:noFill/>
            <a:miter lim="800000"/>
            <a:headEnd/>
            <a:tailEnd/>
          </a:ln>
        </p:spPr>
        <p:txBody>
          <a:bodyPr>
            <a:spAutoFit/>
          </a:bodyPr>
          <a:lstStyle/>
          <a:p>
            <a:pPr algn="just"/>
            <a:r>
              <a:rPr lang="it-IT" sz="2600" b="1" dirty="0">
                <a:solidFill>
                  <a:srgbClr val="333333"/>
                </a:solidFill>
                <a:effectLst/>
                <a:latin typeface="Verdana" panose="020B0604030504040204" pitchFamily="34" charset="0"/>
                <a:ea typeface="Times New Roman" panose="02020603050405020304" pitchFamily="18" charset="0"/>
                <a:cs typeface="Arial" panose="020B0604020202020204" pitchFamily="34" charset="0"/>
              </a:rPr>
              <a:t>Invecchiamento e affinamento</a:t>
            </a:r>
            <a:r>
              <a:rPr lang="it-IT" sz="2600" dirty="0">
                <a:solidFill>
                  <a:srgbClr val="333333"/>
                </a:solidFill>
                <a:effectLst/>
                <a:latin typeface="Verdana" panose="020B0604030504040204" pitchFamily="34" charset="0"/>
                <a:ea typeface="Times New Roman" panose="02020603050405020304" pitchFamily="18" charset="0"/>
                <a:cs typeface="Arial" panose="020B0604020202020204" pitchFamily="34" charset="0"/>
              </a:rPr>
              <a:t> indicano quei </a:t>
            </a:r>
            <a:r>
              <a:rPr lang="it-IT" sz="2600" b="1" dirty="0">
                <a:solidFill>
                  <a:srgbClr val="333333"/>
                </a:solidFill>
                <a:effectLst/>
                <a:latin typeface="Verdana" panose="020B0604030504040204" pitchFamily="34" charset="0"/>
                <a:ea typeface="Times New Roman" panose="02020603050405020304" pitchFamily="18" charset="0"/>
                <a:cs typeface="Arial" panose="020B0604020202020204" pitchFamily="34" charset="0"/>
              </a:rPr>
              <a:t>processi di maturazione</a:t>
            </a:r>
            <a:r>
              <a:rPr lang="it-IT" sz="2600" dirty="0">
                <a:solidFill>
                  <a:srgbClr val="333333"/>
                </a:solidFill>
                <a:effectLst/>
                <a:latin typeface="Verdana" panose="020B0604030504040204" pitchFamily="34" charset="0"/>
                <a:ea typeface="Times New Roman" panose="02020603050405020304" pitchFamily="18" charset="0"/>
                <a:cs typeface="Arial" panose="020B0604020202020204" pitchFamily="34" charset="0"/>
              </a:rPr>
              <a:t> che permettono ad un vino di raggiungere e di esprimere il massimo delle sue potenzialità organolettiche.</a:t>
            </a:r>
            <a:endParaRPr lang="it-IT" sz="2600" dirty="0">
              <a:effectLst/>
              <a:latin typeface="Times New Roman" panose="02020603050405020304" pitchFamily="18" charset="0"/>
              <a:ea typeface="Times New Roman" panose="02020603050405020304" pitchFamily="18" charset="0"/>
            </a:endParaRPr>
          </a:p>
          <a:p>
            <a:pPr algn="just">
              <a:spcAft>
                <a:spcPts val="1200"/>
              </a:spcAft>
            </a:pPr>
            <a:r>
              <a:rPr lang="it-IT" sz="2600" dirty="0">
                <a:solidFill>
                  <a:srgbClr val="333333"/>
                </a:solidFill>
                <a:effectLst/>
                <a:latin typeface="Verdana" panose="020B0604030504040204" pitchFamily="34" charset="0"/>
                <a:ea typeface="Times New Roman" panose="02020603050405020304" pitchFamily="18" charset="0"/>
              </a:rPr>
              <a:t>Si tratta di due parole che si riferiscono a due fasi distinte dell’evoluzione del nettare, troppo spesso confuse o sovrapposte. […]</a:t>
            </a:r>
            <a:endParaRPr lang="it-IT" sz="2600" dirty="0">
              <a:effectLst/>
              <a:latin typeface="Times New Roman" panose="02020603050405020304" pitchFamily="18" charset="0"/>
              <a:ea typeface="Times New Roman" panose="02020603050405020304" pitchFamily="18" charset="0"/>
            </a:endParaRPr>
          </a:p>
          <a:p>
            <a:pPr>
              <a:lnSpc>
                <a:spcPct val="107000"/>
              </a:lnSpc>
              <a:spcAft>
                <a:spcPts val="800"/>
              </a:spcAft>
            </a:pPr>
            <a:r>
              <a:rPr lang="it-IT" sz="2600" dirty="0">
                <a:solidFill>
                  <a:srgbClr val="333333"/>
                </a:solidFill>
                <a:effectLst/>
                <a:latin typeface="Verdana" panose="020B0604030504040204" pitchFamily="34" charset="0"/>
                <a:ea typeface="Times New Roman" panose="02020603050405020304" pitchFamily="18" charset="0"/>
              </a:rPr>
              <a:t>Il termine </a:t>
            </a:r>
            <a:r>
              <a:rPr lang="it-IT" sz="2600" b="1" dirty="0">
                <a:solidFill>
                  <a:srgbClr val="333333"/>
                </a:solidFill>
                <a:effectLst/>
                <a:latin typeface="Verdana" panose="020B0604030504040204" pitchFamily="34" charset="0"/>
                <a:ea typeface="Times New Roman" panose="02020603050405020304" pitchFamily="18" charset="0"/>
              </a:rPr>
              <a:t>“invecchiamento”</a:t>
            </a:r>
            <a:r>
              <a:rPr lang="it-IT" sz="2600" dirty="0">
                <a:solidFill>
                  <a:srgbClr val="333333"/>
                </a:solidFill>
                <a:effectLst/>
                <a:latin typeface="Verdana" panose="020B0604030504040204" pitchFamily="34" charset="0"/>
                <a:ea typeface="Times New Roman" panose="02020603050405020304" pitchFamily="18" charset="0"/>
              </a:rPr>
              <a:t> viene spesso utilizzato per indicare una precisa </a:t>
            </a:r>
            <a:r>
              <a:rPr lang="it-IT" sz="2600" b="1" dirty="0">
                <a:solidFill>
                  <a:srgbClr val="333333"/>
                </a:solidFill>
                <a:effectLst/>
                <a:latin typeface="Verdana" panose="020B0604030504040204" pitchFamily="34" charset="0"/>
                <a:ea typeface="Times New Roman" panose="02020603050405020304" pitchFamily="18" charset="0"/>
              </a:rPr>
              <a:t>fase dell’evoluzione del vino</a:t>
            </a:r>
            <a:r>
              <a:rPr lang="it-IT" sz="2600" dirty="0">
                <a:solidFill>
                  <a:srgbClr val="333333"/>
                </a:solidFill>
                <a:effectLst/>
                <a:latin typeface="Verdana" panose="020B0604030504040204" pitchFamily="34" charset="0"/>
                <a:ea typeface="Times New Roman" panose="02020603050405020304" pitchFamily="18" charset="0"/>
              </a:rPr>
              <a:t>, quella </a:t>
            </a:r>
            <a:r>
              <a:rPr lang="it-IT" sz="2600" b="1" dirty="0">
                <a:solidFill>
                  <a:srgbClr val="333333"/>
                </a:solidFill>
                <a:effectLst/>
                <a:latin typeface="Verdana" panose="020B0604030504040204" pitchFamily="34" charset="0"/>
                <a:ea typeface="Times New Roman" panose="02020603050405020304" pitchFamily="18" charset="0"/>
              </a:rPr>
              <a:t>che avviene all’interno di grossi recipienti</a:t>
            </a:r>
            <a:r>
              <a:rPr lang="it-IT" sz="2600" dirty="0">
                <a:solidFill>
                  <a:srgbClr val="333333"/>
                </a:solidFill>
                <a:effectLst/>
                <a:latin typeface="Verdana" panose="020B0604030504040204" pitchFamily="34" charset="0"/>
                <a:ea typeface="Times New Roman" panose="02020603050405020304" pitchFamily="18" charset="0"/>
              </a:rPr>
              <a:t> di vari materiali, solitamente </a:t>
            </a:r>
            <a:r>
              <a:rPr lang="it-IT" sz="2600" b="1" dirty="0">
                <a:solidFill>
                  <a:srgbClr val="333333"/>
                </a:solidFill>
                <a:effectLst/>
                <a:latin typeface="Verdana" panose="020B0604030504040204" pitchFamily="34" charset="0"/>
                <a:ea typeface="Times New Roman" panose="02020603050405020304" pitchFamily="18" charset="0"/>
              </a:rPr>
              <a:t>di legno</a:t>
            </a:r>
            <a:r>
              <a:rPr lang="it-IT" sz="2600" dirty="0">
                <a:solidFill>
                  <a:srgbClr val="333333"/>
                </a:solidFill>
                <a:effectLst/>
                <a:latin typeface="Verdana" panose="020B0604030504040204" pitchFamily="34" charset="0"/>
                <a:ea typeface="Times New Roman" panose="02020603050405020304" pitchFamily="18" charset="0"/>
              </a:rPr>
              <a:t>, ma anche acciaio o vetroresina, a seconda delle scelte dell’enologo e delle varie tipologie di vino che intende produrre. […]</a:t>
            </a:r>
            <a:endParaRPr lang="it-IT" sz="2600" dirty="0">
              <a:effectLst/>
              <a:latin typeface="Times New Roman" panose="02020603050405020304" pitchFamily="18" charset="0"/>
              <a:ea typeface="Times New Roman" panose="02020603050405020304" pitchFamily="18" charset="0"/>
            </a:endParaRPr>
          </a:p>
        </p:txBody>
      </p:sp>
      <p:sp>
        <p:nvSpPr>
          <p:cNvPr id="2" name="CasellaDiTesto 1">
            <a:extLst>
              <a:ext uri="{FF2B5EF4-FFF2-40B4-BE49-F238E27FC236}">
                <a16:creationId xmlns:a16="http://schemas.microsoft.com/office/drawing/2014/main" id="{C39D96AB-1173-C737-23E8-E812BBA91DC1}"/>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5AEF7FD2-CA0E-EDCE-797D-F657CBA2B6CF}"/>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322512341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7ADE2D-8FC3-1AE3-F756-3845B05F320E}"/>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07F1B669-95B2-8E5A-264F-BB6BC4F3033C}"/>
              </a:ext>
            </a:extLst>
          </p:cNvPr>
          <p:cNvSpPr txBox="1">
            <a:spLocks noChangeArrowheads="1"/>
          </p:cNvSpPr>
          <p:nvPr/>
        </p:nvSpPr>
        <p:spPr bwMode="auto">
          <a:xfrm>
            <a:off x="381000" y="228600"/>
            <a:ext cx="8229600" cy="7095853"/>
          </a:xfrm>
          <a:prstGeom prst="rect">
            <a:avLst/>
          </a:prstGeom>
          <a:noFill/>
          <a:ln w="9525">
            <a:noFill/>
            <a:miter lim="800000"/>
            <a:headEnd/>
            <a:tailEnd/>
          </a:ln>
        </p:spPr>
        <p:txBody>
          <a:bodyPr>
            <a:spAutoFit/>
          </a:bodyPr>
          <a:lstStyle/>
          <a:p>
            <a:pPr algn="just"/>
            <a:r>
              <a:rPr lang="it-IT" sz="2600" dirty="0">
                <a:solidFill>
                  <a:srgbClr val="333333"/>
                </a:solidFill>
                <a:effectLst/>
                <a:latin typeface="Verdana" panose="020B0604030504040204" pitchFamily="34" charset="0"/>
                <a:ea typeface="Times New Roman" panose="02020603050405020304" pitchFamily="18" charset="0"/>
              </a:rPr>
              <a:t>In realtà, </a:t>
            </a:r>
            <a:r>
              <a:rPr lang="it-IT" sz="2600" b="1" dirty="0">
                <a:solidFill>
                  <a:srgbClr val="333333"/>
                </a:solidFill>
                <a:effectLst/>
                <a:latin typeface="Verdana" panose="020B0604030504040204" pitchFamily="34" charset="0"/>
                <a:ea typeface="Times New Roman" panose="02020603050405020304" pitchFamily="18" charset="0"/>
              </a:rPr>
              <a:t>il termine “invecchiamento”</a:t>
            </a:r>
            <a:r>
              <a:rPr lang="it-IT" sz="2600" dirty="0">
                <a:solidFill>
                  <a:srgbClr val="333333"/>
                </a:solidFill>
                <a:effectLst/>
                <a:latin typeface="Verdana" panose="020B0604030504040204" pitchFamily="34" charset="0"/>
                <a:ea typeface="Times New Roman" panose="02020603050405020304" pitchFamily="18" charset="0"/>
              </a:rPr>
              <a:t>, anche se molto diffuso, </a:t>
            </a:r>
            <a:r>
              <a:rPr lang="it-IT" sz="2600" b="1" dirty="0">
                <a:solidFill>
                  <a:srgbClr val="333333"/>
                </a:solidFill>
                <a:effectLst/>
                <a:latin typeface="Verdana" panose="020B0604030504040204" pitchFamily="34" charset="0"/>
                <a:ea typeface="Times New Roman" panose="02020603050405020304" pitchFamily="18" charset="0"/>
              </a:rPr>
              <a:t>non è quello più corretto</a:t>
            </a:r>
            <a:r>
              <a:rPr lang="it-IT" sz="2600" dirty="0">
                <a:solidFill>
                  <a:srgbClr val="333333"/>
                </a:solidFill>
                <a:effectLst/>
                <a:latin typeface="Verdana" panose="020B0604030504040204" pitchFamily="34" charset="0"/>
                <a:ea typeface="Times New Roman" panose="02020603050405020304" pitchFamily="18" charset="0"/>
              </a:rPr>
              <a:t> per definire questo processo. La parola stessa “invecchiamento” implica un’alterazione e un decadimento delle proprietà. E questo, come abbiamo visto, non avviene certamente in questa fase.</a:t>
            </a:r>
            <a:endParaRPr lang="it-IT" sz="2600" dirty="0">
              <a:effectLst/>
              <a:latin typeface="Times New Roman" panose="02020603050405020304" pitchFamily="18" charset="0"/>
              <a:ea typeface="Times New Roman" panose="02020603050405020304" pitchFamily="18" charset="0"/>
            </a:endParaRPr>
          </a:p>
          <a:p>
            <a:pPr algn="just"/>
            <a:r>
              <a:rPr lang="it-IT" sz="2600" b="1" dirty="0">
                <a:solidFill>
                  <a:srgbClr val="333333"/>
                </a:solidFill>
                <a:effectLst/>
                <a:latin typeface="Verdana" panose="020B0604030504040204" pitchFamily="34" charset="0"/>
                <a:ea typeface="Times New Roman" panose="02020603050405020304" pitchFamily="18" charset="0"/>
              </a:rPr>
              <a:t>Meglio parlare di “maturazione”</a:t>
            </a:r>
            <a:r>
              <a:rPr lang="it-IT" sz="2600" dirty="0">
                <a:solidFill>
                  <a:srgbClr val="333333"/>
                </a:solidFill>
                <a:effectLst/>
                <a:latin typeface="Verdana" panose="020B0604030504040204" pitchFamily="34" charset="0"/>
                <a:ea typeface="Times New Roman" panose="02020603050405020304" pitchFamily="18" charset="0"/>
              </a:rPr>
              <a:t> che, invece, presuppone un completamento e uno sviluppo delle sue proprietà. Ancor meglio e ancor più appropriata è la parola </a:t>
            </a:r>
            <a:r>
              <a:rPr lang="it-IT" sz="2600" b="1" dirty="0">
                <a:solidFill>
                  <a:srgbClr val="333333"/>
                </a:solidFill>
                <a:effectLst/>
                <a:latin typeface="Verdana" panose="020B0604030504040204" pitchFamily="34" charset="0"/>
                <a:ea typeface="Times New Roman" panose="02020603050405020304" pitchFamily="18" charset="0"/>
              </a:rPr>
              <a:t>“elevazione” del vino</a:t>
            </a:r>
            <a:r>
              <a:rPr lang="it-IT" sz="2600" dirty="0">
                <a:solidFill>
                  <a:srgbClr val="333333"/>
                </a:solidFill>
                <a:effectLst/>
                <a:latin typeface="Verdana" panose="020B0604030504040204" pitchFamily="34" charset="0"/>
                <a:ea typeface="Times New Roman" panose="02020603050405020304" pitchFamily="18" charset="0"/>
              </a:rPr>
              <a:t>, mutuata dal gergo enologico francese “</a:t>
            </a:r>
            <a:r>
              <a:rPr lang="it-IT" sz="2600" dirty="0" err="1">
                <a:solidFill>
                  <a:srgbClr val="333333"/>
                </a:solidFill>
                <a:effectLst/>
                <a:latin typeface="Verdana" panose="020B0604030504040204" pitchFamily="34" charset="0"/>
                <a:ea typeface="Times New Roman" panose="02020603050405020304" pitchFamily="18" charset="0"/>
              </a:rPr>
              <a:t>èlever</a:t>
            </a:r>
            <a:r>
              <a:rPr lang="it-IT" sz="2600" dirty="0">
                <a:solidFill>
                  <a:srgbClr val="333333"/>
                </a:solidFill>
                <a:effectLst/>
                <a:latin typeface="Verdana" panose="020B0604030504040204" pitchFamily="34" charset="0"/>
                <a:ea typeface="Times New Roman" panose="02020603050405020304" pitchFamily="18" charset="0"/>
              </a:rPr>
              <a:t>”, utilizzata per indicare quella fase che si svolge in botti di legno e durante la quale il nettare “innalza” o “eleva” le sue qualità.</a:t>
            </a:r>
            <a:endParaRPr lang="it-IT" sz="2600" dirty="0">
              <a:effectLst/>
              <a:latin typeface="Times New Roman" panose="02020603050405020304" pitchFamily="18" charset="0"/>
              <a:ea typeface="Times New Roman" panose="02020603050405020304" pitchFamily="18" charset="0"/>
            </a:endParaRPr>
          </a:p>
          <a:p>
            <a:pPr>
              <a:lnSpc>
                <a:spcPct val="107000"/>
              </a:lnSpc>
              <a:spcAft>
                <a:spcPts val="800"/>
              </a:spcAft>
            </a:pPr>
            <a:endParaRPr lang="it-IT"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CasellaDiTesto 1">
            <a:extLst>
              <a:ext uri="{FF2B5EF4-FFF2-40B4-BE49-F238E27FC236}">
                <a16:creationId xmlns:a16="http://schemas.microsoft.com/office/drawing/2014/main" id="{80F7C762-3FF5-A7AE-B0B3-F6A8341FC11B}"/>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691AFF76-5F0D-1212-93D1-DC9FDF15135A}"/>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4205132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262979"/>
          </a:xfrm>
          <a:prstGeom prst="rect">
            <a:avLst/>
          </a:prstGeom>
          <a:noFill/>
          <a:ln w="9525">
            <a:noFill/>
            <a:miter lim="800000"/>
            <a:headEnd/>
            <a:tailEnd/>
          </a:ln>
        </p:spPr>
        <p:txBody>
          <a:bodyPr>
            <a:spAutoFit/>
          </a:bodyPr>
          <a:lstStyle/>
          <a:p>
            <a:r>
              <a:rPr lang="de-DE" i="1" dirty="0"/>
              <a:t>Ziel von WLB: Ob Familie, private Interessen oder zivilgesellschaftliches Engagement, für alle genannten Bereiche soll neben der Berufstätigkeit ausreichend Spielraum sein. </a:t>
            </a:r>
          </a:p>
          <a:p>
            <a:endParaRPr lang="it-IT" dirty="0"/>
          </a:p>
          <a:p>
            <a:r>
              <a:rPr lang="it-IT" dirty="0"/>
              <a:t>Obiettivo del WLB: determinare gli interessi privati e gli impegni sociali di una famiglia. Per entrambe le attività ci dovrebbe essere un margine di tolleranza accettabile.</a:t>
            </a:r>
          </a:p>
          <a:p>
            <a:r>
              <a:rPr lang="it-IT" dirty="0"/>
              <a:t>Lo scopo di WLB dovrebbe essere un sufficiente margine di azione nell’attività professionale per le famiglie, gli interessi privati o l’impegno civile e sociale, per quanto riguarda tutti i suddetti ambiti. </a:t>
            </a:r>
          </a:p>
          <a:p>
            <a:r>
              <a:rPr lang="it-IT" dirty="0"/>
              <a:t>Obiettivo del WLB: famiglia, interessi privati o impegno civile, per tutti i settori citati l’attività professionale dovrebbe essere accompagnata da abbastanza libertà d’azione. </a:t>
            </a:r>
          </a:p>
        </p:txBody>
      </p:sp>
    </p:spTree>
    <p:extLst>
      <p:ext uri="{BB962C8B-B14F-4D97-AF65-F5344CB8AC3E}">
        <p14:creationId xmlns:p14="http://schemas.microsoft.com/office/powerpoint/2010/main" val="26951439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19ECEF-EE48-3A03-8BB4-8040532A2858}"/>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B9590DC8-CB5A-AC2C-A463-C88D93678215}"/>
              </a:ext>
            </a:extLst>
          </p:cNvPr>
          <p:cNvSpPr txBox="1">
            <a:spLocks noChangeArrowheads="1"/>
          </p:cNvSpPr>
          <p:nvPr/>
        </p:nvSpPr>
        <p:spPr bwMode="auto">
          <a:xfrm>
            <a:off x="381000" y="228600"/>
            <a:ext cx="8229600" cy="5293757"/>
          </a:xfrm>
          <a:prstGeom prst="rect">
            <a:avLst/>
          </a:prstGeom>
          <a:noFill/>
          <a:ln w="9525">
            <a:noFill/>
            <a:miter lim="800000"/>
            <a:headEnd/>
            <a:tailEnd/>
          </a:ln>
        </p:spPr>
        <p:txBody>
          <a:bodyPr>
            <a:spAutoFit/>
          </a:bodyPr>
          <a:lstStyle/>
          <a:p>
            <a:pPr algn="just">
              <a:spcAft>
                <a:spcPts val="1200"/>
              </a:spcAft>
            </a:pPr>
            <a:r>
              <a:rPr lang="it-IT" sz="2600" dirty="0">
                <a:solidFill>
                  <a:srgbClr val="333333"/>
                </a:solidFill>
                <a:effectLst/>
                <a:latin typeface="Verdana" panose="020B0604030504040204" pitchFamily="34" charset="0"/>
                <a:ea typeface="Times New Roman" panose="02020603050405020304" pitchFamily="18" charset="0"/>
              </a:rPr>
              <a:t>La parola “invecchiamento” ha un altro utilizzo diffuso: viene spesso impiegata per definire quel periodo, successivo all’affinamento, caratterizzato da una lunga conservazione del vino in bottiglia. Ma, anche in questo caso, è caduto in disuso per al meno due ragioni: da un lato per la sua intrinseca accezione negativa; dall’altro perché, se è vero che un vino, una volta raggiunto l’apice della sua evoluzione, si deteriora progressivamente, è difficile individuare il periodo esatto in cui inizia il declino. E, fino a quel momento, ha poco senso parlare di “invecchiamento” ….</a:t>
            </a:r>
            <a:endParaRPr lang="it-IT" sz="2600" dirty="0">
              <a:effectLst/>
              <a:latin typeface="Times New Roman" panose="02020603050405020304" pitchFamily="18" charset="0"/>
              <a:ea typeface="Times New Roman" panose="02020603050405020304" pitchFamily="18" charset="0"/>
            </a:endParaRPr>
          </a:p>
        </p:txBody>
      </p:sp>
      <p:sp>
        <p:nvSpPr>
          <p:cNvPr id="2" name="CasellaDiTesto 1">
            <a:extLst>
              <a:ext uri="{FF2B5EF4-FFF2-40B4-BE49-F238E27FC236}">
                <a16:creationId xmlns:a16="http://schemas.microsoft.com/office/drawing/2014/main" id="{247B3FCC-FFB2-C9D0-6F9C-C344747B76D7}"/>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0F93A629-463D-BD7F-2EDD-28A27379E7CA}"/>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79147479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0CA8F6-D578-5164-01BA-700A7ACD72ED}"/>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E674CB07-0B99-4A02-33CE-F0214FC65608}"/>
              </a:ext>
            </a:extLst>
          </p:cNvPr>
          <p:cNvSpPr txBox="1">
            <a:spLocks noChangeArrowheads="1"/>
          </p:cNvSpPr>
          <p:nvPr/>
        </p:nvSpPr>
        <p:spPr bwMode="auto">
          <a:xfrm>
            <a:off x="381000" y="228600"/>
            <a:ext cx="8229600" cy="4295087"/>
          </a:xfrm>
          <a:prstGeom prst="rect">
            <a:avLst/>
          </a:prstGeom>
          <a:noFill/>
          <a:ln w="9525">
            <a:noFill/>
            <a:miter lim="800000"/>
            <a:headEnd/>
            <a:tailEnd/>
          </a:ln>
        </p:spPr>
        <p:txBody>
          <a:bodyPr>
            <a:spAutoFit/>
          </a:bodyPr>
          <a:lstStyle/>
          <a:p>
            <a:pPr algn="just"/>
            <a:r>
              <a:rPr lang="it-IT" sz="2600" b="1" dirty="0">
                <a:solidFill>
                  <a:srgbClr val="333333"/>
                </a:solidFill>
                <a:effectLst/>
                <a:latin typeface="Verdana" panose="020B0604030504040204" pitchFamily="34" charset="0"/>
                <a:ea typeface="Times New Roman" panose="02020603050405020304" pitchFamily="18" charset="0"/>
              </a:rPr>
              <a:t>L’affinamento è quella fase dell’evoluzione e della maturazione del vino che avviene in bottiglia</a:t>
            </a:r>
            <a:r>
              <a:rPr lang="it-IT" sz="2600" dirty="0">
                <a:solidFill>
                  <a:srgbClr val="333333"/>
                </a:solidFill>
                <a:effectLst/>
                <a:latin typeface="Verdana" panose="020B0604030504040204" pitchFamily="34" charset="0"/>
                <a:ea typeface="Times New Roman" panose="02020603050405020304" pitchFamily="18" charset="0"/>
              </a:rPr>
              <a:t>, quindi dopo l'imbottigliamento.</a:t>
            </a:r>
            <a:endParaRPr lang="it-IT" sz="2600" dirty="0">
              <a:effectLst/>
              <a:latin typeface="Times New Roman" panose="02020603050405020304" pitchFamily="18" charset="0"/>
              <a:ea typeface="Times New Roman" panose="02020603050405020304" pitchFamily="18" charset="0"/>
            </a:endParaRPr>
          </a:p>
          <a:p>
            <a:pPr algn="just"/>
            <a:r>
              <a:rPr lang="it-IT" sz="2600" dirty="0">
                <a:solidFill>
                  <a:srgbClr val="333333"/>
                </a:solidFill>
                <a:effectLst/>
                <a:latin typeface="Verdana" panose="020B0604030504040204" pitchFamily="34" charset="0"/>
                <a:ea typeface="Times New Roman" panose="02020603050405020304" pitchFamily="18" charset="0"/>
              </a:rPr>
              <a:t>Come suggerisce il nome, questa volta con accezione decisamente migliore rispetto ad "invecchiamento", l’affinamento </a:t>
            </a:r>
            <a:r>
              <a:rPr lang="it-IT" sz="2600" b="1" dirty="0">
                <a:solidFill>
                  <a:srgbClr val="333333"/>
                </a:solidFill>
                <a:effectLst/>
                <a:latin typeface="Verdana" panose="020B0604030504040204" pitchFamily="34" charset="0"/>
                <a:ea typeface="Times New Roman" panose="02020603050405020304" pitchFamily="18" charset="0"/>
              </a:rPr>
              <a:t>consente di migliorare e di perfezionare le proprietà del vino</a:t>
            </a:r>
            <a:r>
              <a:rPr lang="it-IT" sz="2600" dirty="0">
                <a:solidFill>
                  <a:srgbClr val="333333"/>
                </a:solidFill>
                <a:effectLst/>
                <a:latin typeface="Verdana" panose="020B0604030504040204" pitchFamily="34" charset="0"/>
                <a:ea typeface="Times New Roman" panose="02020603050405020304" pitchFamily="18" charset="0"/>
              </a:rPr>
              <a:t>.</a:t>
            </a:r>
            <a:endParaRPr lang="it-IT" sz="2600" dirty="0">
              <a:effectLst/>
              <a:latin typeface="Times New Roman" panose="02020603050405020304" pitchFamily="18" charset="0"/>
              <a:ea typeface="Times New Roman" panose="02020603050405020304" pitchFamily="18" charset="0"/>
            </a:endParaRPr>
          </a:p>
          <a:p>
            <a:pPr>
              <a:lnSpc>
                <a:spcPct val="107000"/>
              </a:lnSpc>
              <a:spcAft>
                <a:spcPts val="800"/>
              </a:spcAft>
            </a:pPr>
            <a:endParaRPr lang="it-IT"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CasellaDiTesto 1">
            <a:extLst>
              <a:ext uri="{FF2B5EF4-FFF2-40B4-BE49-F238E27FC236}">
                <a16:creationId xmlns:a16="http://schemas.microsoft.com/office/drawing/2014/main" id="{6F9C2C03-342C-62D2-9475-53A34BAE6205}"/>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F63459B6-58E3-CED2-75C4-4B6D398A558E}"/>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409873631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C46661-DDFC-218B-FDBE-226E4B589FF4}"/>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9DAAEFA8-7E10-3A21-18CF-CA68D8E402E7}"/>
              </a:ext>
            </a:extLst>
          </p:cNvPr>
          <p:cNvSpPr txBox="1">
            <a:spLocks noChangeArrowheads="1"/>
          </p:cNvSpPr>
          <p:nvPr/>
        </p:nvSpPr>
        <p:spPr bwMode="auto">
          <a:xfrm>
            <a:off x="381000" y="228600"/>
            <a:ext cx="8229600" cy="5807039"/>
          </a:xfrm>
          <a:prstGeom prst="rect">
            <a:avLst/>
          </a:prstGeom>
          <a:noFill/>
          <a:ln w="9525">
            <a:noFill/>
            <a:miter lim="800000"/>
            <a:headEnd/>
            <a:tailEnd/>
          </a:ln>
        </p:spPr>
        <p:txBody>
          <a:bodyPr>
            <a:spAutoFit/>
          </a:bodyPr>
          <a:lstStyle/>
          <a:p>
            <a:pPr>
              <a:lnSpc>
                <a:spcPct val="107000"/>
              </a:lnSpc>
              <a:spcAft>
                <a:spcPts val="800"/>
              </a:spcAft>
            </a:pPr>
            <a:r>
              <a:rPr lang="it-IT" sz="2800" i="1" dirty="0">
                <a:effectLst/>
                <a:latin typeface="Times New Roman" panose="02020603050405020304" pitchFamily="18" charset="0"/>
                <a:ea typeface="Calibri" panose="020F0502020204030204" pitchFamily="34" charset="0"/>
                <a:cs typeface="Times New Roman" panose="02020603050405020304" pitchFamily="18" charset="0"/>
              </a:rPr>
              <a:t>Viscosità e Anidride Carbonica</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280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2800" dirty="0">
                <a:effectLst/>
                <a:latin typeface="Times New Roman" panose="02020603050405020304" pitchFamily="18" charset="0"/>
                <a:ea typeface="Calibri" panose="020F0502020204030204" pitchFamily="34" charset="0"/>
              </a:rPr>
              <a:t>Nella valutazione tecnica, a seguito dell’esame visivo del vino, vengono analizzate le sue caratteristiche fisiche: fluidità (viscosità) e contenuto di anidride carbonica (effervescenza). Queste due caratteristiche vengono determinate versando il vino o agitando leggermente il bicchiere. Normalmente il vino dovrebbe scorrere più lentamente rispetto all’acqua. Se scorre come se fosse olio, o appare viscoso, significa che il vino possiede un elevato quantitativo di alcol , zucchero e altre sostanze estrattive . </a:t>
            </a: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CasellaDiTesto 1">
            <a:extLst>
              <a:ext uri="{FF2B5EF4-FFF2-40B4-BE49-F238E27FC236}">
                <a16:creationId xmlns:a16="http://schemas.microsoft.com/office/drawing/2014/main" id="{F42B6928-D65F-DA82-23A6-CB6E4EABC84D}"/>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13FB78C7-96C1-FA85-4D6C-72BE4D7704A5}"/>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429172834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D7373D-B54E-B92B-59F1-CDAACD9D3F58}"/>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6F684798-93D4-DFC9-DACC-9A2078EBE720}"/>
              </a:ext>
            </a:extLst>
          </p:cNvPr>
          <p:cNvSpPr txBox="1">
            <a:spLocks noChangeArrowheads="1"/>
          </p:cNvSpPr>
          <p:nvPr/>
        </p:nvSpPr>
        <p:spPr bwMode="auto">
          <a:xfrm>
            <a:off x="381000" y="228600"/>
            <a:ext cx="8229600" cy="5601855"/>
          </a:xfrm>
          <a:prstGeom prst="rect">
            <a:avLst/>
          </a:prstGeom>
          <a:noFill/>
          <a:ln w="9525">
            <a:noFill/>
            <a:miter lim="800000"/>
            <a:headEnd/>
            <a:tailEnd/>
          </a:ln>
        </p:spPr>
        <p:txBody>
          <a:bodyPr>
            <a:spAutoFit/>
          </a:bodyPr>
          <a:lstStyle/>
          <a:p>
            <a:pPr>
              <a:lnSpc>
                <a:spcPct val="107000"/>
              </a:lnSpc>
              <a:spcAft>
                <a:spcPts val="800"/>
              </a:spcAft>
            </a:pPr>
            <a:r>
              <a:rPr lang="it-IT" sz="2800" dirty="0">
                <a:effectLst/>
                <a:latin typeface="Times New Roman" panose="02020603050405020304" pitchFamily="18" charset="0"/>
                <a:ea typeface="Calibri" panose="020F0502020204030204" pitchFamily="34" charset="0"/>
              </a:rPr>
              <a:t>I vini ricchi di sostanze estrattive  e alcol, dopo essere stati agitati, formano delle striature che sono ben visibili lungo il bordo del bicchiere. Queste vengono definite “archetti ” o “lacrime” per la forma che assumono e si originano a causa della tensione superficiale di determinati alcoli. Sono a tutti gli effetti un indicatore di qualità di vini pregiati. Nella valutazione degli spumanti e dei vini frizzanti, invece, il quantitativo di anidride carbonica (diossido di carbonio disciolto) rappresenta un importante criterio di qualità, per cui vengono valutate tra gli altri criteri anche l’entità delle bollicine di CO2  così come l’intensità e la durata della spuma.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CasellaDiTesto 1">
            <a:extLst>
              <a:ext uri="{FF2B5EF4-FFF2-40B4-BE49-F238E27FC236}">
                <a16:creationId xmlns:a16="http://schemas.microsoft.com/office/drawing/2014/main" id="{1B59C2E2-9715-1057-0344-3022163E20F0}"/>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E98C03CE-5345-A4C4-99F6-8F6271B19A77}"/>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326293671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4460AB-6DAA-72AF-ADEA-A44DD3535370}"/>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9FFC4D70-EA76-1083-1E47-5763FC1E1232}"/>
              </a:ext>
            </a:extLst>
          </p:cNvPr>
          <p:cNvSpPr txBox="1">
            <a:spLocks noChangeArrowheads="1"/>
          </p:cNvSpPr>
          <p:nvPr/>
        </p:nvSpPr>
        <p:spPr bwMode="auto">
          <a:xfrm>
            <a:off x="381000" y="228600"/>
            <a:ext cx="8229600" cy="4267450"/>
          </a:xfrm>
          <a:prstGeom prst="rect">
            <a:avLst/>
          </a:prstGeom>
          <a:noFill/>
          <a:ln w="9525">
            <a:noFill/>
            <a:miter lim="800000"/>
            <a:headEnd/>
            <a:tailEnd/>
          </a:ln>
        </p:spPr>
        <p:txBody>
          <a:bodyPr>
            <a:spAutoFit/>
          </a:bodyPr>
          <a:lstStyle/>
          <a:p>
            <a:pPr>
              <a:lnSpc>
                <a:spcPct val="107000"/>
              </a:lnSpc>
              <a:spcAft>
                <a:spcPts val="800"/>
              </a:spcAft>
            </a:pP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Se vini fermi, sia bianchi che rosati, mostrano una notevole composizione di anidride carbonica all’apertura o al versamento, ciò può indicare una rifermentazione in bottiglia  o un imbottigliamento isobarico  (con circa 1 atm di CO2), pratica adottata da molte cantine che conferisce ai vini una certa freschezza. </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CasellaDiTesto 1">
            <a:extLst>
              <a:ext uri="{FF2B5EF4-FFF2-40B4-BE49-F238E27FC236}">
                <a16:creationId xmlns:a16="http://schemas.microsoft.com/office/drawing/2014/main" id="{C10F4D76-90D6-0AA7-5673-FAD281B322C3}"/>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3052FF78-D517-CE4C-D728-842D07F470FD}"/>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98612217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0FCB15-2819-73EC-839B-2F461B029E04}"/>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BB9179DC-A536-B2C5-8BA9-7ED10B7FB63B}"/>
              </a:ext>
            </a:extLst>
          </p:cNvPr>
          <p:cNvSpPr txBox="1">
            <a:spLocks noChangeArrowheads="1"/>
          </p:cNvSpPr>
          <p:nvPr/>
        </p:nvSpPr>
        <p:spPr bwMode="auto">
          <a:xfrm>
            <a:off x="381000" y="228600"/>
            <a:ext cx="8229600" cy="6316729"/>
          </a:xfrm>
          <a:prstGeom prst="rect">
            <a:avLst/>
          </a:prstGeom>
          <a:noFill/>
          <a:ln w="9525">
            <a:noFill/>
            <a:miter lim="800000"/>
            <a:headEnd/>
            <a:tailEnd/>
          </a:ln>
        </p:spPr>
        <p:txBody>
          <a:bodyPr>
            <a:spAutoFit/>
          </a:bodyPr>
          <a:lstStyle/>
          <a:p>
            <a:pPr>
              <a:lnSpc>
                <a:spcPct val="107000"/>
              </a:lnSpc>
              <a:spcAft>
                <a:spcPts val="800"/>
              </a:spcAft>
            </a:pP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L’odore</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Nel vino si formano composti volatili di numerose sostanze odorose e aromatiche in proporzioni differenti, che danno origine a diverse migliaia di aromi.</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Attraverso la gascromatografia si riescono ad analizzare circa 800 aromi, alcuni dei quali presenti solo in tracce inferiori a un milionesimo di grammo per litro. Il contenuto totale di aromi nel vino si aggira intorno ai 0,8-1,2 g al litro, ma dato che alcuni di loro sono al di sotto della soglia olfattiva, non tutti sono percepibili sensorialmente.</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CasellaDiTesto 1">
            <a:extLst>
              <a:ext uri="{FF2B5EF4-FFF2-40B4-BE49-F238E27FC236}">
                <a16:creationId xmlns:a16="http://schemas.microsoft.com/office/drawing/2014/main" id="{7938F8F0-0D4B-D612-8601-4B4108DF479A}"/>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0C202544-F92C-BFB8-3E15-6EA434613AF9}"/>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30276974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92A9A5-36CB-CBB4-9F1D-ECF038345D80}"/>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4E8DE033-D55A-204B-243C-401E1F11E6DE}"/>
              </a:ext>
            </a:extLst>
          </p:cNvPr>
          <p:cNvSpPr txBox="1">
            <a:spLocks noChangeArrowheads="1"/>
          </p:cNvSpPr>
          <p:nvPr/>
        </p:nvSpPr>
        <p:spPr bwMode="auto">
          <a:xfrm>
            <a:off x="381000" y="228600"/>
            <a:ext cx="8229600" cy="6605976"/>
          </a:xfrm>
          <a:prstGeom prst="rect">
            <a:avLst/>
          </a:prstGeom>
          <a:noFill/>
          <a:ln w="9525">
            <a:noFill/>
            <a:miter lim="800000"/>
            <a:headEnd/>
            <a:tailEnd/>
          </a:ln>
        </p:spPr>
        <p:txBody>
          <a:bodyPr>
            <a:spAutoFit/>
          </a:bodyPr>
          <a:lstStyle/>
          <a:p>
            <a:pPr>
              <a:lnSpc>
                <a:spcPct val="107000"/>
              </a:lnSpc>
              <a:spcAft>
                <a:spcPts val="800"/>
              </a:spcAft>
            </a:pP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Allo stesso tempo però, la nostra sensibilità olfattiva è molto più forte di quella gustativa. Il gusto di alcune sostanze viene infatti individuato anche attraverso i recettori olfattivi (è per questo motivo che nell’enologia inglese le percezioni olfattive e gustative vengono indicate insieme con il termine flavour. In contrapposizione al termine taste che indica esclusivamente le percezioni del gusto). Se si riassumono le percezioni olfattive e gustative sotto l’espressione “aroma globale”, risulteranno numerosi componenti in concentrazioni variabili. Questi includono acidi, zuccheri, aminoacidi e sostanze volatili, in particolare aldeidi dall’odore intenso, che costituiscono lo stadio preliminare dell’ossidazione del vino.</a:t>
            </a:r>
            <a:endParaRPr lang="it-IT" sz="2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CasellaDiTesto 1">
            <a:extLst>
              <a:ext uri="{FF2B5EF4-FFF2-40B4-BE49-F238E27FC236}">
                <a16:creationId xmlns:a16="http://schemas.microsoft.com/office/drawing/2014/main" id="{0DD45B79-8503-541A-ACA9-417E2E155CA3}"/>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74BF3917-0BCB-43C8-D3C5-3E7CB0DDF59E}"/>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294764054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0C18CB-50BB-6C86-26B1-97B1D595EF97}"/>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DB5A1FF2-1A95-04D5-77FC-8E77EA97E566}"/>
              </a:ext>
            </a:extLst>
          </p:cNvPr>
          <p:cNvSpPr txBox="1">
            <a:spLocks noChangeArrowheads="1"/>
          </p:cNvSpPr>
          <p:nvPr/>
        </p:nvSpPr>
        <p:spPr bwMode="auto">
          <a:xfrm>
            <a:off x="381000" y="228600"/>
            <a:ext cx="8229600" cy="7341882"/>
          </a:xfrm>
          <a:prstGeom prst="rect">
            <a:avLst/>
          </a:prstGeom>
          <a:noFill/>
          <a:ln w="9525">
            <a:noFill/>
            <a:miter lim="800000"/>
            <a:headEnd/>
            <a:tailEnd/>
          </a:ln>
        </p:spPr>
        <p:txBody>
          <a:bodyPr>
            <a:spAutoFit/>
          </a:bodyPr>
          <a:lstStyle/>
          <a:p>
            <a:pPr>
              <a:lnSpc>
                <a:spcPct val="107000"/>
              </a:lnSpc>
              <a:spcAft>
                <a:spcPts val="800"/>
              </a:spcAft>
            </a:pP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Classificazione delle percezioni olfattive</a:t>
            </a:r>
            <a:endParaRPr lang="it-IT" sz="2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Nella ricerca sugli odori sono state finora identificate circa 10.000 sostanze che fanno da base a più di 100.000 note olfattive.</a:t>
            </a:r>
            <a:endParaRPr lang="it-IT" sz="2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Per distinguere le qualità olfattive, esse vengono divise in famiglie olfattive. La prima classificazione “moderna” fu fatta da Carlo Linneo nel 1756 che identificò le famiglie del balsamico, floreale, ambrato, agliaceo, caprino e puzzolente o ripugnante. Altri scienziati ne identificarono 30 (H.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Zwaardemaker</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1895), altri ancora 44 (Harper, 1968). La maggior parte delle classificazioni concordano sulle caratteristiche floreale, fruttata e speziata, mentre per le altre famiglie si riscontrano numerose differenze.</a:t>
            </a:r>
            <a:endParaRPr lang="it-IT" sz="2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2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CasellaDiTesto 1">
            <a:extLst>
              <a:ext uri="{FF2B5EF4-FFF2-40B4-BE49-F238E27FC236}">
                <a16:creationId xmlns:a16="http://schemas.microsoft.com/office/drawing/2014/main" id="{001B7411-D0EF-0BE3-21B4-0E6FB9DD4574}"/>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1CF66DEE-F329-6B6A-B39D-C631ACD37400}"/>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280341197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A6BBE1-97EC-8CA7-4C3B-4441A95EF948}"/>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F2AA2DD8-F64C-BE87-C1CF-87AB9B37813C}"/>
              </a:ext>
            </a:extLst>
          </p:cNvPr>
          <p:cNvSpPr txBox="1">
            <a:spLocks noChangeArrowheads="1"/>
          </p:cNvSpPr>
          <p:nvPr/>
        </p:nvSpPr>
        <p:spPr bwMode="auto">
          <a:xfrm>
            <a:off x="381000" y="228600"/>
            <a:ext cx="8229600" cy="6720751"/>
          </a:xfrm>
          <a:prstGeom prst="rect">
            <a:avLst/>
          </a:prstGeom>
          <a:noFill/>
          <a:ln w="9525">
            <a:noFill/>
            <a:miter lim="800000"/>
            <a:headEnd/>
            <a:tailEnd/>
          </a:ln>
        </p:spPr>
        <p:txBody>
          <a:bodyPr>
            <a:spAutoFit/>
          </a:bodyPr>
          <a:lstStyle/>
          <a:p>
            <a:pPr>
              <a:lnSpc>
                <a:spcPct val="107000"/>
              </a:lnSpc>
              <a:spcAft>
                <a:spcPts val="800"/>
              </a:spcAft>
            </a:pP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Psicologia del gusto</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Contrariamente all’odore con i suoi numerosi gruppi (classificati), il gusto distingue solo quattro qualità di base: dolce, acido, salato e amaro. Queste qualità sono associate alla percezione orale-trigeminale del sapore e sono percepite dal nervo tattile della bocca, del naso e della gola, che reagisce solo alla stimolazione chimica.</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Le sensazioni gustative sono percepite nella cavità orale attraverso la parte anteriore della superficie della lingua (principalmente il dolce), i bordi della lingua (salato e acido nella parte centrale) e alla base della lingua (amaro). Alcune parti del palato molle, la parete faringea, l'epiglottide e parti della laringe sono meno sensibili al gusto. </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CasellaDiTesto 1">
            <a:extLst>
              <a:ext uri="{FF2B5EF4-FFF2-40B4-BE49-F238E27FC236}">
                <a16:creationId xmlns:a16="http://schemas.microsoft.com/office/drawing/2014/main" id="{EEC8C308-7429-6CD0-9BFD-10142EB8ED65}"/>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70B8B6AA-FF5E-18AC-D8A3-F5A7C413FE40}"/>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380215229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E827EE-7CB0-BB74-6EE0-03BBB35B0FB8}"/>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9C924458-8988-6411-371A-1E0B00072F41}"/>
              </a:ext>
            </a:extLst>
          </p:cNvPr>
          <p:cNvSpPr txBox="1">
            <a:spLocks noChangeArrowheads="1"/>
          </p:cNvSpPr>
          <p:nvPr/>
        </p:nvSpPr>
        <p:spPr bwMode="auto">
          <a:xfrm>
            <a:off x="381000" y="228600"/>
            <a:ext cx="8229600" cy="6008953"/>
          </a:xfrm>
          <a:prstGeom prst="rect">
            <a:avLst/>
          </a:prstGeom>
          <a:noFill/>
          <a:ln w="9525">
            <a:noFill/>
            <a:miter lim="800000"/>
            <a:headEnd/>
            <a:tailEnd/>
          </a:ln>
        </p:spPr>
        <p:txBody>
          <a:bodyPr>
            <a:spAutoFit/>
          </a:bodyPr>
          <a:lstStyle/>
          <a:p>
            <a:pPr>
              <a:lnSpc>
                <a:spcPct val="107000"/>
              </a:lnSpc>
              <a:spcAft>
                <a:spcPts val="800"/>
              </a:spcAft>
            </a:pP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La sensibilità gustativa è caratterizzata da determinati stimoli esterni (intensità e durata dello stimolo) e da fattori individuali (sensibilità agli stimoli che dipende dal momento della giornata, dalla temperatura e dalle condizioni atmosferiche, dallo stato di salute generale, dall’età). Con l’avanzare dell’età, il numero delle papille gustative (in media 2.000) può diminuire. Gli anziani (over 60) possono compensare la mancanza di sensibilità gustativa attraverso appropriate esercitazioni di degustazione. Per quanto riguarda la loro idoneità come degustatori, non ci sono differenze naturali tra uomini e donne.</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CasellaDiTesto 1">
            <a:extLst>
              <a:ext uri="{FF2B5EF4-FFF2-40B4-BE49-F238E27FC236}">
                <a16:creationId xmlns:a16="http://schemas.microsoft.com/office/drawing/2014/main" id="{41703297-1047-4A7A-8D6E-556EAA9B8876}"/>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2E5B4E41-3F77-09F4-456A-C34B6D23AD1F}"/>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26835303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6001643"/>
          </a:xfrm>
          <a:prstGeom prst="rect">
            <a:avLst/>
          </a:prstGeom>
          <a:noFill/>
          <a:ln w="9525">
            <a:noFill/>
            <a:miter lim="800000"/>
            <a:headEnd/>
            <a:tailEnd/>
          </a:ln>
        </p:spPr>
        <p:txBody>
          <a:bodyPr>
            <a:spAutoFit/>
          </a:bodyPr>
          <a:lstStyle/>
          <a:p>
            <a:r>
              <a:rPr lang="de-DE" i="1" dirty="0"/>
              <a:t>Ziel von WLB: Ob Familie, private Interessen oder zivilgesellschaftliches Engagement, für alle genannten Bereiche soll neben der Berufstätigkeit ausreichend Spielraum sein. </a:t>
            </a:r>
            <a:endParaRPr lang="it-IT" dirty="0"/>
          </a:p>
          <a:p>
            <a:endParaRPr lang="it-IT" dirty="0"/>
          </a:p>
          <a:p>
            <a:r>
              <a:rPr lang="it-IT" dirty="0"/>
              <a:t>L’obiettivo del WLF è che sia che si tratti di famiglia, di interessi personali o di impegni sociali, tutti questi ambiti dovrebbero essere un margine di libertà sufficiente da affiancare all’attività professionale.</a:t>
            </a:r>
          </a:p>
          <a:p>
            <a:r>
              <a:rPr lang="it-IT" dirty="0"/>
              <a:t>In questo senso, l’obiettivo della formula WLB è constatare se la famiglia, gli interessi personali o gli impegni civili e sociali (in tutti gli aspetti della vita nominati) debbano avere sufficiente tempo a disposizione accanto all’attività lavorativa.</a:t>
            </a:r>
          </a:p>
          <a:p>
            <a:r>
              <a:rPr lang="it-IT" dirty="0"/>
              <a:t>L’obiettivo del WLB? Che si tratti della famiglia, di interessi personali o di un impegno nella società civile, per tutti i campi </a:t>
            </a:r>
            <a:r>
              <a:rPr lang="it-IT" dirty="0" err="1"/>
              <a:t>sovramenzionati</a:t>
            </a:r>
            <a:r>
              <a:rPr lang="it-IT" dirty="0"/>
              <a:t> dovrebbe sussistere, accanto all’attività lavorativa, un sufficiente margine d’azione.</a:t>
            </a:r>
          </a:p>
        </p:txBody>
      </p:sp>
    </p:spTree>
    <p:extLst>
      <p:ext uri="{BB962C8B-B14F-4D97-AF65-F5344CB8AC3E}">
        <p14:creationId xmlns:p14="http://schemas.microsoft.com/office/powerpoint/2010/main" val="20950291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652F86-EE98-6E5C-105F-E2E860D30CE5}"/>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C77C2A70-E0C2-1FD7-2679-5AB9EC5E1D5F}"/>
              </a:ext>
            </a:extLst>
          </p:cNvPr>
          <p:cNvSpPr txBox="1">
            <a:spLocks noChangeArrowheads="1"/>
          </p:cNvSpPr>
          <p:nvPr/>
        </p:nvSpPr>
        <p:spPr bwMode="auto">
          <a:xfrm>
            <a:off x="381000" y="228600"/>
            <a:ext cx="8229600" cy="5547929"/>
          </a:xfrm>
          <a:prstGeom prst="rect">
            <a:avLst/>
          </a:prstGeom>
          <a:noFill/>
          <a:ln w="9525">
            <a:noFill/>
            <a:miter lim="800000"/>
            <a:headEnd/>
            <a:tailEnd/>
          </a:ln>
        </p:spPr>
        <p:txBody>
          <a:bodyPr>
            <a:spAutoFit/>
          </a:bodyPr>
          <a:lstStyle/>
          <a:p>
            <a:pPr>
              <a:lnSpc>
                <a:spcPct val="107000"/>
              </a:lnSpc>
              <a:spcAft>
                <a:spcPts val="800"/>
              </a:spcAft>
            </a:pP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Il giudizio di valutazione del gusto si basa sulla prima impressione al palato, quando il vino viene assorbito con un po' d'aria attraverso le labbra, e sulla percezione di qualità, armonia e intensità. Dopo averlo sputato, si ha un'impressione del retrogusto, che, come il “retrogusto (?)”, può essere rilevato con precisione solo dopo la deglutizione. Questo retrogusto può durare qualche secondo, ma nel caso dei grandi vini anche trenta secondi, tanto che si parla di “finale lungo” (o coda). Ma il retrogusto mette in evidenza anche i difetti. […]</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CasellaDiTesto 1">
            <a:extLst>
              <a:ext uri="{FF2B5EF4-FFF2-40B4-BE49-F238E27FC236}">
                <a16:creationId xmlns:a16="http://schemas.microsoft.com/office/drawing/2014/main" id="{2FD7DFC8-D96F-0332-00AA-EE2B58DBA81F}"/>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0D9CDCF4-108E-D316-32DB-59EB92881077}"/>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245946364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21FB62-B740-2ABE-68B9-D02E071099FD}"/>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029145F0-10A0-304A-8A14-F329176FA90C}"/>
              </a:ext>
            </a:extLst>
          </p:cNvPr>
          <p:cNvSpPr txBox="1">
            <a:spLocks noChangeArrowheads="1"/>
          </p:cNvSpPr>
          <p:nvPr/>
        </p:nvSpPr>
        <p:spPr bwMode="auto">
          <a:xfrm>
            <a:off x="381000" y="228600"/>
            <a:ext cx="8229600" cy="6729086"/>
          </a:xfrm>
          <a:prstGeom prst="rect">
            <a:avLst/>
          </a:prstGeom>
          <a:noFill/>
          <a:ln w="9525">
            <a:noFill/>
            <a:miter lim="800000"/>
            <a:headEnd/>
            <a:tailEnd/>
          </a:ln>
        </p:spPr>
        <p:txBody>
          <a:bodyPr>
            <a:spAutoFit/>
          </a:bodyPr>
          <a:lstStyle/>
          <a:p>
            <a:pPr>
              <a:lnSpc>
                <a:spcPct val="107000"/>
              </a:lnSpc>
              <a:spcAft>
                <a:spcPts val="800"/>
              </a:spcAft>
            </a:pP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Le singole valutazioni della dolcezza e dell'acidità, del fruttato, della freschezza (acido carbonico) e dell'età, del corpo e dell'alcol danno luogo all'impressione complessiva del carattere del vino. Per identificarlo, si possono trovare anche termini come “struttura”, “architettura”, “tessitura” o il termine inglese “texture” (in realtà tessuto, grano).</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L'immagine complessiva riflette il “</a:t>
            </a:r>
            <a:r>
              <a:rPr lang="it-IT" sz="2800" dirty="0" err="1">
                <a:effectLst/>
                <a:latin typeface="Times New Roman" panose="02020603050405020304" pitchFamily="18" charset="0"/>
                <a:ea typeface="Calibri" panose="020F0502020204030204" pitchFamily="34" charset="0"/>
                <a:cs typeface="Times New Roman" panose="02020603050405020304" pitchFamily="18" charset="0"/>
              </a:rPr>
              <a:t>mouthfeel</a:t>
            </a: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 per la quale nella terminologia vinicola tradizionale tedesca si usano termini sintetici come armonia e carattere.</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Le corrispondenti descrizioni di qualità come gradevole, appetibile, corposo, potente, nobile sono usate più frequentemente nella pubblicità, ma sono poco significative nella terminologia dell'analisi sensoriale.</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asellaDiTesto 2">
            <a:extLst>
              <a:ext uri="{FF2B5EF4-FFF2-40B4-BE49-F238E27FC236}">
                <a16:creationId xmlns:a16="http://schemas.microsoft.com/office/drawing/2014/main" id="{D7FA48BA-4E23-F98F-FD63-A7368A34C824}"/>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231305876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B70D68-7B39-E3A0-446C-FA3A39ED945C}"/>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B675DB0E-FFC2-C318-CEDA-4707191F302F}"/>
              </a:ext>
            </a:extLst>
          </p:cNvPr>
          <p:cNvSpPr txBox="1">
            <a:spLocks noChangeArrowheads="1"/>
          </p:cNvSpPr>
          <p:nvPr/>
        </p:nvSpPr>
        <p:spPr bwMode="auto">
          <a:xfrm>
            <a:off x="381000" y="228600"/>
            <a:ext cx="8229600" cy="6262484"/>
          </a:xfrm>
          <a:prstGeom prst="rect">
            <a:avLst/>
          </a:prstGeom>
          <a:noFill/>
          <a:ln w="9525">
            <a:noFill/>
            <a:miter lim="800000"/>
            <a:headEnd/>
            <a:tailEnd/>
          </a:ln>
        </p:spPr>
        <p:txBody>
          <a:bodyPr>
            <a:spAutoFit/>
          </a:bodyPr>
          <a:lstStyle/>
          <a:p>
            <a:pPr>
              <a:lnSpc>
                <a:spcPct val="107000"/>
              </a:lnSpc>
              <a:spcAft>
                <a:spcPts val="800"/>
              </a:spcAft>
            </a:pPr>
            <a:r>
              <a:rPr lang="it-IT" sz="2600" dirty="0" err="1">
                <a:ea typeface="Calibri" panose="020F0502020204030204" pitchFamily="34" charset="0"/>
              </a:rPr>
              <a:t>Das</a:t>
            </a:r>
            <a:r>
              <a:rPr lang="it-IT" sz="2600" dirty="0">
                <a:ea typeface="Calibri" panose="020F0502020204030204" pitchFamily="34" charset="0"/>
              </a:rPr>
              <a:t> </a:t>
            </a:r>
            <a:r>
              <a:rPr lang="it-IT" sz="2600" dirty="0" err="1">
                <a:ea typeface="Calibri" panose="020F0502020204030204" pitchFamily="34" charset="0"/>
              </a:rPr>
              <a:t>Bundesministerium</a:t>
            </a:r>
            <a:r>
              <a:rPr lang="it-IT" sz="2600" dirty="0">
                <a:ea typeface="Calibri" panose="020F0502020204030204" pitchFamily="34" charset="0"/>
              </a:rPr>
              <a:t> </a:t>
            </a:r>
            <a:r>
              <a:rPr lang="it-IT" sz="2600" dirty="0" err="1">
                <a:ea typeface="Calibri" panose="020F0502020204030204" pitchFamily="34" charset="0"/>
              </a:rPr>
              <a:t>für</a:t>
            </a:r>
            <a:r>
              <a:rPr lang="it-IT" sz="2600" dirty="0">
                <a:ea typeface="Calibri" panose="020F0502020204030204" pitchFamily="34" charset="0"/>
              </a:rPr>
              <a:t> </a:t>
            </a:r>
            <a:r>
              <a:rPr lang="it-IT" sz="2600" dirty="0" err="1">
                <a:ea typeface="Calibri" panose="020F0502020204030204" pitchFamily="34" charset="0"/>
              </a:rPr>
              <a:t>Klimaschutz</a:t>
            </a:r>
            <a:r>
              <a:rPr lang="it-IT" sz="2600" dirty="0">
                <a:ea typeface="Calibri" panose="020F0502020204030204" pitchFamily="34" charset="0"/>
              </a:rPr>
              <a:t>, </a:t>
            </a:r>
            <a:r>
              <a:rPr lang="it-IT" sz="2600" dirty="0" err="1">
                <a:ea typeface="Calibri" panose="020F0502020204030204" pitchFamily="34" charset="0"/>
              </a:rPr>
              <a:t>Umwelt</a:t>
            </a:r>
            <a:r>
              <a:rPr lang="it-IT" sz="2600" dirty="0">
                <a:ea typeface="Calibri" panose="020F0502020204030204" pitchFamily="34" charset="0"/>
              </a:rPr>
              <a:t>, Energie, </a:t>
            </a:r>
            <a:r>
              <a:rPr lang="it-IT" sz="2600" dirty="0" err="1">
                <a:ea typeface="Calibri" panose="020F0502020204030204" pitchFamily="34" charset="0"/>
              </a:rPr>
              <a:t>Mobilität</a:t>
            </a:r>
            <a:r>
              <a:rPr lang="it-IT" sz="2600" dirty="0">
                <a:ea typeface="Calibri" panose="020F0502020204030204" pitchFamily="34" charset="0"/>
              </a:rPr>
              <a:t>, Innovation und </a:t>
            </a:r>
            <a:r>
              <a:rPr lang="it-IT" sz="2600" dirty="0" err="1">
                <a:ea typeface="Calibri" panose="020F0502020204030204" pitchFamily="34" charset="0"/>
              </a:rPr>
              <a:t>Technologie</a:t>
            </a:r>
            <a:r>
              <a:rPr lang="it-IT" sz="2600" dirty="0">
                <a:ea typeface="Calibri" panose="020F0502020204030204" pitchFamily="34" charset="0"/>
              </a:rPr>
              <a:t> (BMK) </a:t>
            </a:r>
            <a:r>
              <a:rPr lang="it-IT" sz="2600" dirty="0" err="1">
                <a:ea typeface="Calibri" panose="020F0502020204030204" pitchFamily="34" charset="0"/>
              </a:rPr>
              <a:t>sieht</a:t>
            </a:r>
            <a:r>
              <a:rPr lang="it-IT" sz="2600" dirty="0">
                <a:ea typeface="Calibri" panose="020F0502020204030204" pitchFamily="34" charset="0"/>
              </a:rPr>
              <a:t> </a:t>
            </a:r>
            <a:r>
              <a:rPr lang="it-IT" sz="2600" dirty="0" err="1">
                <a:ea typeface="Calibri" panose="020F0502020204030204" pitchFamily="34" charset="0"/>
              </a:rPr>
              <a:t>im</a:t>
            </a:r>
            <a:r>
              <a:rPr lang="it-IT" sz="2600" dirty="0">
                <a:ea typeface="Calibri" panose="020F0502020204030204" pitchFamily="34" charset="0"/>
              </a:rPr>
              <a:t> </a:t>
            </a:r>
            <a:r>
              <a:rPr lang="it-IT" sz="2600" dirty="0" err="1">
                <a:ea typeface="Calibri" panose="020F0502020204030204" pitchFamily="34" charset="0"/>
              </a:rPr>
              <a:t>Kombinierten</a:t>
            </a:r>
            <a:r>
              <a:rPr lang="it-IT" sz="2600" dirty="0">
                <a:ea typeface="Calibri" panose="020F0502020204030204" pitchFamily="34" charset="0"/>
              </a:rPr>
              <a:t> </a:t>
            </a:r>
            <a:r>
              <a:rPr lang="it-IT" sz="2600" dirty="0" err="1">
                <a:ea typeface="Calibri" panose="020F0502020204030204" pitchFamily="34" charset="0"/>
              </a:rPr>
              <a:t>Verkehr</a:t>
            </a:r>
            <a:r>
              <a:rPr lang="it-IT" sz="2600" dirty="0">
                <a:ea typeface="Calibri" panose="020F0502020204030204" pitchFamily="34" charset="0"/>
              </a:rPr>
              <a:t> (KV) </a:t>
            </a:r>
            <a:r>
              <a:rPr lang="it-IT" sz="2600" dirty="0" err="1">
                <a:ea typeface="Calibri" panose="020F0502020204030204" pitchFamily="34" charset="0"/>
              </a:rPr>
              <a:t>mit</a:t>
            </a:r>
            <a:r>
              <a:rPr lang="it-IT" sz="2600" dirty="0">
                <a:ea typeface="Calibri" panose="020F0502020204030204" pitchFamily="34" charset="0"/>
              </a:rPr>
              <a:t> </a:t>
            </a:r>
            <a:r>
              <a:rPr lang="it-IT" sz="2600" dirty="0" err="1">
                <a:ea typeface="Calibri" panose="020F0502020204030204" pitchFamily="34" charset="0"/>
              </a:rPr>
              <a:t>seinen</a:t>
            </a:r>
            <a:r>
              <a:rPr lang="it-IT" sz="2600" dirty="0">
                <a:ea typeface="Calibri" panose="020F0502020204030204" pitchFamily="34" charset="0"/>
              </a:rPr>
              <a:t> </a:t>
            </a:r>
            <a:r>
              <a:rPr lang="it-IT" sz="2600" dirty="0" err="1">
                <a:ea typeface="Calibri" panose="020F0502020204030204" pitchFamily="34" charset="0"/>
              </a:rPr>
              <a:t>Techniken</a:t>
            </a:r>
            <a:r>
              <a:rPr lang="it-IT" sz="2600" dirty="0">
                <a:ea typeface="Calibri" panose="020F0502020204030204" pitchFamily="34" charset="0"/>
              </a:rPr>
              <a:t> </a:t>
            </a:r>
            <a:r>
              <a:rPr lang="it-IT" sz="2600" dirty="0" err="1">
                <a:ea typeface="Calibri" panose="020F0502020204030204" pitchFamily="34" charset="0"/>
              </a:rPr>
              <a:t>Rollende</a:t>
            </a:r>
            <a:r>
              <a:rPr lang="it-IT" sz="2600" dirty="0">
                <a:ea typeface="Calibri" panose="020F0502020204030204" pitchFamily="34" charset="0"/>
              </a:rPr>
              <a:t> </a:t>
            </a:r>
            <a:r>
              <a:rPr lang="it-IT" sz="2600" dirty="0" err="1">
                <a:ea typeface="Calibri" panose="020F0502020204030204" pitchFamily="34" charset="0"/>
              </a:rPr>
              <a:t>Landstraße</a:t>
            </a:r>
            <a:r>
              <a:rPr lang="it-IT" sz="2600" dirty="0">
                <a:ea typeface="Calibri" panose="020F0502020204030204" pitchFamily="34" charset="0"/>
              </a:rPr>
              <a:t> (</a:t>
            </a:r>
            <a:r>
              <a:rPr lang="it-IT" sz="2600" dirty="0" err="1">
                <a:ea typeface="Calibri" panose="020F0502020204030204" pitchFamily="34" charset="0"/>
              </a:rPr>
              <a:t>RoLa</a:t>
            </a:r>
            <a:r>
              <a:rPr lang="it-IT" sz="2600" dirty="0">
                <a:ea typeface="Calibri" panose="020F0502020204030204" pitchFamily="34" charset="0"/>
              </a:rPr>
              <a:t>) und dem </a:t>
            </a:r>
            <a:r>
              <a:rPr lang="it-IT" sz="2600" dirty="0" err="1">
                <a:ea typeface="Calibri" panose="020F0502020204030204" pitchFamily="34" charset="0"/>
              </a:rPr>
              <a:t>unbegleiteten</a:t>
            </a:r>
            <a:r>
              <a:rPr lang="it-IT" sz="2600" dirty="0">
                <a:ea typeface="Calibri" panose="020F0502020204030204" pitchFamily="34" charset="0"/>
              </a:rPr>
              <a:t> </a:t>
            </a:r>
            <a:r>
              <a:rPr lang="it-IT" sz="2600" dirty="0" err="1">
                <a:ea typeface="Calibri" panose="020F0502020204030204" pitchFamily="34" charset="0"/>
              </a:rPr>
              <a:t>Kombinierter</a:t>
            </a:r>
            <a:r>
              <a:rPr lang="it-IT" sz="2600" dirty="0">
                <a:ea typeface="Calibri" panose="020F0502020204030204" pitchFamily="34" charset="0"/>
              </a:rPr>
              <a:t> </a:t>
            </a:r>
            <a:r>
              <a:rPr lang="it-IT" sz="2600" dirty="0" err="1">
                <a:ea typeface="Calibri" panose="020F0502020204030204" pitchFamily="34" charset="0"/>
              </a:rPr>
              <a:t>Verkehr</a:t>
            </a:r>
            <a:r>
              <a:rPr lang="it-IT" sz="2600" dirty="0">
                <a:ea typeface="Calibri" panose="020F0502020204030204" pitchFamily="34" charset="0"/>
              </a:rPr>
              <a:t> (UKV) </a:t>
            </a:r>
            <a:r>
              <a:rPr lang="it-IT" sz="2600" dirty="0" err="1">
                <a:ea typeface="Calibri" panose="020F0502020204030204" pitchFamily="34" charset="0"/>
              </a:rPr>
              <a:t>seit</a:t>
            </a:r>
            <a:r>
              <a:rPr lang="it-IT" sz="2600" dirty="0">
                <a:ea typeface="Calibri" panose="020F0502020204030204" pitchFamily="34" charset="0"/>
              </a:rPr>
              <a:t> </a:t>
            </a:r>
            <a:r>
              <a:rPr lang="it-IT" sz="2600" dirty="0" err="1">
                <a:ea typeface="Calibri" panose="020F0502020204030204" pitchFamily="34" charset="0"/>
              </a:rPr>
              <a:t>vielen</a:t>
            </a:r>
            <a:r>
              <a:rPr lang="it-IT" sz="2600" dirty="0">
                <a:ea typeface="Calibri" panose="020F0502020204030204" pitchFamily="34" charset="0"/>
              </a:rPr>
              <a:t> </a:t>
            </a:r>
            <a:r>
              <a:rPr lang="it-IT" sz="2600" dirty="0" err="1">
                <a:ea typeface="Calibri" panose="020F0502020204030204" pitchFamily="34" charset="0"/>
              </a:rPr>
              <a:t>Jahren</a:t>
            </a:r>
            <a:r>
              <a:rPr lang="it-IT" sz="2600" dirty="0">
                <a:ea typeface="Calibri" panose="020F0502020204030204" pitchFamily="34" charset="0"/>
              </a:rPr>
              <a:t> </a:t>
            </a:r>
            <a:r>
              <a:rPr lang="it-IT" sz="2600" dirty="0" err="1">
                <a:ea typeface="Calibri" panose="020F0502020204030204" pitchFamily="34" charset="0"/>
              </a:rPr>
              <a:t>den</a:t>
            </a:r>
            <a:r>
              <a:rPr lang="it-IT" sz="2600" dirty="0">
                <a:ea typeface="Calibri" panose="020F0502020204030204" pitchFamily="34" charset="0"/>
              </a:rPr>
              <a:t>  </a:t>
            </a:r>
            <a:r>
              <a:rPr lang="it-IT" sz="2600" dirty="0" err="1">
                <a:ea typeface="Calibri" panose="020F0502020204030204" pitchFamily="34" charset="0"/>
              </a:rPr>
              <a:t>maßgeblichen</a:t>
            </a:r>
            <a:r>
              <a:rPr lang="it-IT" sz="2600" dirty="0">
                <a:ea typeface="Calibri" panose="020F0502020204030204" pitchFamily="34" charset="0"/>
              </a:rPr>
              <a:t> </a:t>
            </a:r>
            <a:r>
              <a:rPr lang="it-IT" sz="2600" dirty="0" err="1">
                <a:ea typeface="Calibri" panose="020F0502020204030204" pitchFamily="34" charset="0"/>
              </a:rPr>
              <a:t>Ansatz</a:t>
            </a:r>
            <a:r>
              <a:rPr lang="it-IT" sz="2600" dirty="0">
                <a:ea typeface="Calibri" panose="020F0502020204030204" pitchFamily="34" charset="0"/>
              </a:rPr>
              <a:t> zur </a:t>
            </a:r>
            <a:r>
              <a:rPr lang="it-IT" sz="2600" dirty="0" err="1">
                <a:ea typeface="Calibri" panose="020F0502020204030204" pitchFamily="34" charset="0"/>
              </a:rPr>
              <a:t>Verlagerung</a:t>
            </a:r>
            <a:r>
              <a:rPr lang="it-IT" sz="2600" dirty="0">
                <a:ea typeface="Calibri" panose="020F0502020204030204" pitchFamily="34" charset="0"/>
              </a:rPr>
              <a:t> </a:t>
            </a:r>
            <a:r>
              <a:rPr lang="it-IT" sz="2600" dirty="0" err="1">
                <a:ea typeface="Calibri" panose="020F0502020204030204" pitchFamily="34" charset="0"/>
              </a:rPr>
              <a:t>des</a:t>
            </a:r>
            <a:r>
              <a:rPr lang="it-IT" sz="2600" dirty="0">
                <a:ea typeface="Calibri" panose="020F0502020204030204" pitchFamily="34" charset="0"/>
              </a:rPr>
              <a:t> </a:t>
            </a:r>
            <a:r>
              <a:rPr lang="it-IT" sz="2600" dirty="0" err="1">
                <a:ea typeface="Calibri" panose="020F0502020204030204" pitchFamily="34" charset="0"/>
              </a:rPr>
              <a:t>Straßengüterverkehrs</a:t>
            </a:r>
            <a:r>
              <a:rPr lang="it-IT" sz="2600" dirty="0">
                <a:ea typeface="Calibri" panose="020F0502020204030204" pitchFamily="34" charset="0"/>
              </a:rPr>
              <a:t> </a:t>
            </a:r>
            <a:r>
              <a:rPr lang="it-IT" sz="2600" dirty="0" err="1">
                <a:ea typeface="Calibri" panose="020F0502020204030204" pitchFamily="34" charset="0"/>
              </a:rPr>
              <a:t>auf</a:t>
            </a:r>
            <a:r>
              <a:rPr lang="it-IT" sz="2600" dirty="0">
                <a:ea typeface="Calibri" panose="020F0502020204030204" pitchFamily="34" charset="0"/>
              </a:rPr>
              <a:t> die Schiene. </a:t>
            </a:r>
          </a:p>
          <a:p>
            <a:pPr>
              <a:lnSpc>
                <a:spcPct val="107000"/>
              </a:lnSpc>
              <a:spcAft>
                <a:spcPts val="800"/>
              </a:spcAft>
            </a:pPr>
            <a:endParaRPr lang="it-IT" sz="2600" dirty="0">
              <a:ea typeface="Calibri" panose="020F0502020204030204" pitchFamily="34" charset="0"/>
            </a:endParaRPr>
          </a:p>
          <a:p>
            <a:pPr>
              <a:lnSpc>
                <a:spcPct val="107000"/>
              </a:lnSpc>
              <a:spcAft>
                <a:spcPts val="800"/>
              </a:spcAft>
            </a:pPr>
            <a:r>
              <a:rPr lang="it-IT" sz="2600" dirty="0">
                <a:ea typeface="Calibri" panose="020F0502020204030204" pitchFamily="34" charset="0"/>
              </a:rPr>
              <a:t>Per molti anni, il Ministero Federale per l'Azione per il Clima, l'Ambiente, l'Energia, la Mobilità, l'Innovazione e la Tecnologia (BMK) ha considerato il trasporto combinato (CT) con le sue tecnologie di trasporto su strada viaggiante (</a:t>
            </a:r>
            <a:r>
              <a:rPr lang="it-IT" sz="2600" dirty="0" err="1">
                <a:ea typeface="Calibri" panose="020F0502020204030204" pitchFamily="34" charset="0"/>
              </a:rPr>
              <a:t>RoMo</a:t>
            </a:r>
            <a:r>
              <a:rPr lang="it-IT" sz="2600" dirty="0">
                <a:ea typeface="Calibri" panose="020F0502020204030204" pitchFamily="34" charset="0"/>
              </a:rPr>
              <a:t>) e trasporto combinato non accompagnato (UCT) come l'approccio chiave per trasferire il trasporto merci su strada alla ferrovia. </a:t>
            </a:r>
          </a:p>
        </p:txBody>
      </p:sp>
      <p:sp>
        <p:nvSpPr>
          <p:cNvPr id="2" name="CasellaDiTesto 1">
            <a:extLst>
              <a:ext uri="{FF2B5EF4-FFF2-40B4-BE49-F238E27FC236}">
                <a16:creationId xmlns:a16="http://schemas.microsoft.com/office/drawing/2014/main" id="{17793107-9660-F547-EF0D-6040251E79F3}"/>
              </a:ext>
            </a:extLst>
          </p:cNvPr>
          <p:cNvSpPr txBox="1"/>
          <p:nvPr/>
        </p:nvSpPr>
        <p:spPr>
          <a:xfrm>
            <a:off x="381000" y="2636912"/>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6D790065-3EAA-413B-687C-A6D10F9901C5}"/>
              </a:ext>
            </a:extLst>
          </p:cNvPr>
          <p:cNvSpPr txBox="1"/>
          <p:nvPr/>
        </p:nvSpPr>
        <p:spPr>
          <a:xfrm>
            <a:off x="-1692696" y="3549629"/>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95400402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C27D1F-60C9-A0C1-0742-786859B39B5A}"/>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F8B707C7-70D5-B975-5AB6-F4C6941AD2BE}"/>
              </a:ext>
            </a:extLst>
          </p:cNvPr>
          <p:cNvSpPr txBox="1">
            <a:spLocks noChangeArrowheads="1"/>
          </p:cNvSpPr>
          <p:nvPr/>
        </p:nvSpPr>
        <p:spPr bwMode="auto">
          <a:xfrm>
            <a:off x="381000" y="228600"/>
            <a:ext cx="8229600" cy="4234236"/>
          </a:xfrm>
          <a:prstGeom prst="rect">
            <a:avLst/>
          </a:prstGeom>
          <a:noFill/>
          <a:ln w="9525">
            <a:noFill/>
            <a:miter lim="800000"/>
            <a:headEnd/>
            <a:tailEnd/>
          </a:ln>
        </p:spPr>
        <p:txBody>
          <a:bodyPr>
            <a:spAutoFit/>
          </a:bodyPr>
          <a:lstStyle/>
          <a:p>
            <a:pPr>
              <a:lnSpc>
                <a:spcPct val="107000"/>
              </a:lnSpc>
              <a:spcAft>
                <a:spcPts val="800"/>
              </a:spcAft>
            </a:pP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In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diesem</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Zusammenhang</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werden</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durch</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das</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BMK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auch</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jährlich</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umfangreiche</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Fördermittel</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ausbezahlt</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und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durch</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ordnungspolitische</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Maßnahmen</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eine</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Nutzung</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dieser</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Techniken</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österreichweit</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vorangetrieben</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07000"/>
              </a:lnSpc>
              <a:spcAft>
                <a:spcPts val="800"/>
              </a:spcAft>
            </a:pPr>
            <a:endParaRPr lang="it-IT" sz="2600" dirty="0">
              <a:ea typeface="Calibri" panose="020F0502020204030204" pitchFamily="34" charset="0"/>
            </a:endParaRPr>
          </a:p>
          <a:p>
            <a:pPr>
              <a:lnSpc>
                <a:spcPct val="107000"/>
              </a:lnSpc>
              <a:spcAft>
                <a:spcPts val="800"/>
              </a:spcAft>
            </a:pPr>
            <a:r>
              <a:rPr lang="it-IT" sz="2600" dirty="0">
                <a:ea typeface="Calibri" panose="020F0502020204030204" pitchFamily="34" charset="0"/>
              </a:rPr>
              <a:t>In questo contesto, il BMK eroga ogni anno ingenti sussidi e promuove l'uso di queste tecnologie in tutta l'Austria attraverso misure normative. </a:t>
            </a:r>
          </a:p>
          <a:p>
            <a:pPr>
              <a:lnSpc>
                <a:spcPct val="107000"/>
              </a:lnSpc>
              <a:spcAft>
                <a:spcPts val="800"/>
              </a:spcAft>
            </a:pPr>
            <a:endParaRPr lang="it-IT" sz="2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CasellaDiTesto 1">
            <a:extLst>
              <a:ext uri="{FF2B5EF4-FFF2-40B4-BE49-F238E27FC236}">
                <a16:creationId xmlns:a16="http://schemas.microsoft.com/office/drawing/2014/main" id="{DB642C7A-BA83-8FF4-F9C4-F01D5EC654EC}"/>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AEA999F0-3B9B-E8AB-BA4F-3AB652905D7C}"/>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122627802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2DDD13-6658-5CA0-B5D1-510478354014}"/>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8B151BB0-B903-DB30-D8AF-13BBA47ED214}"/>
              </a:ext>
            </a:extLst>
          </p:cNvPr>
          <p:cNvSpPr txBox="1">
            <a:spLocks noChangeArrowheads="1"/>
          </p:cNvSpPr>
          <p:nvPr/>
        </p:nvSpPr>
        <p:spPr bwMode="auto">
          <a:xfrm>
            <a:off x="381000" y="228600"/>
            <a:ext cx="8229600" cy="6797502"/>
          </a:xfrm>
          <a:prstGeom prst="rect">
            <a:avLst/>
          </a:prstGeom>
          <a:noFill/>
          <a:ln w="9525">
            <a:noFill/>
            <a:miter lim="800000"/>
            <a:headEnd/>
            <a:tailEnd/>
          </a:ln>
        </p:spPr>
        <p:txBody>
          <a:bodyPr>
            <a:spAutoFit/>
          </a:bodyPr>
          <a:lstStyle/>
          <a:p>
            <a:pPr>
              <a:lnSpc>
                <a:spcPct val="107000"/>
              </a:lnSpc>
              <a:spcAft>
                <a:spcPts val="0"/>
              </a:spcAft>
            </a:pP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Im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Hinblick</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auf</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die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immer</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mehr</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an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Bedeutung</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gewinnende</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Klimaproblematik</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weltweit</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und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den</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gleichzeitig</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durch</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die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Globalisierung</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stetig</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wachsenden</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Bedarf</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an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internationalen</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Gütertransporten</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wächst</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auch</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die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Bedeutung</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des</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Kombinierten</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Verkehrs</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als</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umweltfreundliche</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nachhaltige</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Transportform</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besonders</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für</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ein</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kleines</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Transitland</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wie</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Österreich</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07000"/>
              </a:lnSpc>
              <a:spcAft>
                <a:spcPts val="0"/>
              </a:spcAft>
            </a:pPr>
            <a:endParaRPr lang="it-IT" sz="2600" dirty="0">
              <a:ea typeface="Calibri" panose="020F0502020204030204" pitchFamily="34" charset="0"/>
            </a:endParaRPr>
          </a:p>
          <a:p>
            <a:pPr>
              <a:lnSpc>
                <a:spcPct val="107000"/>
              </a:lnSpc>
              <a:spcAft>
                <a:spcPts val="0"/>
              </a:spcAft>
            </a:pP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Alla luce del problema climatico sempre più importante a livello mondiale e della domanda di trasporto merci internazionale in costante aumento a causa della globalizzazione, l'importanza del trasporto combinato come forma di trasporto sostenibile e rispettosa dell'ambiente sta crescendo anche per un piccolo Paese di transito come l'Austria. </a:t>
            </a:r>
            <a:endParaRPr lang="it-IT" sz="2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CasellaDiTesto 1">
            <a:extLst>
              <a:ext uri="{FF2B5EF4-FFF2-40B4-BE49-F238E27FC236}">
                <a16:creationId xmlns:a16="http://schemas.microsoft.com/office/drawing/2014/main" id="{7186FDDF-463A-4A70-5E75-98186DA288F3}"/>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F9EC6463-7DC4-1900-605A-FCD2AD9903F9}"/>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393681434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4EBF05-14C7-71BA-05FD-64C9E4A4794D}"/>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B23D426D-95BE-5335-0303-E5BB87559D4C}"/>
              </a:ext>
            </a:extLst>
          </p:cNvPr>
          <p:cNvSpPr txBox="1">
            <a:spLocks noChangeArrowheads="1"/>
          </p:cNvSpPr>
          <p:nvPr/>
        </p:nvSpPr>
        <p:spPr bwMode="auto">
          <a:xfrm>
            <a:off x="381000" y="228600"/>
            <a:ext cx="8229600" cy="6284862"/>
          </a:xfrm>
          <a:prstGeom prst="rect">
            <a:avLst/>
          </a:prstGeom>
          <a:noFill/>
          <a:ln w="9525">
            <a:noFill/>
            <a:miter lim="800000"/>
            <a:headEnd/>
            <a:tailEnd/>
          </a:ln>
        </p:spPr>
        <p:txBody>
          <a:bodyPr>
            <a:spAutoFit/>
          </a:bodyPr>
          <a:lstStyle/>
          <a:p>
            <a:pPr>
              <a:spcAft>
                <a:spcPts val="0"/>
              </a:spcAft>
            </a:pPr>
            <a:r>
              <a:rPr lang="it-IT" dirty="0" err="1">
                <a:effectLst/>
                <a:latin typeface="Times New Roman" panose="02020603050405020304" pitchFamily="18" charset="0"/>
                <a:ea typeface="Calibri" panose="020F0502020204030204" pitchFamily="34" charset="0"/>
                <a:cs typeface="Times New Roman" panose="02020603050405020304" pitchFamily="18" charset="0"/>
              </a:rPr>
              <a:t>Diese</a:t>
            </a: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Verkehrsform</a:t>
            </a: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trägt</a:t>
            </a: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einerseits</a:t>
            </a: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zu</a:t>
            </a: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einer</a:t>
            </a: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Verringerung</a:t>
            </a: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der</a:t>
            </a:r>
            <a:r>
              <a:rPr lang="it-IT" dirty="0">
                <a:effectLst/>
                <a:latin typeface="Times New Roman" panose="02020603050405020304" pitchFamily="18" charset="0"/>
                <a:ea typeface="Calibri" panose="020F0502020204030204" pitchFamily="34" charset="0"/>
                <a:cs typeface="Times New Roman" panose="02020603050405020304" pitchFamily="18" charset="0"/>
              </a:rPr>
              <a:t> CO2-Belastung und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somit</a:t>
            </a: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zu</a:t>
            </a: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einem</a:t>
            </a: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nachhaltigen</a:t>
            </a: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Umwelteffekt</a:t>
            </a:r>
            <a:r>
              <a:rPr lang="it-IT" dirty="0">
                <a:effectLst/>
                <a:latin typeface="Times New Roman" panose="02020603050405020304" pitchFamily="18" charset="0"/>
                <a:ea typeface="Calibri" panose="020F0502020204030204" pitchFamily="34" charset="0"/>
                <a:cs typeface="Times New Roman" panose="02020603050405020304" pitchFamily="18" charset="0"/>
              </a:rPr>
              <a:t> bei.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Andererseits</a:t>
            </a: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kommt</a:t>
            </a:r>
            <a:r>
              <a:rPr lang="it-IT" dirty="0">
                <a:effectLst/>
                <a:latin typeface="Times New Roman" panose="02020603050405020304" pitchFamily="18" charset="0"/>
                <a:ea typeface="Calibri" panose="020F0502020204030204" pitchFamily="34" charset="0"/>
                <a:cs typeface="Times New Roman" panose="02020603050405020304" pitchFamily="18" charset="0"/>
              </a:rPr>
              <a:t> es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beim</a:t>
            </a: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Kombinierten</a:t>
            </a: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Verkehr</a:t>
            </a: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jeweils</a:t>
            </a: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zu</a:t>
            </a: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einer</a:t>
            </a: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möglichst</a:t>
            </a: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effizienten</a:t>
            </a: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Nutzung</a:t>
            </a: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der</a:t>
            </a: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beiden</a:t>
            </a: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Verkehrsträger</a:t>
            </a: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Straße</a:t>
            </a:r>
            <a:r>
              <a:rPr lang="it-IT" dirty="0">
                <a:effectLst/>
                <a:latin typeface="Times New Roman" panose="02020603050405020304" pitchFamily="18" charset="0"/>
                <a:ea typeface="Calibri" panose="020F0502020204030204" pitchFamily="34" charset="0"/>
                <a:cs typeface="Times New Roman" panose="02020603050405020304" pitchFamily="18" charset="0"/>
              </a:rPr>
              <a:t> und  Schiene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nach</a:t>
            </a: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ihren</a:t>
            </a: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systembedingten</a:t>
            </a: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Stärken</a:t>
            </a: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nämlich</a:t>
            </a: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der</a:t>
            </a:r>
            <a:r>
              <a:rPr lang="it-IT" dirty="0">
                <a:effectLst/>
                <a:latin typeface="Times New Roman" panose="02020603050405020304" pitchFamily="18" charset="0"/>
                <a:ea typeface="Calibri" panose="020F0502020204030204" pitchFamily="34" charset="0"/>
                <a:cs typeface="Times New Roman" panose="02020603050405020304" pitchFamily="18" charset="0"/>
              </a:rPr>
              <a:t> Schiene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als</a:t>
            </a: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Massentransportmittel</a:t>
            </a: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über</a:t>
            </a:r>
            <a:r>
              <a:rPr lang="it-IT" dirty="0">
                <a:effectLst/>
                <a:latin typeface="Times New Roman" panose="02020603050405020304" pitchFamily="18" charset="0"/>
                <a:ea typeface="Calibri" panose="020F0502020204030204" pitchFamily="34" charset="0"/>
                <a:cs typeface="Times New Roman" panose="02020603050405020304" pitchFamily="18" charset="0"/>
              </a:rPr>
              <a:t> lange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Strecke</a:t>
            </a:r>
            <a:r>
              <a:rPr lang="it-IT" dirty="0">
                <a:effectLst/>
                <a:latin typeface="Times New Roman" panose="02020603050405020304" pitchFamily="18" charset="0"/>
                <a:ea typeface="Calibri" panose="020F0502020204030204" pitchFamily="34" charset="0"/>
                <a:cs typeface="Times New Roman" panose="02020603050405020304" pitchFamily="18" charset="0"/>
              </a:rPr>
              <a:t> und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der</a:t>
            </a: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Straße</a:t>
            </a: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auf</a:t>
            </a: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der</a:t>
            </a: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Kurzstrecke</a:t>
            </a:r>
            <a:r>
              <a:rPr lang="it-IT" dirty="0">
                <a:effectLst/>
                <a:latin typeface="Times New Roman" panose="02020603050405020304" pitchFamily="18" charset="0"/>
                <a:ea typeface="Calibri" panose="020F0502020204030204" pitchFamily="34" charset="0"/>
                <a:cs typeface="Times New Roman" panose="02020603050405020304" pitchFamily="18" charset="0"/>
              </a:rPr>
              <a:t> in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der</a:t>
            </a: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flexiblen</a:t>
            </a: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Sammlung</a:t>
            </a:r>
            <a:r>
              <a:rPr lang="it-IT" dirty="0">
                <a:effectLst/>
                <a:latin typeface="Times New Roman" panose="02020603050405020304" pitchFamily="18" charset="0"/>
                <a:ea typeface="Calibri" panose="020F0502020204030204" pitchFamily="34" charset="0"/>
                <a:cs typeface="Times New Roman" panose="02020603050405020304" pitchFamily="18" charset="0"/>
              </a:rPr>
              <a:t> und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Feinverteilung</a:t>
            </a:r>
            <a:r>
              <a:rPr lang="it-IT" dirty="0">
                <a:effectLst/>
                <a:latin typeface="Times New Roman" panose="02020603050405020304" pitchFamily="18" charset="0"/>
                <a:ea typeface="Calibri" panose="020F0502020204030204" pitchFamily="34" charset="0"/>
                <a:cs typeface="Times New Roman" panose="02020603050405020304" pitchFamily="18" charset="0"/>
              </a:rPr>
              <a:t>.</a:t>
            </a:r>
          </a:p>
          <a:p>
            <a:pPr>
              <a:spcAft>
                <a:spcPts val="0"/>
              </a:spcAft>
            </a:pPr>
            <a:endParaRPr lang="it-IT" dirty="0">
              <a:ea typeface="Calibri" panose="020F0502020204030204" pitchFamily="34" charset="0"/>
            </a:endParaRPr>
          </a:p>
          <a:p>
            <a:pPr>
              <a:spcAft>
                <a:spcPts val="0"/>
              </a:spcAft>
            </a:pPr>
            <a:r>
              <a:rPr lang="it-IT" dirty="0">
                <a:effectLst/>
                <a:latin typeface="Times New Roman" panose="02020603050405020304" pitchFamily="18" charset="0"/>
                <a:ea typeface="Calibri" panose="020F0502020204030204" pitchFamily="34" charset="0"/>
                <a:cs typeface="Times New Roman" panose="02020603050405020304" pitchFamily="18" charset="0"/>
              </a:rPr>
              <a:t>Da un lato, questa forma di trasporto contribuisce alla riduzione dell'inquinamento da CO2 e quindi a un effetto ambientale sostenibile. Dall'altro, il trasporto combinato sfrutta nel modo più efficiente possibile le due modalità di trasporto, strada e ferrovia, in base ai loro punti di forza intrinseci, ovvero la ferrovia come mezzo di trasporto di massa su lunghe distanze e la strada su brevi distanze per una raccolta flessibile e una distribuzione fine. </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CasellaDiTesto 1">
            <a:extLst>
              <a:ext uri="{FF2B5EF4-FFF2-40B4-BE49-F238E27FC236}">
                <a16:creationId xmlns:a16="http://schemas.microsoft.com/office/drawing/2014/main" id="{2FA5E3DC-6AC8-D4A5-8A43-BEF8104FD4A6}"/>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733ACA2A-BF72-08A1-9269-8FA97E88A2B9}"/>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186666897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C9D011-F9D0-BBD6-68D0-CC2DF80773E2}"/>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E3937BCB-8383-C12E-AF22-85CFF6BF76FC}"/>
              </a:ext>
            </a:extLst>
          </p:cNvPr>
          <p:cNvSpPr txBox="1">
            <a:spLocks noChangeArrowheads="1"/>
          </p:cNvSpPr>
          <p:nvPr/>
        </p:nvSpPr>
        <p:spPr bwMode="auto">
          <a:xfrm>
            <a:off x="381000" y="228600"/>
            <a:ext cx="8229600" cy="5970865"/>
          </a:xfrm>
          <a:prstGeom prst="rect">
            <a:avLst/>
          </a:prstGeom>
          <a:noFill/>
          <a:ln w="9525">
            <a:noFill/>
            <a:miter lim="800000"/>
            <a:headEnd/>
            <a:tailEnd/>
          </a:ln>
        </p:spPr>
        <p:txBody>
          <a:bodyPr>
            <a:spAutoFit/>
          </a:bodyPr>
          <a:lstStyle/>
          <a:p>
            <a:pPr>
              <a:spcAft>
                <a:spcPts val="0"/>
              </a:spcAft>
            </a:pPr>
            <a:r>
              <a:rPr lang="it-IT" sz="2600" dirty="0" err="1">
                <a:effectLst/>
                <a:latin typeface="Times New Roman" panose="02020603050405020304" pitchFamily="18" charset="0"/>
                <a:ea typeface="Calibri" panose="020F0502020204030204" pitchFamily="34" charset="0"/>
              </a:rPr>
              <a:t>Während</a:t>
            </a:r>
            <a:r>
              <a:rPr lang="it-IT" sz="2600" dirty="0">
                <a:effectLst/>
                <a:latin typeface="Times New Roman" panose="02020603050405020304" pitchFamily="18" charset="0"/>
                <a:ea typeface="Calibri" panose="020F0502020204030204" pitchFamily="34" charset="0"/>
              </a:rPr>
              <a:t> </a:t>
            </a:r>
            <a:r>
              <a:rPr lang="it-IT" sz="2600" dirty="0" err="1">
                <a:effectLst/>
                <a:latin typeface="Times New Roman" panose="02020603050405020304" pitchFamily="18" charset="0"/>
                <a:ea typeface="Calibri" panose="020F0502020204030204" pitchFamily="34" charset="0"/>
              </a:rPr>
              <a:t>Koper</a:t>
            </a:r>
            <a:r>
              <a:rPr lang="it-IT" sz="2600" dirty="0">
                <a:effectLst/>
                <a:latin typeface="Times New Roman" panose="02020603050405020304" pitchFamily="18" charset="0"/>
                <a:ea typeface="Calibri" panose="020F0502020204030204" pitchFamily="34" charset="0"/>
              </a:rPr>
              <a:t> </a:t>
            </a:r>
            <a:r>
              <a:rPr lang="it-IT" sz="2600" dirty="0" err="1">
                <a:effectLst/>
                <a:latin typeface="Times New Roman" panose="02020603050405020304" pitchFamily="18" charset="0"/>
                <a:ea typeface="Calibri" panose="020F0502020204030204" pitchFamily="34" charset="0"/>
              </a:rPr>
              <a:t>bisher</a:t>
            </a:r>
            <a:r>
              <a:rPr lang="it-IT" sz="2600" dirty="0">
                <a:effectLst/>
                <a:latin typeface="Times New Roman" panose="02020603050405020304" pitchFamily="18" charset="0"/>
                <a:ea typeface="Calibri" panose="020F0502020204030204" pitchFamily="34" charset="0"/>
              </a:rPr>
              <a:t> </a:t>
            </a:r>
            <a:r>
              <a:rPr lang="it-IT" sz="2600" dirty="0" err="1">
                <a:effectLst/>
                <a:latin typeface="Times New Roman" panose="02020603050405020304" pitchFamily="18" charset="0"/>
                <a:ea typeface="Calibri" panose="020F0502020204030204" pitchFamily="34" charset="0"/>
              </a:rPr>
              <a:t>vor</a:t>
            </a:r>
            <a:r>
              <a:rPr lang="it-IT" sz="2600" dirty="0">
                <a:effectLst/>
                <a:latin typeface="Times New Roman" panose="02020603050405020304" pitchFamily="18" charset="0"/>
                <a:ea typeface="Calibri" panose="020F0502020204030204" pitchFamily="34" charset="0"/>
              </a:rPr>
              <a:t> </a:t>
            </a:r>
            <a:r>
              <a:rPr lang="it-IT" sz="2600" dirty="0" err="1">
                <a:effectLst/>
                <a:latin typeface="Times New Roman" panose="02020603050405020304" pitchFamily="18" charset="0"/>
                <a:ea typeface="Calibri" panose="020F0502020204030204" pitchFamily="34" charset="0"/>
              </a:rPr>
              <a:t>allem</a:t>
            </a:r>
            <a:r>
              <a:rPr lang="it-IT" sz="2600" dirty="0">
                <a:effectLst/>
                <a:latin typeface="Times New Roman" panose="02020603050405020304" pitchFamily="18" charset="0"/>
                <a:ea typeface="Calibri" panose="020F0502020204030204" pitchFamily="34" charset="0"/>
              </a:rPr>
              <a:t> </a:t>
            </a:r>
            <a:r>
              <a:rPr lang="it-IT" sz="2600" dirty="0" err="1">
                <a:effectLst/>
                <a:latin typeface="Times New Roman" panose="02020603050405020304" pitchFamily="18" charset="0"/>
                <a:ea typeface="Calibri" panose="020F0502020204030204" pitchFamily="34" charset="0"/>
              </a:rPr>
              <a:t>das</a:t>
            </a:r>
            <a:r>
              <a:rPr lang="it-IT" sz="2600" dirty="0">
                <a:effectLst/>
                <a:latin typeface="Times New Roman" panose="02020603050405020304" pitchFamily="18" charset="0"/>
                <a:ea typeface="Calibri" panose="020F0502020204030204" pitchFamily="34" charset="0"/>
              </a:rPr>
              <a:t> </a:t>
            </a:r>
            <a:r>
              <a:rPr lang="it-IT" sz="2600" dirty="0" err="1">
                <a:effectLst/>
                <a:latin typeface="Times New Roman" panose="02020603050405020304" pitchFamily="18" charset="0"/>
                <a:ea typeface="Calibri" panose="020F0502020204030204" pitchFamily="34" charset="0"/>
              </a:rPr>
              <a:t>Wachstum</a:t>
            </a:r>
            <a:r>
              <a:rPr lang="it-IT" sz="2600" dirty="0">
                <a:effectLst/>
                <a:latin typeface="Times New Roman" panose="02020603050405020304" pitchFamily="18" charset="0"/>
                <a:ea typeface="Calibri" panose="020F0502020204030204" pitchFamily="34" charset="0"/>
              </a:rPr>
              <a:t> </a:t>
            </a:r>
            <a:r>
              <a:rPr lang="it-IT" sz="2600" dirty="0" err="1">
                <a:effectLst/>
                <a:latin typeface="Times New Roman" panose="02020603050405020304" pitchFamily="18" charset="0"/>
                <a:ea typeface="Calibri" panose="020F0502020204030204" pitchFamily="34" charset="0"/>
              </a:rPr>
              <a:t>des</a:t>
            </a:r>
            <a:r>
              <a:rPr lang="it-IT" sz="2600" dirty="0">
                <a:effectLst/>
                <a:latin typeface="Times New Roman" panose="02020603050405020304" pitchFamily="18" charset="0"/>
                <a:ea typeface="Calibri" panose="020F0502020204030204" pitchFamily="34" charset="0"/>
              </a:rPr>
              <a:t> </a:t>
            </a:r>
            <a:r>
              <a:rPr lang="it-IT" sz="2600" dirty="0" err="1">
                <a:effectLst/>
                <a:latin typeface="Times New Roman" panose="02020603050405020304" pitchFamily="18" charset="0"/>
                <a:ea typeface="Calibri" panose="020F0502020204030204" pitchFamily="34" charset="0"/>
              </a:rPr>
              <a:t>österreichischen</a:t>
            </a:r>
            <a:r>
              <a:rPr lang="it-IT" sz="2600" dirty="0">
                <a:effectLst/>
                <a:latin typeface="Times New Roman" panose="02020603050405020304" pitchFamily="18" charset="0"/>
                <a:ea typeface="Calibri" panose="020F0502020204030204" pitchFamily="34" charset="0"/>
              </a:rPr>
              <a:t> </a:t>
            </a:r>
            <a:r>
              <a:rPr lang="it-IT" sz="2600" dirty="0" err="1">
                <a:effectLst/>
                <a:latin typeface="Times New Roman" panose="02020603050405020304" pitchFamily="18" charset="0"/>
                <a:ea typeface="Calibri" panose="020F0502020204030204" pitchFamily="34" charset="0"/>
              </a:rPr>
              <a:t>Marktes</a:t>
            </a:r>
            <a:r>
              <a:rPr lang="it-IT" sz="2600" dirty="0">
                <a:effectLst/>
                <a:latin typeface="Times New Roman" panose="02020603050405020304" pitchFamily="18" charset="0"/>
                <a:ea typeface="Calibri" panose="020F0502020204030204" pitchFamily="34" charset="0"/>
              </a:rPr>
              <a:t> </a:t>
            </a:r>
            <a:r>
              <a:rPr lang="it-IT" sz="2600" dirty="0" err="1">
                <a:effectLst/>
                <a:latin typeface="Times New Roman" panose="02020603050405020304" pitchFamily="18" charset="0"/>
                <a:ea typeface="Calibri" panose="020F0502020204030204" pitchFamily="34" charset="0"/>
              </a:rPr>
              <a:t>aufgesogen</a:t>
            </a:r>
            <a:r>
              <a:rPr lang="it-IT" sz="2600" dirty="0">
                <a:effectLst/>
                <a:latin typeface="Times New Roman" panose="02020603050405020304" pitchFamily="18" charset="0"/>
                <a:ea typeface="Calibri" panose="020F0502020204030204" pitchFamily="34" charset="0"/>
              </a:rPr>
              <a:t> </a:t>
            </a:r>
            <a:r>
              <a:rPr lang="it-IT" sz="2600" dirty="0" err="1">
                <a:effectLst/>
                <a:latin typeface="Times New Roman" panose="02020603050405020304" pitchFamily="18" charset="0"/>
                <a:ea typeface="Calibri" panose="020F0502020204030204" pitchFamily="34" charset="0"/>
              </a:rPr>
              <a:t>hat</a:t>
            </a:r>
            <a:r>
              <a:rPr lang="it-IT" sz="2600" dirty="0">
                <a:effectLst/>
                <a:latin typeface="Times New Roman" panose="02020603050405020304" pitchFamily="18" charset="0"/>
                <a:ea typeface="Calibri" panose="020F0502020204030204" pitchFamily="34" charset="0"/>
              </a:rPr>
              <a:t>, </a:t>
            </a:r>
            <a:r>
              <a:rPr lang="it-IT" sz="2600" dirty="0" err="1">
                <a:effectLst/>
                <a:latin typeface="Times New Roman" panose="02020603050405020304" pitchFamily="18" charset="0"/>
                <a:ea typeface="Calibri" panose="020F0502020204030204" pitchFamily="34" charset="0"/>
              </a:rPr>
              <a:t>wird</a:t>
            </a:r>
            <a:r>
              <a:rPr lang="it-IT" sz="2600" dirty="0">
                <a:effectLst/>
                <a:latin typeface="Times New Roman" panose="02020603050405020304" pitchFamily="18" charset="0"/>
                <a:ea typeface="Calibri" panose="020F0502020204030204" pitchFamily="34" charset="0"/>
              </a:rPr>
              <a:t> </a:t>
            </a:r>
            <a:r>
              <a:rPr lang="it-IT" sz="2600" dirty="0" err="1">
                <a:effectLst/>
                <a:latin typeface="Times New Roman" panose="02020603050405020304" pitchFamily="18" charset="0"/>
                <a:ea typeface="Calibri" panose="020F0502020204030204" pitchFamily="34" charset="0"/>
              </a:rPr>
              <a:t>jetzt</a:t>
            </a:r>
            <a:r>
              <a:rPr lang="it-IT" sz="2600" dirty="0">
                <a:effectLst/>
                <a:latin typeface="Times New Roman" panose="02020603050405020304" pitchFamily="18" charset="0"/>
                <a:ea typeface="Calibri" panose="020F0502020204030204" pitchFamily="34" charset="0"/>
              </a:rPr>
              <a:t> </a:t>
            </a:r>
            <a:r>
              <a:rPr lang="it-IT" sz="2600" dirty="0" err="1">
                <a:effectLst/>
                <a:latin typeface="Times New Roman" panose="02020603050405020304" pitchFamily="18" charset="0"/>
                <a:ea typeface="Calibri" panose="020F0502020204030204" pitchFamily="34" charset="0"/>
              </a:rPr>
              <a:t>erwartet</a:t>
            </a:r>
            <a:r>
              <a:rPr lang="it-IT" sz="2600" dirty="0">
                <a:effectLst/>
                <a:latin typeface="Times New Roman" panose="02020603050405020304" pitchFamily="18" charset="0"/>
                <a:ea typeface="Calibri" panose="020F0502020204030204" pitchFamily="34" charset="0"/>
              </a:rPr>
              <a:t>, </a:t>
            </a:r>
            <a:r>
              <a:rPr lang="it-IT" sz="2600" dirty="0" err="1">
                <a:effectLst/>
                <a:latin typeface="Times New Roman" panose="02020603050405020304" pitchFamily="18" charset="0"/>
                <a:ea typeface="Calibri" panose="020F0502020204030204" pitchFamily="34" charset="0"/>
              </a:rPr>
              <a:t>dass</a:t>
            </a:r>
            <a:r>
              <a:rPr lang="it-IT" sz="2600" dirty="0">
                <a:effectLst/>
                <a:latin typeface="Times New Roman" panose="02020603050405020304" pitchFamily="18" charset="0"/>
                <a:ea typeface="Calibri" panose="020F0502020204030204" pitchFamily="34" charset="0"/>
              </a:rPr>
              <a:t> </a:t>
            </a:r>
            <a:r>
              <a:rPr lang="it-IT" sz="2600" dirty="0" err="1">
                <a:effectLst/>
                <a:latin typeface="Times New Roman" panose="02020603050405020304" pitchFamily="18" charset="0"/>
                <a:ea typeface="Calibri" panose="020F0502020204030204" pitchFamily="34" charset="0"/>
              </a:rPr>
              <a:t>mittelfristig</a:t>
            </a:r>
            <a:r>
              <a:rPr lang="it-IT" sz="2600" dirty="0">
                <a:effectLst/>
                <a:latin typeface="Times New Roman" panose="02020603050405020304" pitchFamily="18" charset="0"/>
                <a:ea typeface="Calibri" panose="020F0502020204030204" pitchFamily="34" charset="0"/>
              </a:rPr>
              <a:t> </a:t>
            </a:r>
            <a:r>
              <a:rPr lang="it-IT" sz="2600" dirty="0" err="1">
                <a:effectLst/>
                <a:latin typeface="Times New Roman" panose="02020603050405020304" pitchFamily="18" charset="0"/>
                <a:ea typeface="Calibri" panose="020F0502020204030204" pitchFamily="34" charset="0"/>
              </a:rPr>
              <a:t>eine</a:t>
            </a:r>
            <a:r>
              <a:rPr lang="it-IT" sz="2600" dirty="0">
                <a:effectLst/>
                <a:latin typeface="Times New Roman" panose="02020603050405020304" pitchFamily="18" charset="0"/>
                <a:ea typeface="Calibri" panose="020F0502020204030204" pitchFamily="34" charset="0"/>
              </a:rPr>
              <a:t> „reale“ und </a:t>
            </a:r>
            <a:r>
              <a:rPr lang="it-IT" sz="2600" dirty="0" err="1">
                <a:effectLst/>
                <a:latin typeface="Times New Roman" panose="02020603050405020304" pitchFamily="18" charset="0"/>
                <a:ea typeface="Calibri" panose="020F0502020204030204" pitchFamily="34" charset="0"/>
              </a:rPr>
              <a:t>dauerhafte</a:t>
            </a:r>
            <a:r>
              <a:rPr lang="it-IT" sz="2600" dirty="0">
                <a:effectLst/>
                <a:latin typeface="Times New Roman" panose="02020603050405020304" pitchFamily="18" charset="0"/>
                <a:ea typeface="Calibri" panose="020F0502020204030204" pitchFamily="34" charset="0"/>
              </a:rPr>
              <a:t> </a:t>
            </a:r>
            <a:r>
              <a:rPr lang="it-IT" sz="2600" dirty="0" err="1">
                <a:effectLst/>
                <a:latin typeface="Times New Roman" panose="02020603050405020304" pitchFamily="18" charset="0"/>
                <a:ea typeface="Calibri" panose="020F0502020204030204" pitchFamily="34" charset="0"/>
              </a:rPr>
              <a:t>Verlagerung</a:t>
            </a:r>
            <a:r>
              <a:rPr lang="it-IT" sz="2600" dirty="0">
                <a:effectLst/>
                <a:latin typeface="Times New Roman" panose="02020603050405020304" pitchFamily="18" charset="0"/>
                <a:ea typeface="Calibri" panose="020F0502020204030204" pitchFamily="34" charset="0"/>
              </a:rPr>
              <a:t> von </a:t>
            </a:r>
            <a:r>
              <a:rPr lang="it-IT" sz="2600" dirty="0" err="1">
                <a:effectLst/>
                <a:latin typeface="Times New Roman" panose="02020603050405020304" pitchFamily="18" charset="0"/>
                <a:ea typeface="Calibri" panose="020F0502020204030204" pitchFamily="34" charset="0"/>
              </a:rPr>
              <a:t>Containerströmen</a:t>
            </a:r>
            <a:r>
              <a:rPr lang="it-IT" sz="2600" dirty="0">
                <a:effectLst/>
                <a:latin typeface="Times New Roman" panose="02020603050405020304" pitchFamily="18" charset="0"/>
                <a:ea typeface="Calibri" panose="020F0502020204030204" pitchFamily="34" charset="0"/>
              </a:rPr>
              <a:t> von </a:t>
            </a:r>
            <a:r>
              <a:rPr lang="it-IT" sz="2600" dirty="0" err="1">
                <a:effectLst/>
                <a:latin typeface="Times New Roman" panose="02020603050405020304" pitchFamily="18" charset="0"/>
                <a:ea typeface="Calibri" panose="020F0502020204030204" pitchFamily="34" charset="0"/>
              </a:rPr>
              <a:t>den</a:t>
            </a:r>
            <a:r>
              <a:rPr lang="it-IT" sz="2600" dirty="0">
                <a:effectLst/>
                <a:latin typeface="Times New Roman" panose="02020603050405020304" pitchFamily="18" charset="0"/>
                <a:ea typeface="Calibri" panose="020F0502020204030204" pitchFamily="34" charset="0"/>
              </a:rPr>
              <a:t> </a:t>
            </a:r>
            <a:r>
              <a:rPr lang="it-IT" sz="2600" dirty="0" err="1">
                <a:effectLst/>
                <a:latin typeface="Times New Roman" panose="02020603050405020304" pitchFamily="18" charset="0"/>
                <a:ea typeface="Calibri" panose="020F0502020204030204" pitchFamily="34" charset="0"/>
              </a:rPr>
              <a:t>deutschen</a:t>
            </a:r>
            <a:r>
              <a:rPr lang="it-IT" sz="2600" dirty="0">
                <a:effectLst/>
                <a:latin typeface="Times New Roman" panose="02020603050405020304" pitchFamily="18" charset="0"/>
                <a:ea typeface="Calibri" panose="020F0502020204030204" pitchFamily="34" charset="0"/>
              </a:rPr>
              <a:t> </a:t>
            </a:r>
            <a:r>
              <a:rPr lang="it-IT" sz="2600" dirty="0" err="1">
                <a:effectLst/>
                <a:latin typeface="Times New Roman" panose="02020603050405020304" pitchFamily="18" charset="0"/>
                <a:ea typeface="Calibri" panose="020F0502020204030204" pitchFamily="34" charset="0"/>
              </a:rPr>
              <a:t>Seehäfen</a:t>
            </a:r>
            <a:r>
              <a:rPr lang="it-IT" sz="2600" dirty="0">
                <a:effectLst/>
                <a:latin typeface="Times New Roman" panose="02020603050405020304" pitchFamily="18" charset="0"/>
                <a:ea typeface="Calibri" panose="020F0502020204030204" pitchFamily="34" charset="0"/>
              </a:rPr>
              <a:t> </a:t>
            </a:r>
            <a:r>
              <a:rPr lang="it-IT" sz="2600" dirty="0" err="1">
                <a:effectLst/>
                <a:latin typeface="Times New Roman" panose="02020603050405020304" pitchFamily="18" charset="0"/>
                <a:ea typeface="Calibri" panose="020F0502020204030204" pitchFamily="34" charset="0"/>
              </a:rPr>
              <a:t>weg</a:t>
            </a:r>
            <a:r>
              <a:rPr lang="it-IT" sz="2600" dirty="0">
                <a:effectLst/>
                <a:latin typeface="Times New Roman" panose="02020603050405020304" pitchFamily="18" charset="0"/>
                <a:ea typeface="Calibri" panose="020F0502020204030204" pitchFamily="34" charset="0"/>
              </a:rPr>
              <a:t> </a:t>
            </a:r>
            <a:r>
              <a:rPr lang="it-IT" sz="2600" dirty="0" err="1">
                <a:effectLst/>
                <a:latin typeface="Times New Roman" panose="02020603050405020304" pitchFamily="18" charset="0"/>
                <a:ea typeface="Calibri" panose="020F0502020204030204" pitchFamily="34" charset="0"/>
              </a:rPr>
              <a:t>eintreten</a:t>
            </a:r>
            <a:r>
              <a:rPr lang="it-IT" sz="2600" dirty="0">
                <a:effectLst/>
                <a:latin typeface="Times New Roman" panose="02020603050405020304" pitchFamily="18" charset="0"/>
                <a:ea typeface="Calibri" panose="020F0502020204030204" pitchFamily="34" charset="0"/>
              </a:rPr>
              <a:t> </a:t>
            </a:r>
            <a:r>
              <a:rPr lang="it-IT" sz="2600" dirty="0" err="1">
                <a:effectLst/>
                <a:latin typeface="Times New Roman" panose="02020603050405020304" pitchFamily="18" charset="0"/>
                <a:ea typeface="Calibri" panose="020F0502020204030204" pitchFamily="34" charset="0"/>
              </a:rPr>
              <a:t>wird</a:t>
            </a:r>
            <a:r>
              <a:rPr lang="it-IT" sz="2600" dirty="0">
                <a:effectLst/>
                <a:latin typeface="Times New Roman" panose="02020603050405020304" pitchFamily="18" charset="0"/>
                <a:ea typeface="Calibri" panose="020F0502020204030204" pitchFamily="34" charset="0"/>
              </a:rPr>
              <a:t>. </a:t>
            </a:r>
            <a:r>
              <a:rPr lang="it-IT" sz="2600" dirty="0" err="1">
                <a:effectLst/>
                <a:latin typeface="Times New Roman" panose="02020603050405020304" pitchFamily="18" charset="0"/>
                <a:ea typeface="Calibri" panose="020F0502020204030204" pitchFamily="34" charset="0"/>
              </a:rPr>
              <a:t>Auch</a:t>
            </a:r>
            <a:r>
              <a:rPr lang="it-IT" sz="2600" dirty="0">
                <a:effectLst/>
                <a:latin typeface="Times New Roman" panose="02020603050405020304" pitchFamily="18" charset="0"/>
                <a:ea typeface="Calibri" panose="020F0502020204030204" pitchFamily="34" charset="0"/>
              </a:rPr>
              <a:t> </a:t>
            </a:r>
            <a:r>
              <a:rPr lang="it-IT" sz="2600" dirty="0" err="1">
                <a:effectLst/>
                <a:latin typeface="Times New Roman" panose="02020603050405020304" pitchFamily="18" charset="0"/>
                <a:ea typeface="Calibri" panose="020F0502020204030204" pitchFamily="34" charset="0"/>
              </a:rPr>
              <a:t>der</a:t>
            </a:r>
            <a:r>
              <a:rPr lang="it-IT" sz="2600" dirty="0">
                <a:effectLst/>
                <a:latin typeface="Times New Roman" panose="02020603050405020304" pitchFamily="18" charset="0"/>
                <a:ea typeface="Calibri" panose="020F0502020204030204" pitchFamily="34" charset="0"/>
              </a:rPr>
              <a:t> </a:t>
            </a:r>
            <a:r>
              <a:rPr lang="it-IT" sz="2600" dirty="0" err="1">
                <a:effectLst/>
                <a:latin typeface="Times New Roman" panose="02020603050405020304" pitchFamily="18" charset="0"/>
                <a:ea typeface="Calibri" panose="020F0502020204030204" pitchFamily="34" charset="0"/>
              </a:rPr>
              <a:t>Hafen</a:t>
            </a:r>
            <a:r>
              <a:rPr lang="it-IT" sz="2600" dirty="0">
                <a:effectLst/>
                <a:latin typeface="Times New Roman" panose="02020603050405020304" pitchFamily="18" charset="0"/>
                <a:ea typeface="Calibri" panose="020F0502020204030204" pitchFamily="34" charset="0"/>
              </a:rPr>
              <a:t> </a:t>
            </a:r>
            <a:r>
              <a:rPr lang="it-IT" sz="2600" dirty="0" err="1">
                <a:effectLst/>
                <a:latin typeface="Times New Roman" panose="02020603050405020304" pitchFamily="18" charset="0"/>
                <a:ea typeface="Calibri" panose="020F0502020204030204" pitchFamily="34" charset="0"/>
              </a:rPr>
              <a:t>Triest</a:t>
            </a:r>
            <a:r>
              <a:rPr lang="it-IT" sz="2600" dirty="0">
                <a:effectLst/>
                <a:latin typeface="Times New Roman" panose="02020603050405020304" pitchFamily="18" charset="0"/>
                <a:ea typeface="Calibri" panose="020F0502020204030204" pitchFamily="34" charset="0"/>
              </a:rPr>
              <a:t> </a:t>
            </a:r>
            <a:r>
              <a:rPr lang="it-IT" sz="2600" dirty="0" err="1">
                <a:effectLst/>
                <a:latin typeface="Times New Roman" panose="02020603050405020304" pitchFamily="18" charset="0"/>
                <a:ea typeface="Calibri" panose="020F0502020204030204" pitchFamily="34" charset="0"/>
              </a:rPr>
              <a:t>könnte</a:t>
            </a:r>
            <a:r>
              <a:rPr lang="it-IT" sz="2600" dirty="0">
                <a:effectLst/>
                <a:latin typeface="Times New Roman" panose="02020603050405020304" pitchFamily="18" charset="0"/>
                <a:ea typeface="Calibri" panose="020F0502020204030204" pitchFamily="34" charset="0"/>
              </a:rPr>
              <a:t> an </a:t>
            </a:r>
            <a:r>
              <a:rPr lang="it-IT" sz="2600" dirty="0" err="1">
                <a:effectLst/>
                <a:latin typeface="Times New Roman" panose="02020603050405020304" pitchFamily="18" charset="0"/>
                <a:ea typeface="Calibri" panose="020F0502020204030204" pitchFamily="34" charset="0"/>
              </a:rPr>
              <a:t>dieser</a:t>
            </a:r>
            <a:r>
              <a:rPr lang="it-IT" sz="2600" dirty="0">
                <a:effectLst/>
                <a:latin typeface="Times New Roman" panose="02020603050405020304" pitchFamily="18" charset="0"/>
                <a:ea typeface="Calibri" panose="020F0502020204030204" pitchFamily="34" charset="0"/>
              </a:rPr>
              <a:t> </a:t>
            </a:r>
            <a:r>
              <a:rPr lang="it-IT" sz="2600" dirty="0" err="1">
                <a:effectLst/>
                <a:latin typeface="Times New Roman" panose="02020603050405020304" pitchFamily="18" charset="0"/>
                <a:ea typeface="Calibri" panose="020F0502020204030204" pitchFamily="34" charset="0"/>
              </a:rPr>
              <a:t>Entwicklung</a:t>
            </a:r>
            <a:r>
              <a:rPr lang="it-IT" sz="2600" dirty="0">
                <a:effectLst/>
                <a:latin typeface="Times New Roman" panose="02020603050405020304" pitchFamily="18" charset="0"/>
                <a:ea typeface="Calibri" panose="020F0502020204030204" pitchFamily="34" charset="0"/>
              </a:rPr>
              <a:t> </a:t>
            </a:r>
            <a:r>
              <a:rPr lang="it-IT" sz="2600" dirty="0" err="1">
                <a:effectLst/>
                <a:latin typeface="Times New Roman" panose="02020603050405020304" pitchFamily="18" charset="0"/>
                <a:ea typeface="Calibri" panose="020F0502020204030204" pitchFamily="34" charset="0"/>
              </a:rPr>
              <a:t>partizipieren</a:t>
            </a:r>
            <a:r>
              <a:rPr lang="it-IT" sz="2600" dirty="0">
                <a:effectLst/>
                <a:latin typeface="Times New Roman" panose="02020603050405020304" pitchFamily="18" charset="0"/>
                <a:ea typeface="Calibri" panose="020F0502020204030204" pitchFamily="34" charset="0"/>
              </a:rPr>
              <a:t>, </a:t>
            </a:r>
            <a:r>
              <a:rPr lang="it-IT" sz="2600" dirty="0" err="1">
                <a:effectLst/>
                <a:latin typeface="Times New Roman" panose="02020603050405020304" pitchFamily="18" charset="0"/>
                <a:ea typeface="Calibri" panose="020F0502020204030204" pitchFamily="34" charset="0"/>
              </a:rPr>
              <a:t>voraussichtlich</a:t>
            </a:r>
            <a:r>
              <a:rPr lang="it-IT" sz="2600" dirty="0">
                <a:effectLst/>
                <a:latin typeface="Times New Roman" panose="02020603050405020304" pitchFamily="18" charset="0"/>
                <a:ea typeface="Calibri" panose="020F0502020204030204" pitchFamily="34" charset="0"/>
              </a:rPr>
              <a:t> </a:t>
            </a:r>
            <a:r>
              <a:rPr lang="it-IT" sz="2600" dirty="0" err="1">
                <a:effectLst/>
                <a:latin typeface="Times New Roman" panose="02020603050405020304" pitchFamily="18" charset="0"/>
                <a:ea typeface="Calibri" panose="020F0502020204030204" pitchFamily="34" charset="0"/>
              </a:rPr>
              <a:t>aber</a:t>
            </a:r>
            <a:r>
              <a:rPr lang="it-IT" sz="2600" dirty="0">
                <a:effectLst/>
                <a:latin typeface="Times New Roman" panose="02020603050405020304" pitchFamily="18" charset="0"/>
                <a:ea typeface="Calibri" panose="020F0502020204030204" pitchFamily="34" charset="0"/>
              </a:rPr>
              <a:t> </a:t>
            </a:r>
            <a:r>
              <a:rPr lang="it-IT" sz="2600" dirty="0" err="1">
                <a:effectLst/>
                <a:latin typeface="Times New Roman" panose="02020603050405020304" pitchFamily="18" charset="0"/>
                <a:ea typeface="Calibri" panose="020F0502020204030204" pitchFamily="34" charset="0"/>
              </a:rPr>
              <a:t>mit</a:t>
            </a:r>
            <a:r>
              <a:rPr lang="it-IT" sz="2600" dirty="0">
                <a:effectLst/>
                <a:latin typeface="Times New Roman" panose="02020603050405020304" pitchFamily="18" charset="0"/>
                <a:ea typeface="Calibri" panose="020F0502020204030204" pitchFamily="34" charset="0"/>
              </a:rPr>
              <a:t> </a:t>
            </a:r>
            <a:r>
              <a:rPr lang="it-IT" sz="2600" dirty="0" err="1">
                <a:effectLst/>
                <a:latin typeface="Times New Roman" panose="02020603050405020304" pitchFamily="18" charset="0"/>
                <a:ea typeface="Calibri" panose="020F0502020204030204" pitchFamily="34" charset="0"/>
              </a:rPr>
              <a:t>einer</a:t>
            </a:r>
            <a:r>
              <a:rPr lang="it-IT" sz="2600" dirty="0">
                <a:effectLst/>
                <a:latin typeface="Times New Roman" panose="02020603050405020304" pitchFamily="18" charset="0"/>
                <a:ea typeface="Calibri" panose="020F0502020204030204" pitchFamily="34" charset="0"/>
              </a:rPr>
              <a:t> </a:t>
            </a:r>
            <a:r>
              <a:rPr lang="it-IT" sz="2600" dirty="0" err="1">
                <a:effectLst/>
                <a:latin typeface="Times New Roman" panose="02020603050405020304" pitchFamily="18" charset="0"/>
                <a:ea typeface="Calibri" panose="020F0502020204030204" pitchFamily="34" charset="0"/>
              </a:rPr>
              <a:t>geringeren</a:t>
            </a:r>
            <a:r>
              <a:rPr lang="it-IT" sz="2600" dirty="0">
                <a:effectLst/>
                <a:latin typeface="Times New Roman" panose="02020603050405020304" pitchFamily="18" charset="0"/>
                <a:ea typeface="Calibri" panose="020F0502020204030204" pitchFamily="34" charset="0"/>
              </a:rPr>
              <a:t> </a:t>
            </a:r>
            <a:r>
              <a:rPr lang="it-IT" sz="2600" dirty="0" err="1">
                <a:effectLst/>
                <a:latin typeface="Times New Roman" panose="02020603050405020304" pitchFamily="18" charset="0"/>
                <a:ea typeface="Calibri" panose="020F0502020204030204" pitchFamily="34" charset="0"/>
              </a:rPr>
              <a:t>Intensität</a:t>
            </a:r>
            <a:r>
              <a:rPr lang="it-IT" sz="2600" dirty="0">
                <a:effectLst/>
                <a:latin typeface="Times New Roman" panose="02020603050405020304" pitchFamily="18" charset="0"/>
                <a:ea typeface="Calibri" panose="020F0502020204030204" pitchFamily="34" charset="0"/>
              </a:rPr>
              <a:t> </a:t>
            </a:r>
            <a:r>
              <a:rPr lang="it-IT" sz="2600" dirty="0" err="1">
                <a:effectLst/>
                <a:latin typeface="Times New Roman" panose="02020603050405020304" pitchFamily="18" charset="0"/>
                <a:ea typeface="Calibri" panose="020F0502020204030204" pitchFamily="34" charset="0"/>
              </a:rPr>
              <a:t>als</a:t>
            </a:r>
            <a:r>
              <a:rPr lang="it-IT" sz="2600" dirty="0">
                <a:effectLst/>
                <a:latin typeface="Times New Roman" panose="02020603050405020304" pitchFamily="18" charset="0"/>
                <a:ea typeface="Calibri" panose="020F0502020204030204" pitchFamily="34" charset="0"/>
              </a:rPr>
              <a:t> </a:t>
            </a:r>
            <a:r>
              <a:rPr lang="it-IT" sz="2600" dirty="0" err="1">
                <a:effectLst/>
                <a:latin typeface="Times New Roman" panose="02020603050405020304" pitchFamily="18" charset="0"/>
                <a:ea typeface="Calibri" panose="020F0502020204030204" pitchFamily="34" charset="0"/>
              </a:rPr>
              <a:t>Koper</a:t>
            </a:r>
            <a:r>
              <a:rPr lang="it-IT" sz="2600" dirty="0">
                <a:effectLst/>
                <a:latin typeface="Times New Roman" panose="02020603050405020304" pitchFamily="18" charset="0"/>
                <a:ea typeface="Calibri" panose="020F0502020204030204" pitchFamily="34" charset="0"/>
              </a:rPr>
              <a:t>.</a:t>
            </a:r>
          </a:p>
          <a:p>
            <a:pPr>
              <a:spcAft>
                <a:spcPts val="0"/>
              </a:spcAft>
            </a:pPr>
            <a:endParaRPr lang="it-IT" sz="2600" dirty="0">
              <a:ea typeface="Calibri" panose="020F0502020204030204" pitchFamily="34" charset="0"/>
              <a:cs typeface="Times New Roman" panose="02020603050405020304" pitchFamily="18" charset="0"/>
            </a:endParaRPr>
          </a:p>
          <a:p>
            <a:pPr>
              <a:spcAft>
                <a:spcPts val="0"/>
              </a:spcAft>
            </a:pPr>
            <a:r>
              <a:rPr lang="it-IT" sz="2600" dirty="0">
                <a:effectLst/>
                <a:latin typeface="Times New Roman" panose="02020603050405020304" pitchFamily="18" charset="0"/>
                <a:ea typeface="Calibri" panose="020F0502020204030204" pitchFamily="34" charset="0"/>
              </a:rPr>
              <a:t>Se finora Capodistria ha assorbito principalmente la crescita del mercato austriaco, ora si prevede che a medio termine ci sarà un “vero” spostamento permanente dei flussi di container dai porti marittimi tedeschi. Anche il porto di Trieste potrebbe partecipare a questo sviluppo, ma probabilmente con minore intensità rispetto a Capodistria.</a:t>
            </a:r>
            <a:endParaRPr lang="it-IT" sz="2600" dirty="0">
              <a:ea typeface="Calibri" panose="020F0502020204030204" pitchFamily="34" charset="0"/>
              <a:cs typeface="Times New Roman" panose="02020603050405020304" pitchFamily="18" charset="0"/>
            </a:endParaRPr>
          </a:p>
          <a:p>
            <a:pPr>
              <a:spcAft>
                <a:spcPts val="0"/>
              </a:spcAft>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CasellaDiTesto 1">
            <a:extLst>
              <a:ext uri="{FF2B5EF4-FFF2-40B4-BE49-F238E27FC236}">
                <a16:creationId xmlns:a16="http://schemas.microsoft.com/office/drawing/2014/main" id="{817FF56A-7F0A-0921-2A7F-D8C2FCDDC3B2}"/>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9DB61CCB-F61F-5020-DBD8-DE2355F547A1}"/>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353349440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8E6716-9A0C-7111-C814-A74BE191101F}"/>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BADACFF7-6106-E134-F235-053A0FE48AC5}"/>
              </a:ext>
            </a:extLst>
          </p:cNvPr>
          <p:cNvSpPr txBox="1">
            <a:spLocks noChangeArrowheads="1"/>
          </p:cNvSpPr>
          <p:nvPr/>
        </p:nvSpPr>
        <p:spPr bwMode="auto">
          <a:xfrm>
            <a:off x="381000" y="228600"/>
            <a:ext cx="8229600" cy="5109091"/>
          </a:xfrm>
          <a:prstGeom prst="rect">
            <a:avLst/>
          </a:prstGeom>
          <a:noFill/>
          <a:ln w="9525">
            <a:noFill/>
            <a:miter lim="800000"/>
            <a:headEnd/>
            <a:tailEnd/>
          </a:ln>
        </p:spPr>
        <p:txBody>
          <a:bodyPr>
            <a:spAutoFit/>
          </a:bodyPr>
          <a:lstStyle/>
          <a:p>
            <a:pPr>
              <a:spcAft>
                <a:spcPts val="0"/>
              </a:spcAft>
            </a:pPr>
            <a:r>
              <a:rPr lang="it-IT" sz="2800" dirty="0" err="1">
                <a:effectLst/>
                <a:latin typeface="Times New Roman" panose="02020603050405020304" pitchFamily="18" charset="0"/>
                <a:ea typeface="Calibri" panose="020F0502020204030204" pitchFamily="34" charset="0"/>
              </a:rPr>
              <a:t>Hauptsächliche</a:t>
            </a:r>
            <a:r>
              <a:rPr lang="it-IT" sz="2800" dirty="0">
                <a:effectLst/>
                <a:latin typeface="Times New Roman" panose="02020603050405020304" pitchFamily="18" charset="0"/>
                <a:ea typeface="Calibri" panose="020F0502020204030204" pitchFamily="34" charset="0"/>
              </a:rPr>
              <a:t> </a:t>
            </a:r>
            <a:r>
              <a:rPr lang="it-IT" sz="2800" dirty="0" err="1">
                <a:effectLst/>
                <a:latin typeface="Times New Roman" panose="02020603050405020304" pitchFamily="18" charset="0"/>
                <a:ea typeface="Calibri" panose="020F0502020204030204" pitchFamily="34" charset="0"/>
              </a:rPr>
              <a:t>Treiber</a:t>
            </a:r>
            <a:r>
              <a:rPr lang="it-IT" sz="2800" dirty="0">
                <a:effectLst/>
                <a:latin typeface="Times New Roman" panose="02020603050405020304" pitchFamily="18" charset="0"/>
                <a:ea typeface="Calibri" panose="020F0502020204030204" pitchFamily="34" charset="0"/>
              </a:rPr>
              <a:t> </a:t>
            </a:r>
            <a:r>
              <a:rPr lang="it-IT" sz="2800" dirty="0" err="1">
                <a:effectLst/>
                <a:latin typeface="Times New Roman" panose="02020603050405020304" pitchFamily="18" charset="0"/>
                <a:ea typeface="Calibri" panose="020F0502020204030204" pitchFamily="34" charset="0"/>
              </a:rPr>
              <a:t>für</a:t>
            </a:r>
            <a:r>
              <a:rPr lang="it-IT" sz="2800" dirty="0">
                <a:effectLst/>
                <a:latin typeface="Times New Roman" panose="02020603050405020304" pitchFamily="18" charset="0"/>
                <a:ea typeface="Calibri" panose="020F0502020204030204" pitchFamily="34" charset="0"/>
              </a:rPr>
              <a:t> </a:t>
            </a:r>
            <a:r>
              <a:rPr lang="it-IT" sz="2800" dirty="0" err="1">
                <a:effectLst/>
                <a:latin typeface="Times New Roman" panose="02020603050405020304" pitchFamily="18" charset="0"/>
                <a:ea typeface="Calibri" panose="020F0502020204030204" pitchFamily="34" charset="0"/>
              </a:rPr>
              <a:t>diesen</a:t>
            </a:r>
            <a:r>
              <a:rPr lang="it-IT" sz="2800" dirty="0">
                <a:effectLst/>
                <a:latin typeface="Times New Roman" panose="02020603050405020304" pitchFamily="18" charset="0"/>
                <a:ea typeface="Calibri" panose="020F0502020204030204" pitchFamily="34" charset="0"/>
              </a:rPr>
              <a:t> Trend </a:t>
            </a:r>
            <a:r>
              <a:rPr lang="it-IT" sz="2800" dirty="0" err="1">
                <a:effectLst/>
                <a:latin typeface="Times New Roman" panose="02020603050405020304" pitchFamily="18" charset="0"/>
                <a:ea typeface="Calibri" panose="020F0502020204030204" pitchFamily="34" charset="0"/>
              </a:rPr>
              <a:t>sind</a:t>
            </a:r>
            <a:r>
              <a:rPr lang="it-IT" sz="2800" dirty="0">
                <a:effectLst/>
                <a:latin typeface="Times New Roman" panose="02020603050405020304" pitchFamily="18" charset="0"/>
                <a:ea typeface="Calibri" panose="020F0502020204030204" pitchFamily="34" charset="0"/>
              </a:rPr>
              <a:t>: </a:t>
            </a:r>
          </a:p>
          <a:p>
            <a:pPr>
              <a:spcAft>
                <a:spcPts val="0"/>
              </a:spcAft>
            </a:pPr>
            <a:r>
              <a:rPr lang="it-IT" sz="2800" dirty="0">
                <a:effectLst/>
                <a:latin typeface="Times New Roman" panose="02020603050405020304" pitchFamily="18" charset="0"/>
                <a:ea typeface="Calibri" panose="020F0502020204030204" pitchFamily="34" charset="0"/>
              </a:rPr>
              <a:t>• Die </a:t>
            </a:r>
            <a:r>
              <a:rPr lang="it-IT" sz="2800" dirty="0" err="1">
                <a:effectLst/>
                <a:latin typeface="Times New Roman" panose="02020603050405020304" pitchFamily="18" charset="0"/>
                <a:ea typeface="Calibri" panose="020F0502020204030204" pitchFamily="34" charset="0"/>
              </a:rPr>
              <a:t>Bedeutung</a:t>
            </a:r>
            <a:r>
              <a:rPr lang="it-IT" sz="2800" dirty="0">
                <a:effectLst/>
                <a:latin typeface="Times New Roman" panose="02020603050405020304" pitchFamily="18" charset="0"/>
                <a:ea typeface="Calibri" panose="020F0502020204030204" pitchFamily="34" charset="0"/>
              </a:rPr>
              <a:t> </a:t>
            </a:r>
            <a:r>
              <a:rPr lang="it-IT" sz="2800" dirty="0" err="1">
                <a:effectLst/>
                <a:latin typeface="Times New Roman" panose="02020603050405020304" pitchFamily="18" charset="0"/>
                <a:ea typeface="Calibri" panose="020F0502020204030204" pitchFamily="34" charset="0"/>
              </a:rPr>
              <a:t>der</a:t>
            </a:r>
            <a:r>
              <a:rPr lang="it-IT" sz="2800" dirty="0">
                <a:effectLst/>
                <a:latin typeface="Times New Roman" panose="02020603050405020304" pitchFamily="18" charset="0"/>
                <a:ea typeface="Calibri" panose="020F0502020204030204" pitchFamily="34" charset="0"/>
              </a:rPr>
              <a:t> </a:t>
            </a:r>
            <a:r>
              <a:rPr lang="it-IT" sz="2800" dirty="0" err="1">
                <a:effectLst/>
                <a:latin typeface="Times New Roman" panose="02020603050405020304" pitchFamily="18" charset="0"/>
                <a:ea typeface="Calibri" panose="020F0502020204030204" pitchFamily="34" charset="0"/>
              </a:rPr>
              <a:t>asiatischen</a:t>
            </a:r>
            <a:r>
              <a:rPr lang="it-IT" sz="2800" dirty="0">
                <a:effectLst/>
                <a:latin typeface="Times New Roman" panose="02020603050405020304" pitchFamily="18" charset="0"/>
                <a:ea typeface="Calibri" panose="020F0502020204030204" pitchFamily="34" charset="0"/>
              </a:rPr>
              <a:t> </a:t>
            </a:r>
            <a:r>
              <a:rPr lang="it-IT" sz="2800" dirty="0" err="1">
                <a:effectLst/>
                <a:latin typeface="Times New Roman" panose="02020603050405020304" pitchFamily="18" charset="0"/>
                <a:ea typeface="Calibri" panose="020F0502020204030204" pitchFamily="34" charset="0"/>
              </a:rPr>
              <a:t>Märkte</a:t>
            </a:r>
            <a:r>
              <a:rPr lang="it-IT" sz="2800" dirty="0">
                <a:effectLst/>
                <a:latin typeface="Times New Roman" panose="02020603050405020304" pitchFamily="18" charset="0"/>
                <a:ea typeface="Calibri" panose="020F0502020204030204" pitchFamily="34" charset="0"/>
              </a:rPr>
              <a:t> </a:t>
            </a:r>
            <a:r>
              <a:rPr lang="it-IT" sz="2800" dirty="0" err="1">
                <a:effectLst/>
                <a:latin typeface="Times New Roman" panose="02020603050405020304" pitchFamily="18" charset="0"/>
                <a:ea typeface="Calibri" panose="020F0502020204030204" pitchFamily="34" charset="0"/>
              </a:rPr>
              <a:t>für</a:t>
            </a:r>
            <a:r>
              <a:rPr lang="it-IT" sz="2800" dirty="0">
                <a:effectLst/>
                <a:latin typeface="Times New Roman" panose="02020603050405020304" pitchFamily="18" charset="0"/>
                <a:ea typeface="Calibri" panose="020F0502020204030204" pitchFamily="34" charset="0"/>
              </a:rPr>
              <a:t> die </a:t>
            </a:r>
            <a:r>
              <a:rPr lang="it-IT" sz="2800" dirty="0" err="1">
                <a:effectLst/>
                <a:latin typeface="Times New Roman" panose="02020603050405020304" pitchFamily="18" charset="0"/>
                <a:ea typeface="Calibri" panose="020F0502020204030204" pitchFamily="34" charset="0"/>
              </a:rPr>
              <a:t>österreichische</a:t>
            </a:r>
            <a:r>
              <a:rPr lang="it-IT" sz="2800" dirty="0">
                <a:effectLst/>
                <a:latin typeface="Times New Roman" panose="02020603050405020304" pitchFamily="18" charset="0"/>
                <a:ea typeface="Calibri" panose="020F0502020204030204" pitchFamily="34" charset="0"/>
              </a:rPr>
              <a:t> </a:t>
            </a:r>
            <a:r>
              <a:rPr lang="it-IT" sz="2800" dirty="0" err="1">
                <a:effectLst/>
                <a:latin typeface="Times New Roman" panose="02020603050405020304" pitchFamily="18" charset="0"/>
                <a:ea typeface="Calibri" panose="020F0502020204030204" pitchFamily="34" charset="0"/>
              </a:rPr>
              <a:t>Wirtschaft</a:t>
            </a:r>
            <a:r>
              <a:rPr lang="it-IT" sz="2800" dirty="0">
                <a:effectLst/>
                <a:latin typeface="Times New Roman" panose="02020603050405020304" pitchFamily="18" charset="0"/>
                <a:ea typeface="Calibri" panose="020F0502020204030204" pitchFamily="34" charset="0"/>
              </a:rPr>
              <a:t> </a:t>
            </a:r>
            <a:r>
              <a:rPr lang="it-IT" sz="2800" dirty="0" err="1">
                <a:effectLst/>
                <a:latin typeface="Times New Roman" panose="02020603050405020304" pitchFamily="18" charset="0"/>
                <a:ea typeface="Calibri" panose="020F0502020204030204" pitchFamily="34" charset="0"/>
              </a:rPr>
              <a:t>wird</a:t>
            </a:r>
            <a:r>
              <a:rPr lang="it-IT" sz="2800" dirty="0">
                <a:effectLst/>
                <a:latin typeface="Times New Roman" panose="02020603050405020304" pitchFamily="18" charset="0"/>
                <a:ea typeface="Calibri" panose="020F0502020204030204" pitchFamily="34" charset="0"/>
              </a:rPr>
              <a:t> </a:t>
            </a:r>
            <a:r>
              <a:rPr lang="it-IT" sz="2800" dirty="0" err="1">
                <a:effectLst/>
                <a:latin typeface="Times New Roman" panose="02020603050405020304" pitchFamily="18" charset="0"/>
                <a:ea typeface="Calibri" panose="020F0502020204030204" pitchFamily="34" charset="0"/>
              </a:rPr>
              <a:t>weiter</a:t>
            </a:r>
            <a:r>
              <a:rPr lang="it-IT" sz="2800" dirty="0">
                <a:effectLst/>
                <a:latin typeface="Times New Roman" panose="02020603050405020304" pitchFamily="18" charset="0"/>
                <a:ea typeface="Calibri" panose="020F0502020204030204" pitchFamily="34" charset="0"/>
              </a:rPr>
              <a:t> </a:t>
            </a:r>
            <a:r>
              <a:rPr lang="it-IT" sz="2800" dirty="0" err="1">
                <a:effectLst/>
                <a:latin typeface="Times New Roman" panose="02020603050405020304" pitchFamily="18" charset="0"/>
                <a:ea typeface="Calibri" panose="020F0502020204030204" pitchFamily="34" charset="0"/>
              </a:rPr>
              <a:t>zunehmen</a:t>
            </a:r>
            <a:r>
              <a:rPr lang="it-IT" sz="2800" dirty="0">
                <a:effectLst/>
                <a:latin typeface="Times New Roman" panose="02020603050405020304" pitchFamily="18" charset="0"/>
                <a:ea typeface="Calibri" panose="020F0502020204030204" pitchFamily="34" charset="0"/>
              </a:rPr>
              <a:t>, so </a:t>
            </a:r>
            <a:r>
              <a:rPr lang="it-IT" sz="2800" dirty="0" err="1">
                <a:effectLst/>
                <a:latin typeface="Times New Roman" panose="02020603050405020304" pitchFamily="18" charset="0"/>
                <a:ea typeface="Calibri" panose="020F0502020204030204" pitchFamily="34" charset="0"/>
              </a:rPr>
              <a:t>dass</a:t>
            </a:r>
            <a:r>
              <a:rPr lang="it-IT" sz="2800" dirty="0">
                <a:effectLst/>
                <a:latin typeface="Times New Roman" panose="02020603050405020304" pitchFamily="18" charset="0"/>
                <a:ea typeface="Calibri" panose="020F0502020204030204" pitchFamily="34" charset="0"/>
              </a:rPr>
              <a:t> </a:t>
            </a:r>
            <a:r>
              <a:rPr lang="it-IT" sz="2800" dirty="0" err="1">
                <a:effectLst/>
                <a:latin typeface="Times New Roman" panose="02020603050405020304" pitchFamily="18" charset="0"/>
                <a:ea typeface="Calibri" panose="020F0502020204030204" pitchFamily="34" charset="0"/>
              </a:rPr>
              <a:t>der</a:t>
            </a:r>
            <a:r>
              <a:rPr lang="it-IT" sz="2800" dirty="0">
                <a:effectLst/>
                <a:latin typeface="Times New Roman" panose="02020603050405020304" pitchFamily="18" charset="0"/>
                <a:ea typeface="Calibri" panose="020F0502020204030204" pitchFamily="34" charset="0"/>
              </a:rPr>
              <a:t> </a:t>
            </a:r>
            <a:r>
              <a:rPr lang="it-IT" sz="2800" dirty="0" err="1">
                <a:effectLst/>
                <a:latin typeface="Times New Roman" panose="02020603050405020304" pitchFamily="18" charset="0"/>
                <a:ea typeface="Calibri" panose="020F0502020204030204" pitchFamily="34" charset="0"/>
              </a:rPr>
              <a:t>Standortvorteil</a:t>
            </a:r>
            <a:r>
              <a:rPr lang="it-IT" sz="2800" dirty="0">
                <a:effectLst/>
                <a:latin typeface="Times New Roman" panose="02020603050405020304" pitchFamily="18" charset="0"/>
                <a:ea typeface="Calibri" panose="020F0502020204030204" pitchFamily="34" charset="0"/>
              </a:rPr>
              <a:t> </a:t>
            </a:r>
            <a:r>
              <a:rPr lang="it-IT" sz="2800" dirty="0" err="1">
                <a:effectLst/>
                <a:latin typeface="Times New Roman" panose="02020603050405020304" pitchFamily="18" charset="0"/>
                <a:ea typeface="Calibri" panose="020F0502020204030204" pitchFamily="34" charset="0"/>
              </a:rPr>
              <a:t>der</a:t>
            </a:r>
            <a:r>
              <a:rPr lang="it-IT" sz="2800" dirty="0">
                <a:effectLst/>
                <a:latin typeface="Times New Roman" panose="02020603050405020304" pitchFamily="18" charset="0"/>
                <a:ea typeface="Calibri" panose="020F0502020204030204" pitchFamily="34" charset="0"/>
              </a:rPr>
              <a:t> </a:t>
            </a:r>
            <a:r>
              <a:rPr lang="it-IT" sz="2800" dirty="0" err="1">
                <a:effectLst/>
                <a:latin typeface="Times New Roman" panose="02020603050405020304" pitchFamily="18" charset="0"/>
                <a:ea typeface="Calibri" panose="020F0502020204030204" pitchFamily="34" charset="0"/>
              </a:rPr>
              <a:t>Südhäfen</a:t>
            </a:r>
            <a:r>
              <a:rPr lang="it-IT" sz="2800" dirty="0">
                <a:effectLst/>
                <a:latin typeface="Times New Roman" panose="02020603050405020304" pitchFamily="18" charset="0"/>
                <a:ea typeface="Calibri" panose="020F0502020204030204" pitchFamily="34" charset="0"/>
              </a:rPr>
              <a:t> </a:t>
            </a:r>
            <a:r>
              <a:rPr lang="it-IT" sz="2800" dirty="0" err="1">
                <a:effectLst/>
                <a:latin typeface="Times New Roman" panose="02020603050405020304" pitchFamily="18" charset="0"/>
                <a:ea typeface="Calibri" panose="020F0502020204030204" pitchFamily="34" charset="0"/>
              </a:rPr>
              <a:t>noch</a:t>
            </a:r>
            <a:r>
              <a:rPr lang="it-IT" sz="2800" dirty="0">
                <a:effectLst/>
                <a:latin typeface="Times New Roman" panose="02020603050405020304" pitchFamily="18" charset="0"/>
                <a:ea typeface="Calibri" panose="020F0502020204030204" pitchFamily="34" charset="0"/>
              </a:rPr>
              <a:t> </a:t>
            </a:r>
            <a:r>
              <a:rPr lang="it-IT" sz="2800" dirty="0" err="1">
                <a:effectLst/>
                <a:latin typeface="Times New Roman" panose="02020603050405020304" pitchFamily="18" charset="0"/>
                <a:ea typeface="Calibri" panose="020F0502020204030204" pitchFamily="34" charset="0"/>
              </a:rPr>
              <a:t>besser</a:t>
            </a:r>
            <a:r>
              <a:rPr lang="it-IT" sz="2800" dirty="0">
                <a:effectLst/>
                <a:latin typeface="Times New Roman" panose="02020603050405020304" pitchFamily="18" charset="0"/>
                <a:ea typeface="Calibri" panose="020F0502020204030204" pitchFamily="34" charset="0"/>
              </a:rPr>
              <a:t> zum </a:t>
            </a:r>
            <a:r>
              <a:rPr lang="it-IT" sz="2800" dirty="0" err="1">
                <a:effectLst/>
                <a:latin typeface="Times New Roman" panose="02020603050405020304" pitchFamily="18" charset="0"/>
                <a:ea typeface="Calibri" panose="020F0502020204030204" pitchFamily="34" charset="0"/>
              </a:rPr>
              <a:t>Tragen</a:t>
            </a:r>
            <a:r>
              <a:rPr lang="it-IT" sz="2800" dirty="0">
                <a:effectLst/>
                <a:latin typeface="Times New Roman" panose="02020603050405020304" pitchFamily="18" charset="0"/>
                <a:ea typeface="Calibri" panose="020F0502020204030204" pitchFamily="34" charset="0"/>
              </a:rPr>
              <a:t> </a:t>
            </a:r>
            <a:r>
              <a:rPr lang="it-IT" sz="2800" dirty="0" err="1">
                <a:effectLst/>
                <a:latin typeface="Times New Roman" panose="02020603050405020304" pitchFamily="18" charset="0"/>
                <a:ea typeface="Calibri" panose="020F0502020204030204" pitchFamily="34" charset="0"/>
              </a:rPr>
              <a:t>kommen</a:t>
            </a:r>
            <a:r>
              <a:rPr lang="it-IT" sz="2800" dirty="0">
                <a:effectLst/>
                <a:latin typeface="Times New Roman" panose="02020603050405020304" pitchFamily="18" charset="0"/>
                <a:ea typeface="Calibri" panose="020F0502020204030204" pitchFamily="34" charset="0"/>
              </a:rPr>
              <a:t> </a:t>
            </a:r>
            <a:r>
              <a:rPr lang="it-IT" sz="2800" dirty="0" err="1">
                <a:effectLst/>
                <a:latin typeface="Times New Roman" panose="02020603050405020304" pitchFamily="18" charset="0"/>
                <a:ea typeface="Calibri" panose="020F0502020204030204" pitchFamily="34" charset="0"/>
              </a:rPr>
              <a:t>kann</a:t>
            </a:r>
            <a:r>
              <a:rPr lang="it-IT" sz="2800" dirty="0">
                <a:effectLst/>
                <a:latin typeface="Times New Roman" panose="02020603050405020304" pitchFamily="18" charset="0"/>
                <a:ea typeface="Calibri" panose="020F0502020204030204" pitchFamily="34" charset="0"/>
              </a:rPr>
              <a:t>.</a:t>
            </a:r>
          </a:p>
          <a:p>
            <a:pPr>
              <a:spcAft>
                <a:spcPts val="0"/>
              </a:spcAft>
            </a:pPr>
            <a:endParaRPr lang="it-IT" sz="2800" dirty="0">
              <a:ea typeface="Calibri" panose="020F0502020204030204" pitchFamily="34" charset="0"/>
              <a:cs typeface="Times New Roman" panose="02020603050405020304" pitchFamily="18" charset="0"/>
            </a:endParaRPr>
          </a:p>
          <a:p>
            <a:pPr>
              <a:spcAft>
                <a:spcPts val="0"/>
              </a:spcAft>
            </a:pPr>
            <a:r>
              <a:rPr lang="it-IT" sz="2800" dirty="0">
                <a:effectLst/>
                <a:latin typeface="Times New Roman" panose="02020603050405020304" pitchFamily="18" charset="0"/>
                <a:ea typeface="Calibri" panose="020F0502020204030204" pitchFamily="34" charset="0"/>
              </a:rPr>
              <a:t>. I principali fattori di questa tendenza sono - L'importanza dei mercati asiatici per l'economia austriaca continuerà ad aumentare, consentendo di sfruttare in modo ancora più efficace il vantaggio localizzativo dei porti meridionali.</a:t>
            </a:r>
            <a:endParaRPr lang="it-IT" sz="2800" dirty="0">
              <a:ea typeface="Calibri" panose="020F0502020204030204" pitchFamily="34" charset="0"/>
              <a:cs typeface="Times New Roman" panose="02020603050405020304" pitchFamily="18" charset="0"/>
            </a:endParaRPr>
          </a:p>
          <a:p>
            <a:pPr>
              <a:spcAft>
                <a:spcPts val="0"/>
              </a:spcAft>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CasellaDiTesto 1">
            <a:extLst>
              <a:ext uri="{FF2B5EF4-FFF2-40B4-BE49-F238E27FC236}">
                <a16:creationId xmlns:a16="http://schemas.microsoft.com/office/drawing/2014/main" id="{8D215F6F-4D0E-69C4-078A-63983045F6E7}"/>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82470E19-C512-75C5-DF2A-5926E0153DFE}"/>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256421370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B9977B-FB07-A8EA-D2BC-299F6DA40A09}"/>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3722D340-728A-3702-E2DF-BC615F5F3364}"/>
              </a:ext>
            </a:extLst>
          </p:cNvPr>
          <p:cNvSpPr txBox="1">
            <a:spLocks noChangeArrowheads="1"/>
          </p:cNvSpPr>
          <p:nvPr/>
        </p:nvSpPr>
        <p:spPr bwMode="auto">
          <a:xfrm>
            <a:off x="381000" y="228600"/>
            <a:ext cx="8229600" cy="5564472"/>
          </a:xfrm>
          <a:prstGeom prst="rect">
            <a:avLst/>
          </a:prstGeom>
          <a:noFill/>
          <a:ln w="9525">
            <a:noFill/>
            <a:miter lim="800000"/>
            <a:headEnd/>
            <a:tailEnd/>
          </a:ln>
        </p:spPr>
        <p:txBody>
          <a:bodyPr>
            <a:spAutoFit/>
          </a:bodyPr>
          <a:lstStyle/>
          <a:p>
            <a:pPr>
              <a:lnSpc>
                <a:spcPct val="107000"/>
              </a:lnSpc>
              <a:spcAft>
                <a:spcPts val="800"/>
              </a:spcAft>
            </a:pP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Die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Häfen</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Koper</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und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Triest</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investieren</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in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den</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Ausbau</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der</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Umschlagkapazität</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und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vertiefen</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die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Hafenbecken</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Weil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sie</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auch</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von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Containerschiffen</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der</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größten</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Klasse</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von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über</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14.000 TEU (Ultra Large Container Vessel – ULCV)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angelaufen</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werden</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können</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werden</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sie</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für</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zusätzliche</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Liniendienste</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interessant</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it-IT" sz="26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endParaRPr lang="it-IT" sz="26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it-IT" sz="2600" dirty="0">
                <a:effectLst/>
                <a:latin typeface="Times New Roman" panose="02020603050405020304" pitchFamily="18" charset="0"/>
                <a:ea typeface="Calibri" panose="020F0502020204030204" pitchFamily="34" charset="0"/>
              </a:rPr>
              <a:t>- I porti di Capodistria e Trieste stanno investendo per ampliare la loro capacità di movimentazione e approfondire i loro bacini portuali. Poiché possono essere utilizzati anche da navi portacontainer della classe più grande, oltre 14.000 TEU (Ultra Large Container Vessel - ULCV), diventeranno interessanti per ulteriori servizi di linea.</a:t>
            </a:r>
            <a:endParaRPr lang="it-IT" sz="2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CasellaDiTesto 1">
            <a:extLst>
              <a:ext uri="{FF2B5EF4-FFF2-40B4-BE49-F238E27FC236}">
                <a16:creationId xmlns:a16="http://schemas.microsoft.com/office/drawing/2014/main" id="{A177CA47-F677-1951-C0F1-35F22C3D58B8}"/>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41722C06-B138-84C3-3B66-D1E4DB0683A3}"/>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62507734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4DDB50-DF4B-CA51-87C3-34A9DA1317D5}"/>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B37FA746-CFF2-7476-1DE9-C794B16754D4}"/>
              </a:ext>
            </a:extLst>
          </p:cNvPr>
          <p:cNvSpPr txBox="1">
            <a:spLocks noChangeArrowheads="1"/>
          </p:cNvSpPr>
          <p:nvPr/>
        </p:nvSpPr>
        <p:spPr bwMode="auto">
          <a:xfrm>
            <a:off x="381000" y="228600"/>
            <a:ext cx="8229600" cy="6167586"/>
          </a:xfrm>
          <a:prstGeom prst="rect">
            <a:avLst/>
          </a:prstGeom>
          <a:noFill/>
          <a:ln w="9525">
            <a:noFill/>
            <a:miter lim="800000"/>
            <a:headEnd/>
            <a:tailEnd/>
          </a:ln>
        </p:spPr>
        <p:txBody>
          <a:bodyPr>
            <a:spAutoFit/>
          </a:bodyPr>
          <a:lstStyle/>
          <a:p>
            <a:pPr>
              <a:lnSpc>
                <a:spcPct val="107000"/>
              </a:lnSpc>
              <a:spcAft>
                <a:spcPts val="800"/>
              </a:spcAft>
            </a:pP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Mit</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Triest</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existiert</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auch</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eine</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kontinentale</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Verbindung</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da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der</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Hafen</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auch</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ein</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zentraler</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Anlaufpunkt</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für</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Fährverkehre</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von/</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nach</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der</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Türkei</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und in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kleinerem</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Umfang</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auch</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mit</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Griechenland</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ist</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Hier</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besteht</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eine</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Zugverbindung</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zwischen</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Triest</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und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Wels</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mit</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bis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zu</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8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Rundläufen</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pro Woche, bei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der</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auch</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die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Möglichkeit</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besteht</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nicht</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kranbare</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Sattelauflieger</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zu</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transportieren</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it-IT" sz="2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Esiste anche un collegamento continentale con Trieste, in quanto il porto è anche uno scalo centrale per i servizi di traghetto da/per la Turchia e, in misura minore, per la Grecia. Esiste un collegamento ferroviario tra Trieste e </a:t>
            </a:r>
            <a:r>
              <a:rPr lang="it-IT" sz="2600" dirty="0" err="1">
                <a:effectLst/>
                <a:latin typeface="Times New Roman" panose="02020603050405020304" pitchFamily="18" charset="0"/>
                <a:ea typeface="Calibri" panose="020F0502020204030204" pitchFamily="34" charset="0"/>
                <a:cs typeface="Times New Roman" panose="02020603050405020304" pitchFamily="18" charset="0"/>
              </a:rPr>
              <a:t>Wels</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con un massimo di 8 corse settimanali di andata e ritorno, che offre anche la possibilità di trasportare semirimorchi non carrellabili. </a:t>
            </a:r>
            <a:endParaRPr lang="it-IT" sz="2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CasellaDiTesto 1">
            <a:extLst>
              <a:ext uri="{FF2B5EF4-FFF2-40B4-BE49-F238E27FC236}">
                <a16:creationId xmlns:a16="http://schemas.microsoft.com/office/drawing/2014/main" id="{B20243A8-8C7C-AE2A-C692-EF2476D2627F}"/>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F6F9604F-39DB-93A0-F896-187AFDEFFDB8}"/>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4269724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785652"/>
          </a:xfrm>
          <a:prstGeom prst="rect">
            <a:avLst/>
          </a:prstGeom>
          <a:noFill/>
          <a:ln w="9525">
            <a:noFill/>
            <a:miter lim="800000"/>
            <a:headEnd/>
            <a:tailEnd/>
          </a:ln>
        </p:spPr>
        <p:txBody>
          <a:bodyPr>
            <a:spAutoFit/>
          </a:bodyPr>
          <a:lstStyle/>
          <a:p>
            <a:r>
              <a:rPr lang="de-DE" i="1" dirty="0"/>
              <a:t>In der Praxis bedeutet WLB vor allem Management von Zeit. </a:t>
            </a:r>
          </a:p>
          <a:p>
            <a:endParaRPr lang="it-IT" dirty="0"/>
          </a:p>
          <a:p>
            <a:r>
              <a:rPr lang="it-IT" dirty="0"/>
              <a:t>Nel concreto il WLB misura la gestione del tempo.</a:t>
            </a:r>
          </a:p>
          <a:p>
            <a:r>
              <a:rPr lang="it-IT" dirty="0"/>
              <a:t>Nella pratica, WLB significa per tutti gestione del tempo.</a:t>
            </a:r>
          </a:p>
          <a:p>
            <a:r>
              <a:rPr lang="it-IT" dirty="0"/>
              <a:t>In pratica, la WLB intende soprattutto la gestione del tempo.</a:t>
            </a:r>
          </a:p>
          <a:p>
            <a:r>
              <a:rPr lang="it-IT" dirty="0"/>
              <a:t>In pratica WLB si occupa principalmente dell’organizzazione del proprio tempo personale.</a:t>
            </a:r>
          </a:p>
          <a:p>
            <a:r>
              <a:rPr lang="it-IT" dirty="0"/>
              <a:t>Nella pratica il principio del WLB si applica tramite un’ottimizzazione del tempo che si ha a disposizione. </a:t>
            </a:r>
          </a:p>
          <a:p>
            <a:r>
              <a:rPr lang="it-IT" dirty="0"/>
              <a:t>In pratica, WLB significa prima di tutto gestione del tempo.</a:t>
            </a:r>
          </a:p>
        </p:txBody>
      </p:sp>
    </p:spTree>
    <p:extLst>
      <p:ext uri="{BB962C8B-B14F-4D97-AF65-F5344CB8AC3E}">
        <p14:creationId xmlns:p14="http://schemas.microsoft.com/office/powerpoint/2010/main" val="21108329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B6DB16-EDF8-C5CF-6C70-9BD721DCE26D}"/>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D860FEBB-2FE1-A0FD-FB82-56C5EEAD8BBF}"/>
              </a:ext>
            </a:extLst>
          </p:cNvPr>
          <p:cNvSpPr txBox="1">
            <a:spLocks noChangeArrowheads="1"/>
          </p:cNvSpPr>
          <p:nvPr/>
        </p:nvSpPr>
        <p:spPr bwMode="auto">
          <a:xfrm>
            <a:off x="381000" y="228600"/>
            <a:ext cx="8229600" cy="4811574"/>
          </a:xfrm>
          <a:prstGeom prst="rect">
            <a:avLst/>
          </a:prstGeom>
          <a:noFill/>
          <a:ln w="9525">
            <a:noFill/>
            <a:miter lim="800000"/>
            <a:headEnd/>
            <a:tailEnd/>
          </a:ln>
        </p:spPr>
        <p:txBody>
          <a:bodyPr>
            <a:spAutoFit/>
          </a:bodyPr>
          <a:lstStyle/>
          <a:p>
            <a:pPr>
              <a:spcAft>
                <a:spcPts val="750"/>
              </a:spcAft>
            </a:pPr>
            <a:r>
              <a:rPr lang="en-US" sz="2800" b="0" dirty="0" err="1">
                <a:effectLst/>
                <a:latin typeface="bwecamregular"/>
                <a:ea typeface="Times New Roman" panose="02020603050405020304" pitchFamily="18" charset="0"/>
              </a:rPr>
              <a:t>Leistungsbegrenzung</a:t>
            </a:r>
            <a:r>
              <a:rPr lang="en-US" sz="2800" b="0" dirty="0">
                <a:effectLst/>
                <a:latin typeface="bwecamregular"/>
                <a:ea typeface="Times New Roman" panose="02020603050405020304" pitchFamily="18" charset="0"/>
              </a:rPr>
              <a:t> </a:t>
            </a:r>
            <a:r>
              <a:rPr lang="en-US" sz="2800" b="0" dirty="0" err="1">
                <a:effectLst/>
                <a:latin typeface="bwecamregular"/>
                <a:ea typeface="Times New Roman" panose="02020603050405020304" pitchFamily="18" charset="0"/>
              </a:rPr>
              <a:t>durch</a:t>
            </a:r>
            <a:r>
              <a:rPr lang="en-US" sz="2800" b="0" dirty="0">
                <a:effectLst/>
                <a:latin typeface="bwecamregular"/>
                <a:ea typeface="Times New Roman" panose="02020603050405020304" pitchFamily="18" charset="0"/>
              </a:rPr>
              <a:t> </a:t>
            </a:r>
            <a:r>
              <a:rPr lang="en-US" sz="2800" b="0" dirty="0" err="1">
                <a:effectLst/>
                <a:latin typeface="bwecamregular"/>
                <a:ea typeface="Times New Roman" panose="02020603050405020304" pitchFamily="18" charset="0"/>
              </a:rPr>
              <a:t>Verdrehen</a:t>
            </a:r>
            <a:r>
              <a:rPr lang="en-US" sz="2800" b="0" dirty="0">
                <a:effectLst/>
                <a:latin typeface="bwecamregular"/>
                <a:ea typeface="Times New Roman" panose="02020603050405020304" pitchFamily="18" charset="0"/>
              </a:rPr>
              <a:t> der </a:t>
            </a:r>
            <a:r>
              <a:rPr lang="en-US" sz="2800" b="0" dirty="0" err="1">
                <a:effectLst/>
                <a:latin typeface="bwecamregular"/>
                <a:ea typeface="Times New Roman" panose="02020603050405020304" pitchFamily="18" charset="0"/>
              </a:rPr>
              <a:t>Rotorblätter</a:t>
            </a:r>
            <a:r>
              <a:rPr lang="en-US" sz="2800" b="0" dirty="0">
                <a:effectLst/>
                <a:latin typeface="bwecamregular"/>
                <a:ea typeface="Times New Roman" panose="02020603050405020304" pitchFamily="18" charset="0"/>
              </a:rPr>
              <a:t> (Pitch)</a:t>
            </a:r>
            <a:endParaRPr lang="it-IT" sz="2800" b="1" dirty="0">
              <a:effectLst/>
              <a:latin typeface="Times New Roman" panose="02020603050405020304" pitchFamily="18" charset="0"/>
              <a:ea typeface="Times New Roman" panose="02020603050405020304" pitchFamily="18" charset="0"/>
            </a:endParaRPr>
          </a:p>
          <a:p>
            <a:pPr>
              <a:spcAft>
                <a:spcPts val="750"/>
              </a:spcAft>
            </a:pPr>
            <a:r>
              <a:rPr lang="en-US" sz="2800" dirty="0">
                <a:effectLst/>
                <a:latin typeface="Arial" panose="020B0604020202020204" pitchFamily="34" charset="0"/>
                <a:ea typeface="Times New Roman" panose="02020603050405020304" pitchFamily="18" charset="0"/>
              </a:rPr>
              <a:t>Die </a:t>
            </a:r>
            <a:r>
              <a:rPr lang="en-US" sz="2800" dirty="0" err="1">
                <a:effectLst/>
                <a:latin typeface="Arial" panose="020B0604020202020204" pitchFamily="34" charset="0"/>
                <a:ea typeface="Times New Roman" panose="02020603050405020304" pitchFamily="18" charset="0"/>
              </a:rPr>
              <a:t>Regelung</a:t>
            </a:r>
            <a:r>
              <a:rPr lang="en-US" sz="2800" dirty="0">
                <a:effectLst/>
                <a:latin typeface="Arial" panose="020B0604020202020204" pitchFamily="34" charset="0"/>
                <a:ea typeface="Times New Roman" panose="02020603050405020304" pitchFamily="18" charset="0"/>
              </a:rPr>
              <a:t> der </a:t>
            </a:r>
            <a:r>
              <a:rPr lang="en-US" sz="2800" dirty="0" err="1">
                <a:effectLst/>
                <a:latin typeface="Arial" panose="020B0604020202020204" pitchFamily="34" charset="0"/>
                <a:ea typeface="Times New Roman" panose="02020603050405020304" pitchFamily="18" charset="0"/>
              </a:rPr>
              <a:t>Leistung</a:t>
            </a:r>
            <a:r>
              <a:rPr lang="en-US" sz="2800" dirty="0">
                <a:effectLst/>
                <a:latin typeface="Arial" panose="020B0604020202020204" pitchFamily="34" charset="0"/>
                <a:ea typeface="Times New Roman" panose="02020603050405020304" pitchFamily="18" charset="0"/>
              </a:rPr>
              <a:t> </a:t>
            </a:r>
            <a:r>
              <a:rPr lang="en-US" sz="2800" dirty="0" err="1">
                <a:effectLst/>
                <a:latin typeface="Arial" panose="020B0604020202020204" pitchFamily="34" charset="0"/>
                <a:ea typeface="Times New Roman" panose="02020603050405020304" pitchFamily="18" charset="0"/>
              </a:rPr>
              <a:t>wird</a:t>
            </a:r>
            <a:r>
              <a:rPr lang="en-US" sz="2800" dirty="0">
                <a:effectLst/>
                <a:latin typeface="Arial" panose="020B0604020202020204" pitchFamily="34" charset="0"/>
                <a:ea typeface="Times New Roman" panose="02020603050405020304" pitchFamily="18" charset="0"/>
              </a:rPr>
              <a:t> </a:t>
            </a:r>
            <a:r>
              <a:rPr lang="en-US" sz="2800" dirty="0" err="1">
                <a:effectLst/>
                <a:latin typeface="Arial" panose="020B0604020202020204" pitchFamily="34" charset="0"/>
                <a:ea typeface="Times New Roman" panose="02020603050405020304" pitchFamily="18" charset="0"/>
              </a:rPr>
              <a:t>bei</a:t>
            </a:r>
            <a:r>
              <a:rPr lang="en-US" sz="2800" dirty="0">
                <a:effectLst/>
                <a:latin typeface="Arial" panose="020B0604020202020204" pitchFamily="34" charset="0"/>
                <a:ea typeface="Times New Roman" panose="02020603050405020304" pitchFamily="18" charset="0"/>
              </a:rPr>
              <a:t> pitch-</a:t>
            </a:r>
            <a:r>
              <a:rPr lang="en-US" sz="2800" dirty="0" err="1">
                <a:effectLst/>
                <a:latin typeface="Arial" panose="020B0604020202020204" pitchFamily="34" charset="0"/>
                <a:ea typeface="Times New Roman" panose="02020603050405020304" pitchFamily="18" charset="0"/>
              </a:rPr>
              <a:t>geregelten</a:t>
            </a:r>
            <a:r>
              <a:rPr lang="en-US" sz="2800" dirty="0">
                <a:effectLst/>
                <a:latin typeface="Arial" panose="020B0604020202020204" pitchFamily="34" charset="0"/>
                <a:ea typeface="Times New Roman" panose="02020603050405020304" pitchFamily="18" charset="0"/>
              </a:rPr>
              <a:t> </a:t>
            </a:r>
            <a:r>
              <a:rPr lang="en-US" sz="2800" dirty="0" err="1">
                <a:effectLst/>
                <a:latin typeface="Arial" panose="020B0604020202020204" pitchFamily="34" charset="0"/>
                <a:ea typeface="Times New Roman" panose="02020603050405020304" pitchFamily="18" charset="0"/>
              </a:rPr>
              <a:t>Windenergieanlagen</a:t>
            </a:r>
            <a:r>
              <a:rPr lang="en-US" sz="2800" dirty="0">
                <a:effectLst/>
                <a:latin typeface="Arial" panose="020B0604020202020204" pitchFamily="34" charset="0"/>
                <a:ea typeface="Times New Roman" panose="02020603050405020304" pitchFamily="18" charset="0"/>
              </a:rPr>
              <a:t> </a:t>
            </a:r>
            <a:r>
              <a:rPr lang="en-US" sz="2800" dirty="0" err="1">
                <a:effectLst/>
                <a:latin typeface="Arial" panose="020B0604020202020204" pitchFamily="34" charset="0"/>
                <a:ea typeface="Times New Roman" panose="02020603050405020304" pitchFamily="18" charset="0"/>
              </a:rPr>
              <a:t>durch</a:t>
            </a:r>
            <a:r>
              <a:rPr lang="en-US" sz="2800" dirty="0">
                <a:effectLst/>
                <a:latin typeface="Arial" panose="020B0604020202020204" pitchFamily="34" charset="0"/>
                <a:ea typeface="Times New Roman" panose="02020603050405020304" pitchFamily="18" charset="0"/>
              </a:rPr>
              <a:t> das </a:t>
            </a:r>
            <a:r>
              <a:rPr lang="en-US" sz="2800" dirty="0" err="1">
                <a:effectLst/>
                <a:latin typeface="Arial" panose="020B0604020202020204" pitchFamily="34" charset="0"/>
                <a:ea typeface="Times New Roman" panose="02020603050405020304" pitchFamily="18" charset="0"/>
              </a:rPr>
              <a:t>Verdrehen</a:t>
            </a:r>
            <a:r>
              <a:rPr lang="en-US" sz="2800" dirty="0">
                <a:effectLst/>
                <a:latin typeface="Arial" panose="020B0604020202020204" pitchFamily="34" charset="0"/>
                <a:ea typeface="Times New Roman" panose="02020603050405020304" pitchFamily="18" charset="0"/>
              </a:rPr>
              <a:t> der </a:t>
            </a:r>
            <a:r>
              <a:rPr lang="en-US" sz="2800" dirty="0" err="1">
                <a:effectLst/>
                <a:latin typeface="Arial" panose="020B0604020202020204" pitchFamily="34" charset="0"/>
                <a:ea typeface="Times New Roman" panose="02020603050405020304" pitchFamily="18" charset="0"/>
              </a:rPr>
              <a:t>Rotorblätter</a:t>
            </a:r>
            <a:r>
              <a:rPr lang="en-US" sz="2800" dirty="0">
                <a:effectLst/>
                <a:latin typeface="Arial" panose="020B0604020202020204" pitchFamily="34" charset="0"/>
                <a:ea typeface="Times New Roman" panose="02020603050405020304" pitchFamily="18" charset="0"/>
              </a:rPr>
              <a:t> </a:t>
            </a:r>
            <a:r>
              <a:rPr lang="en-US" sz="2800" dirty="0" err="1">
                <a:effectLst/>
                <a:latin typeface="Arial" panose="020B0604020202020204" pitchFamily="34" charset="0"/>
                <a:ea typeface="Times New Roman" panose="02020603050405020304" pitchFamily="18" charset="0"/>
              </a:rPr>
              <a:t>gewährleistet</a:t>
            </a:r>
            <a:r>
              <a:rPr lang="en-US" sz="2800" dirty="0">
                <a:effectLst/>
                <a:latin typeface="Arial" panose="020B0604020202020204" pitchFamily="34" charset="0"/>
                <a:ea typeface="Times New Roman" panose="02020603050405020304" pitchFamily="18" charset="0"/>
              </a:rPr>
              <a:t>. </a:t>
            </a:r>
          </a:p>
          <a:p>
            <a:pPr>
              <a:spcAft>
                <a:spcPts val="750"/>
              </a:spcAft>
            </a:pPr>
            <a:endParaRPr lang="en-US" sz="2800" dirty="0">
              <a:latin typeface="Arial" panose="020B0604020202020204" pitchFamily="34" charset="0"/>
              <a:ea typeface="Times New Roman" panose="02020603050405020304" pitchFamily="18" charset="0"/>
            </a:endParaRPr>
          </a:p>
          <a:p>
            <a:pPr>
              <a:spcAft>
                <a:spcPts val="750"/>
              </a:spcAft>
            </a:pPr>
            <a:r>
              <a:rPr lang="it-IT" sz="2800" dirty="0">
                <a:effectLst/>
                <a:latin typeface="Arial" panose="020B0604020202020204" pitchFamily="34" charset="0"/>
                <a:ea typeface="Times New Roman" panose="02020603050405020304" pitchFamily="18" charset="0"/>
              </a:rPr>
              <a:t>Limitazione della potenza mediante rotazione delle pale del rotore (passo)</a:t>
            </a:r>
            <a:endParaRPr lang="it-IT" sz="2800" dirty="0">
              <a:effectLst/>
              <a:latin typeface="Times New Roman" panose="02020603050405020304" pitchFamily="18" charset="0"/>
              <a:ea typeface="Times New Roman" panose="02020603050405020304" pitchFamily="18" charset="0"/>
            </a:endParaRPr>
          </a:p>
          <a:p>
            <a:r>
              <a:rPr lang="it-IT" sz="2800" dirty="0">
                <a:effectLst/>
                <a:latin typeface="Arial" panose="020B0604020202020204" pitchFamily="34" charset="0"/>
                <a:ea typeface="Times New Roman" panose="02020603050405020304" pitchFamily="18" charset="0"/>
              </a:rPr>
              <a:t>Nelle turbine eoliche con controllo del passo, la potenza viene regolata ruotando le pale del rotore. </a:t>
            </a:r>
            <a:endParaRPr lang="it-IT" sz="2800" dirty="0">
              <a:effectLst/>
              <a:latin typeface="Times New Roman" panose="02020603050405020304" pitchFamily="18" charset="0"/>
              <a:ea typeface="Times New Roman" panose="02020603050405020304" pitchFamily="18" charset="0"/>
            </a:endParaRPr>
          </a:p>
        </p:txBody>
      </p:sp>
      <p:sp>
        <p:nvSpPr>
          <p:cNvPr id="2" name="CasellaDiTesto 1">
            <a:extLst>
              <a:ext uri="{FF2B5EF4-FFF2-40B4-BE49-F238E27FC236}">
                <a16:creationId xmlns:a16="http://schemas.microsoft.com/office/drawing/2014/main" id="{5E14A24D-F772-DEBA-5DAE-F06EEF8BB827}"/>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8D4D7ABB-EC4E-7DC0-73BF-E5950BEF594E}"/>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63715682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D9A20B-8B67-0D79-94E1-177E7128E19A}"/>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45E159B4-366F-9664-B607-74DD93966D98}"/>
              </a:ext>
            </a:extLst>
          </p:cNvPr>
          <p:cNvSpPr txBox="1">
            <a:spLocks noChangeArrowheads="1"/>
          </p:cNvSpPr>
          <p:nvPr/>
        </p:nvSpPr>
        <p:spPr bwMode="auto">
          <a:xfrm>
            <a:off x="381000" y="228600"/>
            <a:ext cx="8229600" cy="4934684"/>
          </a:xfrm>
          <a:prstGeom prst="rect">
            <a:avLst/>
          </a:prstGeom>
          <a:noFill/>
          <a:ln w="9525">
            <a:noFill/>
            <a:miter lim="800000"/>
            <a:headEnd/>
            <a:tailEnd/>
          </a:ln>
        </p:spPr>
        <p:txBody>
          <a:bodyPr>
            <a:spAutoFit/>
          </a:bodyPr>
          <a:lstStyle/>
          <a:p>
            <a:pPr>
              <a:spcAft>
                <a:spcPts val="750"/>
              </a:spcAft>
            </a:pPr>
            <a:r>
              <a:rPr lang="en-US" sz="2800" dirty="0" err="1">
                <a:effectLst/>
                <a:latin typeface="Arial" panose="020B0604020202020204" pitchFamily="34" charset="0"/>
                <a:ea typeface="Times New Roman" panose="02020603050405020304" pitchFamily="18" charset="0"/>
              </a:rPr>
              <a:t>Hierbei</a:t>
            </a:r>
            <a:r>
              <a:rPr lang="en-US" sz="2800" dirty="0">
                <a:effectLst/>
                <a:latin typeface="Arial" panose="020B0604020202020204" pitchFamily="34" charset="0"/>
                <a:ea typeface="Times New Roman" panose="02020603050405020304" pitchFamily="18" charset="0"/>
              </a:rPr>
              <a:t> </a:t>
            </a:r>
            <a:r>
              <a:rPr lang="en-US" sz="2800" dirty="0" err="1">
                <a:effectLst/>
                <a:latin typeface="Arial" panose="020B0604020202020204" pitchFamily="34" charset="0"/>
                <a:ea typeface="Times New Roman" panose="02020603050405020304" pitchFamily="18" charset="0"/>
              </a:rPr>
              <a:t>wird</a:t>
            </a:r>
            <a:r>
              <a:rPr lang="en-US" sz="2800" dirty="0">
                <a:effectLst/>
                <a:latin typeface="Arial" panose="020B0604020202020204" pitchFamily="34" charset="0"/>
                <a:ea typeface="Times New Roman" panose="02020603050405020304" pitchFamily="18" charset="0"/>
              </a:rPr>
              <a:t> die </a:t>
            </a:r>
            <a:r>
              <a:rPr lang="en-US" sz="2800" dirty="0" err="1">
                <a:effectLst/>
                <a:latin typeface="Arial" panose="020B0604020202020204" pitchFamily="34" charset="0"/>
                <a:ea typeface="Times New Roman" panose="02020603050405020304" pitchFamily="18" charset="0"/>
              </a:rPr>
              <a:t>Vorderkante</a:t>
            </a:r>
            <a:r>
              <a:rPr lang="en-US" sz="2800" dirty="0">
                <a:effectLst/>
                <a:latin typeface="Arial" panose="020B0604020202020204" pitchFamily="34" charset="0"/>
                <a:ea typeface="Times New Roman" panose="02020603050405020304" pitchFamily="18" charset="0"/>
              </a:rPr>
              <a:t> des </a:t>
            </a:r>
            <a:r>
              <a:rPr lang="en-US" sz="2800" dirty="0" err="1">
                <a:effectLst/>
                <a:latin typeface="Arial" panose="020B0604020202020204" pitchFamily="34" charset="0"/>
                <a:ea typeface="Times New Roman" panose="02020603050405020304" pitchFamily="18" charset="0"/>
              </a:rPr>
              <a:t>Rotorblattes</a:t>
            </a:r>
            <a:r>
              <a:rPr lang="en-US" sz="2800" dirty="0">
                <a:effectLst/>
                <a:latin typeface="Arial" panose="020B0604020202020204" pitchFamily="34" charset="0"/>
                <a:ea typeface="Times New Roman" panose="02020603050405020304" pitchFamily="18" charset="0"/>
              </a:rPr>
              <a:t> in die </a:t>
            </a:r>
            <a:r>
              <a:rPr lang="en-US" sz="2800" dirty="0" err="1">
                <a:effectLst/>
                <a:latin typeface="Arial" panose="020B0604020202020204" pitchFamily="34" charset="0"/>
                <a:ea typeface="Times New Roman" panose="02020603050405020304" pitchFamily="18" charset="0"/>
              </a:rPr>
              <a:t>Anströmung</a:t>
            </a:r>
            <a:r>
              <a:rPr lang="en-US" sz="2800" dirty="0">
                <a:effectLst/>
                <a:latin typeface="Arial" panose="020B0604020202020204" pitchFamily="34" charset="0"/>
                <a:ea typeface="Times New Roman" panose="02020603050405020304" pitchFamily="18" charset="0"/>
              </a:rPr>
              <a:t> c </a:t>
            </a:r>
            <a:r>
              <a:rPr lang="en-US" sz="2800" dirty="0" err="1">
                <a:effectLst/>
                <a:latin typeface="Arial" panose="020B0604020202020204" pitchFamily="34" charset="0"/>
                <a:ea typeface="Times New Roman" panose="02020603050405020304" pitchFamily="18" charset="0"/>
              </a:rPr>
              <a:t>gedreht</a:t>
            </a:r>
            <a:r>
              <a:rPr lang="en-US" sz="2800" dirty="0">
                <a:effectLst/>
                <a:latin typeface="Arial" panose="020B0604020202020204" pitchFamily="34" charset="0"/>
                <a:ea typeface="Times New Roman" panose="02020603050405020304" pitchFamily="18" charset="0"/>
              </a:rPr>
              <a:t> (so </a:t>
            </a:r>
            <a:r>
              <a:rPr lang="en-US" sz="2800" dirty="0" err="1">
                <a:effectLst/>
                <a:latin typeface="Arial" panose="020B0604020202020204" pitchFamily="34" charset="0"/>
                <a:ea typeface="Times New Roman" panose="02020603050405020304" pitchFamily="18" charset="0"/>
              </a:rPr>
              <a:t>genannte</a:t>
            </a:r>
            <a:r>
              <a:rPr lang="en-US" sz="2800" dirty="0">
                <a:effectLst/>
                <a:latin typeface="Arial" panose="020B0604020202020204" pitchFamily="34" charset="0"/>
                <a:ea typeface="Times New Roman" panose="02020603050405020304" pitchFamily="18" charset="0"/>
              </a:rPr>
              <a:t> </a:t>
            </a:r>
            <a:r>
              <a:rPr lang="en-US" sz="2800" dirty="0" err="1">
                <a:effectLst/>
                <a:latin typeface="Arial" panose="020B0604020202020204" pitchFamily="34" charset="0"/>
                <a:ea typeface="Times New Roman" panose="02020603050405020304" pitchFamily="18" charset="0"/>
              </a:rPr>
              <a:t>Fahnenstellung</a:t>
            </a:r>
            <a:r>
              <a:rPr lang="en-US" sz="2800" dirty="0">
                <a:effectLst/>
                <a:latin typeface="Arial" panose="020B0604020202020204" pitchFamily="34" charset="0"/>
                <a:ea typeface="Times New Roman" panose="02020603050405020304" pitchFamily="18" charset="0"/>
              </a:rPr>
              <a:t>). Der </a:t>
            </a:r>
            <a:r>
              <a:rPr lang="en-US" sz="2800" dirty="0" err="1">
                <a:effectLst/>
                <a:latin typeface="Arial" panose="020B0604020202020204" pitchFamily="34" charset="0"/>
                <a:ea typeface="Times New Roman" panose="02020603050405020304" pitchFamily="18" charset="0"/>
              </a:rPr>
              <a:t>geringere</a:t>
            </a:r>
            <a:r>
              <a:rPr lang="en-US" sz="2800" dirty="0">
                <a:effectLst/>
                <a:latin typeface="Arial" panose="020B0604020202020204" pitchFamily="34" charset="0"/>
                <a:ea typeface="Times New Roman" panose="02020603050405020304" pitchFamily="18" charset="0"/>
              </a:rPr>
              <a:t> </a:t>
            </a:r>
            <a:r>
              <a:rPr lang="en-US" sz="2800" dirty="0" err="1">
                <a:effectLst/>
                <a:latin typeface="Arial" panose="020B0604020202020204" pitchFamily="34" charset="0"/>
                <a:ea typeface="Times New Roman" panose="02020603050405020304" pitchFamily="18" charset="0"/>
              </a:rPr>
              <a:t>Anstellwinkel</a:t>
            </a:r>
            <a:r>
              <a:rPr lang="en-US" sz="2800" dirty="0">
                <a:effectLst/>
                <a:latin typeface="Arial" panose="020B0604020202020204" pitchFamily="34" charset="0"/>
                <a:ea typeface="Times New Roman" panose="02020603050405020304" pitchFamily="18" charset="0"/>
              </a:rPr>
              <a:t> </a:t>
            </a:r>
            <a:r>
              <a:rPr lang="it-IT" sz="2800" dirty="0">
                <a:effectLst/>
                <a:latin typeface="Arial" panose="020B0604020202020204" pitchFamily="34" charset="0"/>
                <a:ea typeface="Times New Roman" panose="02020603050405020304" pitchFamily="18" charset="0"/>
              </a:rPr>
              <a:t>α</a:t>
            </a:r>
            <a:r>
              <a:rPr lang="en-US" sz="2800" baseline="-25000" dirty="0">
                <a:effectLst/>
                <a:latin typeface="Arial" panose="020B0604020202020204" pitchFamily="34" charset="0"/>
                <a:ea typeface="Times New Roman" panose="02020603050405020304" pitchFamily="18" charset="0"/>
              </a:rPr>
              <a:t>A</a:t>
            </a:r>
            <a:r>
              <a:rPr lang="en-US" sz="2800" dirty="0">
                <a:effectLst/>
                <a:latin typeface="Arial" panose="020B0604020202020204" pitchFamily="34" charset="0"/>
                <a:ea typeface="Times New Roman" panose="02020603050405020304" pitchFamily="18" charset="0"/>
              </a:rPr>
              <a:t> </a:t>
            </a:r>
            <a:r>
              <a:rPr lang="en-US" sz="2800" dirty="0" err="1">
                <a:effectLst/>
                <a:latin typeface="Arial" panose="020B0604020202020204" pitchFamily="34" charset="0"/>
                <a:ea typeface="Times New Roman" panose="02020603050405020304" pitchFamily="18" charset="0"/>
              </a:rPr>
              <a:t>führt</a:t>
            </a:r>
            <a:r>
              <a:rPr lang="en-US" sz="2800" dirty="0">
                <a:effectLst/>
                <a:latin typeface="Arial" panose="020B0604020202020204" pitchFamily="34" charset="0"/>
                <a:ea typeface="Times New Roman" panose="02020603050405020304" pitchFamily="18" charset="0"/>
              </a:rPr>
              <a:t> </a:t>
            </a:r>
            <a:r>
              <a:rPr lang="en-US" sz="2800" dirty="0" err="1">
                <a:effectLst/>
                <a:latin typeface="Arial" panose="020B0604020202020204" pitchFamily="34" charset="0"/>
                <a:ea typeface="Times New Roman" panose="02020603050405020304" pitchFamily="18" charset="0"/>
              </a:rPr>
              <a:t>zu</a:t>
            </a:r>
            <a:r>
              <a:rPr lang="en-US" sz="2800" dirty="0">
                <a:effectLst/>
                <a:latin typeface="Arial" panose="020B0604020202020204" pitchFamily="34" charset="0"/>
                <a:ea typeface="Times New Roman" panose="02020603050405020304" pitchFamily="18" charset="0"/>
              </a:rPr>
              <a:t> </a:t>
            </a:r>
            <a:r>
              <a:rPr lang="en-US" sz="2800" dirty="0" err="1">
                <a:effectLst/>
                <a:latin typeface="Arial" panose="020B0604020202020204" pitchFamily="34" charset="0"/>
                <a:ea typeface="Times New Roman" panose="02020603050405020304" pitchFamily="18" charset="0"/>
              </a:rPr>
              <a:t>kleineren</a:t>
            </a:r>
            <a:r>
              <a:rPr lang="en-US" sz="2800" dirty="0">
                <a:effectLst/>
                <a:latin typeface="Arial" panose="020B0604020202020204" pitchFamily="34" charset="0"/>
                <a:ea typeface="Times New Roman" panose="02020603050405020304" pitchFamily="18" charset="0"/>
              </a:rPr>
              <a:t> </a:t>
            </a:r>
            <a:r>
              <a:rPr lang="en-US" sz="2800" dirty="0" err="1">
                <a:effectLst/>
                <a:latin typeface="Arial" panose="020B0604020202020204" pitchFamily="34" charset="0"/>
                <a:ea typeface="Times New Roman" panose="02020603050405020304" pitchFamily="18" charset="0"/>
              </a:rPr>
              <a:t>Auftriebskräften</a:t>
            </a:r>
            <a:r>
              <a:rPr lang="en-US" sz="2800" dirty="0">
                <a:effectLst/>
                <a:latin typeface="Arial" panose="020B0604020202020204" pitchFamily="34" charset="0"/>
                <a:ea typeface="Times New Roman" panose="02020603050405020304" pitchFamily="18" charset="0"/>
              </a:rPr>
              <a:t> und </a:t>
            </a:r>
            <a:r>
              <a:rPr lang="en-US" sz="2800" dirty="0" err="1">
                <a:effectLst/>
                <a:latin typeface="Arial" panose="020B0604020202020204" pitchFamily="34" charset="0"/>
                <a:ea typeface="Times New Roman" panose="02020603050405020304" pitchFamily="18" charset="0"/>
              </a:rPr>
              <a:t>somit</a:t>
            </a:r>
            <a:r>
              <a:rPr lang="en-US" sz="2800" dirty="0">
                <a:effectLst/>
                <a:latin typeface="Arial" panose="020B0604020202020204" pitchFamily="34" charset="0"/>
                <a:ea typeface="Times New Roman" panose="02020603050405020304" pitchFamily="18" charset="0"/>
              </a:rPr>
              <a:t> </a:t>
            </a:r>
            <a:r>
              <a:rPr lang="en-US" sz="2800" dirty="0" err="1">
                <a:effectLst/>
                <a:latin typeface="Arial" panose="020B0604020202020204" pitchFamily="34" charset="0"/>
                <a:ea typeface="Times New Roman" panose="02020603050405020304" pitchFamily="18" charset="0"/>
              </a:rPr>
              <a:t>zu</a:t>
            </a:r>
            <a:r>
              <a:rPr lang="en-US" sz="2800" dirty="0">
                <a:effectLst/>
                <a:latin typeface="Arial" panose="020B0604020202020204" pitchFamily="34" charset="0"/>
                <a:ea typeface="Times New Roman" panose="02020603050405020304" pitchFamily="18" charset="0"/>
              </a:rPr>
              <a:t> </a:t>
            </a:r>
            <a:r>
              <a:rPr lang="en-US" sz="2800" dirty="0" err="1">
                <a:effectLst/>
                <a:latin typeface="Arial" panose="020B0604020202020204" pitchFamily="34" charset="0"/>
                <a:ea typeface="Times New Roman" panose="02020603050405020304" pitchFamily="18" charset="0"/>
              </a:rPr>
              <a:t>einer</a:t>
            </a:r>
            <a:r>
              <a:rPr lang="en-US" sz="2800" dirty="0">
                <a:effectLst/>
                <a:latin typeface="Arial" panose="020B0604020202020204" pitchFamily="34" charset="0"/>
                <a:ea typeface="Times New Roman" panose="02020603050405020304" pitchFamily="18" charset="0"/>
              </a:rPr>
              <a:t> </a:t>
            </a:r>
            <a:r>
              <a:rPr lang="en-US" sz="2800" dirty="0" err="1">
                <a:effectLst/>
                <a:latin typeface="Arial" panose="020B0604020202020204" pitchFamily="34" charset="0"/>
                <a:ea typeface="Times New Roman" panose="02020603050405020304" pitchFamily="18" charset="0"/>
              </a:rPr>
              <a:t>geringeren</a:t>
            </a:r>
            <a:r>
              <a:rPr lang="en-US" sz="2800" dirty="0">
                <a:effectLst/>
                <a:latin typeface="Arial" panose="020B0604020202020204" pitchFamily="34" charset="0"/>
                <a:ea typeface="Times New Roman" panose="02020603050405020304" pitchFamily="18" charset="0"/>
              </a:rPr>
              <a:t> </a:t>
            </a:r>
            <a:r>
              <a:rPr lang="en-US" sz="2800" dirty="0" err="1">
                <a:effectLst/>
                <a:latin typeface="Arial" panose="020B0604020202020204" pitchFamily="34" charset="0"/>
                <a:ea typeface="Times New Roman" panose="02020603050405020304" pitchFamily="18" charset="0"/>
              </a:rPr>
              <a:t>Leistung</a:t>
            </a:r>
            <a:r>
              <a:rPr lang="en-US" sz="2800" dirty="0">
                <a:effectLst/>
                <a:latin typeface="Arial" panose="020B0604020202020204" pitchFamily="34" charset="0"/>
                <a:ea typeface="Times New Roman" panose="02020603050405020304" pitchFamily="18" charset="0"/>
              </a:rPr>
              <a:t>.</a:t>
            </a:r>
            <a:endParaRPr lang="it-IT" sz="2800" dirty="0">
              <a:effectLst/>
              <a:latin typeface="Times New Roman" panose="02020603050405020304" pitchFamily="18" charset="0"/>
              <a:ea typeface="Times New Roman" panose="02020603050405020304" pitchFamily="18" charset="0"/>
            </a:endParaRPr>
          </a:p>
          <a:p>
            <a:endParaRPr lang="it-IT" sz="2800" dirty="0">
              <a:effectLst/>
              <a:latin typeface="Arial" panose="020B0604020202020204" pitchFamily="34" charset="0"/>
              <a:ea typeface="Times New Roman" panose="02020603050405020304" pitchFamily="18" charset="0"/>
            </a:endParaRPr>
          </a:p>
          <a:p>
            <a:r>
              <a:rPr lang="it-IT" sz="2800" dirty="0">
                <a:effectLst/>
                <a:latin typeface="Arial" panose="020B0604020202020204" pitchFamily="34" charset="0"/>
                <a:ea typeface="Times New Roman" panose="02020603050405020304" pitchFamily="18" charset="0"/>
              </a:rPr>
              <a:t>In questo caso, il bordo d'attacco della pala del rotore è rivolto verso l'afflusso c (la cosiddetta posizione della paletta). L'angolo d'attacco inferiore </a:t>
            </a:r>
            <a:r>
              <a:rPr lang="en-US" sz="2800" dirty="0">
                <a:effectLst/>
                <a:latin typeface="Arial" panose="020B0604020202020204" pitchFamily="34" charset="0"/>
                <a:ea typeface="Times New Roman" panose="02020603050405020304" pitchFamily="18" charset="0"/>
              </a:rPr>
              <a:t>α</a:t>
            </a:r>
            <a:r>
              <a:rPr lang="it-IT" sz="2800" dirty="0">
                <a:effectLst/>
                <a:latin typeface="Arial" panose="020B0604020202020204" pitchFamily="34" charset="0"/>
                <a:ea typeface="Times New Roman" panose="02020603050405020304" pitchFamily="18" charset="0"/>
              </a:rPr>
              <a:t>A porta a forze di portanza inferiori e quindi a una minore potenza in uscita.</a:t>
            </a:r>
            <a:endParaRPr lang="it-IT" sz="2800" dirty="0">
              <a:effectLst/>
              <a:latin typeface="Times New Roman" panose="02020603050405020304" pitchFamily="18" charset="0"/>
              <a:ea typeface="Times New Roman" panose="02020603050405020304" pitchFamily="18" charset="0"/>
            </a:endParaRPr>
          </a:p>
        </p:txBody>
      </p:sp>
      <p:sp>
        <p:nvSpPr>
          <p:cNvPr id="2" name="CasellaDiTesto 1">
            <a:extLst>
              <a:ext uri="{FF2B5EF4-FFF2-40B4-BE49-F238E27FC236}">
                <a16:creationId xmlns:a16="http://schemas.microsoft.com/office/drawing/2014/main" id="{16D42B33-23C7-98F0-65FC-AF59300C7156}"/>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A1D82FC6-E3E0-E1BC-31A0-16EDAD65A781}"/>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56777955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5BD26C-29FF-54A2-1A32-86C7F2EC4F36}"/>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3F7E2799-CD12-5245-E0FE-467CD1CA2E22}"/>
              </a:ext>
            </a:extLst>
          </p:cNvPr>
          <p:cNvSpPr txBox="1">
            <a:spLocks noChangeArrowheads="1"/>
          </p:cNvSpPr>
          <p:nvPr/>
        </p:nvSpPr>
        <p:spPr bwMode="auto">
          <a:xfrm>
            <a:off x="381000" y="228600"/>
            <a:ext cx="8229600" cy="5878532"/>
          </a:xfrm>
          <a:prstGeom prst="rect">
            <a:avLst/>
          </a:prstGeom>
          <a:noFill/>
          <a:ln w="9525">
            <a:noFill/>
            <a:miter lim="800000"/>
            <a:headEnd/>
            <a:tailEnd/>
          </a:ln>
        </p:spPr>
        <p:txBody>
          <a:bodyPr>
            <a:spAutoFit/>
          </a:bodyPr>
          <a:lstStyle/>
          <a:p>
            <a:pPr>
              <a:spcAft>
                <a:spcPts val="750"/>
              </a:spcAft>
            </a:pPr>
            <a:r>
              <a:rPr lang="en-US" sz="2600" dirty="0">
                <a:effectLst/>
                <a:latin typeface="Arial" panose="020B0604020202020204" pitchFamily="34" charset="0"/>
                <a:ea typeface="Times New Roman" panose="02020603050405020304" pitchFamily="18" charset="0"/>
              </a:rPr>
              <a:t>Mit </a:t>
            </a:r>
            <a:r>
              <a:rPr lang="en-US" sz="2600" dirty="0" err="1">
                <a:effectLst/>
                <a:latin typeface="Arial" panose="020B0604020202020204" pitchFamily="34" charset="0"/>
                <a:ea typeface="Times New Roman" panose="02020603050405020304" pitchFamily="18" charset="0"/>
              </a:rPr>
              <a:t>diesem</a:t>
            </a:r>
            <a:r>
              <a:rPr lang="en-US" sz="2600" dirty="0">
                <a:effectLst/>
                <a:latin typeface="Arial" panose="020B0604020202020204" pitchFamily="34" charset="0"/>
                <a:ea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rPr>
              <a:t>Prinzip</a:t>
            </a:r>
            <a:r>
              <a:rPr lang="en-US" sz="2600" dirty="0">
                <a:effectLst/>
                <a:latin typeface="Arial" panose="020B0604020202020204" pitchFamily="34" charset="0"/>
                <a:ea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rPr>
              <a:t>wird</a:t>
            </a:r>
            <a:r>
              <a:rPr lang="en-US" sz="2600" dirty="0">
                <a:effectLst/>
                <a:latin typeface="Arial" panose="020B0604020202020204" pitchFamily="34" charset="0"/>
                <a:ea typeface="Times New Roman" panose="02020603050405020304" pitchFamily="18" charset="0"/>
              </a:rPr>
              <a:t> die </a:t>
            </a:r>
            <a:r>
              <a:rPr lang="en-US" sz="2600" dirty="0" err="1">
                <a:effectLst/>
                <a:latin typeface="Arial" panose="020B0604020202020204" pitchFamily="34" charset="0"/>
                <a:ea typeface="Times New Roman" panose="02020603050405020304" pitchFamily="18" charset="0"/>
              </a:rPr>
              <a:t>Leistung</a:t>
            </a:r>
            <a:r>
              <a:rPr lang="en-US" sz="2600" dirty="0">
                <a:effectLst/>
                <a:latin typeface="Arial" panose="020B0604020202020204" pitchFamily="34" charset="0"/>
                <a:ea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rPr>
              <a:t>durch</a:t>
            </a:r>
            <a:r>
              <a:rPr lang="en-US" sz="2600" dirty="0">
                <a:effectLst/>
                <a:latin typeface="Arial" panose="020B0604020202020204" pitchFamily="34" charset="0"/>
                <a:ea typeface="Times New Roman" panose="02020603050405020304" pitchFamily="18" charset="0"/>
              </a:rPr>
              <a:t> die </a:t>
            </a:r>
            <a:r>
              <a:rPr lang="en-US" sz="2600" dirty="0" err="1">
                <a:effectLst/>
                <a:latin typeface="Arial" panose="020B0604020202020204" pitchFamily="34" charset="0"/>
                <a:ea typeface="Times New Roman" panose="02020603050405020304" pitchFamily="18" charset="0"/>
              </a:rPr>
              <a:t>Verdrehung</a:t>
            </a:r>
            <a:r>
              <a:rPr lang="en-US" sz="2600" dirty="0">
                <a:effectLst/>
                <a:latin typeface="Arial" panose="020B0604020202020204" pitchFamily="34" charset="0"/>
                <a:ea typeface="Times New Roman" panose="02020603050405020304" pitchFamily="18" charset="0"/>
              </a:rPr>
              <a:t> der Blätter (</a:t>
            </a:r>
            <a:r>
              <a:rPr lang="en-US" sz="2600" dirty="0" err="1">
                <a:effectLst/>
                <a:latin typeface="Arial" panose="020B0604020202020204" pitchFamily="34" charset="0"/>
                <a:ea typeface="Times New Roman" panose="02020603050405020304" pitchFamily="18" charset="0"/>
              </a:rPr>
              <a:t>Regelung</a:t>
            </a:r>
            <a:r>
              <a:rPr lang="en-US" sz="2600" dirty="0">
                <a:effectLst/>
                <a:latin typeface="Arial" panose="020B0604020202020204" pitchFamily="34" charset="0"/>
                <a:ea typeface="Times New Roman" panose="02020603050405020304" pitchFamily="18" charset="0"/>
              </a:rPr>
              <a:t> des </a:t>
            </a:r>
            <a:r>
              <a:rPr lang="en-US" sz="2600" dirty="0" err="1">
                <a:effectLst/>
                <a:latin typeface="Arial" panose="020B0604020202020204" pitchFamily="34" charset="0"/>
                <a:ea typeface="Times New Roman" panose="02020603050405020304" pitchFamily="18" charset="0"/>
              </a:rPr>
              <a:t>Anstellwinkels</a:t>
            </a:r>
            <a:r>
              <a:rPr lang="en-US" sz="2600" dirty="0">
                <a:effectLst/>
                <a:latin typeface="Arial" panose="020B0604020202020204" pitchFamily="34" charset="0"/>
                <a:ea typeface="Times New Roman" panose="02020603050405020304" pitchFamily="18" charset="0"/>
              </a:rPr>
              <a:t>) an die </a:t>
            </a:r>
            <a:r>
              <a:rPr lang="en-US" sz="2600" dirty="0" err="1">
                <a:effectLst/>
                <a:latin typeface="Arial" panose="020B0604020202020204" pitchFamily="34" charset="0"/>
                <a:ea typeface="Times New Roman" panose="02020603050405020304" pitchFamily="18" charset="0"/>
              </a:rPr>
              <a:t>Windgeschwindigkeit</a:t>
            </a:r>
            <a:r>
              <a:rPr lang="en-US" sz="2600" dirty="0">
                <a:effectLst/>
                <a:latin typeface="Arial" panose="020B0604020202020204" pitchFamily="34" charset="0"/>
                <a:ea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rPr>
              <a:t>angepasst</a:t>
            </a:r>
            <a:r>
              <a:rPr lang="en-US" sz="2600" dirty="0">
                <a:effectLst/>
                <a:latin typeface="Arial" panose="020B0604020202020204" pitchFamily="34" charset="0"/>
                <a:ea typeface="Times New Roman" panose="02020603050405020304" pitchFamily="18" charset="0"/>
              </a:rPr>
              <a:t>. Die </a:t>
            </a:r>
            <a:r>
              <a:rPr lang="en-US" sz="2600" dirty="0" err="1">
                <a:effectLst/>
                <a:latin typeface="Arial" panose="020B0604020202020204" pitchFamily="34" charset="0"/>
                <a:ea typeface="Times New Roman" panose="02020603050405020304" pitchFamily="18" charset="0"/>
              </a:rPr>
              <a:t>Arbeitsposition</a:t>
            </a:r>
            <a:r>
              <a:rPr lang="en-US" sz="2600" dirty="0">
                <a:effectLst/>
                <a:latin typeface="Arial" panose="020B0604020202020204" pitchFamily="34" charset="0"/>
                <a:ea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rPr>
              <a:t>zur</a:t>
            </a:r>
            <a:r>
              <a:rPr lang="en-US" sz="2600" dirty="0">
                <a:effectLst/>
                <a:latin typeface="Arial" panose="020B0604020202020204" pitchFamily="34" charset="0"/>
                <a:ea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rPr>
              <a:t>besten</a:t>
            </a:r>
            <a:r>
              <a:rPr lang="en-US" sz="2600" dirty="0">
                <a:effectLst/>
                <a:latin typeface="Arial" panose="020B0604020202020204" pitchFamily="34" charset="0"/>
                <a:ea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rPr>
              <a:t>Leistungsentnahme</a:t>
            </a:r>
            <a:r>
              <a:rPr lang="en-US" sz="2600" dirty="0">
                <a:effectLst/>
                <a:latin typeface="Arial" panose="020B0604020202020204" pitchFamily="34" charset="0"/>
                <a:ea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rPr>
              <a:t>ist</a:t>
            </a:r>
            <a:r>
              <a:rPr lang="en-US" sz="2600" dirty="0">
                <a:effectLst/>
                <a:latin typeface="Arial" panose="020B0604020202020204" pitchFamily="34" charset="0"/>
                <a:ea typeface="Times New Roman" panose="02020603050405020304" pitchFamily="18" charset="0"/>
              </a:rPr>
              <a:t> per Definition der </a:t>
            </a:r>
            <a:r>
              <a:rPr lang="en-US" sz="2600" dirty="0" err="1">
                <a:effectLst/>
                <a:latin typeface="Arial" panose="020B0604020202020204" pitchFamily="34" charset="0"/>
                <a:ea typeface="Times New Roman" panose="02020603050405020304" pitchFamily="18" charset="0"/>
              </a:rPr>
              <a:t>Pitchwinkel</a:t>
            </a:r>
            <a:r>
              <a:rPr lang="en-US" sz="2600" dirty="0">
                <a:effectLst/>
                <a:latin typeface="Arial" panose="020B0604020202020204" pitchFamily="34" charset="0"/>
                <a:ea typeface="Times New Roman" panose="02020603050405020304" pitchFamily="18" charset="0"/>
              </a:rPr>
              <a:t> = 0°. </a:t>
            </a:r>
            <a:r>
              <a:rPr lang="it-IT" sz="2600" dirty="0">
                <a:effectLst/>
                <a:latin typeface="Arial" panose="020B0604020202020204" pitchFamily="34" charset="0"/>
                <a:ea typeface="Times New Roman" panose="02020603050405020304" pitchFamily="18" charset="0"/>
              </a:rPr>
              <a:t>Eine </a:t>
            </a:r>
            <a:r>
              <a:rPr lang="it-IT" sz="2600" dirty="0" err="1">
                <a:effectLst/>
                <a:latin typeface="Arial" panose="020B0604020202020204" pitchFamily="34" charset="0"/>
                <a:ea typeface="Times New Roman" panose="02020603050405020304" pitchFamily="18" charset="0"/>
              </a:rPr>
              <a:t>Verstellung</a:t>
            </a:r>
            <a:r>
              <a:rPr lang="it-IT" sz="2600" dirty="0">
                <a:effectLst/>
                <a:latin typeface="Arial" panose="020B0604020202020204" pitchFamily="34" charset="0"/>
                <a:ea typeface="Times New Roman" panose="02020603050405020304" pitchFamily="18" charset="0"/>
              </a:rPr>
              <a:t> </a:t>
            </a:r>
            <a:r>
              <a:rPr lang="it-IT" sz="2600" dirty="0" err="1">
                <a:effectLst/>
                <a:latin typeface="Arial" panose="020B0604020202020204" pitchFamily="34" charset="0"/>
                <a:ea typeface="Times New Roman" panose="02020603050405020304" pitchFamily="18" charset="0"/>
              </a:rPr>
              <a:t>führt</a:t>
            </a:r>
            <a:r>
              <a:rPr lang="it-IT" sz="2600" dirty="0">
                <a:effectLst/>
                <a:latin typeface="Arial" panose="020B0604020202020204" pitchFamily="34" charset="0"/>
                <a:ea typeface="Times New Roman" panose="02020603050405020304" pitchFamily="18" charset="0"/>
              </a:rPr>
              <a:t> zur </a:t>
            </a:r>
            <a:r>
              <a:rPr lang="it-IT" sz="2600" dirty="0" err="1">
                <a:effectLst/>
                <a:latin typeface="Arial" panose="020B0604020202020204" pitchFamily="34" charset="0"/>
                <a:ea typeface="Times New Roman" panose="02020603050405020304" pitchFamily="18" charset="0"/>
              </a:rPr>
              <a:t>Verminderung</a:t>
            </a:r>
            <a:r>
              <a:rPr lang="it-IT" sz="2600" dirty="0">
                <a:effectLst/>
                <a:latin typeface="Arial" panose="020B0604020202020204" pitchFamily="34" charset="0"/>
                <a:ea typeface="Times New Roman" panose="02020603050405020304" pitchFamily="18" charset="0"/>
              </a:rPr>
              <a:t> </a:t>
            </a:r>
            <a:r>
              <a:rPr lang="it-IT" sz="2600" dirty="0" err="1">
                <a:effectLst/>
                <a:latin typeface="Arial" panose="020B0604020202020204" pitchFamily="34" charset="0"/>
                <a:ea typeface="Times New Roman" panose="02020603050405020304" pitchFamily="18" charset="0"/>
              </a:rPr>
              <a:t>der</a:t>
            </a:r>
            <a:r>
              <a:rPr lang="it-IT" sz="2600" dirty="0">
                <a:effectLst/>
                <a:latin typeface="Arial" panose="020B0604020202020204" pitchFamily="34" charset="0"/>
                <a:ea typeface="Times New Roman" panose="02020603050405020304" pitchFamily="18" charset="0"/>
              </a:rPr>
              <a:t> </a:t>
            </a:r>
            <a:r>
              <a:rPr lang="it-IT" sz="2600" dirty="0" err="1">
                <a:effectLst/>
                <a:latin typeface="Arial" panose="020B0604020202020204" pitchFamily="34" charset="0"/>
                <a:ea typeface="Times New Roman" panose="02020603050405020304" pitchFamily="18" charset="0"/>
              </a:rPr>
              <a:t>Leistungsabgabe</a:t>
            </a:r>
            <a:r>
              <a:rPr lang="it-IT" sz="2600" dirty="0">
                <a:effectLst/>
                <a:latin typeface="Arial" panose="020B0604020202020204" pitchFamily="34" charset="0"/>
                <a:ea typeface="Times New Roman" panose="02020603050405020304" pitchFamily="18" charset="0"/>
              </a:rPr>
              <a:t>:</a:t>
            </a:r>
          </a:p>
          <a:p>
            <a:pPr>
              <a:spcAft>
                <a:spcPts val="750"/>
              </a:spcAft>
            </a:pPr>
            <a:endParaRPr lang="it-IT" sz="2600" dirty="0">
              <a:latin typeface="Arial" panose="020B0604020202020204" pitchFamily="34" charset="0"/>
              <a:ea typeface="Times New Roman" panose="02020603050405020304" pitchFamily="18" charset="0"/>
            </a:endParaRPr>
          </a:p>
          <a:p>
            <a:pPr>
              <a:spcAft>
                <a:spcPts val="750"/>
              </a:spcAft>
            </a:pPr>
            <a:r>
              <a:rPr lang="en-US" sz="2600" dirty="0">
                <a:effectLst/>
                <a:latin typeface="Arial" panose="020B0604020202020204" pitchFamily="34" charset="0"/>
                <a:ea typeface="Times New Roman" panose="02020603050405020304" pitchFamily="18" charset="0"/>
                <a:cs typeface="Times New Roman" panose="02020603050405020304" pitchFamily="18" charset="0"/>
              </a:rPr>
              <a:t>Con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questo</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principio, la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potenza</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viene</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adattata</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alla</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velocità</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del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vento</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mediante</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la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rotazione</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delle</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pale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controllo</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dell'angolo</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di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attacco</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La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posizione</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di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lavoro</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per la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migliore</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estrazione</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di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potenza</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è per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definizione</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l'angolo</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di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beccheggio</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 0°. Una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regolazione</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comporta</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una</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riduzione</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della</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potenza</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erogata</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a:t>
            </a:r>
            <a:endParaRPr lang="it-IT" sz="2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750"/>
              </a:spcAft>
            </a:pPr>
            <a:endParaRPr lang="it-IT" sz="1800" dirty="0">
              <a:effectLst/>
              <a:latin typeface="Times New Roman" panose="02020603050405020304" pitchFamily="18" charset="0"/>
              <a:ea typeface="Times New Roman" panose="02020603050405020304" pitchFamily="18" charset="0"/>
            </a:endParaRPr>
          </a:p>
        </p:txBody>
      </p:sp>
      <p:sp>
        <p:nvSpPr>
          <p:cNvPr id="2" name="CasellaDiTesto 1">
            <a:extLst>
              <a:ext uri="{FF2B5EF4-FFF2-40B4-BE49-F238E27FC236}">
                <a16:creationId xmlns:a16="http://schemas.microsoft.com/office/drawing/2014/main" id="{4363A659-A824-ECA2-A054-D65CB957A227}"/>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36E5C3E8-8F61-4E14-4E8A-4BF37D1A2C86}"/>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388846207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4122DE-E002-58A3-63C8-609C0A5E14D7}"/>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54F5DA88-6949-A618-522C-E0AA3AE75AE8}"/>
              </a:ext>
            </a:extLst>
          </p:cNvPr>
          <p:cNvSpPr txBox="1">
            <a:spLocks noChangeArrowheads="1"/>
          </p:cNvSpPr>
          <p:nvPr/>
        </p:nvSpPr>
        <p:spPr bwMode="auto">
          <a:xfrm>
            <a:off x="381000" y="228600"/>
            <a:ext cx="8229600" cy="6370975"/>
          </a:xfrm>
          <a:prstGeom prst="rect">
            <a:avLst/>
          </a:prstGeom>
          <a:noFill/>
          <a:ln w="9525">
            <a:noFill/>
            <a:miter lim="800000"/>
            <a:headEnd/>
            <a:tailEnd/>
          </a:ln>
        </p:spPr>
        <p:txBody>
          <a:bodyPr>
            <a:spAutoFit/>
          </a:bodyPr>
          <a:lstStyle/>
          <a:p>
            <a:pPr marL="342900" lvl="0" indent="-342900">
              <a:buSzPts val="1000"/>
              <a:buFont typeface="Courier New" panose="02070309020205020404" pitchFamily="49" charset="0"/>
              <a:buChar char="o"/>
              <a:tabLst>
                <a:tab pos="457200" algn="l"/>
              </a:tabLst>
            </a:pPr>
            <a:r>
              <a:rPr lang="en-US" sz="2600" dirty="0">
                <a:effectLst/>
                <a:latin typeface="Arial" panose="020B0604020202020204" pitchFamily="34" charset="0"/>
                <a:ea typeface="Times New Roman" panose="02020603050405020304" pitchFamily="18" charset="0"/>
                <a:cs typeface="Times New Roman" panose="02020603050405020304" pitchFamily="18" charset="0"/>
              </a:rPr>
              <a:t>Bei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sehr</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schwachem</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Wind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unter</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2,5 m/s)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produziert</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die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Windenergieanlage</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keinen</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elektrischen</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Strom: Der Wind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ist</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zu</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schwach</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um die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Rotorwelle</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anzutreiben</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Die Blätter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sind</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in so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genannter</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Fahnenstellung</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Pitchwinkel</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 90°)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gedreht</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Die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Windenergieanlage</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steht</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still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oder</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dreht</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sehr</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langsam</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was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Trudelbetrieb</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genannt</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wird</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a:t>
            </a:r>
          </a:p>
          <a:p>
            <a:pPr marL="342900" lvl="0" indent="-342900">
              <a:buSzPts val="1000"/>
              <a:buFont typeface="Courier New" panose="02070309020205020404" pitchFamily="49" charset="0"/>
              <a:buChar char="o"/>
              <a:tabLst>
                <a:tab pos="457200" algn="l"/>
              </a:tabLst>
            </a:pPr>
            <a:endParaRPr lang="en-US" sz="2600" dirty="0">
              <a:latin typeface="Arial" panose="020B0604020202020204" pitchFamily="34" charset="0"/>
              <a:ea typeface="Times New Roman" panose="02020603050405020304" pitchFamily="18" charset="0"/>
            </a:endParaRPr>
          </a:p>
          <a:p>
            <a:pPr marL="342900" indent="-342900">
              <a:buSzPts val="1000"/>
              <a:buFont typeface="Courier New" panose="02070309020205020404" pitchFamily="49" charset="0"/>
              <a:buChar char="o"/>
              <a:tabLst>
                <a:tab pos="457200" algn="l"/>
              </a:tabLst>
            </a:pPr>
            <a:r>
              <a:rPr lang="en-US" sz="2600" dirty="0">
                <a:effectLst/>
                <a:latin typeface="Arial" panose="020B0604020202020204" pitchFamily="34" charset="0"/>
                <a:ea typeface="Times New Roman" panose="02020603050405020304" pitchFamily="18" charset="0"/>
                <a:cs typeface="Times New Roman" panose="02020603050405020304" pitchFamily="18" charset="0"/>
              </a:rPr>
              <a:t>Con venti molto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deboli</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inferiori</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 2,5 m/s), la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turbina</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eolica</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non produce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elettricità</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il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vento</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è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troppo</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debole</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per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azionare</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l'albero</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del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rotore</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Le pale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vengono</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ruotate</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nella</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cosiddetta</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posizione</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 palette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angolo</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di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passo</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 90°). La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turbina</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eolica</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rimane</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ferma</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o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ruota</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molto lentamente, il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che</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è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chiamato</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funzionamento</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rotazione</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a:t>
            </a:r>
            <a:endParaRPr lang="it-IT" sz="2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SzPts val="1000"/>
              <a:buFont typeface="Courier New" panose="02070309020205020404" pitchFamily="49" charset="0"/>
              <a:buChar char="o"/>
              <a:tabLst>
                <a:tab pos="457200" algn="l"/>
              </a:tabLst>
            </a:pPr>
            <a:endParaRPr lang="it-IT" sz="1800" dirty="0">
              <a:solidFill>
                <a:srgbClr val="646464"/>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CasellaDiTesto 1">
            <a:extLst>
              <a:ext uri="{FF2B5EF4-FFF2-40B4-BE49-F238E27FC236}">
                <a16:creationId xmlns:a16="http://schemas.microsoft.com/office/drawing/2014/main" id="{22808F7A-8B66-93A2-0ECF-A03B0152163F}"/>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98023173-CF15-40FC-CEBD-94555EA0E753}"/>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124725733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065777-4207-482F-3E44-02C88550015E}"/>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72DD595B-82BB-93F9-A5D6-9A49A05F2B9E}"/>
              </a:ext>
            </a:extLst>
          </p:cNvPr>
          <p:cNvSpPr txBox="1">
            <a:spLocks noChangeArrowheads="1"/>
          </p:cNvSpPr>
          <p:nvPr/>
        </p:nvSpPr>
        <p:spPr bwMode="auto">
          <a:xfrm>
            <a:off x="381000" y="228600"/>
            <a:ext cx="8229600" cy="6647974"/>
          </a:xfrm>
          <a:prstGeom prst="rect">
            <a:avLst/>
          </a:prstGeom>
          <a:noFill/>
          <a:ln w="9525">
            <a:noFill/>
            <a:miter lim="800000"/>
            <a:headEnd/>
            <a:tailEnd/>
          </a:ln>
        </p:spPr>
        <p:txBody>
          <a:bodyPr>
            <a:spAutoFit/>
          </a:bodyPr>
          <a:lstStyle/>
          <a:p>
            <a:pPr marL="342900" lvl="0" indent="-342900">
              <a:buSzPts val="1000"/>
              <a:buFont typeface="Courier New" panose="02070309020205020404" pitchFamily="49" charset="0"/>
              <a:buChar char="o"/>
              <a:tabLst>
                <a:tab pos="457200" algn="l"/>
              </a:tabLst>
            </a:pPr>
            <a:r>
              <a:rPr lang="en-US" sz="2600" dirty="0">
                <a:effectLst/>
                <a:latin typeface="Arial" panose="020B0604020202020204" pitchFamily="34" charset="0"/>
                <a:ea typeface="Times New Roman" panose="02020603050405020304" pitchFamily="18" charset="0"/>
                <a:cs typeface="Times New Roman" panose="02020603050405020304" pitchFamily="18" charset="0"/>
              </a:rPr>
              <a:t>Bei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normalem</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Wind (2,5 m/s bis 12 m/s)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dreht</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die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Windenergieanlage</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und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produziert</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Leistung</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aber</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der Wind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ist</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noch</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zu</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schwach</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um die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Nennleistung</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der Anlage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zu</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erreichen</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Der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Pitchwinkel</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ist</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0°, die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Rotorblätter</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stehen</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im</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optimalen</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Arbeitspunkt</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Von der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Windleistung</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wird</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so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viel</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wie</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möglich</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in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mechanische</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 Energie </a:t>
            </a:r>
            <a:r>
              <a:rPr lang="en-US" sz="2600" dirty="0" err="1">
                <a:effectLst/>
                <a:latin typeface="Arial" panose="020B0604020202020204" pitchFamily="34" charset="0"/>
                <a:ea typeface="Times New Roman" panose="02020603050405020304" pitchFamily="18" charset="0"/>
                <a:cs typeface="Times New Roman" panose="02020603050405020304" pitchFamily="18" charset="0"/>
              </a:rPr>
              <a:t>umgewandelt</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a:t>
            </a:r>
          </a:p>
          <a:p>
            <a:pPr marL="342900" lvl="0" indent="-342900">
              <a:buSzPts val="1000"/>
              <a:buFont typeface="Courier New" panose="02070309020205020404" pitchFamily="49" charset="0"/>
              <a:buChar char="o"/>
              <a:tabLst>
                <a:tab pos="457200" algn="l"/>
              </a:tabLst>
            </a:pPr>
            <a:endParaRPr lang="en-US" sz="1800" dirty="0">
              <a:latin typeface="Arial" panose="020B0604020202020204" pitchFamily="34" charset="0"/>
              <a:ea typeface="Times New Roman" panose="02020603050405020304" pitchFamily="18" charset="0"/>
            </a:endParaRPr>
          </a:p>
          <a:p>
            <a:pPr marL="342900" indent="-342900">
              <a:buSzPts val="1000"/>
              <a:buFont typeface="Courier New" panose="02070309020205020404" pitchFamily="49" charset="0"/>
              <a:buChar char="o"/>
              <a:tabLst>
                <a:tab pos="457200" algn="l"/>
              </a:tabLst>
            </a:pPr>
            <a:r>
              <a:rPr lang="en-US" sz="2600" dirty="0">
                <a:latin typeface="Arial" panose="020B0604020202020204" pitchFamily="34" charset="0"/>
              </a:rPr>
              <a:t>o In </a:t>
            </a:r>
            <a:r>
              <a:rPr lang="en-US" sz="2600" dirty="0" err="1">
                <a:latin typeface="Arial" panose="020B0604020202020204" pitchFamily="34" charset="0"/>
              </a:rPr>
              <a:t>condizioni</a:t>
            </a:r>
            <a:r>
              <a:rPr lang="en-US" sz="2600" dirty="0">
                <a:latin typeface="Arial" panose="020B0604020202020204" pitchFamily="34" charset="0"/>
              </a:rPr>
              <a:t> di </a:t>
            </a:r>
            <a:r>
              <a:rPr lang="en-US" sz="2600" dirty="0" err="1">
                <a:latin typeface="Arial" panose="020B0604020202020204" pitchFamily="34" charset="0"/>
              </a:rPr>
              <a:t>vento</a:t>
            </a:r>
            <a:r>
              <a:rPr lang="en-US" sz="2600" dirty="0">
                <a:latin typeface="Arial" panose="020B0604020202020204" pitchFamily="34" charset="0"/>
              </a:rPr>
              <a:t> </a:t>
            </a:r>
            <a:r>
              <a:rPr lang="en-US" sz="2600" dirty="0" err="1">
                <a:latin typeface="Arial" panose="020B0604020202020204" pitchFamily="34" charset="0"/>
              </a:rPr>
              <a:t>normali</a:t>
            </a:r>
            <a:r>
              <a:rPr lang="en-US" sz="2600" dirty="0">
                <a:latin typeface="Arial" panose="020B0604020202020204" pitchFamily="34" charset="0"/>
              </a:rPr>
              <a:t> (da 2,5 m/s a 12 m/s), la </a:t>
            </a:r>
            <a:r>
              <a:rPr lang="en-US" sz="2600" dirty="0" err="1">
                <a:latin typeface="Arial" panose="020B0604020202020204" pitchFamily="34" charset="0"/>
              </a:rPr>
              <a:t>turbina</a:t>
            </a:r>
            <a:r>
              <a:rPr lang="en-US" sz="2600" dirty="0">
                <a:latin typeface="Arial" panose="020B0604020202020204" pitchFamily="34" charset="0"/>
              </a:rPr>
              <a:t> </a:t>
            </a:r>
            <a:r>
              <a:rPr lang="en-US" sz="2600" dirty="0" err="1">
                <a:latin typeface="Arial" panose="020B0604020202020204" pitchFamily="34" charset="0"/>
              </a:rPr>
              <a:t>eolica</a:t>
            </a:r>
            <a:r>
              <a:rPr lang="en-US" sz="2600" dirty="0">
                <a:latin typeface="Arial" panose="020B0604020202020204" pitchFamily="34" charset="0"/>
              </a:rPr>
              <a:t> </a:t>
            </a:r>
            <a:r>
              <a:rPr lang="en-US" sz="2600" dirty="0" err="1">
                <a:latin typeface="Arial" panose="020B0604020202020204" pitchFamily="34" charset="0"/>
              </a:rPr>
              <a:t>ruota</a:t>
            </a:r>
            <a:r>
              <a:rPr lang="en-US" sz="2600" dirty="0">
                <a:latin typeface="Arial" panose="020B0604020202020204" pitchFamily="34" charset="0"/>
              </a:rPr>
              <a:t> e produce </a:t>
            </a:r>
            <a:r>
              <a:rPr lang="en-US" sz="2600" dirty="0" err="1">
                <a:latin typeface="Arial" panose="020B0604020202020204" pitchFamily="34" charset="0"/>
              </a:rPr>
              <a:t>energia</a:t>
            </a:r>
            <a:r>
              <a:rPr lang="en-US" sz="2600" dirty="0">
                <a:latin typeface="Arial" panose="020B0604020202020204" pitchFamily="34" charset="0"/>
              </a:rPr>
              <a:t>, ma il </a:t>
            </a:r>
            <a:r>
              <a:rPr lang="en-US" sz="2600" dirty="0" err="1">
                <a:latin typeface="Arial" panose="020B0604020202020204" pitchFamily="34" charset="0"/>
              </a:rPr>
              <a:t>vento</a:t>
            </a:r>
            <a:r>
              <a:rPr lang="en-US" sz="2600" dirty="0">
                <a:latin typeface="Arial" panose="020B0604020202020204" pitchFamily="34" charset="0"/>
              </a:rPr>
              <a:t> è </a:t>
            </a:r>
            <a:r>
              <a:rPr lang="en-US" sz="2600" dirty="0" err="1">
                <a:latin typeface="Arial" panose="020B0604020202020204" pitchFamily="34" charset="0"/>
              </a:rPr>
              <a:t>ancora</a:t>
            </a:r>
            <a:r>
              <a:rPr lang="en-US" sz="2600" dirty="0">
                <a:latin typeface="Arial" panose="020B0604020202020204" pitchFamily="34" charset="0"/>
              </a:rPr>
              <a:t> </a:t>
            </a:r>
            <a:r>
              <a:rPr lang="en-US" sz="2600" dirty="0" err="1">
                <a:latin typeface="Arial" panose="020B0604020202020204" pitchFamily="34" charset="0"/>
              </a:rPr>
              <a:t>troppo</a:t>
            </a:r>
            <a:r>
              <a:rPr lang="en-US" sz="2600" dirty="0">
                <a:latin typeface="Arial" panose="020B0604020202020204" pitchFamily="34" charset="0"/>
              </a:rPr>
              <a:t> </a:t>
            </a:r>
            <a:r>
              <a:rPr lang="en-US" sz="2600" dirty="0" err="1">
                <a:latin typeface="Arial" panose="020B0604020202020204" pitchFamily="34" charset="0"/>
              </a:rPr>
              <a:t>debole</a:t>
            </a:r>
            <a:r>
              <a:rPr lang="en-US" sz="2600" dirty="0">
                <a:latin typeface="Arial" panose="020B0604020202020204" pitchFamily="34" charset="0"/>
              </a:rPr>
              <a:t> per </a:t>
            </a:r>
            <a:r>
              <a:rPr lang="en-US" sz="2600" dirty="0" err="1">
                <a:latin typeface="Arial" panose="020B0604020202020204" pitchFamily="34" charset="0"/>
              </a:rPr>
              <a:t>raggiungere</a:t>
            </a:r>
            <a:r>
              <a:rPr lang="en-US" sz="2600" dirty="0">
                <a:latin typeface="Arial" panose="020B0604020202020204" pitchFamily="34" charset="0"/>
              </a:rPr>
              <a:t> la </a:t>
            </a:r>
            <a:r>
              <a:rPr lang="en-US" sz="2600" dirty="0" err="1">
                <a:latin typeface="Arial" panose="020B0604020202020204" pitchFamily="34" charset="0"/>
              </a:rPr>
              <a:t>potenza</a:t>
            </a:r>
            <a:r>
              <a:rPr lang="en-US" sz="2600" dirty="0">
                <a:latin typeface="Arial" panose="020B0604020202020204" pitchFamily="34" charset="0"/>
              </a:rPr>
              <a:t> </a:t>
            </a:r>
            <a:r>
              <a:rPr lang="en-US" sz="2600" dirty="0" err="1">
                <a:latin typeface="Arial" panose="020B0604020202020204" pitchFamily="34" charset="0"/>
              </a:rPr>
              <a:t>nominale</a:t>
            </a:r>
            <a:r>
              <a:rPr lang="en-US" sz="2600" dirty="0">
                <a:latin typeface="Arial" panose="020B0604020202020204" pitchFamily="34" charset="0"/>
              </a:rPr>
              <a:t> </a:t>
            </a:r>
            <a:r>
              <a:rPr lang="en-US" sz="2600" dirty="0" err="1">
                <a:latin typeface="Arial" panose="020B0604020202020204" pitchFamily="34" charset="0"/>
              </a:rPr>
              <a:t>della</a:t>
            </a:r>
            <a:r>
              <a:rPr lang="en-US" sz="2600" dirty="0">
                <a:latin typeface="Arial" panose="020B0604020202020204" pitchFamily="34" charset="0"/>
              </a:rPr>
              <a:t> </a:t>
            </a:r>
            <a:r>
              <a:rPr lang="en-US" sz="2600" dirty="0" err="1">
                <a:latin typeface="Arial" panose="020B0604020202020204" pitchFamily="34" charset="0"/>
              </a:rPr>
              <a:t>turbina</a:t>
            </a:r>
            <a:r>
              <a:rPr lang="en-US" sz="2600" dirty="0">
                <a:latin typeface="Arial" panose="020B0604020202020204" pitchFamily="34" charset="0"/>
              </a:rPr>
              <a:t>. </a:t>
            </a:r>
            <a:r>
              <a:rPr lang="en-US" sz="2600" dirty="0" err="1">
                <a:latin typeface="Arial" panose="020B0604020202020204" pitchFamily="34" charset="0"/>
              </a:rPr>
              <a:t>L'angolo</a:t>
            </a:r>
            <a:r>
              <a:rPr lang="en-US" sz="2600" dirty="0">
                <a:latin typeface="Arial" panose="020B0604020202020204" pitchFamily="34" charset="0"/>
              </a:rPr>
              <a:t> di </a:t>
            </a:r>
            <a:r>
              <a:rPr lang="en-US" sz="2600" dirty="0" err="1">
                <a:latin typeface="Arial" panose="020B0604020202020204" pitchFamily="34" charset="0"/>
              </a:rPr>
              <a:t>inclinazione</a:t>
            </a:r>
            <a:r>
              <a:rPr lang="en-US" sz="2600" dirty="0">
                <a:latin typeface="Arial" panose="020B0604020202020204" pitchFamily="34" charset="0"/>
              </a:rPr>
              <a:t> è di 0°, le pale del </a:t>
            </a:r>
            <a:r>
              <a:rPr lang="en-US" sz="2600" dirty="0" err="1">
                <a:latin typeface="Arial" panose="020B0604020202020204" pitchFamily="34" charset="0"/>
              </a:rPr>
              <a:t>rotore</a:t>
            </a:r>
            <a:r>
              <a:rPr lang="en-US" sz="2600" dirty="0">
                <a:latin typeface="Arial" panose="020B0604020202020204" pitchFamily="34" charset="0"/>
              </a:rPr>
              <a:t> </a:t>
            </a:r>
            <a:r>
              <a:rPr lang="en-US" sz="2600" dirty="0" err="1">
                <a:latin typeface="Arial" panose="020B0604020202020204" pitchFamily="34" charset="0"/>
              </a:rPr>
              <a:t>sono</a:t>
            </a:r>
            <a:r>
              <a:rPr lang="en-US" sz="2600" dirty="0">
                <a:latin typeface="Arial" panose="020B0604020202020204" pitchFamily="34" charset="0"/>
              </a:rPr>
              <a:t> al punto di </a:t>
            </a:r>
            <a:r>
              <a:rPr lang="en-US" sz="2600" dirty="0" err="1">
                <a:latin typeface="Arial" panose="020B0604020202020204" pitchFamily="34" charset="0"/>
              </a:rPr>
              <a:t>funzionamento</a:t>
            </a:r>
            <a:r>
              <a:rPr lang="en-US" sz="2600" dirty="0">
                <a:latin typeface="Arial" panose="020B0604020202020204" pitchFamily="34" charset="0"/>
              </a:rPr>
              <a:t> </a:t>
            </a:r>
            <a:r>
              <a:rPr lang="en-US" sz="2600" dirty="0" err="1">
                <a:latin typeface="Arial" panose="020B0604020202020204" pitchFamily="34" charset="0"/>
              </a:rPr>
              <a:t>ottimale</a:t>
            </a:r>
            <a:r>
              <a:rPr lang="en-US" sz="2600" dirty="0">
                <a:latin typeface="Arial" panose="020B0604020202020204" pitchFamily="34" charset="0"/>
              </a:rPr>
              <a:t>. La </a:t>
            </a:r>
            <a:r>
              <a:rPr lang="en-US" sz="2600" dirty="0" err="1">
                <a:latin typeface="Arial" panose="020B0604020202020204" pitchFamily="34" charset="0"/>
              </a:rPr>
              <a:t>maggior</a:t>
            </a:r>
            <a:r>
              <a:rPr lang="en-US" sz="2600" dirty="0">
                <a:latin typeface="Arial" panose="020B0604020202020204" pitchFamily="34" charset="0"/>
              </a:rPr>
              <a:t> </a:t>
            </a:r>
            <a:r>
              <a:rPr lang="en-US" sz="2600" dirty="0" err="1">
                <a:latin typeface="Arial" panose="020B0604020202020204" pitchFamily="34" charset="0"/>
              </a:rPr>
              <a:t>parte</a:t>
            </a:r>
            <a:r>
              <a:rPr lang="en-US" sz="2600" dirty="0">
                <a:latin typeface="Arial" panose="020B0604020202020204" pitchFamily="34" charset="0"/>
              </a:rPr>
              <a:t> </a:t>
            </a:r>
            <a:r>
              <a:rPr lang="en-US" sz="2600" dirty="0" err="1">
                <a:latin typeface="Arial" panose="020B0604020202020204" pitchFamily="34" charset="0"/>
              </a:rPr>
              <a:t>dell'energia</a:t>
            </a:r>
            <a:r>
              <a:rPr lang="en-US" sz="2600" dirty="0">
                <a:latin typeface="Arial" panose="020B0604020202020204" pitchFamily="34" charset="0"/>
              </a:rPr>
              <a:t> </a:t>
            </a:r>
            <a:r>
              <a:rPr lang="en-US" sz="2600" dirty="0" err="1">
                <a:latin typeface="Arial" panose="020B0604020202020204" pitchFamily="34" charset="0"/>
              </a:rPr>
              <a:t>eolica</a:t>
            </a:r>
            <a:r>
              <a:rPr lang="en-US" sz="2600" dirty="0">
                <a:latin typeface="Arial" panose="020B0604020202020204" pitchFamily="34" charset="0"/>
              </a:rPr>
              <a:t> </a:t>
            </a:r>
            <a:r>
              <a:rPr lang="en-US" sz="2600" dirty="0" err="1">
                <a:latin typeface="Arial" panose="020B0604020202020204" pitchFamily="34" charset="0"/>
              </a:rPr>
              <a:t>possibile</a:t>
            </a:r>
            <a:r>
              <a:rPr lang="en-US" sz="2600" dirty="0">
                <a:latin typeface="Arial" panose="020B0604020202020204" pitchFamily="34" charset="0"/>
              </a:rPr>
              <a:t> </a:t>
            </a:r>
            <a:r>
              <a:rPr lang="en-US" sz="2600" dirty="0" err="1">
                <a:latin typeface="Arial" panose="020B0604020202020204" pitchFamily="34" charset="0"/>
              </a:rPr>
              <a:t>viene</a:t>
            </a:r>
            <a:r>
              <a:rPr lang="en-US" sz="2600" dirty="0">
                <a:latin typeface="Arial" panose="020B0604020202020204" pitchFamily="34" charset="0"/>
              </a:rPr>
              <a:t> </a:t>
            </a:r>
            <a:r>
              <a:rPr lang="en-US" sz="2600" dirty="0" err="1">
                <a:latin typeface="Arial" panose="020B0604020202020204" pitchFamily="34" charset="0"/>
              </a:rPr>
              <a:t>convertita</a:t>
            </a:r>
            <a:r>
              <a:rPr lang="en-US" sz="2600" dirty="0">
                <a:latin typeface="Arial" panose="020B0604020202020204" pitchFamily="34" charset="0"/>
              </a:rPr>
              <a:t> in </a:t>
            </a:r>
            <a:r>
              <a:rPr lang="en-US" sz="2600" dirty="0" err="1">
                <a:latin typeface="Arial" panose="020B0604020202020204" pitchFamily="34" charset="0"/>
              </a:rPr>
              <a:t>energia</a:t>
            </a:r>
            <a:r>
              <a:rPr lang="en-US" sz="2600" dirty="0">
                <a:latin typeface="Arial" panose="020B0604020202020204" pitchFamily="34" charset="0"/>
              </a:rPr>
              <a:t> </a:t>
            </a:r>
            <a:r>
              <a:rPr lang="en-US" sz="2600" dirty="0" err="1">
                <a:latin typeface="Arial" panose="020B0604020202020204" pitchFamily="34" charset="0"/>
              </a:rPr>
              <a:t>meccanica</a:t>
            </a:r>
            <a:r>
              <a:rPr lang="en-US" sz="2600" dirty="0">
                <a:latin typeface="Arial" panose="020B0604020202020204" pitchFamily="34" charset="0"/>
              </a:rPr>
              <a:t>.</a:t>
            </a:r>
            <a:endParaRPr lang="it-IT" sz="2600" dirty="0">
              <a:latin typeface="Arial" panose="020B0604020202020204" pitchFamily="34" charset="0"/>
            </a:endParaRPr>
          </a:p>
          <a:p>
            <a:pPr marL="342900" lvl="0" indent="-342900">
              <a:buSzPts val="1000"/>
              <a:buFont typeface="Courier New" panose="02070309020205020404" pitchFamily="49" charset="0"/>
              <a:buChar char="o"/>
              <a:tabLst>
                <a:tab pos="457200" algn="l"/>
              </a:tabLst>
            </a:pPr>
            <a:endParaRPr lang="it-IT" sz="1800" dirty="0">
              <a:solidFill>
                <a:srgbClr val="646464"/>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CasellaDiTesto 1">
            <a:extLst>
              <a:ext uri="{FF2B5EF4-FFF2-40B4-BE49-F238E27FC236}">
                <a16:creationId xmlns:a16="http://schemas.microsoft.com/office/drawing/2014/main" id="{19FA8761-6D8E-E8C4-322C-5A5A91489F8E}"/>
              </a:ext>
            </a:extLst>
          </p:cNvPr>
          <p:cNvSpPr txBox="1"/>
          <p:nvPr/>
        </p:nvSpPr>
        <p:spPr>
          <a:xfrm>
            <a:off x="4354860" y="4445865"/>
            <a:ext cx="8511480" cy="523220"/>
          </a:xfrm>
          <a:prstGeom prst="rect">
            <a:avLst/>
          </a:prstGeom>
          <a:noFill/>
        </p:spPr>
        <p:txBody>
          <a:bodyPr wrap="square" rtlCol="0">
            <a:spAutoFit/>
          </a:bodyPr>
          <a:lstStyle/>
          <a:p>
            <a:endParaRPr lang="it-IT" sz="2800" dirty="0"/>
          </a:p>
        </p:txBody>
      </p:sp>
    </p:spTree>
    <p:extLst>
      <p:ext uri="{BB962C8B-B14F-4D97-AF65-F5344CB8AC3E}">
        <p14:creationId xmlns:p14="http://schemas.microsoft.com/office/powerpoint/2010/main" val="172527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6370975"/>
          </a:xfrm>
          <a:prstGeom prst="rect">
            <a:avLst/>
          </a:prstGeom>
          <a:noFill/>
          <a:ln w="9525">
            <a:noFill/>
            <a:miter lim="800000"/>
            <a:headEnd/>
            <a:tailEnd/>
          </a:ln>
        </p:spPr>
        <p:txBody>
          <a:bodyPr>
            <a:spAutoFit/>
          </a:bodyPr>
          <a:lstStyle/>
          <a:p>
            <a:r>
              <a:rPr lang="it-IT" dirty="0"/>
              <a:t> </a:t>
            </a:r>
            <a:r>
              <a:rPr lang="de-DE" i="1" dirty="0"/>
              <a:t>Wichtige Aspekte davon sind familienfreundliche Arbeitszeiten und Öffnungszeiten von Einrichtungen wie Ämtern, Schulen oder Betriebszeiten von Verkehrsmitteln, betriebliche Unterstützung bei der Kinderbetreuung von Mitarbeitern (z. B. durch Betriebskindergärten) oder betriebliche Hilfestellung für Elternteile bei der Rückkehr ins Berufsleben. </a:t>
            </a:r>
            <a:endParaRPr lang="it-IT" dirty="0"/>
          </a:p>
          <a:p>
            <a:r>
              <a:rPr lang="it-IT" dirty="0"/>
              <a:t>Aspetti importanti sono orari di lavoro che sorridano alle famiglie, come anche orari di apertura di istituzioni come uffici, scuole, oppure orari aziendali di mezzi di trasporto, sostegno aziendale per prendersi cura dei figli degli impiegati (per esempio attraverso asili aziendali) oppure postazioni di aiuto aziendali per i genitori che devono tornare alla vita lavorativa. </a:t>
            </a:r>
          </a:p>
          <a:p>
            <a:r>
              <a:rPr lang="it-IT" dirty="0"/>
              <a:t>Importanti provvedimenti sarebbero orari lavorativi e di apertura di uffici, scuole, imprese come il trasporto pubblico a favore delle famiglie, o ancora, sostegni aziendali per l’assistenza ai bambini (ad esempio attraverso un sostegno per la scuola materna), o incentivi aziendali per i genitori che ritornano a lavorare.</a:t>
            </a:r>
          </a:p>
        </p:txBody>
      </p:sp>
    </p:spTree>
    <p:extLst>
      <p:ext uri="{BB962C8B-B14F-4D97-AF65-F5344CB8AC3E}">
        <p14:creationId xmlns:p14="http://schemas.microsoft.com/office/powerpoint/2010/main" val="30954280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theme/theme1.xml><?xml version="1.0" encoding="utf-8"?>
<a:theme xmlns:a="http://schemas.openxmlformats.org/drawingml/2006/main" name="Struttura predefinita">
  <a:themeElements>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8145</Words>
  <Application>Microsoft Office PowerPoint</Application>
  <PresentationFormat>Presentazione su schermo (4:3)</PresentationFormat>
  <Paragraphs>392</Paragraphs>
  <Slides>84</Slides>
  <Notes>84</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84</vt:i4>
      </vt:variant>
    </vt:vector>
  </HeadingPairs>
  <TitlesOfParts>
    <vt:vector size="92" baseType="lpstr">
      <vt:lpstr>Aptos</vt:lpstr>
      <vt:lpstr>Arial</vt:lpstr>
      <vt:lpstr>bwecamregular</vt:lpstr>
      <vt:lpstr>Calibri</vt:lpstr>
      <vt:lpstr>Courier New</vt:lpstr>
      <vt:lpstr>Times New Roman</vt:lpstr>
      <vt:lpstr>Verdana</vt:lpstr>
      <vt:lpstr>Struttura predefinita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Enoa</dc:creator>
  <cp:lastModifiedBy>Marella Magris</cp:lastModifiedBy>
  <cp:revision>686</cp:revision>
  <dcterms:created xsi:type="dcterms:W3CDTF">2009-11-29T10:38:01Z</dcterms:created>
  <dcterms:modified xsi:type="dcterms:W3CDTF">2025-03-13T18:56:36Z</dcterms:modified>
</cp:coreProperties>
</file>