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531" r:id="rId2"/>
    <p:sldId id="530" r:id="rId3"/>
    <p:sldId id="490" r:id="rId4"/>
    <p:sldId id="469" r:id="rId5"/>
    <p:sldId id="470" r:id="rId6"/>
    <p:sldId id="501" r:id="rId7"/>
    <p:sldId id="502" r:id="rId8"/>
    <p:sldId id="503" r:id="rId9"/>
    <p:sldId id="504" r:id="rId10"/>
    <p:sldId id="505" r:id="rId11"/>
    <p:sldId id="506" r:id="rId12"/>
    <p:sldId id="540" r:id="rId13"/>
    <p:sldId id="507" r:id="rId14"/>
    <p:sldId id="508" r:id="rId15"/>
    <p:sldId id="509" r:id="rId16"/>
    <p:sldId id="544" r:id="rId17"/>
    <p:sldId id="534" r:id="rId18"/>
    <p:sldId id="536" r:id="rId19"/>
    <p:sldId id="538" r:id="rId20"/>
    <p:sldId id="539" r:id="rId21"/>
    <p:sldId id="541" r:id="rId22"/>
    <p:sldId id="511" r:id="rId23"/>
    <p:sldId id="512" r:id="rId24"/>
    <p:sldId id="513" r:id="rId25"/>
    <p:sldId id="542" r:id="rId26"/>
    <p:sldId id="514" r:id="rId27"/>
    <p:sldId id="515" r:id="rId28"/>
    <p:sldId id="516" r:id="rId29"/>
    <p:sldId id="518" r:id="rId30"/>
    <p:sldId id="519" r:id="rId31"/>
    <p:sldId id="520" r:id="rId32"/>
    <p:sldId id="522" r:id="rId33"/>
    <p:sldId id="523" r:id="rId34"/>
    <p:sldId id="524" r:id="rId35"/>
    <p:sldId id="526" r:id="rId36"/>
    <p:sldId id="527" r:id="rId37"/>
    <p:sldId id="548" r:id="rId38"/>
    <p:sldId id="549" r:id="rId39"/>
    <p:sldId id="550" r:id="rId40"/>
    <p:sldId id="551" r:id="rId41"/>
    <p:sldId id="552"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581"/>
    <a:srgbClr val="007FA3"/>
    <a:srgbClr val="FDB940"/>
    <a:srgbClr val="D4EA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28" autoAdjust="0"/>
    <p:restoredTop sz="96301" autoAdjust="0"/>
  </p:normalViewPr>
  <p:slideViewPr>
    <p:cSldViewPr>
      <p:cViewPr varScale="1">
        <p:scale>
          <a:sx n="122" d="100"/>
          <a:sy n="122" d="100"/>
        </p:scale>
        <p:origin x="1384" y="20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04"/>
    </p:cViewPr>
  </p:sorterViewPr>
  <p:notesViewPr>
    <p:cSldViewPr>
      <p:cViewPr varScale="1">
        <p:scale>
          <a:sx n="55" d="100"/>
          <a:sy n="55" d="100"/>
        </p:scale>
        <p:origin x="-225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RTOLUZZI GUIDO" userId="d8ca844e-dd48-48b7-a8dd-412de02c8a34" providerId="ADAL" clId="{B67C7506-F15A-F041-A4D2-5EBF72C8919E}"/>
    <pc:docChg chg="delSld modSld">
      <pc:chgData name="BORTOLUZZI GUIDO" userId="d8ca844e-dd48-48b7-a8dd-412de02c8a34" providerId="ADAL" clId="{B67C7506-F15A-F041-A4D2-5EBF72C8919E}" dt="2022-03-21T12:10:08.723" v="47" actId="20577"/>
      <pc:docMkLst>
        <pc:docMk/>
      </pc:docMkLst>
      <pc:sldChg chg="modSp mod">
        <pc:chgData name="BORTOLUZZI GUIDO" userId="d8ca844e-dd48-48b7-a8dd-412de02c8a34" providerId="ADAL" clId="{B67C7506-F15A-F041-A4D2-5EBF72C8919E}" dt="2022-03-14T10:35:45.585" v="13" actId="113"/>
        <pc:sldMkLst>
          <pc:docMk/>
          <pc:sldMk cId="0" sldId="502"/>
        </pc:sldMkLst>
      </pc:sldChg>
      <pc:sldChg chg="modSp mod">
        <pc:chgData name="BORTOLUZZI GUIDO" userId="d8ca844e-dd48-48b7-a8dd-412de02c8a34" providerId="ADAL" clId="{B67C7506-F15A-F041-A4D2-5EBF72C8919E}" dt="2022-03-14T10:36:44.853" v="30" actId="20577"/>
        <pc:sldMkLst>
          <pc:docMk/>
          <pc:sldMk cId="0" sldId="504"/>
        </pc:sldMkLst>
      </pc:sldChg>
      <pc:sldChg chg="modSp mod">
        <pc:chgData name="BORTOLUZZI GUIDO" userId="d8ca844e-dd48-48b7-a8dd-412de02c8a34" providerId="ADAL" clId="{B67C7506-F15A-F041-A4D2-5EBF72C8919E}" dt="2022-03-14T10:37:05.991" v="34" actId="20577"/>
        <pc:sldMkLst>
          <pc:docMk/>
          <pc:sldMk cId="0" sldId="505"/>
        </pc:sldMkLst>
      </pc:sldChg>
      <pc:sldChg chg="modSp mod">
        <pc:chgData name="BORTOLUZZI GUIDO" userId="d8ca844e-dd48-48b7-a8dd-412de02c8a34" providerId="ADAL" clId="{B67C7506-F15A-F041-A4D2-5EBF72C8919E}" dt="2022-03-14T07:50:28.329" v="11" actId="207"/>
        <pc:sldMkLst>
          <pc:docMk/>
          <pc:sldMk cId="0" sldId="509"/>
        </pc:sldMkLst>
      </pc:sldChg>
      <pc:sldChg chg="modSp mod">
        <pc:chgData name="BORTOLUZZI GUIDO" userId="d8ca844e-dd48-48b7-a8dd-412de02c8a34" providerId="ADAL" clId="{B67C7506-F15A-F041-A4D2-5EBF72C8919E}" dt="2022-03-21T12:09:29.621" v="43" actId="20577"/>
        <pc:sldMkLst>
          <pc:docMk/>
          <pc:sldMk cId="0" sldId="520"/>
        </pc:sldMkLst>
      </pc:sldChg>
      <pc:sldChg chg="modSp mod">
        <pc:chgData name="BORTOLUZZI GUIDO" userId="d8ca844e-dd48-48b7-a8dd-412de02c8a34" providerId="ADAL" clId="{B67C7506-F15A-F041-A4D2-5EBF72C8919E}" dt="2022-03-21T12:10:08.723" v="47" actId="20577"/>
        <pc:sldMkLst>
          <pc:docMk/>
          <pc:sldMk cId="0" sldId="523"/>
        </pc:sldMkLst>
      </pc:sldChg>
      <pc:sldChg chg="modSp mod">
        <pc:chgData name="BORTOLUZZI GUIDO" userId="d8ca844e-dd48-48b7-a8dd-412de02c8a34" providerId="ADAL" clId="{B67C7506-F15A-F041-A4D2-5EBF72C8919E}" dt="2022-03-14T07:51:07.763" v="12" actId="20577"/>
        <pc:sldMkLst>
          <pc:docMk/>
          <pc:sldMk cId="2158566563" sldId="536"/>
        </pc:sldMkLst>
      </pc:sldChg>
      <pc:sldChg chg="del">
        <pc:chgData name="BORTOLUZZI GUIDO" userId="d8ca844e-dd48-48b7-a8dd-412de02c8a34" providerId="ADAL" clId="{B67C7506-F15A-F041-A4D2-5EBF72C8919E}" dt="2022-03-14T07:34:10.221" v="0" actId="2696"/>
        <pc:sldMkLst>
          <pc:docMk/>
          <pc:sldMk cId="113975497" sldId="543"/>
        </pc:sldMkLst>
      </pc:sldChg>
      <pc:sldChg chg="mod modShow">
        <pc:chgData name="BORTOLUZZI GUIDO" userId="d8ca844e-dd48-48b7-a8dd-412de02c8a34" providerId="ADAL" clId="{B67C7506-F15A-F041-A4D2-5EBF72C8919E}" dt="2022-03-16T10:49:37.347" v="35" actId="729"/>
        <pc:sldMkLst>
          <pc:docMk/>
          <pc:sldMk cId="3258777067" sldId="544"/>
        </pc:sldMkLst>
      </pc:sldChg>
    </pc:docChg>
  </pc:docChgLst>
  <pc:docChgLst>
    <pc:chgData name="BORTOLUZZI GUIDO" userId="d8ca844e-dd48-48b7-a8dd-412de02c8a34" providerId="ADAL" clId="{B2F95898-51F4-464E-83E3-016163D12489}"/>
    <pc:docChg chg="custSel addSld delSld modSld">
      <pc:chgData name="BORTOLUZZI GUIDO" userId="d8ca844e-dd48-48b7-a8dd-412de02c8a34" providerId="ADAL" clId="{B2F95898-51F4-464E-83E3-016163D12489}" dt="2024-03-24T08:48:26.743" v="406" actId="2696"/>
      <pc:docMkLst>
        <pc:docMk/>
      </pc:docMkLst>
      <pc:sldChg chg="modSp mod">
        <pc:chgData name="BORTOLUZZI GUIDO" userId="d8ca844e-dd48-48b7-a8dd-412de02c8a34" providerId="ADAL" clId="{B2F95898-51F4-464E-83E3-016163D12489}" dt="2024-03-20T10:59:14.804" v="113" actId="20577"/>
        <pc:sldMkLst>
          <pc:docMk/>
          <pc:sldMk cId="0" sldId="511"/>
        </pc:sldMkLst>
      </pc:sldChg>
      <pc:sldChg chg="modSp mod">
        <pc:chgData name="BORTOLUZZI GUIDO" userId="d8ca844e-dd48-48b7-a8dd-412de02c8a34" providerId="ADAL" clId="{B2F95898-51F4-464E-83E3-016163D12489}" dt="2024-03-16T09:43:08.304" v="14"/>
        <pc:sldMkLst>
          <pc:docMk/>
          <pc:sldMk cId="0" sldId="515"/>
        </pc:sldMkLst>
      </pc:sldChg>
      <pc:sldChg chg="modSp new mod modShow">
        <pc:chgData name="BORTOLUZZI GUIDO" userId="d8ca844e-dd48-48b7-a8dd-412de02c8a34" providerId="ADAL" clId="{B2F95898-51F4-464E-83E3-016163D12489}" dt="2024-03-18T09:28:26.502" v="49" actId="729"/>
        <pc:sldMkLst>
          <pc:docMk/>
          <pc:sldMk cId="660746738" sldId="543"/>
        </pc:sldMkLst>
      </pc:sldChg>
      <pc:sldChg chg="addSp delSp modSp new mod">
        <pc:chgData name="BORTOLUZZI GUIDO" userId="d8ca844e-dd48-48b7-a8dd-412de02c8a34" providerId="ADAL" clId="{B2F95898-51F4-464E-83E3-016163D12489}" dt="2024-03-20T14:09:07.627" v="115" actId="20577"/>
        <pc:sldMkLst>
          <pc:docMk/>
          <pc:sldMk cId="2385885973" sldId="544"/>
        </pc:sldMkLst>
      </pc:sldChg>
      <pc:sldChg chg="delSp modSp new mod">
        <pc:chgData name="BORTOLUZZI GUIDO" userId="d8ca844e-dd48-48b7-a8dd-412de02c8a34" providerId="ADAL" clId="{B2F95898-51F4-464E-83E3-016163D12489}" dt="2024-03-20T09:53:08.308" v="107" actId="478"/>
        <pc:sldMkLst>
          <pc:docMk/>
          <pc:sldMk cId="3135715940" sldId="545"/>
        </pc:sldMkLst>
      </pc:sldChg>
      <pc:sldChg chg="addSp delSp modSp new mod">
        <pc:chgData name="BORTOLUZZI GUIDO" userId="d8ca844e-dd48-48b7-a8dd-412de02c8a34" providerId="ADAL" clId="{B2F95898-51F4-464E-83E3-016163D12489}" dt="2024-03-22T08:35:27.910" v="206" actId="1076"/>
        <pc:sldMkLst>
          <pc:docMk/>
          <pc:sldMk cId="2486648694" sldId="546"/>
        </pc:sldMkLst>
      </pc:sldChg>
      <pc:sldChg chg="addSp delSp modSp new mod modClrScheme chgLayout">
        <pc:chgData name="BORTOLUZZI GUIDO" userId="d8ca844e-dd48-48b7-a8dd-412de02c8a34" providerId="ADAL" clId="{B2F95898-51F4-464E-83E3-016163D12489}" dt="2024-03-24T07:30:14.969" v="232" actId="26606"/>
        <pc:sldMkLst>
          <pc:docMk/>
          <pc:sldMk cId="1029127841" sldId="547"/>
        </pc:sldMkLst>
      </pc:sldChg>
      <pc:sldChg chg="addSp delSp modSp new mod">
        <pc:chgData name="BORTOLUZZI GUIDO" userId="d8ca844e-dd48-48b7-a8dd-412de02c8a34" providerId="ADAL" clId="{B2F95898-51F4-464E-83E3-016163D12489}" dt="2024-03-24T08:45:21.602" v="299" actId="20577"/>
        <pc:sldMkLst>
          <pc:docMk/>
          <pc:sldMk cId="749992622" sldId="548"/>
        </pc:sldMkLst>
      </pc:sldChg>
      <pc:sldChg chg="addSp delSp modSp new mod">
        <pc:chgData name="BORTOLUZZI GUIDO" userId="d8ca844e-dd48-48b7-a8dd-412de02c8a34" providerId="ADAL" clId="{B2F95898-51F4-464E-83E3-016163D12489}" dt="2024-03-24T08:45:24.939" v="302" actId="20577"/>
        <pc:sldMkLst>
          <pc:docMk/>
          <pc:sldMk cId="1442377733" sldId="549"/>
        </pc:sldMkLst>
      </pc:sldChg>
      <pc:sldChg chg="addSp delSp modSp new mod">
        <pc:chgData name="BORTOLUZZI GUIDO" userId="d8ca844e-dd48-48b7-a8dd-412de02c8a34" providerId="ADAL" clId="{B2F95898-51F4-464E-83E3-016163D12489}" dt="2024-03-24T08:46:42.852" v="355" actId="14100"/>
        <pc:sldMkLst>
          <pc:docMk/>
          <pc:sldMk cId="3025498755" sldId="550"/>
        </pc:sldMkLst>
      </pc:sldChg>
      <pc:sldChg chg="addSp delSp modSp new mod">
        <pc:chgData name="BORTOLUZZI GUIDO" userId="d8ca844e-dd48-48b7-a8dd-412de02c8a34" providerId="ADAL" clId="{B2F95898-51F4-464E-83E3-016163D12489}" dt="2024-03-24T08:46:54.814" v="385" actId="20577"/>
        <pc:sldMkLst>
          <pc:docMk/>
          <pc:sldMk cId="4188175970" sldId="551"/>
        </pc:sldMkLst>
      </pc:sldChg>
      <pc:sldChg chg="addSp delSp modSp new mod">
        <pc:chgData name="BORTOLUZZI GUIDO" userId="d8ca844e-dd48-48b7-a8dd-412de02c8a34" providerId="ADAL" clId="{B2F95898-51F4-464E-83E3-016163D12489}" dt="2024-03-24T08:47:39.428" v="404" actId="20577"/>
        <pc:sldMkLst>
          <pc:docMk/>
          <pc:sldMk cId="1223103749" sldId="552"/>
        </pc:sldMkLst>
      </pc:sldChg>
      <pc:sldChg chg="new del">
        <pc:chgData name="BORTOLUZZI GUIDO" userId="d8ca844e-dd48-48b7-a8dd-412de02c8a34" providerId="ADAL" clId="{B2F95898-51F4-464E-83E3-016163D12489}" dt="2024-03-24T08:48:26.743" v="406" actId="2696"/>
        <pc:sldMkLst>
          <pc:docMk/>
          <pc:sldMk cId="3156447039" sldId="553"/>
        </pc:sldMkLst>
      </pc:sldChg>
    </pc:docChg>
  </pc:docChgLst>
  <pc:docChgLst>
    <pc:chgData name="BORTOLUZZI GUIDO" userId="d8ca844e-dd48-48b7-a8dd-412de02c8a34" providerId="ADAL" clId="{277EDD75-6366-7C4C-96E1-C189D2680448}"/>
    <pc:docChg chg="custSel delSld modSld">
      <pc:chgData name="BORTOLUZZI GUIDO" userId="d8ca844e-dd48-48b7-a8dd-412de02c8a34" providerId="ADAL" clId="{277EDD75-6366-7C4C-96E1-C189D2680448}" dt="2023-03-20T14:54:14.086" v="49" actId="207"/>
      <pc:docMkLst>
        <pc:docMk/>
      </pc:docMkLst>
      <pc:sldChg chg="modSp mod">
        <pc:chgData name="BORTOLUZZI GUIDO" userId="d8ca844e-dd48-48b7-a8dd-412de02c8a34" providerId="ADAL" clId="{277EDD75-6366-7C4C-96E1-C189D2680448}" dt="2023-03-20T14:54:14.086" v="49" actId="207"/>
        <pc:sldMkLst>
          <pc:docMk/>
          <pc:sldMk cId="0" sldId="515"/>
        </pc:sldMkLst>
      </pc:sldChg>
      <pc:sldChg chg="modSp mod">
        <pc:chgData name="BORTOLUZZI GUIDO" userId="d8ca844e-dd48-48b7-a8dd-412de02c8a34" providerId="ADAL" clId="{277EDD75-6366-7C4C-96E1-C189D2680448}" dt="2023-03-13T14:52:16.137" v="7" actId="6549"/>
        <pc:sldMkLst>
          <pc:docMk/>
          <pc:sldMk cId="0" sldId="520"/>
        </pc:sldMkLst>
      </pc:sldChg>
      <pc:sldChg chg="del">
        <pc:chgData name="BORTOLUZZI GUIDO" userId="d8ca844e-dd48-48b7-a8dd-412de02c8a34" providerId="ADAL" clId="{277EDD75-6366-7C4C-96E1-C189D2680448}" dt="2023-03-13T14:52:02.812" v="0" actId="2696"/>
        <pc:sldMkLst>
          <pc:docMk/>
          <pc:sldMk cId="3258777067" sldId="544"/>
        </pc:sldMkLst>
      </pc:sldChg>
    </pc:docChg>
  </pc:docChgLst>
  <pc:docChgLst>
    <pc:chgData name="BORTOLUZZI GUIDO" userId="d8ca844e-dd48-48b7-a8dd-412de02c8a34" providerId="ADAL" clId="{1298FC33-9A3A-504E-B4F6-8B6115CCD610}"/>
    <pc:docChg chg="delSld">
      <pc:chgData name="BORTOLUZZI GUIDO" userId="d8ca844e-dd48-48b7-a8dd-412de02c8a34" providerId="ADAL" clId="{1298FC33-9A3A-504E-B4F6-8B6115CCD610}" dt="2025-02-25T09:02:08.064" v="3" actId="2696"/>
      <pc:docMkLst>
        <pc:docMk/>
      </pc:docMkLst>
      <pc:sldChg chg="del">
        <pc:chgData name="BORTOLUZZI GUIDO" userId="d8ca844e-dd48-48b7-a8dd-412de02c8a34" providerId="ADAL" clId="{1298FC33-9A3A-504E-B4F6-8B6115CCD610}" dt="2025-02-25T09:01:40.238" v="0" actId="2696"/>
        <pc:sldMkLst>
          <pc:docMk/>
          <pc:sldMk cId="660746738" sldId="543"/>
        </pc:sldMkLst>
      </pc:sldChg>
      <pc:sldChg chg="del">
        <pc:chgData name="BORTOLUZZI GUIDO" userId="d8ca844e-dd48-48b7-a8dd-412de02c8a34" providerId="ADAL" clId="{1298FC33-9A3A-504E-B4F6-8B6115CCD610}" dt="2025-02-25T09:01:58.119" v="1" actId="2696"/>
        <pc:sldMkLst>
          <pc:docMk/>
          <pc:sldMk cId="3135715940" sldId="545"/>
        </pc:sldMkLst>
      </pc:sldChg>
      <pc:sldChg chg="del">
        <pc:chgData name="BORTOLUZZI GUIDO" userId="d8ca844e-dd48-48b7-a8dd-412de02c8a34" providerId="ADAL" clId="{1298FC33-9A3A-504E-B4F6-8B6115CCD610}" dt="2025-02-25T09:02:05.907" v="2" actId="2696"/>
        <pc:sldMkLst>
          <pc:docMk/>
          <pc:sldMk cId="2486648694" sldId="546"/>
        </pc:sldMkLst>
      </pc:sldChg>
      <pc:sldChg chg="del">
        <pc:chgData name="BORTOLUZZI GUIDO" userId="d8ca844e-dd48-48b7-a8dd-412de02c8a34" providerId="ADAL" clId="{1298FC33-9A3A-504E-B4F6-8B6115CCD610}" dt="2025-02-25T09:02:08.064" v="3" actId="2696"/>
        <pc:sldMkLst>
          <pc:docMk/>
          <pc:sldMk cId="1029127841" sldId="54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2/25/25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2/25/25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1) MathType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3) NVDA Reader (free versions available)</a:t>
            </a: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extLst>
      <p:ext uri="{BB962C8B-B14F-4D97-AF65-F5344CB8AC3E}">
        <p14:creationId xmlns:p14="http://schemas.microsoft.com/office/powerpoint/2010/main" val="409843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pPr/>
              <a:t>2/25/25</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4" name="Date Placeholder 13"/>
          <p:cNvSpPr>
            <a:spLocks noGrp="1"/>
          </p:cNvSpPr>
          <p:nvPr>
            <p:ph type="dt" sz="half" idx="10"/>
          </p:nvPr>
        </p:nvSpPr>
        <p:spPr/>
        <p:txBody>
          <a:bodyPr/>
          <a:lstStyle/>
          <a:p>
            <a:fld id="{A9DF6EFB-3F44-496C-A842-1E0B3D3B975A}" type="datetimeFigureOut">
              <a:rPr lang="en-US" smtClean="0"/>
              <a:pPr/>
              <a:t>2/25/25</a:t>
            </a:fld>
            <a:endParaRPr lang="en-US" dirty="0"/>
          </a:p>
        </p:txBody>
      </p:sp>
      <p:sp>
        <p:nvSpPr>
          <p:cNvPr id="15" name="Slide Number Placeholder 14"/>
          <p:cNvSpPr>
            <a:spLocks noGrp="1"/>
          </p:cNvSpPr>
          <p:nvPr>
            <p:ph type="sldNum" sz="quarter" idx="11"/>
          </p:nvPr>
        </p:nvSpPr>
        <p:spPr/>
        <p:txBody>
          <a:bodyPr/>
          <a:lstStyle/>
          <a:p>
            <a:fld id="{200B2350-5261-4F5C-9DF5-EF0D264FC8D2}" type="slidenum">
              <a:rPr lang="en-US" smtClean="0"/>
              <a:pPr/>
              <a:t>‹#›</a:t>
            </a:fld>
            <a:endParaRPr lang="en-US" dirty="0"/>
          </a:p>
        </p:txBody>
      </p:sp>
      <p:sp>
        <p:nvSpPr>
          <p:cNvPr id="16" name="Footer Placeholder 15"/>
          <p:cNvSpPr>
            <a:spLocks noGrp="1"/>
          </p:cNvSpPr>
          <p:nvPr>
            <p:ph type="ftr" sz="quarter" idx="12"/>
          </p:nvPr>
        </p:nvSpPr>
        <p:spPr>
          <a:xfrm>
            <a:off x="93969" y="6172200"/>
            <a:ext cx="8595360" cy="235463"/>
          </a:xfrm>
          <a:prstGeom prst="rect">
            <a:avLst/>
          </a:prstGeom>
        </p:spPr>
        <p:txBody>
          <a:bodyPr/>
          <a:lstStyle/>
          <a:p>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2/25/25</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2/25/25</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11" name="TextBox 10"/>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2016, 2012, 2010 Pearson Education, Inc.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a:prstGeom prst="rect">
            <a:avLst/>
          </a:prstGeo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2/25/25</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075585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Tree>
    <p:extLst>
      <p:ext uri="{BB962C8B-B14F-4D97-AF65-F5344CB8AC3E}">
        <p14:creationId xmlns:p14="http://schemas.microsoft.com/office/powerpoint/2010/main" val="2981062836"/>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pPr/>
              <a:t>2/25/25</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pPr/>
              <a:t>2/25/25</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2/25/25</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pPr/>
              <a:t>2/25/25</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2/25/25</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13" name="TextBox 12"/>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2016, 2012, 2010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2/25/25</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93969" y="6172200"/>
            <a:ext cx="8595360" cy="235463"/>
          </a:xfrm>
          <a:prstGeom prst="rect">
            <a:avLst/>
          </a:prstGeo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2/25/25</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6" name="Title 7"/>
          <p:cNvSpPr>
            <a:spLocks noGrp="1"/>
          </p:cNvSpPr>
          <p:nvPr>
            <p:ph type="title"/>
          </p:nvPr>
        </p:nvSpPr>
        <p:spPr>
          <a:xfrm>
            <a:off x="457200" y="215372"/>
            <a:ext cx="8229600" cy="1097280"/>
          </a:xfrm>
        </p:spPr>
        <p:txBody>
          <a:bodyPr/>
          <a:lstStyle/>
          <a:p>
            <a:r>
              <a:rPr lang="en-US" dirty="0"/>
              <a:t>Click to edit Master title style</a:t>
            </a:r>
          </a:p>
        </p:txBody>
      </p:sp>
      <p:sp>
        <p:nvSpPr>
          <p:cNvPr id="7" name="Content Placeholder 2"/>
          <p:cNvSpPr>
            <a:spLocks noGrp="1"/>
          </p:cNvSpPr>
          <p:nvPr>
            <p:ph idx="1"/>
          </p:nvPr>
        </p:nvSpPr>
        <p:spPr>
          <a:xfrm>
            <a:off x="457200" y="1600201"/>
            <a:ext cx="8229600" cy="914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3"/>
          </p:nvPr>
        </p:nvSpPr>
        <p:spPr>
          <a:xfrm>
            <a:off x="457200" y="2667000"/>
            <a:ext cx="3886200" cy="2438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4"/>
          </p:nvPr>
        </p:nvSpPr>
        <p:spPr>
          <a:xfrm>
            <a:off x="4419600" y="2667000"/>
            <a:ext cx="4267200" cy="2438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2/25/25</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61" r:id="rId3"/>
    <p:sldLayoutId id="2147483656" r:id="rId4"/>
    <p:sldLayoutId id="2147483650" r:id="rId5"/>
    <p:sldLayoutId id="2147483659" r:id="rId6"/>
    <p:sldLayoutId id="2147483658" r:id="rId7"/>
    <p:sldLayoutId id="2147483660" r:id="rId8"/>
    <p:sldLayoutId id="2147483662" r:id="rId9"/>
    <p:sldLayoutId id="2147483651" r:id="rId10"/>
    <p:sldLayoutId id="2147483654" r:id="rId11"/>
    <p:sldLayoutId id="2147483655" r:id="rId12"/>
    <p:sldLayoutId id="2147483663" r:id="rId13"/>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hyperlink" Target="https://www.surveymonkey.com/mp/market-research-surveys/"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4.pn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28600"/>
            <a:ext cx="8353718" cy="990600"/>
          </a:xfrm>
        </p:spPr>
        <p:txBody>
          <a:bodyPr anchor="b"/>
          <a:lstStyle/>
          <a:p>
            <a:pPr>
              <a:defRPr/>
            </a:pPr>
            <a:r>
              <a:rPr lang="en-US" sz="3600" dirty="0"/>
              <a:t>Entrepreneurship: Successfully Launching New Ventures</a:t>
            </a:r>
          </a:p>
        </p:txBody>
      </p:sp>
      <p:sp>
        <p:nvSpPr>
          <p:cNvPr id="3" name="Text Placeholder 2"/>
          <p:cNvSpPr>
            <a:spLocks noGrp="1"/>
          </p:cNvSpPr>
          <p:nvPr>
            <p:ph type="body" sz="quarter" idx="13"/>
          </p:nvPr>
        </p:nvSpPr>
        <p:spPr>
          <a:xfrm>
            <a:off x="457202" y="1373052"/>
            <a:ext cx="8229598" cy="349068"/>
          </a:xfrm>
        </p:spPr>
        <p:txBody>
          <a:bodyPr/>
          <a:lstStyle/>
          <a:p>
            <a:r>
              <a:rPr lang="en-IN" sz="2400" dirty="0"/>
              <a:t>Sixth Edition, Global Edition</a:t>
            </a:r>
          </a:p>
        </p:txBody>
      </p:sp>
      <p:sp>
        <p:nvSpPr>
          <p:cNvPr id="4" name="Text Placeholder 3"/>
          <p:cNvSpPr>
            <a:spLocks noGrp="1"/>
          </p:cNvSpPr>
          <p:nvPr>
            <p:ph type="body" sz="quarter" idx="14"/>
          </p:nvPr>
        </p:nvSpPr>
        <p:spPr>
          <a:xfrm>
            <a:off x="4531808" y="1917421"/>
            <a:ext cx="3657600" cy="1282979"/>
          </a:xfrm>
        </p:spPr>
        <p:txBody>
          <a:bodyPr/>
          <a:lstStyle/>
          <a:p>
            <a:pPr algn="ctr"/>
            <a:r>
              <a:rPr lang="en-IN" sz="3600" b="1" dirty="0"/>
              <a:t>Chapter 3</a:t>
            </a:r>
            <a:endParaRPr lang="en-IN" sz="3600" dirty="0"/>
          </a:p>
        </p:txBody>
      </p:sp>
      <p:sp>
        <p:nvSpPr>
          <p:cNvPr id="5" name="Text Placeholder 4"/>
          <p:cNvSpPr>
            <a:spLocks noGrp="1"/>
          </p:cNvSpPr>
          <p:nvPr>
            <p:ph type="body" sz="quarter" idx="15"/>
          </p:nvPr>
        </p:nvSpPr>
        <p:spPr>
          <a:xfrm>
            <a:off x="4531808" y="3398837"/>
            <a:ext cx="3657600" cy="2163763"/>
          </a:xfrm>
        </p:spPr>
        <p:txBody>
          <a:bodyPr/>
          <a:lstStyle/>
          <a:p>
            <a:pPr algn="ctr">
              <a:spcBef>
                <a:spcPct val="50000"/>
              </a:spcBef>
            </a:pPr>
            <a:r>
              <a:rPr lang="en-US" sz="3600" dirty="0"/>
              <a:t>Feasibility </a:t>
            </a:r>
            <a:r>
              <a:rPr lang="en-US" sz="3600" i="1" dirty="0"/>
              <a:t>Analysis</a:t>
            </a:r>
          </a:p>
        </p:txBody>
      </p:sp>
      <p:pic>
        <p:nvPicPr>
          <p:cNvPr id="7" name="Picture 6" descr="Front Cover: Entrepreneurship: Successfully Launching New Ventures Sixth Edition by Barringer and Ireland."/>
          <p:cNvPicPr>
            <a:picLocks noChangeAspect="1"/>
          </p:cNvPicPr>
          <p:nvPr/>
        </p:nvPicPr>
        <p:blipFill>
          <a:blip r:embed="rId3" cstate="print"/>
          <a:stretch>
            <a:fillRect/>
          </a:stretch>
        </p:blipFill>
        <p:spPr>
          <a:xfrm>
            <a:off x="475736" y="1858419"/>
            <a:ext cx="3371657" cy="4367246"/>
          </a:xfrm>
          <a:prstGeom prst="rect">
            <a:avLst/>
          </a:prstGeom>
        </p:spPr>
      </p:pic>
    </p:spTree>
    <p:extLst>
      <p:ext uri="{BB962C8B-B14F-4D97-AF65-F5344CB8AC3E}">
        <p14:creationId xmlns:p14="http://schemas.microsoft.com/office/powerpoint/2010/main" val="895486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a:t>Product Desirability </a:t>
            </a:r>
            <a:r>
              <a:rPr lang="en-US" sz="2000" b="0" dirty="0"/>
              <a:t>(2 of 3)</a:t>
            </a:r>
          </a:p>
        </p:txBody>
      </p:sp>
      <p:sp>
        <p:nvSpPr>
          <p:cNvPr id="7" name="Content Placeholder 6"/>
          <p:cNvSpPr>
            <a:spLocks noGrp="1"/>
          </p:cNvSpPr>
          <p:nvPr>
            <p:ph idx="1"/>
          </p:nvPr>
        </p:nvSpPr>
        <p:spPr>
          <a:xfrm>
            <a:off x="152400" y="1600200"/>
            <a:ext cx="8763000" cy="5042427"/>
          </a:xfrm>
        </p:spPr>
        <p:txBody>
          <a:bodyPr/>
          <a:lstStyle/>
          <a:p>
            <a:pPr marL="256032" indent="-256032">
              <a:buSzPct val="100000"/>
            </a:pPr>
            <a:r>
              <a:rPr lang="en-US" sz="2400" dirty="0"/>
              <a:t>Second, Administer a </a:t>
            </a:r>
            <a:r>
              <a:rPr lang="en-US" sz="2400" b="1" dirty="0"/>
              <a:t>Concept Test</a:t>
            </a:r>
          </a:p>
          <a:p>
            <a:pPr marL="740664" lvl="1"/>
            <a:r>
              <a:rPr lang="en-US" sz="2400" dirty="0"/>
              <a:t>A </a:t>
            </a:r>
            <a:r>
              <a:rPr lang="en-US" sz="2400" i="1" dirty="0"/>
              <a:t>concept statement </a:t>
            </a:r>
            <a:r>
              <a:rPr lang="en-US" sz="2400" dirty="0"/>
              <a:t>should be developed.</a:t>
            </a:r>
          </a:p>
          <a:p>
            <a:pPr marL="740664" lvl="1"/>
            <a:r>
              <a:rPr lang="en-US" sz="2400" dirty="0"/>
              <a:t>A </a:t>
            </a:r>
            <a:r>
              <a:rPr lang="en-US" sz="2400" i="1" dirty="0"/>
              <a:t>concept statement </a:t>
            </a:r>
            <a:r>
              <a:rPr lang="en-US" sz="2400" dirty="0"/>
              <a:t>is a one-page description of a product idea that is distributed to people who are asked to provide feedback on the potential of the idea.</a:t>
            </a:r>
          </a:p>
          <a:p>
            <a:pPr marL="740664" lvl="1"/>
            <a:r>
              <a:rPr lang="en-US" sz="2400" dirty="0"/>
              <a:t>Do not forget to provide in your concept statement:</a:t>
            </a:r>
          </a:p>
          <a:p>
            <a:pPr marL="1313751" lvl="2"/>
            <a:r>
              <a:rPr lang="en-US" sz="2400" dirty="0"/>
              <a:t>A description of the product</a:t>
            </a:r>
          </a:p>
          <a:p>
            <a:pPr marL="1313751" lvl="2"/>
            <a:r>
              <a:rPr lang="en-US" sz="2400" dirty="0"/>
              <a:t>The intended target market</a:t>
            </a:r>
          </a:p>
          <a:p>
            <a:pPr marL="1313751" lvl="2"/>
            <a:r>
              <a:rPr lang="en-US" sz="2400" dirty="0"/>
              <a:t>The benefits provided by the product</a:t>
            </a:r>
          </a:p>
          <a:p>
            <a:pPr marL="1313751" lvl="2"/>
            <a:r>
              <a:rPr lang="en-US" sz="2400" dirty="0"/>
              <a:t>The </a:t>
            </a:r>
            <a:r>
              <a:rPr lang="en-US" sz="2400" dirty="0" err="1"/>
              <a:t>P.o.D</a:t>
            </a:r>
            <a:r>
              <a:rPr lang="en-US" sz="2400" dirty="0"/>
              <a:t>. relative to existing solutions</a:t>
            </a:r>
          </a:p>
          <a:p>
            <a:pPr marL="1313751" lvl="2"/>
            <a:r>
              <a:rPr lang="en-US" sz="2400" dirty="0"/>
              <a:t>A short description of the team</a:t>
            </a:r>
          </a:p>
          <a:p>
            <a:pPr marL="1313751" lvl="2"/>
            <a:endParaRPr lang="en-US" sz="2400" dirty="0"/>
          </a:p>
        </p:txBody>
      </p:sp>
      <p:sp>
        <p:nvSpPr>
          <p:cNvPr id="4" name="Oval 3">
            <a:extLst>
              <a:ext uri="{FF2B5EF4-FFF2-40B4-BE49-F238E27FC236}">
                <a16:creationId xmlns:a16="http://schemas.microsoft.com/office/drawing/2014/main" id="{4B44885D-62F8-EF44-A035-B6E1C2657262}"/>
              </a:ext>
            </a:extLst>
          </p:cNvPr>
          <p:cNvSpPr/>
          <p:nvPr/>
        </p:nvSpPr>
        <p:spPr>
          <a:xfrm>
            <a:off x="8686800" y="434770"/>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9878" y="-315154"/>
            <a:ext cx="8229600" cy="1097280"/>
          </a:xfrm>
        </p:spPr>
        <p:txBody>
          <a:bodyPr/>
          <a:lstStyle/>
          <a:p>
            <a:r>
              <a:rPr lang="en-US" sz="3600" dirty="0"/>
              <a:t>Product Desirability </a:t>
            </a:r>
            <a:r>
              <a:rPr lang="en-US" sz="2000" b="0" dirty="0"/>
              <a:t>(3 of 3)</a:t>
            </a:r>
          </a:p>
        </p:txBody>
      </p:sp>
      <p:sp>
        <p:nvSpPr>
          <p:cNvPr id="3" name="Content Placeholder 2"/>
          <p:cNvSpPr>
            <a:spLocks noGrp="1"/>
          </p:cNvSpPr>
          <p:nvPr>
            <p:ph idx="1"/>
          </p:nvPr>
        </p:nvSpPr>
        <p:spPr>
          <a:xfrm rot="16200000">
            <a:off x="-228600" y="3505200"/>
            <a:ext cx="5867400" cy="380999"/>
          </a:xfrm>
        </p:spPr>
        <p:txBody>
          <a:bodyPr/>
          <a:lstStyle/>
          <a:p>
            <a:pPr marL="0" indent="0">
              <a:buNone/>
            </a:pPr>
            <a:r>
              <a:rPr lang="en-US" b="1" dirty="0"/>
              <a:t>Figure 3.2 </a:t>
            </a:r>
            <a:r>
              <a:rPr lang="en-US" dirty="0"/>
              <a:t>New Venture Fitness Drinks’ Concept Statement</a:t>
            </a:r>
          </a:p>
        </p:txBody>
      </p:sp>
      <p:pic>
        <p:nvPicPr>
          <p:cNvPr id="2" name="Picture 1" descr="A concept statement for the business, new venture fitness, reads as follows. New Business Concept. New Venture Fitness Drinks Inc. Product: New Venture Fitness Drinks will sell delicious, nutrition-filled, all-natural fitness drinks to thirsty sports enthusiasts. The drinks will be sold through small storefronts about 600 square feet, that will be the same size as popular smoothie restaurants. The drinks were formulated by Doctor William Peters, a world renowned nutritionist, and Doctor Michelle Smith, a sports medicine specialist, on behalf of New Venture Fitness Drinks and its customers. Target Market: In the first three years of operation, New Venture Fitness Drinks plans to open three or four restaurants. They will all be located near large sports complexes that contain soccer fields and softball diamonds. The target market is sports enthusiasts. Why New Venture Fitness Drinks? The industry for sports drinks continues to grow. New Venture Fitness Drinks will introduce exciting new sports drinks that will be priced between $1.50 and $2.25 per 16 ounce serving. Energy bars and other over-the-counter sports snacks will also be sold. Each restaurant will contain comfortable tables and chairs, both inside and outside, where sports enthusiasts can congregate after a game. The atmosphere will be fun, cheerful, and uplifting. Special Feature, No Other Restaurant Does This: As a special feature, New Venture Fitness Drinks will videotape select sporting events that take place in the sports complexes nearest its restaurants and will replay highlights of the games on video monitors in their restaurants. The highlight film will be a 30 minute film that will play continuously from the previous day’s sporting events. This special feature will allow sports enthusiasts, from kids playing soccer to adults in softball leagues, to drop in and see themselves and their teammates on television. Management Team: New Venture Fitness Drinks is led by its cofounders, Jack Petty and Peggy Wills. Jack has 16 years of experience with a national restaurant chain, and Peggy is a certified public accountant with seven years of experience at a big 4 accounting firm."/>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5600" y="990600"/>
            <a:ext cx="5638800" cy="5736019"/>
          </a:xfrm>
          <a:prstGeom prst="rect">
            <a:avLst/>
          </a:prstGeom>
        </p:spPr>
      </p:pic>
      <p:sp>
        <p:nvSpPr>
          <p:cNvPr id="5" name="Oval 4">
            <a:extLst>
              <a:ext uri="{FF2B5EF4-FFF2-40B4-BE49-F238E27FC236}">
                <a16:creationId xmlns:a16="http://schemas.microsoft.com/office/drawing/2014/main" id="{15A74501-A208-9846-82EB-B60704AA7F9B}"/>
              </a:ext>
            </a:extLst>
          </p:cNvPr>
          <p:cNvSpPr/>
          <p:nvPr/>
        </p:nvSpPr>
        <p:spPr>
          <a:xfrm>
            <a:off x="8686800" y="434770"/>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ECFA6-F1FD-5043-BC46-E08D1EFC6023}"/>
              </a:ext>
            </a:extLst>
          </p:cNvPr>
          <p:cNvSpPr>
            <a:spLocks noGrp="1"/>
          </p:cNvSpPr>
          <p:nvPr>
            <p:ph type="title"/>
          </p:nvPr>
        </p:nvSpPr>
        <p:spPr>
          <a:xfrm>
            <a:off x="457200" y="502920"/>
            <a:ext cx="8229600" cy="1097280"/>
          </a:xfrm>
        </p:spPr>
        <p:txBody>
          <a:bodyPr/>
          <a:lstStyle/>
          <a:p>
            <a:r>
              <a:rPr lang="en-GB" dirty="0"/>
              <a:t>Feedback from product desirability</a:t>
            </a:r>
          </a:p>
        </p:txBody>
      </p:sp>
      <p:sp>
        <p:nvSpPr>
          <p:cNvPr id="3" name="Content Placeholder 2">
            <a:extLst>
              <a:ext uri="{FF2B5EF4-FFF2-40B4-BE49-F238E27FC236}">
                <a16:creationId xmlns:a16="http://schemas.microsoft.com/office/drawing/2014/main" id="{45F6E7C0-F3FB-DE49-BD5F-271C3DEFEF5C}"/>
              </a:ext>
            </a:extLst>
          </p:cNvPr>
          <p:cNvSpPr>
            <a:spLocks noGrp="1"/>
          </p:cNvSpPr>
          <p:nvPr>
            <p:ph idx="1"/>
          </p:nvPr>
        </p:nvSpPr>
        <p:spPr>
          <a:xfrm>
            <a:off x="457200" y="1905000"/>
            <a:ext cx="8229600" cy="4221163"/>
          </a:xfrm>
        </p:spPr>
        <p:txBody>
          <a:bodyPr/>
          <a:lstStyle/>
          <a:p>
            <a:pPr marL="740664" lvl="1"/>
            <a:r>
              <a:rPr lang="en-US" sz="2400" dirty="0"/>
              <a:t>Collected feedback will provide the entrepreneur with:</a:t>
            </a:r>
          </a:p>
          <a:p>
            <a:pPr lvl="2"/>
            <a:r>
              <a:rPr lang="en-US" sz="2400" dirty="0"/>
              <a:t>A sense of the viability of the product idea.</a:t>
            </a:r>
          </a:p>
          <a:p>
            <a:pPr lvl="2"/>
            <a:r>
              <a:rPr lang="en-US" sz="2400" dirty="0"/>
              <a:t>Suggestions for how the idea can be strengthened or </a:t>
            </a:r>
            <a:r>
              <a:rPr lang="en-US" altLang="en-US" sz="2400" dirty="0"/>
              <a:t>“</a:t>
            </a:r>
            <a:r>
              <a:rPr lang="en-US" sz="2400" dirty="0"/>
              <a:t>tweaked</a:t>
            </a:r>
            <a:r>
              <a:rPr lang="en-US" altLang="en-US" sz="2400" dirty="0"/>
              <a:t>”</a:t>
            </a:r>
            <a:r>
              <a:rPr lang="en-US" sz="2400" dirty="0"/>
              <a:t> before proceeding further.</a:t>
            </a:r>
          </a:p>
          <a:p>
            <a:endParaRPr lang="en-GB" dirty="0"/>
          </a:p>
        </p:txBody>
      </p:sp>
      <p:sp>
        <p:nvSpPr>
          <p:cNvPr id="4" name="Oval 3">
            <a:extLst>
              <a:ext uri="{FF2B5EF4-FFF2-40B4-BE49-F238E27FC236}">
                <a16:creationId xmlns:a16="http://schemas.microsoft.com/office/drawing/2014/main" id="{E6D8CED0-0D34-BB44-B559-47F687E1015D}"/>
              </a:ext>
            </a:extLst>
          </p:cNvPr>
          <p:cNvSpPr/>
          <p:nvPr/>
        </p:nvSpPr>
        <p:spPr>
          <a:xfrm>
            <a:off x="8686800" y="434770"/>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p>
        </p:txBody>
      </p:sp>
    </p:spTree>
    <p:extLst>
      <p:ext uri="{BB962C8B-B14F-4D97-AF65-F5344CB8AC3E}">
        <p14:creationId xmlns:p14="http://schemas.microsoft.com/office/powerpoint/2010/main" val="1881582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a:t>Product Demand</a:t>
            </a:r>
            <a:endParaRPr lang="en-US" sz="2000" b="0" dirty="0"/>
          </a:p>
        </p:txBody>
      </p:sp>
      <p:sp>
        <p:nvSpPr>
          <p:cNvPr id="7" name="Content Placeholder 6"/>
          <p:cNvSpPr>
            <a:spLocks noGrp="1"/>
          </p:cNvSpPr>
          <p:nvPr>
            <p:ph idx="1"/>
          </p:nvPr>
        </p:nvSpPr>
        <p:spPr>
          <a:xfrm>
            <a:off x="457200" y="1600201"/>
            <a:ext cx="8229600" cy="3352800"/>
          </a:xfrm>
        </p:spPr>
        <p:txBody>
          <a:bodyPr/>
          <a:lstStyle/>
          <a:p>
            <a:pPr marL="256032" lvl="1" indent="-256032">
              <a:spcBef>
                <a:spcPts val="1500"/>
              </a:spcBef>
              <a:buFont typeface="Arial" panose="020B0604020202020204" pitchFamily="34" charset="0"/>
              <a:buChar char="•"/>
            </a:pPr>
            <a:r>
              <a:rPr lang="en-US" sz="2400" dirty="0"/>
              <a:t>There are three steps to assessing product/service demand.</a:t>
            </a:r>
          </a:p>
          <a:p>
            <a:pPr marL="256032" lvl="1" indent="-256032">
              <a:spcBef>
                <a:spcPts val="1500"/>
              </a:spcBef>
              <a:buFont typeface="Arial" panose="020B0604020202020204" pitchFamily="34" charset="0"/>
              <a:buChar char="•"/>
            </a:pPr>
            <a:r>
              <a:rPr lang="en-US" sz="2400" b="1" dirty="0"/>
              <a:t>Step 1: </a:t>
            </a:r>
            <a:r>
              <a:rPr lang="en-US" sz="2400" b="1" dirty="0">
                <a:solidFill>
                  <a:srgbClr val="001581"/>
                </a:solidFill>
              </a:rPr>
              <a:t>Talking Face-to-Face with Potential Customers</a:t>
            </a:r>
          </a:p>
          <a:p>
            <a:pPr marL="256032" lvl="1" indent="-256032">
              <a:spcBef>
                <a:spcPts val="1500"/>
              </a:spcBef>
              <a:buFont typeface="Arial" panose="020B0604020202020204" pitchFamily="34" charset="0"/>
              <a:buChar char="•"/>
            </a:pPr>
            <a:r>
              <a:rPr lang="en-US" sz="2400" b="1" dirty="0"/>
              <a:t>Step 2: </a:t>
            </a:r>
            <a:r>
              <a:rPr lang="en-US" sz="2400" b="1" dirty="0">
                <a:solidFill>
                  <a:srgbClr val="C00000"/>
                </a:solidFill>
              </a:rPr>
              <a:t>Using Online Tools</a:t>
            </a:r>
          </a:p>
          <a:p>
            <a:pPr marL="256032" lvl="1" indent="-256032">
              <a:spcBef>
                <a:spcPts val="1500"/>
              </a:spcBef>
              <a:buFont typeface="Arial" panose="020B0604020202020204" pitchFamily="34" charset="0"/>
              <a:buChar char="•"/>
            </a:pPr>
            <a:r>
              <a:rPr lang="en-US" sz="2400" b="1" dirty="0"/>
              <a:t>Step 3: </a:t>
            </a:r>
            <a:r>
              <a:rPr lang="en-US" sz="2400" b="1" dirty="0">
                <a:solidFill>
                  <a:schemeClr val="accent5"/>
                </a:solidFill>
              </a:rPr>
              <a:t>Library, Internet and Gumshoe Research </a:t>
            </a:r>
          </a:p>
          <a:p>
            <a:pPr marL="0" lvl="1" indent="0">
              <a:spcBef>
                <a:spcPts val="1500"/>
              </a:spcBef>
              <a:buNone/>
            </a:pPr>
            <a:endParaRPr lang="en-US" sz="2400" dirty="0"/>
          </a:p>
        </p:txBody>
      </p:sp>
      <p:sp>
        <p:nvSpPr>
          <p:cNvPr id="4" name="Oval 3">
            <a:extLst>
              <a:ext uri="{FF2B5EF4-FFF2-40B4-BE49-F238E27FC236}">
                <a16:creationId xmlns:a16="http://schemas.microsoft.com/office/drawing/2014/main" id="{38B0876D-CA74-1A40-9276-7056D3E07F08}"/>
              </a:ext>
            </a:extLst>
          </p:cNvPr>
          <p:cNvSpPr/>
          <p:nvPr/>
        </p:nvSpPr>
        <p:spPr>
          <a:xfrm>
            <a:off x="8686800" y="434770"/>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a:t>Product Demand</a:t>
            </a:r>
            <a:endParaRPr lang="en-US" sz="2000" b="0" dirty="0"/>
          </a:p>
        </p:txBody>
      </p:sp>
      <p:sp>
        <p:nvSpPr>
          <p:cNvPr id="7" name="Content Placeholder 6"/>
          <p:cNvSpPr>
            <a:spLocks noGrp="1"/>
          </p:cNvSpPr>
          <p:nvPr>
            <p:ph idx="1"/>
          </p:nvPr>
        </p:nvSpPr>
        <p:spPr>
          <a:xfrm>
            <a:off x="457200" y="1600200"/>
            <a:ext cx="8305800" cy="4724400"/>
          </a:xfrm>
        </p:spPr>
        <p:txBody>
          <a:bodyPr/>
          <a:lstStyle/>
          <a:p>
            <a:pPr marL="256032" indent="-256032">
              <a:buSzPct val="100000"/>
            </a:pPr>
            <a:r>
              <a:rPr lang="en-US" sz="2400" dirty="0"/>
              <a:t>Step 1: </a:t>
            </a:r>
            <a:r>
              <a:rPr lang="en-US" sz="2400" b="1" dirty="0">
                <a:solidFill>
                  <a:srgbClr val="001581"/>
                </a:solidFill>
              </a:rPr>
              <a:t>Talking Face-to-Face with Potential Customers</a:t>
            </a:r>
            <a:endParaRPr lang="en-US" sz="2400" dirty="0"/>
          </a:p>
          <a:p>
            <a:pPr marL="740664" lvl="1"/>
            <a:r>
              <a:rPr lang="en-US" sz="2400" dirty="0"/>
              <a:t>The only way to know if your product or service is what people want is by talking to them.</a:t>
            </a:r>
          </a:p>
          <a:p>
            <a:pPr marL="740664" lvl="1"/>
            <a:r>
              <a:rPr lang="en-US" sz="2400" dirty="0"/>
              <a:t>The idea is to gauge customer reaction to the general concept of what you want to sell, and then tweak, revise, and improve on the idea based on the feedback.</a:t>
            </a:r>
          </a:p>
          <a:p>
            <a:pPr marL="740664" lvl="1"/>
            <a:r>
              <a:rPr lang="en-US" sz="2400" dirty="0"/>
              <a:t>In some cases, talking with potential customers will cause an entrepreneur to abandon an idea.</a:t>
            </a:r>
          </a:p>
          <a:p>
            <a:pPr lvl="2"/>
            <a:r>
              <a:rPr lang="en-US" sz="2400" dirty="0"/>
              <a:t>Entrepreneurs are often surprised to find that a product idea they think solves a problem gets lukewarm reception when they talk to actual customers.</a:t>
            </a:r>
          </a:p>
        </p:txBody>
      </p:sp>
      <p:sp>
        <p:nvSpPr>
          <p:cNvPr id="4" name="Oval 3">
            <a:extLst>
              <a:ext uri="{FF2B5EF4-FFF2-40B4-BE49-F238E27FC236}">
                <a16:creationId xmlns:a16="http://schemas.microsoft.com/office/drawing/2014/main" id="{CC96CC91-7217-E344-89E5-721BCF6E6616}"/>
              </a:ext>
            </a:extLst>
          </p:cNvPr>
          <p:cNvSpPr/>
          <p:nvPr/>
        </p:nvSpPr>
        <p:spPr>
          <a:xfrm>
            <a:off x="8686800" y="434770"/>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a:t>Product Demand</a:t>
            </a:r>
            <a:endParaRPr lang="en-US" sz="2000" b="0" dirty="0"/>
          </a:p>
        </p:txBody>
      </p:sp>
      <p:sp>
        <p:nvSpPr>
          <p:cNvPr id="7" name="Content Placeholder 6"/>
          <p:cNvSpPr>
            <a:spLocks noGrp="1"/>
          </p:cNvSpPr>
          <p:nvPr>
            <p:ph idx="1"/>
          </p:nvPr>
        </p:nvSpPr>
        <p:spPr>
          <a:xfrm>
            <a:off x="457200" y="1600200"/>
            <a:ext cx="8382000" cy="4724400"/>
          </a:xfrm>
        </p:spPr>
        <p:txBody>
          <a:bodyPr/>
          <a:lstStyle/>
          <a:p>
            <a:r>
              <a:rPr lang="en-US" sz="2300" dirty="0"/>
              <a:t>Step 2: </a:t>
            </a:r>
            <a:r>
              <a:rPr lang="en-US" sz="2400" b="1" dirty="0">
                <a:solidFill>
                  <a:srgbClr val="C00000"/>
                </a:solidFill>
              </a:rPr>
              <a:t>Using Online Tools</a:t>
            </a:r>
            <a:endParaRPr lang="en-US" sz="2400" dirty="0"/>
          </a:p>
          <a:p>
            <a:pPr marL="740664" lvl="1"/>
            <a:r>
              <a:rPr lang="en-US" sz="2300" dirty="0">
                <a:solidFill>
                  <a:schemeClr val="tx2"/>
                </a:solidFill>
              </a:rPr>
              <a:t>The second way to assess demand is to utilize online tools to gauge reaction from potential customers (especially in B2C markets).</a:t>
            </a:r>
          </a:p>
          <a:p>
            <a:pPr marL="740664" lvl="1"/>
            <a:r>
              <a:rPr lang="en-US" sz="2300" dirty="0"/>
              <a:t>Online tools include the following:</a:t>
            </a:r>
          </a:p>
          <a:p>
            <a:pPr marL="1140714" lvl="2"/>
            <a:r>
              <a:rPr lang="en-US" sz="2300" dirty="0"/>
              <a:t>Administrating surveys (</a:t>
            </a:r>
            <a:r>
              <a:rPr lang="en-US" sz="2300" dirty="0" err="1"/>
              <a:t>limesurvey</a:t>
            </a:r>
            <a:r>
              <a:rPr lang="en-US" sz="2300" dirty="0"/>
              <a:t>, </a:t>
            </a:r>
            <a:r>
              <a:rPr lang="en-US" sz="2300" dirty="0" err="1"/>
              <a:t>surveymonkey</a:t>
            </a:r>
            <a:r>
              <a:rPr lang="en-US" sz="2300" dirty="0"/>
              <a:t>, </a:t>
            </a:r>
            <a:r>
              <a:rPr lang="en-US" sz="2300" dirty="0" err="1"/>
              <a:t>googleforms</a:t>
            </a:r>
            <a:r>
              <a:rPr lang="en-US" sz="2300" dirty="0"/>
              <a:t>, etc.) -&gt; surveys are ok for finding support to hp coming from qualitative analysis</a:t>
            </a:r>
          </a:p>
          <a:p>
            <a:pPr marL="1140714" lvl="2"/>
            <a:r>
              <a:rPr lang="en-US" sz="2300" dirty="0"/>
              <a:t>Utilizing Google Trends</a:t>
            </a:r>
          </a:p>
          <a:p>
            <a:pPr marL="1140714" lvl="2"/>
            <a:r>
              <a:rPr lang="en-US" sz="2300" dirty="0">
                <a:solidFill>
                  <a:schemeClr val="tx2"/>
                </a:solidFill>
              </a:rPr>
              <a:t>Purchasing Google ADS (and do some S.E.O.) to direct users to </a:t>
            </a:r>
            <a:r>
              <a:rPr lang="en-US" sz="2300" b="1" dirty="0">
                <a:solidFill>
                  <a:schemeClr val="tx2"/>
                </a:solidFill>
              </a:rPr>
              <a:t>landing pages </a:t>
            </a:r>
            <a:r>
              <a:rPr lang="en-US" sz="2300" dirty="0">
                <a:solidFill>
                  <a:schemeClr val="tx2"/>
                </a:solidFill>
              </a:rPr>
              <a:t>to see how many people request additional information.  </a:t>
            </a:r>
          </a:p>
        </p:txBody>
      </p:sp>
      <p:sp>
        <p:nvSpPr>
          <p:cNvPr id="4" name="Oval 3">
            <a:extLst>
              <a:ext uri="{FF2B5EF4-FFF2-40B4-BE49-F238E27FC236}">
                <a16:creationId xmlns:a16="http://schemas.microsoft.com/office/drawing/2014/main" id="{187B2AE4-9277-744E-8FD8-6708BD0ADCB5}"/>
              </a:ext>
            </a:extLst>
          </p:cNvPr>
          <p:cNvSpPr/>
          <p:nvPr/>
        </p:nvSpPr>
        <p:spPr>
          <a:xfrm>
            <a:off x="8686800" y="434770"/>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3DD94-078B-1342-63E6-883218DEDF81}"/>
              </a:ext>
            </a:extLst>
          </p:cNvPr>
          <p:cNvSpPr>
            <a:spLocks noGrp="1"/>
          </p:cNvSpPr>
          <p:nvPr>
            <p:ph type="title"/>
          </p:nvPr>
        </p:nvSpPr>
        <p:spPr/>
        <p:txBody>
          <a:bodyPr/>
          <a:lstStyle/>
          <a:p>
            <a:r>
              <a:rPr lang="en-GB" dirty="0"/>
              <a:t>Let’s give a look to survey monkey</a:t>
            </a:r>
          </a:p>
        </p:txBody>
      </p:sp>
      <p:sp>
        <p:nvSpPr>
          <p:cNvPr id="5" name="TextBox 4">
            <a:extLst>
              <a:ext uri="{FF2B5EF4-FFF2-40B4-BE49-F238E27FC236}">
                <a16:creationId xmlns:a16="http://schemas.microsoft.com/office/drawing/2014/main" id="{E8A012EE-5D44-32D9-CE79-55CF5D9BB78F}"/>
              </a:ext>
            </a:extLst>
          </p:cNvPr>
          <p:cNvSpPr txBox="1"/>
          <p:nvPr/>
        </p:nvSpPr>
        <p:spPr>
          <a:xfrm>
            <a:off x="2286000" y="3105835"/>
            <a:ext cx="4572000" cy="923330"/>
          </a:xfrm>
          <a:prstGeom prst="rect">
            <a:avLst/>
          </a:prstGeom>
          <a:noFill/>
        </p:spPr>
        <p:txBody>
          <a:bodyPr wrap="square">
            <a:spAutoFit/>
          </a:bodyPr>
          <a:lstStyle/>
          <a:p>
            <a:r>
              <a:rPr lang="en-GB" dirty="0">
                <a:hlinkClick r:id="rId2"/>
              </a:rPr>
              <a:t>https://www.surveymonkey.com/mp/market-research-surveys/</a:t>
            </a:r>
            <a:endParaRPr lang="en-GB" dirty="0"/>
          </a:p>
          <a:p>
            <a:endParaRPr lang="en-GB" dirty="0"/>
          </a:p>
        </p:txBody>
      </p:sp>
    </p:spTree>
    <p:extLst>
      <p:ext uri="{BB962C8B-B14F-4D97-AF65-F5344CB8AC3E}">
        <p14:creationId xmlns:p14="http://schemas.microsoft.com/office/powerpoint/2010/main" val="2385885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a:t>Example</a:t>
            </a:r>
            <a:endParaRPr lang="en-US" sz="2000" b="0" dirty="0"/>
          </a:p>
        </p:txBody>
      </p:sp>
      <p:sp>
        <p:nvSpPr>
          <p:cNvPr id="7" name="Content Placeholder 6"/>
          <p:cNvSpPr>
            <a:spLocks noGrp="1"/>
          </p:cNvSpPr>
          <p:nvPr>
            <p:ph idx="1"/>
          </p:nvPr>
        </p:nvSpPr>
        <p:spPr>
          <a:xfrm>
            <a:off x="457200" y="1600200"/>
            <a:ext cx="8458200" cy="4724400"/>
          </a:xfrm>
        </p:spPr>
        <p:txBody>
          <a:bodyPr/>
          <a:lstStyle/>
          <a:p>
            <a:pPr marL="256032" indent="-256032">
              <a:buSzPct val="100000"/>
            </a:pPr>
            <a:r>
              <a:rPr lang="en-US" sz="2300" dirty="0"/>
              <a:t>Google Ads Coupled With Landing Pages  </a:t>
            </a:r>
          </a:p>
          <a:p>
            <a:pPr marL="740664" lvl="1"/>
            <a:r>
              <a:rPr lang="en-US" sz="2300" dirty="0"/>
              <a:t>Some entrepreneurs buy text ads on search engines that show up when a user is searching for a product that is close to their idea.</a:t>
            </a:r>
          </a:p>
          <a:p>
            <a:pPr marL="740664" lvl="1"/>
            <a:r>
              <a:rPr lang="en-US" sz="2300" dirty="0"/>
              <a:t>If the searcher clicks on the text ad, they are taken to a landing page that describes the idea. </a:t>
            </a:r>
          </a:p>
          <a:p>
            <a:pPr marL="740664" lvl="1"/>
            <a:r>
              <a:rPr lang="en-US" sz="2300" dirty="0"/>
              <a:t>There may be a link on the landing page that says “For future updates please enter your e-mail address.” Demand for the idea can be assessed by how many people click on the text ad and enter their e-mail address.  </a:t>
            </a:r>
          </a:p>
        </p:txBody>
      </p:sp>
      <p:sp>
        <p:nvSpPr>
          <p:cNvPr id="4" name="Oval 3">
            <a:extLst>
              <a:ext uri="{FF2B5EF4-FFF2-40B4-BE49-F238E27FC236}">
                <a16:creationId xmlns:a16="http://schemas.microsoft.com/office/drawing/2014/main" id="{4C062C07-DEF8-F44B-847D-C21084CCD406}"/>
              </a:ext>
            </a:extLst>
          </p:cNvPr>
          <p:cNvSpPr/>
          <p:nvPr/>
        </p:nvSpPr>
        <p:spPr>
          <a:xfrm>
            <a:off x="8686800" y="434770"/>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p>
        </p:txBody>
      </p:sp>
    </p:spTree>
    <p:extLst>
      <p:ext uri="{BB962C8B-B14F-4D97-AF65-F5344CB8AC3E}">
        <p14:creationId xmlns:p14="http://schemas.microsoft.com/office/powerpoint/2010/main" val="225775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a:t>Product Demand</a:t>
            </a:r>
            <a:endParaRPr lang="en-US" sz="2000" b="0" dirty="0"/>
          </a:p>
        </p:txBody>
      </p:sp>
      <p:sp>
        <p:nvSpPr>
          <p:cNvPr id="7" name="Content Placeholder 6"/>
          <p:cNvSpPr>
            <a:spLocks noGrp="1"/>
          </p:cNvSpPr>
          <p:nvPr>
            <p:ph idx="1"/>
          </p:nvPr>
        </p:nvSpPr>
        <p:spPr>
          <a:xfrm>
            <a:off x="457200" y="1600200"/>
            <a:ext cx="8382000" cy="4724400"/>
          </a:xfrm>
        </p:spPr>
        <p:txBody>
          <a:bodyPr/>
          <a:lstStyle/>
          <a:p>
            <a:r>
              <a:rPr lang="en-US" sz="2300" dirty="0"/>
              <a:t>Step 3: </a:t>
            </a:r>
            <a:r>
              <a:rPr lang="en-US" sz="2400" b="1" dirty="0">
                <a:solidFill>
                  <a:schemeClr val="accent5"/>
                </a:solidFill>
              </a:rPr>
              <a:t>Library, Internet and Gumshoe Research</a:t>
            </a:r>
          </a:p>
          <a:p>
            <a:r>
              <a:rPr lang="en-US" sz="2300" dirty="0"/>
              <a:t>Library Research </a:t>
            </a:r>
          </a:p>
          <a:p>
            <a:pPr lvl="1" indent="-256032">
              <a:buSzPct val="100000"/>
            </a:pPr>
            <a:r>
              <a:rPr lang="en-US" sz="2400" dirty="0"/>
              <a:t>Library research provides access to archival data, which can provide useful information.</a:t>
            </a:r>
          </a:p>
          <a:p>
            <a:pPr lvl="1" indent="-256032">
              <a:buSzPct val="100000"/>
            </a:pPr>
            <a:r>
              <a:rPr lang="en-US" sz="2400" dirty="0"/>
              <a:t>For example, if one were thinking about starting a company to sell educational toys, archival research may answer question such as:</a:t>
            </a:r>
          </a:p>
          <a:p>
            <a:pPr lvl="2" indent="-256032">
              <a:buSzPct val="100000"/>
            </a:pPr>
            <a:r>
              <a:rPr lang="en-US" sz="1800" dirty="0"/>
              <a:t>What do industry experts say are the most important factors that parents consider when buying toys?</a:t>
            </a:r>
          </a:p>
          <a:p>
            <a:pPr lvl="2" indent="-256032">
              <a:buSzPct val="100000"/>
            </a:pPr>
            <a:r>
              <a:rPr lang="en-US" sz="1800" dirty="0"/>
              <a:t>Is there a trade association for the makers of educational toys that can provide additional information? </a:t>
            </a:r>
          </a:p>
        </p:txBody>
      </p:sp>
      <p:sp>
        <p:nvSpPr>
          <p:cNvPr id="4" name="Oval 3">
            <a:extLst>
              <a:ext uri="{FF2B5EF4-FFF2-40B4-BE49-F238E27FC236}">
                <a16:creationId xmlns:a16="http://schemas.microsoft.com/office/drawing/2014/main" id="{A3F151C8-E235-7146-AF0B-597CB3BEBCF9}"/>
              </a:ext>
            </a:extLst>
          </p:cNvPr>
          <p:cNvSpPr/>
          <p:nvPr/>
        </p:nvSpPr>
        <p:spPr>
          <a:xfrm>
            <a:off x="8686800" y="434770"/>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p>
        </p:txBody>
      </p:sp>
    </p:spTree>
    <p:extLst>
      <p:ext uri="{BB962C8B-B14F-4D97-AF65-F5344CB8AC3E}">
        <p14:creationId xmlns:p14="http://schemas.microsoft.com/office/powerpoint/2010/main" val="2158566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a:t>Product Demand</a:t>
            </a:r>
            <a:endParaRPr lang="en-US" sz="2000" b="0" dirty="0"/>
          </a:p>
        </p:txBody>
      </p:sp>
      <p:sp>
        <p:nvSpPr>
          <p:cNvPr id="7" name="Content Placeholder 6"/>
          <p:cNvSpPr>
            <a:spLocks noGrp="1"/>
          </p:cNvSpPr>
          <p:nvPr>
            <p:ph idx="1"/>
          </p:nvPr>
        </p:nvSpPr>
        <p:spPr>
          <a:xfrm>
            <a:off x="457200" y="1600200"/>
            <a:ext cx="8382000" cy="4724400"/>
          </a:xfrm>
        </p:spPr>
        <p:txBody>
          <a:bodyPr/>
          <a:lstStyle/>
          <a:p>
            <a:r>
              <a:rPr lang="en-US" sz="2000" dirty="0"/>
              <a:t>Step 3: </a:t>
            </a:r>
            <a:r>
              <a:rPr lang="en-US" sz="2000" b="1" dirty="0">
                <a:solidFill>
                  <a:schemeClr val="accent5"/>
                </a:solidFill>
              </a:rPr>
              <a:t>Library, Internet and Gumshoe Research</a:t>
            </a:r>
            <a:endParaRPr lang="en-US" sz="2300" dirty="0"/>
          </a:p>
          <a:p>
            <a:pPr marL="256032" indent="-256032">
              <a:buSzPct val="100000"/>
            </a:pPr>
            <a:r>
              <a:rPr lang="en-US" sz="2300" dirty="0">
                <a:solidFill>
                  <a:schemeClr val="tx2"/>
                </a:solidFill>
              </a:rPr>
              <a:t>Internet Research </a:t>
            </a:r>
          </a:p>
          <a:p>
            <a:pPr lvl="1" indent="-256032">
              <a:buSzPct val="100000"/>
            </a:pPr>
            <a:r>
              <a:rPr lang="en-US" sz="2300" dirty="0">
                <a:solidFill>
                  <a:schemeClr val="tx2"/>
                </a:solidFill>
              </a:rPr>
              <a:t>The Internet Resource Table in Appendix 3.3 provides specific recommendations of online resources to utilize.</a:t>
            </a:r>
          </a:p>
          <a:p>
            <a:pPr lvl="2" indent="-256032">
              <a:buSzPct val="100000"/>
            </a:pPr>
            <a:r>
              <a:rPr lang="en-US" sz="2300" dirty="0">
                <a:solidFill>
                  <a:schemeClr val="tx2"/>
                </a:solidFill>
              </a:rPr>
              <a:t>For example, </a:t>
            </a:r>
            <a:r>
              <a:rPr lang="en-US" sz="2300" dirty="0" err="1">
                <a:solidFill>
                  <a:schemeClr val="tx2"/>
                </a:solidFill>
              </a:rPr>
              <a:t>Statista.com</a:t>
            </a:r>
            <a:r>
              <a:rPr lang="en-US" sz="2300" dirty="0">
                <a:solidFill>
                  <a:schemeClr val="tx2"/>
                </a:solidFill>
              </a:rPr>
              <a:t>, IBISWorld, etc. which are available for free through most university libraries, provides current industry reports and facts on hundreds of industries.      </a:t>
            </a:r>
          </a:p>
          <a:p>
            <a:pPr lvl="1" indent="-256032">
              <a:buSzPct val="100000"/>
            </a:pPr>
            <a:r>
              <a:rPr lang="en-US" sz="2300" dirty="0">
                <a:solidFill>
                  <a:schemeClr val="tx2"/>
                </a:solidFill>
              </a:rPr>
              <a:t>More general Internet research is also helpful</a:t>
            </a:r>
          </a:p>
        </p:txBody>
      </p:sp>
      <p:sp>
        <p:nvSpPr>
          <p:cNvPr id="4" name="Oval 3">
            <a:extLst>
              <a:ext uri="{FF2B5EF4-FFF2-40B4-BE49-F238E27FC236}">
                <a16:creationId xmlns:a16="http://schemas.microsoft.com/office/drawing/2014/main" id="{9A3C4FAF-5356-DA49-AFCB-E7A85A588305}"/>
              </a:ext>
            </a:extLst>
          </p:cNvPr>
          <p:cNvSpPr/>
          <p:nvPr/>
        </p:nvSpPr>
        <p:spPr>
          <a:xfrm>
            <a:off x="8686800" y="434770"/>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p>
        </p:txBody>
      </p:sp>
    </p:spTree>
    <p:extLst>
      <p:ext uri="{BB962C8B-B14F-4D97-AF65-F5344CB8AC3E}">
        <p14:creationId xmlns:p14="http://schemas.microsoft.com/office/powerpoint/2010/main" val="212950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What Is Feasibility Analysis?</a:t>
            </a:r>
          </a:p>
        </p:txBody>
      </p:sp>
      <p:sp>
        <p:nvSpPr>
          <p:cNvPr id="3" name="Content Placeholder 2"/>
          <p:cNvSpPr>
            <a:spLocks noGrp="1"/>
          </p:cNvSpPr>
          <p:nvPr>
            <p:ph idx="1"/>
          </p:nvPr>
        </p:nvSpPr>
        <p:spPr>
          <a:xfrm>
            <a:off x="457200" y="1600201"/>
            <a:ext cx="7391400" cy="3276600"/>
          </a:xfrm>
        </p:spPr>
        <p:txBody>
          <a:bodyPr/>
          <a:lstStyle/>
          <a:p>
            <a:pPr marL="256032" indent="-256032">
              <a:buSzPct val="100000"/>
              <a:buNone/>
            </a:pPr>
            <a:r>
              <a:rPr lang="en-US" sz="2400" b="1" dirty="0"/>
              <a:t>Feasibility Analysis</a:t>
            </a:r>
          </a:p>
          <a:p>
            <a:pPr marL="256032" indent="-256032">
              <a:buSzPct val="100000"/>
              <a:buFontTx/>
              <a:buChar char="•"/>
            </a:pPr>
            <a:r>
              <a:rPr lang="en-US" sz="2400" dirty="0"/>
              <a:t>Feasibility analysis is the process of determining whether a business idea is viable.</a:t>
            </a:r>
          </a:p>
          <a:p>
            <a:pPr marL="256032" indent="-256032">
              <a:buSzPct val="100000"/>
              <a:buFontTx/>
              <a:buChar char="•"/>
            </a:pPr>
            <a:r>
              <a:rPr lang="en-US" sz="2400" dirty="0"/>
              <a:t>It is the preliminary evaluation of a business idea,</a:t>
            </a:r>
            <a:r>
              <a:rPr lang="en-US" sz="2400" baseline="0" dirty="0"/>
              <a:t> </a:t>
            </a:r>
            <a:r>
              <a:rPr lang="en-US" sz="2400" dirty="0"/>
              <a:t>conducted for the purpose of determining whether the idea is worth pursuing.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a:t>Product Demand</a:t>
            </a:r>
            <a:endParaRPr lang="en-US" sz="2000" b="0" dirty="0"/>
          </a:p>
        </p:txBody>
      </p:sp>
      <p:sp>
        <p:nvSpPr>
          <p:cNvPr id="7" name="Content Placeholder 6"/>
          <p:cNvSpPr>
            <a:spLocks noGrp="1"/>
          </p:cNvSpPr>
          <p:nvPr>
            <p:ph idx="1"/>
          </p:nvPr>
        </p:nvSpPr>
        <p:spPr>
          <a:xfrm>
            <a:off x="457200" y="1600200"/>
            <a:ext cx="8382000" cy="4724400"/>
          </a:xfrm>
        </p:spPr>
        <p:txBody>
          <a:bodyPr/>
          <a:lstStyle/>
          <a:p>
            <a:r>
              <a:rPr lang="en-US" sz="2400" dirty="0"/>
              <a:t>Step 3: </a:t>
            </a:r>
            <a:r>
              <a:rPr lang="en-US" sz="2400" b="1" dirty="0">
                <a:solidFill>
                  <a:schemeClr val="accent5"/>
                </a:solidFill>
              </a:rPr>
              <a:t>Library, Internet and Gumshoe Research</a:t>
            </a:r>
            <a:endParaRPr lang="en-US" sz="2800" dirty="0"/>
          </a:p>
          <a:p>
            <a:pPr marL="256032" indent="-256032">
              <a:buSzPct val="100000"/>
            </a:pPr>
            <a:r>
              <a:rPr lang="en-US" sz="2300" dirty="0"/>
              <a:t>Gumshoe Research </a:t>
            </a:r>
          </a:p>
          <a:p>
            <a:pPr lvl="1" indent="-256032">
              <a:buSzPct val="100000"/>
            </a:pPr>
            <a:r>
              <a:rPr lang="en-US" sz="2300" dirty="0"/>
              <a:t>A gumshoe is a detective or an investigator that scrounges around for information or clues wherever they can be found.  </a:t>
            </a:r>
          </a:p>
          <a:p>
            <a:pPr lvl="1" indent="-256032">
              <a:buSzPct val="100000"/>
            </a:pPr>
            <a:r>
              <a:rPr lang="en-US" sz="2300" dirty="0"/>
              <a:t>Ask </a:t>
            </a:r>
            <a:r>
              <a:rPr lang="en-US" sz="2300" dirty="0">
                <a:solidFill>
                  <a:schemeClr val="tx2"/>
                </a:solidFill>
              </a:rPr>
              <a:t>people what they think about your product or service idea. If your idea is to sell educational toys, spend time in watching how children interact with toys. Or ask the owner of a toy store to discuss your ideas.   </a:t>
            </a:r>
          </a:p>
        </p:txBody>
      </p:sp>
      <p:sp>
        <p:nvSpPr>
          <p:cNvPr id="4" name="Oval 3">
            <a:extLst>
              <a:ext uri="{FF2B5EF4-FFF2-40B4-BE49-F238E27FC236}">
                <a16:creationId xmlns:a16="http://schemas.microsoft.com/office/drawing/2014/main" id="{357CE4EF-FCA9-5D4E-A3C2-7030390B5DD0}"/>
              </a:ext>
            </a:extLst>
          </p:cNvPr>
          <p:cNvSpPr/>
          <p:nvPr/>
        </p:nvSpPr>
        <p:spPr>
          <a:xfrm>
            <a:off x="8686800" y="434770"/>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p>
        </p:txBody>
      </p:sp>
    </p:spTree>
    <p:extLst>
      <p:ext uri="{BB962C8B-B14F-4D97-AF65-F5344CB8AC3E}">
        <p14:creationId xmlns:p14="http://schemas.microsoft.com/office/powerpoint/2010/main" val="3672776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1FA57-66E1-364C-9DFD-84CF849D1B0A}"/>
              </a:ext>
            </a:extLst>
          </p:cNvPr>
          <p:cNvSpPr>
            <a:spLocks noGrp="1"/>
          </p:cNvSpPr>
          <p:nvPr>
            <p:ph type="title"/>
          </p:nvPr>
        </p:nvSpPr>
        <p:spPr/>
        <p:txBody>
          <a:bodyPr/>
          <a:lstStyle/>
          <a:p>
            <a:r>
              <a:rPr lang="en-GB" dirty="0"/>
              <a:t>Online tools available for determining Desirability and Demand (see </a:t>
            </a:r>
            <a:r>
              <a:rPr lang="en-GB" dirty="0">
                <a:solidFill>
                  <a:srgbClr val="FF0000"/>
                </a:solidFill>
              </a:rPr>
              <a:t>Table 3.2</a:t>
            </a:r>
            <a:r>
              <a:rPr lang="en-GB" dirty="0"/>
              <a:t>)	</a:t>
            </a:r>
          </a:p>
        </p:txBody>
      </p:sp>
      <p:sp>
        <p:nvSpPr>
          <p:cNvPr id="3" name="Content Placeholder 2">
            <a:extLst>
              <a:ext uri="{FF2B5EF4-FFF2-40B4-BE49-F238E27FC236}">
                <a16:creationId xmlns:a16="http://schemas.microsoft.com/office/drawing/2014/main" id="{1507C6B5-51F7-684F-A427-FAE69B83F605}"/>
              </a:ext>
            </a:extLst>
          </p:cNvPr>
          <p:cNvSpPr>
            <a:spLocks noGrp="1"/>
          </p:cNvSpPr>
          <p:nvPr>
            <p:ph idx="1"/>
          </p:nvPr>
        </p:nvSpPr>
        <p:spPr/>
        <p:txBody>
          <a:bodyPr/>
          <a:lstStyle/>
          <a:p>
            <a:r>
              <a:rPr lang="en-GB" dirty="0"/>
              <a:t>3D PRINTING SERVICES</a:t>
            </a:r>
          </a:p>
          <a:p>
            <a:r>
              <a:rPr lang="en-GB" dirty="0"/>
              <a:t>A/B SPLIT TEST</a:t>
            </a:r>
          </a:p>
          <a:p>
            <a:r>
              <a:rPr lang="en-GB" dirty="0"/>
              <a:t>FORUMS FOR FEEDBACK ON BUSINESS IDEAS</a:t>
            </a:r>
          </a:p>
          <a:p>
            <a:r>
              <a:rPr lang="en-GB" dirty="0"/>
              <a:t>LANDING PAGES (FOR ATTRACTIVITY TEST)</a:t>
            </a:r>
          </a:p>
          <a:p>
            <a:r>
              <a:rPr lang="en-GB" dirty="0"/>
              <a:t>“MARKET” RESEARCH</a:t>
            </a:r>
          </a:p>
          <a:p>
            <a:r>
              <a:rPr lang="en-GB" dirty="0"/>
              <a:t>ONLINE WHITEBOARD</a:t>
            </a:r>
          </a:p>
          <a:p>
            <a:r>
              <a:rPr lang="en-GB" dirty="0"/>
              <a:t>FAST PROTOTYPING SERVICES</a:t>
            </a:r>
          </a:p>
          <a:p>
            <a:r>
              <a:rPr lang="en-GB" dirty="0"/>
              <a:t>Q&amp;A WEBSITES</a:t>
            </a:r>
          </a:p>
          <a:p>
            <a:r>
              <a:rPr lang="en-GB" dirty="0"/>
              <a:t>SURVEY MANAGERS</a:t>
            </a:r>
          </a:p>
          <a:p>
            <a:r>
              <a:rPr lang="en-GB" dirty="0"/>
              <a:t>WEBISTES USABILITY TESTING</a:t>
            </a:r>
          </a:p>
        </p:txBody>
      </p:sp>
      <p:sp>
        <p:nvSpPr>
          <p:cNvPr id="4" name="Oval 3">
            <a:extLst>
              <a:ext uri="{FF2B5EF4-FFF2-40B4-BE49-F238E27FC236}">
                <a16:creationId xmlns:a16="http://schemas.microsoft.com/office/drawing/2014/main" id="{22D75525-A076-914F-8AA6-EDE1C3CA6699}"/>
              </a:ext>
            </a:extLst>
          </p:cNvPr>
          <p:cNvSpPr/>
          <p:nvPr/>
        </p:nvSpPr>
        <p:spPr>
          <a:xfrm>
            <a:off x="8686800" y="434770"/>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p>
        </p:txBody>
      </p:sp>
    </p:spTree>
    <p:extLst>
      <p:ext uri="{BB962C8B-B14F-4D97-AF65-F5344CB8AC3E}">
        <p14:creationId xmlns:p14="http://schemas.microsoft.com/office/powerpoint/2010/main" val="2582303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a:t>Industry/Target Market Feasibility Analysis</a:t>
            </a:r>
            <a:endParaRPr lang="en-US" sz="2400" b="0" dirty="0"/>
          </a:p>
        </p:txBody>
      </p:sp>
      <p:sp>
        <p:nvSpPr>
          <p:cNvPr id="9" name="Content Placeholder 8"/>
          <p:cNvSpPr>
            <a:spLocks noGrp="1"/>
          </p:cNvSpPr>
          <p:nvPr>
            <p:ph idx="1"/>
          </p:nvPr>
        </p:nvSpPr>
        <p:spPr>
          <a:xfrm>
            <a:off x="457200" y="1600201"/>
            <a:ext cx="8153400" cy="3657600"/>
          </a:xfrm>
        </p:spPr>
        <p:txBody>
          <a:bodyPr/>
          <a:lstStyle/>
          <a:p>
            <a:pPr>
              <a:buNone/>
            </a:pPr>
            <a:r>
              <a:rPr lang="en-US" sz="2400" b="1" dirty="0"/>
              <a:t>Purpose</a:t>
            </a:r>
          </a:p>
          <a:p>
            <a:pPr marL="256032" indent="-256032">
              <a:buSzPct val="100000"/>
              <a:buFontTx/>
              <a:buChar char="•"/>
            </a:pPr>
            <a:r>
              <a:rPr lang="en-US" sz="2400" dirty="0"/>
              <a:t>Is an assessment of the overall appeal of the industry and the target market for the proposed business.</a:t>
            </a:r>
          </a:p>
          <a:p>
            <a:pPr marL="256032" indent="-256032">
              <a:buSzPct val="100000"/>
              <a:buFontTx/>
              <a:buChar char="•"/>
            </a:pPr>
            <a:r>
              <a:rPr lang="en-US" sz="2400" dirty="0"/>
              <a:t>An industry is a group of firms producing a similar product or service.</a:t>
            </a:r>
          </a:p>
          <a:p>
            <a:pPr marL="256032" indent="-256032">
              <a:buSzPct val="100000"/>
              <a:buFontTx/>
              <a:buChar char="•"/>
            </a:pPr>
            <a:r>
              <a:rPr lang="en-US" sz="2400" dirty="0"/>
              <a:t>A firm</a:t>
            </a:r>
            <a:r>
              <a:rPr lang="en-US" altLang="en-US" sz="2400" dirty="0"/>
              <a:t>’</a:t>
            </a:r>
            <a:r>
              <a:rPr lang="en-US" sz="2400" dirty="0"/>
              <a:t>s target market is the limited portion of the market it plans to go after.</a:t>
            </a:r>
          </a:p>
        </p:txBody>
      </p:sp>
      <p:sp>
        <p:nvSpPr>
          <p:cNvPr id="4" name="Oval 3">
            <a:extLst>
              <a:ext uri="{FF2B5EF4-FFF2-40B4-BE49-F238E27FC236}">
                <a16:creationId xmlns:a16="http://schemas.microsoft.com/office/drawing/2014/main" id="{D05B9B2D-5AF3-BF47-99D8-0C081529CCD1}"/>
              </a:ext>
            </a:extLst>
          </p:cNvPr>
          <p:cNvSpPr/>
          <p:nvPr/>
        </p:nvSpPr>
        <p:spPr>
          <a:xfrm>
            <a:off x="8534400" y="457200"/>
            <a:ext cx="304800" cy="304800"/>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sz="2000" dirty="0" err="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a:t>Industry/Target Market Feasibility Analysis</a:t>
            </a:r>
            <a:endParaRPr lang="en-US" sz="2400" b="0" dirty="0"/>
          </a:p>
        </p:txBody>
      </p:sp>
      <p:sp>
        <p:nvSpPr>
          <p:cNvPr id="11" name="Content Placeholder 10"/>
          <p:cNvSpPr>
            <a:spLocks noGrp="1"/>
          </p:cNvSpPr>
          <p:nvPr>
            <p:ph idx="1"/>
          </p:nvPr>
        </p:nvSpPr>
        <p:spPr>
          <a:xfrm>
            <a:off x="457200" y="1600201"/>
            <a:ext cx="8382000" cy="2895600"/>
          </a:xfrm>
        </p:spPr>
        <p:txBody>
          <a:bodyPr/>
          <a:lstStyle/>
          <a:p>
            <a:pPr marL="0" indent="0">
              <a:buSzPct val="100000"/>
              <a:buNone/>
            </a:pPr>
            <a:r>
              <a:rPr lang="en-US" sz="2400" b="1" dirty="0"/>
              <a:t>Components of industry/target market feasibility analysis</a:t>
            </a:r>
          </a:p>
          <a:p>
            <a:pPr marL="256032" indent="-256032">
              <a:buSzPct val="100000"/>
            </a:pPr>
            <a:r>
              <a:rPr lang="en-US" sz="2400" dirty="0"/>
              <a:t>Industry Attractiveness</a:t>
            </a:r>
          </a:p>
          <a:p>
            <a:pPr marL="256032" indent="-256032">
              <a:buSzPct val="100000"/>
            </a:pPr>
            <a:r>
              <a:rPr lang="en-US" sz="2400" dirty="0"/>
              <a:t>Target Market Attractiveness</a:t>
            </a:r>
          </a:p>
        </p:txBody>
      </p:sp>
      <p:sp>
        <p:nvSpPr>
          <p:cNvPr id="4" name="Oval 3">
            <a:extLst>
              <a:ext uri="{FF2B5EF4-FFF2-40B4-BE49-F238E27FC236}">
                <a16:creationId xmlns:a16="http://schemas.microsoft.com/office/drawing/2014/main" id="{D9B38F1A-C206-3344-9F18-CDD7C38F4CF4}"/>
              </a:ext>
            </a:extLst>
          </p:cNvPr>
          <p:cNvSpPr/>
          <p:nvPr/>
        </p:nvSpPr>
        <p:spPr>
          <a:xfrm>
            <a:off x="8534400" y="457200"/>
            <a:ext cx="304800" cy="304800"/>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sz="2000" dirty="0" err="1"/>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a:t>Industry Attractiveness</a:t>
            </a:r>
            <a:endParaRPr lang="en-US" sz="2000" b="0" dirty="0"/>
          </a:p>
        </p:txBody>
      </p:sp>
      <p:sp>
        <p:nvSpPr>
          <p:cNvPr id="7" name="Content Placeholder 6"/>
          <p:cNvSpPr>
            <a:spLocks noGrp="1"/>
          </p:cNvSpPr>
          <p:nvPr>
            <p:ph idx="1"/>
          </p:nvPr>
        </p:nvSpPr>
        <p:spPr>
          <a:xfrm>
            <a:off x="457200" y="1600201"/>
            <a:ext cx="8229600" cy="3810000"/>
          </a:xfrm>
        </p:spPr>
        <p:txBody>
          <a:bodyPr/>
          <a:lstStyle/>
          <a:p>
            <a:pPr marL="256032" lvl="1" indent="-256032">
              <a:spcBef>
                <a:spcPts val="1500"/>
              </a:spcBef>
              <a:buFont typeface="Arial" panose="020B0604020202020204" pitchFamily="34" charset="0"/>
              <a:buChar char="•"/>
            </a:pPr>
            <a:r>
              <a:rPr lang="en-US" sz="2400" dirty="0"/>
              <a:t>Industries vary in terms of their overall attractiveness.</a:t>
            </a:r>
          </a:p>
          <a:p>
            <a:pPr marL="256032" lvl="1" indent="-256032">
              <a:spcBef>
                <a:spcPts val="1500"/>
              </a:spcBef>
              <a:buFont typeface="Arial" panose="020B0604020202020204" pitchFamily="34" charset="0"/>
              <a:buChar char="•"/>
            </a:pPr>
            <a:r>
              <a:rPr lang="en-US" sz="2400" dirty="0"/>
              <a:t>In general, the most attractive industries have some characteristics in common.</a:t>
            </a:r>
          </a:p>
          <a:p>
            <a:pPr marL="256032" lvl="1" indent="-256032">
              <a:spcBef>
                <a:spcPts val="1500"/>
              </a:spcBef>
              <a:buFont typeface="Arial" panose="020B0604020202020204" pitchFamily="34" charset="0"/>
              <a:buChar char="•"/>
            </a:pPr>
            <a:r>
              <a:rPr lang="en-US" sz="2400" dirty="0"/>
              <a:t>Particularly important—the degree to which environmental and business trends are moving in favor rather than against the industry.</a:t>
            </a:r>
          </a:p>
          <a:p>
            <a:pPr marL="256032" lvl="1" indent="-256032">
              <a:spcBef>
                <a:spcPts val="1500"/>
              </a:spcBef>
              <a:buFont typeface="Arial" panose="020B0604020202020204" pitchFamily="34" charset="0"/>
              <a:buChar char="•"/>
            </a:pPr>
            <a:r>
              <a:rPr lang="en-US" sz="2400" dirty="0"/>
              <a:t>In this phase, no need to go too much in deep with a….(following slide)</a:t>
            </a:r>
          </a:p>
        </p:txBody>
      </p:sp>
      <p:sp>
        <p:nvSpPr>
          <p:cNvPr id="4" name="Oval 3">
            <a:extLst>
              <a:ext uri="{FF2B5EF4-FFF2-40B4-BE49-F238E27FC236}">
                <a16:creationId xmlns:a16="http://schemas.microsoft.com/office/drawing/2014/main" id="{960E87CD-7FB7-034B-85A9-9D7559CDBEBC}"/>
              </a:ext>
            </a:extLst>
          </p:cNvPr>
          <p:cNvSpPr/>
          <p:nvPr/>
        </p:nvSpPr>
        <p:spPr>
          <a:xfrm>
            <a:off x="8534400" y="457200"/>
            <a:ext cx="304800" cy="304800"/>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sz="2000" dirty="0" err="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9235" y="298186"/>
            <a:ext cx="8839200" cy="463814"/>
          </a:xfrm>
        </p:spPr>
        <p:txBody>
          <a:bodyPr/>
          <a:lstStyle/>
          <a:p>
            <a:r>
              <a:rPr lang="en-US" sz="3600" dirty="0"/>
              <a:t>Industry Attractiveness: 5 forces framework</a:t>
            </a:r>
            <a:endParaRPr lang="en-US" sz="2000" b="0" dirty="0"/>
          </a:p>
        </p:txBody>
      </p:sp>
      <p:pic>
        <p:nvPicPr>
          <p:cNvPr id="2" name="Picture 1">
            <a:extLst>
              <a:ext uri="{FF2B5EF4-FFF2-40B4-BE49-F238E27FC236}">
                <a16:creationId xmlns:a16="http://schemas.microsoft.com/office/drawing/2014/main" id="{12E62C03-EF4D-F141-8B1F-C0AAC14D0524}"/>
              </a:ext>
            </a:extLst>
          </p:cNvPr>
          <p:cNvPicPr>
            <a:picLocks noChangeAspect="1"/>
          </p:cNvPicPr>
          <p:nvPr/>
        </p:nvPicPr>
        <p:blipFill>
          <a:blip r:embed="rId2"/>
          <a:stretch>
            <a:fillRect/>
          </a:stretch>
        </p:blipFill>
        <p:spPr>
          <a:xfrm>
            <a:off x="249687" y="1161691"/>
            <a:ext cx="8636000" cy="4851400"/>
          </a:xfrm>
          <a:prstGeom prst="rect">
            <a:avLst/>
          </a:prstGeom>
        </p:spPr>
      </p:pic>
      <p:sp>
        <p:nvSpPr>
          <p:cNvPr id="3" name="Rectangle 2">
            <a:extLst>
              <a:ext uri="{FF2B5EF4-FFF2-40B4-BE49-F238E27FC236}">
                <a16:creationId xmlns:a16="http://schemas.microsoft.com/office/drawing/2014/main" id="{9E5D86F8-BEC7-7249-AD88-0481A33A59EF}"/>
              </a:ext>
            </a:extLst>
          </p:cNvPr>
          <p:cNvSpPr/>
          <p:nvPr/>
        </p:nvSpPr>
        <p:spPr>
          <a:xfrm>
            <a:off x="313187" y="6096000"/>
            <a:ext cx="8509000" cy="307777"/>
          </a:xfrm>
          <a:prstGeom prst="rect">
            <a:avLst/>
          </a:prstGeom>
        </p:spPr>
        <p:txBody>
          <a:bodyPr wrap="square">
            <a:spAutoFit/>
          </a:bodyPr>
          <a:lstStyle/>
          <a:p>
            <a:pPr fontAlgn="base"/>
            <a:r>
              <a:rPr lang="it-IT" sz="1400" dirty="0">
                <a:solidFill>
                  <a:srgbClr val="444444"/>
                </a:solidFill>
                <a:latin typeface="Open Sans"/>
              </a:rPr>
              <a:t>Porter, M.E. (1979). How Competitive </a:t>
            </a:r>
            <a:r>
              <a:rPr lang="it-IT" sz="1400" dirty="0" err="1">
                <a:solidFill>
                  <a:srgbClr val="444444"/>
                </a:solidFill>
                <a:latin typeface="Open Sans"/>
              </a:rPr>
              <a:t>Forces</a:t>
            </a:r>
            <a:r>
              <a:rPr lang="it-IT" sz="1400" dirty="0">
                <a:solidFill>
                  <a:srgbClr val="444444"/>
                </a:solidFill>
                <a:latin typeface="Open Sans"/>
              </a:rPr>
              <a:t> </a:t>
            </a:r>
            <a:r>
              <a:rPr lang="it-IT" sz="1400" dirty="0" err="1">
                <a:solidFill>
                  <a:srgbClr val="444444"/>
                </a:solidFill>
                <a:latin typeface="Open Sans"/>
              </a:rPr>
              <a:t>Shape</a:t>
            </a:r>
            <a:r>
              <a:rPr lang="it-IT" sz="1400" dirty="0">
                <a:solidFill>
                  <a:srgbClr val="444444"/>
                </a:solidFill>
                <a:latin typeface="Open Sans"/>
              </a:rPr>
              <a:t> </a:t>
            </a:r>
            <a:r>
              <a:rPr lang="it-IT" sz="1400" dirty="0" err="1">
                <a:solidFill>
                  <a:srgbClr val="444444"/>
                </a:solidFill>
                <a:latin typeface="Open Sans"/>
              </a:rPr>
              <a:t>Strategy</a:t>
            </a:r>
            <a:r>
              <a:rPr lang="it-IT" sz="1400" dirty="0">
                <a:solidFill>
                  <a:srgbClr val="444444"/>
                </a:solidFill>
                <a:latin typeface="Open Sans"/>
              </a:rPr>
              <a:t>. Harvard Business Review</a:t>
            </a:r>
          </a:p>
        </p:txBody>
      </p:sp>
      <p:sp>
        <p:nvSpPr>
          <p:cNvPr id="8" name="Oval 7">
            <a:extLst>
              <a:ext uri="{FF2B5EF4-FFF2-40B4-BE49-F238E27FC236}">
                <a16:creationId xmlns:a16="http://schemas.microsoft.com/office/drawing/2014/main" id="{CD1A0077-057C-9442-A867-B83F2C382F5C}"/>
              </a:ext>
            </a:extLst>
          </p:cNvPr>
          <p:cNvSpPr/>
          <p:nvPr/>
        </p:nvSpPr>
        <p:spPr>
          <a:xfrm>
            <a:off x="8669787" y="762000"/>
            <a:ext cx="304800" cy="304800"/>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sz="2000" dirty="0" err="1"/>
          </a:p>
        </p:txBody>
      </p:sp>
    </p:spTree>
    <p:extLst>
      <p:ext uri="{BB962C8B-B14F-4D97-AF65-F5344CB8AC3E}">
        <p14:creationId xmlns:p14="http://schemas.microsoft.com/office/powerpoint/2010/main" val="768851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a:t>Industry Attractiveness</a:t>
            </a:r>
            <a:endParaRPr lang="en-US" sz="2000" b="0" dirty="0"/>
          </a:p>
        </p:txBody>
      </p:sp>
      <p:sp>
        <p:nvSpPr>
          <p:cNvPr id="11" name="Content Placeholder 10"/>
          <p:cNvSpPr>
            <a:spLocks noGrp="1"/>
          </p:cNvSpPr>
          <p:nvPr>
            <p:ph idx="1"/>
          </p:nvPr>
        </p:nvSpPr>
        <p:spPr>
          <a:xfrm>
            <a:off x="457200" y="1447800"/>
            <a:ext cx="7696200" cy="4724400"/>
          </a:xfrm>
        </p:spPr>
        <p:txBody>
          <a:bodyPr/>
          <a:lstStyle/>
          <a:p>
            <a:pPr marL="256032" indent="-256032">
              <a:spcBef>
                <a:spcPts val="1000"/>
              </a:spcBef>
              <a:buSzPct val="100000"/>
              <a:buNone/>
            </a:pPr>
            <a:r>
              <a:rPr lang="en-US" sz="2200" dirty="0"/>
              <a:t>Characteristics of Attractive Industries</a:t>
            </a:r>
          </a:p>
          <a:p>
            <a:pPr>
              <a:spcBef>
                <a:spcPts val="1000"/>
              </a:spcBef>
            </a:pPr>
            <a:r>
              <a:rPr lang="en-US" sz="2200" dirty="0"/>
              <a:t>Are early rather than late in their life cycle.</a:t>
            </a:r>
          </a:p>
          <a:p>
            <a:pPr marL="256032" indent="-256032">
              <a:spcBef>
                <a:spcPts val="1000"/>
              </a:spcBef>
              <a:buSzPct val="100000"/>
              <a:buFontTx/>
              <a:buChar char="•"/>
            </a:pPr>
            <a:r>
              <a:rPr lang="en-US" sz="2200" dirty="0"/>
              <a:t>Are fragmented rather than concentrated.</a:t>
            </a:r>
          </a:p>
          <a:p>
            <a:pPr marL="256032" indent="-256032">
              <a:spcBef>
                <a:spcPts val="1000"/>
              </a:spcBef>
              <a:buSzPct val="100000"/>
              <a:buFontTx/>
              <a:buChar char="•"/>
            </a:pPr>
            <a:r>
              <a:rPr lang="en-US" sz="2200" dirty="0"/>
              <a:t>Are growing rather than shrinking.</a:t>
            </a:r>
          </a:p>
          <a:p>
            <a:pPr marL="256032" indent="-256032">
              <a:spcBef>
                <a:spcPts val="1000"/>
              </a:spcBef>
              <a:buSzPct val="100000"/>
              <a:buFontTx/>
              <a:buChar char="•"/>
            </a:pPr>
            <a:r>
              <a:rPr lang="en-US" sz="2200" dirty="0"/>
              <a:t>Are selling products and services that customers </a:t>
            </a:r>
            <a:r>
              <a:rPr lang="en-US" altLang="en-US" sz="2200" dirty="0"/>
              <a:t>“</a:t>
            </a:r>
            <a:r>
              <a:rPr lang="en-US" sz="2200" dirty="0"/>
              <a:t>must have</a:t>
            </a:r>
            <a:r>
              <a:rPr lang="en-US" altLang="en-US" sz="2200" dirty="0"/>
              <a:t>”</a:t>
            </a:r>
            <a:r>
              <a:rPr lang="en-US" sz="2200" dirty="0"/>
              <a:t> rather than </a:t>
            </a:r>
            <a:r>
              <a:rPr lang="en-US" altLang="en-US" sz="2200" dirty="0"/>
              <a:t>“</a:t>
            </a:r>
            <a:r>
              <a:rPr lang="en-US" sz="2200" dirty="0"/>
              <a:t>want to have.</a:t>
            </a:r>
            <a:r>
              <a:rPr lang="en-US" altLang="en-US" sz="2200" dirty="0"/>
              <a:t>”</a:t>
            </a:r>
            <a:endParaRPr lang="en-US" sz="2200" dirty="0"/>
          </a:p>
          <a:p>
            <a:pPr marL="256032" indent="-256032">
              <a:spcBef>
                <a:spcPts val="1000"/>
              </a:spcBef>
              <a:buSzPct val="100000"/>
              <a:buFontTx/>
              <a:buChar char="•"/>
            </a:pPr>
            <a:r>
              <a:rPr lang="en-US" sz="2200" dirty="0"/>
              <a:t>Have high rather than low operating margins.</a:t>
            </a:r>
          </a:p>
          <a:p>
            <a:pPr marL="256032" indent="-256032">
              <a:spcBef>
                <a:spcPts val="1000"/>
              </a:spcBef>
              <a:buSzPct val="100000"/>
              <a:buFontTx/>
              <a:buChar char="•"/>
            </a:pPr>
            <a:r>
              <a:rPr lang="en-US" sz="2200" dirty="0"/>
              <a:t>Are not highly dependent on the low price of a key raw material, like gasoline or flour, to be profitable</a:t>
            </a:r>
          </a:p>
        </p:txBody>
      </p:sp>
      <p:sp>
        <p:nvSpPr>
          <p:cNvPr id="4" name="Oval 3">
            <a:extLst>
              <a:ext uri="{FF2B5EF4-FFF2-40B4-BE49-F238E27FC236}">
                <a16:creationId xmlns:a16="http://schemas.microsoft.com/office/drawing/2014/main" id="{978BAA6E-B718-FF45-8452-750B69101825}"/>
              </a:ext>
            </a:extLst>
          </p:cNvPr>
          <p:cNvSpPr/>
          <p:nvPr/>
        </p:nvSpPr>
        <p:spPr>
          <a:xfrm>
            <a:off x="8534400" y="457200"/>
            <a:ext cx="304800" cy="304800"/>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sz="2000" dirty="0" err="1"/>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a:t>Target Market Attractiveness</a:t>
            </a:r>
          </a:p>
        </p:txBody>
      </p:sp>
      <p:sp>
        <p:nvSpPr>
          <p:cNvPr id="7" name="Content Placeholder 6"/>
          <p:cNvSpPr>
            <a:spLocks noGrp="1"/>
          </p:cNvSpPr>
          <p:nvPr>
            <p:ph idx="1"/>
          </p:nvPr>
        </p:nvSpPr>
        <p:spPr>
          <a:xfrm>
            <a:off x="457200" y="1600200"/>
            <a:ext cx="8077200" cy="4724400"/>
          </a:xfrm>
        </p:spPr>
        <p:txBody>
          <a:bodyPr/>
          <a:lstStyle/>
          <a:p>
            <a:pPr marL="256032" lvl="1" indent="-256032">
              <a:spcBef>
                <a:spcPts val="1500"/>
              </a:spcBef>
              <a:buFont typeface="Arial" panose="020B0604020202020204" pitchFamily="34" charset="0"/>
              <a:buChar char="•"/>
            </a:pPr>
            <a:r>
              <a:rPr lang="en-US" sz="2400" dirty="0"/>
              <a:t>In general, start-ups target market niches that are large enough for the business but yet small enough to avoid attracting larger competitors (you can call them “blue oceans”).</a:t>
            </a:r>
          </a:p>
          <a:p>
            <a:pPr marL="256032" lvl="1" indent="-256032">
              <a:spcBef>
                <a:spcPts val="1500"/>
              </a:spcBef>
              <a:buFont typeface="Arial" panose="020B0604020202020204" pitchFamily="34" charset="0"/>
              <a:buChar char="•"/>
            </a:pPr>
            <a:r>
              <a:rPr lang="en-US" sz="2400" dirty="0"/>
              <a:t>Assessing the attractiveness of a target market is tough: market reports can cost a fortune (for a start-up). In the alternative, information concerning market trends can be collected from trade associations, intermediates, distributors, retailers, and competitors.</a:t>
            </a:r>
          </a:p>
        </p:txBody>
      </p:sp>
      <p:sp>
        <p:nvSpPr>
          <p:cNvPr id="4" name="Oval 3">
            <a:extLst>
              <a:ext uri="{FF2B5EF4-FFF2-40B4-BE49-F238E27FC236}">
                <a16:creationId xmlns:a16="http://schemas.microsoft.com/office/drawing/2014/main" id="{ADAEAD6A-3D3D-2E4D-A9FB-B4000CC78BAA}"/>
              </a:ext>
            </a:extLst>
          </p:cNvPr>
          <p:cNvSpPr/>
          <p:nvPr/>
        </p:nvSpPr>
        <p:spPr>
          <a:xfrm>
            <a:off x="8534400" y="457200"/>
            <a:ext cx="304800" cy="304800"/>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sz="2000" dirty="0" err="1"/>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15372"/>
            <a:ext cx="8458200" cy="1097280"/>
          </a:xfrm>
        </p:spPr>
        <p:txBody>
          <a:bodyPr/>
          <a:lstStyle/>
          <a:p>
            <a:r>
              <a:rPr lang="en-US" sz="3600" dirty="0"/>
              <a:t>Organizational Feasibility Analysis</a:t>
            </a:r>
            <a:endParaRPr lang="en-US" sz="2400" b="0" dirty="0"/>
          </a:p>
        </p:txBody>
      </p:sp>
      <p:sp>
        <p:nvSpPr>
          <p:cNvPr id="14" name="Content Placeholder 13"/>
          <p:cNvSpPr>
            <a:spLocks noGrp="1"/>
          </p:cNvSpPr>
          <p:nvPr>
            <p:ph idx="1"/>
          </p:nvPr>
        </p:nvSpPr>
        <p:spPr>
          <a:xfrm>
            <a:off x="457200" y="1600201"/>
            <a:ext cx="8077200" cy="2819399"/>
          </a:xfrm>
        </p:spPr>
        <p:txBody>
          <a:bodyPr/>
          <a:lstStyle/>
          <a:p>
            <a:pPr>
              <a:buNone/>
            </a:pPr>
            <a:r>
              <a:rPr lang="en-US" sz="2400" b="1" dirty="0"/>
              <a:t>Purpose</a:t>
            </a:r>
          </a:p>
          <a:p>
            <a:pPr marL="256032" indent="-256032">
              <a:buSzPct val="100000"/>
              <a:buFontTx/>
              <a:buChar char="•"/>
            </a:pPr>
            <a:r>
              <a:rPr lang="en-US" sz="2400" dirty="0"/>
              <a:t>Is conducted to determine whether a proposed business has sufficient management expertise, organizational competence, and resources to successfully launch a business.</a:t>
            </a:r>
          </a:p>
          <a:p>
            <a:pPr marL="256032" indent="-256032">
              <a:buSzPct val="100000"/>
              <a:buFontTx/>
              <a:buChar char="•"/>
            </a:pPr>
            <a:r>
              <a:rPr lang="en-US" sz="2400" dirty="0"/>
              <a:t>Focuses on non-financial resources:</a:t>
            </a:r>
          </a:p>
          <a:p>
            <a:pPr marL="707073" lvl="1" indent="-256032">
              <a:buSzPct val="100000"/>
            </a:pPr>
            <a:r>
              <a:rPr lang="en-US" sz="2400" b="1" dirty="0"/>
              <a:t>Management Prowess</a:t>
            </a:r>
          </a:p>
          <a:p>
            <a:pPr marL="707073" lvl="1" indent="-256032">
              <a:buSzPct val="100000"/>
            </a:pPr>
            <a:r>
              <a:rPr lang="en-US" sz="2400" b="1" dirty="0"/>
              <a:t>Resource Sufficiency</a:t>
            </a:r>
          </a:p>
          <a:p>
            <a:pPr marL="707073" lvl="1" indent="-256032">
              <a:buSzPct val="100000"/>
              <a:buFontTx/>
              <a:buChar char="•"/>
            </a:pPr>
            <a:endParaRPr lang="en-US" sz="2400" dirty="0"/>
          </a:p>
        </p:txBody>
      </p:sp>
      <p:sp>
        <p:nvSpPr>
          <p:cNvPr id="4" name="Oval 3">
            <a:extLst>
              <a:ext uri="{FF2B5EF4-FFF2-40B4-BE49-F238E27FC236}">
                <a16:creationId xmlns:a16="http://schemas.microsoft.com/office/drawing/2014/main" id="{A2159D3F-5ECA-A541-B99B-B58D7CE528EB}"/>
              </a:ext>
            </a:extLst>
          </p:cNvPr>
          <p:cNvSpPr/>
          <p:nvPr/>
        </p:nvSpPr>
        <p:spPr>
          <a:xfrm>
            <a:off x="8534400" y="459212"/>
            <a:ext cx="304800" cy="304800"/>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sz="2000" dirty="0" err="1"/>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a:t>Management Prowess</a:t>
            </a:r>
          </a:p>
        </p:txBody>
      </p:sp>
      <p:sp>
        <p:nvSpPr>
          <p:cNvPr id="7" name="Content Placeholder 6"/>
          <p:cNvSpPr>
            <a:spLocks noGrp="1"/>
          </p:cNvSpPr>
          <p:nvPr>
            <p:ph idx="1"/>
          </p:nvPr>
        </p:nvSpPr>
        <p:spPr>
          <a:xfrm>
            <a:off x="457200" y="1600200"/>
            <a:ext cx="8229600" cy="4495800"/>
          </a:xfrm>
        </p:spPr>
        <p:txBody>
          <a:bodyPr/>
          <a:lstStyle/>
          <a:p>
            <a:pPr marL="256032" lvl="1" indent="-256032">
              <a:spcBef>
                <a:spcPts val="1500"/>
              </a:spcBef>
              <a:buFont typeface="Arial" panose="020B0604020202020204" pitchFamily="34" charset="0"/>
              <a:buChar char="•"/>
            </a:pPr>
            <a:r>
              <a:rPr lang="en-US" sz="2400" dirty="0"/>
              <a:t>A proposed business should honestly evaluate the prowess, or ability, of its management team to satisfy itself that management has the requisites to launch the venture.</a:t>
            </a:r>
          </a:p>
          <a:p>
            <a:pPr marL="256032" lvl="1" indent="-256032">
              <a:spcBef>
                <a:spcPts val="1500"/>
              </a:spcBef>
              <a:buFont typeface="Arial" panose="020B0604020202020204" pitchFamily="34" charset="0"/>
              <a:buChar char="•"/>
            </a:pPr>
            <a:r>
              <a:rPr lang="en-US" sz="2400" dirty="0"/>
              <a:t>Two of the most important factors in this area are:</a:t>
            </a:r>
          </a:p>
          <a:p>
            <a:pPr marL="740664" lvl="2" indent="-283464">
              <a:buFont typeface="Arial" panose="020B0604020202020204" pitchFamily="34" charset="0"/>
              <a:buChar char="‒"/>
            </a:pPr>
            <a:r>
              <a:rPr lang="en-US" sz="2400" dirty="0"/>
              <a:t>The </a:t>
            </a:r>
            <a:r>
              <a:rPr lang="en-US" sz="2400" b="1" dirty="0"/>
              <a:t>passion</a:t>
            </a:r>
            <a:r>
              <a:rPr lang="en-US" sz="2400" dirty="0"/>
              <a:t> that the sole entrepreneur or the founding team has for the business idea.</a:t>
            </a:r>
          </a:p>
          <a:p>
            <a:pPr marL="740664" lvl="2" indent="-283464">
              <a:buFont typeface="Arial" panose="020B0604020202020204" pitchFamily="34" charset="0"/>
              <a:buChar char="‒"/>
            </a:pPr>
            <a:r>
              <a:rPr lang="en-US" sz="2400" dirty="0"/>
              <a:t>The extent to which the sole entrepreneur or the founding team </a:t>
            </a:r>
            <a:r>
              <a:rPr lang="en-US" sz="2400" b="1" dirty="0"/>
              <a:t>understands the markets </a:t>
            </a:r>
            <a:r>
              <a:rPr lang="en-US" sz="2400" dirty="0"/>
              <a:t>in which the firm will participate (previous experience is key).</a:t>
            </a:r>
          </a:p>
        </p:txBody>
      </p:sp>
      <p:sp>
        <p:nvSpPr>
          <p:cNvPr id="4" name="Oval 3">
            <a:extLst>
              <a:ext uri="{FF2B5EF4-FFF2-40B4-BE49-F238E27FC236}">
                <a16:creationId xmlns:a16="http://schemas.microsoft.com/office/drawing/2014/main" id="{2C443069-37E6-5E4A-9538-280258A5898D}"/>
              </a:ext>
            </a:extLst>
          </p:cNvPr>
          <p:cNvSpPr/>
          <p:nvPr/>
        </p:nvSpPr>
        <p:spPr>
          <a:xfrm>
            <a:off x="8534400" y="459212"/>
            <a:ext cx="304800" cy="304800"/>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sz="2000" dirty="0" err="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513" y="183197"/>
            <a:ext cx="8229600" cy="548640"/>
          </a:xfrm>
        </p:spPr>
        <p:txBody>
          <a:bodyPr/>
          <a:lstStyle/>
          <a:p>
            <a:r>
              <a:rPr lang="en-US" sz="3600" dirty="0"/>
              <a:t>Remember this?</a:t>
            </a:r>
            <a:endParaRPr lang="en-US" sz="3600" b="0" dirty="0"/>
          </a:p>
        </p:txBody>
      </p:sp>
      <p:pic>
        <p:nvPicPr>
          <p:cNvPr id="4" name="Picture 3" descr="5 steps to generate creative ideas are as follows. 1, preparation. 2, incubation. 3, insight, including the eureka idea, conceived business idea, and problem solved. 4, evaluation. and 5, elaboration. All steps to generating creative ideas can proceed to following steps or restart the generation process at preparation.">
            <a:extLst>
              <a:ext uri="{FF2B5EF4-FFF2-40B4-BE49-F238E27FC236}">
                <a16:creationId xmlns:a16="http://schemas.microsoft.com/office/drawing/2014/main" id="{915BE927-8197-6048-A798-8FA6FBE920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910" y="1905000"/>
            <a:ext cx="7876180" cy="1720186"/>
          </a:xfrm>
          <a:prstGeom prst="rect">
            <a:avLst/>
          </a:prstGeom>
        </p:spPr>
      </p:pic>
      <p:sp>
        <p:nvSpPr>
          <p:cNvPr id="5" name="Content Placeholder 2">
            <a:extLst>
              <a:ext uri="{FF2B5EF4-FFF2-40B4-BE49-F238E27FC236}">
                <a16:creationId xmlns:a16="http://schemas.microsoft.com/office/drawing/2014/main" id="{E5231037-4A6C-4F48-94DD-442BDA2BE9EE}"/>
              </a:ext>
            </a:extLst>
          </p:cNvPr>
          <p:cNvSpPr txBox="1">
            <a:spLocks/>
          </p:cNvSpPr>
          <p:nvPr/>
        </p:nvSpPr>
        <p:spPr>
          <a:xfrm>
            <a:off x="1066800" y="6247420"/>
            <a:ext cx="6553200" cy="457200"/>
          </a:xfrm>
          <a:prstGeom prst="rect">
            <a:avLst/>
          </a:prstGeom>
        </p:spPr>
        <p:txBody>
          <a:bodyPr vert="horz" lIns="0" tIns="0" rIns="0" bIns="0" rtlCol="0">
            <a:noAutofit/>
          </a:bodyPr>
          <a:lstStyle>
            <a:lvl1pPr marL="118872" indent="-118872" algn="l" defTabSz="914400" rtl="0" eaLnBrk="1" latinLnBrk="0" hangingPunct="1">
              <a:spcBef>
                <a:spcPts val="1500"/>
              </a:spcBef>
              <a:buClr>
                <a:srgbClr val="007FA3"/>
              </a:buClr>
              <a:buSzPct val="25000"/>
              <a:buFont typeface="Arial" panose="020B0604020202020204" pitchFamily="34" charset="0"/>
              <a:buChar char="•"/>
              <a:defRPr sz="1600" kern="1200">
                <a:solidFill>
                  <a:schemeClr val="tx1"/>
                </a:solidFill>
                <a:latin typeface="+mn-lt"/>
                <a:ea typeface="+mn-ea"/>
                <a:cs typeface="+mn-cs"/>
              </a:defRPr>
            </a:lvl1pPr>
            <a:lvl2pPr marL="569913"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1200" b="1" dirty="0"/>
              <a:t>Figure 2.4 </a:t>
            </a:r>
            <a:r>
              <a:rPr lang="en-US" sz="1200" dirty="0"/>
              <a:t>Five Steps to Generating Creative Ideas</a:t>
            </a:r>
          </a:p>
        </p:txBody>
      </p:sp>
      <p:pic>
        <p:nvPicPr>
          <p:cNvPr id="6" name="Audio 5">
            <a:hlinkClick r:id="" action="ppaction://media"/>
            <a:extLst>
              <a:ext uri="{FF2B5EF4-FFF2-40B4-BE49-F238E27FC236}">
                <a16:creationId xmlns:a16="http://schemas.microsoft.com/office/drawing/2014/main" id="{5C3EEC66-38F9-FB44-984C-12C13F03842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8800" y="5892800"/>
            <a:ext cx="812800" cy="812800"/>
          </a:xfrm>
          <a:prstGeom prst="rect">
            <a:avLst/>
          </a:prstGeom>
        </p:spPr>
      </p:pic>
      <p:sp>
        <p:nvSpPr>
          <p:cNvPr id="7" name="TextBox 6">
            <a:extLst>
              <a:ext uri="{FF2B5EF4-FFF2-40B4-BE49-F238E27FC236}">
                <a16:creationId xmlns:a16="http://schemas.microsoft.com/office/drawing/2014/main" id="{DB53428A-12F2-8348-AD97-54EDBF940B00}"/>
              </a:ext>
            </a:extLst>
          </p:cNvPr>
          <p:cNvSpPr txBox="1"/>
          <p:nvPr/>
        </p:nvSpPr>
        <p:spPr>
          <a:xfrm>
            <a:off x="5029200" y="4275179"/>
            <a:ext cx="2438400" cy="400110"/>
          </a:xfrm>
          <a:prstGeom prst="rect">
            <a:avLst/>
          </a:prstGeom>
          <a:noFill/>
        </p:spPr>
        <p:txBody>
          <a:bodyPr wrap="square" rtlCol="0">
            <a:spAutoFit/>
          </a:bodyPr>
          <a:lstStyle/>
          <a:p>
            <a:pPr algn="ctr"/>
            <a:r>
              <a:rPr lang="en-GB" sz="2000" dirty="0">
                <a:solidFill>
                  <a:srgbClr val="FF0000"/>
                </a:solidFill>
              </a:rPr>
              <a:t>We are here now</a:t>
            </a:r>
          </a:p>
        </p:txBody>
      </p:sp>
      <p:cxnSp>
        <p:nvCxnSpPr>
          <p:cNvPr id="9" name="Straight Arrow Connector 8">
            <a:extLst>
              <a:ext uri="{FF2B5EF4-FFF2-40B4-BE49-F238E27FC236}">
                <a16:creationId xmlns:a16="http://schemas.microsoft.com/office/drawing/2014/main" id="{1686CD7F-A990-8D4C-B876-ED12E7E2C633}"/>
              </a:ext>
            </a:extLst>
          </p:cNvPr>
          <p:cNvCxnSpPr/>
          <p:nvPr/>
        </p:nvCxnSpPr>
        <p:spPr>
          <a:xfrm flipV="1">
            <a:off x="6172200" y="3429000"/>
            <a:ext cx="0" cy="71821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2615165"/>
      </p:ext>
    </p:extLst>
  </p:cSld>
  <p:clrMapOvr>
    <a:masterClrMapping/>
  </p:clrMapOvr>
  <mc:AlternateContent xmlns:mc="http://schemas.openxmlformats.org/markup-compatibility/2006" xmlns:p14="http://schemas.microsoft.com/office/powerpoint/2010/main">
    <mc:Choice Requires="p14">
      <p:transition spd="slow" p14:dur="2000" advTm="152087"/>
    </mc:Choice>
    <mc:Fallback xmlns="">
      <p:transition spd="slow" advTm="1520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a:t>Resource Sufficiency</a:t>
            </a:r>
            <a:endParaRPr lang="en-US" sz="2000" b="0" dirty="0"/>
          </a:p>
        </p:txBody>
      </p:sp>
      <p:sp>
        <p:nvSpPr>
          <p:cNvPr id="7" name="Content Placeholder 6"/>
          <p:cNvSpPr>
            <a:spLocks noGrp="1"/>
          </p:cNvSpPr>
          <p:nvPr>
            <p:ph idx="1"/>
          </p:nvPr>
        </p:nvSpPr>
        <p:spPr>
          <a:xfrm>
            <a:off x="457200" y="1600200"/>
            <a:ext cx="8229600" cy="4343400"/>
          </a:xfrm>
        </p:spPr>
        <p:txBody>
          <a:bodyPr/>
          <a:lstStyle/>
          <a:p>
            <a:pPr marL="256032" lvl="1" indent="-256032">
              <a:spcBef>
                <a:spcPts val="1500"/>
              </a:spcBef>
              <a:buFont typeface="Arial" panose="020B0604020202020204" pitchFamily="34" charset="0"/>
              <a:buChar char="•"/>
            </a:pPr>
            <a:r>
              <a:rPr lang="en-US" sz="2400" dirty="0"/>
              <a:t>This topic pertains to an assessment of whether an entrepreneur has sufficient resources to launch the proposed venture.</a:t>
            </a:r>
          </a:p>
          <a:p>
            <a:pPr marL="256032" lvl="1" indent="-256032">
              <a:spcBef>
                <a:spcPts val="1500"/>
              </a:spcBef>
              <a:buFont typeface="Arial" panose="020B0604020202020204" pitchFamily="34" charset="0"/>
              <a:buChar char="•"/>
            </a:pPr>
            <a:r>
              <a:rPr lang="en-US" sz="2400" dirty="0"/>
              <a:t>To test resource sufficiency, a firm should list the 6 to 12 most critical nonfinancial resources that will be needed to move the business idea forward successfully.</a:t>
            </a:r>
          </a:p>
          <a:p>
            <a:pPr marL="740664" lvl="2" indent="-283464">
              <a:buFont typeface="Arial" panose="020B0604020202020204" pitchFamily="34" charset="0"/>
              <a:buChar char="‒"/>
            </a:pPr>
            <a:r>
              <a:rPr lang="en-US" sz="2400" dirty="0"/>
              <a:t>If critical resources are not available in certain areas, it may be impractical to proceed with the business idea.</a:t>
            </a:r>
          </a:p>
        </p:txBody>
      </p:sp>
      <p:sp>
        <p:nvSpPr>
          <p:cNvPr id="4" name="Oval 3">
            <a:extLst>
              <a:ext uri="{FF2B5EF4-FFF2-40B4-BE49-F238E27FC236}">
                <a16:creationId xmlns:a16="http://schemas.microsoft.com/office/drawing/2014/main" id="{EE52BF13-591E-7048-80AC-4919275C49ED}"/>
              </a:ext>
            </a:extLst>
          </p:cNvPr>
          <p:cNvSpPr/>
          <p:nvPr/>
        </p:nvSpPr>
        <p:spPr>
          <a:xfrm>
            <a:off x="8534400" y="459212"/>
            <a:ext cx="304800" cy="304800"/>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sz="2000" dirty="0" err="1"/>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15372"/>
            <a:ext cx="8229600" cy="622828"/>
          </a:xfrm>
        </p:spPr>
        <p:txBody>
          <a:bodyPr/>
          <a:lstStyle/>
          <a:p>
            <a:r>
              <a:rPr lang="en-US" sz="3600" dirty="0"/>
              <a:t>Resource Sufficiency</a:t>
            </a:r>
            <a:endParaRPr lang="en-US" sz="2000" b="0" dirty="0"/>
          </a:p>
        </p:txBody>
      </p:sp>
      <p:sp>
        <p:nvSpPr>
          <p:cNvPr id="7" name="Content Placeholder 6"/>
          <p:cNvSpPr>
            <a:spLocks noGrp="1"/>
          </p:cNvSpPr>
          <p:nvPr>
            <p:ph idx="1"/>
          </p:nvPr>
        </p:nvSpPr>
        <p:spPr>
          <a:xfrm>
            <a:off x="457200" y="1066800"/>
            <a:ext cx="8229600" cy="4724400"/>
          </a:xfrm>
        </p:spPr>
        <p:txBody>
          <a:bodyPr/>
          <a:lstStyle/>
          <a:p>
            <a:pPr marL="0" indent="0">
              <a:buSzPct val="100000"/>
              <a:buNone/>
            </a:pPr>
            <a:r>
              <a:rPr lang="en-US" sz="2400" dirty="0"/>
              <a:t>Examples of nonfinancial resources that may be critical to the successful launch of a new business</a:t>
            </a:r>
          </a:p>
          <a:p>
            <a:pPr marL="256032" indent="-256032">
              <a:spcBef>
                <a:spcPts val="1200"/>
              </a:spcBef>
              <a:buSzPct val="100000"/>
              <a:buFontTx/>
              <a:buChar char="•"/>
            </a:pPr>
            <a:r>
              <a:rPr lang="en-US" sz="2400" dirty="0"/>
              <a:t>Time</a:t>
            </a:r>
          </a:p>
          <a:p>
            <a:pPr marL="256032" indent="-256032">
              <a:spcBef>
                <a:spcPts val="1200"/>
              </a:spcBef>
              <a:buSzPct val="100000"/>
              <a:buFontTx/>
              <a:buChar char="•"/>
            </a:pPr>
            <a:r>
              <a:rPr lang="en-US" sz="2400" dirty="0"/>
              <a:t>Access to distribution channels</a:t>
            </a:r>
          </a:p>
          <a:p>
            <a:pPr marL="256032" indent="-256032">
              <a:spcBef>
                <a:spcPts val="1200"/>
              </a:spcBef>
              <a:buSzPct val="100000"/>
              <a:buFontTx/>
              <a:buChar char="•"/>
            </a:pPr>
            <a:r>
              <a:rPr lang="en-US" sz="2400" dirty="0"/>
              <a:t>Lab space, manufacturing space, or space to launch a service business</a:t>
            </a:r>
          </a:p>
          <a:p>
            <a:pPr marL="256032" indent="-256032">
              <a:spcBef>
                <a:spcPts val="1200"/>
              </a:spcBef>
              <a:buSzPct val="100000"/>
              <a:buFontTx/>
              <a:buChar char="•"/>
            </a:pPr>
            <a:r>
              <a:rPr lang="en-US" sz="2400" dirty="0"/>
              <a:t>Internet Visibility (at acceptable costs)</a:t>
            </a:r>
          </a:p>
          <a:p>
            <a:pPr marL="256032" indent="-256032">
              <a:spcBef>
                <a:spcPts val="1200"/>
              </a:spcBef>
              <a:buSzPct val="100000"/>
              <a:buFontTx/>
              <a:buChar char="•"/>
            </a:pPr>
            <a:r>
              <a:rPr lang="en-US" sz="2400" dirty="0"/>
              <a:t>Availability of contract manufacturers or service providers.</a:t>
            </a:r>
          </a:p>
          <a:p>
            <a:pPr marL="256032" indent="-256032">
              <a:spcBef>
                <a:spcPts val="1200"/>
              </a:spcBef>
              <a:buSzPct val="100000"/>
              <a:buFontTx/>
              <a:buChar char="•"/>
            </a:pPr>
            <a:r>
              <a:rPr lang="en-US" sz="2400" dirty="0"/>
              <a:t>Key management employees (now and in the future).</a:t>
            </a:r>
          </a:p>
          <a:p>
            <a:pPr marL="256032" indent="-256032">
              <a:spcBef>
                <a:spcPts val="1200"/>
              </a:spcBef>
              <a:buSzPct val="100000"/>
              <a:buFontTx/>
              <a:buChar char="•"/>
            </a:pPr>
            <a:r>
              <a:rPr lang="en-US" sz="2400" dirty="0"/>
              <a:t>Ability to obtain intellectual property protection.</a:t>
            </a:r>
          </a:p>
          <a:p>
            <a:pPr marL="256032" indent="-256032">
              <a:spcBef>
                <a:spcPts val="1200"/>
              </a:spcBef>
              <a:buSzPct val="100000"/>
              <a:buFontTx/>
              <a:buChar char="•"/>
            </a:pPr>
            <a:r>
              <a:rPr lang="en-US" sz="2400" dirty="0"/>
              <a:t>Possibility to form favorable business partnerships with key partners belonging to the ecosystem</a:t>
            </a:r>
          </a:p>
        </p:txBody>
      </p:sp>
      <p:sp>
        <p:nvSpPr>
          <p:cNvPr id="4" name="Oval 3">
            <a:extLst>
              <a:ext uri="{FF2B5EF4-FFF2-40B4-BE49-F238E27FC236}">
                <a16:creationId xmlns:a16="http://schemas.microsoft.com/office/drawing/2014/main" id="{74FFEC48-55EC-FB4D-B9D6-DEAE4C90024C}"/>
              </a:ext>
            </a:extLst>
          </p:cNvPr>
          <p:cNvSpPr/>
          <p:nvPr/>
        </p:nvSpPr>
        <p:spPr>
          <a:xfrm>
            <a:off x="8534400" y="459212"/>
            <a:ext cx="304800" cy="304800"/>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sz="2000" dirty="0" err="1"/>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a:t>Financial Feasibility Analysis</a:t>
            </a:r>
            <a:endParaRPr lang="en-US" sz="2000" b="0" dirty="0"/>
          </a:p>
        </p:txBody>
      </p:sp>
      <p:sp>
        <p:nvSpPr>
          <p:cNvPr id="7" name="Content Placeholder 6"/>
          <p:cNvSpPr>
            <a:spLocks noGrp="1"/>
          </p:cNvSpPr>
          <p:nvPr>
            <p:ph idx="1"/>
          </p:nvPr>
        </p:nvSpPr>
        <p:spPr>
          <a:xfrm>
            <a:off x="457200" y="1600201"/>
            <a:ext cx="8229600" cy="2590800"/>
          </a:xfrm>
        </p:spPr>
        <p:txBody>
          <a:bodyPr/>
          <a:lstStyle/>
          <a:p>
            <a:pPr marL="256032" indent="-256032">
              <a:buSzPct val="100000"/>
              <a:buNone/>
            </a:pPr>
            <a:r>
              <a:rPr lang="en-US" sz="2400" b="1" dirty="0"/>
              <a:t>Components of financial feasibility analysis (no need to go in detail)</a:t>
            </a:r>
          </a:p>
          <a:p>
            <a:pPr marL="256032" indent="-256032">
              <a:buSzPct val="100000"/>
            </a:pPr>
            <a:r>
              <a:rPr lang="en-US" sz="2400" dirty="0"/>
              <a:t>Total Start-Up Cash Needed</a:t>
            </a:r>
          </a:p>
          <a:p>
            <a:pPr marL="256032" indent="-256032">
              <a:buSzPct val="100000"/>
            </a:pPr>
            <a:r>
              <a:rPr lang="en-US" sz="2400" dirty="0"/>
              <a:t>Financial Performance of Similar Businesses</a:t>
            </a:r>
          </a:p>
          <a:p>
            <a:pPr marL="256032" indent="-256032">
              <a:buSzPct val="100000"/>
            </a:pPr>
            <a:r>
              <a:rPr lang="en-US" sz="2400" dirty="0"/>
              <a:t>Overall Financial Attractiveness of the Proposed Venture</a:t>
            </a:r>
          </a:p>
        </p:txBody>
      </p:sp>
      <p:sp>
        <p:nvSpPr>
          <p:cNvPr id="4" name="Oval 3">
            <a:extLst>
              <a:ext uri="{FF2B5EF4-FFF2-40B4-BE49-F238E27FC236}">
                <a16:creationId xmlns:a16="http://schemas.microsoft.com/office/drawing/2014/main" id="{5ACB2B74-C5A3-444A-A583-BE40FE79FDDB}"/>
              </a:ext>
            </a:extLst>
          </p:cNvPr>
          <p:cNvSpPr/>
          <p:nvPr/>
        </p:nvSpPr>
        <p:spPr>
          <a:xfrm>
            <a:off x="8534400" y="459212"/>
            <a:ext cx="304800" cy="304800"/>
          </a:xfrm>
          <a:prstGeom prst="ellipse">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sz="2000" dirty="0" err="1"/>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a:t>Total Start-Up Cash Needed</a:t>
            </a:r>
          </a:p>
        </p:txBody>
      </p:sp>
      <p:sp>
        <p:nvSpPr>
          <p:cNvPr id="7" name="Content Placeholder 6"/>
          <p:cNvSpPr>
            <a:spLocks noGrp="1"/>
          </p:cNvSpPr>
          <p:nvPr>
            <p:ph idx="1"/>
          </p:nvPr>
        </p:nvSpPr>
        <p:spPr>
          <a:xfrm>
            <a:off x="457200" y="1447800"/>
            <a:ext cx="8458200" cy="5029200"/>
          </a:xfrm>
        </p:spPr>
        <p:txBody>
          <a:bodyPr/>
          <a:lstStyle/>
          <a:p>
            <a:pPr marL="256032" lvl="1" indent="-256032">
              <a:spcBef>
                <a:spcPts val="1500"/>
              </a:spcBef>
              <a:buFont typeface="Arial" panose="020B0604020202020204" pitchFamily="34" charset="0"/>
              <a:buChar char="•"/>
            </a:pPr>
            <a:r>
              <a:rPr lang="en-US" sz="2400" dirty="0"/>
              <a:t>The first issue refers to the total cash needed to prepare the business to make its first sale.</a:t>
            </a:r>
          </a:p>
          <a:p>
            <a:pPr marL="256032" lvl="1" indent="-256032">
              <a:spcBef>
                <a:spcPts val="1500"/>
              </a:spcBef>
              <a:buFont typeface="Arial" panose="020B0604020202020204" pitchFamily="34" charset="0"/>
              <a:buChar char="•"/>
            </a:pPr>
            <a:r>
              <a:rPr lang="en-US" sz="2400" dirty="0"/>
              <a:t>An actual budget should be prepared that lists all the anticipated </a:t>
            </a:r>
            <a:r>
              <a:rPr lang="en-US" sz="2400" b="1" dirty="0"/>
              <a:t>capital purchases </a:t>
            </a:r>
            <a:r>
              <a:rPr lang="en-US" sz="2400" dirty="0"/>
              <a:t>and </a:t>
            </a:r>
            <a:r>
              <a:rPr lang="en-US" sz="2400" b="1" dirty="0"/>
              <a:t>operating expenses </a:t>
            </a:r>
            <a:r>
              <a:rPr lang="en-US" sz="2400" dirty="0"/>
              <a:t>needed to generate the first revenues</a:t>
            </a:r>
          </a:p>
          <a:p>
            <a:pPr marL="256032" lvl="1" indent="-256032">
              <a:spcBef>
                <a:spcPts val="1500"/>
              </a:spcBef>
              <a:buFont typeface="Arial" panose="020B0604020202020204" pitchFamily="34" charset="0"/>
              <a:buChar char="•"/>
            </a:pPr>
            <a:r>
              <a:rPr lang="en-US" sz="2400" dirty="0"/>
              <a:t>The point of this exercise is to determine if the proposed venture is realistic given the </a:t>
            </a:r>
            <a:r>
              <a:rPr lang="en-US" sz="2400" b="1" dirty="0"/>
              <a:t>total start-up cash needed</a:t>
            </a:r>
          </a:p>
          <a:p>
            <a:pPr marL="256032" lvl="1" indent="-256032">
              <a:spcBef>
                <a:spcPts val="1500"/>
              </a:spcBef>
              <a:buFont typeface="Arial" panose="020B0604020202020204" pitchFamily="34" charset="0"/>
              <a:buChar char="•"/>
            </a:pPr>
            <a:r>
              <a:rPr lang="en-US" sz="2400" dirty="0"/>
              <a:t>The 3Fs (family, friends and fools) can be ok for the very beginning. Start-uppers must demonstrate to be able to navigate the financial markets (and talk about self-financing, equity, debt or crowd) </a:t>
            </a:r>
          </a:p>
        </p:txBody>
      </p:sp>
      <p:sp>
        <p:nvSpPr>
          <p:cNvPr id="4" name="Oval 3">
            <a:extLst>
              <a:ext uri="{FF2B5EF4-FFF2-40B4-BE49-F238E27FC236}">
                <a16:creationId xmlns:a16="http://schemas.microsoft.com/office/drawing/2014/main" id="{F33D6372-05B5-914B-A57C-3BC7BBCC0001}"/>
              </a:ext>
            </a:extLst>
          </p:cNvPr>
          <p:cNvSpPr/>
          <p:nvPr/>
        </p:nvSpPr>
        <p:spPr>
          <a:xfrm>
            <a:off x="8534400" y="459212"/>
            <a:ext cx="304800" cy="304800"/>
          </a:xfrm>
          <a:prstGeom prst="ellipse">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sz="2000" dirty="0" err="1"/>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a:t>Financial Performance of Similar Businesses</a:t>
            </a:r>
          </a:p>
        </p:txBody>
      </p:sp>
      <p:sp>
        <p:nvSpPr>
          <p:cNvPr id="7" name="Content Placeholder 6"/>
          <p:cNvSpPr>
            <a:spLocks noGrp="1"/>
          </p:cNvSpPr>
          <p:nvPr>
            <p:ph idx="1"/>
          </p:nvPr>
        </p:nvSpPr>
        <p:spPr>
          <a:xfrm>
            <a:off x="457200" y="1600200"/>
            <a:ext cx="8001000" cy="4724400"/>
          </a:xfrm>
        </p:spPr>
        <p:txBody>
          <a:bodyPr/>
          <a:lstStyle/>
          <a:p>
            <a:pPr marL="0" lvl="1" indent="0">
              <a:spcBef>
                <a:spcPts val="300"/>
              </a:spcBef>
              <a:buNone/>
            </a:pPr>
            <a:r>
              <a:rPr lang="en-US" sz="2200" dirty="0"/>
              <a:t>Estimate the proposed start-up</a:t>
            </a:r>
            <a:r>
              <a:rPr lang="en-US" altLang="en-US" sz="2200" dirty="0"/>
              <a:t>’</a:t>
            </a:r>
            <a:r>
              <a:rPr lang="en-US" sz="2200" dirty="0"/>
              <a:t>s financial performance by comparing it to similar, already established businesses, if possible. How?</a:t>
            </a:r>
          </a:p>
          <a:p>
            <a:pPr marL="256032" lvl="1" indent="-256032">
              <a:spcBef>
                <a:spcPts val="300"/>
              </a:spcBef>
              <a:buFont typeface="Arial" panose="020B0604020202020204" pitchFamily="34" charset="0"/>
              <a:buChar char="•"/>
            </a:pPr>
            <a:r>
              <a:rPr lang="en-US" sz="2200" dirty="0"/>
              <a:t>First, look for industry reports, some are for free and some require a fee;</a:t>
            </a:r>
          </a:p>
          <a:p>
            <a:pPr marL="256032" lvl="1" indent="-256032">
              <a:spcBef>
                <a:spcPts val="300"/>
              </a:spcBef>
              <a:buFont typeface="Arial" panose="020B0604020202020204" pitchFamily="34" charset="0"/>
              <a:buChar char="•"/>
            </a:pPr>
            <a:r>
              <a:rPr lang="en-US" sz="2200" dirty="0"/>
              <a:t>Second, look for case studies, thesis, researches done on existing companies;</a:t>
            </a:r>
          </a:p>
          <a:p>
            <a:pPr marL="256032" lvl="1" indent="-256032">
              <a:spcBef>
                <a:spcPts val="300"/>
              </a:spcBef>
              <a:buFont typeface="Arial" panose="020B0604020202020204" pitchFamily="34" charset="0"/>
              <a:buChar char="•"/>
            </a:pPr>
            <a:r>
              <a:rPr lang="en-US" sz="2200" dirty="0"/>
              <a:t>Third, look for / buy financial data;</a:t>
            </a:r>
          </a:p>
          <a:p>
            <a:pPr marL="256032" lvl="1" indent="-256032">
              <a:spcBef>
                <a:spcPts val="300"/>
              </a:spcBef>
              <a:buFont typeface="Arial" panose="020B0604020202020204" pitchFamily="34" charset="0"/>
              <a:buChar char="•"/>
            </a:pPr>
            <a:r>
              <a:rPr lang="en-US" sz="2200" dirty="0"/>
              <a:t>Fourth, observe existing competitors and try to deduce how much they earn (how many clients/distributors do they have? How much do they ask for their services? How many people to they employ? etc.)</a:t>
            </a:r>
          </a:p>
        </p:txBody>
      </p:sp>
      <p:sp>
        <p:nvSpPr>
          <p:cNvPr id="4" name="Oval 3">
            <a:extLst>
              <a:ext uri="{FF2B5EF4-FFF2-40B4-BE49-F238E27FC236}">
                <a16:creationId xmlns:a16="http://schemas.microsoft.com/office/drawing/2014/main" id="{F7FE7FB3-7906-0840-AE77-0B3065488FC4}"/>
              </a:ext>
            </a:extLst>
          </p:cNvPr>
          <p:cNvSpPr/>
          <p:nvPr/>
        </p:nvSpPr>
        <p:spPr>
          <a:xfrm>
            <a:off x="8534400" y="459212"/>
            <a:ext cx="304800" cy="304800"/>
          </a:xfrm>
          <a:prstGeom prst="ellipse">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sz="2000" dirty="0" err="1"/>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15372"/>
            <a:ext cx="7391400" cy="1097280"/>
          </a:xfrm>
        </p:spPr>
        <p:txBody>
          <a:bodyPr/>
          <a:lstStyle/>
          <a:p>
            <a:r>
              <a:rPr lang="en-US" sz="3600" dirty="0"/>
              <a:t>Overall Financial Attractiveness of the Proposed Venture</a:t>
            </a:r>
            <a:endParaRPr lang="en-US" sz="2000" b="0" dirty="0"/>
          </a:p>
        </p:txBody>
      </p:sp>
      <p:sp>
        <p:nvSpPr>
          <p:cNvPr id="7" name="Content Placeholder 6"/>
          <p:cNvSpPr>
            <a:spLocks noGrp="1"/>
          </p:cNvSpPr>
          <p:nvPr>
            <p:ph idx="1"/>
          </p:nvPr>
        </p:nvSpPr>
        <p:spPr>
          <a:xfrm>
            <a:off x="457200" y="1600200"/>
            <a:ext cx="8229600" cy="4800600"/>
          </a:xfrm>
        </p:spPr>
        <p:txBody>
          <a:bodyPr/>
          <a:lstStyle/>
          <a:p>
            <a:pPr marL="0" indent="0">
              <a:spcBef>
                <a:spcPts val="600"/>
              </a:spcBef>
              <a:buSzPct val="100000"/>
              <a:buNone/>
            </a:pPr>
            <a:r>
              <a:rPr lang="en-US" sz="2400" dirty="0"/>
              <a:t>Financial Factors Associated With Promising Business Opportunities</a:t>
            </a:r>
          </a:p>
          <a:p>
            <a:pPr marL="256032" indent="-256032">
              <a:spcBef>
                <a:spcPts val="600"/>
              </a:spcBef>
              <a:buSzPct val="100000"/>
              <a:buFontTx/>
              <a:buChar char="•"/>
            </a:pPr>
            <a:r>
              <a:rPr lang="en-US" sz="2400" dirty="0"/>
              <a:t>Steady and rapid growth in sales during the first 5 to 7 years in a clearly defined market niche.</a:t>
            </a:r>
          </a:p>
          <a:p>
            <a:pPr marL="256032" indent="-256032">
              <a:spcBef>
                <a:spcPts val="600"/>
              </a:spcBef>
              <a:buSzPct val="100000"/>
              <a:buFontTx/>
              <a:buChar char="•"/>
            </a:pPr>
            <a:r>
              <a:rPr lang="en-US" sz="2400" dirty="0"/>
              <a:t>High percentage of recurring revenue—meaning that once a firm wins a client, the client will provide recurring sources of revenue (</a:t>
            </a:r>
            <a:r>
              <a:rPr lang="en-US" sz="2400" i="1" dirty="0"/>
              <a:t>lock-in effect</a:t>
            </a:r>
            <a:r>
              <a:rPr lang="en-US" sz="2400" dirty="0"/>
              <a:t>).</a:t>
            </a:r>
          </a:p>
          <a:p>
            <a:pPr marL="256032" indent="-256032">
              <a:spcBef>
                <a:spcPts val="600"/>
              </a:spcBef>
              <a:buSzPct val="100000"/>
              <a:buFontTx/>
              <a:buChar char="•"/>
            </a:pPr>
            <a:r>
              <a:rPr lang="en-US" sz="2400" dirty="0"/>
              <a:t>Ability to forecast income and expenses with a reasonable degree of certainty.</a:t>
            </a:r>
          </a:p>
          <a:p>
            <a:pPr marL="256032" indent="-256032">
              <a:spcBef>
                <a:spcPts val="600"/>
              </a:spcBef>
              <a:buSzPct val="100000"/>
              <a:buFontTx/>
              <a:buChar char="•"/>
            </a:pPr>
            <a:r>
              <a:rPr lang="en-US" sz="2400" dirty="0"/>
              <a:t>Internally generated funds to finance and sustain growth.</a:t>
            </a:r>
          </a:p>
          <a:p>
            <a:pPr marL="256032" indent="-256032">
              <a:spcBef>
                <a:spcPts val="600"/>
              </a:spcBef>
              <a:buSzPct val="100000"/>
              <a:buFontTx/>
              <a:buChar char="•"/>
            </a:pPr>
            <a:r>
              <a:rPr lang="en-US" sz="2400" dirty="0"/>
              <a:t>Availability of an exit opportunity for investors to convert equity to cash.</a:t>
            </a:r>
          </a:p>
        </p:txBody>
      </p:sp>
      <p:sp>
        <p:nvSpPr>
          <p:cNvPr id="4" name="Oval 3">
            <a:extLst>
              <a:ext uri="{FF2B5EF4-FFF2-40B4-BE49-F238E27FC236}">
                <a16:creationId xmlns:a16="http://schemas.microsoft.com/office/drawing/2014/main" id="{1D47D2DB-BBDB-9845-A0A2-E3757877DE7F}"/>
              </a:ext>
            </a:extLst>
          </p:cNvPr>
          <p:cNvSpPr/>
          <p:nvPr/>
        </p:nvSpPr>
        <p:spPr>
          <a:xfrm>
            <a:off x="8534400" y="459212"/>
            <a:ext cx="304800" cy="304800"/>
          </a:xfrm>
          <a:prstGeom prst="ellipse">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sz="2000" dirty="0" err="1"/>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3744"/>
            <a:ext cx="8229600" cy="1097280"/>
          </a:xfrm>
        </p:spPr>
        <p:txBody>
          <a:bodyPr/>
          <a:lstStyle/>
          <a:p>
            <a:r>
              <a:rPr lang="en-US" sz="3600" dirty="0"/>
              <a:t>A Feasibility Analysis Template</a:t>
            </a:r>
          </a:p>
        </p:txBody>
      </p:sp>
      <p:sp>
        <p:nvSpPr>
          <p:cNvPr id="7" name="Content Placeholder 6"/>
          <p:cNvSpPr>
            <a:spLocks noGrp="1"/>
          </p:cNvSpPr>
          <p:nvPr>
            <p:ph idx="1"/>
          </p:nvPr>
        </p:nvSpPr>
        <p:spPr>
          <a:xfrm>
            <a:off x="457200" y="1600201"/>
            <a:ext cx="8229600" cy="3505200"/>
          </a:xfrm>
        </p:spPr>
        <p:txBody>
          <a:bodyPr/>
          <a:lstStyle/>
          <a:p>
            <a:pPr marL="256032" lvl="1" indent="-256032">
              <a:spcBef>
                <a:spcPts val="1500"/>
              </a:spcBef>
              <a:buFont typeface="Arial" panose="020B0604020202020204" pitchFamily="34" charset="0"/>
              <a:buChar char="•"/>
            </a:pPr>
            <a:r>
              <a:rPr lang="en-US" sz="2400" dirty="0"/>
              <a:t>Appendix 3.2 provides a template for completing a feasibility analysis.</a:t>
            </a:r>
          </a:p>
          <a:p>
            <a:pPr marL="256032" lvl="1" indent="-256032">
              <a:spcBef>
                <a:spcPts val="1500"/>
              </a:spcBef>
              <a:buFont typeface="Arial" panose="020B0604020202020204" pitchFamily="34" charset="0"/>
              <a:buChar char="•"/>
            </a:pPr>
            <a:r>
              <a:rPr lang="en-US" sz="2400" dirty="0"/>
              <a:t>It</a:t>
            </a:r>
            <a:r>
              <a:rPr lang="en-US" altLang="en-US" sz="2400" dirty="0"/>
              <a:t>’</a:t>
            </a:r>
            <a:r>
              <a:rPr lang="en-US" sz="2400" dirty="0"/>
              <a:t>s called </a:t>
            </a:r>
            <a:r>
              <a:rPr lang="en-US" altLang="en-US" sz="2400" dirty="0"/>
              <a:t>“</a:t>
            </a:r>
            <a:r>
              <a:rPr lang="en-US" sz="2400" dirty="0"/>
              <a:t>First Screen</a:t>
            </a:r>
            <a:r>
              <a:rPr lang="en-US" altLang="en-US" sz="2400" dirty="0"/>
              <a:t>”</a:t>
            </a:r>
            <a:r>
              <a:rPr lang="en-US" sz="2400" dirty="0"/>
              <a:t> because it</a:t>
            </a:r>
            <a:r>
              <a:rPr lang="en-US" altLang="en-US" sz="2400" dirty="0"/>
              <a:t>’</a:t>
            </a:r>
            <a:r>
              <a:rPr lang="en-US" sz="2400" dirty="0"/>
              <a:t>s a tool that can be used in the initial pass at determining the feasibility of a business idea.</a:t>
            </a:r>
          </a:p>
          <a:p>
            <a:pPr marL="256032" lvl="1" indent="-256032">
              <a:spcBef>
                <a:spcPts val="1500"/>
              </a:spcBef>
              <a:buFont typeface="Arial" panose="020B0604020202020204" pitchFamily="34" charset="0"/>
              <a:buChar char="•"/>
            </a:pPr>
            <a:r>
              <a:rPr lang="en-US" sz="2400" dirty="0"/>
              <a:t>If a business idea is ok at this stage, the next step is to complete a business plan.</a:t>
            </a:r>
          </a:p>
        </p:txBody>
      </p:sp>
      <p:sp>
        <p:nvSpPr>
          <p:cNvPr id="4" name="Oval 3">
            <a:extLst>
              <a:ext uri="{FF2B5EF4-FFF2-40B4-BE49-F238E27FC236}">
                <a16:creationId xmlns:a16="http://schemas.microsoft.com/office/drawing/2014/main" id="{458E4663-9603-0740-B9BB-B1F78D25492C}"/>
              </a:ext>
            </a:extLst>
          </p:cNvPr>
          <p:cNvSpPr/>
          <p:nvPr/>
        </p:nvSpPr>
        <p:spPr>
          <a:xfrm>
            <a:off x="8534400" y="464962"/>
            <a:ext cx="304800" cy="304800"/>
          </a:xfrm>
          <a:prstGeom prst="ellipse">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sz="2000" dirty="0" err="1"/>
          </a:p>
        </p:txBody>
      </p:sp>
      <p:sp>
        <p:nvSpPr>
          <p:cNvPr id="5" name="Oval 4">
            <a:extLst>
              <a:ext uri="{FF2B5EF4-FFF2-40B4-BE49-F238E27FC236}">
                <a16:creationId xmlns:a16="http://schemas.microsoft.com/office/drawing/2014/main" id="{F38D4095-E43D-3343-A483-F92E217A3BB6}"/>
              </a:ext>
            </a:extLst>
          </p:cNvPr>
          <p:cNvSpPr/>
          <p:nvPr/>
        </p:nvSpPr>
        <p:spPr>
          <a:xfrm>
            <a:off x="8153400" y="121344"/>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p>
        </p:txBody>
      </p:sp>
      <p:sp>
        <p:nvSpPr>
          <p:cNvPr id="8" name="Oval 7">
            <a:extLst>
              <a:ext uri="{FF2B5EF4-FFF2-40B4-BE49-F238E27FC236}">
                <a16:creationId xmlns:a16="http://schemas.microsoft.com/office/drawing/2014/main" id="{768F4690-B655-0349-A5E2-FF2B36B97216}"/>
              </a:ext>
            </a:extLst>
          </p:cNvPr>
          <p:cNvSpPr/>
          <p:nvPr/>
        </p:nvSpPr>
        <p:spPr>
          <a:xfrm>
            <a:off x="8534400" y="121344"/>
            <a:ext cx="304800" cy="304800"/>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sz="2000" dirty="0" err="1"/>
          </a:p>
        </p:txBody>
      </p:sp>
      <p:sp>
        <p:nvSpPr>
          <p:cNvPr id="9" name="Oval 8">
            <a:extLst>
              <a:ext uri="{FF2B5EF4-FFF2-40B4-BE49-F238E27FC236}">
                <a16:creationId xmlns:a16="http://schemas.microsoft.com/office/drawing/2014/main" id="{CDBEB825-87EE-E246-AACC-44A4ECA914B3}"/>
              </a:ext>
            </a:extLst>
          </p:cNvPr>
          <p:cNvSpPr/>
          <p:nvPr/>
        </p:nvSpPr>
        <p:spPr>
          <a:xfrm>
            <a:off x="8153400" y="459212"/>
            <a:ext cx="304800" cy="304800"/>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sz="2000" dirty="0" err="1"/>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5ECD5-C97B-4917-F18F-A49A09438365}"/>
              </a:ext>
            </a:extLst>
          </p:cNvPr>
          <p:cNvSpPr>
            <a:spLocks noGrp="1"/>
          </p:cNvSpPr>
          <p:nvPr>
            <p:ph type="title"/>
          </p:nvPr>
        </p:nvSpPr>
        <p:spPr>
          <a:xfrm>
            <a:off x="457200" y="215372"/>
            <a:ext cx="8229600" cy="699028"/>
          </a:xfrm>
        </p:spPr>
        <p:txBody>
          <a:bodyPr/>
          <a:lstStyle/>
          <a:p>
            <a:r>
              <a:rPr lang="en-GB" dirty="0"/>
              <a:t>1. Strength of the business idea</a:t>
            </a:r>
          </a:p>
        </p:txBody>
      </p:sp>
      <p:pic>
        <p:nvPicPr>
          <p:cNvPr id="4" name="Picture 3">
            <a:extLst>
              <a:ext uri="{FF2B5EF4-FFF2-40B4-BE49-F238E27FC236}">
                <a16:creationId xmlns:a16="http://schemas.microsoft.com/office/drawing/2014/main" id="{076223A1-0B78-E710-390A-4312668CB8B5}"/>
              </a:ext>
            </a:extLst>
          </p:cNvPr>
          <p:cNvPicPr>
            <a:picLocks noChangeAspect="1"/>
          </p:cNvPicPr>
          <p:nvPr/>
        </p:nvPicPr>
        <p:blipFill>
          <a:blip r:embed="rId2"/>
          <a:stretch>
            <a:fillRect/>
          </a:stretch>
        </p:blipFill>
        <p:spPr>
          <a:xfrm>
            <a:off x="685800" y="1263654"/>
            <a:ext cx="7772400" cy="5381602"/>
          </a:xfrm>
          <a:prstGeom prst="rect">
            <a:avLst/>
          </a:prstGeom>
        </p:spPr>
      </p:pic>
    </p:spTree>
    <p:extLst>
      <p:ext uri="{BB962C8B-B14F-4D97-AF65-F5344CB8AC3E}">
        <p14:creationId xmlns:p14="http://schemas.microsoft.com/office/powerpoint/2010/main" val="7499926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DA7E1-CF11-1094-A8BF-B1DF5BF19AF2}"/>
              </a:ext>
            </a:extLst>
          </p:cNvPr>
          <p:cNvSpPr>
            <a:spLocks noGrp="1"/>
          </p:cNvSpPr>
          <p:nvPr>
            <p:ph type="title"/>
          </p:nvPr>
        </p:nvSpPr>
        <p:spPr/>
        <p:txBody>
          <a:bodyPr/>
          <a:lstStyle/>
          <a:p>
            <a:r>
              <a:rPr lang="en-GB" dirty="0"/>
              <a:t>2. Industry-related issues</a:t>
            </a:r>
          </a:p>
        </p:txBody>
      </p:sp>
      <p:pic>
        <p:nvPicPr>
          <p:cNvPr id="4" name="Picture 3">
            <a:extLst>
              <a:ext uri="{FF2B5EF4-FFF2-40B4-BE49-F238E27FC236}">
                <a16:creationId xmlns:a16="http://schemas.microsoft.com/office/drawing/2014/main" id="{54A1C491-D118-C348-2F36-6586DD845E5B}"/>
              </a:ext>
            </a:extLst>
          </p:cNvPr>
          <p:cNvPicPr>
            <a:picLocks noChangeAspect="1"/>
          </p:cNvPicPr>
          <p:nvPr/>
        </p:nvPicPr>
        <p:blipFill>
          <a:blip r:embed="rId2"/>
          <a:stretch>
            <a:fillRect/>
          </a:stretch>
        </p:blipFill>
        <p:spPr>
          <a:xfrm>
            <a:off x="685800" y="1624525"/>
            <a:ext cx="7772400" cy="3608949"/>
          </a:xfrm>
          <a:prstGeom prst="rect">
            <a:avLst/>
          </a:prstGeom>
        </p:spPr>
      </p:pic>
    </p:spTree>
    <p:extLst>
      <p:ext uri="{BB962C8B-B14F-4D97-AF65-F5344CB8AC3E}">
        <p14:creationId xmlns:p14="http://schemas.microsoft.com/office/powerpoint/2010/main" val="14423777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FF9D5-76C2-CEA8-A1CA-263BADE6212F}"/>
              </a:ext>
            </a:extLst>
          </p:cNvPr>
          <p:cNvSpPr>
            <a:spLocks noGrp="1"/>
          </p:cNvSpPr>
          <p:nvPr>
            <p:ph type="title"/>
          </p:nvPr>
        </p:nvSpPr>
        <p:spPr>
          <a:xfrm>
            <a:off x="457200" y="215372"/>
            <a:ext cx="8534400" cy="1097280"/>
          </a:xfrm>
        </p:spPr>
        <p:txBody>
          <a:bodyPr/>
          <a:lstStyle/>
          <a:p>
            <a:r>
              <a:rPr lang="en-GB" dirty="0"/>
              <a:t>3. Target market and customer-related issues</a:t>
            </a:r>
          </a:p>
        </p:txBody>
      </p:sp>
      <p:pic>
        <p:nvPicPr>
          <p:cNvPr id="4" name="Picture 3">
            <a:extLst>
              <a:ext uri="{FF2B5EF4-FFF2-40B4-BE49-F238E27FC236}">
                <a16:creationId xmlns:a16="http://schemas.microsoft.com/office/drawing/2014/main" id="{7C59F9DE-7BFA-801A-92DF-6870A050E20B}"/>
              </a:ext>
            </a:extLst>
          </p:cNvPr>
          <p:cNvPicPr>
            <a:picLocks noChangeAspect="1"/>
          </p:cNvPicPr>
          <p:nvPr/>
        </p:nvPicPr>
        <p:blipFill>
          <a:blip r:embed="rId2"/>
          <a:stretch>
            <a:fillRect/>
          </a:stretch>
        </p:blipFill>
        <p:spPr>
          <a:xfrm>
            <a:off x="685800" y="1600200"/>
            <a:ext cx="7772400" cy="4103675"/>
          </a:xfrm>
          <a:prstGeom prst="rect">
            <a:avLst/>
          </a:prstGeom>
        </p:spPr>
      </p:pic>
    </p:spTree>
    <p:extLst>
      <p:ext uri="{BB962C8B-B14F-4D97-AF65-F5344CB8AC3E}">
        <p14:creationId xmlns:p14="http://schemas.microsoft.com/office/powerpoint/2010/main" val="3025498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15372"/>
            <a:ext cx="8153400" cy="1097280"/>
          </a:xfrm>
        </p:spPr>
        <p:txBody>
          <a:bodyPr/>
          <a:lstStyle/>
          <a:p>
            <a:r>
              <a:rPr lang="en-US" sz="3600" dirty="0"/>
              <a:t>When to Conduct a Feasibility Analysis</a:t>
            </a:r>
          </a:p>
        </p:txBody>
      </p:sp>
      <p:sp>
        <p:nvSpPr>
          <p:cNvPr id="7" name="Content Placeholder 6"/>
          <p:cNvSpPr>
            <a:spLocks noGrp="1"/>
          </p:cNvSpPr>
          <p:nvPr>
            <p:ph idx="1"/>
          </p:nvPr>
        </p:nvSpPr>
        <p:spPr>
          <a:xfrm>
            <a:off x="457200" y="1600200"/>
            <a:ext cx="8229600" cy="4800600"/>
          </a:xfrm>
        </p:spPr>
        <p:txBody>
          <a:bodyPr/>
          <a:lstStyle/>
          <a:p>
            <a:pPr marL="256032" indent="-256032">
              <a:buSzPct val="100000"/>
            </a:pPr>
            <a:r>
              <a:rPr lang="en-US" sz="2400" dirty="0"/>
              <a:t>Timing of Feasibility Analysis</a:t>
            </a:r>
          </a:p>
          <a:p>
            <a:pPr marL="740664" lvl="1"/>
            <a:r>
              <a:rPr lang="en-US" sz="2400" dirty="0"/>
              <a:t>The proper time to conduct a feasibility analysis is early in thinking through the prospects for a new business.</a:t>
            </a:r>
          </a:p>
          <a:p>
            <a:pPr marL="740664" lvl="1"/>
            <a:r>
              <a:rPr lang="en-US" sz="2400" dirty="0"/>
              <a:t>The thought is to screen ideas before a lot of resources are spent on them.</a:t>
            </a:r>
          </a:p>
          <a:p>
            <a:pPr marL="256032" indent="-256032">
              <a:buSzPct val="100000"/>
            </a:pPr>
            <a:r>
              <a:rPr lang="en-US" sz="2400" dirty="0"/>
              <a:t>Components of a Properly Conducted Feasibility Analysis</a:t>
            </a:r>
          </a:p>
          <a:p>
            <a:pPr marL="740664" lvl="1"/>
            <a:r>
              <a:rPr lang="en-US" sz="2400" dirty="0"/>
              <a:t>A properly conducted feasibility analysis includes four separate components (see next)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9D6EC-1BFA-9BDB-7812-DEBEE33BD183}"/>
              </a:ext>
            </a:extLst>
          </p:cNvPr>
          <p:cNvSpPr>
            <a:spLocks noGrp="1"/>
          </p:cNvSpPr>
          <p:nvPr>
            <p:ph type="title"/>
          </p:nvPr>
        </p:nvSpPr>
        <p:spPr/>
        <p:txBody>
          <a:bodyPr/>
          <a:lstStyle/>
          <a:p>
            <a:r>
              <a:rPr lang="en-GB" dirty="0"/>
              <a:t>4. Founder(s)-related issues</a:t>
            </a:r>
          </a:p>
        </p:txBody>
      </p:sp>
      <p:pic>
        <p:nvPicPr>
          <p:cNvPr id="4" name="Picture 3">
            <a:extLst>
              <a:ext uri="{FF2B5EF4-FFF2-40B4-BE49-F238E27FC236}">
                <a16:creationId xmlns:a16="http://schemas.microsoft.com/office/drawing/2014/main" id="{2F6E3048-6D6C-ED5E-C18E-828064780356}"/>
              </a:ext>
            </a:extLst>
          </p:cNvPr>
          <p:cNvPicPr>
            <a:picLocks noChangeAspect="1"/>
          </p:cNvPicPr>
          <p:nvPr/>
        </p:nvPicPr>
        <p:blipFill>
          <a:blip r:embed="rId2"/>
          <a:stretch>
            <a:fillRect/>
          </a:stretch>
        </p:blipFill>
        <p:spPr>
          <a:xfrm>
            <a:off x="685800" y="1447800"/>
            <a:ext cx="7772400" cy="5115652"/>
          </a:xfrm>
          <a:prstGeom prst="rect">
            <a:avLst/>
          </a:prstGeom>
        </p:spPr>
      </p:pic>
    </p:spTree>
    <p:extLst>
      <p:ext uri="{BB962C8B-B14F-4D97-AF65-F5344CB8AC3E}">
        <p14:creationId xmlns:p14="http://schemas.microsoft.com/office/powerpoint/2010/main" val="41881759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FF62C-BFE7-8881-AA61-B5B94A8997F2}"/>
              </a:ext>
            </a:extLst>
          </p:cNvPr>
          <p:cNvSpPr>
            <a:spLocks noGrp="1"/>
          </p:cNvSpPr>
          <p:nvPr>
            <p:ph type="title"/>
          </p:nvPr>
        </p:nvSpPr>
        <p:spPr/>
        <p:txBody>
          <a:bodyPr/>
          <a:lstStyle/>
          <a:p>
            <a:r>
              <a:rPr lang="en-GB" dirty="0"/>
              <a:t>Financial issues</a:t>
            </a:r>
          </a:p>
        </p:txBody>
      </p:sp>
      <p:pic>
        <p:nvPicPr>
          <p:cNvPr id="4" name="Picture 3">
            <a:extLst>
              <a:ext uri="{FF2B5EF4-FFF2-40B4-BE49-F238E27FC236}">
                <a16:creationId xmlns:a16="http://schemas.microsoft.com/office/drawing/2014/main" id="{D6D0099D-9973-F2F7-45E0-4FC07E5FCCA9}"/>
              </a:ext>
            </a:extLst>
          </p:cNvPr>
          <p:cNvPicPr>
            <a:picLocks noChangeAspect="1"/>
          </p:cNvPicPr>
          <p:nvPr/>
        </p:nvPicPr>
        <p:blipFill>
          <a:blip r:embed="rId2"/>
          <a:stretch>
            <a:fillRect/>
          </a:stretch>
        </p:blipFill>
        <p:spPr>
          <a:xfrm>
            <a:off x="685800" y="1408364"/>
            <a:ext cx="7772400" cy="4041272"/>
          </a:xfrm>
          <a:prstGeom prst="rect">
            <a:avLst/>
          </a:prstGeom>
        </p:spPr>
      </p:pic>
    </p:spTree>
    <p:extLst>
      <p:ext uri="{BB962C8B-B14F-4D97-AF65-F5344CB8AC3E}">
        <p14:creationId xmlns:p14="http://schemas.microsoft.com/office/powerpoint/2010/main" val="1223103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a:t>Feasibility Analysis</a:t>
            </a:r>
          </a:p>
        </p:txBody>
      </p:sp>
      <p:sp>
        <p:nvSpPr>
          <p:cNvPr id="5" name="Content Placeholder 4"/>
          <p:cNvSpPr>
            <a:spLocks noGrp="1"/>
          </p:cNvSpPr>
          <p:nvPr>
            <p:ph idx="1"/>
          </p:nvPr>
        </p:nvSpPr>
        <p:spPr>
          <a:xfrm>
            <a:off x="457200" y="1600201"/>
            <a:ext cx="8229600" cy="762000"/>
          </a:xfrm>
        </p:spPr>
        <p:txBody>
          <a:bodyPr/>
          <a:lstStyle/>
          <a:p>
            <a:pPr marL="0" indent="0">
              <a:buNone/>
            </a:pPr>
            <a:r>
              <a:rPr lang="en-US" sz="2200" b="1" dirty="0"/>
              <a:t>Figure 3.1 </a:t>
            </a:r>
            <a:r>
              <a:rPr lang="en-US" sz="2200" dirty="0"/>
              <a:t>Role of Feasibility Analysis in Developing Successful Business Ideas</a:t>
            </a:r>
          </a:p>
        </p:txBody>
      </p:sp>
      <p:pic>
        <p:nvPicPr>
          <p:cNvPr id="2" name="Picture 1" descr="An analysis of the feasibility in developing a successful business idea. For a proposed business venture, spending the time and resources necessary to move forward with the business idea depends on 4 factors: product or service feasibility, industry or target market feasibility, organizational feasibility, and financial feasibility. If yes in all four areas, proceed with the business plan; if no in one or more areas, drop or rethink business ide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532" y="2667000"/>
            <a:ext cx="8085048" cy="2869844"/>
          </a:xfrm>
          <a:prstGeom prst="rect">
            <a:avLst/>
          </a:prstGeom>
        </p:spPr>
      </p:pic>
      <p:sp>
        <p:nvSpPr>
          <p:cNvPr id="3" name="Oval 2">
            <a:extLst>
              <a:ext uri="{FF2B5EF4-FFF2-40B4-BE49-F238E27FC236}">
                <a16:creationId xmlns:a16="http://schemas.microsoft.com/office/drawing/2014/main" id="{5C6906D1-A607-0A44-BEC2-7D0EF7BE5FE9}"/>
              </a:ext>
            </a:extLst>
          </p:cNvPr>
          <p:cNvSpPr/>
          <p:nvPr/>
        </p:nvSpPr>
        <p:spPr>
          <a:xfrm>
            <a:off x="4267200" y="2514600"/>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p>
        </p:txBody>
      </p:sp>
      <p:sp>
        <p:nvSpPr>
          <p:cNvPr id="7" name="Oval 6">
            <a:extLst>
              <a:ext uri="{FF2B5EF4-FFF2-40B4-BE49-F238E27FC236}">
                <a16:creationId xmlns:a16="http://schemas.microsoft.com/office/drawing/2014/main" id="{4701A54A-463C-4340-9DED-2EC909EC1315}"/>
              </a:ext>
            </a:extLst>
          </p:cNvPr>
          <p:cNvSpPr/>
          <p:nvPr/>
        </p:nvSpPr>
        <p:spPr>
          <a:xfrm>
            <a:off x="4267200" y="3255098"/>
            <a:ext cx="304800" cy="304800"/>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sz="2000" dirty="0" err="1"/>
          </a:p>
        </p:txBody>
      </p:sp>
      <p:sp>
        <p:nvSpPr>
          <p:cNvPr id="8" name="Oval 7">
            <a:extLst>
              <a:ext uri="{FF2B5EF4-FFF2-40B4-BE49-F238E27FC236}">
                <a16:creationId xmlns:a16="http://schemas.microsoft.com/office/drawing/2014/main" id="{6AD71FB6-8838-C44D-BDDB-3F929C97DCA9}"/>
              </a:ext>
            </a:extLst>
          </p:cNvPr>
          <p:cNvSpPr/>
          <p:nvPr/>
        </p:nvSpPr>
        <p:spPr>
          <a:xfrm>
            <a:off x="4275826" y="3992785"/>
            <a:ext cx="304800" cy="304800"/>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sz="2000" dirty="0" err="1"/>
          </a:p>
        </p:txBody>
      </p:sp>
      <p:sp>
        <p:nvSpPr>
          <p:cNvPr id="9" name="Oval 8">
            <a:extLst>
              <a:ext uri="{FF2B5EF4-FFF2-40B4-BE49-F238E27FC236}">
                <a16:creationId xmlns:a16="http://schemas.microsoft.com/office/drawing/2014/main" id="{713BEEC2-39B3-D848-83A9-071BF74B2834}"/>
              </a:ext>
            </a:extLst>
          </p:cNvPr>
          <p:cNvSpPr/>
          <p:nvPr/>
        </p:nvSpPr>
        <p:spPr>
          <a:xfrm>
            <a:off x="4275826" y="4730472"/>
            <a:ext cx="304800" cy="304800"/>
          </a:xfrm>
          <a:prstGeom prst="ellipse">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sz="2000" dirty="0" err="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a:t>Outline for a Comprehensive Feasibility Analysis</a:t>
            </a:r>
          </a:p>
        </p:txBody>
      </p:sp>
      <p:sp>
        <p:nvSpPr>
          <p:cNvPr id="4" name="Content Placeholder 3"/>
          <p:cNvSpPr>
            <a:spLocks noGrp="1"/>
          </p:cNvSpPr>
          <p:nvPr>
            <p:ph idx="1"/>
          </p:nvPr>
        </p:nvSpPr>
        <p:spPr>
          <a:xfrm>
            <a:off x="457200" y="1600200"/>
            <a:ext cx="8229600" cy="4800599"/>
          </a:xfrm>
        </p:spPr>
        <p:txBody>
          <a:bodyPr/>
          <a:lstStyle/>
          <a:p>
            <a:pPr marL="0" indent="0">
              <a:spcBef>
                <a:spcPts val="600"/>
              </a:spcBef>
              <a:buNone/>
            </a:pPr>
            <a:r>
              <a:rPr lang="en-US" b="1" dirty="0"/>
              <a:t>Table 3.1 </a:t>
            </a:r>
            <a:r>
              <a:rPr lang="en-US" dirty="0"/>
              <a:t>Feasibility Analysis</a:t>
            </a:r>
          </a:p>
          <a:p>
            <a:pPr marL="0" indent="0">
              <a:spcBef>
                <a:spcPts val="600"/>
              </a:spcBef>
              <a:buNone/>
            </a:pPr>
            <a:r>
              <a:rPr lang="en-US" dirty="0"/>
              <a:t>Part 1: Product/Service Feasibility</a:t>
            </a:r>
          </a:p>
          <a:p>
            <a:pPr marL="511175" indent="-341313">
              <a:spcBef>
                <a:spcPts val="600"/>
              </a:spcBef>
              <a:buFont typeface="+mj-lt"/>
              <a:buAutoNum type="alphaUcPeriod"/>
            </a:pPr>
            <a:r>
              <a:rPr lang="en-US" dirty="0"/>
              <a:t>Product/service desirability</a:t>
            </a:r>
          </a:p>
          <a:p>
            <a:pPr marL="511175" indent="-341313">
              <a:spcBef>
                <a:spcPts val="600"/>
              </a:spcBef>
              <a:buFont typeface="+mj-lt"/>
              <a:buAutoNum type="alphaUcPeriod"/>
            </a:pPr>
            <a:r>
              <a:rPr lang="en-US" dirty="0"/>
              <a:t>Product/service demand</a:t>
            </a:r>
          </a:p>
          <a:p>
            <a:pPr marL="0" indent="0">
              <a:spcBef>
                <a:spcPts val="600"/>
              </a:spcBef>
              <a:buNone/>
            </a:pPr>
            <a:r>
              <a:rPr lang="en-US" dirty="0"/>
              <a:t>Part 2: Industry/Target Market Feasibility</a:t>
            </a:r>
          </a:p>
          <a:p>
            <a:pPr marL="511175" indent="-341313">
              <a:spcBef>
                <a:spcPts val="600"/>
              </a:spcBef>
              <a:buFont typeface="+mj-lt"/>
              <a:buAutoNum type="alphaUcPeriod"/>
            </a:pPr>
            <a:r>
              <a:rPr lang="en-US" dirty="0"/>
              <a:t>Industry attractiveness</a:t>
            </a:r>
          </a:p>
          <a:p>
            <a:pPr marL="511175" indent="-341313">
              <a:spcBef>
                <a:spcPts val="600"/>
              </a:spcBef>
              <a:buFont typeface="+mj-lt"/>
              <a:buAutoNum type="alphaUcPeriod"/>
            </a:pPr>
            <a:r>
              <a:rPr lang="en-US" dirty="0"/>
              <a:t>Target market attractiveness</a:t>
            </a:r>
          </a:p>
          <a:p>
            <a:pPr marL="0" indent="0">
              <a:spcBef>
                <a:spcPts val="600"/>
              </a:spcBef>
              <a:buNone/>
            </a:pPr>
            <a:r>
              <a:rPr lang="en-US" dirty="0"/>
              <a:t>Part 3: Organizational Feasibility</a:t>
            </a:r>
          </a:p>
          <a:p>
            <a:pPr marL="511175" indent="-341313">
              <a:spcBef>
                <a:spcPts val="600"/>
              </a:spcBef>
              <a:buFont typeface="+mj-lt"/>
              <a:buAutoNum type="alphaUcPeriod"/>
            </a:pPr>
            <a:r>
              <a:rPr lang="en-US" dirty="0"/>
              <a:t>Management prowess</a:t>
            </a:r>
          </a:p>
          <a:p>
            <a:pPr marL="511175" indent="-341313">
              <a:spcBef>
                <a:spcPts val="600"/>
              </a:spcBef>
              <a:buFont typeface="+mj-lt"/>
              <a:buAutoNum type="alphaUcPeriod"/>
            </a:pPr>
            <a:r>
              <a:rPr lang="en-US" dirty="0"/>
              <a:t>Resource sufficiency</a:t>
            </a:r>
          </a:p>
          <a:p>
            <a:pPr marL="0" indent="0">
              <a:spcBef>
                <a:spcPts val="600"/>
              </a:spcBef>
              <a:buNone/>
            </a:pPr>
            <a:r>
              <a:rPr lang="en-US" dirty="0"/>
              <a:t>Part 4: Financial Feasibility</a:t>
            </a:r>
          </a:p>
          <a:p>
            <a:pPr marL="511175" indent="-341313">
              <a:spcBef>
                <a:spcPts val="600"/>
              </a:spcBef>
              <a:buFont typeface="+mj-lt"/>
              <a:buAutoNum type="alphaUcPeriod"/>
            </a:pPr>
            <a:r>
              <a:rPr lang="en-US" dirty="0"/>
              <a:t>Total start-up cash needed</a:t>
            </a:r>
          </a:p>
          <a:p>
            <a:pPr marL="511175" indent="-341313">
              <a:spcBef>
                <a:spcPts val="600"/>
              </a:spcBef>
              <a:buFont typeface="+mj-lt"/>
              <a:buAutoNum type="alphaUcPeriod"/>
            </a:pPr>
            <a:r>
              <a:rPr lang="en-US" dirty="0"/>
              <a:t>Financial performance of similar businesses</a:t>
            </a:r>
          </a:p>
          <a:p>
            <a:pPr marL="511175" indent="-341313">
              <a:spcBef>
                <a:spcPts val="600"/>
              </a:spcBef>
              <a:buFont typeface="+mj-lt"/>
              <a:buAutoNum type="alphaUcPeriod"/>
            </a:pPr>
            <a:r>
              <a:rPr lang="en-US" dirty="0"/>
              <a:t>Overall financial attractiveness of the proposed venture</a:t>
            </a:r>
          </a:p>
          <a:p>
            <a:pPr marL="0" indent="0">
              <a:spcBef>
                <a:spcPts val="600"/>
              </a:spcBef>
              <a:buNone/>
            </a:pPr>
            <a:r>
              <a:rPr lang="en-US" dirty="0"/>
              <a:t>Overall Assessment</a:t>
            </a:r>
          </a:p>
        </p:txBody>
      </p:sp>
      <p:sp>
        <p:nvSpPr>
          <p:cNvPr id="7" name="Oval 6">
            <a:extLst>
              <a:ext uri="{FF2B5EF4-FFF2-40B4-BE49-F238E27FC236}">
                <a16:creationId xmlns:a16="http://schemas.microsoft.com/office/drawing/2014/main" id="{6195435B-D1B9-2749-8A2E-9E6F6236FDFB}"/>
              </a:ext>
            </a:extLst>
          </p:cNvPr>
          <p:cNvSpPr/>
          <p:nvPr/>
        </p:nvSpPr>
        <p:spPr>
          <a:xfrm>
            <a:off x="46653" y="1905000"/>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p>
        </p:txBody>
      </p:sp>
      <p:sp>
        <p:nvSpPr>
          <p:cNvPr id="8" name="Oval 7">
            <a:extLst>
              <a:ext uri="{FF2B5EF4-FFF2-40B4-BE49-F238E27FC236}">
                <a16:creationId xmlns:a16="http://schemas.microsoft.com/office/drawing/2014/main" id="{FB056B45-E12F-2D4D-A4C5-8DA8C2FC1823}"/>
              </a:ext>
            </a:extLst>
          </p:cNvPr>
          <p:cNvSpPr/>
          <p:nvPr/>
        </p:nvSpPr>
        <p:spPr>
          <a:xfrm>
            <a:off x="46653" y="2857501"/>
            <a:ext cx="304800" cy="304800"/>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sz="2000" dirty="0" err="1"/>
          </a:p>
        </p:txBody>
      </p:sp>
      <p:sp>
        <p:nvSpPr>
          <p:cNvPr id="9" name="Oval 8">
            <a:extLst>
              <a:ext uri="{FF2B5EF4-FFF2-40B4-BE49-F238E27FC236}">
                <a16:creationId xmlns:a16="http://schemas.microsoft.com/office/drawing/2014/main" id="{78AD709A-F9A0-384B-9FEC-2B20B07FE0E8}"/>
              </a:ext>
            </a:extLst>
          </p:cNvPr>
          <p:cNvSpPr/>
          <p:nvPr/>
        </p:nvSpPr>
        <p:spPr>
          <a:xfrm>
            <a:off x="46653" y="3810000"/>
            <a:ext cx="304800" cy="304800"/>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sz="2000" dirty="0" err="1"/>
          </a:p>
        </p:txBody>
      </p:sp>
      <p:sp>
        <p:nvSpPr>
          <p:cNvPr id="10" name="Oval 9">
            <a:extLst>
              <a:ext uri="{FF2B5EF4-FFF2-40B4-BE49-F238E27FC236}">
                <a16:creationId xmlns:a16="http://schemas.microsoft.com/office/drawing/2014/main" id="{5BFC6B38-41B8-F041-A9FD-EEE5E3FDA81C}"/>
              </a:ext>
            </a:extLst>
          </p:cNvPr>
          <p:cNvSpPr/>
          <p:nvPr/>
        </p:nvSpPr>
        <p:spPr>
          <a:xfrm>
            <a:off x="46653" y="4800600"/>
            <a:ext cx="304800" cy="304800"/>
          </a:xfrm>
          <a:prstGeom prst="ellipse">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sz="2000" dirty="0" err="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15372"/>
            <a:ext cx="7924800" cy="1097280"/>
          </a:xfrm>
        </p:spPr>
        <p:txBody>
          <a:bodyPr/>
          <a:lstStyle/>
          <a:p>
            <a:r>
              <a:rPr lang="en-US" sz="3600" dirty="0"/>
              <a:t>Product Feasibility Analysis </a:t>
            </a:r>
            <a:r>
              <a:rPr lang="en-US" sz="2000" b="0" dirty="0"/>
              <a:t>(1 of 2)</a:t>
            </a:r>
          </a:p>
        </p:txBody>
      </p:sp>
      <p:sp>
        <p:nvSpPr>
          <p:cNvPr id="23" name="Content Placeholder 22"/>
          <p:cNvSpPr>
            <a:spLocks noGrp="1"/>
          </p:cNvSpPr>
          <p:nvPr>
            <p:ph idx="1"/>
          </p:nvPr>
        </p:nvSpPr>
        <p:spPr>
          <a:xfrm>
            <a:off x="457200" y="1600201"/>
            <a:ext cx="7696200" cy="3429000"/>
          </a:xfrm>
        </p:spPr>
        <p:txBody>
          <a:bodyPr/>
          <a:lstStyle/>
          <a:p>
            <a:pPr marL="256032" indent="-256032">
              <a:buNone/>
            </a:pPr>
            <a:r>
              <a:rPr lang="en-US" sz="2400" b="1" dirty="0"/>
              <a:t>Purpose</a:t>
            </a:r>
          </a:p>
          <a:p>
            <a:pPr marL="256032" indent="-256032">
              <a:buSzPct val="100000"/>
              <a:buFontTx/>
              <a:buChar char="•"/>
            </a:pPr>
            <a:r>
              <a:rPr lang="en-US" sz="2400" dirty="0"/>
              <a:t>Is an </a:t>
            </a:r>
            <a:r>
              <a:rPr lang="en-US" sz="2400" b="1" dirty="0"/>
              <a:t>assessment of the overall appeal </a:t>
            </a:r>
            <a:r>
              <a:rPr lang="en-US" sz="2400" dirty="0"/>
              <a:t>of the good or service being proposed.</a:t>
            </a:r>
          </a:p>
          <a:p>
            <a:pPr marL="256032" indent="-256032">
              <a:buSzPct val="100000"/>
              <a:buFontTx/>
              <a:buChar char="•"/>
            </a:pPr>
            <a:r>
              <a:rPr lang="en-US" sz="2400" dirty="0"/>
              <a:t>Before a prospective firm rushes a new product into development, it should be sure that the good or service is what prospective customers want.</a:t>
            </a:r>
          </a:p>
        </p:txBody>
      </p:sp>
      <p:sp>
        <p:nvSpPr>
          <p:cNvPr id="4" name="Oval 3">
            <a:extLst>
              <a:ext uri="{FF2B5EF4-FFF2-40B4-BE49-F238E27FC236}">
                <a16:creationId xmlns:a16="http://schemas.microsoft.com/office/drawing/2014/main" id="{E345B518-C065-5844-9CFF-20386A8A8512}"/>
              </a:ext>
            </a:extLst>
          </p:cNvPr>
          <p:cNvSpPr/>
          <p:nvPr/>
        </p:nvSpPr>
        <p:spPr>
          <a:xfrm>
            <a:off x="8686800" y="434770"/>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15372"/>
            <a:ext cx="7924800" cy="1097280"/>
          </a:xfrm>
        </p:spPr>
        <p:txBody>
          <a:bodyPr/>
          <a:lstStyle/>
          <a:p>
            <a:r>
              <a:rPr lang="en-US" sz="3600" dirty="0"/>
              <a:t>Product Feasibility Analysis</a:t>
            </a:r>
            <a:r>
              <a:rPr lang="en-US" sz="2000" b="0" dirty="0"/>
              <a:t>(2 of 2)</a:t>
            </a:r>
          </a:p>
        </p:txBody>
      </p:sp>
      <p:sp>
        <p:nvSpPr>
          <p:cNvPr id="15" name="Content Placeholder 14"/>
          <p:cNvSpPr>
            <a:spLocks noGrp="1"/>
          </p:cNvSpPr>
          <p:nvPr>
            <p:ph idx="1"/>
          </p:nvPr>
        </p:nvSpPr>
        <p:spPr>
          <a:xfrm>
            <a:off x="457200" y="1600201"/>
            <a:ext cx="8229600" cy="2362200"/>
          </a:xfrm>
        </p:spPr>
        <p:txBody>
          <a:bodyPr/>
          <a:lstStyle/>
          <a:p>
            <a:pPr marL="0" indent="0">
              <a:buSzPct val="100000"/>
              <a:buNone/>
            </a:pPr>
            <a:r>
              <a:rPr lang="en-US" sz="2400" b="1" dirty="0"/>
              <a:t>Components of product/service feasibility analysis</a:t>
            </a:r>
          </a:p>
          <a:p>
            <a:pPr marL="256032" indent="-256032">
              <a:buSzPct val="100000"/>
            </a:pPr>
            <a:r>
              <a:rPr lang="en-US" sz="2400" dirty="0"/>
              <a:t>Product/Service Desirability</a:t>
            </a:r>
          </a:p>
          <a:p>
            <a:pPr marL="256032" indent="-256032">
              <a:buSzPct val="100000"/>
            </a:pPr>
            <a:r>
              <a:rPr lang="en-US" sz="2400" dirty="0"/>
              <a:t>Product/Service Demand</a:t>
            </a:r>
          </a:p>
        </p:txBody>
      </p:sp>
      <p:sp>
        <p:nvSpPr>
          <p:cNvPr id="4" name="Oval 3">
            <a:extLst>
              <a:ext uri="{FF2B5EF4-FFF2-40B4-BE49-F238E27FC236}">
                <a16:creationId xmlns:a16="http://schemas.microsoft.com/office/drawing/2014/main" id="{CE2AC70B-F982-2040-BC85-1B4BE6C01E79}"/>
              </a:ext>
            </a:extLst>
          </p:cNvPr>
          <p:cNvSpPr/>
          <p:nvPr/>
        </p:nvSpPr>
        <p:spPr>
          <a:xfrm>
            <a:off x="8686800" y="434770"/>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76200"/>
            <a:ext cx="8229600" cy="1097280"/>
          </a:xfrm>
        </p:spPr>
        <p:txBody>
          <a:bodyPr/>
          <a:lstStyle/>
          <a:p>
            <a:r>
              <a:rPr lang="en-US" sz="3600" dirty="0"/>
              <a:t>Product Desirability </a:t>
            </a:r>
            <a:r>
              <a:rPr lang="en-US" sz="2000" b="0" dirty="0"/>
              <a:t>(1 of 3)</a:t>
            </a:r>
          </a:p>
        </p:txBody>
      </p:sp>
      <p:sp>
        <p:nvSpPr>
          <p:cNvPr id="12" name="Content Placeholder 11"/>
          <p:cNvSpPr>
            <a:spLocks noGrp="1"/>
          </p:cNvSpPr>
          <p:nvPr>
            <p:ph idx="1"/>
          </p:nvPr>
        </p:nvSpPr>
        <p:spPr>
          <a:xfrm>
            <a:off x="152400" y="1295400"/>
            <a:ext cx="8763000" cy="4572000"/>
          </a:xfrm>
        </p:spPr>
        <p:txBody>
          <a:bodyPr/>
          <a:lstStyle/>
          <a:p>
            <a:pPr marL="0" indent="0">
              <a:buSzPct val="100000"/>
              <a:buNone/>
            </a:pPr>
            <a:r>
              <a:rPr lang="en-US" sz="2400" dirty="0"/>
              <a:t>First, find a (qualitative) sample of </a:t>
            </a:r>
            <a:r>
              <a:rPr lang="en-US" sz="2400" b="1" dirty="0"/>
              <a:t>experts</a:t>
            </a:r>
            <a:r>
              <a:rPr lang="en-US" sz="2400" dirty="0"/>
              <a:t> (can be also </a:t>
            </a:r>
            <a:r>
              <a:rPr lang="en-US" sz="2400" i="1" dirty="0">
                <a:highlight>
                  <a:srgbClr val="FFFF00"/>
                </a:highlight>
              </a:rPr>
              <a:t>lead-users</a:t>
            </a:r>
            <a:r>
              <a:rPr lang="en-US" sz="2400" dirty="0"/>
              <a:t>, suppliers, </a:t>
            </a:r>
            <a:r>
              <a:rPr lang="en-US" sz="2400" dirty="0">
                <a:highlight>
                  <a:srgbClr val="FFFF00"/>
                </a:highlight>
              </a:rPr>
              <a:t>clients</a:t>
            </a:r>
            <a:r>
              <a:rPr lang="en-US" sz="2400" dirty="0"/>
              <a:t>, other start-uppers) to whom make questions with the aim to determine the basic appeal of the product. For YOU, that means finding an answer to the following questions:</a:t>
            </a:r>
          </a:p>
          <a:p>
            <a:pPr marL="256032" indent="-256032">
              <a:buSzPct val="100000"/>
              <a:buFontTx/>
              <a:buChar char="•"/>
            </a:pPr>
            <a:r>
              <a:rPr lang="en-US" sz="2400" dirty="0"/>
              <a:t>Does it make sense? Is it reasonable? Is it something users will get excited about?</a:t>
            </a:r>
          </a:p>
          <a:p>
            <a:pPr marL="256032" indent="-256032">
              <a:buSzPct val="100000"/>
              <a:buFontTx/>
              <a:buChar char="•"/>
            </a:pPr>
            <a:r>
              <a:rPr lang="en-US" sz="2400" dirty="0"/>
              <a:t>Does it take advantage of an environmental trend, solve a problem, or take advantage of a gap in the marketplace?</a:t>
            </a:r>
          </a:p>
          <a:p>
            <a:pPr marL="256032" indent="-256032">
              <a:buSzPct val="100000"/>
              <a:buFontTx/>
              <a:buChar char="•"/>
            </a:pPr>
            <a:r>
              <a:rPr lang="en-US" sz="2400" dirty="0"/>
              <a:t>Is this a good time to introduce the product or service to the market?</a:t>
            </a:r>
          </a:p>
          <a:p>
            <a:pPr marL="256032" indent="-256032">
              <a:buSzPct val="100000"/>
              <a:buFontTx/>
              <a:buChar char="•"/>
            </a:pPr>
            <a:r>
              <a:rPr lang="en-US" sz="2400" dirty="0"/>
              <a:t>Are there any fatal flaws in the product or service</a:t>
            </a:r>
            <a:r>
              <a:rPr lang="en-US" altLang="en-US" sz="2400" dirty="0"/>
              <a:t>’</a:t>
            </a:r>
            <a:r>
              <a:rPr lang="en-US" sz="2400" dirty="0"/>
              <a:t>s basic design or concept? (ask to suppliers/manufacturers!)</a:t>
            </a:r>
          </a:p>
        </p:txBody>
      </p:sp>
      <p:sp>
        <p:nvSpPr>
          <p:cNvPr id="4" name="Oval 3">
            <a:extLst>
              <a:ext uri="{FF2B5EF4-FFF2-40B4-BE49-F238E27FC236}">
                <a16:creationId xmlns:a16="http://schemas.microsoft.com/office/drawing/2014/main" id="{6170B28B-0496-3F47-A6E6-C1E27FDA6A5F}"/>
              </a:ext>
            </a:extLst>
          </p:cNvPr>
          <p:cNvSpPr/>
          <p:nvPr/>
        </p:nvSpPr>
        <p:spPr>
          <a:xfrm>
            <a:off x="8686800" y="434770"/>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p>
        </p:txBody>
      </p:sp>
    </p:spTree>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37842</TotalTime>
  <Words>2279</Words>
  <Application>Microsoft Macintosh PowerPoint</Application>
  <PresentationFormat>On-screen Show (4:3)</PresentationFormat>
  <Paragraphs>208</Paragraphs>
  <Slides>41</Slides>
  <Notes>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ＭＳ Ｐゴシック</vt:lpstr>
      <vt:lpstr>Arial</vt:lpstr>
      <vt:lpstr>Open Sans</vt:lpstr>
      <vt:lpstr>Times New Roman</vt:lpstr>
      <vt:lpstr>Verdana</vt:lpstr>
      <vt:lpstr>Wingdings</vt:lpstr>
      <vt:lpstr>508 Lecture</vt:lpstr>
      <vt:lpstr>Entrepreneurship: Successfully Launching New Ventures</vt:lpstr>
      <vt:lpstr>What Is Feasibility Analysis?</vt:lpstr>
      <vt:lpstr>Remember this?</vt:lpstr>
      <vt:lpstr>When to Conduct a Feasibility Analysis</vt:lpstr>
      <vt:lpstr>Feasibility Analysis</vt:lpstr>
      <vt:lpstr>Outline for a Comprehensive Feasibility Analysis</vt:lpstr>
      <vt:lpstr>Product Feasibility Analysis (1 of 2)</vt:lpstr>
      <vt:lpstr>Product Feasibility Analysis(2 of 2)</vt:lpstr>
      <vt:lpstr>Product Desirability (1 of 3)</vt:lpstr>
      <vt:lpstr>Product Desirability (2 of 3)</vt:lpstr>
      <vt:lpstr>Product Desirability (3 of 3)</vt:lpstr>
      <vt:lpstr>Feedback from product desirability</vt:lpstr>
      <vt:lpstr>Product Demand</vt:lpstr>
      <vt:lpstr>Product Demand</vt:lpstr>
      <vt:lpstr>Product Demand</vt:lpstr>
      <vt:lpstr>Let’s give a look to survey monkey</vt:lpstr>
      <vt:lpstr>Example</vt:lpstr>
      <vt:lpstr>Product Demand</vt:lpstr>
      <vt:lpstr>Product Demand</vt:lpstr>
      <vt:lpstr>Product Demand</vt:lpstr>
      <vt:lpstr>Online tools available for determining Desirability and Demand (see Table 3.2) </vt:lpstr>
      <vt:lpstr>Industry/Target Market Feasibility Analysis</vt:lpstr>
      <vt:lpstr>Industry/Target Market Feasibility Analysis</vt:lpstr>
      <vt:lpstr>Industry Attractiveness</vt:lpstr>
      <vt:lpstr>Industry Attractiveness: 5 forces framework</vt:lpstr>
      <vt:lpstr>Industry Attractiveness</vt:lpstr>
      <vt:lpstr>Target Market Attractiveness</vt:lpstr>
      <vt:lpstr>Organizational Feasibility Analysis</vt:lpstr>
      <vt:lpstr>Management Prowess</vt:lpstr>
      <vt:lpstr>Resource Sufficiency</vt:lpstr>
      <vt:lpstr>Resource Sufficiency</vt:lpstr>
      <vt:lpstr>Financial Feasibility Analysis</vt:lpstr>
      <vt:lpstr>Total Start-Up Cash Needed</vt:lpstr>
      <vt:lpstr>Financial Performance of Similar Businesses</vt:lpstr>
      <vt:lpstr>Overall Financial Attractiveness of the Proposed Venture</vt:lpstr>
      <vt:lpstr>A Feasibility Analysis Template</vt:lpstr>
      <vt:lpstr>1. Strength of the business idea</vt:lpstr>
      <vt:lpstr>2. Industry-related issues</vt:lpstr>
      <vt:lpstr>3. Target market and customer-related issues</vt:lpstr>
      <vt:lpstr>4. Founder(s)-related issues</vt:lpstr>
      <vt:lpstr>Financial issues</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Entrepreneurship: Successfully Launching New Ventures, Fifth Edition</dc:title>
  <dc:subject>Business</dc:subject>
  <dc:creator>Barringer/Ireland</dc:creator>
  <cp:keywords>Entrepreneurship</cp:keywords>
  <cp:lastModifiedBy>Guido Bortoluzzi</cp:lastModifiedBy>
  <cp:revision>1142</cp:revision>
  <cp:lastPrinted>2024-03-18T09:28:45Z</cp:lastPrinted>
  <dcterms:created xsi:type="dcterms:W3CDTF">2014-07-14T20:04:21Z</dcterms:created>
  <dcterms:modified xsi:type="dcterms:W3CDTF">2025-02-25T09:02:08Z</dcterms:modified>
</cp:coreProperties>
</file>