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325" r:id="rId6"/>
    <p:sldId id="257" r:id="rId7"/>
    <p:sldId id="286" r:id="rId8"/>
    <p:sldId id="288" r:id="rId9"/>
    <p:sldId id="333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2" r:id="rId19"/>
    <p:sldId id="343" r:id="rId20"/>
    <p:sldId id="300" r:id="rId21"/>
    <p:sldId id="302" r:id="rId22"/>
    <p:sldId id="264" r:id="rId23"/>
    <p:sldId id="263" r:id="rId24"/>
    <p:sldId id="350" r:id="rId25"/>
    <p:sldId id="258" r:id="rId26"/>
    <p:sldId id="260" r:id="rId27"/>
    <p:sldId id="262" r:id="rId28"/>
    <p:sldId id="261" r:id="rId29"/>
    <p:sldId id="341" r:id="rId30"/>
    <p:sldId id="327" r:id="rId31"/>
    <p:sldId id="328" r:id="rId32"/>
    <p:sldId id="329" r:id="rId33"/>
    <p:sldId id="330" r:id="rId34"/>
    <p:sldId id="352" r:id="rId35"/>
    <p:sldId id="344" r:id="rId36"/>
    <p:sldId id="345" r:id="rId37"/>
    <p:sldId id="331" r:id="rId38"/>
    <p:sldId id="301" r:id="rId39"/>
    <p:sldId id="326" r:id="rId40"/>
    <p:sldId id="349" r:id="rId41"/>
    <p:sldId id="346" r:id="rId42"/>
    <p:sldId id="347" r:id="rId43"/>
    <p:sldId id="351" r:id="rId44"/>
    <p:sldId id="353" r:id="rId45"/>
    <p:sldId id="354" r:id="rId46"/>
    <p:sldId id="289" r:id="rId47"/>
    <p:sldId id="309" r:id="rId48"/>
    <p:sldId id="310" r:id="rId49"/>
    <p:sldId id="311" r:id="rId50"/>
    <p:sldId id="355" r:id="rId51"/>
    <p:sldId id="312" r:id="rId52"/>
    <p:sldId id="314" r:id="rId53"/>
    <p:sldId id="364" r:id="rId54"/>
    <p:sldId id="365" r:id="rId55"/>
    <p:sldId id="366" r:id="rId56"/>
    <p:sldId id="358" r:id="rId57"/>
    <p:sldId id="359" r:id="rId58"/>
    <p:sldId id="360" r:id="rId59"/>
    <p:sldId id="361" r:id="rId60"/>
    <p:sldId id="367" r:id="rId6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E1724-03CA-4008-80B3-A21402715497}" v="1" dt="2025-03-18T20:41:01.40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85741" autoAdjust="0"/>
  </p:normalViewPr>
  <p:slideViewPr>
    <p:cSldViewPr snapToGrid="0">
      <p:cViewPr varScale="1">
        <p:scale>
          <a:sx n="70" d="100"/>
          <a:sy n="70" d="100"/>
        </p:scale>
        <p:origin x="288" y="48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Barbara Pierotti" userId="830b87794f9db057" providerId="LiveId" clId="{81BE1724-03CA-4008-80B3-A21402715497}"/>
    <pc:docChg chg="custSel addSld delSld modSld">
      <pc:chgData name="AdaBarbara Pierotti" userId="830b87794f9db057" providerId="LiveId" clId="{81BE1724-03CA-4008-80B3-A21402715497}" dt="2025-03-25T19:19:32.909" v="80" actId="20577"/>
      <pc:docMkLst>
        <pc:docMk/>
      </pc:docMkLst>
      <pc:sldChg chg="modSp mod">
        <pc:chgData name="AdaBarbara Pierotti" userId="830b87794f9db057" providerId="LiveId" clId="{81BE1724-03CA-4008-80B3-A21402715497}" dt="2025-03-25T19:12:59.048" v="54" actId="20577"/>
        <pc:sldMkLst>
          <pc:docMk/>
          <pc:sldMk cId="2259308896" sldId="256"/>
        </pc:sldMkLst>
        <pc:spChg chg="mod">
          <ac:chgData name="AdaBarbara Pierotti" userId="830b87794f9db057" providerId="LiveId" clId="{81BE1724-03CA-4008-80B3-A21402715497}" dt="2025-03-25T19:12:59.048" v="54" actId="20577"/>
          <ac:spMkLst>
            <pc:docMk/>
            <pc:sldMk cId="2259308896" sldId="256"/>
            <ac:spMk id="2" creationId="{51DF3D98-3C30-4CFC-8643-C81E829C8C25}"/>
          </ac:spMkLst>
        </pc:spChg>
      </pc:sldChg>
      <pc:sldChg chg="modSp mod">
        <pc:chgData name="AdaBarbara Pierotti" userId="830b87794f9db057" providerId="LiveId" clId="{81BE1724-03CA-4008-80B3-A21402715497}" dt="2025-03-25T19:15:51.528" v="73" actId="20577"/>
        <pc:sldMkLst>
          <pc:docMk/>
          <pc:sldMk cId="3662677160" sldId="286"/>
        </pc:sldMkLst>
        <pc:spChg chg="mod">
          <ac:chgData name="AdaBarbara Pierotti" userId="830b87794f9db057" providerId="LiveId" clId="{81BE1724-03CA-4008-80B3-A21402715497}" dt="2025-03-25T19:15:51.528" v="73" actId="20577"/>
          <ac:spMkLst>
            <pc:docMk/>
            <pc:sldMk cId="3662677160" sldId="286"/>
            <ac:spMk id="2" creationId="{6F148DD4-4828-CE87-0C5C-42BE175E8DA5}"/>
          </ac:spMkLst>
        </pc:spChg>
      </pc:sldChg>
      <pc:sldChg chg="del">
        <pc:chgData name="AdaBarbara Pierotti" userId="830b87794f9db057" providerId="LiveId" clId="{81BE1724-03CA-4008-80B3-A21402715497}" dt="2025-03-18T20:44:04.545" v="34" actId="2696"/>
        <pc:sldMkLst>
          <pc:docMk/>
          <pc:sldMk cId="362649583" sldId="292"/>
        </pc:sldMkLst>
      </pc:sldChg>
      <pc:sldChg chg="del">
        <pc:chgData name="AdaBarbara Pierotti" userId="830b87794f9db057" providerId="LiveId" clId="{81BE1724-03CA-4008-80B3-A21402715497}" dt="2025-03-18T20:43:53.397" v="30" actId="2696"/>
        <pc:sldMkLst>
          <pc:docMk/>
          <pc:sldMk cId="1218649243" sldId="303"/>
        </pc:sldMkLst>
      </pc:sldChg>
      <pc:sldChg chg="del">
        <pc:chgData name="AdaBarbara Pierotti" userId="830b87794f9db057" providerId="LiveId" clId="{81BE1724-03CA-4008-80B3-A21402715497}" dt="2025-03-18T20:43:55.707" v="31" actId="2696"/>
        <pc:sldMkLst>
          <pc:docMk/>
          <pc:sldMk cId="215383252" sldId="304"/>
        </pc:sldMkLst>
      </pc:sldChg>
      <pc:sldChg chg="del">
        <pc:chgData name="AdaBarbara Pierotti" userId="830b87794f9db057" providerId="LiveId" clId="{81BE1724-03CA-4008-80B3-A21402715497}" dt="2025-03-18T20:43:58.141" v="32" actId="2696"/>
        <pc:sldMkLst>
          <pc:docMk/>
          <pc:sldMk cId="3924595636" sldId="305"/>
        </pc:sldMkLst>
      </pc:sldChg>
      <pc:sldChg chg="del">
        <pc:chgData name="AdaBarbara Pierotti" userId="830b87794f9db057" providerId="LiveId" clId="{81BE1724-03CA-4008-80B3-A21402715497}" dt="2025-03-18T20:44:01.048" v="33" actId="2696"/>
        <pc:sldMkLst>
          <pc:docMk/>
          <pc:sldMk cId="3645529365" sldId="306"/>
        </pc:sldMkLst>
      </pc:sldChg>
      <pc:sldChg chg="del">
        <pc:chgData name="AdaBarbara Pierotti" userId="830b87794f9db057" providerId="LiveId" clId="{81BE1724-03CA-4008-80B3-A21402715497}" dt="2025-03-18T20:44:07.199" v="35" actId="2696"/>
        <pc:sldMkLst>
          <pc:docMk/>
          <pc:sldMk cId="1470006270" sldId="307"/>
        </pc:sldMkLst>
      </pc:sldChg>
      <pc:sldChg chg="del">
        <pc:chgData name="AdaBarbara Pierotti" userId="830b87794f9db057" providerId="LiveId" clId="{81BE1724-03CA-4008-80B3-A21402715497}" dt="2025-03-18T20:44:09.679" v="36" actId="2696"/>
        <pc:sldMkLst>
          <pc:docMk/>
          <pc:sldMk cId="771017692" sldId="308"/>
        </pc:sldMkLst>
      </pc:sldChg>
      <pc:sldChg chg="modSp mod">
        <pc:chgData name="AdaBarbara Pierotti" userId="830b87794f9db057" providerId="LiveId" clId="{81BE1724-03CA-4008-80B3-A21402715497}" dt="2025-03-18T20:41:01.405" v="4" actId="20578"/>
        <pc:sldMkLst>
          <pc:docMk/>
          <pc:sldMk cId="3004025646" sldId="314"/>
        </pc:sldMkLst>
        <pc:spChg chg="mod">
          <ac:chgData name="AdaBarbara Pierotti" userId="830b87794f9db057" providerId="LiveId" clId="{81BE1724-03CA-4008-80B3-A21402715497}" dt="2025-03-18T20:41:01.405" v="4" actId="20578"/>
          <ac:spMkLst>
            <pc:docMk/>
            <pc:sldMk cId="3004025646" sldId="314"/>
            <ac:spMk id="2" creationId="{67FCB096-839F-30C3-8F4E-6EF50A404AC0}"/>
          </ac:spMkLst>
        </pc:spChg>
      </pc:sldChg>
      <pc:sldChg chg="del">
        <pc:chgData name="AdaBarbara Pierotti" userId="830b87794f9db057" providerId="LiveId" clId="{81BE1724-03CA-4008-80B3-A21402715497}" dt="2025-03-18T20:43:16.415" v="20" actId="2696"/>
        <pc:sldMkLst>
          <pc:docMk/>
          <pc:sldMk cId="2333616772" sldId="315"/>
        </pc:sldMkLst>
      </pc:sldChg>
      <pc:sldChg chg="del">
        <pc:chgData name="AdaBarbara Pierotti" userId="830b87794f9db057" providerId="LiveId" clId="{81BE1724-03CA-4008-80B3-A21402715497}" dt="2025-03-18T20:43:28.119" v="22" actId="2696"/>
        <pc:sldMkLst>
          <pc:docMk/>
          <pc:sldMk cId="819427763" sldId="316"/>
        </pc:sldMkLst>
      </pc:sldChg>
      <pc:sldChg chg="del">
        <pc:chgData name="AdaBarbara Pierotti" userId="830b87794f9db057" providerId="LiveId" clId="{81BE1724-03CA-4008-80B3-A21402715497}" dt="2025-03-18T20:43:37.978" v="24" actId="2696"/>
        <pc:sldMkLst>
          <pc:docMk/>
          <pc:sldMk cId="2358041841" sldId="317"/>
        </pc:sldMkLst>
      </pc:sldChg>
      <pc:sldChg chg="del">
        <pc:chgData name="AdaBarbara Pierotti" userId="830b87794f9db057" providerId="LiveId" clId="{81BE1724-03CA-4008-80B3-A21402715497}" dt="2025-03-18T20:43:40.760" v="25" actId="2696"/>
        <pc:sldMkLst>
          <pc:docMk/>
          <pc:sldMk cId="1546924471" sldId="319"/>
        </pc:sldMkLst>
      </pc:sldChg>
      <pc:sldChg chg="del">
        <pc:chgData name="AdaBarbara Pierotti" userId="830b87794f9db057" providerId="LiveId" clId="{81BE1724-03CA-4008-80B3-A21402715497}" dt="2025-03-18T20:43:45.733" v="27" actId="2696"/>
        <pc:sldMkLst>
          <pc:docMk/>
          <pc:sldMk cId="178742082" sldId="320"/>
        </pc:sldMkLst>
      </pc:sldChg>
      <pc:sldChg chg="del">
        <pc:chgData name="AdaBarbara Pierotti" userId="830b87794f9db057" providerId="LiveId" clId="{81BE1724-03CA-4008-80B3-A21402715497}" dt="2025-03-18T20:43:48.320" v="28" actId="2696"/>
        <pc:sldMkLst>
          <pc:docMk/>
          <pc:sldMk cId="1522099981" sldId="321"/>
        </pc:sldMkLst>
      </pc:sldChg>
      <pc:sldChg chg="del">
        <pc:chgData name="AdaBarbara Pierotti" userId="830b87794f9db057" providerId="LiveId" clId="{81BE1724-03CA-4008-80B3-A21402715497}" dt="2025-03-18T20:43:50.850" v="29" actId="2696"/>
        <pc:sldMkLst>
          <pc:docMk/>
          <pc:sldMk cId="527258010" sldId="322"/>
        </pc:sldMkLst>
      </pc:sldChg>
      <pc:sldChg chg="del">
        <pc:chgData name="AdaBarbara Pierotti" userId="830b87794f9db057" providerId="LiveId" clId="{81BE1724-03CA-4008-80B3-A21402715497}" dt="2025-03-18T20:43:30.860" v="23" actId="2696"/>
        <pc:sldMkLst>
          <pc:docMk/>
          <pc:sldMk cId="1900178345" sldId="323"/>
        </pc:sldMkLst>
      </pc:sldChg>
      <pc:sldChg chg="del">
        <pc:chgData name="AdaBarbara Pierotti" userId="830b87794f9db057" providerId="LiveId" clId="{81BE1724-03CA-4008-80B3-A21402715497}" dt="2025-03-18T20:43:24.979" v="21" actId="2696"/>
        <pc:sldMkLst>
          <pc:docMk/>
          <pc:sldMk cId="3452410755" sldId="324"/>
        </pc:sldMkLst>
      </pc:sldChg>
      <pc:sldChg chg="modSp mod">
        <pc:chgData name="AdaBarbara Pierotti" userId="830b87794f9db057" providerId="LiveId" clId="{81BE1724-03CA-4008-80B3-A21402715497}" dt="2025-03-25T19:18:05.718" v="78" actId="20577"/>
        <pc:sldMkLst>
          <pc:docMk/>
          <pc:sldMk cId="1112078074" sldId="352"/>
        </pc:sldMkLst>
        <pc:spChg chg="mod">
          <ac:chgData name="AdaBarbara Pierotti" userId="830b87794f9db057" providerId="LiveId" clId="{81BE1724-03CA-4008-80B3-A21402715497}" dt="2025-03-25T19:18:05.718" v="78" actId="20577"/>
          <ac:spMkLst>
            <pc:docMk/>
            <pc:sldMk cId="1112078074" sldId="352"/>
            <ac:spMk id="3" creationId="{74FCE9F1-FADB-F093-04A4-6F0248C0FE5C}"/>
          </ac:spMkLst>
        </pc:spChg>
      </pc:sldChg>
      <pc:sldChg chg="modSp mod">
        <pc:chgData name="AdaBarbara Pierotti" userId="830b87794f9db057" providerId="LiveId" clId="{81BE1724-03CA-4008-80B3-A21402715497}" dt="2025-03-18T20:41:56.849" v="10" actId="20577"/>
        <pc:sldMkLst>
          <pc:docMk/>
          <pc:sldMk cId="4127013856" sldId="358"/>
        </pc:sldMkLst>
        <pc:spChg chg="mod">
          <ac:chgData name="AdaBarbara Pierotti" userId="830b87794f9db057" providerId="LiveId" clId="{81BE1724-03CA-4008-80B3-A21402715497}" dt="2025-03-18T20:41:47.564" v="9" actId="255"/>
          <ac:spMkLst>
            <pc:docMk/>
            <pc:sldMk cId="4127013856" sldId="358"/>
            <ac:spMk id="2" creationId="{206AF5E1-EE32-92B1-96D3-62F83C63DEEE}"/>
          </ac:spMkLst>
        </pc:spChg>
        <pc:spChg chg="mod">
          <ac:chgData name="AdaBarbara Pierotti" userId="830b87794f9db057" providerId="LiveId" clId="{81BE1724-03CA-4008-80B3-A21402715497}" dt="2025-03-18T20:41:56.849" v="10" actId="20577"/>
          <ac:spMkLst>
            <pc:docMk/>
            <pc:sldMk cId="4127013856" sldId="358"/>
            <ac:spMk id="4" creationId="{9928B908-2D1A-E1B2-ABA1-FCBDF1DFF085}"/>
          </ac:spMkLst>
        </pc:spChg>
      </pc:sldChg>
      <pc:sldChg chg="modSp mod">
        <pc:chgData name="AdaBarbara Pierotti" userId="830b87794f9db057" providerId="LiveId" clId="{81BE1724-03CA-4008-80B3-A21402715497}" dt="2025-03-25T19:14:47.643" v="66" actId="20577"/>
        <pc:sldMkLst>
          <pc:docMk/>
          <pc:sldMk cId="1564100665" sldId="359"/>
        </pc:sldMkLst>
        <pc:spChg chg="mod">
          <ac:chgData name="AdaBarbara Pierotti" userId="830b87794f9db057" providerId="LiveId" clId="{81BE1724-03CA-4008-80B3-A21402715497}" dt="2025-03-25T19:14:47.643" v="66" actId="20577"/>
          <ac:spMkLst>
            <pc:docMk/>
            <pc:sldMk cId="1564100665" sldId="359"/>
            <ac:spMk id="3" creationId="{F3A0C575-8504-0BB7-2C7A-5AD0C9A057A9}"/>
          </ac:spMkLst>
        </pc:spChg>
      </pc:sldChg>
      <pc:sldChg chg="modSp mod">
        <pc:chgData name="AdaBarbara Pierotti" userId="830b87794f9db057" providerId="LiveId" clId="{81BE1724-03CA-4008-80B3-A21402715497}" dt="2025-03-25T19:15:07.636" v="67" actId="12"/>
        <pc:sldMkLst>
          <pc:docMk/>
          <pc:sldMk cId="1488431157" sldId="360"/>
        </pc:sldMkLst>
        <pc:spChg chg="mod">
          <ac:chgData name="AdaBarbara Pierotti" userId="830b87794f9db057" providerId="LiveId" clId="{81BE1724-03CA-4008-80B3-A21402715497}" dt="2025-03-25T19:15:07.636" v="67" actId="12"/>
          <ac:spMkLst>
            <pc:docMk/>
            <pc:sldMk cId="1488431157" sldId="360"/>
            <ac:spMk id="3" creationId="{5AF93EE5-D36A-04CF-7096-398AAC111FE1}"/>
          </ac:spMkLst>
        </pc:spChg>
      </pc:sldChg>
      <pc:sldChg chg="modSp mod">
        <pc:chgData name="AdaBarbara Pierotti" userId="830b87794f9db057" providerId="LiveId" clId="{81BE1724-03CA-4008-80B3-A21402715497}" dt="2025-03-18T20:42:44.033" v="19" actId="1076"/>
        <pc:sldMkLst>
          <pc:docMk/>
          <pc:sldMk cId="2008005109" sldId="361"/>
        </pc:sldMkLst>
        <pc:spChg chg="mod">
          <ac:chgData name="AdaBarbara Pierotti" userId="830b87794f9db057" providerId="LiveId" clId="{81BE1724-03CA-4008-80B3-A21402715497}" dt="2025-03-18T20:42:14.421" v="11" actId="20577"/>
          <ac:spMkLst>
            <pc:docMk/>
            <pc:sldMk cId="2008005109" sldId="361"/>
            <ac:spMk id="2" creationId="{026C9A20-EFAB-A011-5510-B8A1804AA727}"/>
          </ac:spMkLst>
        </pc:spChg>
        <pc:spChg chg="mod">
          <ac:chgData name="AdaBarbara Pierotti" userId="830b87794f9db057" providerId="LiveId" clId="{81BE1724-03CA-4008-80B3-A21402715497}" dt="2025-03-18T20:42:44.033" v="19" actId="1076"/>
          <ac:spMkLst>
            <pc:docMk/>
            <pc:sldMk cId="2008005109" sldId="361"/>
            <ac:spMk id="3" creationId="{C3BE16CF-97BD-AE88-1007-B685171FE7A0}"/>
          </ac:spMkLst>
        </pc:spChg>
      </pc:sldChg>
      <pc:sldChg chg="modSp del mod">
        <pc:chgData name="AdaBarbara Pierotti" userId="830b87794f9db057" providerId="LiveId" clId="{81BE1724-03CA-4008-80B3-A21402715497}" dt="2025-03-18T20:43:42.933" v="26" actId="2696"/>
        <pc:sldMkLst>
          <pc:docMk/>
          <pc:sldMk cId="1845858063" sldId="363"/>
        </pc:sldMkLst>
      </pc:sldChg>
      <pc:sldChg chg="modSp mod">
        <pc:chgData name="AdaBarbara Pierotti" userId="830b87794f9db057" providerId="LiveId" clId="{81BE1724-03CA-4008-80B3-A21402715497}" dt="2025-03-18T20:41:24.577" v="5" actId="20577"/>
        <pc:sldMkLst>
          <pc:docMk/>
          <pc:sldMk cId="2849295619" sldId="364"/>
        </pc:sldMkLst>
        <pc:spChg chg="mod">
          <ac:chgData name="AdaBarbara Pierotti" userId="830b87794f9db057" providerId="LiveId" clId="{81BE1724-03CA-4008-80B3-A21402715497}" dt="2025-03-18T20:41:24.577" v="5" actId="20577"/>
          <ac:spMkLst>
            <pc:docMk/>
            <pc:sldMk cId="2849295619" sldId="364"/>
            <ac:spMk id="2" creationId="{EFA04A40-556B-7F2F-D5B1-163DD3C31790}"/>
          </ac:spMkLst>
        </pc:spChg>
      </pc:sldChg>
      <pc:sldChg chg="modSp new mod">
        <pc:chgData name="AdaBarbara Pierotti" userId="830b87794f9db057" providerId="LiveId" clId="{81BE1724-03CA-4008-80B3-A21402715497}" dt="2025-03-25T19:19:32.909" v="80" actId="20577"/>
        <pc:sldMkLst>
          <pc:docMk/>
          <pc:sldMk cId="3616351521" sldId="367"/>
        </pc:sldMkLst>
        <pc:spChg chg="mod">
          <ac:chgData name="AdaBarbara Pierotti" userId="830b87794f9db057" providerId="LiveId" clId="{81BE1724-03CA-4008-80B3-A21402715497}" dt="2025-03-18T20:48:38.769" v="41" actId="255"/>
          <ac:spMkLst>
            <pc:docMk/>
            <pc:sldMk cId="3616351521" sldId="367"/>
            <ac:spMk id="2" creationId="{36394ECC-1AC4-BCCE-190B-C9E6859089D1}"/>
          </ac:spMkLst>
        </pc:spChg>
        <pc:spChg chg="mod">
          <ac:chgData name="AdaBarbara Pierotti" userId="830b87794f9db057" providerId="LiveId" clId="{81BE1724-03CA-4008-80B3-A21402715497}" dt="2025-03-25T19:19:32.909" v="80" actId="20577"/>
          <ac:spMkLst>
            <pc:docMk/>
            <pc:sldMk cId="3616351521" sldId="367"/>
            <ac:spMk id="3" creationId="{99A3670F-1D07-579D-268B-0C7FA72D7B6C}"/>
          </ac:spMkLst>
        </pc:spChg>
      </pc:sldChg>
      <pc:sldMasterChg chg="delSldLayout">
        <pc:chgData name="AdaBarbara Pierotti" userId="830b87794f9db057" providerId="LiveId" clId="{81BE1724-03CA-4008-80B3-A21402715497}" dt="2025-03-18T20:44:09.679" v="36" actId="2696"/>
        <pc:sldMasterMkLst>
          <pc:docMk/>
          <pc:sldMasterMk cId="1788353970" sldId="2147483648"/>
        </pc:sldMasterMkLst>
        <pc:sldLayoutChg chg="del">
          <pc:chgData name="AdaBarbara Pierotti" userId="830b87794f9db057" providerId="LiveId" clId="{81BE1724-03CA-4008-80B3-A21402715497}" dt="2025-03-18T20:44:09.679" v="36" actId="2696"/>
          <pc:sldLayoutMkLst>
            <pc:docMk/>
            <pc:sldMasterMk cId="1788353970" sldId="2147483648"/>
            <pc:sldLayoutMk cId="4193030505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6724D395-066A-4F84-B1F6-A3F921994FFC}" type="datetime1">
              <a:rPr lang="it-IT" smtClean="0"/>
              <a:t>25/03/2025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AFF3A6F-DEFA-45E0-9496-BEE7C2C6F3D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6T21:20:52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8E5CCF99-E88A-4792-B58A-FDEDC94DDECB}" type="datetime1">
              <a:rPr lang="it-IT" smtClean="0"/>
              <a:pPr/>
              <a:t>25/03/2025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F97DC217-DF71-1A49-B3EA-559F1F43B0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27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43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it-IT" smtClean="0"/>
              <a:t>45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86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it-IT" sz="2800"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>
                <a:latin typeface="+mn-lt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immagine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>
                <a:latin typeface="+mn-lt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>
                <a:latin typeface="+mn-lt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it-IT" sz="3200"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it-IT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it-IT"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it-IT"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 in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it-IT" sz="4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co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estramary.altervista.org/italiano.htm" TargetMode="External"/><Relationship Id="rId2" Type="http://schemas.openxmlformats.org/officeDocument/2006/relationships/hyperlink" Target="https://pianetabambini.it/schede-didattiche-italiano-classe-prim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estramg.altervista.org/quinta-classe-lingua-italian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2"/>
            <a:ext cx="8131628" cy="5931124"/>
          </a:xfrm>
        </p:spPr>
        <p:txBody>
          <a:bodyPr rtlCol="0"/>
          <a:lstStyle>
            <a:defPPr>
              <a:defRPr lang="it-IT"/>
            </a:defPPr>
          </a:lstStyle>
          <a:p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Insegnare  lingua e grammatica:</a:t>
            </a:r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strategie e strumenti per la scuola dell’infanzia e primaria</a:t>
            </a:r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it-IT" sz="3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b="0" dirty="0"/>
              <a:t>Laboratorio di Lingua e grammatica italiana</a:t>
            </a:r>
            <a:br>
              <a:rPr lang="it-IT" sz="3200" b="0" dirty="0"/>
            </a:br>
            <a:br>
              <a:rPr lang="it-IT" sz="3200" b="0" dirty="0"/>
            </a:br>
            <a:r>
              <a:rPr lang="it-IT" sz="3200" b="0" dirty="0"/>
              <a:t>Scienze della formazione primaria</a:t>
            </a:r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			</a:t>
            </a:r>
            <a:r>
              <a:rPr lang="it-IT" sz="1800" dirty="0"/>
              <a:t>Università degli studi </a:t>
            </a:r>
            <a:r>
              <a:rPr lang="it-IT" sz="1800"/>
              <a:t>di Trieste</a:t>
            </a:r>
            <a:br>
              <a:rPr lang="it-IT" sz="1800" dirty="0"/>
            </a:br>
            <a:r>
              <a:rPr lang="it-IT" sz="1800" dirty="0"/>
              <a:t>			17-24-31 Marzo</a:t>
            </a:r>
            <a:br>
              <a:rPr lang="it-IT" sz="1800" dirty="0"/>
            </a:br>
            <a:r>
              <a:rPr lang="it-IT" sz="1800" dirty="0"/>
              <a:t>			7 aprile 2025</a:t>
            </a:r>
            <a:br>
              <a:rPr lang="it-IT" sz="1800" dirty="0"/>
            </a:br>
            <a:br>
              <a:rPr lang="it-IT" sz="1800" dirty="0"/>
            </a:b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8CC29-1B37-7610-9212-13DCA69CE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643563"/>
          </a:xfrm>
        </p:spPr>
        <p:txBody>
          <a:bodyPr/>
          <a:lstStyle/>
          <a:p>
            <a:r>
              <a:rPr lang="it-IT" sz="3200" dirty="0"/>
              <a:t>Esempio di giochi di associazione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427EB7-ADEA-0CF2-358B-C53ACF865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896112"/>
            <a:ext cx="6220277" cy="57093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GIOCO: TROVA L’AMICO GIUSTO!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🎲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Materiali: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Cartellini con immagini di oggetti, animali, persone o azioni.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Cartellini con parole corrispondenti (per i più piccoli, le parole possono essere sostituite da altre immagini correlate).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 scatola o un sacchetto per mescolare i cartellini.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Come si gioca: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Metti tutti i cartellini con le immagini su un tavolo.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bambini pescano a turno un cartellino con una parola o un’immagine dal sacchetto.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Devono trovare il cartellino corrispondente tra quelli sul tavolo.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trovano la giusta associazione, dicono la parola ad alta voce e spiegano perché stanno insieme.</a:t>
            </a:r>
          </a:p>
        </p:txBody>
      </p:sp>
    </p:spTree>
    <p:extLst>
      <p:ext uri="{BB962C8B-B14F-4D97-AF65-F5344CB8AC3E}">
        <p14:creationId xmlns:p14="http://schemas.microsoft.com/office/powerpoint/2010/main" val="57941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5625A-FD5F-4DC7-8BAB-03419600C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320040"/>
            <a:ext cx="6220278" cy="557784"/>
          </a:xfrm>
        </p:spPr>
        <p:txBody>
          <a:bodyPr/>
          <a:lstStyle/>
          <a:p>
            <a:b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4000" kern="100" dirty="0"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it-IT" sz="4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Esempi di associazioni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892FBF-FE22-54BE-1967-B81488B4B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179576"/>
            <a:ext cx="6220277" cy="542587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🐝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Ape → </a:t>
            </a: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🍯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Miele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🧥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Cappotto → </a:t>
            </a: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❄️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Inverno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🔑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Chiave → </a:t>
            </a: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🚪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Porta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🐶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Cane → </a:t>
            </a:r>
            <a:r>
              <a:rPr lang="it-IT" sz="40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🦴</a:t>
            </a:r>
            <a:r>
              <a:rPr lang="it-IT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Osso</a:t>
            </a:r>
          </a:p>
          <a:p>
            <a:pPr>
              <a:buNone/>
            </a:pPr>
            <a:r>
              <a:rPr lang="it-IT" sz="40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🌙</a:t>
            </a:r>
            <a:r>
              <a:rPr lang="it-IT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Notte → </a:t>
            </a:r>
            <a:r>
              <a:rPr lang="it-IT" sz="40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⭐</a:t>
            </a:r>
            <a:r>
              <a:rPr lang="it-IT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Stella</a:t>
            </a:r>
            <a:endParaRPr lang="it-IT" sz="4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21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80179-AF0D-E83E-00E3-38CF199F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799011"/>
          </a:xfrm>
        </p:spPr>
        <p:txBody>
          <a:bodyPr/>
          <a:lstStyle/>
          <a:p>
            <a:br>
              <a:rPr lang="it-IT" dirty="0"/>
            </a:br>
            <a:r>
              <a:rPr lang="it-IT" sz="3600" dirty="0"/>
              <a:t>📌 Varianti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54B06C-127E-FB51-3BBD-865024ADB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307592"/>
            <a:ext cx="6220277" cy="52978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Gara a squadre</a:t>
            </a:r>
            <a:r>
              <a:rPr lang="it-IT" dirty="0"/>
              <a:t>: I bambini possono giocare in piccoli gruppi e vedere chi completa più associazioni.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Indovinelli</a:t>
            </a:r>
            <a:r>
              <a:rPr lang="it-IT" dirty="0"/>
              <a:t>: L’educatore descrive l’oggetto invece di mostrare l’immagine, e i bambini devono trovare l’abbinamento giusto.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Movimento</a:t>
            </a:r>
            <a:r>
              <a:rPr lang="it-IT" dirty="0"/>
              <a:t>: Dopo aver trovato l’abbinamento, i bambini devono mimare l’azione (es. per “uccello” e “nido”, possono fare il gesto di volare).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368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E33A8-6C50-D122-36B1-A7B420721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991035"/>
          </a:xfrm>
        </p:spPr>
        <p:txBody>
          <a:bodyPr/>
          <a:lstStyle/>
          <a:p>
            <a:r>
              <a:rPr lang="it-IT" sz="4800" dirty="0"/>
              <a:t>Riconoscimento di suoni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BA2DAA-466B-DCF5-1ECC-8C7FD04C9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417320"/>
            <a:ext cx="6220277" cy="518813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🎵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MATERIALI: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Registrazioni di suoni (usare il telefono, un computer o strumenti musicali).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 sacchetto con oggetti che producono suoni (campanellino, carta da stropicciare, cucchiaino, tamburello, ecc.).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 telo o una benda per coprire gli occhi (opzionale, per rendere il gioco più difficile).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26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70A89-9AFD-186D-4C1C-E55794470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6" cy="872163"/>
          </a:xfrm>
        </p:spPr>
        <p:txBody>
          <a:bodyPr/>
          <a:lstStyle/>
          <a:p>
            <a:r>
              <a:rPr lang="it-IT" sz="3200" b="1" dirty="0"/>
              <a:t>GIOCO: INDOVINA IL SUONO!</a:t>
            </a:r>
            <a:r>
              <a:rPr lang="it-IT" sz="3200" dirty="0"/>
              <a:t> 🎵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BDEED8-0C82-1B21-539E-DE4CD39F9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1581912"/>
            <a:ext cx="6583098" cy="5023539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📌 </a:t>
            </a:r>
            <a:r>
              <a:rPr lang="it-IT" b="1" dirty="0"/>
              <a:t>COME SI GIOCA:</a:t>
            </a:r>
            <a:br>
              <a:rPr lang="it-IT" dirty="0"/>
            </a:br>
            <a:r>
              <a:rPr lang="it-IT" sz="2600" dirty="0"/>
              <a:t>1️⃣ Riprodurre un suono senza far vedere l’oggetto o la fonte ai bambini.</a:t>
            </a:r>
          </a:p>
          <a:p>
            <a:br>
              <a:rPr lang="it-IT" sz="2600" dirty="0"/>
            </a:br>
            <a:r>
              <a:rPr lang="it-IT" sz="2600" dirty="0"/>
              <a:t>2️⃣ Chiedi: </a:t>
            </a:r>
            <a:r>
              <a:rPr lang="it-IT" sz="2600" b="1" dirty="0"/>
              <a:t>“Che suono è?”</a:t>
            </a:r>
            <a:r>
              <a:rPr lang="it-IT" sz="2600" dirty="0"/>
              <a:t> e lasciare che provino a indovinare.</a:t>
            </a:r>
          </a:p>
          <a:p>
            <a:br>
              <a:rPr lang="it-IT" sz="2600" dirty="0"/>
            </a:br>
            <a:r>
              <a:rPr lang="it-IT" sz="2600" dirty="0"/>
              <a:t>3️⃣ Una volta indovinato, mostra l’oggetto o spiega cosa ha prodotto il suono.</a:t>
            </a:r>
          </a:p>
          <a:p>
            <a:br>
              <a:rPr lang="it-IT" sz="2600" dirty="0"/>
            </a:br>
            <a:r>
              <a:rPr lang="it-IT" sz="2600" dirty="0"/>
              <a:t>4️⃣ Chiedi ai bambini di ripetere il suono con la voce o con gli oggetti a disposizione.</a:t>
            </a:r>
          </a:p>
          <a:p>
            <a:br>
              <a:rPr lang="it-IT" sz="2600" dirty="0"/>
            </a:br>
            <a:r>
              <a:rPr lang="it-IT" sz="2600" dirty="0"/>
              <a:t>5️⃣ Per rendere il gioco più dinamico, abbinare ogni suono a un’azione (es. se sentono un suono di pioggia, devono mimare di aprire l’ombrello).</a:t>
            </a:r>
          </a:p>
        </p:txBody>
      </p:sp>
    </p:spTree>
    <p:extLst>
      <p:ext uri="{BB962C8B-B14F-4D97-AF65-F5344CB8AC3E}">
        <p14:creationId xmlns:p14="http://schemas.microsoft.com/office/powerpoint/2010/main" val="20455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72A70-99A0-6E9F-72FA-F2CB4E349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588699"/>
          </a:xfrm>
        </p:spPr>
        <p:txBody>
          <a:bodyPr/>
          <a:lstStyle/>
          <a:p>
            <a:r>
              <a:rPr lang="it-IT" sz="28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📌</a:t>
            </a:r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ESEMPI DI SUONI</a:t>
            </a: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96F45-6E1C-595D-CD76-299CB85ED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161288"/>
            <a:ext cx="6220277" cy="5444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it-IT" sz="3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🔔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Campanellino – "Ding 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ding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!"</a:t>
            </a:r>
            <a:b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🚗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Clacson – "Beep 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beep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!"</a:t>
            </a:r>
            <a:b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🌊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Onde del mare – "Splash 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splash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!"</a:t>
            </a:r>
            <a:b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🐦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Cinguettio – "Cip 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cip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!"</a:t>
            </a:r>
            <a:b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🐶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Cane che abbaia – "Bau 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bau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!"</a:t>
            </a:r>
            <a:b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🎸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Chitarra – "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Strimp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strimp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!"</a:t>
            </a:r>
            <a:b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🍃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Vento che soffia – "</a:t>
            </a:r>
            <a:r>
              <a:rPr lang="it-IT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Ffffshhh</a:t>
            </a:r>
            <a:r>
              <a:rPr lang="it-IT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!"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3889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37C3C-3D34-8293-A365-68E96732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936171"/>
          </a:xfrm>
        </p:spPr>
        <p:txBody>
          <a:bodyPr/>
          <a:lstStyle/>
          <a:p>
            <a:r>
              <a:rPr lang="it-IT" sz="4000" dirty="0"/>
              <a:t>📌 </a:t>
            </a:r>
            <a:r>
              <a:rPr lang="it-IT" sz="4000" b="1" dirty="0"/>
              <a:t>VARIANTI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7D862C-9783-91B4-309B-8CFFFCA1F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444752"/>
            <a:ext cx="6220277" cy="51606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/>
              <a:t>🎭 </a:t>
            </a:r>
            <a:r>
              <a:rPr lang="it-IT" b="1" dirty="0"/>
              <a:t>Mimo sonoro:</a:t>
            </a:r>
            <a:r>
              <a:rPr lang="it-IT" dirty="0"/>
              <a:t> Dopo aver sentito il suono, i bambini devono mimare chi o cosa lo produce.</a:t>
            </a:r>
            <a:br>
              <a:rPr lang="it-IT" dirty="0"/>
            </a:br>
            <a:r>
              <a:rPr lang="it-IT" dirty="0"/>
              <a:t>👂 </a:t>
            </a:r>
            <a:r>
              <a:rPr lang="it-IT" b="1" dirty="0"/>
              <a:t>Chi lo ha fatto?</a:t>
            </a:r>
            <a:r>
              <a:rPr lang="it-IT" dirty="0"/>
              <a:t>: Un bambino, nascosto dietro un telo, fa un suono con un oggetto e gli altri devono indovinare quale oggetto l’ha riprodotto.</a:t>
            </a:r>
            <a:br>
              <a:rPr lang="it-IT" dirty="0"/>
            </a:br>
            <a:r>
              <a:rPr lang="it-IT" dirty="0"/>
              <a:t>⏳ </a:t>
            </a:r>
            <a:r>
              <a:rPr lang="it-IT" b="1" dirty="0"/>
              <a:t>Sfida a tempo:</a:t>
            </a:r>
            <a:r>
              <a:rPr lang="it-IT" dirty="0"/>
              <a:t> Chi riconosce più suoni in un minuto?</a:t>
            </a:r>
          </a:p>
        </p:txBody>
      </p:sp>
    </p:spTree>
    <p:extLst>
      <p:ext uri="{BB962C8B-B14F-4D97-AF65-F5344CB8AC3E}">
        <p14:creationId xmlns:p14="http://schemas.microsoft.com/office/powerpoint/2010/main" val="160571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78445-4774-B054-2860-AA8EBE1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1167493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b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FB99F9-BA03-A2E2-66C3-1262E1D87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8" y="1624693"/>
            <a:ext cx="5120640" cy="3861707"/>
          </a:xfrm>
        </p:spPr>
        <p:txBody>
          <a:bodyPr/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 concreto all’astratto: partire dalle frasi e dai testi per arrivare alle regole.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Esempi di attività: </a:t>
            </a:r>
          </a:p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Filastrocche, testi narrativi, costruzione di frasi attraverso immagini, giochi di trasformazione linguistica.</a:t>
            </a:r>
          </a:p>
          <a:p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F973A59-04FE-52CB-7304-A498DAC395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it-IT" sz="28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28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cuola </a:t>
            </a:r>
            <a:r>
              <a:rPr lang="it-IT" sz="28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rimaria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28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METODO INDUTTIVO</a:t>
            </a:r>
            <a:endParaRPr lang="it-I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8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02B2F-76A2-51B7-A3B1-EA226D38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832757"/>
          </a:xfrm>
        </p:spPr>
        <p:txBody>
          <a:bodyPr/>
          <a:lstStyle/>
          <a:p>
            <a:r>
              <a:rPr lang="it-IT" sz="4000" dirty="0"/>
              <a:t>Esercizi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C0234-D799-4FFF-9962-8BD1B98FB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146" y="1597261"/>
            <a:ext cx="5340094" cy="3861707"/>
          </a:xfrm>
        </p:spPr>
        <p:txBody>
          <a:bodyPr/>
          <a:lstStyle/>
          <a:p>
            <a:r>
              <a:rPr lang="it-IT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1. Scheda di abbinamento parola-immagine</a:t>
            </a:r>
            <a:r>
              <a:rPr lang="it-IT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(es. immagine di una mela con la parola "mela" da abbinare)</a:t>
            </a:r>
          </a:p>
          <a:p>
            <a:r>
              <a:rPr lang="it-IT" dirty="0">
                <a:latin typeface="+mj-lt"/>
              </a:rPr>
              <a:t>Benefici: memoria visiva, vocabolario, creatività, </a:t>
            </a:r>
            <a:r>
              <a:rPr lang="it-IT" dirty="0" err="1">
                <a:latin typeface="+mj-lt"/>
              </a:rPr>
              <a:t>problem</a:t>
            </a:r>
            <a:r>
              <a:rPr lang="it-IT" dirty="0">
                <a:latin typeface="+mj-lt"/>
              </a:rPr>
              <a:t> solving</a:t>
            </a:r>
          </a:p>
          <a:p>
            <a:endParaRPr lang="it-IT" sz="2400" dirty="0">
              <a:latin typeface="+mj-lt"/>
            </a:endParaRPr>
          </a:p>
          <a:p>
            <a:endParaRPr lang="it-IT" sz="2400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D4A3130-A9EE-E438-B435-77B371A5DB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7780" y="138793"/>
            <a:ext cx="3331028" cy="2424793"/>
          </a:xfrm>
        </p:spPr>
        <p:txBody>
          <a:bodyPr/>
          <a:lstStyle/>
          <a:p>
            <a:endParaRPr lang="it-IT" sz="4000" b="1" dirty="0"/>
          </a:p>
          <a:p>
            <a:r>
              <a:rPr lang="it-IT" sz="4000" b="1" dirty="0"/>
              <a:t>Strumenti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B2A1BF-FF15-9DC5-42C6-7549F179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6" y="3265713"/>
            <a:ext cx="4490358" cy="30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5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>
            <a:extLst>
              <a:ext uri="{FF2B5EF4-FFF2-40B4-BE49-F238E27FC236}">
                <a16:creationId xmlns:a16="http://schemas.microsoft.com/office/drawing/2014/main" id="{99ED2ABD-23D4-35F9-8697-AD354621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20713"/>
            <a:ext cx="8229600" cy="55054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L' ape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Io sono l'ape piccolina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qualche volta birichina: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quando volo nel giardino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scappa, scappa bel bambino!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Ma son anche operosa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cerco la più bella rosa;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so la cera fabbricare</a:t>
            </a:r>
            <a:endParaRPr lang="it-IT" altLang="it-IT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b="1" dirty="0"/>
              <a:t>e il mio miele si può mangiare.</a:t>
            </a:r>
            <a:endParaRPr lang="it-IT" altLang="it-IT" dirty="0"/>
          </a:p>
          <a:p>
            <a:endParaRPr lang="it-IT" altLang="it-IT" dirty="0"/>
          </a:p>
          <a:p>
            <a:r>
              <a:rPr lang="it-IT" altLang="it-IT" sz="1050" dirty="0"/>
              <a:t>Esempio di attività- corso aggiornamento Academia della Crusca sul  lessico</a:t>
            </a:r>
          </a:p>
        </p:txBody>
      </p:sp>
    </p:spTree>
    <p:extLst>
      <p:ext uri="{BB962C8B-B14F-4D97-AF65-F5344CB8AC3E}">
        <p14:creationId xmlns:p14="http://schemas.microsoft.com/office/powerpoint/2010/main" val="54954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BF9D6-3697-0AEE-2237-B4494929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Calendario Lezioni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560678-CC1B-58C9-F9C7-5D7B1BC8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17.03 Lezione 1</a:t>
            </a:r>
            <a:r>
              <a:rPr lang="it-IT" dirty="0"/>
              <a:t>: strategie e metodologie</a:t>
            </a:r>
          </a:p>
          <a:p>
            <a:r>
              <a:rPr lang="it-IT" b="1" dirty="0"/>
              <a:t>24.03 Lezione 2</a:t>
            </a:r>
            <a:r>
              <a:rPr lang="it-IT" dirty="0"/>
              <a:t>: uso della lingua e della grammatica (esempi)</a:t>
            </a:r>
          </a:p>
          <a:p>
            <a:r>
              <a:rPr lang="it-IT" b="1" dirty="0"/>
              <a:t>31.03 lezione3</a:t>
            </a:r>
            <a:r>
              <a:rPr lang="it-IT" dirty="0"/>
              <a:t>: italiano L2</a:t>
            </a:r>
          </a:p>
          <a:p>
            <a:r>
              <a:rPr lang="it-IT" b="1" dirty="0"/>
              <a:t>7.04 lezione 4</a:t>
            </a:r>
            <a:r>
              <a:rPr lang="it-IT" dirty="0"/>
              <a:t>: progettazione di </a:t>
            </a:r>
            <a:r>
              <a:rPr lang="it-IT" dirty="0" err="1"/>
              <a:t>UdA</a:t>
            </a:r>
            <a:r>
              <a:rPr lang="it-IT" dirty="0"/>
              <a:t> in modalità laboratoriale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08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D11D12BD-47BF-AEE5-5484-74AF1C39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Attività distinta in fasi</a:t>
            </a:r>
          </a:p>
        </p:txBody>
      </p:sp>
      <p:sp>
        <p:nvSpPr>
          <p:cNvPr id="4099" name="Segnaposto contenuto 2">
            <a:extLst>
              <a:ext uri="{FF2B5EF4-FFF2-40B4-BE49-F238E27FC236}">
                <a16:creationId xmlns:a16="http://schemas.microsoft.com/office/drawing/2014/main" id="{844171DC-FD99-7809-FEE9-09B4ADE4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1 I bambini devono inserire, al posto delle immagini, i nomi, scegliendoli dalla diapositiva relativa.</a:t>
            </a:r>
          </a:p>
          <a:p>
            <a:pPr eaLnBrk="1" hangingPunct="1"/>
            <a:r>
              <a:rPr lang="it-IT" altLang="it-IT" dirty="0"/>
              <a:t>2 Devono completare le frasi incomplete con le parole presenti nella filastrocca.</a:t>
            </a:r>
          </a:p>
          <a:p>
            <a:pPr eaLnBrk="1" hangingPunct="1"/>
            <a:r>
              <a:rPr lang="it-IT" altLang="it-IT" dirty="0"/>
              <a:t>3 Devono trovare altre rime con le parole scritte in rosso.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3261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8F5C93-F110-007A-B81B-48ECB840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404814"/>
            <a:ext cx="8229600" cy="5534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b="1" dirty="0"/>
              <a:t>Io sono l’                           piccolina</a:t>
            </a:r>
            <a:endParaRPr lang="it-IT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r>
              <a:rPr lang="it-IT" b="1" dirty="0"/>
              <a:t>qualche volta birichina:</a:t>
            </a:r>
            <a:endParaRPr lang="it-IT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r>
              <a:rPr lang="it-IT" b="1" dirty="0"/>
              <a:t>quando volo nel</a:t>
            </a:r>
            <a:endParaRPr lang="it-IT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r>
              <a:rPr lang="it-IT" b="1" dirty="0"/>
              <a:t>scappa, </a:t>
            </a:r>
            <a:r>
              <a:rPr lang="it-IT" b="1" dirty="0" err="1"/>
              <a:t>scappa</a:t>
            </a:r>
            <a:r>
              <a:rPr lang="it-IT" b="1" dirty="0"/>
              <a:t> bel                         !</a:t>
            </a: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  <p:pic>
        <p:nvPicPr>
          <p:cNvPr id="5123" name="Immagine 3" descr="ape.bmp">
            <a:extLst>
              <a:ext uri="{FF2B5EF4-FFF2-40B4-BE49-F238E27FC236}">
                <a16:creationId xmlns:a16="http://schemas.microsoft.com/office/drawing/2014/main" id="{D8A22250-2850-D1F1-EE2D-CEC322CC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88914"/>
            <a:ext cx="1571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magine 4" descr="bimbo.bmp">
            <a:extLst>
              <a:ext uri="{FF2B5EF4-FFF2-40B4-BE49-F238E27FC236}">
                <a16:creationId xmlns:a16="http://schemas.microsoft.com/office/drawing/2014/main" id="{18AE8CAD-82CE-342D-CEE1-50AB87A6B9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4797425"/>
            <a:ext cx="1076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magine 5" descr="giardino.bmp">
            <a:extLst>
              <a:ext uri="{FF2B5EF4-FFF2-40B4-BE49-F238E27FC236}">
                <a16:creationId xmlns:a16="http://schemas.microsoft.com/office/drawing/2014/main" id="{240D23A1-771A-8C6E-63EE-8E9DD5BBB9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2708275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01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1779AB78-4305-C9C3-1FC0-152029AA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b="1"/>
              <a:t>Ma son anche operosa</a:t>
            </a:r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b="1"/>
              <a:t>cerco la più bella</a:t>
            </a:r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b="1"/>
              <a:t>so la                                fabbricare</a:t>
            </a:r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b="1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b="1"/>
              <a:t>e il mio                               si può mangiare.</a:t>
            </a:r>
            <a:endParaRPr lang="it-IT" altLang="it-IT"/>
          </a:p>
          <a:p>
            <a:pPr eaLnBrk="1" hangingPunct="1"/>
            <a:endParaRPr lang="it-IT" altLang="it-IT"/>
          </a:p>
        </p:txBody>
      </p:sp>
      <p:pic>
        <p:nvPicPr>
          <p:cNvPr id="6147" name="Immagine 4" descr="rosa.png">
            <a:extLst>
              <a:ext uri="{FF2B5EF4-FFF2-40B4-BE49-F238E27FC236}">
                <a16:creationId xmlns:a16="http://schemas.microsoft.com/office/drawing/2014/main" id="{A73C8445-B476-7520-04AA-F5145109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557338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magine 5" descr="cera.jpg">
            <a:extLst>
              <a:ext uri="{FF2B5EF4-FFF2-40B4-BE49-F238E27FC236}">
                <a16:creationId xmlns:a16="http://schemas.microsoft.com/office/drawing/2014/main" id="{44D8A81C-EBCD-2113-2664-3EE15A272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924176"/>
            <a:ext cx="16557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magine 6" descr="miele.bmp">
            <a:extLst>
              <a:ext uri="{FF2B5EF4-FFF2-40B4-BE49-F238E27FC236}">
                <a16:creationId xmlns:a16="http://schemas.microsoft.com/office/drawing/2014/main" id="{9978E279-FCBF-1D03-8932-8EABB69BE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437064"/>
            <a:ext cx="11414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56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7" descr="bimbo.bmp">
            <a:extLst>
              <a:ext uri="{FF2B5EF4-FFF2-40B4-BE49-F238E27FC236}">
                <a16:creationId xmlns:a16="http://schemas.microsoft.com/office/drawing/2014/main" id="{EFB86225-378A-7786-B0BB-4830CCA876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836614"/>
            <a:ext cx="1655763" cy="1647825"/>
          </a:xfrm>
        </p:spPr>
      </p:pic>
      <p:sp>
        <p:nvSpPr>
          <p:cNvPr id="7171" name="CasellaDiTesto 8">
            <a:extLst>
              <a:ext uri="{FF2B5EF4-FFF2-40B4-BE49-F238E27FC236}">
                <a16:creationId xmlns:a16="http://schemas.microsoft.com/office/drawing/2014/main" id="{9BC4137A-E96D-9CAE-E9B3-15C566093D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67213" y="1196975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Il bambino è…………………….</a:t>
            </a:r>
          </a:p>
        </p:txBody>
      </p:sp>
      <p:pic>
        <p:nvPicPr>
          <p:cNvPr id="7172" name="Segnaposto contenuto 3" descr="ape.bmp">
            <a:extLst>
              <a:ext uri="{FF2B5EF4-FFF2-40B4-BE49-F238E27FC236}">
                <a16:creationId xmlns:a16="http://schemas.microsoft.com/office/drawing/2014/main" id="{4D4BA773-8D40-F5BD-7DFA-C2FF39032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924175"/>
            <a:ext cx="1571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asellaDiTesto 10">
            <a:extLst>
              <a:ext uri="{FF2B5EF4-FFF2-40B4-BE49-F238E27FC236}">
                <a16:creationId xmlns:a16="http://schemas.microsoft.com/office/drawing/2014/main" id="{68AE4BA3-4BBD-E4F5-5439-0F2F74AE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2060575"/>
            <a:ext cx="3816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L’ape è……………………</a:t>
            </a:r>
          </a:p>
          <a:p>
            <a:pPr eaLnBrk="1" hangingPunct="1">
              <a:spcBef>
                <a:spcPct val="0"/>
              </a:spcBef>
            </a:pPr>
            <a:endParaRPr lang="it-IT" altLang="it-IT" sz="1800"/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............................</a:t>
            </a:r>
          </a:p>
          <a:p>
            <a:pPr eaLnBrk="1" hangingPunct="1">
              <a:spcBef>
                <a:spcPct val="0"/>
              </a:spcBef>
            </a:pPr>
            <a:endParaRPr lang="it-IT" altLang="it-IT" sz="1800"/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</a:pPr>
            <a:r>
              <a:rPr lang="it-IT" altLang="it-IT" sz="1800"/>
              <a:t>…………………………………..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7174" name="Immagine 11" descr="rosa.png">
            <a:extLst>
              <a:ext uri="{FF2B5EF4-FFF2-40B4-BE49-F238E27FC236}">
                <a16:creationId xmlns:a16="http://schemas.microsoft.com/office/drawing/2014/main" id="{9F3E5222-4F0E-8508-CE53-0B084B056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941888"/>
            <a:ext cx="1584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CasellaDiTesto 13">
            <a:extLst>
              <a:ext uri="{FF2B5EF4-FFF2-40B4-BE49-F238E27FC236}">
                <a16:creationId xmlns:a16="http://schemas.microsoft.com/office/drawing/2014/main" id="{8E59924E-3F98-1487-EF1D-1211CC61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5300664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La rosa è………………………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554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BA3FF-58B2-9082-9553-A4E00D13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Trova altre parole che fanno rima con:</a:t>
            </a:r>
          </a:p>
        </p:txBody>
      </p:sp>
      <p:pic>
        <p:nvPicPr>
          <p:cNvPr id="9219" name="Segnaposto contenuto 7" descr="bimbo.bmp">
            <a:extLst>
              <a:ext uri="{FF2B5EF4-FFF2-40B4-BE49-F238E27FC236}">
                <a16:creationId xmlns:a16="http://schemas.microsoft.com/office/drawing/2014/main" id="{53228CC0-B192-049E-341E-92BD8A606C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2448" y="1925724"/>
            <a:ext cx="1076325" cy="1647825"/>
          </a:xfrm>
        </p:spPr>
      </p:pic>
      <p:sp>
        <p:nvSpPr>
          <p:cNvPr id="9220" name="CasellaDiTesto 4">
            <a:extLst>
              <a:ext uri="{FF2B5EF4-FFF2-40B4-BE49-F238E27FC236}">
                <a16:creationId xmlns:a16="http://schemas.microsoft.com/office/drawing/2014/main" id="{3253F915-D9AB-3DF3-28E7-0ED709F0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1628775"/>
            <a:ext cx="3025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400"/>
              <a:t>BAMBINO</a:t>
            </a:r>
          </a:p>
        </p:txBody>
      </p:sp>
      <p:pic>
        <p:nvPicPr>
          <p:cNvPr id="9221" name="Immagine 5" descr="rosa.png">
            <a:extLst>
              <a:ext uri="{FF2B5EF4-FFF2-40B4-BE49-F238E27FC236}">
                <a16:creationId xmlns:a16="http://schemas.microsoft.com/office/drawing/2014/main" id="{60250597-9F6F-8650-A40B-DE2A03A08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141663"/>
            <a:ext cx="1584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220715C2-7444-2260-7118-ECDFA8CF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3573463"/>
            <a:ext cx="172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/>
              <a:t>ROSA</a:t>
            </a:r>
          </a:p>
        </p:txBody>
      </p:sp>
      <p:pic>
        <p:nvPicPr>
          <p:cNvPr id="9223" name="Immagine 7" descr="giardino.bmp">
            <a:extLst>
              <a:ext uri="{FF2B5EF4-FFF2-40B4-BE49-F238E27FC236}">
                <a16:creationId xmlns:a16="http://schemas.microsoft.com/office/drawing/2014/main" id="{A5210D0B-DB3A-DFA1-ACA2-FD39406BD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084764"/>
            <a:ext cx="2016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CasellaDiTesto 8">
            <a:extLst>
              <a:ext uri="{FF2B5EF4-FFF2-40B4-BE49-F238E27FC236}">
                <a16:creationId xmlns:a16="http://schemas.microsoft.com/office/drawing/2014/main" id="{76FB8C08-3C1A-F1A8-E31F-F42B1FF4E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5300663"/>
            <a:ext cx="4249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/>
              <a:t>GIARDINO</a:t>
            </a:r>
          </a:p>
        </p:txBody>
      </p:sp>
    </p:spTree>
    <p:extLst>
      <p:ext uri="{BB962C8B-B14F-4D97-AF65-F5344CB8AC3E}">
        <p14:creationId xmlns:p14="http://schemas.microsoft.com/office/powerpoint/2010/main" val="78641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2">
            <a:extLst>
              <a:ext uri="{FF2B5EF4-FFF2-40B4-BE49-F238E27FC236}">
                <a16:creationId xmlns:a16="http://schemas.microsoft.com/office/drawing/2014/main" id="{5A62F940-CB17-096A-2520-0B539701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92151"/>
            <a:ext cx="8229600" cy="54340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/>
          </a:p>
        </p:txBody>
      </p:sp>
      <p:sp>
        <p:nvSpPr>
          <p:cNvPr id="8195" name="CasellaDiTesto 3">
            <a:extLst>
              <a:ext uri="{FF2B5EF4-FFF2-40B4-BE49-F238E27FC236}">
                <a16:creationId xmlns:a16="http://schemas.microsoft.com/office/drawing/2014/main" id="{0290AD4A-BAB6-E913-0519-E23C33C16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1844675"/>
            <a:ext cx="2663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birichina</a:t>
            </a:r>
          </a:p>
        </p:txBody>
      </p:sp>
      <p:sp>
        <p:nvSpPr>
          <p:cNvPr id="8196" name="CasellaDiTesto 4">
            <a:extLst>
              <a:ext uri="{FF2B5EF4-FFF2-40B4-BE49-F238E27FC236}">
                <a16:creationId xmlns:a16="http://schemas.microsoft.com/office/drawing/2014/main" id="{EEDF75DA-CBDF-959F-FCA4-E47096CF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2924176"/>
            <a:ext cx="2519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giardino</a:t>
            </a:r>
          </a:p>
        </p:txBody>
      </p:sp>
      <p:sp>
        <p:nvSpPr>
          <p:cNvPr id="8197" name="CasellaDiTesto 6">
            <a:extLst>
              <a:ext uri="{FF2B5EF4-FFF2-40B4-BE49-F238E27FC236}">
                <a16:creationId xmlns:a16="http://schemas.microsoft.com/office/drawing/2014/main" id="{458ACC45-30E4-449C-A05F-8B226824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4437063"/>
            <a:ext cx="2460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bambino</a:t>
            </a:r>
          </a:p>
        </p:txBody>
      </p:sp>
      <p:sp>
        <p:nvSpPr>
          <p:cNvPr id="8198" name="CasellaDiTesto 7">
            <a:extLst>
              <a:ext uri="{FF2B5EF4-FFF2-40B4-BE49-F238E27FC236}">
                <a16:creationId xmlns:a16="http://schemas.microsoft.com/office/drawing/2014/main" id="{8F24A544-74D2-718E-AA65-41065671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5229226"/>
            <a:ext cx="2246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operosa</a:t>
            </a:r>
          </a:p>
        </p:txBody>
      </p:sp>
      <p:sp>
        <p:nvSpPr>
          <p:cNvPr id="8199" name="CasellaDiTesto 8">
            <a:extLst>
              <a:ext uri="{FF2B5EF4-FFF2-40B4-BE49-F238E27FC236}">
                <a16:creationId xmlns:a16="http://schemas.microsoft.com/office/drawing/2014/main" id="{CF0F861D-1AC1-5BB4-E9CD-1E23C02BC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20713"/>
            <a:ext cx="1276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rosa</a:t>
            </a:r>
          </a:p>
        </p:txBody>
      </p:sp>
      <p:sp>
        <p:nvSpPr>
          <p:cNvPr id="8200" name="CasellaDiTesto 9">
            <a:extLst>
              <a:ext uri="{FF2B5EF4-FFF2-40B4-BE49-F238E27FC236}">
                <a16:creationId xmlns:a16="http://schemas.microsoft.com/office/drawing/2014/main" id="{E346615C-6CCB-EE3F-DBCF-90C9EDFD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292601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fabbricare</a:t>
            </a:r>
          </a:p>
        </p:txBody>
      </p:sp>
      <p:sp>
        <p:nvSpPr>
          <p:cNvPr id="8201" name="CasellaDiTesto 10">
            <a:extLst>
              <a:ext uri="{FF2B5EF4-FFF2-40B4-BE49-F238E27FC236}">
                <a16:creationId xmlns:a16="http://schemas.microsoft.com/office/drawing/2014/main" id="{93E117B1-46C2-5BA7-258D-60372D30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924175"/>
            <a:ext cx="2589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mangiare</a:t>
            </a:r>
          </a:p>
        </p:txBody>
      </p:sp>
      <p:sp>
        <p:nvSpPr>
          <p:cNvPr id="8202" name="CasellaDiTesto 11">
            <a:extLst>
              <a:ext uri="{FF2B5EF4-FFF2-40B4-BE49-F238E27FC236}">
                <a16:creationId xmlns:a16="http://schemas.microsoft.com/office/drawing/2014/main" id="{0F63BB7A-2502-FF6D-1EF1-30F9557CA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773238"/>
            <a:ext cx="2444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FF0000"/>
                </a:solidFill>
              </a:rPr>
              <a:t>piccolina</a:t>
            </a:r>
          </a:p>
        </p:txBody>
      </p:sp>
    </p:spTree>
    <p:extLst>
      <p:ext uri="{BB962C8B-B14F-4D97-AF65-F5344CB8AC3E}">
        <p14:creationId xmlns:p14="http://schemas.microsoft.com/office/powerpoint/2010/main" val="2956147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3A053F-718E-4F9C-10D7-AA66B201E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634419"/>
          </a:xfrm>
        </p:spPr>
        <p:txBody>
          <a:bodyPr/>
          <a:lstStyle/>
          <a:p>
            <a:r>
              <a:rPr lang="it-IT" sz="2800" dirty="0"/>
              <a:t>✍️ </a:t>
            </a:r>
            <a:r>
              <a:rPr lang="it-IT" sz="2800" b="1" dirty="0"/>
              <a:t>ESERCIZIO: INVENTA UNA STORIA CON PULCINO E NIDO</a:t>
            </a:r>
            <a:r>
              <a:rPr lang="it-IT" sz="2800" dirty="0"/>
              <a:t> 🐣🏡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4BCF32-B767-EC34-7200-774337946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207008"/>
            <a:ext cx="6220277" cy="539844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it-IT" sz="2000" dirty="0"/>
              <a:t>Osserva le parole chiave </a:t>
            </a:r>
            <a:r>
              <a:rPr lang="it-IT" sz="2000" b="1" dirty="0"/>
              <a:t>"Pulcino"</a:t>
            </a:r>
            <a:r>
              <a:rPr lang="it-IT" sz="2000" dirty="0"/>
              <a:t> e </a:t>
            </a:r>
            <a:r>
              <a:rPr lang="it-IT" sz="2000" b="1" dirty="0"/>
              <a:t>"Nido"</a:t>
            </a:r>
            <a:r>
              <a:rPr lang="it-IT" sz="2000" dirty="0"/>
              <a:t>. Usa la tua immaginazione per inventare una storia che abbia un inizio</a:t>
            </a:r>
          </a:p>
          <a:p>
            <a:pPr>
              <a:lnSpc>
                <a:spcPct val="160000"/>
              </a:lnSpc>
              <a:buNone/>
            </a:pPr>
            <a:r>
              <a:rPr lang="it-IT" sz="2000" b="1" dirty="0"/>
              <a:t>ESEMPIO DI INIZIO:</a:t>
            </a:r>
            <a:br>
              <a:rPr lang="it-IT" sz="2000" dirty="0"/>
            </a:br>
            <a:r>
              <a:rPr lang="it-IT" sz="2000" i="1" dirty="0"/>
              <a:t>"Nel morbido nido, tra fili d'erba, viveva un piccolo pulcino di nome Tito. Ogni mattina si svegliava cinguettando felice, ma un giorno…"</a:t>
            </a:r>
            <a:endParaRPr lang="it-IT" sz="2000" dirty="0"/>
          </a:p>
          <a:p>
            <a:pPr>
              <a:lnSpc>
                <a:spcPct val="160000"/>
              </a:lnSpc>
            </a:pPr>
            <a:r>
              <a:rPr lang="it-IT" sz="2000" dirty="0"/>
              <a:t>📌 </a:t>
            </a:r>
            <a:r>
              <a:rPr lang="it-IT" sz="2000" b="1" dirty="0"/>
              <a:t>COMPITO:</a:t>
            </a:r>
            <a:br>
              <a:rPr lang="it-IT" sz="2000" dirty="0"/>
            </a:br>
            <a:r>
              <a:rPr lang="it-IT" sz="2000" dirty="0"/>
              <a:t>Scrivi o racconta la tua storia e, se vuoi, disegnala! </a:t>
            </a:r>
            <a:r>
              <a:rPr lang="it-IT" sz="1400" dirty="0"/>
              <a:t>🎨🐤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8567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0954A-F9C9-094D-79B5-79CA41A9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329" y="457200"/>
            <a:ext cx="6475911" cy="914400"/>
          </a:xfrm>
        </p:spPr>
        <p:txBody>
          <a:bodyPr/>
          <a:lstStyle/>
          <a:p>
            <a:r>
              <a:rPr lang="it-IT" sz="4000" dirty="0"/>
              <a:t>Esercizi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0DB14E-AE3E-881D-193F-F3D993CBC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5386" y="1641815"/>
            <a:ext cx="5528852" cy="3844585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2. </a:t>
            </a:r>
            <a:r>
              <a:rPr lang="it-IT" sz="3200" b="1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Cruciverba illustrato</a:t>
            </a:r>
            <a:r>
              <a:rPr lang="it-IT" sz="3200" kern="100" dirty="0"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(con immagini come suggerimenti per le parole)</a:t>
            </a:r>
          </a:p>
          <a:p>
            <a:r>
              <a:rPr lang="it-IT" sz="3200" dirty="0">
                <a:latin typeface="+mj-lt"/>
              </a:rPr>
              <a:t>Benefici: vocabolario e le competenze ortografiche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PianetaBambini.it</a:t>
            </a:r>
            <a:r>
              <a:rPr lang="it-IT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propone schede didattiche per l'intero programma di italiano della classe prima della scuola primaria.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Maestra Mary</a:t>
            </a:r>
            <a:r>
              <a:rPr lang="it-IT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fornisce schede didattiche di italiano per la classe prima.</a:t>
            </a:r>
          </a:p>
          <a:p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89226BE-7D24-6AC5-DB81-1C499472EE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514" y="310245"/>
            <a:ext cx="3069771" cy="987878"/>
          </a:xfrm>
        </p:spPr>
        <p:txBody>
          <a:bodyPr/>
          <a:lstStyle/>
          <a:p>
            <a:r>
              <a:rPr lang="it-IT" sz="3600" b="1" dirty="0"/>
              <a:t>strumenti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7A3B2A-C83B-87FF-9766-151900794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14" y="1641815"/>
            <a:ext cx="4483330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234BEF-4325-7F7B-6F85-F0EA265C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1"/>
            <a:ext cx="5120640" cy="1134836"/>
          </a:xfrm>
        </p:spPr>
        <p:txBody>
          <a:bodyPr/>
          <a:lstStyle/>
          <a:p>
            <a:r>
              <a:rPr lang="it-IT" sz="3600" dirty="0"/>
              <a:t>Esercizi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661633-CEB1-A2F8-B4F1-9F9E9C43D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8" y="2400300"/>
            <a:ext cx="5120640" cy="1363436"/>
          </a:xfrm>
        </p:spPr>
        <p:txBody>
          <a:bodyPr/>
          <a:lstStyle/>
          <a:p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it-IT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Sequenza temporale con immagini</a:t>
            </a:r>
            <a:r>
              <a:rPr lang="it-IT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(es. crescita di una pianta in più fasi)</a:t>
            </a:r>
          </a:p>
          <a:p>
            <a:r>
              <a:rPr lang="it-IT" kern="100" dirty="0">
                <a:latin typeface="Aptos" panose="020B0004020202020204" pitchFamily="34" charset="0"/>
                <a:cs typeface="Arial" panose="020B0604020202020204" pitchFamily="34" charset="0"/>
              </a:rPr>
              <a:t>Benefici: competenze logiche e narrative</a:t>
            </a:r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351DC839-14E6-4F03-32B9-007D35D50A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326572"/>
            <a:ext cx="3324862" cy="1477736"/>
          </a:xfrm>
        </p:spPr>
        <p:txBody>
          <a:bodyPr/>
          <a:lstStyle/>
          <a:p>
            <a:r>
              <a:rPr lang="it-IT" sz="3600" b="1" dirty="0"/>
              <a:t>Strumenti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7DED2C-F31F-213C-0D08-E183DA5F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35" y="2073182"/>
            <a:ext cx="3778444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85FED-1386-5A21-5F4D-9BF3C029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1012371"/>
          </a:xfrm>
        </p:spPr>
        <p:txBody>
          <a:bodyPr/>
          <a:lstStyle/>
          <a:p>
            <a:r>
              <a:rPr lang="it-IT" sz="3600" dirty="0"/>
              <a:t>Esercizi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79BA3B-66F9-3233-C6BE-842A18CE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8" y="2016579"/>
            <a:ext cx="5120640" cy="3469821"/>
          </a:xfrm>
        </p:spPr>
        <p:txBody>
          <a:bodyPr/>
          <a:lstStyle/>
          <a:p>
            <a:r>
              <a:rPr lang="it-IT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Scheda di comprensione del testo con immagini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(testo breve con illustrazioni di supporto)</a:t>
            </a:r>
          </a:p>
          <a:p>
            <a:r>
              <a:rPr lang="it-IT" sz="2400" dirty="0">
                <a:latin typeface="Aptos" panose="020B0004020202020204" pitchFamily="34" charset="0"/>
                <a:cs typeface="Arial" panose="020B0604020202020204" pitchFamily="34" charset="0"/>
              </a:rPr>
              <a:t>Benefici: 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 bambini vengono poste domande sul contenuto, aiutandoli a migliorare </a:t>
            </a:r>
            <a:r>
              <a:rPr lang="it-IT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comprensione e a fare inferenze basate sia sul testo che sulle immagini</a:t>
            </a:r>
            <a:endParaRPr lang="it-IT" sz="2400" b="1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B455667-F423-C3DF-079C-17F540504D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859355"/>
          </a:xfrm>
        </p:spPr>
        <p:txBody>
          <a:bodyPr/>
          <a:lstStyle/>
          <a:p>
            <a:r>
              <a:rPr lang="it-IT" sz="3600" b="1" dirty="0"/>
              <a:t>strumenti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9616943-A3CA-4280-BCA7-FC62B167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7" y="2367643"/>
            <a:ext cx="4335234" cy="40460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E56CAA-E4CC-A180-AFC4-50FA2B3D42F4}"/>
              </a:ext>
            </a:extLst>
          </p:cNvPr>
          <p:cNvSpPr txBox="1"/>
          <p:nvPr/>
        </p:nvSpPr>
        <p:spPr>
          <a:xfrm>
            <a:off x="5943598" y="5163234"/>
            <a:ext cx="3647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Materiale di questo tipo è reperibile su </a:t>
            </a:r>
            <a:r>
              <a:rPr lang="it-IT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Maestra MG</a:t>
            </a: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98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Obiettivi del laboratorio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strategie pratiche per insegnare la lingua italiana (e grammatica) alla scuola dell’infanzia e primaria.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Favorire l’acquisizione di metodologie di insegnamento ludico e inclusivo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lla lingua e della grammatica italiana.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Progettare Unità di Apprendimento nei diversi ambienti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AF02E-D823-67AC-3370-1449483A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914400"/>
          </a:xfrm>
        </p:spPr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DE6E84-8E25-D0A5-D542-54C184953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51" y="1560032"/>
            <a:ext cx="10845910" cy="52979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	Titolo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“Un giorno al parco”</a:t>
            </a:r>
            <a:r>
              <a:rPr lang="it-IT" sz="24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b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	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Testo breve: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Una storia di 3-5 frasi. 						Esempio:</a:t>
            </a:r>
            <a:b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	</a:t>
            </a:r>
            <a:r>
              <a:rPr lang="it-IT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“Luca porta il suo cane al parco. Gli lancia una 					palla e il cane la rincorre. Dopo aver giocato, si 					siedono insieme sull'erba e guardano il 						tramonto.”</a:t>
            </a:r>
            <a:b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	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Illustrazioni: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Tre immagini chiave per supportare 				il testo, ad esempio: Luca lancia la palla, Il 					cane rincorre la palla, Luca e il cane seduti insieme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86A476B0-7CBA-0F38-E1A4-0456AFFD6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359230"/>
            <a:ext cx="3251383" cy="709638"/>
          </a:xfrm>
        </p:spPr>
        <p:txBody>
          <a:bodyPr/>
          <a:lstStyle/>
          <a:p>
            <a:r>
              <a:rPr lang="it-IT" sz="3600" b="1" dirty="0"/>
              <a:t>Strumenti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191CD3-0715-2DD2-E2E7-9D6A41122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8" y="1604772"/>
            <a:ext cx="2347145" cy="12837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65F9AF-CEF6-BDF8-7D4E-F2CD5ACA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39" y="3379688"/>
            <a:ext cx="2347144" cy="128375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6CB35BE-C5A0-2D0A-2DF6-4F3DCE0BE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50487"/>
            <a:ext cx="2347146" cy="16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14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A6649-3C82-FFF5-F94C-8B1839B9E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956141"/>
          </a:xfrm>
        </p:spPr>
        <p:txBody>
          <a:bodyPr/>
          <a:lstStyle/>
          <a:p>
            <a:r>
              <a:rPr lang="it-IT" dirty="0"/>
              <a:t>Esercizi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FCE9F1-FADB-F093-04A4-6F0248C0F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587062"/>
            <a:ext cx="6220277" cy="5018389"/>
          </a:xfrm>
        </p:spPr>
        <p:txBody>
          <a:bodyPr/>
          <a:lstStyle/>
          <a:p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Domande di comprensione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Dove va Luca con il suo cane? </a:t>
            </a:r>
          </a:p>
          <a:p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Cosa fa Luca con il cane?</a:t>
            </a:r>
          </a:p>
          <a:p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Dove si siedono alla fine?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Oppure </a:t>
            </a:r>
          </a:p>
          <a:p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Vero o Falso 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 dettagli del testo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it-I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Riempi gli spazi vuot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con parole mancanti.</a:t>
            </a:r>
          </a:p>
          <a:p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</a:t>
            </a:r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isegna 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 tuo finale della storia.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078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2AB6D-6EA3-C608-B4C0-7E26B82E6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744147"/>
          </a:xfrm>
        </p:spPr>
        <p:txBody>
          <a:bodyPr/>
          <a:lstStyle/>
          <a:p>
            <a:r>
              <a:rPr lang="it-IT" sz="1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✏️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ESERCIZIO 1: COMPLETA LA FRASE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B03FA9-1AA7-E56B-B390-0B54364C1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179576"/>
            <a:ext cx="6220277" cy="54258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/>
              <a:t>Riempi gli spazi vuoti con le parole corrette.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Luca porta il suo _______ al parco.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Gli lancia una _______ e il cane la rincorre.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Dopo aver giocato, si siedono insieme sul_______.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Guardano il _______ alla fine della giornata.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58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6953D-588A-103D-77B8-3B52F783D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506403"/>
          </a:xfrm>
        </p:spPr>
        <p:txBody>
          <a:bodyPr/>
          <a:lstStyle/>
          <a:p>
            <a:r>
              <a:rPr lang="it-IT" sz="2800" dirty="0"/>
              <a:t>✅ </a:t>
            </a:r>
            <a:r>
              <a:rPr lang="it-IT" sz="2800" b="1" dirty="0"/>
              <a:t>ESERCIZIO 2: VERO O FALSO?</a:t>
            </a: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A575AD-76A5-7469-AC75-628FDAC7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024128"/>
            <a:ext cx="6220277" cy="5581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b="1" dirty="0"/>
              <a:t>Leggi le frasi e indica se sono vere (✔️) o false (❌).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Luca porta il suo gatto al parco. 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Il cane rincorre una palla. 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Dopo aver giocato, Luca torna subito a casa. 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Luca e il suo cane si siedono sull'erba. __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Alla fine, guardano il tramonto insieme. __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4752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D67C4-5AD6-00EA-5E88-7BE287A6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71" y="457200"/>
            <a:ext cx="6394269" cy="783771"/>
          </a:xfrm>
        </p:spPr>
        <p:txBody>
          <a:bodyPr/>
          <a:lstStyle/>
          <a:p>
            <a:r>
              <a:rPr lang="it-IT" sz="4000" dirty="0"/>
              <a:t>Esercizi con immagini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02B761-1C3B-6EB0-BDE4-010C96CC7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9969" y="1575707"/>
            <a:ext cx="6394269" cy="3910693"/>
          </a:xfrm>
        </p:spPr>
        <p:txBody>
          <a:bodyPr/>
          <a:lstStyle/>
          <a:p>
            <a:r>
              <a:rPr lang="it-IT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Gioco di memoria con parole e immagini</a:t>
            </a:r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(carte da abbinare con immagini e parole)</a:t>
            </a:r>
          </a:p>
          <a:p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 tratta di carte con immagini e parole che i bambini devono abbinare.</a:t>
            </a:r>
          </a:p>
          <a:p>
            <a:r>
              <a:rPr lang="it-IT" sz="28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Benefici: </a:t>
            </a:r>
            <a:r>
              <a:rPr lang="it-IT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memoria visiva e associazione tra termini e rappresentazioni grafiche. </a:t>
            </a:r>
          </a:p>
          <a:p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Questo tipo di attività è particolarmente utile nella scuola dell'infanzia</a:t>
            </a:r>
            <a:endParaRPr lang="it-IT" sz="2000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D03CAF4-3DC9-3ABB-1308-03C4DEFBB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457200"/>
            <a:ext cx="3159579" cy="1216479"/>
          </a:xfrm>
        </p:spPr>
        <p:txBody>
          <a:bodyPr/>
          <a:lstStyle/>
          <a:p>
            <a:r>
              <a:rPr lang="it-IT" sz="3600" b="1" dirty="0"/>
              <a:t>strumenti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C94F06-C8C8-F9D5-F7BF-805E4E53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8" y="2237015"/>
            <a:ext cx="3530781" cy="35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1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A54722-C662-7D9D-7734-C9563BE4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00" y="457201"/>
            <a:ext cx="5659440" cy="822960"/>
          </a:xfrm>
        </p:spPr>
        <p:txBody>
          <a:bodyPr/>
          <a:lstStyle/>
          <a:p>
            <a:r>
              <a:rPr lang="it-IT" sz="4800" dirty="0"/>
              <a:t>Mettersi alla prova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E1AF7D-D32D-F47A-D92E-52E7FC4AB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3550" y="1967593"/>
            <a:ext cx="5520688" cy="351880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Esercizio 1: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Creare un gioco linguistico per l’infanzia (es. associazione tra immagini e parole, rime).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Esercizio 2:</a:t>
            </a: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Progettare un’attività induttiva per spiegare un concetto grammaticale base (es. il nome) per la scuola primaria.</a:t>
            </a:r>
          </a:p>
          <a:p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2507C1C-FA10-7AEA-FA6F-59E459352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614" y="457201"/>
            <a:ext cx="4500562" cy="1453243"/>
          </a:xfrm>
        </p:spPr>
        <p:txBody>
          <a:bodyPr/>
          <a:lstStyle/>
          <a:p>
            <a:r>
              <a:rPr lang="it-IT" sz="2800" b="1" dirty="0"/>
              <a:t>Attività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A4C9C7-5157-C357-D71F-6EFC54D7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01" y="2758030"/>
            <a:ext cx="3740857" cy="28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31C3F-CEBD-D771-0B88-AB4F2C1A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8" y="155448"/>
            <a:ext cx="5120640" cy="4901184"/>
          </a:xfrm>
        </p:spPr>
        <p:txBody>
          <a:bodyPr/>
          <a:lstStyle/>
          <a:p>
            <a:pPr lvl="1">
              <a:lnSpc>
                <a:spcPct val="150000"/>
              </a:lnSpc>
              <a:spcAft>
                <a:spcPts val="800"/>
              </a:spcAft>
              <a:tabLst>
                <a:tab pos="914400" algn="l"/>
              </a:tabLst>
            </a:pP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br>
              <a:rPr lang="it-I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82C834-CD71-D932-9316-3E0929940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981E7AC-D99A-381B-444E-D075EBFF6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1275080"/>
          </a:xfrm>
        </p:spPr>
        <p:txBody>
          <a:bodyPr/>
          <a:lstStyle/>
          <a:p>
            <a:r>
              <a:rPr lang="it-IT" sz="3600" b="1" dirty="0"/>
              <a:t>Didattica inclusiva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CC7D07-A5D5-CAA5-C146-811EE8B8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8" y="3019806"/>
            <a:ext cx="3181514" cy="22186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B9EB718-6A1F-8A56-9E86-20B5B85C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558663"/>
            <a:ext cx="6162675" cy="53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1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9330C9-D207-1903-7EE9-FEA7E8CD4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52549"/>
            <a:ext cx="6538231" cy="2138226"/>
          </a:xfrm>
        </p:spPr>
        <p:txBody>
          <a:bodyPr/>
          <a:lstStyle/>
          <a:p>
            <a:r>
              <a:rPr lang="it-IT" sz="3600" dirty="0">
                <a:solidFill>
                  <a:srgbClr val="383838"/>
                </a:solidFill>
                <a:latin typeface="Lato" panose="020F0502020204030203" pitchFamily="34" charset="0"/>
              </a:rPr>
              <a:t>Cosa si intende per ADHD?</a:t>
            </a:r>
            <a:br>
              <a:rPr lang="it-IT" dirty="0">
                <a:solidFill>
                  <a:srgbClr val="383838"/>
                </a:solidFill>
                <a:latin typeface="Lato" panose="020F0502020204030203" pitchFamily="34" charset="0"/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CAF5D1-88BE-B4AD-0C6F-C74D7E53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2390775"/>
            <a:ext cx="6220277" cy="4214676"/>
          </a:xfrm>
        </p:spPr>
        <p:txBody>
          <a:bodyPr>
            <a:normAutofit/>
          </a:bodyPr>
          <a:lstStyle/>
          <a:p>
            <a:pPr algn="l" fontAlgn="base"/>
            <a:r>
              <a:rPr lang="it-IT" b="0" i="0" dirty="0">
                <a:solidFill>
                  <a:srgbClr val="494949"/>
                </a:solidFill>
                <a:effectLst/>
                <a:latin typeface="Aptos" panose="020B0004020202020204" pitchFamily="34" charset="0"/>
              </a:rPr>
              <a:t>Il Disturbo da Deficit di Attenzione e Iperattività (</a:t>
            </a:r>
            <a:r>
              <a:rPr lang="it-IT" b="0" i="0" dirty="0" err="1">
                <a:solidFill>
                  <a:srgbClr val="494949"/>
                </a:solidFill>
                <a:effectLst/>
                <a:latin typeface="Aptos" panose="020B0004020202020204" pitchFamily="34" charset="0"/>
              </a:rPr>
              <a:t>Attention</a:t>
            </a:r>
            <a:r>
              <a:rPr lang="it-IT" b="0" i="0" dirty="0">
                <a:solidFill>
                  <a:srgbClr val="494949"/>
                </a:solidFill>
                <a:effectLst/>
                <a:latin typeface="Aptos" panose="020B0004020202020204" pitchFamily="34" charset="0"/>
              </a:rPr>
              <a:t>-Deficit/</a:t>
            </a:r>
            <a:r>
              <a:rPr lang="it-IT" b="0" i="0" dirty="0" err="1">
                <a:solidFill>
                  <a:srgbClr val="494949"/>
                </a:solidFill>
                <a:effectLst/>
                <a:latin typeface="Aptos" panose="020B0004020202020204" pitchFamily="34" charset="0"/>
              </a:rPr>
              <a:t>Hyperactivity</a:t>
            </a:r>
            <a:r>
              <a:rPr lang="it-IT" b="0" i="0" dirty="0">
                <a:solidFill>
                  <a:srgbClr val="494949"/>
                </a:solidFill>
                <a:effectLst/>
                <a:latin typeface="Aptos" panose="020B0004020202020204" pitchFamily="34" charset="0"/>
              </a:rPr>
              <a:t> Disorder – ADHD)</a:t>
            </a:r>
          </a:p>
          <a:p>
            <a:pPr algn="l" fontAlgn="base"/>
            <a:endParaRPr lang="it-IT" b="0" i="0" dirty="0">
              <a:solidFill>
                <a:srgbClr val="494949"/>
              </a:solidFill>
              <a:effectLst/>
              <a:latin typeface="Aptos" panose="020B00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4932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FBAC5-EE6C-5ED1-7461-0EAB66096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1018467"/>
          </a:xfrm>
        </p:spPr>
        <p:txBody>
          <a:bodyPr/>
          <a:lstStyle/>
          <a:p>
            <a:r>
              <a:rPr lang="it-IT" dirty="0"/>
              <a:t>DSA: definizione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6A5EB6-33F7-8FF7-9DF2-CD698F447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700784"/>
            <a:ext cx="6220277" cy="4904667"/>
          </a:xfrm>
        </p:spPr>
        <p:txBody>
          <a:bodyPr>
            <a:normAutofit/>
          </a:bodyPr>
          <a:lstStyle/>
          <a:p>
            <a:r>
              <a:rPr lang="it-IT" sz="2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Acronimo per </a:t>
            </a:r>
            <a:r>
              <a:rPr lang="it-IT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Disturbo Specifico dell’Apprendimento</a:t>
            </a: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it-IT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parte dei </a:t>
            </a:r>
            <a:r>
              <a:rPr lang="it-IT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disturbi del neurosviluppo</a:t>
            </a:r>
            <a:b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Esordio durante gli anni di </a:t>
            </a:r>
            <a:r>
              <a:rPr lang="it-IT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formazione scolastica </a:t>
            </a:r>
          </a:p>
          <a:p>
            <a:endParaRPr lang="it-IT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Difficoltà nell’apprendere le abilità curriculari di base e con un rendimento scolastico non sempre soddisfacente</a:t>
            </a:r>
          </a:p>
          <a:p>
            <a:endParaRPr lang="it-IT" sz="20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nteressa uno </a:t>
            </a: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specifico dominio di abilità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il funzionamento intellettivo non è compromesso.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54979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F10A9-B2A9-496F-1045-EBA6D6B18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5708794" cy="376101"/>
          </a:xfrm>
        </p:spPr>
        <p:txBody>
          <a:bodyPr/>
          <a:lstStyle/>
          <a:p>
            <a:r>
              <a:rPr lang="it-IT" sz="4400" dirty="0"/>
              <a:t>Specificità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9C318D-D22A-7BC4-37CE-2F7FA1E16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490472"/>
            <a:ext cx="6220277" cy="511497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A5D7E5-C9E9-19E5-5411-3B5EC5A2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2" y="628651"/>
            <a:ext cx="7893456" cy="44462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6924D27-6723-1BFC-97C5-D313EC8B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9" y="5310378"/>
            <a:ext cx="7569589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371600"/>
            <a:ext cx="8768444" cy="4114800"/>
          </a:xfrm>
        </p:spPr>
        <p:txBody>
          <a:bodyPr rtlCol="0"/>
          <a:lstStyle>
            <a:defPPr>
              <a:defRPr lang="it-IT"/>
            </a:def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dirty="0"/>
              <a:t>Fasi di lavoro lezione 1:</a:t>
            </a:r>
            <a:br>
              <a:rPr lang="it-IT" dirty="0"/>
            </a:br>
            <a:r>
              <a:rPr lang="it-IT" sz="2400" dirty="0">
                <a:latin typeface="Aptos" panose="020B0004020202020204" pitchFamily="34" charset="0"/>
              </a:rPr>
              <a:t>Prima parte </a:t>
            </a:r>
            <a:r>
              <a:rPr lang="it-IT" sz="2400" b="0" dirty="0">
                <a:latin typeface="Aptos" panose="020B0004020202020204" pitchFamily="34" charset="0"/>
              </a:rPr>
              <a:t>(</a:t>
            </a:r>
            <a:r>
              <a:rPr lang="it-IT" sz="2400" b="0" dirty="0">
                <a:latin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it-IT" sz="24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trategie e metodologie per l’insegnamento della lingua -e grammatica- nella 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scuola dell’infanzia </a:t>
            </a:r>
            <a:r>
              <a:rPr lang="it-IT" sz="24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nella scuola primaria)</a:t>
            </a:r>
            <a:br>
              <a:rPr lang="it-IT" sz="3200" b="0" dirty="0">
                <a:latin typeface="Aptos" panose="020B0004020202020204" pitchFamily="34" charset="0"/>
              </a:rPr>
            </a:br>
            <a:r>
              <a:rPr lang="it-IT" sz="3200" dirty="0">
                <a:latin typeface="Aptos" panose="020B0004020202020204" pitchFamily="34" charset="0"/>
              </a:rPr>
              <a:t>Seconda parte</a:t>
            </a:r>
            <a:r>
              <a:rPr lang="it-IT" sz="3200" b="0" dirty="0">
                <a:latin typeface="Aptos" panose="020B0004020202020204" pitchFamily="34" charset="0"/>
              </a:rPr>
              <a:t>(</a:t>
            </a:r>
            <a:r>
              <a:rPr lang="it-IT" sz="2400" b="0" dirty="0">
                <a:latin typeface="Aptos" panose="020B0004020202020204" pitchFamily="34" charset="0"/>
              </a:rPr>
              <a:t>Struttura di </a:t>
            </a:r>
            <a:r>
              <a:rPr lang="it-IT" sz="2400" b="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Unità di Apprendimento </a:t>
            </a:r>
            <a:r>
              <a:rPr lang="it-IT" sz="2400" b="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nella 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scuola dell’infanzia e primaria</a:t>
            </a:r>
            <a:r>
              <a:rPr lang="it-IT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r>
              <a:rPr lang="it-IT" sz="2400" b="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it-IT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ome articolare una lezione di grammatica</a:t>
            </a:r>
            <a:r>
              <a:rPr lang="it-IT" sz="2400" b="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g</a:t>
            </a:r>
            <a:r>
              <a:rPr lang="it-IT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rammatica e creatività</a:t>
            </a:r>
            <a:r>
              <a:rPr lang="it-IT" sz="2400" b="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v</a:t>
            </a:r>
            <a:r>
              <a:rPr lang="it-IT" sz="24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alutazione delle competenze grammaticali</a:t>
            </a:r>
            <a:endParaRPr lang="it-IT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6EBEA-2CB7-BAF7-7377-12482DA24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50"/>
            <a:ext cx="6220278" cy="945630"/>
          </a:xfrm>
        </p:spPr>
        <p:txBody>
          <a:bodyPr/>
          <a:lstStyle/>
          <a:p>
            <a:r>
              <a:rPr lang="it-IT" sz="3600" dirty="0"/>
              <a:t>Esempio di lezione per DSA (dislessia)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98B5DA-C277-E019-A449-20B4B45EB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776248"/>
            <a:ext cx="6220277" cy="482920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Lettura facilitata di un breve testo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Testo: "Il piccolo panda"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(dimensione grande </a:t>
            </a:r>
            <a:r>
              <a:rPr lang="it-IT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ppure scritto in stampatello maiuscolo)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 piccolo panda Pan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vive nel bosco.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 ama mangiare bambù.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Oggi Pan trova un amico.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È un coniglio bianco.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Pan e il coniglio giocano insieme.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9564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0EF94-3A71-A542-9213-4E31DD0C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535727"/>
          </a:xfrm>
        </p:spPr>
        <p:txBody>
          <a:bodyPr/>
          <a:lstStyle/>
          <a:p>
            <a:r>
              <a:rPr lang="it-IT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Procedura</a:t>
            </a: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14C9B4-B829-88DC-BFC1-274293D61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103586"/>
            <a:ext cx="6220277" cy="550186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Leggiamo prima noi il testo, lentamente e con espressività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Mostriamo le immagini che accompagnano il testo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Rileggiamo insieme il testo, riga per riga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Usiamo un righello o una striscia di cartoncino per seguire la riga durante la lettura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 ogni frase, chiediamo ai bambini di mimare l'azione descritta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Registriamo la lettura per permettere ai bambini di riascoltarla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3556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3E32FD-61B8-E942-7B3B-95BA04763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6" cy="787975"/>
          </a:xfrm>
        </p:spPr>
        <p:txBody>
          <a:bodyPr/>
          <a:lstStyle/>
          <a:p>
            <a:r>
              <a:rPr lang="it-IT" sz="3200" dirty="0"/>
              <a:t>Personalizzazione: strategie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BE3B49-3C76-4C09-C0DC-54C40153B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439917"/>
            <a:ext cx="6220277" cy="5165534"/>
          </a:xfrm>
        </p:spPr>
        <p:txBody>
          <a:bodyPr>
            <a:normAutofit/>
          </a:bodyPr>
          <a:lstStyle/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Adattare  il ritmo dell'attività in base alle reazioni del bambino</a:t>
            </a:r>
          </a:p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Semplificare  ulteriormente le consegne, ridurle o aumentare il tempo a disposizione</a:t>
            </a: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Dividere sempre le parole in sillabe (PA-N-DA)</a:t>
            </a:r>
          </a:p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Usare il colore per evidenziare le sillabe complesse</a:t>
            </a:r>
          </a:p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Abbinare sempre un'immagine al testo</a:t>
            </a:r>
          </a:p>
          <a:p>
            <a:pPr lvl="1" algn="l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007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/>
              <a:t>Seconda parte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32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Riferimenti normativi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it-IT" sz="11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3200" b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UdA</a:t>
            </a:r>
            <a:r>
              <a:rPr lang="it-IT" sz="32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schema </a:t>
            </a:r>
            <a:endParaRPr lang="it-IT" sz="32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25430-0114-FC3D-5558-3D54E450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787623"/>
          </a:xfrm>
        </p:spPr>
        <p:txBody>
          <a:bodyPr/>
          <a:lstStyle/>
          <a:p>
            <a:r>
              <a:rPr lang="it-IT" sz="5400" dirty="0"/>
              <a:t>Riferimenti normativi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4BCD67-EDF0-6D3E-A9BC-D4D5666704B5}"/>
              </a:ext>
            </a:extLst>
          </p:cNvPr>
          <p:cNvSpPr txBox="1"/>
          <p:nvPr/>
        </p:nvSpPr>
        <p:spPr>
          <a:xfrm>
            <a:off x="367393" y="1281793"/>
            <a:ext cx="10915649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Legge n. 53/2003</a:t>
            </a:r>
          </a:p>
          <a:p>
            <a:pPr algn="l">
              <a:spcBef>
                <a:spcPts val="2250"/>
              </a:spcBef>
              <a:spcAft>
                <a:spcPts val="2250"/>
              </a:spcAft>
            </a:pPr>
            <a:r>
              <a:rPr lang="it-IT" sz="2800" b="1" i="0" dirty="0">
                <a:solidFill>
                  <a:srgbClr val="2C2C2C"/>
                </a:solidFill>
                <a:effectLst/>
                <a:latin typeface="Crimson Text"/>
              </a:rPr>
              <a:t>La prospettiva della personalizzazione</a:t>
            </a:r>
            <a:r>
              <a:rPr lang="it-IT" sz="2800" b="0" i="0" dirty="0">
                <a:solidFill>
                  <a:srgbClr val="2C2C2C"/>
                </a:solidFill>
                <a:effectLst/>
                <a:latin typeface="Crimson Text"/>
              </a:rPr>
              <a:t>, secondo la </a:t>
            </a:r>
            <a:r>
              <a:rPr lang="it-IT" sz="2800" b="1" i="0" dirty="0">
                <a:solidFill>
                  <a:srgbClr val="2C2C2C"/>
                </a:solidFill>
                <a:effectLst/>
                <a:latin typeface="Crimson Text"/>
              </a:rPr>
              <a:t>Legge 53/2003</a:t>
            </a:r>
            <a:r>
              <a:rPr lang="it-IT" sz="2800" b="0" i="0" dirty="0">
                <a:solidFill>
                  <a:srgbClr val="2C2C2C"/>
                </a:solidFill>
                <a:effectLst/>
                <a:latin typeface="Crimson Text"/>
              </a:rPr>
              <a:t>, non si limita solo agli studenti con DSA e/o con altri BES,  ma </a:t>
            </a:r>
            <a:r>
              <a:rPr lang="it-IT" sz="2800" b="1" i="0" dirty="0">
                <a:solidFill>
                  <a:srgbClr val="2C2C2C"/>
                </a:solidFill>
                <a:effectLst/>
                <a:latin typeface="Crimson Text"/>
              </a:rPr>
              <a:t>si estende a tutti gli studenti, ognuno con le proprie caratteristiche e la propria unicità.</a:t>
            </a:r>
            <a:r>
              <a:rPr lang="it-IT" sz="2400" b="0" i="1" dirty="0">
                <a:solidFill>
                  <a:srgbClr val="2C2C2C"/>
                </a:solidFill>
                <a:effectLst/>
                <a:latin typeface="Crimson Text"/>
              </a:rPr>
              <a:t>“ 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53063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269B66-D86B-BC4C-941E-8EE2F39DD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43" y="355379"/>
            <a:ext cx="7788728" cy="1171342"/>
          </a:xfrm>
        </p:spPr>
        <p:txBody>
          <a:bodyPr/>
          <a:lstStyle/>
          <a:p>
            <a:br>
              <a:rPr lang="it-IT" dirty="0"/>
            </a:br>
            <a:r>
              <a:rPr lang="it-IT" sz="4400" dirty="0"/>
              <a:t>Altri riferimenti normativi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443C06-6871-765F-1575-E73941BC0A23}"/>
              </a:ext>
            </a:extLst>
          </p:cNvPr>
          <p:cNvSpPr txBox="1"/>
          <p:nvPr/>
        </p:nvSpPr>
        <p:spPr>
          <a:xfrm>
            <a:off x="310243" y="2967335"/>
            <a:ext cx="926646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Indicazioni Nazionali del Curriculum (2012)</a:t>
            </a:r>
          </a:p>
          <a:p>
            <a:endParaRPr lang="it-IT" sz="2800" b="1" dirty="0"/>
          </a:p>
          <a:p>
            <a:r>
              <a:rPr lang="it-IT" sz="2800" b="1" dirty="0"/>
              <a:t>Linee guida per l’orientamento (2022)</a:t>
            </a:r>
          </a:p>
          <a:p>
            <a:endParaRPr lang="it-IT" sz="1800" b="1" dirty="0"/>
          </a:p>
          <a:p>
            <a:endParaRPr lang="it-IT" b="1" dirty="0"/>
          </a:p>
          <a:p>
            <a:endParaRPr lang="it-IT" b="1" dirty="0"/>
          </a:p>
          <a:p>
            <a:endParaRPr lang="it-IT" sz="1800" dirty="0"/>
          </a:p>
          <a:p>
            <a:endParaRPr lang="it-IT" sz="1800" dirty="0"/>
          </a:p>
          <a:p>
            <a:endParaRPr lang="it-IT" dirty="0"/>
          </a:p>
          <a:p>
            <a:endParaRPr lang="it-IT" sz="1800" dirty="0"/>
          </a:p>
          <a:p>
            <a:endParaRPr lang="it-IT" dirty="0"/>
          </a:p>
          <a:p>
            <a:endParaRPr lang="it-IT" sz="1800" dirty="0"/>
          </a:p>
          <a:p>
            <a:endParaRPr lang="it-IT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914299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CBBFA-1D78-94E0-D513-22446FF9F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999894"/>
          </a:xfrm>
        </p:spPr>
        <p:txBody>
          <a:bodyPr/>
          <a:lstStyle/>
          <a:p>
            <a:r>
              <a:rPr lang="it-IT" sz="2400" dirty="0"/>
              <a:t>Indicazioni Nazionali del Curriculum (2012)- SCUOLA PRIMARIA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C6F80C-68BA-F574-66B8-C0BCF21712C1}"/>
              </a:ext>
            </a:extLst>
          </p:cNvPr>
          <p:cNvSpPr txBox="1"/>
          <p:nvPr/>
        </p:nvSpPr>
        <p:spPr>
          <a:xfrm>
            <a:off x="498021" y="1485900"/>
            <a:ext cx="86439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/>
              <a:t>Ambiente di apprendimento e ruolo degli insegnanti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valorizzare esperienze e conoscenze degli alunni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Attuare interventi adeguati nei confronti delle diversità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Favorire esplorazione e ricerca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Incoraggiare apprendimento collaborativo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Promuovere «imparare ad apprendere» (consapevolezza)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Realizzare attività didattiche in forma di laboratorio (operatività, riflessione e dialogo)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41374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3D8DC-CB21-6D80-908A-197C2CDCE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535727"/>
          </a:xfrm>
        </p:spPr>
        <p:txBody>
          <a:bodyPr/>
          <a:lstStyle/>
          <a:p>
            <a:r>
              <a:rPr lang="it-IT" sz="3200" dirty="0"/>
              <a:t>Linee guida per l’orientamento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3E390F-4E2B-92F4-5D5A-A4149BC42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1177159"/>
            <a:ext cx="6220277" cy="5428292"/>
          </a:xfrm>
        </p:spPr>
        <p:txBody>
          <a:bodyPr>
            <a:normAutofit/>
          </a:bodyPr>
          <a:lstStyle/>
          <a:p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Orientamento come processo continuo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che deve iniziare fin dai primi anni del percorso scolastico dalla scuola primaria.</a:t>
            </a:r>
          </a:p>
          <a:p>
            <a:r>
              <a:rPr lang="it-IT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Prevedono: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Attività di orientamento formativo che si concentrano sullo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sviluppo delle competenze di base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(Alfabetizzazione funzionale: lettura, scrittura e calcolo, Alfabetizzazione digitale, Competenza linguistica; Competenza matematica e logica)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trasversali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(Autonomia e gestione dei propri compiti, Capacità di relazionarsi con gli altri, Collaborazione e lavoro in gruppo)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valorizzazione dei talenti e delle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attitudini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individuali dei bambini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Attività volte alla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conoscenza di sé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delle proprie inclinazioni e del proprio modo di apprendere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825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C2EFC-6264-8AD1-AA5D-6891E513F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024" y="232913"/>
            <a:ext cx="7703238" cy="4622866"/>
          </a:xfrm>
        </p:spPr>
        <p:txBody>
          <a:bodyPr/>
          <a:lstStyle/>
          <a:p>
            <a:r>
              <a:rPr lang="it-IT" sz="4000" b="1" dirty="0"/>
              <a:t>Apprendimento </a:t>
            </a:r>
            <a:br>
              <a:rPr lang="it-IT" sz="1600" b="1" dirty="0"/>
            </a:br>
            <a:br>
              <a:rPr lang="it-IT" sz="1600" b="1" dirty="0"/>
            </a:br>
            <a:r>
              <a:rPr lang="it-IT" sz="2400" dirty="0"/>
              <a:t>L’apprendimento avviene attraverso:</a:t>
            </a:r>
            <a:br>
              <a:rPr lang="it-IT" sz="2400" dirty="0"/>
            </a:br>
            <a:br>
              <a:rPr lang="it-IT" sz="2400" dirty="0"/>
            </a:br>
            <a:r>
              <a:rPr lang="it-IT" sz="2400" b="0" dirty="0"/>
              <a:t>Azione</a:t>
            </a:r>
            <a:br>
              <a:rPr lang="it-IT" sz="2400" b="0" dirty="0"/>
            </a:br>
            <a:r>
              <a:rPr lang="it-IT" sz="2400" b="0" dirty="0"/>
              <a:t>Esplorazione</a:t>
            </a:r>
            <a:br>
              <a:rPr lang="it-IT" sz="2400" b="0" dirty="0"/>
            </a:br>
            <a:r>
              <a:rPr lang="it-IT" sz="2400" b="0" dirty="0"/>
              <a:t>Contatto con oggetti, natura, arte, territorio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dirty="0"/>
              <a:t>Il gioco ha una dimensione ludica e relazionale</a:t>
            </a:r>
            <a:br>
              <a:rPr lang="it-IT" sz="2400" dirty="0"/>
            </a:br>
            <a:br>
              <a:rPr lang="it-IT" sz="2400" b="1" dirty="0"/>
            </a:br>
            <a:r>
              <a:rPr lang="it-IT" sz="2400" dirty="0"/>
              <a:t>Nel gioco simbolico, i bambini si esprimono e raccontano, rielaborano creativamente esperienze personali e sociali</a:t>
            </a:r>
            <a:br>
              <a:rPr lang="it-IT" sz="2400" dirty="0"/>
            </a:br>
            <a:endParaRPr lang="it-IT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D0B8A37B-4971-C129-A10A-C86D9BD528FE}"/>
                  </a:ext>
                </a:extLst>
              </p14:cNvPr>
              <p14:cNvContentPartPr/>
              <p14:nvPr/>
            </p14:nvContentPartPr>
            <p14:xfrm>
              <a:off x="3932955" y="1002841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D0B8A37B-4971-C129-A10A-C86D9BD528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4955" y="98520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992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CB096-839F-30C3-8F4E-6EF50A40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2"/>
            <a:ext cx="7096933" cy="4328577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it-IT" sz="4000" dirty="0"/>
            </a:br>
            <a:br>
              <a:rPr lang="it-IT" sz="2400" b="1" dirty="0"/>
            </a:br>
            <a:r>
              <a:rPr lang="it-IT" sz="2400" dirty="0"/>
              <a:t>Ruolo dell’insegnante</a:t>
            </a:r>
            <a:br>
              <a:rPr lang="it-IT" sz="2400" b="1" dirty="0"/>
            </a:br>
            <a:r>
              <a:rPr lang="it-IT" sz="2400" b="0" dirty="0"/>
              <a:t>Funzione di mediazione e facilitazione</a:t>
            </a:r>
            <a:br>
              <a:rPr lang="it-IT" sz="2400" b="0" dirty="0"/>
            </a:br>
            <a:r>
              <a:rPr lang="it-IT" sz="2400" b="0" dirty="0"/>
              <a:t>Guida la ricerca dei bambini</a:t>
            </a:r>
            <a:br>
              <a:rPr lang="it-IT" sz="2400" b="0" dirty="0"/>
            </a:br>
            <a:r>
              <a:rPr lang="it-IT" sz="2400" b="0" dirty="0"/>
              <a:t>Stimola il pensiero e la riflessione</a:t>
            </a:r>
            <a:br>
              <a:rPr lang="it-IT" sz="2400" dirty="0"/>
            </a:br>
            <a:br>
              <a:rPr lang="it-IT" sz="24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02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CEE190-899A-46D2-989D-C4BC6A4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00" y="457202"/>
            <a:ext cx="4416836" cy="1967592"/>
          </a:xfrm>
        </p:spPr>
        <p:txBody>
          <a:bodyPr rtlCol="0"/>
          <a:lstStyle>
            <a:defPPr>
              <a:defRPr lang="it-IT"/>
            </a:defPPr>
          </a:lstStyle>
          <a:p>
            <a:br>
              <a:rPr lang="it-IT" sz="6000" b="1" dirty="0"/>
            </a:br>
            <a:b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4305" y="1692111"/>
            <a:ext cx="6433457" cy="4008665"/>
          </a:xfrm>
        </p:spPr>
        <p:txBody>
          <a:bodyPr rtlCol="0"/>
          <a:lstStyle>
            <a:defPPr>
              <a:defRPr lang="it-IT"/>
            </a:defPPr>
          </a:lstStyle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Differenze tra apprendimento implicito (uso della lingua) e esplicito (riflessione sulla lingua).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Importanza del contesto comunicativo e del gioco.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Attività pratiche: filastrocche, canzoni, storie interattive, giochi di associazione</a:t>
            </a:r>
            <a:r>
              <a:rPr lang="it-IT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riconoscimento di suoni.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36D92E87-A289-37DC-9576-FBB4DDAA9D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 sz="4000" b="1" dirty="0"/>
          </a:p>
          <a:p>
            <a:r>
              <a:rPr lang="it-IT" sz="4000" b="1" dirty="0"/>
              <a:t>Scuola dell’infanzia</a:t>
            </a:r>
          </a:p>
          <a:p>
            <a:endParaRPr lang="it-IT" sz="3200" b="1" dirty="0"/>
          </a:p>
          <a:p>
            <a:r>
              <a:rPr lang="it-IT" sz="3200" b="1" dirty="0"/>
              <a:t>Approccio ludico</a:t>
            </a:r>
          </a:p>
        </p:txBody>
      </p:sp>
    </p:spTree>
    <p:extLst>
      <p:ext uri="{BB962C8B-B14F-4D97-AF65-F5344CB8AC3E}">
        <p14:creationId xmlns:p14="http://schemas.microsoft.com/office/powerpoint/2010/main" val="779750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04A40-556B-7F2F-D5B1-163DD3C3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UdA</a:t>
            </a:r>
            <a:r>
              <a:rPr lang="it-IT" dirty="0"/>
              <a:t>: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B3FBF5-10BB-37BF-17B4-536455D09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Titolo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Destinatari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Docenti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800" b="1" dirty="0">
                <a:latin typeface="Aptos" panose="020B0004020202020204" pitchFamily="34" charset="0"/>
              </a:rPr>
              <a:t>Competenze Chiave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dirty="0">
                <a:latin typeface="Aptos" panose="020B0004020202020204" pitchFamily="34" charset="0"/>
              </a:rPr>
              <a:t>Obiettivi e contenuti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dirty="0">
                <a:latin typeface="Aptos" panose="020B0004020202020204" pitchFamily="34" charset="0"/>
              </a:rPr>
              <a:t>Attività e fasi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dirty="0">
                <a:latin typeface="Aptos" panose="020B0004020202020204" pitchFamily="34" charset="0"/>
              </a:rPr>
              <a:t>Metodologia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dirty="0">
                <a:latin typeface="Aptos" panose="020B0004020202020204" pitchFamily="34" charset="0"/>
              </a:rPr>
              <a:t>Tempi, spazi, materiali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dirty="0">
                <a:latin typeface="Aptos" panose="020B0004020202020204" pitchFamily="34" charset="0"/>
              </a:rPr>
              <a:t>Verifica e valutazione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dirty="0">
                <a:latin typeface="Aptos" panose="020B0004020202020204" pitchFamily="34" charset="0"/>
              </a:rPr>
              <a:t>Didattica inclusiva: DSA (solo per la scuola primaria a partire dal quarto anno)</a:t>
            </a:r>
            <a:endParaRPr lang="it-IT" altLang="it-IT" dirty="0">
              <a:latin typeface="Aptos" panose="020B00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295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4B379A-0864-1ECF-8418-BF3BB566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17635"/>
          </a:xfrm>
        </p:spPr>
        <p:txBody>
          <a:bodyPr/>
          <a:lstStyle/>
          <a:p>
            <a:r>
              <a:rPr kumimoji="0" lang="it-IT" altLang="it-IT" sz="44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Esempio di </a:t>
            </a:r>
            <a:r>
              <a:rPr kumimoji="0" lang="it-IT" altLang="it-IT" sz="44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UdA</a:t>
            </a:r>
            <a:r>
              <a:rPr kumimoji="0" lang="it-IT" altLang="it-IT" sz="44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nella scuola dell’infanzia</a:t>
            </a:r>
            <a:br>
              <a:rPr kumimoji="0" lang="it-IT" altLang="it-IT" sz="44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C2A3FE-18F0-DF32-EA59-5535B646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591057"/>
            <a:ext cx="9779182" cy="3793226"/>
          </a:xfrm>
        </p:spPr>
        <p:txBody>
          <a:bodyPr>
            <a:normAutofit fontScale="775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Titolo </a:t>
            </a:r>
            <a:r>
              <a:rPr kumimoji="0" lang="it-IT" altLang="it-IT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UdA</a:t>
            </a: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it-IT" sz="2800" dirty="0">
                <a:latin typeface="Aptos" panose="020B0004020202020204" pitchFamily="34" charset="0"/>
              </a:rPr>
              <a:t>sintetizza il tema. </a:t>
            </a:r>
            <a:r>
              <a:rPr lang="it-IT" sz="2800" dirty="0" err="1">
                <a:latin typeface="Aptos" panose="020B0004020202020204" pitchFamily="34" charset="0"/>
              </a:rPr>
              <a:t>Es</a:t>
            </a:r>
            <a:r>
              <a:rPr lang="it-IT" sz="2800" dirty="0" err="1">
                <a:solidFill>
                  <a:srgbClr val="FF0000"/>
                </a:solidFill>
                <a:latin typeface="Aptos" panose="020B0004020202020204" pitchFamily="34" charset="0"/>
              </a:rPr>
              <a:t>.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"Esplorando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 le stagioni: l'autunno"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Destinatari: </a:t>
            </a:r>
            <a:r>
              <a:rPr lang="it-IT" sz="2800" dirty="0">
                <a:latin typeface="Aptos" panose="020B0004020202020204" pitchFamily="34" charset="0"/>
              </a:rPr>
              <a:t>Indicazione dei gruppi di bambini a cui è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dirty="0">
                <a:latin typeface="Aptos" panose="020B0004020202020204" pitchFamily="34" charset="0"/>
              </a:rPr>
              <a:t>rivolta </a:t>
            </a:r>
            <a:r>
              <a:rPr lang="it-IT" sz="2800" dirty="0" err="1">
                <a:latin typeface="Aptos" panose="020B0004020202020204" pitchFamily="34" charset="0"/>
              </a:rPr>
              <a:t>l'UdA</a:t>
            </a:r>
            <a:r>
              <a:rPr lang="it-IT" sz="2800" dirty="0">
                <a:latin typeface="Aptos" panose="020B0004020202020204" pitchFamily="34" charset="0"/>
              </a:rPr>
              <a:t>. Es.: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bambini 3-4-5 anni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800" dirty="0">
                <a:latin typeface="Aptos" panose="020B0004020202020204" pitchFamily="34" charset="0"/>
              </a:rPr>
              <a:t> </a:t>
            </a: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Docenti: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insegnanti e/o eventualmente esperti esterni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800" b="1" dirty="0">
                <a:latin typeface="Aptos" panose="020B0004020202020204" pitchFamily="34" charset="0"/>
              </a:rPr>
              <a:t>Competenze Chiave</a:t>
            </a:r>
            <a:r>
              <a:rPr lang="it-IT" altLang="it-IT" sz="2800" dirty="0">
                <a:latin typeface="Aptos" panose="020B0004020202020204" pitchFamily="34" charset="0"/>
              </a:rPr>
              <a:t>: i</a:t>
            </a:r>
            <a:r>
              <a:rPr lang="it-IT" sz="2800" dirty="0">
                <a:latin typeface="Aptos" panose="020B0004020202020204" pitchFamily="34" charset="0"/>
              </a:rPr>
              <a:t>dentificazione delle competenze chiave che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800" dirty="0">
                <a:latin typeface="Aptos" panose="020B0004020202020204" pitchFamily="34" charset="0"/>
              </a:rPr>
              <a:t> </a:t>
            </a:r>
            <a:r>
              <a:rPr lang="it-IT" sz="2800" dirty="0" err="1">
                <a:latin typeface="Aptos" panose="020B0004020202020204" pitchFamily="34" charset="0"/>
              </a:rPr>
              <a:t>l'UdA</a:t>
            </a:r>
            <a:r>
              <a:rPr lang="it-IT" sz="2800" dirty="0">
                <a:latin typeface="Aptos" panose="020B0004020202020204" pitchFamily="34" charset="0"/>
              </a:rPr>
              <a:t> mira a sviluppare (</a:t>
            </a:r>
            <a:r>
              <a:rPr lang="it-IT" sz="2800" dirty="0" err="1">
                <a:latin typeface="Aptos" panose="020B0004020202020204" pitchFamily="34" charset="0"/>
              </a:rPr>
              <a:t>Es.:</a:t>
            </a:r>
            <a:r>
              <a:rPr lang="it-IT" sz="2800" b="1" dirty="0" err="1">
                <a:latin typeface="Aptos" panose="020B0004020202020204" pitchFamily="34" charset="0"/>
              </a:rPr>
              <a:t>c</a:t>
            </a:r>
            <a:r>
              <a:rPr lang="it-IT" altLang="it-IT" sz="2800" b="1" dirty="0" err="1">
                <a:latin typeface="Aptos" panose="020B0004020202020204" pitchFamily="34" charset="0"/>
              </a:rPr>
              <a:t>ompetenza</a:t>
            </a:r>
            <a:r>
              <a:rPr lang="it-IT" altLang="it-IT" sz="2800" b="1" dirty="0">
                <a:latin typeface="Aptos" panose="020B0004020202020204" pitchFamily="34" charset="0"/>
              </a:rPr>
              <a:t> alfabetica funzionale</a:t>
            </a:r>
            <a:r>
              <a:rPr lang="it-IT" altLang="it-IT" sz="2800" dirty="0">
                <a:latin typeface="Aptos" panose="020B0004020202020204" pitchFamily="34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800" dirty="0">
                <a:latin typeface="Aptos" panose="020B0004020202020204" pitchFamily="34" charset="0"/>
              </a:rPr>
              <a:t>competenza personale, sociale e </a:t>
            </a:r>
            <a:r>
              <a:rPr lang="it-IT" altLang="it-IT" sz="2800" b="1" dirty="0">
                <a:latin typeface="Aptos" panose="020B0004020202020204" pitchFamily="34" charset="0"/>
              </a:rPr>
              <a:t>capacità di imparare a imparare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>
                <a:latin typeface="Aptos" panose="020B0004020202020204" pitchFamily="34" charset="0"/>
              </a:rPr>
              <a:t>competenza in materia di consapevolezza, ecc.)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4858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32570-428C-BCF3-1EB0-4677160D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altLang="it-IT" sz="4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Esempio di </a:t>
            </a:r>
            <a:r>
              <a:rPr kumimoji="0" lang="it-IT" altLang="it-IT" sz="4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UdA</a:t>
            </a:r>
            <a:r>
              <a:rPr kumimoji="0" lang="it-IT" altLang="it-IT" sz="4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nella scuola dell’infanzia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301E3-6C41-BA76-83A0-2D661D79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4227885"/>
          </a:xfrm>
        </p:spPr>
        <p:txBody>
          <a:bodyPr>
            <a:normAutofit fontScale="25000" lnSpcReduction="20000"/>
          </a:bodyPr>
          <a:lstStyle/>
          <a:p>
            <a:r>
              <a:rPr lang="it-IT" sz="7200" b="1" dirty="0"/>
              <a:t>Obiettivi</a:t>
            </a:r>
          </a:p>
          <a:p>
            <a:r>
              <a:rPr lang="it-IT" sz="7200" dirty="0"/>
              <a:t>Indicare quali obiettivi di apprendimento </a:t>
            </a:r>
            <a:r>
              <a:rPr lang="it-IT" sz="7200" dirty="0" err="1"/>
              <a:t>l’UdA</a:t>
            </a:r>
            <a:r>
              <a:rPr lang="it-IT" sz="7200" dirty="0"/>
              <a:t> intende raggiungere</a:t>
            </a:r>
          </a:p>
          <a:p>
            <a:endParaRPr lang="it-IT" altLang="it-IT" sz="7200" b="1" kern="1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6400" b="1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Obiettivi </a:t>
            </a:r>
            <a:r>
              <a:rPr lang="it-IT" altLang="it-IT" sz="6400" b="1" kern="100" dirty="0">
                <a:latin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altLang="it-IT" sz="6400" b="1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enerali</a:t>
            </a:r>
            <a:endParaRPr kumimoji="0" lang="it-IT" altLang="it-IT" sz="6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Sviluppare capacità di osservazione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Conoscere elementi tipici dell'autunno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Stimolare curiosità e scoperta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6400" b="1" dirty="0">
                <a:latin typeface="Aptos" panose="020B0004020202020204" pitchFamily="34" charset="0"/>
              </a:rPr>
              <a:t>Obiettivi specifici</a:t>
            </a:r>
            <a:endParaRPr kumimoji="0" lang="it-IT" altLang="it-IT" sz="6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kumimoji="0" lang="it-IT" altLang="it-IT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3 anni:</a:t>
            </a:r>
            <a:r>
              <a:rPr lang="it-IT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riconoscere i colori dell'autunno; manipolare materiali naturali, partecipare alle attività di gruppo, esprimere verbalmente semplici osservazioni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64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 anni:</a:t>
            </a:r>
            <a:r>
              <a:rPr lang="it-IT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descrivere caratteristiche dell'autunno, rappresentare graficamente esperienze vissute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64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5anni:</a:t>
            </a:r>
            <a:r>
              <a:rPr lang="it-IT" sz="6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arricchire il lessico con termini specifici, formulare ipotesi sui cambiamenti stagionali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419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AF5E1-EE32-92B1-96D3-62F83C63D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728" y="676656"/>
            <a:ext cx="6135044" cy="374378"/>
          </a:xfrm>
        </p:spPr>
        <p:txBody>
          <a:bodyPr/>
          <a:lstStyle/>
          <a:p>
            <a:br>
              <a:rPr lang="it-IT" sz="4000" dirty="0"/>
            </a:br>
            <a:r>
              <a:rPr lang="it-IT" sz="3600" dirty="0"/>
              <a:t>Esempio di </a:t>
            </a:r>
            <a:r>
              <a:rPr lang="it-IT" sz="3600" dirty="0" err="1"/>
              <a:t>UdA</a:t>
            </a:r>
            <a:r>
              <a:rPr lang="it-IT" sz="3600" dirty="0"/>
              <a:t> nella scuola dell’infanzia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28B908-2D1A-E1B2-ABA1-FCBDF1DFF0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66813" y="1928576"/>
            <a:ext cx="5538787" cy="373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Contenuti</a:t>
            </a:r>
            <a:endParaRPr lang="it-IT" altLang="it-IT" sz="2400" b="1" dirty="0"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Indicare le conoscenze che intendete sviluppare. Es.: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Colori, profumi e sapori </a:t>
            </a:r>
            <a:r>
              <a:rPr kumimoji="0" lang="it-IT" altLang="it-I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autunnali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Frutti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autunnali 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Animali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e loro comportamenti 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Fenomeni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atmosferici </a:t>
            </a:r>
          </a:p>
        </p:txBody>
      </p:sp>
    </p:spTree>
    <p:extLst>
      <p:ext uri="{BB962C8B-B14F-4D97-AF65-F5344CB8AC3E}">
        <p14:creationId xmlns:p14="http://schemas.microsoft.com/office/powerpoint/2010/main" val="4127013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27A86-6182-4353-3882-5EF165CF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371697"/>
          </a:xfrm>
        </p:spPr>
        <p:txBody>
          <a:bodyPr/>
          <a:lstStyle/>
          <a:p>
            <a:r>
              <a:rPr lang="it-IT" dirty="0"/>
              <a:t>Esempio di </a:t>
            </a:r>
            <a:r>
              <a:rPr lang="it-IT" dirty="0" err="1"/>
              <a:t>UdA</a:t>
            </a:r>
            <a:r>
              <a:rPr lang="it-IT" dirty="0"/>
              <a:t> nella scuola dell’infanzia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0C575-8504-0BB7-2C7A-5AD0C9A0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51" y="2313432"/>
            <a:ext cx="9779182" cy="3070850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Attività</a:t>
            </a:r>
          </a:p>
          <a:p>
            <a:r>
              <a:rPr lang="it-IT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it-IT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ndicare le esperienze progettate per raggiungere gli obiettivi previsti. Es.:</a:t>
            </a:r>
          </a:p>
          <a:p>
            <a:r>
              <a:rPr lang="it-IT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Manipolazione: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ollage con materiali naturali, pasta di sale, ecc.</a:t>
            </a:r>
          </a:p>
          <a:p>
            <a:r>
              <a:rPr lang="it-IT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Ascolto: 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storie,</a:t>
            </a:r>
            <a:r>
              <a:rPr lang="it-IT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it-IT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anti e filastrocche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sull'autunno</a:t>
            </a:r>
            <a:endParaRPr lang="it-IT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giochi con i colori dell'autunno, ecc.</a:t>
            </a:r>
          </a:p>
        </p:txBody>
      </p:sp>
    </p:spTree>
    <p:extLst>
      <p:ext uri="{BB962C8B-B14F-4D97-AF65-F5344CB8AC3E}">
        <p14:creationId xmlns:p14="http://schemas.microsoft.com/office/powerpoint/2010/main" val="1564100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FF74B-496F-3693-8667-1F3ACC74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</a:t>
            </a:r>
            <a:r>
              <a:rPr lang="it-IT" dirty="0" err="1"/>
              <a:t>UdA</a:t>
            </a:r>
            <a:r>
              <a:rPr lang="it-IT" dirty="0"/>
              <a:t> nella scuola dell’infanzia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Metodologia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F93EE5-D36A-04CF-7096-398AAC11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Indicare quali strategie </a:t>
            </a:r>
            <a:r>
              <a:rPr lang="it-IT" sz="3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l’UdA</a:t>
            </a:r>
            <a:r>
              <a:rPr lang="it-IT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impiega per favorire l’apprendimento. 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Didattica laboratoriale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it-IT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pprendimento cooperativo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Approccio multisensoriale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Lavoro di gruppo e</a:t>
            </a:r>
            <a:r>
              <a:rPr lang="it-IT" sz="3000" b="1" dirty="0">
                <a:latin typeface="Aptos" panose="020B0004020202020204" pitchFamily="34" charset="0"/>
              </a:rPr>
              <a:t> attività individualizzate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it-IT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gioco, esplorazione, narrazione </a:t>
            </a:r>
            <a:endParaRPr lang="it-IT" sz="3000" b="1" dirty="0">
              <a:latin typeface="Aptos" panose="020B0004020202020204" pitchFamily="34" charset="0"/>
            </a:endParaRPr>
          </a:p>
          <a:p>
            <a:endParaRPr lang="it-IT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431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C9A20-EFAB-A011-5510-B8A1804A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5" y="102021"/>
            <a:ext cx="9779182" cy="1915446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it-IT" dirty="0"/>
            </a:br>
            <a:r>
              <a:rPr lang="it-IT" sz="2800" dirty="0"/>
              <a:t>Esempio di </a:t>
            </a:r>
            <a:r>
              <a:rPr lang="it-IT" sz="2800" dirty="0" err="1"/>
              <a:t>UdA</a:t>
            </a:r>
            <a:r>
              <a:rPr lang="it-IT" sz="2800" dirty="0"/>
              <a:t> nella scuola dell’infanzia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Organizzazione</a:t>
            </a:r>
            <a:br>
              <a:rPr lang="it-IT" dirty="0"/>
            </a:br>
            <a:r>
              <a:rPr lang="it-IT" sz="2400" b="0" dirty="0"/>
              <a:t>consiste nella gestione degli ambienti (spazi), delle risorse (materiali) e della scansione temporale (tempi) delle attività.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BE16CF-97BD-AE88-1007-B685171F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409" y="2017467"/>
            <a:ext cx="9779182" cy="33668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b="1" dirty="0"/>
          </a:p>
          <a:p>
            <a:pPr>
              <a:lnSpc>
                <a:spcPct val="150000"/>
              </a:lnSpc>
              <a:buNone/>
            </a:pPr>
            <a:r>
              <a:rPr lang="it-IT" b="1" dirty="0"/>
              <a:t>Spazi: </a:t>
            </a:r>
            <a:r>
              <a:rPr lang="it-IT" dirty="0"/>
              <a:t>aula, giardino, laboratori</a:t>
            </a:r>
          </a:p>
          <a:p>
            <a:pPr>
              <a:lnSpc>
                <a:spcPct val="150000"/>
              </a:lnSpc>
              <a:buNone/>
            </a:pPr>
            <a:r>
              <a:rPr lang="it-IT" b="1" dirty="0"/>
              <a:t>Materiali: </a:t>
            </a:r>
            <a:r>
              <a:rPr lang="it-IT" dirty="0"/>
              <a:t>elementi naturali, materiali artistici, ecc.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b="1" dirty="0"/>
              <a:t>Tempi: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d</a:t>
            </a:r>
            <a:r>
              <a:rPr lang="it-IT" sz="2800" dirty="0">
                <a:latin typeface="Aptos" panose="020B0004020202020204" pitchFamily="34" charset="0"/>
              </a:rPr>
              <a:t>urata prevista per lo svolgimento </a:t>
            </a:r>
            <a:r>
              <a:rPr lang="it-IT" sz="2800" dirty="0" err="1">
                <a:latin typeface="Aptos" panose="020B0004020202020204" pitchFamily="34" charset="0"/>
              </a:rPr>
              <a:t>dell'UdA</a:t>
            </a:r>
            <a:r>
              <a:rPr lang="it-IT" sz="2800" dirty="0">
                <a:latin typeface="Aptos" panose="020B0004020202020204" pitchFamily="34" charset="0"/>
              </a:rPr>
              <a:t>, che può variare in base agli obiettivi prefissati. Es.</a:t>
            </a:r>
            <a:r>
              <a:rPr lang="it-IT" dirty="0">
                <a:latin typeface="Aptos" panose="020B0004020202020204" pitchFamily="34" charset="0"/>
              </a:rPr>
              <a:t>4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settimane (tra ottobre e novembre) </a:t>
            </a:r>
          </a:p>
          <a:p>
            <a:pPr>
              <a:buFont typeface="Arial" panose="020B0604020202020204" pitchFamily="34" charset="0"/>
              <a:buChar char="•"/>
            </a:pP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8005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94ECC-1AC4-BCCE-190B-C9E68590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Esempio di </a:t>
            </a:r>
            <a:r>
              <a:rPr lang="it-IT" sz="4000" dirty="0" err="1"/>
              <a:t>UdA</a:t>
            </a:r>
            <a:r>
              <a:rPr lang="it-IT" sz="4000" dirty="0"/>
              <a:t> nella scuola dell’infanzia</a:t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A3670F-1D07-579D-268B-0C7FA72D7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060704"/>
            <a:ext cx="9968783" cy="4323579"/>
          </a:xfrm>
        </p:spPr>
        <p:txBody>
          <a:bodyPr>
            <a:normAutofit fontScale="25000" lnSpcReduction="20000"/>
          </a:bodyPr>
          <a:lstStyle/>
          <a:p>
            <a:r>
              <a:rPr lang="it-IT" sz="8000" b="1" dirty="0"/>
              <a:t>VERIFICA</a:t>
            </a:r>
          </a:p>
          <a:p>
            <a:pPr>
              <a:lnSpc>
                <a:spcPct val="120000"/>
              </a:lnSpc>
            </a:pPr>
            <a:r>
              <a:rPr lang="it-IT" sz="8000" dirty="0"/>
              <a:t>processo di osservazione delle attività svolte dai bambini. Raccoglie informazioni sui loro progressi, sulle competenze acquisite e sull'efficacia delle strategie didattiche adottate.</a:t>
            </a:r>
            <a:endParaRPr lang="it-IT" sz="8000" b="1" dirty="0"/>
          </a:p>
          <a:p>
            <a:endParaRPr lang="it-IT" sz="8000" b="1" dirty="0"/>
          </a:p>
          <a:p>
            <a:r>
              <a:rPr lang="it-IT" sz="8000" b="1" dirty="0"/>
              <a:t>Modalità:</a:t>
            </a:r>
            <a:endParaRPr lang="it-IT" sz="8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8000" dirty="0"/>
              <a:t>Osservazioni sistematiche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8000" dirty="0"/>
              <a:t>Raccolta elaborati</a:t>
            </a:r>
          </a:p>
          <a:p>
            <a:endParaRPr lang="it-IT" sz="3600" b="1" dirty="0"/>
          </a:p>
          <a:p>
            <a:r>
              <a:rPr lang="it-IT" sz="8000" b="1" dirty="0"/>
              <a:t>VALUTAZIONE</a:t>
            </a:r>
          </a:p>
          <a:p>
            <a:r>
              <a:rPr lang="it-IT" sz="8000" dirty="0"/>
              <a:t>P</a:t>
            </a:r>
            <a:r>
              <a:rPr lang="it-IT" sz="8000"/>
              <a:t>rocesso </a:t>
            </a:r>
            <a:r>
              <a:rPr lang="it-IT" sz="8000" dirty="0"/>
              <a:t>descrittivo che ha lo scopo di monitorare le competenze e le esperienze vissute dal bambino.</a:t>
            </a:r>
            <a:endParaRPr lang="it-IT" sz="8000" b="1" dirty="0"/>
          </a:p>
          <a:p>
            <a:pPr>
              <a:buNone/>
            </a:pPr>
            <a:r>
              <a:rPr lang="it-IT" sz="8000" b="1" dirty="0"/>
              <a:t>Indicatori:</a:t>
            </a:r>
            <a:endParaRPr lang="it-IT" sz="8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8000" dirty="0"/>
              <a:t>Partecipazione, autonomia, competenze comunicative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5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B5EBE-C302-0210-49C9-F681A1B1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841248"/>
          </a:xfrm>
        </p:spPr>
        <p:txBody>
          <a:bodyPr/>
          <a:lstStyle/>
          <a:p>
            <a:r>
              <a:rPr lang="it-IT" sz="3600" dirty="0"/>
              <a:t>Esempi di filastrocca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02A4C3-4B9B-6332-93C4-75B5C2E51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3014" y="1481328"/>
            <a:ext cx="5120640" cy="4105656"/>
          </a:xfrm>
        </p:spPr>
        <p:txBody>
          <a:bodyPr/>
          <a:lstStyle/>
          <a:p>
            <a:pPr>
              <a:buNone/>
            </a:pPr>
            <a:r>
              <a:rPr lang="it-IT" sz="1800" dirty="0"/>
              <a:t>Nel cielo vola un </a:t>
            </a:r>
            <a:r>
              <a:rPr lang="it-IT" sz="1800" dirty="0">
                <a:solidFill>
                  <a:srgbClr val="FF0000"/>
                </a:solidFill>
              </a:rPr>
              <a:t>uccellino,</a:t>
            </a:r>
            <a:br>
              <a:rPr lang="it-IT" sz="1800" dirty="0"/>
            </a:br>
            <a:r>
              <a:rPr lang="it-IT" sz="1800" dirty="0"/>
              <a:t>canta felice sul suo ramoscello.</a:t>
            </a:r>
            <a:br>
              <a:rPr lang="it-IT" sz="1800" dirty="0"/>
            </a:br>
            <a:r>
              <a:rPr lang="it-IT" sz="1800" dirty="0"/>
              <a:t>Dice “</a:t>
            </a:r>
            <a:r>
              <a:rPr lang="it-IT" sz="1800" dirty="0">
                <a:solidFill>
                  <a:srgbClr val="FF0000"/>
                </a:solidFill>
              </a:rPr>
              <a:t>Cip </a:t>
            </a:r>
            <a:r>
              <a:rPr lang="it-IT" sz="1800" dirty="0" err="1">
                <a:solidFill>
                  <a:srgbClr val="FF0000"/>
                </a:solidFill>
              </a:rPr>
              <a:t>cip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/>
              <a:t>guarda laggiù,</a:t>
            </a:r>
            <a:br>
              <a:rPr lang="it-IT" sz="1800" dirty="0"/>
            </a:br>
            <a:r>
              <a:rPr lang="it-IT" sz="1800" dirty="0"/>
              <a:t>c’è un gattino tutto blu!”</a:t>
            </a:r>
          </a:p>
          <a:p>
            <a:pPr>
              <a:buNone/>
            </a:pPr>
            <a:r>
              <a:rPr lang="it-IT" sz="1800" dirty="0"/>
              <a:t>Il </a:t>
            </a:r>
            <a:r>
              <a:rPr lang="it-IT" sz="1800" dirty="0">
                <a:solidFill>
                  <a:srgbClr val="FF0000"/>
                </a:solidFill>
              </a:rPr>
              <a:t>gatto salta e fa “miao </a:t>
            </a:r>
            <a:r>
              <a:rPr lang="it-IT" sz="1800" dirty="0" err="1">
                <a:solidFill>
                  <a:srgbClr val="FF0000"/>
                </a:solidFill>
              </a:rPr>
              <a:t>miao</a:t>
            </a:r>
            <a:r>
              <a:rPr lang="it-IT" sz="1800" dirty="0">
                <a:solidFill>
                  <a:srgbClr val="FF0000"/>
                </a:solidFill>
              </a:rPr>
              <a:t>”,</a:t>
            </a:r>
            <a:br>
              <a:rPr lang="it-IT" sz="1800" dirty="0"/>
            </a:br>
            <a:r>
              <a:rPr lang="it-IT" sz="1800" dirty="0"/>
              <a:t>il </a:t>
            </a:r>
            <a:r>
              <a:rPr lang="it-IT" sz="1800" dirty="0">
                <a:solidFill>
                  <a:srgbClr val="FF0000"/>
                </a:solidFill>
              </a:rPr>
              <a:t>cagnolino abbaia “bau </a:t>
            </a:r>
            <a:r>
              <a:rPr lang="it-IT" sz="1800" dirty="0" err="1">
                <a:solidFill>
                  <a:srgbClr val="FF0000"/>
                </a:solidFill>
              </a:rPr>
              <a:t>bau</a:t>
            </a:r>
            <a:r>
              <a:rPr lang="it-IT" sz="1800" dirty="0">
                <a:solidFill>
                  <a:srgbClr val="FF0000"/>
                </a:solidFill>
              </a:rPr>
              <a:t>”.</a:t>
            </a:r>
            <a:br>
              <a:rPr lang="it-IT" sz="1800" dirty="0"/>
            </a:br>
            <a:r>
              <a:rPr lang="it-IT" sz="1800" dirty="0"/>
              <a:t>La rana insegue una farfalla,</a:t>
            </a:r>
            <a:br>
              <a:rPr lang="it-IT" sz="1800" dirty="0"/>
            </a:br>
            <a:r>
              <a:rPr lang="it-IT" sz="1800" dirty="0"/>
              <a:t>mentre la palla rimbalza e balla!</a:t>
            </a:r>
          </a:p>
          <a:p>
            <a:pPr>
              <a:buNone/>
            </a:pPr>
            <a:r>
              <a:rPr lang="it-IT" sz="1800" dirty="0">
                <a:solidFill>
                  <a:srgbClr val="FF0000"/>
                </a:solidFill>
              </a:rPr>
              <a:t>Rosso è il sole </a:t>
            </a:r>
            <a:r>
              <a:rPr lang="it-IT" sz="1800" dirty="0"/>
              <a:t>al tramonto dorato,</a:t>
            </a:r>
            <a:br>
              <a:rPr lang="it-IT" sz="1800" dirty="0"/>
            </a:br>
            <a:r>
              <a:rPr lang="it-IT" sz="1800" dirty="0">
                <a:solidFill>
                  <a:srgbClr val="00B050"/>
                </a:solidFill>
              </a:rPr>
              <a:t>verde l’erba </a:t>
            </a:r>
            <a:r>
              <a:rPr lang="it-IT" sz="1800" dirty="0"/>
              <a:t>nel prato fatato.</a:t>
            </a:r>
            <a:br>
              <a:rPr lang="it-IT" sz="1800" dirty="0"/>
            </a:br>
            <a:r>
              <a:rPr lang="it-IT" sz="1800" dirty="0">
                <a:highlight>
                  <a:srgbClr val="FFFF00"/>
                </a:highlight>
              </a:rPr>
              <a:t>Giallo il sole </a:t>
            </a:r>
            <a:r>
              <a:rPr lang="it-IT" sz="1800" dirty="0"/>
              <a:t>che brilla lassù,</a:t>
            </a:r>
            <a:br>
              <a:rPr lang="it-IT" sz="1800" dirty="0"/>
            </a:br>
            <a:r>
              <a:rPr lang="it-IT" sz="1800" dirty="0">
                <a:solidFill>
                  <a:srgbClr val="0070C0"/>
                </a:solidFill>
              </a:rPr>
              <a:t>blu il mare </a:t>
            </a:r>
            <a:r>
              <a:rPr lang="it-IT" sz="1800" dirty="0"/>
              <a:t>che fa splash giù </a:t>
            </a:r>
            <a:r>
              <a:rPr lang="it-IT" sz="1800" dirty="0" err="1"/>
              <a:t>giù</a:t>
            </a:r>
            <a:r>
              <a:rPr lang="it-IT" sz="1800" dirty="0"/>
              <a:t>!</a:t>
            </a:r>
          </a:p>
          <a:p>
            <a:r>
              <a:rPr lang="it-IT" sz="1800" dirty="0"/>
              <a:t>Batti le mani, fai un saltello,</a:t>
            </a:r>
            <a:br>
              <a:rPr lang="it-IT" sz="1800" dirty="0"/>
            </a:br>
            <a:r>
              <a:rPr lang="it-IT" sz="1800" dirty="0"/>
              <a:t>imparare è proprio bello!</a:t>
            </a:r>
          </a:p>
          <a:p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C46AA8C3-89C8-AD7E-87D2-47BF2A2A7A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1092200"/>
          </a:xfrm>
        </p:spPr>
        <p:txBody>
          <a:bodyPr/>
          <a:lstStyle/>
          <a:p>
            <a:r>
              <a:rPr lang="it-IT" sz="2800" b="1" dirty="0"/>
              <a:t>Strumenti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C1E2C2-BC3A-EFA5-085F-C395775D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92" y="3030902"/>
            <a:ext cx="3692608" cy="27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8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D3493-9503-0BC8-12E6-AB6F2C8D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484632"/>
          </a:xfrm>
        </p:spPr>
        <p:txBody>
          <a:bodyPr/>
          <a:lstStyle/>
          <a:p>
            <a:r>
              <a:rPr lang="it-IT" sz="2400" dirty="0"/>
              <a:t>Esempi di filastrocche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F157C1-1342-FF39-B36A-10B936A2F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8" y="1157224"/>
            <a:ext cx="5120640" cy="4612640"/>
          </a:xfrm>
        </p:spPr>
        <p:txBody>
          <a:bodyPr/>
          <a:lstStyle/>
          <a:p>
            <a:pPr>
              <a:buNone/>
            </a:pPr>
            <a:r>
              <a:rPr lang="it-IT" sz="2400" dirty="0"/>
              <a:t>C'era una volta un piccolo treno,</a:t>
            </a:r>
            <a:br>
              <a:rPr lang="it-IT" sz="2400" dirty="0"/>
            </a:br>
            <a:r>
              <a:rPr lang="it-IT" sz="2400" dirty="0"/>
              <a:t>che correva veloce su un lungo terreno.</a:t>
            </a:r>
            <a:br>
              <a:rPr lang="it-IT" sz="2400" dirty="0"/>
            </a:br>
            <a:r>
              <a:rPr lang="it-IT" sz="2400" dirty="0"/>
              <a:t>Portava parole di tutti i tipi,</a:t>
            </a:r>
            <a:br>
              <a:rPr lang="it-IT" sz="2400" dirty="0"/>
            </a:br>
            <a:r>
              <a:rPr lang="it-IT" sz="2400" dirty="0"/>
              <a:t>grandi, curiose, dolci e felici.</a:t>
            </a:r>
          </a:p>
          <a:p>
            <a:pPr>
              <a:buNone/>
            </a:pPr>
            <a:r>
              <a:rPr lang="it-IT" sz="2400" dirty="0"/>
              <a:t>Sul primo vagone c’era </a:t>
            </a:r>
            <a:r>
              <a:rPr lang="it-IT" sz="2400" dirty="0">
                <a:solidFill>
                  <a:srgbClr val="FF0000"/>
                </a:solidFill>
              </a:rPr>
              <a:t>“soffice”,</a:t>
            </a:r>
            <a:br>
              <a:rPr lang="it-IT" sz="2400" dirty="0"/>
            </a:br>
            <a:r>
              <a:rPr lang="it-IT" sz="2400" dirty="0"/>
              <a:t>come una nuvola bianca e morbida.</a:t>
            </a:r>
            <a:br>
              <a:rPr lang="it-IT" sz="2400" dirty="0"/>
            </a:br>
            <a:r>
              <a:rPr lang="it-IT" sz="2400" dirty="0"/>
              <a:t>Nel secondo brillava </a:t>
            </a:r>
            <a:r>
              <a:rPr lang="it-IT" sz="2400" dirty="0">
                <a:solidFill>
                  <a:srgbClr val="FF0000"/>
                </a:solidFill>
              </a:rPr>
              <a:t>“lucente”,</a:t>
            </a:r>
            <a:br>
              <a:rPr lang="it-IT" sz="2400" dirty="0"/>
            </a:br>
            <a:r>
              <a:rPr lang="it-IT" sz="2400" dirty="0"/>
              <a:t>come una stella splendente e ridente.</a:t>
            </a:r>
          </a:p>
          <a:p>
            <a:r>
              <a:rPr lang="it-IT" sz="2400" dirty="0"/>
              <a:t>Il vento soffiava e il treno partiva,</a:t>
            </a:r>
            <a:br>
              <a:rPr lang="it-IT" sz="2400" dirty="0"/>
            </a:br>
            <a:r>
              <a:rPr lang="it-IT" sz="2400" dirty="0"/>
              <a:t>ogni parola nel cuore finiva.</a:t>
            </a:r>
            <a:br>
              <a:rPr lang="it-IT" sz="2400" dirty="0"/>
            </a:br>
            <a:r>
              <a:rPr lang="it-IT" sz="2400" dirty="0">
                <a:solidFill>
                  <a:srgbClr val="FF0000"/>
                </a:solidFill>
              </a:rPr>
              <a:t>Se le ripeti e le tieni con te,</a:t>
            </a:r>
            <a:br>
              <a:rPr lang="it-IT" sz="2400" dirty="0"/>
            </a:br>
            <a:r>
              <a:rPr lang="it-IT" sz="2400" dirty="0"/>
              <a:t>imparare sarà un gioco da re!</a:t>
            </a:r>
          </a:p>
          <a:p>
            <a:endParaRPr lang="it-IT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528F038-1A24-F189-D7D2-7D06184DE0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3859786" cy="644144"/>
          </a:xfrm>
        </p:spPr>
        <p:txBody>
          <a:bodyPr/>
          <a:lstStyle/>
          <a:p>
            <a:r>
              <a:rPr lang="it-IT" sz="2800" b="1" dirty="0"/>
              <a:t>Strumenti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F739CA-99D1-FAF8-5A57-4F6C7DAB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6" y="2534995"/>
            <a:ext cx="4845299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EA169-9E3B-7A7C-4D1B-9682E411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457200"/>
            <a:ext cx="5120640" cy="772160"/>
          </a:xfrm>
        </p:spPr>
        <p:txBody>
          <a:bodyPr/>
          <a:lstStyle/>
          <a:p>
            <a:r>
              <a:rPr lang="it-IT" sz="2800" dirty="0"/>
              <a:t>Esempi di Storie</a:t>
            </a:r>
            <a:br>
              <a:rPr lang="it-IT" sz="2800" dirty="0"/>
            </a:br>
            <a:r>
              <a:rPr lang="it-I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stimolare l'immaginazione, partecipazione e l’apprendimento attraverso il gioco. </a:t>
            </a: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DE9174-24F3-0DBE-8A58-DBF5844F6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8" y="1335024"/>
            <a:ext cx="5120640" cy="41513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Titolo: "Il Bosco Magico di Lulù"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C'era una volta una piccola volpe di nome Lulù che viveva in un bosco magico. Un giorno, mentre giocava vicino al fiume, trovò una mappa misteriosa. Cosa avrà mai scoperto?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Domanda ai bambini: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"Cosa potrebbe esserci sulla mappa? Forse un tesoro? Una casa segreta? Un amico da trovare?"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Lulù decise di seguire la mappa. Camminò tra gli alberi e sentì un rumore tra i cespugli. Si fermò e guardò con attenzione.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Invito ai bambini:</a:t>
            </a:r>
            <a:b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"Facciamo finta di essere Lulù: camminiamo piano piano e tendiamo le orecchie. Cosa sentite?"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sz="2400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036B093D-C65B-C528-1D71-7AD71080BB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772160"/>
          </a:xfrm>
        </p:spPr>
        <p:txBody>
          <a:bodyPr/>
          <a:lstStyle/>
          <a:p>
            <a:r>
              <a:rPr lang="it-IT" sz="2400" b="1" dirty="0"/>
              <a:t>Strumenti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ACB55A8-A6FA-D3F4-257B-A7E09959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80" y="2344450"/>
            <a:ext cx="3645087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D5429-BA67-C85B-9367-4D8DF868F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286947"/>
          </a:xfrm>
        </p:spPr>
        <p:txBody>
          <a:bodyPr/>
          <a:lstStyle/>
          <a:p>
            <a:r>
              <a:rPr lang="it-IT" sz="2800" dirty="0"/>
              <a:t>Continuazione…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0E8D13-C5BB-64EE-FDD8-724EBE6EE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539496"/>
            <a:ext cx="6220277" cy="56784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D’improvviso, dal cespuglio saltò fuori un coniglietto bianco. Si chiamava Bibo e stava cercando la sua carota magica!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2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7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Gioco con i bambini:</a:t>
            </a:r>
            <a:b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7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"Aiutiamo Bibo! Dove potrebbe essere la carota? Indichiamo un posto nella stanza!"</a:t>
            </a:r>
            <a:endParaRPr lang="it-IT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Lulù e Bibo seguirono la mappa e trovarono una grande quercia con una porta segreta. Dentro c'era un vecchio gufo saggio.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2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7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Dialogo con i bambini:</a:t>
            </a:r>
            <a:b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7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"Cosa possiamo chiedere al gufo? Forse sa dov’è la carota!"</a:t>
            </a:r>
            <a:endParaRPr lang="it-IT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 gufo disse loro di cercare vicino al laghetto. Così Lulù e Bibo corsero fino all’acqua e… trovarono la carota che brillava come oro!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72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👉</a:t>
            </a:r>
            <a: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7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Festa finale:</a:t>
            </a:r>
            <a:br>
              <a:rPr lang="it-IT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7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"Cantiamo per festeggiare! Lulù e Bibo sono felici, balliamo anche noi!"</a:t>
            </a:r>
            <a:endParaRPr lang="it-IT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368788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356_TF45331398_Win32" id="{116537B0-5921-4835-BA42-AA82ECD574B7}" vid="{7D28A4BB-AA9C-42F9-90F7-4958B4CC410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{BA219C02-9A8B-46F3-BAE1-0E803BC1E961}tf45331398_win32</Template>
  <TotalTime>0</TotalTime>
  <Words>3166</Words>
  <Application>Microsoft Office PowerPoint</Application>
  <PresentationFormat>Widescreen</PresentationFormat>
  <Paragraphs>362</Paragraphs>
  <Slides>57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7" baseType="lpstr">
      <vt:lpstr>Aptos</vt:lpstr>
      <vt:lpstr>Arial</vt:lpstr>
      <vt:lpstr>Calibri</vt:lpstr>
      <vt:lpstr>Courier New</vt:lpstr>
      <vt:lpstr>Crimson Text</vt:lpstr>
      <vt:lpstr>Lato</vt:lpstr>
      <vt:lpstr>Segoe UI Emoji</vt:lpstr>
      <vt:lpstr>Symbol</vt:lpstr>
      <vt:lpstr>Tenorite</vt:lpstr>
      <vt:lpstr>Personalizzata</vt:lpstr>
      <vt:lpstr> Insegnare  lingua e grammatica:  strategie e strumenti per la scuola dell’infanzia e primaria  Laboratorio di Lingua e grammatica italiana  Scienze della formazione primaria     Università degli studi di Trieste    17-24-31 Marzo    7 aprile 2025   </vt:lpstr>
      <vt:lpstr>Calendario Lezioni</vt:lpstr>
      <vt:lpstr>Obiettivi del laboratorio</vt:lpstr>
      <vt:lpstr>Fasi di lavoro lezione 1: Prima parte (Strategie e metodologie per l’insegnamento della lingua -e grammatica- nella scuola dell’infanzia e nella scuola primaria) Seconda parte(Struttura di Unità di Apprendimento nella scuola dell’infanzia e primaria), come articolare una lezione di grammatica, grammatica e creatività, valutazione delle competenze grammaticali</vt:lpstr>
      <vt:lpstr>  </vt:lpstr>
      <vt:lpstr>Esempi di filastrocca</vt:lpstr>
      <vt:lpstr>Esempi di filastrocche</vt:lpstr>
      <vt:lpstr>Esempi di Storie stimolare l'immaginazione, partecipazione e l’apprendimento attraverso il gioco. </vt:lpstr>
      <vt:lpstr>Continuazione…</vt:lpstr>
      <vt:lpstr>Esempio di giochi di associazione</vt:lpstr>
      <vt:lpstr> 📌 Esempi di associazioni</vt:lpstr>
      <vt:lpstr> 📌 Varianti</vt:lpstr>
      <vt:lpstr>Riconoscimento di suoni</vt:lpstr>
      <vt:lpstr>GIOCO: INDOVINA IL SUONO! 🎵</vt:lpstr>
      <vt:lpstr>📌 ESEMPI DI SUONI</vt:lpstr>
      <vt:lpstr>📌 VARIANTI</vt:lpstr>
      <vt:lpstr> </vt:lpstr>
      <vt:lpstr>Esercizi</vt:lpstr>
      <vt:lpstr>Presentazione standard di PowerPoint</vt:lpstr>
      <vt:lpstr>Attività distinta in fasi</vt:lpstr>
      <vt:lpstr>Presentazione standard di PowerPoint</vt:lpstr>
      <vt:lpstr>Presentazione standard di PowerPoint</vt:lpstr>
      <vt:lpstr>Presentazione standard di PowerPoint</vt:lpstr>
      <vt:lpstr>Trova altre parole che fanno rima con:</vt:lpstr>
      <vt:lpstr>Presentazione standard di PowerPoint</vt:lpstr>
      <vt:lpstr>✍️ ESERCIZIO: INVENTA UNA STORIA CON PULCINO E NIDO 🐣🏡</vt:lpstr>
      <vt:lpstr>Esercizi</vt:lpstr>
      <vt:lpstr>Esercizi</vt:lpstr>
      <vt:lpstr>Esercizi</vt:lpstr>
      <vt:lpstr>Esempio</vt:lpstr>
      <vt:lpstr>Esercizi</vt:lpstr>
      <vt:lpstr>✏️ ESERCIZIO 1: COMPLETA LA FRASE </vt:lpstr>
      <vt:lpstr>✅ ESERCIZIO 2: VERO O FALSO?</vt:lpstr>
      <vt:lpstr>Esercizi con immagini</vt:lpstr>
      <vt:lpstr>Mettersi alla prova</vt:lpstr>
      <vt:lpstr>        ).  </vt:lpstr>
      <vt:lpstr>Cosa si intende per ADHD? </vt:lpstr>
      <vt:lpstr>DSA: definizione</vt:lpstr>
      <vt:lpstr>Specificità</vt:lpstr>
      <vt:lpstr>Esempio di lezione per DSA (dislessia)</vt:lpstr>
      <vt:lpstr>Procedura</vt:lpstr>
      <vt:lpstr>Personalizzazione: strategie</vt:lpstr>
      <vt:lpstr>Seconda parte </vt:lpstr>
      <vt:lpstr>Riferimenti normativi</vt:lpstr>
      <vt:lpstr> Altri riferimenti normativi</vt:lpstr>
      <vt:lpstr>Indicazioni Nazionali del Curriculum (2012)- SCUOLA PRIMARIA </vt:lpstr>
      <vt:lpstr>Linee guida per l’orientamento</vt:lpstr>
      <vt:lpstr>Apprendimento   L’apprendimento avviene attraverso:  Azione Esplorazione Contatto con oggetti, natura, arte, territorio  Il gioco ha una dimensione ludica e relazionale  Nel gioco simbolico, i bambini si esprimono e raccontano, rielaborano creativamente esperienze personali e sociali </vt:lpstr>
      <vt:lpstr>  Ruolo dell’insegnante Funzione di mediazione e facilitazione Guida la ricerca dei bambini Stimola il pensiero e la riflessione  </vt:lpstr>
      <vt:lpstr>UdA: schema</vt:lpstr>
      <vt:lpstr>Esempio di UdA nella scuola dell’infanzia </vt:lpstr>
      <vt:lpstr>Esempio di UdA nella scuola dell’infanzia</vt:lpstr>
      <vt:lpstr> Esempio di UdA nella scuola dell’infanzia</vt:lpstr>
      <vt:lpstr>Esempio di UdA nella scuola dell’infanzia  </vt:lpstr>
      <vt:lpstr>Esempio di UdA nella scuola dell’infanzia  Metodologia</vt:lpstr>
      <vt:lpstr> Esempio di UdA nella scuola dell’infanzia  Organizzazione consiste nella gestione degli ambienti (spazi), delle risorse (materiali) e della scansione temporale (tempi) delle attività.</vt:lpstr>
      <vt:lpstr>Esempio di UdA nella scuola dell’infanzia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Insegnare  lingua e grammatica:  strategie e strumenti per la scuola dell’infanzia e primaria  Laboratorio di Lingua e grammatica italiana  Scienze della formazione primaria     Università degli studi di Tieste    17-24-31 Marzo    7 aprile 2025</dc:title>
  <dc:creator>UFFICIO EDUCAZIONE FISICA</dc:creator>
  <cp:lastModifiedBy>AdaBarbara Pierotti</cp:lastModifiedBy>
  <cp:revision>9</cp:revision>
  <dcterms:created xsi:type="dcterms:W3CDTF">2025-01-23T14:15:16Z</dcterms:created>
  <dcterms:modified xsi:type="dcterms:W3CDTF">2025-03-25T19:19:35Z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