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58" r:id="rId3"/>
    <p:sldId id="268" r:id="rId4"/>
    <p:sldId id="271" r:id="rId5"/>
    <p:sldId id="259" r:id="rId6"/>
    <p:sldId id="307" r:id="rId7"/>
    <p:sldId id="264" r:id="rId8"/>
    <p:sldId id="265" r:id="rId9"/>
    <p:sldId id="273" r:id="rId10"/>
    <p:sldId id="274" r:id="rId11"/>
    <p:sldId id="275" r:id="rId12"/>
    <p:sldId id="309" r:id="rId13"/>
    <p:sldId id="308" r:id="rId14"/>
    <p:sldId id="298" r:id="rId15"/>
    <p:sldId id="318" r:id="rId16"/>
    <p:sldId id="319" r:id="rId17"/>
    <p:sldId id="320" r:id="rId18"/>
    <p:sldId id="321"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315" r:id="rId34"/>
    <p:sldId id="316" r:id="rId35"/>
    <p:sldId id="291" r:id="rId36"/>
    <p:sldId id="292" r:id="rId37"/>
    <p:sldId id="295" r:id="rId38"/>
    <p:sldId id="296" r:id="rId39"/>
    <p:sldId id="297" r:id="rId40"/>
    <p:sldId id="299" r:id="rId41"/>
    <p:sldId id="300" r:id="rId42"/>
    <p:sldId id="301" r:id="rId43"/>
    <p:sldId id="302" r:id="rId44"/>
    <p:sldId id="303" r:id="rId45"/>
    <p:sldId id="304" r:id="rId46"/>
    <p:sldId id="305" r:id="rId47"/>
    <p:sldId id="306" r:id="rId48"/>
    <p:sldId id="310" r:id="rId49"/>
    <p:sldId id="311" r:id="rId50"/>
    <p:sldId id="313" r:id="rId51"/>
    <p:sldId id="314" r:id="rId52"/>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41"/>
    <p:restoredTop sz="96206"/>
  </p:normalViewPr>
  <p:slideViewPr>
    <p:cSldViewPr snapToGrid="0">
      <p:cViewPr varScale="1">
        <p:scale>
          <a:sx n="105" d="100"/>
          <a:sy n="105" d="100"/>
        </p:scale>
        <p:origin x="216"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23214-4B74-6147-A687-08AC05603CAE}" type="doc">
      <dgm:prSet loTypeId="urn:microsoft.com/office/officeart/2005/8/layout/process4" loCatId="" qsTypeId="urn:microsoft.com/office/officeart/2005/8/quickstyle/simple2" qsCatId="simple" csTypeId="urn:microsoft.com/office/officeart/2005/8/colors/accent2_2" csCatId="accent2"/>
      <dgm:spPr/>
      <dgm:t>
        <a:bodyPr/>
        <a:lstStyle/>
        <a:p>
          <a:endParaRPr lang="it-IT"/>
        </a:p>
      </dgm:t>
    </dgm:pt>
    <dgm:pt modelId="{039B00F9-02F4-7849-AA38-024B62EB9ECB}">
      <dgm:prSet custT="1"/>
      <dgm:spPr/>
      <dgm:t>
        <a:bodyPr/>
        <a:lstStyle/>
        <a:p>
          <a:pPr rtl="0"/>
          <a:r>
            <a:rPr lang="it-IT" sz="2500">
              <a:latin typeface="Verdana"/>
              <a:cs typeface="Verdana"/>
            </a:rPr>
            <a:t>Studio di fattibilità</a:t>
          </a:r>
        </a:p>
      </dgm:t>
    </dgm:pt>
    <dgm:pt modelId="{CE20866E-962C-524B-87D6-27F2836C40C3}" type="parTrans" cxnId="{602F426E-D374-AC41-951E-43D29893F4E1}">
      <dgm:prSet/>
      <dgm:spPr/>
      <dgm:t>
        <a:bodyPr/>
        <a:lstStyle/>
        <a:p>
          <a:endParaRPr lang="it-IT" sz="2500">
            <a:latin typeface="Verdana"/>
            <a:cs typeface="Verdana"/>
          </a:endParaRPr>
        </a:p>
      </dgm:t>
    </dgm:pt>
    <dgm:pt modelId="{755BFAF9-1555-0342-8F8D-5481AFC6112B}" type="sibTrans" cxnId="{602F426E-D374-AC41-951E-43D29893F4E1}">
      <dgm:prSet/>
      <dgm:spPr/>
      <dgm:t>
        <a:bodyPr/>
        <a:lstStyle/>
        <a:p>
          <a:endParaRPr lang="it-IT" sz="2500">
            <a:latin typeface="Verdana"/>
            <a:cs typeface="Verdana"/>
          </a:endParaRPr>
        </a:p>
      </dgm:t>
    </dgm:pt>
    <dgm:pt modelId="{C56C40FD-A8B1-9E47-B750-050477F68D98}">
      <dgm:prSet custT="1"/>
      <dgm:spPr/>
      <dgm:t>
        <a:bodyPr/>
        <a:lstStyle/>
        <a:p>
          <a:pPr rtl="0"/>
          <a:r>
            <a:rPr lang="it-IT" sz="2500">
              <a:latin typeface="Verdana"/>
              <a:cs typeface="Verdana"/>
            </a:rPr>
            <a:t>Analisi dei requisiti</a:t>
          </a:r>
        </a:p>
      </dgm:t>
    </dgm:pt>
    <dgm:pt modelId="{B43C0983-2D42-7645-AF14-C967D2D0C5A0}" type="parTrans" cxnId="{4C5374F5-565C-BF4E-9397-C6C6088C4767}">
      <dgm:prSet/>
      <dgm:spPr/>
      <dgm:t>
        <a:bodyPr/>
        <a:lstStyle/>
        <a:p>
          <a:endParaRPr lang="it-IT" sz="2500">
            <a:latin typeface="Verdana"/>
            <a:cs typeface="Verdana"/>
          </a:endParaRPr>
        </a:p>
      </dgm:t>
    </dgm:pt>
    <dgm:pt modelId="{58D191AF-A711-A447-8276-A43EA8110A46}" type="sibTrans" cxnId="{4C5374F5-565C-BF4E-9397-C6C6088C4767}">
      <dgm:prSet/>
      <dgm:spPr/>
      <dgm:t>
        <a:bodyPr/>
        <a:lstStyle/>
        <a:p>
          <a:endParaRPr lang="it-IT" sz="2500">
            <a:latin typeface="Verdana"/>
            <a:cs typeface="Verdana"/>
          </a:endParaRPr>
        </a:p>
      </dgm:t>
    </dgm:pt>
    <dgm:pt modelId="{D727468C-8AF4-E045-A446-D1E2AAF58205}">
      <dgm:prSet custT="1"/>
      <dgm:spPr/>
      <dgm:t>
        <a:bodyPr/>
        <a:lstStyle/>
        <a:p>
          <a:pPr rtl="0"/>
          <a:r>
            <a:rPr lang="it-IT" sz="2500">
              <a:latin typeface="Verdana"/>
              <a:cs typeface="Verdana"/>
            </a:rPr>
            <a:t>Progettazione</a:t>
          </a:r>
        </a:p>
      </dgm:t>
    </dgm:pt>
    <dgm:pt modelId="{CBB53C9A-15BC-0A4C-B1FA-A666C2D27CB6}" type="parTrans" cxnId="{4E6CAC17-30D4-5040-9996-49D59AE0801D}">
      <dgm:prSet/>
      <dgm:spPr/>
      <dgm:t>
        <a:bodyPr/>
        <a:lstStyle/>
        <a:p>
          <a:endParaRPr lang="it-IT" sz="2500">
            <a:latin typeface="Verdana"/>
            <a:cs typeface="Verdana"/>
          </a:endParaRPr>
        </a:p>
      </dgm:t>
    </dgm:pt>
    <dgm:pt modelId="{A590E70B-B665-C34B-8C5A-94374EE8179F}" type="sibTrans" cxnId="{4E6CAC17-30D4-5040-9996-49D59AE0801D}">
      <dgm:prSet/>
      <dgm:spPr/>
      <dgm:t>
        <a:bodyPr/>
        <a:lstStyle/>
        <a:p>
          <a:endParaRPr lang="it-IT" sz="2500">
            <a:latin typeface="Verdana"/>
            <a:cs typeface="Verdana"/>
          </a:endParaRPr>
        </a:p>
      </dgm:t>
    </dgm:pt>
    <dgm:pt modelId="{2E0C634B-6B63-DA44-8BF0-A103508BF31A}">
      <dgm:prSet custT="1"/>
      <dgm:spPr/>
      <dgm:t>
        <a:bodyPr/>
        <a:lstStyle/>
        <a:p>
          <a:pPr rtl="0"/>
          <a:r>
            <a:rPr lang="it-IT" sz="2500">
              <a:latin typeface="Verdana"/>
              <a:cs typeface="Verdana"/>
            </a:rPr>
            <a:t>Codifica e test di modulo</a:t>
          </a:r>
        </a:p>
      </dgm:t>
    </dgm:pt>
    <dgm:pt modelId="{053366EF-9454-AF4C-8F7F-BC63C06B25F7}" type="parTrans" cxnId="{3412F717-A55A-504F-B5A4-291E88F4C261}">
      <dgm:prSet/>
      <dgm:spPr/>
      <dgm:t>
        <a:bodyPr/>
        <a:lstStyle/>
        <a:p>
          <a:endParaRPr lang="it-IT" sz="2500">
            <a:latin typeface="Verdana"/>
            <a:cs typeface="Verdana"/>
          </a:endParaRPr>
        </a:p>
      </dgm:t>
    </dgm:pt>
    <dgm:pt modelId="{F2EF7432-5A72-D343-B335-531ED321C5C4}" type="sibTrans" cxnId="{3412F717-A55A-504F-B5A4-291E88F4C261}">
      <dgm:prSet/>
      <dgm:spPr/>
      <dgm:t>
        <a:bodyPr/>
        <a:lstStyle/>
        <a:p>
          <a:endParaRPr lang="it-IT" sz="2500">
            <a:latin typeface="Verdana"/>
            <a:cs typeface="Verdana"/>
          </a:endParaRPr>
        </a:p>
      </dgm:t>
    </dgm:pt>
    <dgm:pt modelId="{E005E523-1E8D-854F-8A92-817538C63C27}">
      <dgm:prSet custT="1"/>
      <dgm:spPr/>
      <dgm:t>
        <a:bodyPr/>
        <a:lstStyle/>
        <a:p>
          <a:pPr rtl="0"/>
          <a:r>
            <a:rPr lang="it-IT" sz="2500" dirty="0">
              <a:latin typeface="Verdana"/>
              <a:cs typeface="Verdana"/>
            </a:rPr>
            <a:t>Integrazione e test di sistema</a:t>
          </a:r>
        </a:p>
      </dgm:t>
    </dgm:pt>
    <dgm:pt modelId="{9A697C05-DBB2-384B-89B4-97E5CE57AF4D}" type="parTrans" cxnId="{90346D04-F39E-A447-A9D5-7CF64D9339C1}">
      <dgm:prSet/>
      <dgm:spPr/>
      <dgm:t>
        <a:bodyPr/>
        <a:lstStyle/>
        <a:p>
          <a:endParaRPr lang="it-IT" sz="2500">
            <a:latin typeface="Verdana"/>
            <a:cs typeface="Verdana"/>
          </a:endParaRPr>
        </a:p>
      </dgm:t>
    </dgm:pt>
    <dgm:pt modelId="{6DB47586-AF64-F948-BC11-64BBCADDB20C}" type="sibTrans" cxnId="{90346D04-F39E-A447-A9D5-7CF64D9339C1}">
      <dgm:prSet/>
      <dgm:spPr/>
      <dgm:t>
        <a:bodyPr/>
        <a:lstStyle/>
        <a:p>
          <a:endParaRPr lang="it-IT" sz="2500">
            <a:latin typeface="Verdana"/>
            <a:cs typeface="Verdana"/>
          </a:endParaRPr>
        </a:p>
      </dgm:t>
    </dgm:pt>
    <dgm:pt modelId="{19E1A234-8A46-5B45-99BC-46CBF60F3A22}">
      <dgm:prSet custT="1"/>
      <dgm:spPr/>
      <dgm:t>
        <a:bodyPr/>
        <a:lstStyle/>
        <a:p>
          <a:pPr rtl="0"/>
          <a:r>
            <a:rPr lang="it-IT" sz="2500">
              <a:latin typeface="Verdana"/>
              <a:cs typeface="Verdana"/>
            </a:rPr>
            <a:t>Consegna, installazione e manutenzione</a:t>
          </a:r>
        </a:p>
      </dgm:t>
    </dgm:pt>
    <dgm:pt modelId="{1B938CDB-52D4-964A-AA21-5DCB5B5E9BCF}" type="parTrans" cxnId="{690B4817-DF4B-6345-B5E4-B50E50FC91C4}">
      <dgm:prSet/>
      <dgm:spPr/>
      <dgm:t>
        <a:bodyPr/>
        <a:lstStyle/>
        <a:p>
          <a:endParaRPr lang="it-IT" sz="2500">
            <a:latin typeface="Verdana"/>
            <a:cs typeface="Verdana"/>
          </a:endParaRPr>
        </a:p>
      </dgm:t>
    </dgm:pt>
    <dgm:pt modelId="{2C2C6AE2-CFCF-9043-ACD4-A111E96D7802}" type="sibTrans" cxnId="{690B4817-DF4B-6345-B5E4-B50E50FC91C4}">
      <dgm:prSet/>
      <dgm:spPr/>
      <dgm:t>
        <a:bodyPr/>
        <a:lstStyle/>
        <a:p>
          <a:endParaRPr lang="it-IT" sz="2500">
            <a:latin typeface="Verdana"/>
            <a:cs typeface="Verdana"/>
          </a:endParaRPr>
        </a:p>
      </dgm:t>
    </dgm:pt>
    <dgm:pt modelId="{F97811B6-D8B6-E44A-9B15-912D599A9DC4}" type="pres">
      <dgm:prSet presAssocID="{1E423214-4B74-6147-A687-08AC05603CAE}" presName="Name0" presStyleCnt="0">
        <dgm:presLayoutVars>
          <dgm:dir/>
          <dgm:animLvl val="lvl"/>
          <dgm:resizeHandles val="exact"/>
        </dgm:presLayoutVars>
      </dgm:prSet>
      <dgm:spPr/>
    </dgm:pt>
    <dgm:pt modelId="{56F1ADD9-98EF-3240-B6FD-6ECFDE054712}" type="pres">
      <dgm:prSet presAssocID="{19E1A234-8A46-5B45-99BC-46CBF60F3A22}" presName="boxAndChildren" presStyleCnt="0"/>
      <dgm:spPr/>
    </dgm:pt>
    <dgm:pt modelId="{599F5B38-D6C7-DE4A-84D8-1F8BDD42B0CE}" type="pres">
      <dgm:prSet presAssocID="{19E1A234-8A46-5B45-99BC-46CBF60F3A22}" presName="parentTextBox" presStyleLbl="node1" presStyleIdx="0" presStyleCnt="6"/>
      <dgm:spPr/>
    </dgm:pt>
    <dgm:pt modelId="{FB71126E-B731-9F43-B573-59D56631C1AE}" type="pres">
      <dgm:prSet presAssocID="{6DB47586-AF64-F948-BC11-64BBCADDB20C}" presName="sp" presStyleCnt="0"/>
      <dgm:spPr/>
    </dgm:pt>
    <dgm:pt modelId="{36733F47-C02B-7646-900B-BD82002945BE}" type="pres">
      <dgm:prSet presAssocID="{E005E523-1E8D-854F-8A92-817538C63C27}" presName="arrowAndChildren" presStyleCnt="0"/>
      <dgm:spPr/>
    </dgm:pt>
    <dgm:pt modelId="{6E1F2567-4AF2-ED4C-AA94-EDF523861E6F}" type="pres">
      <dgm:prSet presAssocID="{E005E523-1E8D-854F-8A92-817538C63C27}" presName="parentTextArrow" presStyleLbl="node1" presStyleIdx="1" presStyleCnt="6"/>
      <dgm:spPr/>
    </dgm:pt>
    <dgm:pt modelId="{45023323-A84E-B348-A747-FAF1C52F7808}" type="pres">
      <dgm:prSet presAssocID="{F2EF7432-5A72-D343-B335-531ED321C5C4}" presName="sp" presStyleCnt="0"/>
      <dgm:spPr/>
    </dgm:pt>
    <dgm:pt modelId="{DBB93732-941A-784B-9E78-F9C9A28644C4}" type="pres">
      <dgm:prSet presAssocID="{2E0C634B-6B63-DA44-8BF0-A103508BF31A}" presName="arrowAndChildren" presStyleCnt="0"/>
      <dgm:spPr/>
    </dgm:pt>
    <dgm:pt modelId="{2F811B0C-E5AF-4641-895C-0799E2BE2F9C}" type="pres">
      <dgm:prSet presAssocID="{2E0C634B-6B63-DA44-8BF0-A103508BF31A}" presName="parentTextArrow" presStyleLbl="node1" presStyleIdx="2" presStyleCnt="6"/>
      <dgm:spPr/>
    </dgm:pt>
    <dgm:pt modelId="{C7AB9BEF-47B1-724C-B69B-B3BE2FC84DE9}" type="pres">
      <dgm:prSet presAssocID="{A590E70B-B665-C34B-8C5A-94374EE8179F}" presName="sp" presStyleCnt="0"/>
      <dgm:spPr/>
    </dgm:pt>
    <dgm:pt modelId="{D40D8638-D0C2-C642-8FA0-377ECDA9B8B6}" type="pres">
      <dgm:prSet presAssocID="{D727468C-8AF4-E045-A446-D1E2AAF58205}" presName="arrowAndChildren" presStyleCnt="0"/>
      <dgm:spPr/>
    </dgm:pt>
    <dgm:pt modelId="{5CDD8C9B-98E1-144B-8EEE-857904F3A721}" type="pres">
      <dgm:prSet presAssocID="{D727468C-8AF4-E045-A446-D1E2AAF58205}" presName="parentTextArrow" presStyleLbl="node1" presStyleIdx="3" presStyleCnt="6"/>
      <dgm:spPr/>
    </dgm:pt>
    <dgm:pt modelId="{56AAFEF1-6F99-3342-A1B4-C90842BE81D8}" type="pres">
      <dgm:prSet presAssocID="{58D191AF-A711-A447-8276-A43EA8110A46}" presName="sp" presStyleCnt="0"/>
      <dgm:spPr/>
    </dgm:pt>
    <dgm:pt modelId="{986BD00F-2D33-7248-8293-10CEB8A2B5E0}" type="pres">
      <dgm:prSet presAssocID="{C56C40FD-A8B1-9E47-B750-050477F68D98}" presName="arrowAndChildren" presStyleCnt="0"/>
      <dgm:spPr/>
    </dgm:pt>
    <dgm:pt modelId="{9F8F1EA5-50A0-4047-88A6-C14D7F358E7C}" type="pres">
      <dgm:prSet presAssocID="{C56C40FD-A8B1-9E47-B750-050477F68D98}" presName="parentTextArrow" presStyleLbl="node1" presStyleIdx="4" presStyleCnt="6"/>
      <dgm:spPr/>
    </dgm:pt>
    <dgm:pt modelId="{EABE19AC-45DB-0049-B23E-FBD456B1BEAC}" type="pres">
      <dgm:prSet presAssocID="{755BFAF9-1555-0342-8F8D-5481AFC6112B}" presName="sp" presStyleCnt="0"/>
      <dgm:spPr/>
    </dgm:pt>
    <dgm:pt modelId="{C6D8219A-059C-B84F-91FD-F44BA69C76DD}" type="pres">
      <dgm:prSet presAssocID="{039B00F9-02F4-7849-AA38-024B62EB9ECB}" presName="arrowAndChildren" presStyleCnt="0"/>
      <dgm:spPr/>
    </dgm:pt>
    <dgm:pt modelId="{82FE69E1-294F-B547-BBF6-21793DE6F0EB}" type="pres">
      <dgm:prSet presAssocID="{039B00F9-02F4-7849-AA38-024B62EB9ECB}" presName="parentTextArrow" presStyleLbl="node1" presStyleIdx="5" presStyleCnt="6" custLinFactNeighborX="236" custLinFactNeighborY="-3467"/>
      <dgm:spPr/>
    </dgm:pt>
  </dgm:ptLst>
  <dgm:cxnLst>
    <dgm:cxn modelId="{90346D04-F39E-A447-A9D5-7CF64D9339C1}" srcId="{1E423214-4B74-6147-A687-08AC05603CAE}" destId="{E005E523-1E8D-854F-8A92-817538C63C27}" srcOrd="4" destOrd="0" parTransId="{9A697C05-DBB2-384B-89B4-97E5CE57AF4D}" sibTransId="{6DB47586-AF64-F948-BC11-64BBCADDB20C}"/>
    <dgm:cxn modelId="{F8BCC40C-EE54-DF48-9049-B25B73285306}" type="presOf" srcId="{039B00F9-02F4-7849-AA38-024B62EB9ECB}" destId="{82FE69E1-294F-B547-BBF6-21793DE6F0EB}" srcOrd="0" destOrd="0" presId="urn:microsoft.com/office/officeart/2005/8/layout/process4"/>
    <dgm:cxn modelId="{36AD1F0F-D8AA-B34B-9E77-5018EAD4914C}" type="presOf" srcId="{C56C40FD-A8B1-9E47-B750-050477F68D98}" destId="{9F8F1EA5-50A0-4047-88A6-C14D7F358E7C}" srcOrd="0" destOrd="0" presId="urn:microsoft.com/office/officeart/2005/8/layout/process4"/>
    <dgm:cxn modelId="{690B4817-DF4B-6345-B5E4-B50E50FC91C4}" srcId="{1E423214-4B74-6147-A687-08AC05603CAE}" destId="{19E1A234-8A46-5B45-99BC-46CBF60F3A22}" srcOrd="5" destOrd="0" parTransId="{1B938CDB-52D4-964A-AA21-5DCB5B5E9BCF}" sibTransId="{2C2C6AE2-CFCF-9043-ACD4-A111E96D7802}"/>
    <dgm:cxn modelId="{4E6CAC17-30D4-5040-9996-49D59AE0801D}" srcId="{1E423214-4B74-6147-A687-08AC05603CAE}" destId="{D727468C-8AF4-E045-A446-D1E2AAF58205}" srcOrd="2" destOrd="0" parTransId="{CBB53C9A-15BC-0A4C-B1FA-A666C2D27CB6}" sibTransId="{A590E70B-B665-C34B-8C5A-94374EE8179F}"/>
    <dgm:cxn modelId="{3412F717-A55A-504F-B5A4-291E88F4C261}" srcId="{1E423214-4B74-6147-A687-08AC05603CAE}" destId="{2E0C634B-6B63-DA44-8BF0-A103508BF31A}" srcOrd="3" destOrd="0" parTransId="{053366EF-9454-AF4C-8F7F-BC63C06B25F7}" sibTransId="{F2EF7432-5A72-D343-B335-531ED321C5C4}"/>
    <dgm:cxn modelId="{602F426E-D374-AC41-951E-43D29893F4E1}" srcId="{1E423214-4B74-6147-A687-08AC05603CAE}" destId="{039B00F9-02F4-7849-AA38-024B62EB9ECB}" srcOrd="0" destOrd="0" parTransId="{CE20866E-962C-524B-87D6-27F2836C40C3}" sibTransId="{755BFAF9-1555-0342-8F8D-5481AFC6112B}"/>
    <dgm:cxn modelId="{33434F70-6F68-7E44-B792-9796146972A9}" type="presOf" srcId="{E005E523-1E8D-854F-8A92-817538C63C27}" destId="{6E1F2567-4AF2-ED4C-AA94-EDF523861E6F}" srcOrd="0" destOrd="0" presId="urn:microsoft.com/office/officeart/2005/8/layout/process4"/>
    <dgm:cxn modelId="{64D41D7B-FF47-AB49-8D6B-2894110DC03C}" type="presOf" srcId="{D727468C-8AF4-E045-A446-D1E2AAF58205}" destId="{5CDD8C9B-98E1-144B-8EEE-857904F3A721}" srcOrd="0" destOrd="0" presId="urn:microsoft.com/office/officeart/2005/8/layout/process4"/>
    <dgm:cxn modelId="{7623B07D-29BD-E149-A3BB-AA40FD5B7DC9}" type="presOf" srcId="{19E1A234-8A46-5B45-99BC-46CBF60F3A22}" destId="{599F5B38-D6C7-DE4A-84D8-1F8BDD42B0CE}" srcOrd="0" destOrd="0" presId="urn:microsoft.com/office/officeart/2005/8/layout/process4"/>
    <dgm:cxn modelId="{D097E47D-71D5-3D44-BE70-DA0A7F0D30F3}" type="presOf" srcId="{2E0C634B-6B63-DA44-8BF0-A103508BF31A}" destId="{2F811B0C-E5AF-4641-895C-0799E2BE2F9C}" srcOrd="0" destOrd="0" presId="urn:microsoft.com/office/officeart/2005/8/layout/process4"/>
    <dgm:cxn modelId="{F25EF2AB-07A1-8F4B-8854-2CF904A63036}" type="presOf" srcId="{1E423214-4B74-6147-A687-08AC05603CAE}" destId="{F97811B6-D8B6-E44A-9B15-912D599A9DC4}" srcOrd="0" destOrd="0" presId="urn:microsoft.com/office/officeart/2005/8/layout/process4"/>
    <dgm:cxn modelId="{4C5374F5-565C-BF4E-9397-C6C6088C4767}" srcId="{1E423214-4B74-6147-A687-08AC05603CAE}" destId="{C56C40FD-A8B1-9E47-B750-050477F68D98}" srcOrd="1" destOrd="0" parTransId="{B43C0983-2D42-7645-AF14-C967D2D0C5A0}" sibTransId="{58D191AF-A711-A447-8276-A43EA8110A46}"/>
    <dgm:cxn modelId="{7CA388E9-0016-CF4E-AAFD-75F3A38AE2F7}" type="presParOf" srcId="{F97811B6-D8B6-E44A-9B15-912D599A9DC4}" destId="{56F1ADD9-98EF-3240-B6FD-6ECFDE054712}" srcOrd="0" destOrd="0" presId="urn:microsoft.com/office/officeart/2005/8/layout/process4"/>
    <dgm:cxn modelId="{1AF1EE00-B36B-314F-B279-DC41A21D5045}" type="presParOf" srcId="{56F1ADD9-98EF-3240-B6FD-6ECFDE054712}" destId="{599F5B38-D6C7-DE4A-84D8-1F8BDD42B0CE}" srcOrd="0" destOrd="0" presId="urn:microsoft.com/office/officeart/2005/8/layout/process4"/>
    <dgm:cxn modelId="{8CA3179A-1A35-3540-B98F-795D2EFBF0FC}" type="presParOf" srcId="{F97811B6-D8B6-E44A-9B15-912D599A9DC4}" destId="{FB71126E-B731-9F43-B573-59D56631C1AE}" srcOrd="1" destOrd="0" presId="urn:microsoft.com/office/officeart/2005/8/layout/process4"/>
    <dgm:cxn modelId="{FBDE5877-6021-B048-BC09-3D16476E24FE}" type="presParOf" srcId="{F97811B6-D8B6-E44A-9B15-912D599A9DC4}" destId="{36733F47-C02B-7646-900B-BD82002945BE}" srcOrd="2" destOrd="0" presId="urn:microsoft.com/office/officeart/2005/8/layout/process4"/>
    <dgm:cxn modelId="{BDA6403B-8191-194B-B916-AE25DC7FF9C6}" type="presParOf" srcId="{36733F47-C02B-7646-900B-BD82002945BE}" destId="{6E1F2567-4AF2-ED4C-AA94-EDF523861E6F}" srcOrd="0" destOrd="0" presId="urn:microsoft.com/office/officeart/2005/8/layout/process4"/>
    <dgm:cxn modelId="{FF3E886D-847B-994F-9D9A-0CC07A4E8CB0}" type="presParOf" srcId="{F97811B6-D8B6-E44A-9B15-912D599A9DC4}" destId="{45023323-A84E-B348-A747-FAF1C52F7808}" srcOrd="3" destOrd="0" presId="urn:microsoft.com/office/officeart/2005/8/layout/process4"/>
    <dgm:cxn modelId="{620B0B00-A340-7C41-954D-C0618B427D28}" type="presParOf" srcId="{F97811B6-D8B6-E44A-9B15-912D599A9DC4}" destId="{DBB93732-941A-784B-9E78-F9C9A28644C4}" srcOrd="4" destOrd="0" presId="urn:microsoft.com/office/officeart/2005/8/layout/process4"/>
    <dgm:cxn modelId="{645DC2AE-5D64-184F-949B-8086FABDF7F6}" type="presParOf" srcId="{DBB93732-941A-784B-9E78-F9C9A28644C4}" destId="{2F811B0C-E5AF-4641-895C-0799E2BE2F9C}" srcOrd="0" destOrd="0" presId="urn:microsoft.com/office/officeart/2005/8/layout/process4"/>
    <dgm:cxn modelId="{9CC02284-C27D-004E-99B9-44E1CADA25E7}" type="presParOf" srcId="{F97811B6-D8B6-E44A-9B15-912D599A9DC4}" destId="{C7AB9BEF-47B1-724C-B69B-B3BE2FC84DE9}" srcOrd="5" destOrd="0" presId="urn:microsoft.com/office/officeart/2005/8/layout/process4"/>
    <dgm:cxn modelId="{BD86D3F9-CBB5-6347-8234-D7AA3E31BF3C}" type="presParOf" srcId="{F97811B6-D8B6-E44A-9B15-912D599A9DC4}" destId="{D40D8638-D0C2-C642-8FA0-377ECDA9B8B6}" srcOrd="6" destOrd="0" presId="urn:microsoft.com/office/officeart/2005/8/layout/process4"/>
    <dgm:cxn modelId="{FECB65B1-12FA-744A-B290-EB281B32CD0B}" type="presParOf" srcId="{D40D8638-D0C2-C642-8FA0-377ECDA9B8B6}" destId="{5CDD8C9B-98E1-144B-8EEE-857904F3A721}" srcOrd="0" destOrd="0" presId="urn:microsoft.com/office/officeart/2005/8/layout/process4"/>
    <dgm:cxn modelId="{503298CD-FA79-3448-A4BE-E223F2CDDD8F}" type="presParOf" srcId="{F97811B6-D8B6-E44A-9B15-912D599A9DC4}" destId="{56AAFEF1-6F99-3342-A1B4-C90842BE81D8}" srcOrd="7" destOrd="0" presId="urn:microsoft.com/office/officeart/2005/8/layout/process4"/>
    <dgm:cxn modelId="{6E2856DF-C0B3-8048-9B58-A29BBE7A7D4F}" type="presParOf" srcId="{F97811B6-D8B6-E44A-9B15-912D599A9DC4}" destId="{986BD00F-2D33-7248-8293-10CEB8A2B5E0}" srcOrd="8" destOrd="0" presId="urn:microsoft.com/office/officeart/2005/8/layout/process4"/>
    <dgm:cxn modelId="{54793E28-D69D-3840-ACC6-FCE9F132C036}" type="presParOf" srcId="{986BD00F-2D33-7248-8293-10CEB8A2B5E0}" destId="{9F8F1EA5-50A0-4047-88A6-C14D7F358E7C}" srcOrd="0" destOrd="0" presId="urn:microsoft.com/office/officeart/2005/8/layout/process4"/>
    <dgm:cxn modelId="{5226B805-1F16-7F4D-BB61-DE7C2CF9EE87}" type="presParOf" srcId="{F97811B6-D8B6-E44A-9B15-912D599A9DC4}" destId="{EABE19AC-45DB-0049-B23E-FBD456B1BEAC}" srcOrd="9" destOrd="0" presId="urn:microsoft.com/office/officeart/2005/8/layout/process4"/>
    <dgm:cxn modelId="{AC253763-2635-7745-A532-AA89D6660855}" type="presParOf" srcId="{F97811B6-D8B6-E44A-9B15-912D599A9DC4}" destId="{C6D8219A-059C-B84F-91FD-F44BA69C76DD}" srcOrd="10" destOrd="0" presId="urn:microsoft.com/office/officeart/2005/8/layout/process4"/>
    <dgm:cxn modelId="{57C68FC1-B20D-2043-A053-B51351DCF2CB}" type="presParOf" srcId="{C6D8219A-059C-B84F-91FD-F44BA69C76DD}" destId="{82FE69E1-294F-B547-BBF6-21793DE6F0E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A2A1D4-D1FC-F74E-9B1B-32E60358FEA7}" type="doc">
      <dgm:prSet loTypeId="urn:microsoft.com/office/officeart/2005/8/layout/hList1" loCatId="" qsTypeId="urn:microsoft.com/office/officeart/2005/8/quickstyle/simple4" qsCatId="simple" csTypeId="urn:microsoft.com/office/officeart/2005/8/colors/colorful1" csCatId="colorful" phldr="1"/>
      <dgm:spPr/>
      <dgm:t>
        <a:bodyPr/>
        <a:lstStyle/>
        <a:p>
          <a:endParaRPr lang="it-IT"/>
        </a:p>
      </dgm:t>
    </dgm:pt>
    <dgm:pt modelId="{04EB6CA7-E4D3-824D-A280-8995FCB8AD88}">
      <dgm:prSet phldrT="[Testo]"/>
      <dgm:spPr/>
      <dgm:t>
        <a:bodyPr/>
        <a:lstStyle/>
        <a:p>
          <a:r>
            <a:rPr lang="it-IT" dirty="0"/>
            <a:t>VISTE STATICHE</a:t>
          </a:r>
        </a:p>
      </dgm:t>
    </dgm:pt>
    <dgm:pt modelId="{F5DCF559-2B0F-4C4B-9FB4-8AC910D1B164}" type="parTrans" cxnId="{AA80C7E1-D2B1-9548-BFB4-8BABD7904428}">
      <dgm:prSet/>
      <dgm:spPr/>
      <dgm:t>
        <a:bodyPr/>
        <a:lstStyle/>
        <a:p>
          <a:endParaRPr lang="it-IT"/>
        </a:p>
      </dgm:t>
    </dgm:pt>
    <dgm:pt modelId="{75C55E9D-56DE-FC42-A496-2A9A0FB31E82}" type="sibTrans" cxnId="{AA80C7E1-D2B1-9548-BFB4-8BABD7904428}">
      <dgm:prSet/>
      <dgm:spPr/>
      <dgm:t>
        <a:bodyPr/>
        <a:lstStyle/>
        <a:p>
          <a:endParaRPr lang="it-IT"/>
        </a:p>
      </dgm:t>
    </dgm:pt>
    <dgm:pt modelId="{56A3124F-280A-894D-A90D-BD43CF8F592C}">
      <dgm:prSet phldrT="[Testo]"/>
      <dgm:spPr/>
      <dgm:t>
        <a:bodyPr/>
        <a:lstStyle/>
        <a:p>
          <a:r>
            <a:rPr lang="it-IT" dirty="0"/>
            <a:t>Class </a:t>
          </a:r>
          <a:r>
            <a:rPr lang="it-IT" dirty="0" err="1"/>
            <a:t>diagram</a:t>
          </a:r>
          <a:endParaRPr lang="it-IT" dirty="0"/>
        </a:p>
      </dgm:t>
    </dgm:pt>
    <dgm:pt modelId="{1A795279-B5ED-F747-AEC6-90FB6097104F}" type="parTrans" cxnId="{4684EBA0-E35A-7C48-93F3-B8EEF548E3E6}">
      <dgm:prSet/>
      <dgm:spPr/>
      <dgm:t>
        <a:bodyPr/>
        <a:lstStyle/>
        <a:p>
          <a:endParaRPr lang="it-IT"/>
        </a:p>
      </dgm:t>
    </dgm:pt>
    <dgm:pt modelId="{EBD052F7-D58F-A446-AB47-587BD0E4AC5A}" type="sibTrans" cxnId="{4684EBA0-E35A-7C48-93F3-B8EEF548E3E6}">
      <dgm:prSet/>
      <dgm:spPr/>
      <dgm:t>
        <a:bodyPr/>
        <a:lstStyle/>
        <a:p>
          <a:endParaRPr lang="it-IT"/>
        </a:p>
      </dgm:t>
    </dgm:pt>
    <dgm:pt modelId="{A3F1F77A-59E9-054F-A91D-D22E3EC71843}">
      <dgm:prSet phldrT="[Testo]"/>
      <dgm:spPr/>
      <dgm:t>
        <a:bodyPr/>
        <a:lstStyle/>
        <a:p>
          <a:r>
            <a:rPr lang="it-IT" dirty="0"/>
            <a:t>Component </a:t>
          </a:r>
          <a:r>
            <a:rPr lang="it-IT" dirty="0" err="1"/>
            <a:t>diagram</a:t>
          </a:r>
          <a:endParaRPr lang="it-IT" dirty="0"/>
        </a:p>
      </dgm:t>
    </dgm:pt>
    <dgm:pt modelId="{84149786-A80B-4C4E-80E7-77D7EA9CB744}" type="parTrans" cxnId="{63BF4D11-B354-E64B-981C-8D090BF09575}">
      <dgm:prSet/>
      <dgm:spPr/>
      <dgm:t>
        <a:bodyPr/>
        <a:lstStyle/>
        <a:p>
          <a:endParaRPr lang="it-IT"/>
        </a:p>
      </dgm:t>
    </dgm:pt>
    <dgm:pt modelId="{8E1469B8-363A-6841-95C9-3A5F99E2776A}" type="sibTrans" cxnId="{63BF4D11-B354-E64B-981C-8D090BF09575}">
      <dgm:prSet/>
      <dgm:spPr/>
      <dgm:t>
        <a:bodyPr/>
        <a:lstStyle/>
        <a:p>
          <a:endParaRPr lang="it-IT"/>
        </a:p>
      </dgm:t>
    </dgm:pt>
    <dgm:pt modelId="{737554A0-7FF6-8F49-BF5E-174CE28F60E1}">
      <dgm:prSet phldrT="[Testo]"/>
      <dgm:spPr/>
      <dgm:t>
        <a:bodyPr/>
        <a:lstStyle/>
        <a:p>
          <a:r>
            <a:rPr lang="it-IT" dirty="0"/>
            <a:t>VISTE DINAMICHE</a:t>
          </a:r>
        </a:p>
      </dgm:t>
    </dgm:pt>
    <dgm:pt modelId="{024CF219-F0F2-A24B-84A4-2F90F4A568FD}" type="parTrans" cxnId="{E6681EE0-86C9-EC4A-90AF-A7CF591D34D8}">
      <dgm:prSet/>
      <dgm:spPr/>
      <dgm:t>
        <a:bodyPr/>
        <a:lstStyle/>
        <a:p>
          <a:endParaRPr lang="it-IT"/>
        </a:p>
      </dgm:t>
    </dgm:pt>
    <dgm:pt modelId="{6664B4DF-E9B4-5945-B921-3E6F4F409AB5}" type="sibTrans" cxnId="{E6681EE0-86C9-EC4A-90AF-A7CF591D34D8}">
      <dgm:prSet/>
      <dgm:spPr/>
      <dgm:t>
        <a:bodyPr/>
        <a:lstStyle/>
        <a:p>
          <a:endParaRPr lang="it-IT"/>
        </a:p>
      </dgm:t>
    </dgm:pt>
    <dgm:pt modelId="{9D1F94DF-E79C-6646-B610-A5CC863301CC}">
      <dgm:prSet phldrT="[Testo]"/>
      <dgm:spPr/>
      <dgm:t>
        <a:bodyPr/>
        <a:lstStyle/>
        <a:p>
          <a:r>
            <a:rPr lang="it-IT" dirty="0" err="1"/>
            <a:t>Sequence</a:t>
          </a:r>
          <a:r>
            <a:rPr lang="it-IT" dirty="0"/>
            <a:t> </a:t>
          </a:r>
          <a:r>
            <a:rPr lang="it-IT" dirty="0" err="1"/>
            <a:t>diagrams</a:t>
          </a:r>
          <a:endParaRPr lang="it-IT" dirty="0"/>
        </a:p>
      </dgm:t>
    </dgm:pt>
    <dgm:pt modelId="{2DEC1F73-328D-8241-8748-4F55B02F53F3}" type="parTrans" cxnId="{48AF6BAD-C49B-0947-9E8C-6F34C71FDA9B}">
      <dgm:prSet/>
      <dgm:spPr/>
      <dgm:t>
        <a:bodyPr/>
        <a:lstStyle/>
        <a:p>
          <a:endParaRPr lang="it-IT"/>
        </a:p>
      </dgm:t>
    </dgm:pt>
    <dgm:pt modelId="{F9A96473-A6C2-D641-9B38-568F79856DAC}" type="sibTrans" cxnId="{48AF6BAD-C49B-0947-9E8C-6F34C71FDA9B}">
      <dgm:prSet/>
      <dgm:spPr/>
      <dgm:t>
        <a:bodyPr/>
        <a:lstStyle/>
        <a:p>
          <a:endParaRPr lang="it-IT"/>
        </a:p>
      </dgm:t>
    </dgm:pt>
    <dgm:pt modelId="{CF4D3002-CBA2-0F41-8123-9ED5613D126B}">
      <dgm:prSet phldrT="[Testo]"/>
      <dgm:spPr/>
      <dgm:t>
        <a:bodyPr/>
        <a:lstStyle/>
        <a:p>
          <a:r>
            <a:rPr lang="it-IT" dirty="0"/>
            <a:t>Activity </a:t>
          </a:r>
          <a:r>
            <a:rPr lang="it-IT" dirty="0" err="1"/>
            <a:t>diagrams</a:t>
          </a:r>
          <a:endParaRPr lang="it-IT" dirty="0"/>
        </a:p>
      </dgm:t>
    </dgm:pt>
    <dgm:pt modelId="{78445185-426E-7B40-BCE8-A9746984C918}" type="parTrans" cxnId="{5B15AD9E-CCEB-684A-A55F-C9EC6D3E5653}">
      <dgm:prSet/>
      <dgm:spPr/>
      <dgm:t>
        <a:bodyPr/>
        <a:lstStyle/>
        <a:p>
          <a:endParaRPr lang="it-IT"/>
        </a:p>
      </dgm:t>
    </dgm:pt>
    <dgm:pt modelId="{DA084A71-716A-704C-99C9-8E8EB009A3B0}" type="sibTrans" cxnId="{5B15AD9E-CCEB-684A-A55F-C9EC6D3E5653}">
      <dgm:prSet/>
      <dgm:spPr/>
      <dgm:t>
        <a:bodyPr/>
        <a:lstStyle/>
        <a:p>
          <a:endParaRPr lang="it-IT"/>
        </a:p>
      </dgm:t>
    </dgm:pt>
    <dgm:pt modelId="{CEB92FCB-DCCD-5B47-BB30-369DE3492EFD}">
      <dgm:prSet phldrT="[Testo]"/>
      <dgm:spPr/>
      <dgm:t>
        <a:bodyPr/>
        <a:lstStyle/>
        <a:p>
          <a:r>
            <a:rPr lang="it-IT" dirty="0"/>
            <a:t>Deployment </a:t>
          </a:r>
          <a:r>
            <a:rPr lang="it-IT" dirty="0" err="1"/>
            <a:t>diagram</a:t>
          </a:r>
          <a:endParaRPr lang="it-IT" dirty="0"/>
        </a:p>
      </dgm:t>
    </dgm:pt>
    <dgm:pt modelId="{C40DD6A4-2AA1-4E4F-B37D-1D3309BB884C}" type="parTrans" cxnId="{BDE89774-4A42-7A49-B582-DECC8ABA9145}">
      <dgm:prSet/>
      <dgm:spPr/>
      <dgm:t>
        <a:bodyPr/>
        <a:lstStyle/>
        <a:p>
          <a:endParaRPr lang="it-IT"/>
        </a:p>
      </dgm:t>
    </dgm:pt>
    <dgm:pt modelId="{A8EBFBA2-F1A8-FE45-BDE1-97F422AB83AB}" type="sibTrans" cxnId="{BDE89774-4A42-7A49-B582-DECC8ABA9145}">
      <dgm:prSet/>
      <dgm:spPr/>
      <dgm:t>
        <a:bodyPr/>
        <a:lstStyle/>
        <a:p>
          <a:endParaRPr lang="it-IT"/>
        </a:p>
      </dgm:t>
    </dgm:pt>
    <dgm:pt modelId="{2F305283-CB23-EC49-8304-450DE6FBBC4D}">
      <dgm:prSet phldrT="[Testo]"/>
      <dgm:spPr/>
      <dgm:t>
        <a:bodyPr/>
        <a:lstStyle/>
        <a:p>
          <a:r>
            <a:rPr lang="it-IT" dirty="0"/>
            <a:t>Object </a:t>
          </a:r>
          <a:r>
            <a:rPr lang="it-IT" dirty="0" err="1"/>
            <a:t>diagram</a:t>
          </a:r>
          <a:endParaRPr lang="it-IT" dirty="0"/>
        </a:p>
      </dgm:t>
    </dgm:pt>
    <dgm:pt modelId="{07B11801-3B74-BB4D-9BFE-82BBAA657E11}" type="parTrans" cxnId="{75968405-F06B-C54F-A233-14D4289CE497}">
      <dgm:prSet/>
      <dgm:spPr/>
      <dgm:t>
        <a:bodyPr/>
        <a:lstStyle/>
        <a:p>
          <a:endParaRPr lang="it-IT"/>
        </a:p>
      </dgm:t>
    </dgm:pt>
    <dgm:pt modelId="{3A0D6973-1AFB-4F44-B2B4-8198F98CED2A}" type="sibTrans" cxnId="{75968405-F06B-C54F-A233-14D4289CE497}">
      <dgm:prSet/>
      <dgm:spPr/>
      <dgm:t>
        <a:bodyPr/>
        <a:lstStyle/>
        <a:p>
          <a:endParaRPr lang="it-IT"/>
        </a:p>
      </dgm:t>
    </dgm:pt>
    <dgm:pt modelId="{5EB404B1-ED2A-DC48-B22C-082695F8B7C5}">
      <dgm:prSet phldrT="[Testo]"/>
      <dgm:spPr/>
      <dgm:t>
        <a:bodyPr/>
        <a:lstStyle/>
        <a:p>
          <a:r>
            <a:rPr lang="it-IT" dirty="0"/>
            <a:t>Collaboration </a:t>
          </a:r>
          <a:r>
            <a:rPr lang="it-IT" dirty="0" err="1"/>
            <a:t>diagrams</a:t>
          </a:r>
          <a:endParaRPr lang="it-IT" dirty="0"/>
        </a:p>
      </dgm:t>
    </dgm:pt>
    <dgm:pt modelId="{F38234F0-784C-6E4F-8039-50CF1C2CF03A}" type="parTrans" cxnId="{D03BAC33-0D38-E340-B297-FC402A2CCA12}">
      <dgm:prSet/>
      <dgm:spPr/>
      <dgm:t>
        <a:bodyPr/>
        <a:lstStyle/>
        <a:p>
          <a:endParaRPr lang="it-IT"/>
        </a:p>
      </dgm:t>
    </dgm:pt>
    <dgm:pt modelId="{B7DCEA80-0417-DD4D-BDC0-9D4FAAAE320D}" type="sibTrans" cxnId="{D03BAC33-0D38-E340-B297-FC402A2CCA12}">
      <dgm:prSet/>
      <dgm:spPr/>
      <dgm:t>
        <a:bodyPr/>
        <a:lstStyle/>
        <a:p>
          <a:endParaRPr lang="it-IT"/>
        </a:p>
      </dgm:t>
    </dgm:pt>
    <dgm:pt modelId="{0BA4622F-EFBC-D046-89DA-B84261E7E8F6}">
      <dgm:prSet phldrT="[Testo]"/>
      <dgm:spPr/>
      <dgm:t>
        <a:bodyPr/>
        <a:lstStyle/>
        <a:p>
          <a:r>
            <a:rPr lang="it-IT" dirty="0"/>
            <a:t>State chart </a:t>
          </a:r>
          <a:r>
            <a:rPr lang="it-IT" dirty="0" err="1"/>
            <a:t>diagrams</a:t>
          </a:r>
          <a:endParaRPr lang="it-IT" dirty="0"/>
        </a:p>
      </dgm:t>
    </dgm:pt>
    <dgm:pt modelId="{5FCC5699-E481-E844-B923-F79B23EBACAE}" type="parTrans" cxnId="{3D3073DD-D835-254F-A163-AB66AC63E5D5}">
      <dgm:prSet/>
      <dgm:spPr/>
      <dgm:t>
        <a:bodyPr/>
        <a:lstStyle/>
        <a:p>
          <a:endParaRPr lang="it-IT"/>
        </a:p>
      </dgm:t>
    </dgm:pt>
    <dgm:pt modelId="{F8CAA98B-8BC0-0F4B-95EF-186704A8BD9C}" type="sibTrans" cxnId="{3D3073DD-D835-254F-A163-AB66AC63E5D5}">
      <dgm:prSet/>
      <dgm:spPr/>
      <dgm:t>
        <a:bodyPr/>
        <a:lstStyle/>
        <a:p>
          <a:endParaRPr lang="it-IT"/>
        </a:p>
      </dgm:t>
    </dgm:pt>
    <dgm:pt modelId="{A4E7B919-1CEB-624F-B2A1-86ED39217F8B}">
      <dgm:prSet phldrT="[Testo]"/>
      <dgm:spPr/>
      <dgm:t>
        <a:bodyPr/>
        <a:lstStyle/>
        <a:p>
          <a:r>
            <a:rPr lang="it-IT" dirty="0"/>
            <a:t>Use case </a:t>
          </a:r>
          <a:r>
            <a:rPr lang="it-IT"/>
            <a:t>diagrams</a:t>
          </a:r>
          <a:endParaRPr lang="it-IT" dirty="0"/>
        </a:p>
      </dgm:t>
    </dgm:pt>
    <dgm:pt modelId="{1CB2427D-CC46-954B-A279-19FB099310F8}" type="parTrans" cxnId="{49FF0664-5D36-1740-ADF3-92C21FD31D7A}">
      <dgm:prSet/>
      <dgm:spPr/>
      <dgm:t>
        <a:bodyPr/>
        <a:lstStyle/>
        <a:p>
          <a:endParaRPr lang="en-US"/>
        </a:p>
      </dgm:t>
    </dgm:pt>
    <dgm:pt modelId="{A7F65C6C-3C75-844A-812D-75CF72D7C25F}" type="sibTrans" cxnId="{49FF0664-5D36-1740-ADF3-92C21FD31D7A}">
      <dgm:prSet/>
      <dgm:spPr/>
      <dgm:t>
        <a:bodyPr/>
        <a:lstStyle/>
        <a:p>
          <a:endParaRPr lang="en-US"/>
        </a:p>
      </dgm:t>
    </dgm:pt>
    <dgm:pt modelId="{BAE743FF-929C-8E4A-9D9F-3BD33D48CAA0}" type="pres">
      <dgm:prSet presAssocID="{C5A2A1D4-D1FC-F74E-9B1B-32E60358FEA7}" presName="Name0" presStyleCnt="0">
        <dgm:presLayoutVars>
          <dgm:dir/>
          <dgm:animLvl val="lvl"/>
          <dgm:resizeHandles val="exact"/>
        </dgm:presLayoutVars>
      </dgm:prSet>
      <dgm:spPr/>
    </dgm:pt>
    <dgm:pt modelId="{A83A957D-A156-A04F-9D8B-1876F98B6432}" type="pres">
      <dgm:prSet presAssocID="{04EB6CA7-E4D3-824D-A280-8995FCB8AD88}" presName="composite" presStyleCnt="0"/>
      <dgm:spPr/>
    </dgm:pt>
    <dgm:pt modelId="{6640BB3D-9385-6B47-897F-06085D33A357}" type="pres">
      <dgm:prSet presAssocID="{04EB6CA7-E4D3-824D-A280-8995FCB8AD88}" presName="parTx" presStyleLbl="alignNode1" presStyleIdx="0" presStyleCnt="2">
        <dgm:presLayoutVars>
          <dgm:chMax val="0"/>
          <dgm:chPref val="0"/>
          <dgm:bulletEnabled val="1"/>
        </dgm:presLayoutVars>
      </dgm:prSet>
      <dgm:spPr/>
    </dgm:pt>
    <dgm:pt modelId="{44E72A55-DF82-3343-9F46-E732294EF61E}" type="pres">
      <dgm:prSet presAssocID="{04EB6CA7-E4D3-824D-A280-8995FCB8AD88}" presName="desTx" presStyleLbl="alignAccFollowNode1" presStyleIdx="0" presStyleCnt="2">
        <dgm:presLayoutVars>
          <dgm:bulletEnabled val="1"/>
        </dgm:presLayoutVars>
      </dgm:prSet>
      <dgm:spPr/>
    </dgm:pt>
    <dgm:pt modelId="{48951203-F92B-2049-AFD7-0091DCA21552}" type="pres">
      <dgm:prSet presAssocID="{75C55E9D-56DE-FC42-A496-2A9A0FB31E82}" presName="space" presStyleCnt="0"/>
      <dgm:spPr/>
    </dgm:pt>
    <dgm:pt modelId="{59DAF153-FC77-5844-8DAC-EAEFB061B3C0}" type="pres">
      <dgm:prSet presAssocID="{737554A0-7FF6-8F49-BF5E-174CE28F60E1}" presName="composite" presStyleCnt="0"/>
      <dgm:spPr/>
    </dgm:pt>
    <dgm:pt modelId="{468A6AA8-00DE-384B-B233-E994AFF4242C}" type="pres">
      <dgm:prSet presAssocID="{737554A0-7FF6-8F49-BF5E-174CE28F60E1}" presName="parTx" presStyleLbl="alignNode1" presStyleIdx="1" presStyleCnt="2">
        <dgm:presLayoutVars>
          <dgm:chMax val="0"/>
          <dgm:chPref val="0"/>
          <dgm:bulletEnabled val="1"/>
        </dgm:presLayoutVars>
      </dgm:prSet>
      <dgm:spPr/>
    </dgm:pt>
    <dgm:pt modelId="{DB6349CF-3557-0343-B6C5-60F43CDEA816}" type="pres">
      <dgm:prSet presAssocID="{737554A0-7FF6-8F49-BF5E-174CE28F60E1}" presName="desTx" presStyleLbl="alignAccFollowNode1" presStyleIdx="1" presStyleCnt="2">
        <dgm:presLayoutVars>
          <dgm:bulletEnabled val="1"/>
        </dgm:presLayoutVars>
      </dgm:prSet>
      <dgm:spPr/>
    </dgm:pt>
  </dgm:ptLst>
  <dgm:cxnLst>
    <dgm:cxn modelId="{E1C1F704-AD6D-444F-BD57-7CB38B7156F0}" type="presOf" srcId="{A3F1F77A-59E9-054F-A91D-D22E3EC71843}" destId="{44E72A55-DF82-3343-9F46-E732294EF61E}" srcOrd="0" destOrd="2" presId="urn:microsoft.com/office/officeart/2005/8/layout/hList1"/>
    <dgm:cxn modelId="{75968405-F06B-C54F-A233-14D4289CE497}" srcId="{04EB6CA7-E4D3-824D-A280-8995FCB8AD88}" destId="{2F305283-CB23-EC49-8304-450DE6FBBC4D}" srcOrd="4" destOrd="0" parTransId="{07B11801-3B74-BB4D-9BFE-82BBAA657E11}" sibTransId="{3A0D6973-1AFB-4F44-B2B4-8198F98CED2A}"/>
    <dgm:cxn modelId="{4D391B06-84F2-0847-95CB-1253862A07C4}" type="presOf" srcId="{2F305283-CB23-EC49-8304-450DE6FBBC4D}" destId="{44E72A55-DF82-3343-9F46-E732294EF61E}" srcOrd="0" destOrd="4" presId="urn:microsoft.com/office/officeart/2005/8/layout/hList1"/>
    <dgm:cxn modelId="{8CBD450B-47A9-C342-9353-2D12023F694E}" type="presOf" srcId="{04EB6CA7-E4D3-824D-A280-8995FCB8AD88}" destId="{6640BB3D-9385-6B47-897F-06085D33A357}" srcOrd="0" destOrd="0" presId="urn:microsoft.com/office/officeart/2005/8/layout/hList1"/>
    <dgm:cxn modelId="{63BF4D11-B354-E64B-981C-8D090BF09575}" srcId="{04EB6CA7-E4D3-824D-A280-8995FCB8AD88}" destId="{A3F1F77A-59E9-054F-A91D-D22E3EC71843}" srcOrd="2" destOrd="0" parTransId="{84149786-A80B-4C4E-80E7-77D7EA9CB744}" sibTransId="{8E1469B8-363A-6841-95C9-3A5F99E2776A}"/>
    <dgm:cxn modelId="{62F1771C-2B18-CC4D-B870-A6FBC2FA9A9A}" type="presOf" srcId="{0BA4622F-EFBC-D046-89DA-B84261E7E8F6}" destId="{DB6349CF-3557-0343-B6C5-60F43CDEA816}" srcOrd="0" destOrd="2" presId="urn:microsoft.com/office/officeart/2005/8/layout/hList1"/>
    <dgm:cxn modelId="{D03BAC33-0D38-E340-B297-FC402A2CCA12}" srcId="{737554A0-7FF6-8F49-BF5E-174CE28F60E1}" destId="{5EB404B1-ED2A-DC48-B22C-082695F8B7C5}" srcOrd="1" destOrd="0" parTransId="{F38234F0-784C-6E4F-8039-50CF1C2CF03A}" sibTransId="{B7DCEA80-0417-DD4D-BDC0-9D4FAAAE320D}"/>
    <dgm:cxn modelId="{74714943-A838-9243-A770-B6D15E0635B2}" type="presOf" srcId="{CEB92FCB-DCCD-5B47-BB30-369DE3492EFD}" destId="{44E72A55-DF82-3343-9F46-E732294EF61E}" srcOrd="0" destOrd="3" presId="urn:microsoft.com/office/officeart/2005/8/layout/hList1"/>
    <dgm:cxn modelId="{8D448A51-BF99-2745-B7DE-2C7615BC608C}" type="presOf" srcId="{9D1F94DF-E79C-6646-B610-A5CC863301CC}" destId="{DB6349CF-3557-0343-B6C5-60F43CDEA816}" srcOrd="0" destOrd="0" presId="urn:microsoft.com/office/officeart/2005/8/layout/hList1"/>
    <dgm:cxn modelId="{06BD0854-3550-C04D-876F-766C9B35DD0C}" type="presOf" srcId="{56A3124F-280A-894D-A90D-BD43CF8F592C}" destId="{44E72A55-DF82-3343-9F46-E732294EF61E}" srcOrd="0" destOrd="1" presId="urn:microsoft.com/office/officeart/2005/8/layout/hList1"/>
    <dgm:cxn modelId="{49FF0664-5D36-1740-ADF3-92C21FD31D7A}" srcId="{04EB6CA7-E4D3-824D-A280-8995FCB8AD88}" destId="{A4E7B919-1CEB-624F-B2A1-86ED39217F8B}" srcOrd="0" destOrd="0" parTransId="{1CB2427D-CC46-954B-A279-19FB099310F8}" sibTransId="{A7F65C6C-3C75-844A-812D-75CF72D7C25F}"/>
    <dgm:cxn modelId="{79FE6E6B-3E39-A64D-86F7-43ED237CBC3E}" type="presOf" srcId="{737554A0-7FF6-8F49-BF5E-174CE28F60E1}" destId="{468A6AA8-00DE-384B-B233-E994AFF4242C}" srcOrd="0" destOrd="0" presId="urn:microsoft.com/office/officeart/2005/8/layout/hList1"/>
    <dgm:cxn modelId="{BDE89774-4A42-7A49-B582-DECC8ABA9145}" srcId="{04EB6CA7-E4D3-824D-A280-8995FCB8AD88}" destId="{CEB92FCB-DCCD-5B47-BB30-369DE3492EFD}" srcOrd="3" destOrd="0" parTransId="{C40DD6A4-2AA1-4E4F-B37D-1D3309BB884C}" sibTransId="{A8EBFBA2-F1A8-FE45-BDE1-97F422AB83AB}"/>
    <dgm:cxn modelId="{B3816B85-1397-7244-840E-CA697276D1B2}" type="presOf" srcId="{C5A2A1D4-D1FC-F74E-9B1B-32E60358FEA7}" destId="{BAE743FF-929C-8E4A-9D9F-3BD33D48CAA0}" srcOrd="0" destOrd="0" presId="urn:microsoft.com/office/officeart/2005/8/layout/hList1"/>
    <dgm:cxn modelId="{5B15AD9E-CCEB-684A-A55F-C9EC6D3E5653}" srcId="{737554A0-7FF6-8F49-BF5E-174CE28F60E1}" destId="{CF4D3002-CBA2-0F41-8123-9ED5613D126B}" srcOrd="3" destOrd="0" parTransId="{78445185-426E-7B40-BCE8-A9746984C918}" sibTransId="{DA084A71-716A-704C-99C9-8E8EB009A3B0}"/>
    <dgm:cxn modelId="{4684EBA0-E35A-7C48-93F3-B8EEF548E3E6}" srcId="{04EB6CA7-E4D3-824D-A280-8995FCB8AD88}" destId="{56A3124F-280A-894D-A90D-BD43CF8F592C}" srcOrd="1" destOrd="0" parTransId="{1A795279-B5ED-F747-AEC6-90FB6097104F}" sibTransId="{EBD052F7-D58F-A446-AB47-587BD0E4AC5A}"/>
    <dgm:cxn modelId="{48AF6BAD-C49B-0947-9E8C-6F34C71FDA9B}" srcId="{737554A0-7FF6-8F49-BF5E-174CE28F60E1}" destId="{9D1F94DF-E79C-6646-B610-A5CC863301CC}" srcOrd="0" destOrd="0" parTransId="{2DEC1F73-328D-8241-8748-4F55B02F53F3}" sibTransId="{F9A96473-A6C2-D641-9B38-568F79856DAC}"/>
    <dgm:cxn modelId="{3F44B0BF-D040-C942-8D81-AAF1325D7EEF}" type="presOf" srcId="{5EB404B1-ED2A-DC48-B22C-082695F8B7C5}" destId="{DB6349CF-3557-0343-B6C5-60F43CDEA816}" srcOrd="0" destOrd="1" presId="urn:microsoft.com/office/officeart/2005/8/layout/hList1"/>
    <dgm:cxn modelId="{3D3073DD-D835-254F-A163-AB66AC63E5D5}" srcId="{737554A0-7FF6-8F49-BF5E-174CE28F60E1}" destId="{0BA4622F-EFBC-D046-89DA-B84261E7E8F6}" srcOrd="2" destOrd="0" parTransId="{5FCC5699-E481-E844-B923-F79B23EBACAE}" sibTransId="{F8CAA98B-8BC0-0F4B-95EF-186704A8BD9C}"/>
    <dgm:cxn modelId="{E6681EE0-86C9-EC4A-90AF-A7CF591D34D8}" srcId="{C5A2A1D4-D1FC-F74E-9B1B-32E60358FEA7}" destId="{737554A0-7FF6-8F49-BF5E-174CE28F60E1}" srcOrd="1" destOrd="0" parTransId="{024CF219-F0F2-A24B-84A4-2F90F4A568FD}" sibTransId="{6664B4DF-E9B4-5945-B921-3E6F4F409AB5}"/>
    <dgm:cxn modelId="{AA80C7E1-D2B1-9548-BFB4-8BABD7904428}" srcId="{C5A2A1D4-D1FC-F74E-9B1B-32E60358FEA7}" destId="{04EB6CA7-E4D3-824D-A280-8995FCB8AD88}" srcOrd="0" destOrd="0" parTransId="{F5DCF559-2B0F-4C4B-9FB4-8AC910D1B164}" sibTransId="{75C55E9D-56DE-FC42-A496-2A9A0FB31E82}"/>
    <dgm:cxn modelId="{28F7DDE5-3035-254C-B1B9-94C02460E1CD}" type="presOf" srcId="{CF4D3002-CBA2-0F41-8123-9ED5613D126B}" destId="{DB6349CF-3557-0343-B6C5-60F43CDEA816}" srcOrd="0" destOrd="3" presId="urn:microsoft.com/office/officeart/2005/8/layout/hList1"/>
    <dgm:cxn modelId="{FEB641F9-C7C0-C740-B4B2-A268C25A510B}" type="presOf" srcId="{A4E7B919-1CEB-624F-B2A1-86ED39217F8B}" destId="{44E72A55-DF82-3343-9F46-E732294EF61E}" srcOrd="0" destOrd="0" presId="urn:microsoft.com/office/officeart/2005/8/layout/hList1"/>
    <dgm:cxn modelId="{CF036A40-0B55-D54A-8E9D-DAD086B48748}" type="presParOf" srcId="{BAE743FF-929C-8E4A-9D9F-3BD33D48CAA0}" destId="{A83A957D-A156-A04F-9D8B-1876F98B6432}" srcOrd="0" destOrd="0" presId="urn:microsoft.com/office/officeart/2005/8/layout/hList1"/>
    <dgm:cxn modelId="{BA426864-5AA1-7148-81D6-8C7EBAF4EC66}" type="presParOf" srcId="{A83A957D-A156-A04F-9D8B-1876F98B6432}" destId="{6640BB3D-9385-6B47-897F-06085D33A357}" srcOrd="0" destOrd="0" presId="urn:microsoft.com/office/officeart/2005/8/layout/hList1"/>
    <dgm:cxn modelId="{638A7EDB-D15D-D040-A4AB-ED1A3DF45DEB}" type="presParOf" srcId="{A83A957D-A156-A04F-9D8B-1876F98B6432}" destId="{44E72A55-DF82-3343-9F46-E732294EF61E}" srcOrd="1" destOrd="0" presId="urn:microsoft.com/office/officeart/2005/8/layout/hList1"/>
    <dgm:cxn modelId="{B233724F-7CEC-A04B-B5FE-E96A033F487B}" type="presParOf" srcId="{BAE743FF-929C-8E4A-9D9F-3BD33D48CAA0}" destId="{48951203-F92B-2049-AFD7-0091DCA21552}" srcOrd="1" destOrd="0" presId="urn:microsoft.com/office/officeart/2005/8/layout/hList1"/>
    <dgm:cxn modelId="{4541B433-21C4-F748-8933-50333EECBBE4}" type="presParOf" srcId="{BAE743FF-929C-8E4A-9D9F-3BD33D48CAA0}" destId="{59DAF153-FC77-5844-8DAC-EAEFB061B3C0}" srcOrd="2" destOrd="0" presId="urn:microsoft.com/office/officeart/2005/8/layout/hList1"/>
    <dgm:cxn modelId="{93BDD2CC-B381-9046-842D-6E36474A9853}" type="presParOf" srcId="{59DAF153-FC77-5844-8DAC-EAEFB061B3C0}" destId="{468A6AA8-00DE-384B-B233-E994AFF4242C}" srcOrd="0" destOrd="0" presId="urn:microsoft.com/office/officeart/2005/8/layout/hList1"/>
    <dgm:cxn modelId="{B05918B4-56C3-C549-B686-704BE9EE79D7}" type="presParOf" srcId="{59DAF153-FC77-5844-8DAC-EAEFB061B3C0}" destId="{DB6349CF-3557-0343-B6C5-60F43CDEA81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7CE8A7-1727-7D4A-A2A1-7634401BAD85}"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it-IT"/>
        </a:p>
      </dgm:t>
    </dgm:pt>
    <dgm:pt modelId="{563B9901-FA6B-8F43-891E-A533DCAD4686}">
      <dgm:prSet phldrT="[Testo]"/>
      <dgm:spPr/>
      <dgm:t>
        <a:bodyPr/>
        <a:lstStyle/>
        <a:p>
          <a:r>
            <a:rPr lang="it-IT" dirty="0"/>
            <a:t>DIAGRAMMI STRUTTURALI</a:t>
          </a:r>
        </a:p>
      </dgm:t>
    </dgm:pt>
    <dgm:pt modelId="{39E64D08-9C86-7B42-8C21-E669D238858A}" type="parTrans" cxnId="{4B503104-E5EC-9B43-8362-F13EBE2996E2}">
      <dgm:prSet/>
      <dgm:spPr/>
      <dgm:t>
        <a:bodyPr/>
        <a:lstStyle/>
        <a:p>
          <a:endParaRPr lang="it-IT"/>
        </a:p>
      </dgm:t>
    </dgm:pt>
    <dgm:pt modelId="{F29A8B7F-F49E-A446-97F1-42F4C0F52544}" type="sibTrans" cxnId="{4B503104-E5EC-9B43-8362-F13EBE2996E2}">
      <dgm:prSet/>
      <dgm:spPr/>
      <dgm:t>
        <a:bodyPr/>
        <a:lstStyle/>
        <a:p>
          <a:endParaRPr lang="it-IT"/>
        </a:p>
      </dgm:t>
    </dgm:pt>
    <dgm:pt modelId="{8D970758-53A1-C149-BD21-BA3E6E0A72BE}">
      <dgm:prSet phldrT="[Testo]"/>
      <dgm:spPr/>
      <dgm:t>
        <a:bodyPr/>
        <a:lstStyle/>
        <a:p>
          <a:r>
            <a:rPr lang="it-IT" dirty="0"/>
            <a:t>Class </a:t>
          </a:r>
          <a:r>
            <a:rPr lang="it-IT" dirty="0" err="1"/>
            <a:t>diagrams</a:t>
          </a:r>
          <a:endParaRPr lang="it-IT" dirty="0"/>
        </a:p>
      </dgm:t>
    </dgm:pt>
    <dgm:pt modelId="{D0847B50-F900-F342-89B3-536D3642134B}" type="parTrans" cxnId="{A2696561-5D2C-DC47-9025-335D585362A9}">
      <dgm:prSet/>
      <dgm:spPr/>
      <dgm:t>
        <a:bodyPr/>
        <a:lstStyle/>
        <a:p>
          <a:endParaRPr lang="it-IT"/>
        </a:p>
      </dgm:t>
    </dgm:pt>
    <dgm:pt modelId="{69815D0E-34FB-394C-86AF-6AFFCAECA8EE}" type="sibTrans" cxnId="{A2696561-5D2C-DC47-9025-335D585362A9}">
      <dgm:prSet/>
      <dgm:spPr/>
      <dgm:t>
        <a:bodyPr/>
        <a:lstStyle/>
        <a:p>
          <a:endParaRPr lang="it-IT"/>
        </a:p>
      </dgm:t>
    </dgm:pt>
    <dgm:pt modelId="{115169E9-B720-D047-9BE2-9BE6952565D6}">
      <dgm:prSet phldrT="[Testo]"/>
      <dgm:spPr/>
      <dgm:t>
        <a:bodyPr/>
        <a:lstStyle/>
        <a:p>
          <a:r>
            <a:rPr lang="it-IT" dirty="0"/>
            <a:t>Object </a:t>
          </a:r>
          <a:r>
            <a:rPr lang="it-IT" dirty="0" err="1"/>
            <a:t>diagrams</a:t>
          </a:r>
          <a:endParaRPr lang="it-IT" dirty="0"/>
        </a:p>
      </dgm:t>
    </dgm:pt>
    <dgm:pt modelId="{A917EEE6-B0D8-AE47-A315-540EC8404098}" type="parTrans" cxnId="{B8B30453-E99E-A84D-B112-E4DE8B289F5F}">
      <dgm:prSet/>
      <dgm:spPr/>
      <dgm:t>
        <a:bodyPr/>
        <a:lstStyle/>
        <a:p>
          <a:endParaRPr lang="it-IT"/>
        </a:p>
      </dgm:t>
    </dgm:pt>
    <dgm:pt modelId="{62256669-9E68-324F-8A10-15732484391E}" type="sibTrans" cxnId="{B8B30453-E99E-A84D-B112-E4DE8B289F5F}">
      <dgm:prSet/>
      <dgm:spPr/>
      <dgm:t>
        <a:bodyPr/>
        <a:lstStyle/>
        <a:p>
          <a:endParaRPr lang="it-IT"/>
        </a:p>
      </dgm:t>
    </dgm:pt>
    <dgm:pt modelId="{B512C768-0EAA-1D4E-9423-07BD5083A16F}">
      <dgm:prSet phldrT="[Testo]"/>
      <dgm:spPr/>
      <dgm:t>
        <a:bodyPr/>
        <a:lstStyle/>
        <a:p>
          <a:r>
            <a:rPr lang="it-IT" dirty="0"/>
            <a:t>Component </a:t>
          </a:r>
          <a:r>
            <a:rPr lang="it-IT" dirty="0" err="1"/>
            <a:t>diagrams</a:t>
          </a:r>
          <a:endParaRPr lang="it-IT" dirty="0"/>
        </a:p>
      </dgm:t>
    </dgm:pt>
    <dgm:pt modelId="{68A2AF9D-1140-3544-954D-3320810D184C}" type="parTrans" cxnId="{18ED8087-F8B8-7F4C-B946-2CD2645A6EA0}">
      <dgm:prSet/>
      <dgm:spPr/>
      <dgm:t>
        <a:bodyPr/>
        <a:lstStyle/>
        <a:p>
          <a:endParaRPr lang="it-IT"/>
        </a:p>
      </dgm:t>
    </dgm:pt>
    <dgm:pt modelId="{69A0B57D-7F6A-024A-B1B5-26B793F533B1}" type="sibTrans" cxnId="{18ED8087-F8B8-7F4C-B946-2CD2645A6EA0}">
      <dgm:prSet/>
      <dgm:spPr/>
      <dgm:t>
        <a:bodyPr/>
        <a:lstStyle/>
        <a:p>
          <a:endParaRPr lang="it-IT"/>
        </a:p>
      </dgm:t>
    </dgm:pt>
    <dgm:pt modelId="{213E518B-B05E-1447-8E9F-DF171D8F528F}">
      <dgm:prSet phldrT="[Testo]"/>
      <dgm:spPr/>
      <dgm:t>
        <a:bodyPr/>
        <a:lstStyle/>
        <a:p>
          <a:r>
            <a:rPr lang="it-IT" dirty="0"/>
            <a:t>Composite </a:t>
          </a:r>
          <a:r>
            <a:rPr lang="it-IT" dirty="0" err="1"/>
            <a:t>structures</a:t>
          </a:r>
          <a:endParaRPr lang="it-IT" dirty="0"/>
        </a:p>
      </dgm:t>
    </dgm:pt>
    <dgm:pt modelId="{5D98EA06-3BCC-C943-81DD-21DFAE9064A1}" type="parTrans" cxnId="{0E79B1E7-FFEB-1B43-8D8D-5F772C05A172}">
      <dgm:prSet/>
      <dgm:spPr/>
      <dgm:t>
        <a:bodyPr/>
        <a:lstStyle/>
        <a:p>
          <a:endParaRPr lang="it-IT"/>
        </a:p>
      </dgm:t>
    </dgm:pt>
    <dgm:pt modelId="{653F1329-AADE-BB42-A6D6-767149C70F43}" type="sibTrans" cxnId="{0E79B1E7-FFEB-1B43-8D8D-5F772C05A172}">
      <dgm:prSet/>
      <dgm:spPr/>
      <dgm:t>
        <a:bodyPr/>
        <a:lstStyle/>
        <a:p>
          <a:endParaRPr lang="it-IT"/>
        </a:p>
      </dgm:t>
    </dgm:pt>
    <dgm:pt modelId="{1FABA96C-C614-F84B-8C34-954F3104041D}">
      <dgm:prSet phldrT="[Testo]"/>
      <dgm:spPr/>
      <dgm:t>
        <a:bodyPr/>
        <a:lstStyle/>
        <a:p>
          <a:r>
            <a:rPr lang="it-IT" dirty="0"/>
            <a:t>Deployment </a:t>
          </a:r>
          <a:r>
            <a:rPr lang="it-IT" dirty="0" err="1"/>
            <a:t>diagrams</a:t>
          </a:r>
          <a:endParaRPr lang="it-IT" dirty="0"/>
        </a:p>
      </dgm:t>
    </dgm:pt>
    <dgm:pt modelId="{EE8DF72F-892B-2848-B50C-01E756B589EA}" type="parTrans" cxnId="{5CB8B697-7040-F846-847A-3D2E4D3FA3B7}">
      <dgm:prSet/>
      <dgm:spPr/>
      <dgm:t>
        <a:bodyPr/>
        <a:lstStyle/>
        <a:p>
          <a:endParaRPr lang="it-IT"/>
        </a:p>
      </dgm:t>
    </dgm:pt>
    <dgm:pt modelId="{2328315E-FCBB-C644-9692-ABEC322E91DD}" type="sibTrans" cxnId="{5CB8B697-7040-F846-847A-3D2E4D3FA3B7}">
      <dgm:prSet/>
      <dgm:spPr/>
      <dgm:t>
        <a:bodyPr/>
        <a:lstStyle/>
        <a:p>
          <a:endParaRPr lang="it-IT"/>
        </a:p>
      </dgm:t>
    </dgm:pt>
    <dgm:pt modelId="{C9FFEBE6-A483-5F42-92FA-EB1720EACD0A}">
      <dgm:prSet phldrT="[Testo]"/>
      <dgm:spPr/>
      <dgm:t>
        <a:bodyPr/>
        <a:lstStyle/>
        <a:p>
          <a:r>
            <a:rPr lang="it-IT" dirty="0"/>
            <a:t>Package </a:t>
          </a:r>
          <a:r>
            <a:rPr lang="it-IT" dirty="0" err="1"/>
            <a:t>diagrams</a:t>
          </a:r>
          <a:endParaRPr lang="it-IT" dirty="0"/>
        </a:p>
      </dgm:t>
    </dgm:pt>
    <dgm:pt modelId="{4919DE63-A187-D74A-9FC9-F1F1C9289429}" type="parTrans" cxnId="{47E0FA3B-9AD5-0442-A853-3DA285A69164}">
      <dgm:prSet/>
      <dgm:spPr/>
      <dgm:t>
        <a:bodyPr/>
        <a:lstStyle/>
        <a:p>
          <a:endParaRPr lang="it-IT"/>
        </a:p>
      </dgm:t>
    </dgm:pt>
    <dgm:pt modelId="{333C93F3-5984-BC41-9B3A-E8772699EB70}" type="sibTrans" cxnId="{47E0FA3B-9AD5-0442-A853-3DA285A69164}">
      <dgm:prSet/>
      <dgm:spPr/>
      <dgm:t>
        <a:bodyPr/>
        <a:lstStyle/>
        <a:p>
          <a:endParaRPr lang="it-IT"/>
        </a:p>
      </dgm:t>
    </dgm:pt>
    <dgm:pt modelId="{810BBC3C-ED93-8742-81EB-82F6AE118A96}">
      <dgm:prSet phldrT="[Testo]"/>
      <dgm:spPr/>
      <dgm:t>
        <a:bodyPr/>
        <a:lstStyle/>
        <a:p>
          <a:r>
            <a:rPr lang="it-IT" dirty="0"/>
            <a:t>DIAGRAMMI COMPORTAMENTALI</a:t>
          </a:r>
        </a:p>
      </dgm:t>
    </dgm:pt>
    <dgm:pt modelId="{A48E1C53-E9B9-2F4D-A3CE-E924EC9E5D77}" type="parTrans" cxnId="{1A5695EC-9B05-C243-B58E-65AE20926BEF}">
      <dgm:prSet/>
      <dgm:spPr/>
      <dgm:t>
        <a:bodyPr/>
        <a:lstStyle/>
        <a:p>
          <a:endParaRPr lang="it-IT"/>
        </a:p>
      </dgm:t>
    </dgm:pt>
    <dgm:pt modelId="{EDC401A4-610C-D349-871B-20C43A8D8EAB}" type="sibTrans" cxnId="{1A5695EC-9B05-C243-B58E-65AE20926BEF}">
      <dgm:prSet/>
      <dgm:spPr/>
      <dgm:t>
        <a:bodyPr/>
        <a:lstStyle/>
        <a:p>
          <a:endParaRPr lang="it-IT"/>
        </a:p>
      </dgm:t>
    </dgm:pt>
    <dgm:pt modelId="{5FE84C93-7B3D-B346-9010-575C713523DC}">
      <dgm:prSet phldrT="[Testo]"/>
      <dgm:spPr/>
      <dgm:t>
        <a:bodyPr/>
        <a:lstStyle/>
        <a:p>
          <a:r>
            <a:rPr lang="it-IT" dirty="0"/>
            <a:t>Use case </a:t>
          </a:r>
          <a:r>
            <a:rPr lang="it-IT" dirty="0" err="1"/>
            <a:t>diagrams</a:t>
          </a:r>
          <a:endParaRPr lang="it-IT" dirty="0"/>
        </a:p>
      </dgm:t>
    </dgm:pt>
    <dgm:pt modelId="{ABAC6031-BED6-4344-93FD-E2654DFF9D32}" type="parTrans" cxnId="{0111FF0C-BCB1-E946-8639-6E5DA130DBE9}">
      <dgm:prSet/>
      <dgm:spPr/>
      <dgm:t>
        <a:bodyPr/>
        <a:lstStyle/>
        <a:p>
          <a:endParaRPr lang="it-IT"/>
        </a:p>
      </dgm:t>
    </dgm:pt>
    <dgm:pt modelId="{F2499395-D1FC-A040-9C54-2A47D0FD08C1}" type="sibTrans" cxnId="{0111FF0C-BCB1-E946-8639-6E5DA130DBE9}">
      <dgm:prSet/>
      <dgm:spPr/>
      <dgm:t>
        <a:bodyPr/>
        <a:lstStyle/>
        <a:p>
          <a:endParaRPr lang="it-IT"/>
        </a:p>
      </dgm:t>
    </dgm:pt>
    <dgm:pt modelId="{02F29E8C-7D3B-CE45-887E-294B85CD58D4}">
      <dgm:prSet phldrT="[Testo]"/>
      <dgm:spPr/>
      <dgm:t>
        <a:bodyPr/>
        <a:lstStyle/>
        <a:p>
          <a:r>
            <a:rPr lang="it-IT" dirty="0"/>
            <a:t>State chart </a:t>
          </a:r>
          <a:r>
            <a:rPr lang="it-IT" dirty="0" err="1"/>
            <a:t>diagrams</a:t>
          </a:r>
          <a:endParaRPr lang="it-IT" dirty="0"/>
        </a:p>
      </dgm:t>
    </dgm:pt>
    <dgm:pt modelId="{4CAF3143-4C9A-414B-AD73-9988085ABC2E}" type="parTrans" cxnId="{CB818D36-7987-FB45-A0EF-42B9CFF36DC5}">
      <dgm:prSet/>
      <dgm:spPr/>
      <dgm:t>
        <a:bodyPr/>
        <a:lstStyle/>
        <a:p>
          <a:endParaRPr lang="it-IT"/>
        </a:p>
      </dgm:t>
    </dgm:pt>
    <dgm:pt modelId="{8235F25F-E6A7-ED47-B679-3C95A8B8AE22}" type="sibTrans" cxnId="{CB818D36-7987-FB45-A0EF-42B9CFF36DC5}">
      <dgm:prSet/>
      <dgm:spPr/>
      <dgm:t>
        <a:bodyPr/>
        <a:lstStyle/>
        <a:p>
          <a:endParaRPr lang="it-IT"/>
        </a:p>
      </dgm:t>
    </dgm:pt>
    <dgm:pt modelId="{58404511-304D-D841-A986-D82D880AAA5C}">
      <dgm:prSet phldrT="[Testo]"/>
      <dgm:spPr/>
      <dgm:t>
        <a:bodyPr/>
        <a:lstStyle/>
        <a:p>
          <a:r>
            <a:rPr lang="it-IT" dirty="0"/>
            <a:t>Activity </a:t>
          </a:r>
          <a:r>
            <a:rPr lang="it-IT" dirty="0" err="1"/>
            <a:t>diagrams</a:t>
          </a:r>
          <a:endParaRPr lang="it-IT" dirty="0"/>
        </a:p>
      </dgm:t>
    </dgm:pt>
    <dgm:pt modelId="{70D8D009-16F9-954B-A239-5BCEFC36ECAB}" type="parTrans" cxnId="{5C9DE1C1-BB50-F846-AB86-FBE987F135EF}">
      <dgm:prSet/>
      <dgm:spPr/>
      <dgm:t>
        <a:bodyPr/>
        <a:lstStyle/>
        <a:p>
          <a:endParaRPr lang="it-IT"/>
        </a:p>
      </dgm:t>
    </dgm:pt>
    <dgm:pt modelId="{31C5B392-A105-E247-A181-EC0482FB8466}" type="sibTrans" cxnId="{5C9DE1C1-BB50-F846-AB86-FBE987F135EF}">
      <dgm:prSet/>
      <dgm:spPr/>
      <dgm:t>
        <a:bodyPr/>
        <a:lstStyle/>
        <a:p>
          <a:endParaRPr lang="it-IT"/>
        </a:p>
      </dgm:t>
    </dgm:pt>
    <dgm:pt modelId="{B6D098E1-183A-E84C-AD4E-6BDC1E8ED3B0}">
      <dgm:prSet phldrT="[Testo]"/>
      <dgm:spPr/>
      <dgm:t>
        <a:bodyPr/>
        <a:lstStyle/>
        <a:p>
          <a:r>
            <a:rPr lang="it-IT" dirty="0"/>
            <a:t>DIAGRAMMI DI INTERAZIONE</a:t>
          </a:r>
        </a:p>
      </dgm:t>
    </dgm:pt>
    <dgm:pt modelId="{29157933-266A-7B47-9AF3-21BA8A2205DA}" type="parTrans" cxnId="{6AEA1646-747E-564F-B123-1C75071F8FF5}">
      <dgm:prSet/>
      <dgm:spPr/>
      <dgm:t>
        <a:bodyPr/>
        <a:lstStyle/>
        <a:p>
          <a:endParaRPr lang="it-IT"/>
        </a:p>
      </dgm:t>
    </dgm:pt>
    <dgm:pt modelId="{ECA4401E-67C7-1E44-A794-0FF1BD37C331}" type="sibTrans" cxnId="{6AEA1646-747E-564F-B123-1C75071F8FF5}">
      <dgm:prSet/>
      <dgm:spPr/>
      <dgm:t>
        <a:bodyPr/>
        <a:lstStyle/>
        <a:p>
          <a:endParaRPr lang="it-IT"/>
        </a:p>
      </dgm:t>
    </dgm:pt>
    <dgm:pt modelId="{C20BFC05-9B9E-5A43-A51C-74006CA8C60B}">
      <dgm:prSet phldrT="[Testo]"/>
      <dgm:spPr/>
      <dgm:t>
        <a:bodyPr/>
        <a:lstStyle/>
        <a:p>
          <a:r>
            <a:rPr lang="it-IT" dirty="0" err="1"/>
            <a:t>Sequence</a:t>
          </a:r>
          <a:r>
            <a:rPr lang="it-IT" dirty="0"/>
            <a:t> </a:t>
          </a:r>
          <a:r>
            <a:rPr lang="it-IT" dirty="0" err="1"/>
            <a:t>diagrams</a:t>
          </a:r>
          <a:endParaRPr lang="it-IT" dirty="0"/>
        </a:p>
      </dgm:t>
    </dgm:pt>
    <dgm:pt modelId="{6744B070-5577-6B45-AE79-B4801EF99203}" type="parTrans" cxnId="{CC1ABA64-78DD-0A40-B163-FB34089A4DD4}">
      <dgm:prSet/>
      <dgm:spPr/>
      <dgm:t>
        <a:bodyPr/>
        <a:lstStyle/>
        <a:p>
          <a:endParaRPr lang="it-IT"/>
        </a:p>
      </dgm:t>
    </dgm:pt>
    <dgm:pt modelId="{AEC84293-57C6-DB49-B740-C4E0FBB8730F}" type="sibTrans" cxnId="{CC1ABA64-78DD-0A40-B163-FB34089A4DD4}">
      <dgm:prSet/>
      <dgm:spPr/>
      <dgm:t>
        <a:bodyPr/>
        <a:lstStyle/>
        <a:p>
          <a:endParaRPr lang="it-IT"/>
        </a:p>
      </dgm:t>
    </dgm:pt>
    <dgm:pt modelId="{19D820A4-B6C8-7D42-9AEC-FEEA87F340C0}">
      <dgm:prSet phldrT="[Testo]"/>
      <dgm:spPr/>
      <dgm:t>
        <a:bodyPr/>
        <a:lstStyle/>
        <a:p>
          <a:r>
            <a:rPr lang="it-IT" dirty="0" err="1"/>
            <a:t>Communication</a:t>
          </a:r>
          <a:r>
            <a:rPr lang="it-IT" dirty="0"/>
            <a:t> </a:t>
          </a:r>
          <a:r>
            <a:rPr lang="it-IT" dirty="0" err="1"/>
            <a:t>diagrams</a:t>
          </a:r>
          <a:endParaRPr lang="it-IT" dirty="0"/>
        </a:p>
      </dgm:t>
    </dgm:pt>
    <dgm:pt modelId="{74C540DE-BEF8-E447-9630-98C24BA5C6C0}" type="parTrans" cxnId="{895C020C-BBAC-3549-935F-1116D5DE2A3E}">
      <dgm:prSet/>
      <dgm:spPr/>
      <dgm:t>
        <a:bodyPr/>
        <a:lstStyle/>
        <a:p>
          <a:endParaRPr lang="it-IT"/>
        </a:p>
      </dgm:t>
    </dgm:pt>
    <dgm:pt modelId="{AE7F222C-0C98-2E43-90E7-CACCE6ADE5E1}" type="sibTrans" cxnId="{895C020C-BBAC-3549-935F-1116D5DE2A3E}">
      <dgm:prSet/>
      <dgm:spPr/>
      <dgm:t>
        <a:bodyPr/>
        <a:lstStyle/>
        <a:p>
          <a:endParaRPr lang="it-IT"/>
        </a:p>
      </dgm:t>
    </dgm:pt>
    <dgm:pt modelId="{4BD974D9-C0B6-1F47-A473-D00FEF5DE694}">
      <dgm:prSet phldrT="[Testo]"/>
      <dgm:spPr/>
      <dgm:t>
        <a:bodyPr/>
        <a:lstStyle/>
        <a:p>
          <a:r>
            <a:rPr lang="it-IT" dirty="0"/>
            <a:t>Timing </a:t>
          </a:r>
          <a:r>
            <a:rPr lang="it-IT" dirty="0" err="1"/>
            <a:t>diagrams</a:t>
          </a:r>
          <a:endParaRPr lang="it-IT" dirty="0"/>
        </a:p>
      </dgm:t>
    </dgm:pt>
    <dgm:pt modelId="{11949A62-8C3C-0240-8D38-F7DE1297DDBC}" type="parTrans" cxnId="{E29C35BA-D4CA-D74C-9122-AE752D2F8DB8}">
      <dgm:prSet/>
      <dgm:spPr/>
      <dgm:t>
        <a:bodyPr/>
        <a:lstStyle/>
        <a:p>
          <a:endParaRPr lang="it-IT"/>
        </a:p>
      </dgm:t>
    </dgm:pt>
    <dgm:pt modelId="{B6015CFF-6913-D946-BF71-4129A8BD9050}" type="sibTrans" cxnId="{E29C35BA-D4CA-D74C-9122-AE752D2F8DB8}">
      <dgm:prSet/>
      <dgm:spPr/>
      <dgm:t>
        <a:bodyPr/>
        <a:lstStyle/>
        <a:p>
          <a:endParaRPr lang="it-IT"/>
        </a:p>
      </dgm:t>
    </dgm:pt>
    <dgm:pt modelId="{FDE880FE-0B77-1041-955C-6ED1C0808DCA}">
      <dgm:prSet phldrT="[Testo]"/>
      <dgm:spPr/>
      <dgm:t>
        <a:bodyPr/>
        <a:lstStyle/>
        <a:p>
          <a:r>
            <a:rPr lang="it-IT" dirty="0" err="1"/>
            <a:t>Interaction</a:t>
          </a:r>
          <a:r>
            <a:rPr lang="it-IT" dirty="0"/>
            <a:t> </a:t>
          </a:r>
          <a:r>
            <a:rPr lang="it-IT" dirty="0" err="1"/>
            <a:t>diagrams</a:t>
          </a:r>
          <a:endParaRPr lang="it-IT" dirty="0"/>
        </a:p>
      </dgm:t>
    </dgm:pt>
    <dgm:pt modelId="{680AA8AD-A5BD-884B-AA49-3AD1DA9DD55B}" type="parTrans" cxnId="{BA7289A5-F75A-E64C-A8D5-0750E10E3849}">
      <dgm:prSet/>
      <dgm:spPr/>
      <dgm:t>
        <a:bodyPr/>
        <a:lstStyle/>
        <a:p>
          <a:endParaRPr lang="it-IT"/>
        </a:p>
      </dgm:t>
    </dgm:pt>
    <dgm:pt modelId="{F71FFC96-F6FC-EF4B-89F0-0F634DEC3571}" type="sibTrans" cxnId="{BA7289A5-F75A-E64C-A8D5-0750E10E3849}">
      <dgm:prSet/>
      <dgm:spPr/>
      <dgm:t>
        <a:bodyPr/>
        <a:lstStyle/>
        <a:p>
          <a:endParaRPr lang="it-IT"/>
        </a:p>
      </dgm:t>
    </dgm:pt>
    <dgm:pt modelId="{60A27A21-8C2F-A945-A32B-048B879F94BC}">
      <dgm:prSet phldrT="[Testo]"/>
      <dgm:spPr/>
      <dgm:t>
        <a:bodyPr/>
        <a:lstStyle/>
        <a:p>
          <a:r>
            <a:rPr lang="it-IT" dirty="0" err="1"/>
            <a:t>Overviews</a:t>
          </a:r>
          <a:endParaRPr lang="it-IT" dirty="0"/>
        </a:p>
      </dgm:t>
    </dgm:pt>
    <dgm:pt modelId="{446BAEFD-8AB5-8C4A-ADFE-DA538BE03D23}" type="parTrans" cxnId="{528C8300-EF37-B84E-A46D-C3754FEC1FFB}">
      <dgm:prSet/>
      <dgm:spPr/>
      <dgm:t>
        <a:bodyPr/>
        <a:lstStyle/>
        <a:p>
          <a:endParaRPr lang="it-IT"/>
        </a:p>
      </dgm:t>
    </dgm:pt>
    <dgm:pt modelId="{A142A905-DA4E-B746-B26F-8DD5B4207BB2}" type="sibTrans" cxnId="{528C8300-EF37-B84E-A46D-C3754FEC1FFB}">
      <dgm:prSet/>
      <dgm:spPr/>
      <dgm:t>
        <a:bodyPr/>
        <a:lstStyle/>
        <a:p>
          <a:endParaRPr lang="it-IT"/>
        </a:p>
      </dgm:t>
    </dgm:pt>
    <dgm:pt modelId="{1FFE236E-1419-F345-BBA2-8CCE1299B726}" type="pres">
      <dgm:prSet presAssocID="{AF7CE8A7-1727-7D4A-A2A1-7634401BAD85}" presName="Name0" presStyleCnt="0">
        <dgm:presLayoutVars>
          <dgm:dir/>
          <dgm:animLvl val="lvl"/>
          <dgm:resizeHandles val="exact"/>
        </dgm:presLayoutVars>
      </dgm:prSet>
      <dgm:spPr/>
    </dgm:pt>
    <dgm:pt modelId="{94B9218B-A336-A14A-8DB5-A4D505BFDB90}" type="pres">
      <dgm:prSet presAssocID="{563B9901-FA6B-8F43-891E-A533DCAD4686}" presName="composite" presStyleCnt="0"/>
      <dgm:spPr/>
    </dgm:pt>
    <dgm:pt modelId="{DA22AB0B-627A-BB45-8A2B-F702D16E5EE7}" type="pres">
      <dgm:prSet presAssocID="{563B9901-FA6B-8F43-891E-A533DCAD4686}" presName="parTx" presStyleLbl="alignNode1" presStyleIdx="0" presStyleCnt="3">
        <dgm:presLayoutVars>
          <dgm:chMax val="0"/>
          <dgm:chPref val="0"/>
          <dgm:bulletEnabled val="1"/>
        </dgm:presLayoutVars>
      </dgm:prSet>
      <dgm:spPr/>
    </dgm:pt>
    <dgm:pt modelId="{8894FFD8-FE07-A648-9A86-172AED636B9E}" type="pres">
      <dgm:prSet presAssocID="{563B9901-FA6B-8F43-891E-A533DCAD4686}" presName="desTx" presStyleLbl="alignAccFollowNode1" presStyleIdx="0" presStyleCnt="3">
        <dgm:presLayoutVars>
          <dgm:bulletEnabled val="1"/>
        </dgm:presLayoutVars>
      </dgm:prSet>
      <dgm:spPr/>
    </dgm:pt>
    <dgm:pt modelId="{84B22192-A62D-CC4C-9BB8-D5CF17918994}" type="pres">
      <dgm:prSet presAssocID="{F29A8B7F-F49E-A446-97F1-42F4C0F52544}" presName="space" presStyleCnt="0"/>
      <dgm:spPr/>
    </dgm:pt>
    <dgm:pt modelId="{B0CD790E-3F6E-AC41-A713-16ED573DB115}" type="pres">
      <dgm:prSet presAssocID="{810BBC3C-ED93-8742-81EB-82F6AE118A96}" presName="composite" presStyleCnt="0"/>
      <dgm:spPr/>
    </dgm:pt>
    <dgm:pt modelId="{62AF57C8-24E9-4745-9E51-A4FC263886FA}" type="pres">
      <dgm:prSet presAssocID="{810BBC3C-ED93-8742-81EB-82F6AE118A96}" presName="parTx" presStyleLbl="alignNode1" presStyleIdx="1" presStyleCnt="3">
        <dgm:presLayoutVars>
          <dgm:chMax val="0"/>
          <dgm:chPref val="0"/>
          <dgm:bulletEnabled val="1"/>
        </dgm:presLayoutVars>
      </dgm:prSet>
      <dgm:spPr/>
    </dgm:pt>
    <dgm:pt modelId="{4469C399-4795-2E4B-9988-B77F45810F9B}" type="pres">
      <dgm:prSet presAssocID="{810BBC3C-ED93-8742-81EB-82F6AE118A96}" presName="desTx" presStyleLbl="alignAccFollowNode1" presStyleIdx="1" presStyleCnt="3">
        <dgm:presLayoutVars>
          <dgm:bulletEnabled val="1"/>
        </dgm:presLayoutVars>
      </dgm:prSet>
      <dgm:spPr/>
    </dgm:pt>
    <dgm:pt modelId="{4779BB09-7B2D-B74F-9F2B-BEC3D7627EB7}" type="pres">
      <dgm:prSet presAssocID="{EDC401A4-610C-D349-871B-20C43A8D8EAB}" presName="space" presStyleCnt="0"/>
      <dgm:spPr/>
    </dgm:pt>
    <dgm:pt modelId="{FAC97B55-D6E2-EF42-BBFC-DBBE7DF6D91A}" type="pres">
      <dgm:prSet presAssocID="{B6D098E1-183A-E84C-AD4E-6BDC1E8ED3B0}" presName="composite" presStyleCnt="0"/>
      <dgm:spPr/>
    </dgm:pt>
    <dgm:pt modelId="{959DEDD8-76A2-B345-A333-5043FDF263AD}" type="pres">
      <dgm:prSet presAssocID="{B6D098E1-183A-E84C-AD4E-6BDC1E8ED3B0}" presName="parTx" presStyleLbl="alignNode1" presStyleIdx="2" presStyleCnt="3">
        <dgm:presLayoutVars>
          <dgm:chMax val="0"/>
          <dgm:chPref val="0"/>
          <dgm:bulletEnabled val="1"/>
        </dgm:presLayoutVars>
      </dgm:prSet>
      <dgm:spPr/>
    </dgm:pt>
    <dgm:pt modelId="{04952374-4633-2748-B5B9-8DC5F54DF2A1}" type="pres">
      <dgm:prSet presAssocID="{B6D098E1-183A-E84C-AD4E-6BDC1E8ED3B0}" presName="desTx" presStyleLbl="alignAccFollowNode1" presStyleIdx="2" presStyleCnt="3">
        <dgm:presLayoutVars>
          <dgm:bulletEnabled val="1"/>
        </dgm:presLayoutVars>
      </dgm:prSet>
      <dgm:spPr/>
    </dgm:pt>
  </dgm:ptLst>
  <dgm:cxnLst>
    <dgm:cxn modelId="{528C8300-EF37-B84E-A46D-C3754FEC1FFB}" srcId="{B6D098E1-183A-E84C-AD4E-6BDC1E8ED3B0}" destId="{60A27A21-8C2F-A945-A32B-048B879F94BC}" srcOrd="4" destOrd="0" parTransId="{446BAEFD-8AB5-8C4A-ADFE-DA538BE03D23}" sibTransId="{A142A905-DA4E-B746-B26F-8DD5B4207BB2}"/>
    <dgm:cxn modelId="{47EB4F03-C45F-9C4C-8334-73F977940EAA}" type="presOf" srcId="{AF7CE8A7-1727-7D4A-A2A1-7634401BAD85}" destId="{1FFE236E-1419-F345-BBA2-8CCE1299B726}" srcOrd="0" destOrd="0" presId="urn:microsoft.com/office/officeart/2005/8/layout/hList1"/>
    <dgm:cxn modelId="{4B503104-E5EC-9B43-8362-F13EBE2996E2}" srcId="{AF7CE8A7-1727-7D4A-A2A1-7634401BAD85}" destId="{563B9901-FA6B-8F43-891E-A533DCAD4686}" srcOrd="0" destOrd="0" parTransId="{39E64D08-9C86-7B42-8C21-E669D238858A}" sibTransId="{F29A8B7F-F49E-A446-97F1-42F4C0F52544}"/>
    <dgm:cxn modelId="{895C020C-BBAC-3549-935F-1116D5DE2A3E}" srcId="{B6D098E1-183A-E84C-AD4E-6BDC1E8ED3B0}" destId="{19D820A4-B6C8-7D42-9AEC-FEEA87F340C0}" srcOrd="1" destOrd="0" parTransId="{74C540DE-BEF8-E447-9630-98C24BA5C6C0}" sibTransId="{AE7F222C-0C98-2E43-90E7-CACCE6ADE5E1}"/>
    <dgm:cxn modelId="{0111FF0C-BCB1-E946-8639-6E5DA130DBE9}" srcId="{810BBC3C-ED93-8742-81EB-82F6AE118A96}" destId="{5FE84C93-7B3D-B346-9010-575C713523DC}" srcOrd="0" destOrd="0" parTransId="{ABAC6031-BED6-4344-93FD-E2654DFF9D32}" sibTransId="{F2499395-D1FC-A040-9C54-2A47D0FD08C1}"/>
    <dgm:cxn modelId="{A4BE2219-2022-D147-981D-ACAA78D0242B}" type="presOf" srcId="{4BD974D9-C0B6-1F47-A473-D00FEF5DE694}" destId="{04952374-4633-2748-B5B9-8DC5F54DF2A1}" srcOrd="0" destOrd="2" presId="urn:microsoft.com/office/officeart/2005/8/layout/hList1"/>
    <dgm:cxn modelId="{14F9C322-5F17-8D4B-A236-718ABFDBA2BE}" type="presOf" srcId="{C9FFEBE6-A483-5F42-92FA-EB1720EACD0A}" destId="{8894FFD8-FE07-A648-9A86-172AED636B9E}" srcOrd="0" destOrd="5" presId="urn:microsoft.com/office/officeart/2005/8/layout/hList1"/>
    <dgm:cxn modelId="{274B172C-7865-E74F-8918-AB3DBE84C885}" type="presOf" srcId="{5FE84C93-7B3D-B346-9010-575C713523DC}" destId="{4469C399-4795-2E4B-9988-B77F45810F9B}" srcOrd="0" destOrd="0" presId="urn:microsoft.com/office/officeart/2005/8/layout/hList1"/>
    <dgm:cxn modelId="{22F7B131-C44C-0643-8F04-C045A6FDF9E0}" type="presOf" srcId="{1FABA96C-C614-F84B-8C34-954F3104041D}" destId="{8894FFD8-FE07-A648-9A86-172AED636B9E}" srcOrd="0" destOrd="4" presId="urn:microsoft.com/office/officeart/2005/8/layout/hList1"/>
    <dgm:cxn modelId="{CB818D36-7987-FB45-A0EF-42B9CFF36DC5}" srcId="{810BBC3C-ED93-8742-81EB-82F6AE118A96}" destId="{02F29E8C-7D3B-CE45-887E-294B85CD58D4}" srcOrd="1" destOrd="0" parTransId="{4CAF3143-4C9A-414B-AD73-9988085ABC2E}" sibTransId="{8235F25F-E6A7-ED47-B679-3C95A8B8AE22}"/>
    <dgm:cxn modelId="{47E0FA3B-9AD5-0442-A853-3DA285A69164}" srcId="{563B9901-FA6B-8F43-891E-A533DCAD4686}" destId="{C9FFEBE6-A483-5F42-92FA-EB1720EACD0A}" srcOrd="5" destOrd="0" parTransId="{4919DE63-A187-D74A-9FC9-F1F1C9289429}" sibTransId="{333C93F3-5984-BC41-9B3A-E8772699EB70}"/>
    <dgm:cxn modelId="{6AEA1646-747E-564F-B123-1C75071F8FF5}" srcId="{AF7CE8A7-1727-7D4A-A2A1-7634401BAD85}" destId="{B6D098E1-183A-E84C-AD4E-6BDC1E8ED3B0}" srcOrd="2" destOrd="0" parTransId="{29157933-266A-7B47-9AF3-21BA8A2205DA}" sibTransId="{ECA4401E-67C7-1E44-A794-0FF1BD37C331}"/>
    <dgm:cxn modelId="{B8B30453-E99E-A84D-B112-E4DE8B289F5F}" srcId="{563B9901-FA6B-8F43-891E-A533DCAD4686}" destId="{115169E9-B720-D047-9BE2-9BE6952565D6}" srcOrd="1" destOrd="0" parTransId="{A917EEE6-B0D8-AE47-A315-540EC8404098}" sibTransId="{62256669-9E68-324F-8A10-15732484391E}"/>
    <dgm:cxn modelId="{A2696561-5D2C-DC47-9025-335D585362A9}" srcId="{563B9901-FA6B-8F43-891E-A533DCAD4686}" destId="{8D970758-53A1-C149-BD21-BA3E6E0A72BE}" srcOrd="0" destOrd="0" parTransId="{D0847B50-F900-F342-89B3-536D3642134B}" sibTransId="{69815D0E-34FB-394C-86AF-6AFFCAECA8EE}"/>
    <dgm:cxn modelId="{CC1ABA64-78DD-0A40-B163-FB34089A4DD4}" srcId="{B6D098E1-183A-E84C-AD4E-6BDC1E8ED3B0}" destId="{C20BFC05-9B9E-5A43-A51C-74006CA8C60B}" srcOrd="0" destOrd="0" parTransId="{6744B070-5577-6B45-AE79-B4801EF99203}" sibTransId="{AEC84293-57C6-DB49-B740-C4E0FBB8730F}"/>
    <dgm:cxn modelId="{CCFC5C6A-BA46-BE43-BABF-1BB738ABDA94}" type="presOf" srcId="{B512C768-0EAA-1D4E-9423-07BD5083A16F}" destId="{8894FFD8-FE07-A648-9A86-172AED636B9E}" srcOrd="0" destOrd="2" presId="urn:microsoft.com/office/officeart/2005/8/layout/hList1"/>
    <dgm:cxn modelId="{06661A6C-2E1D-9E4A-BF88-B33B41EAEA65}" type="presOf" srcId="{115169E9-B720-D047-9BE2-9BE6952565D6}" destId="{8894FFD8-FE07-A648-9A86-172AED636B9E}" srcOrd="0" destOrd="1" presId="urn:microsoft.com/office/officeart/2005/8/layout/hList1"/>
    <dgm:cxn modelId="{AC7E0275-0F27-AA4B-AD86-1B612E1CFB61}" type="presOf" srcId="{C20BFC05-9B9E-5A43-A51C-74006CA8C60B}" destId="{04952374-4633-2748-B5B9-8DC5F54DF2A1}" srcOrd="0" destOrd="0" presId="urn:microsoft.com/office/officeart/2005/8/layout/hList1"/>
    <dgm:cxn modelId="{18ED8087-F8B8-7F4C-B946-2CD2645A6EA0}" srcId="{563B9901-FA6B-8F43-891E-A533DCAD4686}" destId="{B512C768-0EAA-1D4E-9423-07BD5083A16F}" srcOrd="2" destOrd="0" parTransId="{68A2AF9D-1140-3544-954D-3320810D184C}" sibTransId="{69A0B57D-7F6A-024A-B1B5-26B793F533B1}"/>
    <dgm:cxn modelId="{5CB8B697-7040-F846-847A-3D2E4D3FA3B7}" srcId="{563B9901-FA6B-8F43-891E-A533DCAD4686}" destId="{1FABA96C-C614-F84B-8C34-954F3104041D}" srcOrd="4" destOrd="0" parTransId="{EE8DF72F-892B-2848-B50C-01E756B589EA}" sibTransId="{2328315E-FCBB-C644-9692-ABEC322E91DD}"/>
    <dgm:cxn modelId="{6F296D9E-B3AB-214A-B399-9E571FAEF1A8}" type="presOf" srcId="{19D820A4-B6C8-7D42-9AEC-FEEA87F340C0}" destId="{04952374-4633-2748-B5B9-8DC5F54DF2A1}" srcOrd="0" destOrd="1" presId="urn:microsoft.com/office/officeart/2005/8/layout/hList1"/>
    <dgm:cxn modelId="{BA7289A5-F75A-E64C-A8D5-0750E10E3849}" srcId="{B6D098E1-183A-E84C-AD4E-6BDC1E8ED3B0}" destId="{FDE880FE-0B77-1041-955C-6ED1C0808DCA}" srcOrd="3" destOrd="0" parTransId="{680AA8AD-A5BD-884B-AA49-3AD1DA9DD55B}" sibTransId="{F71FFC96-F6FC-EF4B-89F0-0F634DEC3571}"/>
    <dgm:cxn modelId="{E8083CA7-09FA-7442-A887-7D9FEEB7BFEF}" type="presOf" srcId="{60A27A21-8C2F-A945-A32B-048B879F94BC}" destId="{04952374-4633-2748-B5B9-8DC5F54DF2A1}" srcOrd="0" destOrd="4" presId="urn:microsoft.com/office/officeart/2005/8/layout/hList1"/>
    <dgm:cxn modelId="{B6E6A9AB-551C-454C-8FFB-6E1C9CE942B9}" type="presOf" srcId="{213E518B-B05E-1447-8E9F-DF171D8F528F}" destId="{8894FFD8-FE07-A648-9A86-172AED636B9E}" srcOrd="0" destOrd="3" presId="urn:microsoft.com/office/officeart/2005/8/layout/hList1"/>
    <dgm:cxn modelId="{9E6E21AD-445D-234F-AB3C-FBCDDDA5124D}" type="presOf" srcId="{FDE880FE-0B77-1041-955C-6ED1C0808DCA}" destId="{04952374-4633-2748-B5B9-8DC5F54DF2A1}" srcOrd="0" destOrd="3" presId="urn:microsoft.com/office/officeart/2005/8/layout/hList1"/>
    <dgm:cxn modelId="{4E498DB4-1E4F-0543-9272-B5C825DEB316}" type="presOf" srcId="{58404511-304D-D841-A986-D82D880AAA5C}" destId="{4469C399-4795-2E4B-9988-B77F45810F9B}" srcOrd="0" destOrd="2" presId="urn:microsoft.com/office/officeart/2005/8/layout/hList1"/>
    <dgm:cxn modelId="{E29C35BA-D4CA-D74C-9122-AE752D2F8DB8}" srcId="{B6D098E1-183A-E84C-AD4E-6BDC1E8ED3B0}" destId="{4BD974D9-C0B6-1F47-A473-D00FEF5DE694}" srcOrd="2" destOrd="0" parTransId="{11949A62-8C3C-0240-8D38-F7DE1297DDBC}" sibTransId="{B6015CFF-6913-D946-BF71-4129A8BD9050}"/>
    <dgm:cxn modelId="{5C9DE1C1-BB50-F846-AB86-FBE987F135EF}" srcId="{810BBC3C-ED93-8742-81EB-82F6AE118A96}" destId="{58404511-304D-D841-A986-D82D880AAA5C}" srcOrd="2" destOrd="0" parTransId="{70D8D009-16F9-954B-A239-5BCEFC36ECAB}" sibTransId="{31C5B392-A105-E247-A181-EC0482FB8466}"/>
    <dgm:cxn modelId="{A4DA1EC6-1F47-6243-9E87-32AB91CEFFAE}" type="presOf" srcId="{8D970758-53A1-C149-BD21-BA3E6E0A72BE}" destId="{8894FFD8-FE07-A648-9A86-172AED636B9E}" srcOrd="0" destOrd="0" presId="urn:microsoft.com/office/officeart/2005/8/layout/hList1"/>
    <dgm:cxn modelId="{988098E0-D38A-D940-9352-04285C84BCB6}" type="presOf" srcId="{810BBC3C-ED93-8742-81EB-82F6AE118A96}" destId="{62AF57C8-24E9-4745-9E51-A4FC263886FA}" srcOrd="0" destOrd="0" presId="urn:microsoft.com/office/officeart/2005/8/layout/hList1"/>
    <dgm:cxn modelId="{0E79B1E7-FFEB-1B43-8D8D-5F772C05A172}" srcId="{563B9901-FA6B-8F43-891E-A533DCAD4686}" destId="{213E518B-B05E-1447-8E9F-DF171D8F528F}" srcOrd="3" destOrd="0" parTransId="{5D98EA06-3BCC-C943-81DD-21DFAE9064A1}" sibTransId="{653F1329-AADE-BB42-A6D6-767149C70F43}"/>
    <dgm:cxn modelId="{DF4788E8-3453-9D45-8AE9-D50643D3614C}" type="presOf" srcId="{563B9901-FA6B-8F43-891E-A533DCAD4686}" destId="{DA22AB0B-627A-BB45-8A2B-F702D16E5EE7}" srcOrd="0" destOrd="0" presId="urn:microsoft.com/office/officeart/2005/8/layout/hList1"/>
    <dgm:cxn modelId="{1A5695EC-9B05-C243-B58E-65AE20926BEF}" srcId="{AF7CE8A7-1727-7D4A-A2A1-7634401BAD85}" destId="{810BBC3C-ED93-8742-81EB-82F6AE118A96}" srcOrd="1" destOrd="0" parTransId="{A48E1C53-E9B9-2F4D-A3CE-E924EC9E5D77}" sibTransId="{EDC401A4-610C-D349-871B-20C43A8D8EAB}"/>
    <dgm:cxn modelId="{9D47D4ED-AC44-D64C-9565-0076A53B2901}" type="presOf" srcId="{B6D098E1-183A-E84C-AD4E-6BDC1E8ED3B0}" destId="{959DEDD8-76A2-B345-A333-5043FDF263AD}" srcOrd="0" destOrd="0" presId="urn:microsoft.com/office/officeart/2005/8/layout/hList1"/>
    <dgm:cxn modelId="{5373BFF8-3E6C-F745-B347-3F0B8AAFF933}" type="presOf" srcId="{02F29E8C-7D3B-CE45-887E-294B85CD58D4}" destId="{4469C399-4795-2E4B-9988-B77F45810F9B}" srcOrd="0" destOrd="1" presId="urn:microsoft.com/office/officeart/2005/8/layout/hList1"/>
    <dgm:cxn modelId="{3C0E45BE-2255-6D47-96D8-E6DB3989B11C}" type="presParOf" srcId="{1FFE236E-1419-F345-BBA2-8CCE1299B726}" destId="{94B9218B-A336-A14A-8DB5-A4D505BFDB90}" srcOrd="0" destOrd="0" presId="urn:microsoft.com/office/officeart/2005/8/layout/hList1"/>
    <dgm:cxn modelId="{2547551C-7801-E34C-977E-A3FE52A459F7}" type="presParOf" srcId="{94B9218B-A336-A14A-8DB5-A4D505BFDB90}" destId="{DA22AB0B-627A-BB45-8A2B-F702D16E5EE7}" srcOrd="0" destOrd="0" presId="urn:microsoft.com/office/officeart/2005/8/layout/hList1"/>
    <dgm:cxn modelId="{404AB3C4-7B99-2D46-837A-21281F8FEDD4}" type="presParOf" srcId="{94B9218B-A336-A14A-8DB5-A4D505BFDB90}" destId="{8894FFD8-FE07-A648-9A86-172AED636B9E}" srcOrd="1" destOrd="0" presId="urn:microsoft.com/office/officeart/2005/8/layout/hList1"/>
    <dgm:cxn modelId="{67745A0D-55DE-7B4B-965E-121962F7DF9A}" type="presParOf" srcId="{1FFE236E-1419-F345-BBA2-8CCE1299B726}" destId="{84B22192-A62D-CC4C-9BB8-D5CF17918994}" srcOrd="1" destOrd="0" presId="urn:microsoft.com/office/officeart/2005/8/layout/hList1"/>
    <dgm:cxn modelId="{54FC7C86-01C5-C34F-AD1B-35CEC5302143}" type="presParOf" srcId="{1FFE236E-1419-F345-BBA2-8CCE1299B726}" destId="{B0CD790E-3F6E-AC41-A713-16ED573DB115}" srcOrd="2" destOrd="0" presId="urn:microsoft.com/office/officeart/2005/8/layout/hList1"/>
    <dgm:cxn modelId="{34B3CBB4-A087-D842-BE4F-201F5EE0DCE0}" type="presParOf" srcId="{B0CD790E-3F6E-AC41-A713-16ED573DB115}" destId="{62AF57C8-24E9-4745-9E51-A4FC263886FA}" srcOrd="0" destOrd="0" presId="urn:microsoft.com/office/officeart/2005/8/layout/hList1"/>
    <dgm:cxn modelId="{004E06C3-14CB-2B4D-948D-58BB68C7CFFC}" type="presParOf" srcId="{B0CD790E-3F6E-AC41-A713-16ED573DB115}" destId="{4469C399-4795-2E4B-9988-B77F45810F9B}" srcOrd="1" destOrd="0" presId="urn:microsoft.com/office/officeart/2005/8/layout/hList1"/>
    <dgm:cxn modelId="{B312394F-85B1-BF4F-92B7-1FBA0A914E7D}" type="presParOf" srcId="{1FFE236E-1419-F345-BBA2-8CCE1299B726}" destId="{4779BB09-7B2D-B74F-9F2B-BEC3D7627EB7}" srcOrd="3" destOrd="0" presId="urn:microsoft.com/office/officeart/2005/8/layout/hList1"/>
    <dgm:cxn modelId="{3B643BC4-9DB5-584B-A6EF-D7E32C479AD5}" type="presParOf" srcId="{1FFE236E-1419-F345-BBA2-8CCE1299B726}" destId="{FAC97B55-D6E2-EF42-BBFC-DBBE7DF6D91A}" srcOrd="4" destOrd="0" presId="urn:microsoft.com/office/officeart/2005/8/layout/hList1"/>
    <dgm:cxn modelId="{7DDF7731-EF3B-7246-890B-D41650E25AB6}" type="presParOf" srcId="{FAC97B55-D6E2-EF42-BBFC-DBBE7DF6D91A}" destId="{959DEDD8-76A2-B345-A333-5043FDF263AD}" srcOrd="0" destOrd="0" presId="urn:microsoft.com/office/officeart/2005/8/layout/hList1"/>
    <dgm:cxn modelId="{597DED93-49EB-1248-AC7F-883F62E1D81F}" type="presParOf" srcId="{FAC97B55-D6E2-EF42-BBFC-DBBE7DF6D91A}" destId="{04952374-4633-2748-B5B9-8DC5F54DF2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AD1870-230C-C74B-9C89-1CBF0D1283E6}" type="doc">
      <dgm:prSet loTypeId="urn:microsoft.com/office/officeart/2005/8/layout/vList2" loCatId="" qsTypeId="urn:microsoft.com/office/officeart/2005/8/quickstyle/simple4" qsCatId="simple" csTypeId="urn:microsoft.com/office/officeart/2005/8/colors/accent2_2" csCatId="accent2"/>
      <dgm:spPr/>
      <dgm:t>
        <a:bodyPr/>
        <a:lstStyle/>
        <a:p>
          <a:endParaRPr lang="it-IT"/>
        </a:p>
      </dgm:t>
    </dgm:pt>
    <dgm:pt modelId="{C4C0E0B6-EA40-6940-ABF5-A210404A9802}">
      <dgm:prSet/>
      <dgm:spPr/>
      <dgm:t>
        <a:bodyPr/>
        <a:lstStyle/>
        <a:p>
          <a:pPr rtl="0"/>
          <a:r>
            <a:rPr lang="it-IT">
              <a:latin typeface="Verdana"/>
              <a:cs typeface="Verdana"/>
            </a:rPr>
            <a:t>INCLUSIONE</a:t>
          </a:r>
        </a:p>
      </dgm:t>
    </dgm:pt>
    <dgm:pt modelId="{390EE610-B730-244B-9398-789AD5489B45}" type="parTrans" cxnId="{133DCA59-F4A2-6947-9893-B482654B2F0F}">
      <dgm:prSet/>
      <dgm:spPr/>
      <dgm:t>
        <a:bodyPr/>
        <a:lstStyle/>
        <a:p>
          <a:endParaRPr lang="it-IT">
            <a:latin typeface="Verdana"/>
            <a:cs typeface="Verdana"/>
          </a:endParaRPr>
        </a:p>
      </dgm:t>
    </dgm:pt>
    <dgm:pt modelId="{57A2B39D-06F9-9E40-B35D-E0F5274EAFB4}" type="sibTrans" cxnId="{133DCA59-F4A2-6947-9893-B482654B2F0F}">
      <dgm:prSet/>
      <dgm:spPr/>
      <dgm:t>
        <a:bodyPr/>
        <a:lstStyle/>
        <a:p>
          <a:endParaRPr lang="it-IT">
            <a:latin typeface="Verdana"/>
            <a:cs typeface="Verdana"/>
          </a:endParaRPr>
        </a:p>
      </dgm:t>
    </dgm:pt>
    <dgm:pt modelId="{7749865E-D36D-2A43-B811-0892A626A2ED}">
      <dgm:prSet/>
      <dgm:spPr/>
      <dgm:t>
        <a:bodyPr/>
        <a:lstStyle/>
        <a:p>
          <a:pPr rtl="0"/>
          <a:r>
            <a:rPr lang="it-IT">
              <a:latin typeface="Verdana"/>
              <a:cs typeface="Verdana"/>
            </a:rPr>
            <a:t>Use case inserito in un altro use case</a:t>
          </a:r>
        </a:p>
      </dgm:t>
    </dgm:pt>
    <dgm:pt modelId="{1720085B-C6AE-4244-AFF7-2B2120274BC7}" type="parTrans" cxnId="{7B5BCCE7-0928-9244-8D77-8E6EAB4F3BAA}">
      <dgm:prSet/>
      <dgm:spPr/>
      <dgm:t>
        <a:bodyPr/>
        <a:lstStyle/>
        <a:p>
          <a:endParaRPr lang="it-IT">
            <a:latin typeface="Verdana"/>
            <a:cs typeface="Verdana"/>
          </a:endParaRPr>
        </a:p>
      </dgm:t>
    </dgm:pt>
    <dgm:pt modelId="{29387658-1009-4043-8803-1D09BDAC3EA3}" type="sibTrans" cxnId="{7B5BCCE7-0928-9244-8D77-8E6EAB4F3BAA}">
      <dgm:prSet/>
      <dgm:spPr/>
      <dgm:t>
        <a:bodyPr/>
        <a:lstStyle/>
        <a:p>
          <a:endParaRPr lang="it-IT">
            <a:latin typeface="Verdana"/>
            <a:cs typeface="Verdana"/>
          </a:endParaRPr>
        </a:p>
      </dgm:t>
    </dgm:pt>
    <dgm:pt modelId="{792CBC68-1550-FC44-ABA2-CD28BEC97D10}">
      <dgm:prSet/>
      <dgm:spPr/>
      <dgm:t>
        <a:bodyPr/>
        <a:lstStyle/>
        <a:p>
          <a:pPr rtl="0"/>
          <a:r>
            <a:rPr lang="it-IT">
              <a:latin typeface="Verdana"/>
              <a:cs typeface="Verdana"/>
            </a:rPr>
            <a:t>Viene eseguito sempre quando lo use case di riferimento è eseguito</a:t>
          </a:r>
        </a:p>
      </dgm:t>
    </dgm:pt>
    <dgm:pt modelId="{BF8F0215-F81A-BB46-99AF-1060296B8C38}" type="parTrans" cxnId="{4EF1D66E-B63A-FA4B-A2F1-1A2A1D5493B2}">
      <dgm:prSet/>
      <dgm:spPr/>
      <dgm:t>
        <a:bodyPr/>
        <a:lstStyle/>
        <a:p>
          <a:endParaRPr lang="it-IT">
            <a:latin typeface="Verdana"/>
            <a:cs typeface="Verdana"/>
          </a:endParaRPr>
        </a:p>
      </dgm:t>
    </dgm:pt>
    <dgm:pt modelId="{7F2C020E-4C28-844D-A687-DD21A0EF4351}" type="sibTrans" cxnId="{4EF1D66E-B63A-FA4B-A2F1-1A2A1D5493B2}">
      <dgm:prSet/>
      <dgm:spPr/>
      <dgm:t>
        <a:bodyPr/>
        <a:lstStyle/>
        <a:p>
          <a:endParaRPr lang="it-IT">
            <a:latin typeface="Verdana"/>
            <a:cs typeface="Verdana"/>
          </a:endParaRPr>
        </a:p>
      </dgm:t>
    </dgm:pt>
    <dgm:pt modelId="{B78DC74F-D6DD-444E-AB21-40DAF03C8A80}">
      <dgm:prSet/>
      <dgm:spPr/>
      <dgm:t>
        <a:bodyPr/>
        <a:lstStyle/>
        <a:p>
          <a:pPr rtl="0"/>
          <a:r>
            <a:rPr lang="it-IT">
              <a:latin typeface="Verdana"/>
              <a:cs typeface="Verdana"/>
            </a:rPr>
            <a:t>ESTENSIONE</a:t>
          </a:r>
        </a:p>
      </dgm:t>
    </dgm:pt>
    <dgm:pt modelId="{515F73B5-3AFA-E74A-AF2C-E8F32EC33B70}" type="parTrans" cxnId="{E744CDB2-B511-B04B-83FF-BF1598EA32D6}">
      <dgm:prSet/>
      <dgm:spPr/>
      <dgm:t>
        <a:bodyPr/>
        <a:lstStyle/>
        <a:p>
          <a:endParaRPr lang="it-IT">
            <a:latin typeface="Verdana"/>
            <a:cs typeface="Verdana"/>
          </a:endParaRPr>
        </a:p>
      </dgm:t>
    </dgm:pt>
    <dgm:pt modelId="{5D7EF073-FE2C-934D-836A-20A3A95D61FB}" type="sibTrans" cxnId="{E744CDB2-B511-B04B-83FF-BF1598EA32D6}">
      <dgm:prSet/>
      <dgm:spPr/>
      <dgm:t>
        <a:bodyPr/>
        <a:lstStyle/>
        <a:p>
          <a:endParaRPr lang="it-IT">
            <a:latin typeface="Verdana"/>
            <a:cs typeface="Verdana"/>
          </a:endParaRPr>
        </a:p>
      </dgm:t>
    </dgm:pt>
    <dgm:pt modelId="{22CD4F78-1CE9-AF42-9783-6C55B7B01229}">
      <dgm:prSet/>
      <dgm:spPr/>
      <dgm:t>
        <a:bodyPr/>
        <a:lstStyle/>
        <a:p>
          <a:pPr rtl="0"/>
          <a:r>
            <a:rPr lang="it-IT">
              <a:latin typeface="Verdana"/>
              <a:cs typeface="Verdana"/>
            </a:rPr>
            <a:t>Uso opzionale di uno use case in concomitanza di un altro</a:t>
          </a:r>
        </a:p>
      </dgm:t>
    </dgm:pt>
    <dgm:pt modelId="{200D3927-0C8D-3347-B2D1-EA58BC6CAF16}" type="parTrans" cxnId="{6DE45943-9B23-554F-8D88-4A77D8EF206D}">
      <dgm:prSet/>
      <dgm:spPr/>
      <dgm:t>
        <a:bodyPr/>
        <a:lstStyle/>
        <a:p>
          <a:endParaRPr lang="it-IT">
            <a:latin typeface="Verdana"/>
            <a:cs typeface="Verdana"/>
          </a:endParaRPr>
        </a:p>
      </dgm:t>
    </dgm:pt>
    <dgm:pt modelId="{6A3AF24E-0646-8F45-B884-B262676FA497}" type="sibTrans" cxnId="{6DE45943-9B23-554F-8D88-4A77D8EF206D}">
      <dgm:prSet/>
      <dgm:spPr/>
      <dgm:t>
        <a:bodyPr/>
        <a:lstStyle/>
        <a:p>
          <a:endParaRPr lang="it-IT">
            <a:latin typeface="Verdana"/>
            <a:cs typeface="Verdana"/>
          </a:endParaRPr>
        </a:p>
      </dgm:t>
    </dgm:pt>
    <dgm:pt modelId="{70716B25-CF19-9349-8DE8-B948FE81A9B5}">
      <dgm:prSet/>
      <dgm:spPr/>
      <dgm:t>
        <a:bodyPr/>
        <a:lstStyle/>
        <a:p>
          <a:pPr rtl="0"/>
          <a:r>
            <a:rPr lang="it-IT">
              <a:latin typeface="Verdana"/>
              <a:cs typeface="Verdana"/>
            </a:rPr>
            <a:t>L’esecuzione dello use case può anche non avvenire</a:t>
          </a:r>
        </a:p>
      </dgm:t>
    </dgm:pt>
    <dgm:pt modelId="{C4428C83-8AE5-4A4E-9992-98575028E910}" type="parTrans" cxnId="{4160C646-C23F-0149-93D9-F50C82D02A8B}">
      <dgm:prSet/>
      <dgm:spPr/>
      <dgm:t>
        <a:bodyPr/>
        <a:lstStyle/>
        <a:p>
          <a:endParaRPr lang="it-IT">
            <a:latin typeface="Verdana"/>
            <a:cs typeface="Verdana"/>
          </a:endParaRPr>
        </a:p>
      </dgm:t>
    </dgm:pt>
    <dgm:pt modelId="{52F451D2-DC5C-8A49-8386-C3B2499041F4}" type="sibTrans" cxnId="{4160C646-C23F-0149-93D9-F50C82D02A8B}">
      <dgm:prSet/>
      <dgm:spPr/>
      <dgm:t>
        <a:bodyPr/>
        <a:lstStyle/>
        <a:p>
          <a:endParaRPr lang="it-IT">
            <a:latin typeface="Verdana"/>
            <a:cs typeface="Verdana"/>
          </a:endParaRPr>
        </a:p>
      </dgm:t>
    </dgm:pt>
    <dgm:pt modelId="{F3804D17-3012-FC43-AB7B-56CA7A416341}">
      <dgm:prSet/>
      <dgm:spPr/>
      <dgm:t>
        <a:bodyPr/>
        <a:lstStyle/>
        <a:p>
          <a:pPr rtl="0"/>
          <a:r>
            <a:rPr lang="it-IT">
              <a:latin typeface="Verdana"/>
              <a:cs typeface="Verdana"/>
            </a:rPr>
            <a:t>GENERALIZZAZIONE</a:t>
          </a:r>
        </a:p>
      </dgm:t>
    </dgm:pt>
    <dgm:pt modelId="{27046832-7370-6745-9C19-77D7C118188D}" type="parTrans" cxnId="{495A7223-8BFD-0A47-8F25-98DEB5F4BC9F}">
      <dgm:prSet/>
      <dgm:spPr/>
      <dgm:t>
        <a:bodyPr/>
        <a:lstStyle/>
        <a:p>
          <a:endParaRPr lang="it-IT">
            <a:latin typeface="Verdana"/>
            <a:cs typeface="Verdana"/>
          </a:endParaRPr>
        </a:p>
      </dgm:t>
    </dgm:pt>
    <dgm:pt modelId="{66E8FAAD-06C3-F448-9D79-9F854CC33510}" type="sibTrans" cxnId="{495A7223-8BFD-0A47-8F25-98DEB5F4BC9F}">
      <dgm:prSet/>
      <dgm:spPr/>
      <dgm:t>
        <a:bodyPr/>
        <a:lstStyle/>
        <a:p>
          <a:endParaRPr lang="it-IT">
            <a:latin typeface="Verdana"/>
            <a:cs typeface="Verdana"/>
          </a:endParaRPr>
        </a:p>
      </dgm:t>
    </dgm:pt>
    <dgm:pt modelId="{B07E6830-0097-3E4C-B88F-92AFE2EB9AB0}">
      <dgm:prSet/>
      <dgm:spPr/>
      <dgm:t>
        <a:bodyPr/>
        <a:lstStyle/>
        <a:p>
          <a:pPr rtl="0"/>
          <a:r>
            <a:rPr lang="it-IT">
              <a:latin typeface="Verdana"/>
              <a:cs typeface="Verdana"/>
            </a:rPr>
            <a:t>Relazione tra elementi del modello del tipo classe/sottoclasse</a:t>
          </a:r>
        </a:p>
      </dgm:t>
    </dgm:pt>
    <dgm:pt modelId="{F44D01BB-AE31-004A-9ACA-40BC2564C826}" type="parTrans" cxnId="{9EC7BB07-DE9D-F344-842F-2B4225A424D2}">
      <dgm:prSet/>
      <dgm:spPr/>
      <dgm:t>
        <a:bodyPr/>
        <a:lstStyle/>
        <a:p>
          <a:endParaRPr lang="it-IT">
            <a:latin typeface="Verdana"/>
            <a:cs typeface="Verdana"/>
          </a:endParaRPr>
        </a:p>
      </dgm:t>
    </dgm:pt>
    <dgm:pt modelId="{2961A0FC-CF77-3B43-A255-BCFC6981C51B}" type="sibTrans" cxnId="{9EC7BB07-DE9D-F344-842F-2B4225A424D2}">
      <dgm:prSet/>
      <dgm:spPr/>
      <dgm:t>
        <a:bodyPr/>
        <a:lstStyle/>
        <a:p>
          <a:endParaRPr lang="it-IT">
            <a:latin typeface="Verdana"/>
            <a:cs typeface="Verdana"/>
          </a:endParaRPr>
        </a:p>
      </dgm:t>
    </dgm:pt>
    <dgm:pt modelId="{89B68543-E447-8E46-85BA-E9E2C143476C}">
      <dgm:prSet/>
      <dgm:spPr/>
      <dgm:t>
        <a:bodyPr/>
        <a:lstStyle/>
        <a:p>
          <a:pPr rtl="0"/>
          <a:r>
            <a:rPr lang="it-IT" dirty="0">
              <a:latin typeface="Verdana"/>
              <a:cs typeface="Verdana"/>
            </a:rPr>
            <a:t>Definizione di una relazione “</a:t>
          </a:r>
          <a:r>
            <a:rPr lang="it-IT" dirty="0" err="1">
              <a:latin typeface="Verdana"/>
              <a:cs typeface="Verdana"/>
            </a:rPr>
            <a:t>is</a:t>
          </a:r>
          <a:r>
            <a:rPr lang="it-IT" dirty="0">
              <a:latin typeface="Verdana"/>
              <a:cs typeface="Verdana"/>
            </a:rPr>
            <a:t> </a:t>
          </a:r>
          <a:r>
            <a:rPr lang="it-IT" dirty="0" err="1">
              <a:latin typeface="Verdana"/>
              <a:cs typeface="Verdana"/>
            </a:rPr>
            <a:t>type</a:t>
          </a:r>
          <a:r>
            <a:rPr lang="it-IT" dirty="0">
              <a:latin typeface="Verdana"/>
              <a:cs typeface="Verdana"/>
            </a:rPr>
            <a:t> of”</a:t>
          </a:r>
        </a:p>
      </dgm:t>
    </dgm:pt>
    <dgm:pt modelId="{31F6F79B-0B74-2648-8330-BFB9B8F23D57}" type="parTrans" cxnId="{21BDD7DA-2C3A-834A-92B4-5D4A2E0EA11A}">
      <dgm:prSet/>
      <dgm:spPr/>
      <dgm:t>
        <a:bodyPr/>
        <a:lstStyle/>
        <a:p>
          <a:endParaRPr lang="it-IT">
            <a:latin typeface="Verdana"/>
            <a:cs typeface="Verdana"/>
          </a:endParaRPr>
        </a:p>
      </dgm:t>
    </dgm:pt>
    <dgm:pt modelId="{57577E9D-CC95-2147-AF03-2E5BB44C2FB3}" type="sibTrans" cxnId="{21BDD7DA-2C3A-834A-92B4-5D4A2E0EA11A}">
      <dgm:prSet/>
      <dgm:spPr/>
      <dgm:t>
        <a:bodyPr/>
        <a:lstStyle/>
        <a:p>
          <a:endParaRPr lang="it-IT">
            <a:latin typeface="Verdana"/>
            <a:cs typeface="Verdana"/>
          </a:endParaRPr>
        </a:p>
      </dgm:t>
    </dgm:pt>
    <dgm:pt modelId="{CB3514E9-4664-4949-8082-AD878092EA28}" type="pres">
      <dgm:prSet presAssocID="{8AAD1870-230C-C74B-9C89-1CBF0D1283E6}" presName="linear" presStyleCnt="0">
        <dgm:presLayoutVars>
          <dgm:animLvl val="lvl"/>
          <dgm:resizeHandles val="exact"/>
        </dgm:presLayoutVars>
      </dgm:prSet>
      <dgm:spPr/>
    </dgm:pt>
    <dgm:pt modelId="{29EB68B7-83CF-5D40-80A5-1D8FD5940787}" type="pres">
      <dgm:prSet presAssocID="{C4C0E0B6-EA40-6940-ABF5-A210404A9802}" presName="parentText" presStyleLbl="node1" presStyleIdx="0" presStyleCnt="3">
        <dgm:presLayoutVars>
          <dgm:chMax val="0"/>
          <dgm:bulletEnabled val="1"/>
        </dgm:presLayoutVars>
      </dgm:prSet>
      <dgm:spPr/>
    </dgm:pt>
    <dgm:pt modelId="{7CF99813-D199-9041-ADC8-E6FCEDB0CC8B}" type="pres">
      <dgm:prSet presAssocID="{C4C0E0B6-EA40-6940-ABF5-A210404A9802}" presName="childText" presStyleLbl="revTx" presStyleIdx="0" presStyleCnt="3">
        <dgm:presLayoutVars>
          <dgm:bulletEnabled val="1"/>
        </dgm:presLayoutVars>
      </dgm:prSet>
      <dgm:spPr/>
    </dgm:pt>
    <dgm:pt modelId="{B0B771BD-F4B1-0447-BC9C-D7EE82D533DA}" type="pres">
      <dgm:prSet presAssocID="{B78DC74F-D6DD-444E-AB21-40DAF03C8A80}" presName="parentText" presStyleLbl="node1" presStyleIdx="1" presStyleCnt="3">
        <dgm:presLayoutVars>
          <dgm:chMax val="0"/>
          <dgm:bulletEnabled val="1"/>
        </dgm:presLayoutVars>
      </dgm:prSet>
      <dgm:spPr/>
    </dgm:pt>
    <dgm:pt modelId="{0E86E0A9-F8BF-474A-B3F8-0541EF3CBA68}" type="pres">
      <dgm:prSet presAssocID="{B78DC74F-D6DD-444E-AB21-40DAF03C8A80}" presName="childText" presStyleLbl="revTx" presStyleIdx="1" presStyleCnt="3">
        <dgm:presLayoutVars>
          <dgm:bulletEnabled val="1"/>
        </dgm:presLayoutVars>
      </dgm:prSet>
      <dgm:spPr/>
    </dgm:pt>
    <dgm:pt modelId="{8DD2032C-D142-A24E-B5A0-B8C3D6396B13}" type="pres">
      <dgm:prSet presAssocID="{F3804D17-3012-FC43-AB7B-56CA7A416341}" presName="parentText" presStyleLbl="node1" presStyleIdx="2" presStyleCnt="3">
        <dgm:presLayoutVars>
          <dgm:chMax val="0"/>
          <dgm:bulletEnabled val="1"/>
        </dgm:presLayoutVars>
      </dgm:prSet>
      <dgm:spPr/>
    </dgm:pt>
    <dgm:pt modelId="{B061F15C-2E48-B946-BFCB-1F86B50A0F01}" type="pres">
      <dgm:prSet presAssocID="{F3804D17-3012-FC43-AB7B-56CA7A416341}" presName="childText" presStyleLbl="revTx" presStyleIdx="2" presStyleCnt="3">
        <dgm:presLayoutVars>
          <dgm:bulletEnabled val="1"/>
        </dgm:presLayoutVars>
      </dgm:prSet>
      <dgm:spPr/>
    </dgm:pt>
  </dgm:ptLst>
  <dgm:cxnLst>
    <dgm:cxn modelId="{9EC7BB07-DE9D-F344-842F-2B4225A424D2}" srcId="{F3804D17-3012-FC43-AB7B-56CA7A416341}" destId="{B07E6830-0097-3E4C-B88F-92AFE2EB9AB0}" srcOrd="0" destOrd="0" parTransId="{F44D01BB-AE31-004A-9ACA-40BC2564C826}" sibTransId="{2961A0FC-CF77-3B43-A255-BCFC6981C51B}"/>
    <dgm:cxn modelId="{495A7223-8BFD-0A47-8F25-98DEB5F4BC9F}" srcId="{8AAD1870-230C-C74B-9C89-1CBF0D1283E6}" destId="{F3804D17-3012-FC43-AB7B-56CA7A416341}" srcOrd="2" destOrd="0" parTransId="{27046832-7370-6745-9C19-77D7C118188D}" sibTransId="{66E8FAAD-06C3-F448-9D79-9F854CC33510}"/>
    <dgm:cxn modelId="{123BE932-22F8-5243-8C93-1522BD58A1B4}" type="presOf" srcId="{7749865E-D36D-2A43-B811-0892A626A2ED}" destId="{7CF99813-D199-9041-ADC8-E6FCEDB0CC8B}" srcOrd="0" destOrd="0" presId="urn:microsoft.com/office/officeart/2005/8/layout/vList2"/>
    <dgm:cxn modelId="{74B7783F-F5A1-0E47-BE7E-D05FCBDEDD24}" type="presOf" srcId="{22CD4F78-1CE9-AF42-9783-6C55B7B01229}" destId="{0E86E0A9-F8BF-474A-B3F8-0541EF3CBA68}" srcOrd="0" destOrd="0" presId="urn:microsoft.com/office/officeart/2005/8/layout/vList2"/>
    <dgm:cxn modelId="{6DE45943-9B23-554F-8D88-4A77D8EF206D}" srcId="{B78DC74F-D6DD-444E-AB21-40DAF03C8A80}" destId="{22CD4F78-1CE9-AF42-9783-6C55B7B01229}" srcOrd="0" destOrd="0" parTransId="{200D3927-0C8D-3347-B2D1-EA58BC6CAF16}" sibTransId="{6A3AF24E-0646-8F45-B884-B262676FA497}"/>
    <dgm:cxn modelId="{4160C646-C23F-0149-93D9-F50C82D02A8B}" srcId="{B78DC74F-D6DD-444E-AB21-40DAF03C8A80}" destId="{70716B25-CF19-9349-8DE8-B948FE81A9B5}" srcOrd="1" destOrd="0" parTransId="{C4428C83-8AE5-4A4E-9992-98575028E910}" sibTransId="{52F451D2-DC5C-8A49-8386-C3B2499041F4}"/>
    <dgm:cxn modelId="{133DCA59-F4A2-6947-9893-B482654B2F0F}" srcId="{8AAD1870-230C-C74B-9C89-1CBF0D1283E6}" destId="{C4C0E0B6-EA40-6940-ABF5-A210404A9802}" srcOrd="0" destOrd="0" parTransId="{390EE610-B730-244B-9398-789AD5489B45}" sibTransId="{57A2B39D-06F9-9E40-B35D-E0F5274EAFB4}"/>
    <dgm:cxn modelId="{4EF1D66E-B63A-FA4B-A2F1-1A2A1D5493B2}" srcId="{C4C0E0B6-EA40-6940-ABF5-A210404A9802}" destId="{792CBC68-1550-FC44-ABA2-CD28BEC97D10}" srcOrd="1" destOrd="0" parTransId="{BF8F0215-F81A-BB46-99AF-1060296B8C38}" sibTransId="{7F2C020E-4C28-844D-A687-DD21A0EF4351}"/>
    <dgm:cxn modelId="{CB704779-5718-D44F-83B5-BFE3775D5BA5}" type="presOf" srcId="{89B68543-E447-8E46-85BA-E9E2C143476C}" destId="{B061F15C-2E48-B946-BFCB-1F86B50A0F01}" srcOrd="0" destOrd="1" presId="urn:microsoft.com/office/officeart/2005/8/layout/vList2"/>
    <dgm:cxn modelId="{B4EA04A6-5ACB-5F4C-9863-9A64917A2F6D}" type="presOf" srcId="{792CBC68-1550-FC44-ABA2-CD28BEC97D10}" destId="{7CF99813-D199-9041-ADC8-E6FCEDB0CC8B}" srcOrd="0" destOrd="1" presId="urn:microsoft.com/office/officeart/2005/8/layout/vList2"/>
    <dgm:cxn modelId="{E744CDB2-B511-B04B-83FF-BF1598EA32D6}" srcId="{8AAD1870-230C-C74B-9C89-1CBF0D1283E6}" destId="{B78DC74F-D6DD-444E-AB21-40DAF03C8A80}" srcOrd="1" destOrd="0" parTransId="{515F73B5-3AFA-E74A-AF2C-E8F32EC33B70}" sibTransId="{5D7EF073-FE2C-934D-836A-20A3A95D61FB}"/>
    <dgm:cxn modelId="{6C58B7B6-4065-B948-A95F-3E495052DDE4}" type="presOf" srcId="{B07E6830-0097-3E4C-B88F-92AFE2EB9AB0}" destId="{B061F15C-2E48-B946-BFCB-1F86B50A0F01}" srcOrd="0" destOrd="0" presId="urn:microsoft.com/office/officeart/2005/8/layout/vList2"/>
    <dgm:cxn modelId="{2283DFC0-DEB7-5043-A2D4-E9D7C7F74EF0}" type="presOf" srcId="{F3804D17-3012-FC43-AB7B-56CA7A416341}" destId="{8DD2032C-D142-A24E-B5A0-B8C3D6396B13}" srcOrd="0" destOrd="0" presId="urn:microsoft.com/office/officeart/2005/8/layout/vList2"/>
    <dgm:cxn modelId="{0229EAC3-D48B-234E-BDF3-E42347A79CE7}" type="presOf" srcId="{70716B25-CF19-9349-8DE8-B948FE81A9B5}" destId="{0E86E0A9-F8BF-474A-B3F8-0541EF3CBA68}" srcOrd="0" destOrd="1" presId="urn:microsoft.com/office/officeart/2005/8/layout/vList2"/>
    <dgm:cxn modelId="{B4224FCD-B315-2A45-8D45-3B0E640F83EB}" type="presOf" srcId="{B78DC74F-D6DD-444E-AB21-40DAF03C8A80}" destId="{B0B771BD-F4B1-0447-BC9C-D7EE82D533DA}" srcOrd="0" destOrd="0" presId="urn:microsoft.com/office/officeart/2005/8/layout/vList2"/>
    <dgm:cxn modelId="{21BDD7DA-2C3A-834A-92B4-5D4A2E0EA11A}" srcId="{F3804D17-3012-FC43-AB7B-56CA7A416341}" destId="{89B68543-E447-8E46-85BA-E9E2C143476C}" srcOrd="1" destOrd="0" parTransId="{31F6F79B-0B74-2648-8330-BFB9B8F23D57}" sibTransId="{57577E9D-CC95-2147-AF03-2E5BB44C2FB3}"/>
    <dgm:cxn modelId="{7B5BCCE7-0928-9244-8D77-8E6EAB4F3BAA}" srcId="{C4C0E0B6-EA40-6940-ABF5-A210404A9802}" destId="{7749865E-D36D-2A43-B811-0892A626A2ED}" srcOrd="0" destOrd="0" parTransId="{1720085B-C6AE-4244-AFF7-2B2120274BC7}" sibTransId="{29387658-1009-4043-8803-1D09BDAC3EA3}"/>
    <dgm:cxn modelId="{79A924EB-0BA9-164F-B742-C4710E50EE10}" type="presOf" srcId="{C4C0E0B6-EA40-6940-ABF5-A210404A9802}" destId="{29EB68B7-83CF-5D40-80A5-1D8FD5940787}" srcOrd="0" destOrd="0" presId="urn:microsoft.com/office/officeart/2005/8/layout/vList2"/>
    <dgm:cxn modelId="{E8AD28EC-7117-8047-BCCE-915DE42E1F84}" type="presOf" srcId="{8AAD1870-230C-C74B-9C89-1CBF0D1283E6}" destId="{CB3514E9-4664-4949-8082-AD878092EA28}" srcOrd="0" destOrd="0" presId="urn:microsoft.com/office/officeart/2005/8/layout/vList2"/>
    <dgm:cxn modelId="{8620BB94-1F3B-E246-A797-FF4B98ADCBF4}" type="presParOf" srcId="{CB3514E9-4664-4949-8082-AD878092EA28}" destId="{29EB68B7-83CF-5D40-80A5-1D8FD5940787}" srcOrd="0" destOrd="0" presId="urn:microsoft.com/office/officeart/2005/8/layout/vList2"/>
    <dgm:cxn modelId="{5A930D41-7427-E64B-A0E0-129EC0D8E34F}" type="presParOf" srcId="{CB3514E9-4664-4949-8082-AD878092EA28}" destId="{7CF99813-D199-9041-ADC8-E6FCEDB0CC8B}" srcOrd="1" destOrd="0" presId="urn:microsoft.com/office/officeart/2005/8/layout/vList2"/>
    <dgm:cxn modelId="{D87ACCE0-F78E-DB42-94C2-5FAD35D8362A}" type="presParOf" srcId="{CB3514E9-4664-4949-8082-AD878092EA28}" destId="{B0B771BD-F4B1-0447-BC9C-D7EE82D533DA}" srcOrd="2" destOrd="0" presId="urn:microsoft.com/office/officeart/2005/8/layout/vList2"/>
    <dgm:cxn modelId="{F22F2548-1049-F04D-BB0F-EDB5D8089131}" type="presParOf" srcId="{CB3514E9-4664-4949-8082-AD878092EA28}" destId="{0E86E0A9-F8BF-474A-B3F8-0541EF3CBA68}" srcOrd="3" destOrd="0" presId="urn:microsoft.com/office/officeart/2005/8/layout/vList2"/>
    <dgm:cxn modelId="{D3509CB1-7797-D647-8DC2-26004F0A3C43}" type="presParOf" srcId="{CB3514E9-4664-4949-8082-AD878092EA28}" destId="{8DD2032C-D142-A24E-B5A0-B8C3D6396B13}" srcOrd="4" destOrd="0" presId="urn:microsoft.com/office/officeart/2005/8/layout/vList2"/>
    <dgm:cxn modelId="{2CC10225-2DE7-2E48-9771-88A79934BB74}" type="presParOf" srcId="{CB3514E9-4664-4949-8082-AD878092EA28}" destId="{B061F15C-2E48-B946-BFCB-1F86B50A0F0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F5B38-D6C7-DE4A-84D8-1F8BDD42B0CE}">
      <dsp:nvSpPr>
        <dsp:cNvPr id="0" name=""/>
        <dsp:cNvSpPr/>
      </dsp:nvSpPr>
      <dsp:spPr>
        <a:xfrm>
          <a:off x="0" y="5006097"/>
          <a:ext cx="7943528" cy="65704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Consegna, installazione e manutenzione</a:t>
          </a:r>
        </a:p>
      </dsp:txBody>
      <dsp:txXfrm>
        <a:off x="0" y="5006097"/>
        <a:ext cx="7943528" cy="657047"/>
      </dsp:txXfrm>
    </dsp:sp>
    <dsp:sp modelId="{6E1F2567-4AF2-ED4C-AA94-EDF523861E6F}">
      <dsp:nvSpPr>
        <dsp:cNvPr id="0" name=""/>
        <dsp:cNvSpPr/>
      </dsp:nvSpPr>
      <dsp:spPr>
        <a:xfrm rot="10800000">
          <a:off x="0" y="4005413"/>
          <a:ext cx="7943528" cy="1010539"/>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dirty="0">
              <a:latin typeface="Verdana"/>
              <a:cs typeface="Verdana"/>
            </a:rPr>
            <a:t>Integrazione e test di sistema</a:t>
          </a:r>
        </a:p>
      </dsp:txBody>
      <dsp:txXfrm rot="10800000">
        <a:off x="0" y="4005413"/>
        <a:ext cx="7943528" cy="656618"/>
      </dsp:txXfrm>
    </dsp:sp>
    <dsp:sp modelId="{2F811B0C-E5AF-4641-895C-0799E2BE2F9C}">
      <dsp:nvSpPr>
        <dsp:cNvPr id="0" name=""/>
        <dsp:cNvSpPr/>
      </dsp:nvSpPr>
      <dsp:spPr>
        <a:xfrm rot="10800000">
          <a:off x="0" y="3004730"/>
          <a:ext cx="7943528" cy="1010539"/>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Codifica e test di modulo</a:t>
          </a:r>
        </a:p>
      </dsp:txBody>
      <dsp:txXfrm rot="10800000">
        <a:off x="0" y="3004730"/>
        <a:ext cx="7943528" cy="656618"/>
      </dsp:txXfrm>
    </dsp:sp>
    <dsp:sp modelId="{5CDD8C9B-98E1-144B-8EEE-857904F3A721}">
      <dsp:nvSpPr>
        <dsp:cNvPr id="0" name=""/>
        <dsp:cNvSpPr/>
      </dsp:nvSpPr>
      <dsp:spPr>
        <a:xfrm rot="10800000">
          <a:off x="0" y="2004046"/>
          <a:ext cx="7943528" cy="1010539"/>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Progettazione</a:t>
          </a:r>
        </a:p>
      </dsp:txBody>
      <dsp:txXfrm rot="10800000">
        <a:off x="0" y="2004046"/>
        <a:ext cx="7943528" cy="656618"/>
      </dsp:txXfrm>
    </dsp:sp>
    <dsp:sp modelId="{9F8F1EA5-50A0-4047-88A6-C14D7F358E7C}">
      <dsp:nvSpPr>
        <dsp:cNvPr id="0" name=""/>
        <dsp:cNvSpPr/>
      </dsp:nvSpPr>
      <dsp:spPr>
        <a:xfrm rot="10800000">
          <a:off x="0" y="1003363"/>
          <a:ext cx="7943528" cy="1010539"/>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Analisi dei requisiti</a:t>
          </a:r>
        </a:p>
      </dsp:txBody>
      <dsp:txXfrm rot="10800000">
        <a:off x="0" y="1003363"/>
        <a:ext cx="7943528" cy="656618"/>
      </dsp:txXfrm>
    </dsp:sp>
    <dsp:sp modelId="{82FE69E1-294F-B547-BBF6-21793DE6F0EB}">
      <dsp:nvSpPr>
        <dsp:cNvPr id="0" name=""/>
        <dsp:cNvSpPr/>
      </dsp:nvSpPr>
      <dsp:spPr>
        <a:xfrm rot="10800000">
          <a:off x="0" y="0"/>
          <a:ext cx="7943528" cy="1010539"/>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Studio di fattibilità</a:t>
          </a:r>
        </a:p>
      </dsp:txBody>
      <dsp:txXfrm rot="10800000">
        <a:off x="0" y="0"/>
        <a:ext cx="7943528" cy="656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0BB3D-9385-6B47-897F-06085D33A357}">
      <dsp:nvSpPr>
        <dsp:cNvPr id="0" name=""/>
        <dsp:cNvSpPr/>
      </dsp:nvSpPr>
      <dsp:spPr>
        <a:xfrm>
          <a:off x="41" y="54119"/>
          <a:ext cx="3952391" cy="9216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it-IT" sz="3200" kern="1200" dirty="0"/>
            <a:t>VISTE STATICHE</a:t>
          </a:r>
        </a:p>
      </dsp:txBody>
      <dsp:txXfrm>
        <a:off x="41" y="54119"/>
        <a:ext cx="3952391" cy="921600"/>
      </dsp:txXfrm>
    </dsp:sp>
    <dsp:sp modelId="{44E72A55-DF82-3343-9F46-E732294EF61E}">
      <dsp:nvSpPr>
        <dsp:cNvPr id="0" name=""/>
        <dsp:cNvSpPr/>
      </dsp:nvSpPr>
      <dsp:spPr>
        <a:xfrm>
          <a:off x="41" y="975719"/>
          <a:ext cx="3952391" cy="43041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it-IT" sz="3200" kern="1200" dirty="0"/>
            <a:t>Use case </a:t>
          </a:r>
          <a:r>
            <a:rPr lang="it-IT" sz="3200" kern="1200"/>
            <a:t>diagrams</a:t>
          </a:r>
          <a:endParaRPr lang="it-IT" sz="3200" kern="1200" dirty="0"/>
        </a:p>
        <a:p>
          <a:pPr marL="285750" lvl="1" indent="-285750" algn="l" defTabSz="1422400">
            <a:lnSpc>
              <a:spcPct val="90000"/>
            </a:lnSpc>
            <a:spcBef>
              <a:spcPct val="0"/>
            </a:spcBef>
            <a:spcAft>
              <a:spcPct val="15000"/>
            </a:spcAft>
            <a:buChar char="•"/>
          </a:pPr>
          <a:r>
            <a:rPr lang="it-IT" sz="3200" kern="1200" dirty="0"/>
            <a:t>Class </a:t>
          </a:r>
          <a:r>
            <a:rPr lang="it-IT" sz="3200" kern="1200" dirty="0" err="1"/>
            <a:t>diagram</a:t>
          </a:r>
          <a:endParaRPr lang="it-IT" sz="3200" kern="1200" dirty="0"/>
        </a:p>
        <a:p>
          <a:pPr marL="285750" lvl="1" indent="-285750" algn="l" defTabSz="1422400">
            <a:lnSpc>
              <a:spcPct val="90000"/>
            </a:lnSpc>
            <a:spcBef>
              <a:spcPct val="0"/>
            </a:spcBef>
            <a:spcAft>
              <a:spcPct val="15000"/>
            </a:spcAft>
            <a:buChar char="•"/>
          </a:pPr>
          <a:r>
            <a:rPr lang="it-IT" sz="3200" kern="1200" dirty="0"/>
            <a:t>Component </a:t>
          </a:r>
          <a:r>
            <a:rPr lang="it-IT" sz="3200" kern="1200" dirty="0" err="1"/>
            <a:t>diagram</a:t>
          </a:r>
          <a:endParaRPr lang="it-IT" sz="3200" kern="1200" dirty="0"/>
        </a:p>
        <a:p>
          <a:pPr marL="285750" lvl="1" indent="-285750" algn="l" defTabSz="1422400">
            <a:lnSpc>
              <a:spcPct val="90000"/>
            </a:lnSpc>
            <a:spcBef>
              <a:spcPct val="0"/>
            </a:spcBef>
            <a:spcAft>
              <a:spcPct val="15000"/>
            </a:spcAft>
            <a:buChar char="•"/>
          </a:pPr>
          <a:r>
            <a:rPr lang="it-IT" sz="3200" kern="1200" dirty="0"/>
            <a:t>Deployment </a:t>
          </a:r>
          <a:r>
            <a:rPr lang="it-IT" sz="3200" kern="1200" dirty="0" err="1"/>
            <a:t>diagram</a:t>
          </a:r>
          <a:endParaRPr lang="it-IT" sz="3200" kern="1200" dirty="0"/>
        </a:p>
        <a:p>
          <a:pPr marL="285750" lvl="1" indent="-285750" algn="l" defTabSz="1422400">
            <a:lnSpc>
              <a:spcPct val="90000"/>
            </a:lnSpc>
            <a:spcBef>
              <a:spcPct val="0"/>
            </a:spcBef>
            <a:spcAft>
              <a:spcPct val="15000"/>
            </a:spcAft>
            <a:buChar char="•"/>
          </a:pPr>
          <a:r>
            <a:rPr lang="it-IT" sz="3200" kern="1200" dirty="0"/>
            <a:t>Object </a:t>
          </a:r>
          <a:r>
            <a:rPr lang="it-IT" sz="3200" kern="1200" dirty="0" err="1"/>
            <a:t>diagram</a:t>
          </a:r>
          <a:endParaRPr lang="it-IT" sz="3200" kern="1200" dirty="0"/>
        </a:p>
      </dsp:txBody>
      <dsp:txXfrm>
        <a:off x="41" y="975719"/>
        <a:ext cx="3952391" cy="4304160"/>
      </dsp:txXfrm>
    </dsp:sp>
    <dsp:sp modelId="{468A6AA8-00DE-384B-B233-E994AFF4242C}">
      <dsp:nvSpPr>
        <dsp:cNvPr id="0" name=""/>
        <dsp:cNvSpPr/>
      </dsp:nvSpPr>
      <dsp:spPr>
        <a:xfrm>
          <a:off x="4505767" y="54119"/>
          <a:ext cx="3952391" cy="9216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it-IT" sz="3200" kern="1200" dirty="0"/>
            <a:t>VISTE DINAMICHE</a:t>
          </a:r>
        </a:p>
      </dsp:txBody>
      <dsp:txXfrm>
        <a:off x="4505767" y="54119"/>
        <a:ext cx="3952391" cy="921600"/>
      </dsp:txXfrm>
    </dsp:sp>
    <dsp:sp modelId="{DB6349CF-3557-0343-B6C5-60F43CDEA816}">
      <dsp:nvSpPr>
        <dsp:cNvPr id="0" name=""/>
        <dsp:cNvSpPr/>
      </dsp:nvSpPr>
      <dsp:spPr>
        <a:xfrm>
          <a:off x="4505767" y="975719"/>
          <a:ext cx="3952391" cy="43041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it-IT" sz="3200" kern="1200" dirty="0" err="1"/>
            <a:t>Sequence</a:t>
          </a:r>
          <a:r>
            <a:rPr lang="it-IT" sz="3200" kern="1200" dirty="0"/>
            <a:t> </a:t>
          </a:r>
          <a:r>
            <a:rPr lang="it-IT" sz="3200" kern="1200" dirty="0" err="1"/>
            <a:t>diagrams</a:t>
          </a:r>
          <a:endParaRPr lang="it-IT" sz="3200" kern="1200" dirty="0"/>
        </a:p>
        <a:p>
          <a:pPr marL="285750" lvl="1" indent="-285750" algn="l" defTabSz="1422400">
            <a:lnSpc>
              <a:spcPct val="90000"/>
            </a:lnSpc>
            <a:spcBef>
              <a:spcPct val="0"/>
            </a:spcBef>
            <a:spcAft>
              <a:spcPct val="15000"/>
            </a:spcAft>
            <a:buChar char="•"/>
          </a:pPr>
          <a:r>
            <a:rPr lang="it-IT" sz="3200" kern="1200" dirty="0"/>
            <a:t>Collaboration </a:t>
          </a:r>
          <a:r>
            <a:rPr lang="it-IT" sz="3200" kern="1200" dirty="0" err="1"/>
            <a:t>diagrams</a:t>
          </a:r>
          <a:endParaRPr lang="it-IT" sz="3200" kern="1200" dirty="0"/>
        </a:p>
        <a:p>
          <a:pPr marL="285750" lvl="1" indent="-285750" algn="l" defTabSz="1422400">
            <a:lnSpc>
              <a:spcPct val="90000"/>
            </a:lnSpc>
            <a:spcBef>
              <a:spcPct val="0"/>
            </a:spcBef>
            <a:spcAft>
              <a:spcPct val="15000"/>
            </a:spcAft>
            <a:buChar char="•"/>
          </a:pPr>
          <a:r>
            <a:rPr lang="it-IT" sz="3200" kern="1200" dirty="0"/>
            <a:t>State chart </a:t>
          </a:r>
          <a:r>
            <a:rPr lang="it-IT" sz="3200" kern="1200" dirty="0" err="1"/>
            <a:t>diagrams</a:t>
          </a:r>
          <a:endParaRPr lang="it-IT" sz="3200" kern="1200" dirty="0"/>
        </a:p>
        <a:p>
          <a:pPr marL="285750" lvl="1" indent="-285750" algn="l" defTabSz="1422400">
            <a:lnSpc>
              <a:spcPct val="90000"/>
            </a:lnSpc>
            <a:spcBef>
              <a:spcPct val="0"/>
            </a:spcBef>
            <a:spcAft>
              <a:spcPct val="15000"/>
            </a:spcAft>
            <a:buChar char="•"/>
          </a:pPr>
          <a:r>
            <a:rPr lang="it-IT" sz="3200" kern="1200" dirty="0"/>
            <a:t>Activity </a:t>
          </a:r>
          <a:r>
            <a:rPr lang="it-IT" sz="3200" kern="1200" dirty="0" err="1"/>
            <a:t>diagrams</a:t>
          </a:r>
          <a:endParaRPr lang="it-IT" sz="3200" kern="1200" dirty="0"/>
        </a:p>
      </dsp:txBody>
      <dsp:txXfrm>
        <a:off x="4505767" y="975719"/>
        <a:ext cx="3952391" cy="4304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2AB0B-627A-BB45-8A2B-F702D16E5EE7}">
      <dsp:nvSpPr>
        <dsp:cNvPr id="0" name=""/>
        <dsp:cNvSpPr/>
      </dsp:nvSpPr>
      <dsp:spPr>
        <a:xfrm>
          <a:off x="2619" y="1037419"/>
          <a:ext cx="2553890" cy="69543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t-IT" sz="1900" kern="1200" dirty="0"/>
            <a:t>DIAGRAMMI STRUTTURALI</a:t>
          </a:r>
        </a:p>
      </dsp:txBody>
      <dsp:txXfrm>
        <a:off x="2619" y="1037419"/>
        <a:ext cx="2553890" cy="695436"/>
      </dsp:txXfrm>
    </dsp:sp>
    <dsp:sp modelId="{8894FFD8-FE07-A648-9A86-172AED636B9E}">
      <dsp:nvSpPr>
        <dsp:cNvPr id="0" name=""/>
        <dsp:cNvSpPr/>
      </dsp:nvSpPr>
      <dsp:spPr>
        <a:xfrm>
          <a:off x="2619" y="1732855"/>
          <a:ext cx="2553890" cy="286852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t-IT" sz="1900" kern="1200" dirty="0"/>
            <a:t>Class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a:t>Object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a:t>Component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a:t>Composite </a:t>
          </a:r>
          <a:r>
            <a:rPr lang="it-IT" sz="1900" kern="1200" dirty="0" err="1"/>
            <a:t>structures</a:t>
          </a:r>
          <a:endParaRPr lang="it-IT" sz="1900" kern="1200" dirty="0"/>
        </a:p>
        <a:p>
          <a:pPr marL="171450" lvl="1" indent="-171450" algn="l" defTabSz="844550">
            <a:lnSpc>
              <a:spcPct val="90000"/>
            </a:lnSpc>
            <a:spcBef>
              <a:spcPct val="0"/>
            </a:spcBef>
            <a:spcAft>
              <a:spcPct val="15000"/>
            </a:spcAft>
            <a:buChar char="•"/>
          </a:pPr>
          <a:r>
            <a:rPr lang="it-IT" sz="1900" kern="1200" dirty="0"/>
            <a:t>Deployment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a:t>Package </a:t>
          </a:r>
          <a:r>
            <a:rPr lang="it-IT" sz="1900" kern="1200" dirty="0" err="1"/>
            <a:t>diagrams</a:t>
          </a:r>
          <a:endParaRPr lang="it-IT" sz="1900" kern="1200" dirty="0"/>
        </a:p>
      </dsp:txBody>
      <dsp:txXfrm>
        <a:off x="2619" y="1732855"/>
        <a:ext cx="2553890" cy="2868524"/>
      </dsp:txXfrm>
    </dsp:sp>
    <dsp:sp modelId="{62AF57C8-24E9-4745-9E51-A4FC263886FA}">
      <dsp:nvSpPr>
        <dsp:cNvPr id="0" name=""/>
        <dsp:cNvSpPr/>
      </dsp:nvSpPr>
      <dsp:spPr>
        <a:xfrm>
          <a:off x="2914054" y="1037419"/>
          <a:ext cx="2553890" cy="69543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t-IT" sz="1900" kern="1200" dirty="0"/>
            <a:t>DIAGRAMMI COMPORTAMENTALI</a:t>
          </a:r>
        </a:p>
      </dsp:txBody>
      <dsp:txXfrm>
        <a:off x="2914054" y="1037419"/>
        <a:ext cx="2553890" cy="695436"/>
      </dsp:txXfrm>
    </dsp:sp>
    <dsp:sp modelId="{4469C399-4795-2E4B-9988-B77F45810F9B}">
      <dsp:nvSpPr>
        <dsp:cNvPr id="0" name=""/>
        <dsp:cNvSpPr/>
      </dsp:nvSpPr>
      <dsp:spPr>
        <a:xfrm>
          <a:off x="2914054" y="1732855"/>
          <a:ext cx="2553890" cy="286852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t-IT" sz="1900" kern="1200" dirty="0"/>
            <a:t>Use case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a:t>State chart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a:t>Activity </a:t>
          </a:r>
          <a:r>
            <a:rPr lang="it-IT" sz="1900" kern="1200" dirty="0" err="1"/>
            <a:t>diagrams</a:t>
          </a:r>
          <a:endParaRPr lang="it-IT" sz="1900" kern="1200" dirty="0"/>
        </a:p>
      </dsp:txBody>
      <dsp:txXfrm>
        <a:off x="2914054" y="1732855"/>
        <a:ext cx="2553890" cy="2868524"/>
      </dsp:txXfrm>
    </dsp:sp>
    <dsp:sp modelId="{959DEDD8-76A2-B345-A333-5043FDF263AD}">
      <dsp:nvSpPr>
        <dsp:cNvPr id="0" name=""/>
        <dsp:cNvSpPr/>
      </dsp:nvSpPr>
      <dsp:spPr>
        <a:xfrm>
          <a:off x="5825490" y="1037419"/>
          <a:ext cx="2553890" cy="69543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t-IT" sz="1900" kern="1200" dirty="0"/>
            <a:t>DIAGRAMMI DI INTERAZIONE</a:t>
          </a:r>
        </a:p>
      </dsp:txBody>
      <dsp:txXfrm>
        <a:off x="5825490" y="1037419"/>
        <a:ext cx="2553890" cy="695436"/>
      </dsp:txXfrm>
    </dsp:sp>
    <dsp:sp modelId="{04952374-4633-2748-B5B9-8DC5F54DF2A1}">
      <dsp:nvSpPr>
        <dsp:cNvPr id="0" name=""/>
        <dsp:cNvSpPr/>
      </dsp:nvSpPr>
      <dsp:spPr>
        <a:xfrm>
          <a:off x="5825490" y="1732855"/>
          <a:ext cx="2553890" cy="286852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t-IT" sz="1900" kern="1200" dirty="0" err="1"/>
            <a:t>Sequence</a:t>
          </a:r>
          <a:r>
            <a:rPr lang="it-IT" sz="1900" kern="1200" dirty="0"/>
            <a:t>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err="1"/>
            <a:t>Communication</a:t>
          </a:r>
          <a:r>
            <a:rPr lang="it-IT" sz="1900" kern="1200" dirty="0"/>
            <a:t>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a:t>Timing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err="1"/>
            <a:t>Interaction</a:t>
          </a:r>
          <a:r>
            <a:rPr lang="it-IT" sz="1900" kern="1200" dirty="0"/>
            <a:t> </a:t>
          </a:r>
          <a:r>
            <a:rPr lang="it-IT" sz="1900" kern="1200" dirty="0" err="1"/>
            <a:t>diagrams</a:t>
          </a:r>
          <a:endParaRPr lang="it-IT" sz="1900" kern="1200" dirty="0"/>
        </a:p>
        <a:p>
          <a:pPr marL="171450" lvl="1" indent="-171450" algn="l" defTabSz="844550">
            <a:lnSpc>
              <a:spcPct val="90000"/>
            </a:lnSpc>
            <a:spcBef>
              <a:spcPct val="0"/>
            </a:spcBef>
            <a:spcAft>
              <a:spcPct val="15000"/>
            </a:spcAft>
            <a:buChar char="•"/>
          </a:pPr>
          <a:r>
            <a:rPr lang="it-IT" sz="1900" kern="1200" dirty="0" err="1"/>
            <a:t>Overviews</a:t>
          </a:r>
          <a:endParaRPr lang="it-IT" sz="1900" kern="1200" dirty="0"/>
        </a:p>
      </dsp:txBody>
      <dsp:txXfrm>
        <a:off x="5825490" y="1732855"/>
        <a:ext cx="2553890" cy="2868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B68B7-83CF-5D40-80A5-1D8FD5940787}">
      <dsp:nvSpPr>
        <dsp:cNvPr id="0" name=""/>
        <dsp:cNvSpPr/>
      </dsp:nvSpPr>
      <dsp:spPr>
        <a:xfrm>
          <a:off x="0" y="15703"/>
          <a:ext cx="8229600" cy="6236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it-IT" sz="2600" kern="1200">
              <a:latin typeface="Verdana"/>
              <a:cs typeface="Verdana"/>
            </a:rPr>
            <a:t>INCLUSIONE</a:t>
          </a:r>
        </a:p>
      </dsp:txBody>
      <dsp:txXfrm>
        <a:off x="30442" y="46145"/>
        <a:ext cx="8168716" cy="562726"/>
      </dsp:txXfrm>
    </dsp:sp>
    <dsp:sp modelId="{7CF99813-D199-9041-ADC8-E6FCEDB0CC8B}">
      <dsp:nvSpPr>
        <dsp:cNvPr id="0" name=""/>
        <dsp:cNvSpPr/>
      </dsp:nvSpPr>
      <dsp:spPr>
        <a:xfrm>
          <a:off x="0" y="639313"/>
          <a:ext cx="82296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it-IT" sz="2000" kern="1200">
              <a:latin typeface="Verdana"/>
              <a:cs typeface="Verdana"/>
            </a:rPr>
            <a:t>Use case inserito in un altro use case</a:t>
          </a:r>
        </a:p>
        <a:p>
          <a:pPr marL="228600" lvl="1" indent="-228600" algn="l" defTabSz="889000" rtl="0">
            <a:lnSpc>
              <a:spcPct val="90000"/>
            </a:lnSpc>
            <a:spcBef>
              <a:spcPct val="0"/>
            </a:spcBef>
            <a:spcAft>
              <a:spcPct val="20000"/>
            </a:spcAft>
            <a:buChar char="•"/>
          </a:pPr>
          <a:r>
            <a:rPr lang="it-IT" sz="2000" kern="1200">
              <a:latin typeface="Verdana"/>
              <a:cs typeface="Verdana"/>
            </a:rPr>
            <a:t>Viene eseguito sempre quando lo use case di riferimento è eseguito</a:t>
          </a:r>
        </a:p>
      </dsp:txBody>
      <dsp:txXfrm>
        <a:off x="0" y="639313"/>
        <a:ext cx="8229600" cy="968760"/>
      </dsp:txXfrm>
    </dsp:sp>
    <dsp:sp modelId="{B0B771BD-F4B1-0447-BC9C-D7EE82D533DA}">
      <dsp:nvSpPr>
        <dsp:cNvPr id="0" name=""/>
        <dsp:cNvSpPr/>
      </dsp:nvSpPr>
      <dsp:spPr>
        <a:xfrm>
          <a:off x="0" y="1608074"/>
          <a:ext cx="8229600" cy="6236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it-IT" sz="2600" kern="1200">
              <a:latin typeface="Verdana"/>
              <a:cs typeface="Verdana"/>
            </a:rPr>
            <a:t>ESTENSIONE</a:t>
          </a:r>
        </a:p>
      </dsp:txBody>
      <dsp:txXfrm>
        <a:off x="30442" y="1638516"/>
        <a:ext cx="8168716" cy="562726"/>
      </dsp:txXfrm>
    </dsp:sp>
    <dsp:sp modelId="{0E86E0A9-F8BF-474A-B3F8-0541EF3CBA68}">
      <dsp:nvSpPr>
        <dsp:cNvPr id="0" name=""/>
        <dsp:cNvSpPr/>
      </dsp:nvSpPr>
      <dsp:spPr>
        <a:xfrm>
          <a:off x="0" y="2231684"/>
          <a:ext cx="8229600" cy="686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it-IT" sz="2000" kern="1200">
              <a:latin typeface="Verdana"/>
              <a:cs typeface="Verdana"/>
            </a:rPr>
            <a:t>Uso opzionale di uno use case in concomitanza di un altro</a:t>
          </a:r>
        </a:p>
        <a:p>
          <a:pPr marL="228600" lvl="1" indent="-228600" algn="l" defTabSz="889000" rtl="0">
            <a:lnSpc>
              <a:spcPct val="90000"/>
            </a:lnSpc>
            <a:spcBef>
              <a:spcPct val="0"/>
            </a:spcBef>
            <a:spcAft>
              <a:spcPct val="20000"/>
            </a:spcAft>
            <a:buChar char="•"/>
          </a:pPr>
          <a:r>
            <a:rPr lang="it-IT" sz="2000" kern="1200">
              <a:latin typeface="Verdana"/>
              <a:cs typeface="Verdana"/>
            </a:rPr>
            <a:t>L’esecuzione dello use case può anche non avvenire</a:t>
          </a:r>
        </a:p>
      </dsp:txBody>
      <dsp:txXfrm>
        <a:off x="0" y="2231684"/>
        <a:ext cx="8229600" cy="686205"/>
      </dsp:txXfrm>
    </dsp:sp>
    <dsp:sp modelId="{8DD2032C-D142-A24E-B5A0-B8C3D6396B13}">
      <dsp:nvSpPr>
        <dsp:cNvPr id="0" name=""/>
        <dsp:cNvSpPr/>
      </dsp:nvSpPr>
      <dsp:spPr>
        <a:xfrm>
          <a:off x="0" y="2917889"/>
          <a:ext cx="8229600" cy="6236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it-IT" sz="2600" kern="1200">
              <a:latin typeface="Verdana"/>
              <a:cs typeface="Verdana"/>
            </a:rPr>
            <a:t>GENERALIZZAZIONE</a:t>
          </a:r>
        </a:p>
      </dsp:txBody>
      <dsp:txXfrm>
        <a:off x="30442" y="2948331"/>
        <a:ext cx="8168716" cy="562726"/>
      </dsp:txXfrm>
    </dsp:sp>
    <dsp:sp modelId="{B061F15C-2E48-B946-BFCB-1F86B50A0F01}">
      <dsp:nvSpPr>
        <dsp:cNvPr id="0" name=""/>
        <dsp:cNvSpPr/>
      </dsp:nvSpPr>
      <dsp:spPr>
        <a:xfrm>
          <a:off x="0" y="3541499"/>
          <a:ext cx="82296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it-IT" sz="2000" kern="1200">
              <a:latin typeface="Verdana"/>
              <a:cs typeface="Verdana"/>
            </a:rPr>
            <a:t>Relazione tra elementi del modello del tipo classe/sottoclasse</a:t>
          </a:r>
        </a:p>
        <a:p>
          <a:pPr marL="228600" lvl="1" indent="-228600" algn="l" defTabSz="889000" rtl="0">
            <a:lnSpc>
              <a:spcPct val="90000"/>
            </a:lnSpc>
            <a:spcBef>
              <a:spcPct val="0"/>
            </a:spcBef>
            <a:spcAft>
              <a:spcPct val="20000"/>
            </a:spcAft>
            <a:buChar char="•"/>
          </a:pPr>
          <a:r>
            <a:rPr lang="it-IT" sz="2000" kern="1200" dirty="0">
              <a:latin typeface="Verdana"/>
              <a:cs typeface="Verdana"/>
            </a:rPr>
            <a:t>Definizione di una relazione “</a:t>
          </a:r>
          <a:r>
            <a:rPr lang="it-IT" sz="2000" kern="1200" dirty="0" err="1">
              <a:latin typeface="Verdana"/>
              <a:cs typeface="Verdana"/>
            </a:rPr>
            <a:t>is</a:t>
          </a:r>
          <a:r>
            <a:rPr lang="it-IT" sz="2000" kern="1200" dirty="0">
              <a:latin typeface="Verdana"/>
              <a:cs typeface="Verdana"/>
            </a:rPr>
            <a:t> </a:t>
          </a:r>
          <a:r>
            <a:rPr lang="it-IT" sz="2000" kern="1200" dirty="0" err="1">
              <a:latin typeface="Verdana"/>
              <a:cs typeface="Verdana"/>
            </a:rPr>
            <a:t>type</a:t>
          </a:r>
          <a:r>
            <a:rPr lang="it-IT" sz="2000" kern="1200" dirty="0">
              <a:latin typeface="Verdana"/>
              <a:cs typeface="Verdana"/>
            </a:rPr>
            <a:t> of”</a:t>
          </a:r>
        </a:p>
      </dsp:txBody>
      <dsp:txXfrm>
        <a:off x="0" y="3541499"/>
        <a:ext cx="8229600" cy="9687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086DC-0434-1441-8C86-D37DA030CC7B}" type="datetimeFigureOut">
              <a:rPr lang="en-IT" smtClean="0"/>
              <a:t>19/03/25</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A918E-6E9D-3C4E-9B67-A78C62EB981E}" type="slidenum">
              <a:rPr lang="en-IT" smtClean="0"/>
              <a:t>‹#›</a:t>
            </a:fld>
            <a:endParaRPr lang="en-IT"/>
          </a:p>
        </p:txBody>
      </p:sp>
    </p:spTree>
    <p:extLst>
      <p:ext uri="{BB962C8B-B14F-4D97-AF65-F5344CB8AC3E}">
        <p14:creationId xmlns:p14="http://schemas.microsoft.com/office/powerpoint/2010/main" val="1073079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www.figma.com</a:t>
            </a:r>
            <a:r>
              <a:rPr lang="en-GB" dirty="0"/>
              <a:t>/proto/BwSzFLciSegrGbEmO2PIZ8/</a:t>
            </a:r>
            <a:r>
              <a:rPr lang="en-GB" dirty="0" err="1"/>
              <a:t>elabFTW-example?node-id</a:t>
            </a:r>
            <a:r>
              <a:rPr lang="en-GB" dirty="0"/>
              <a:t>=1-1905&amp;p=</a:t>
            </a:r>
            <a:r>
              <a:rPr lang="en-GB" dirty="0" err="1"/>
              <a:t>f&amp;t</a:t>
            </a:r>
            <a:r>
              <a:rPr lang="en-GB" dirty="0"/>
              <a:t>=bpYqW9KXSZ0Ro28v-0&amp;scaling=</a:t>
            </a:r>
            <a:r>
              <a:rPr lang="en-GB" dirty="0" err="1"/>
              <a:t>scale-down&amp;content-scaling</a:t>
            </a:r>
            <a:r>
              <a:rPr lang="en-GB" dirty="0"/>
              <a:t>=</a:t>
            </a:r>
            <a:r>
              <a:rPr lang="en-GB" dirty="0" err="1"/>
              <a:t>fixed&amp;page-id</a:t>
            </a:r>
            <a:r>
              <a:rPr lang="en-GB" dirty="0"/>
              <a:t>=0%3A1&amp;starting-point-node-id=1%3A1905</a:t>
            </a:r>
            <a:endParaRPr lang="en-IT" dirty="0"/>
          </a:p>
        </p:txBody>
      </p:sp>
      <p:sp>
        <p:nvSpPr>
          <p:cNvPr id="4" name="Slide Number Placeholder 3"/>
          <p:cNvSpPr>
            <a:spLocks noGrp="1"/>
          </p:cNvSpPr>
          <p:nvPr>
            <p:ph type="sldNum" sz="quarter" idx="5"/>
          </p:nvPr>
        </p:nvSpPr>
        <p:spPr/>
        <p:txBody>
          <a:bodyPr/>
          <a:lstStyle/>
          <a:p>
            <a:fld id="{266A918E-6E9D-3C4E-9B67-A78C62EB981E}" type="slidenum">
              <a:rPr lang="en-IT" smtClean="0"/>
              <a:t>17</a:t>
            </a:fld>
            <a:endParaRPr lang="en-IT"/>
          </a:p>
        </p:txBody>
      </p:sp>
    </p:spTree>
    <p:extLst>
      <p:ext uri="{BB962C8B-B14F-4D97-AF65-F5344CB8AC3E}">
        <p14:creationId xmlns:p14="http://schemas.microsoft.com/office/powerpoint/2010/main" val="164276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C7CB7-E899-F736-E9F5-9528B8F94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A3D52-6543-4022-4CE7-2CF68C7DDB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26A2CA-D5BE-0427-5EB3-BAAC884B2EA6}"/>
              </a:ext>
            </a:extLst>
          </p:cNvPr>
          <p:cNvSpPr>
            <a:spLocks noGrp="1"/>
          </p:cNvSpPr>
          <p:nvPr>
            <p:ph type="body" idx="1"/>
          </p:nvPr>
        </p:nvSpPr>
        <p:spPr/>
        <p:txBody>
          <a:bodyPr/>
          <a:lstStyle/>
          <a:p>
            <a:r>
              <a:rPr lang="en-GB" dirty="0"/>
              <a:t>https://</a:t>
            </a:r>
            <a:r>
              <a:rPr lang="en-GB" dirty="0" err="1"/>
              <a:t>www.figma.com</a:t>
            </a:r>
            <a:r>
              <a:rPr lang="en-GB" dirty="0"/>
              <a:t>/proto/BwSzFLciSegrGbEmO2PIZ8/</a:t>
            </a:r>
            <a:r>
              <a:rPr lang="en-GB" dirty="0" err="1"/>
              <a:t>elabFTW-example?node-id</a:t>
            </a:r>
            <a:r>
              <a:rPr lang="en-GB" dirty="0"/>
              <a:t>=1-1905&amp;p=</a:t>
            </a:r>
            <a:r>
              <a:rPr lang="en-GB" dirty="0" err="1"/>
              <a:t>f&amp;t</a:t>
            </a:r>
            <a:r>
              <a:rPr lang="en-GB" dirty="0"/>
              <a:t>=bpYqW9KXSZ0Ro28v-0&amp;scaling=</a:t>
            </a:r>
            <a:r>
              <a:rPr lang="en-GB" dirty="0" err="1"/>
              <a:t>scale-down&amp;content-scaling</a:t>
            </a:r>
            <a:r>
              <a:rPr lang="en-GB" dirty="0"/>
              <a:t>=</a:t>
            </a:r>
            <a:r>
              <a:rPr lang="en-GB" dirty="0" err="1"/>
              <a:t>fixed&amp;page-id</a:t>
            </a:r>
            <a:r>
              <a:rPr lang="en-GB" dirty="0"/>
              <a:t>=0%3A1&amp;starting-point-node-id=1%3A1905</a:t>
            </a:r>
            <a:endParaRPr lang="en-IT" dirty="0"/>
          </a:p>
        </p:txBody>
      </p:sp>
      <p:sp>
        <p:nvSpPr>
          <p:cNvPr id="4" name="Slide Number Placeholder 3">
            <a:extLst>
              <a:ext uri="{FF2B5EF4-FFF2-40B4-BE49-F238E27FC236}">
                <a16:creationId xmlns:a16="http://schemas.microsoft.com/office/drawing/2014/main" id="{1D280D64-AEB9-4079-A24A-0CCDB08CD784}"/>
              </a:ext>
            </a:extLst>
          </p:cNvPr>
          <p:cNvSpPr>
            <a:spLocks noGrp="1"/>
          </p:cNvSpPr>
          <p:nvPr>
            <p:ph type="sldNum" sz="quarter" idx="5"/>
          </p:nvPr>
        </p:nvSpPr>
        <p:spPr/>
        <p:txBody>
          <a:bodyPr/>
          <a:lstStyle/>
          <a:p>
            <a:fld id="{266A918E-6E9D-3C4E-9B67-A78C62EB981E}" type="slidenum">
              <a:rPr lang="en-IT" smtClean="0"/>
              <a:t>18</a:t>
            </a:fld>
            <a:endParaRPr lang="en-IT"/>
          </a:p>
        </p:txBody>
      </p:sp>
    </p:spTree>
    <p:extLst>
      <p:ext uri="{BB962C8B-B14F-4D97-AF65-F5344CB8AC3E}">
        <p14:creationId xmlns:p14="http://schemas.microsoft.com/office/powerpoint/2010/main" val="57116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6234-385B-6832-20BB-5AE5CE939AC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9F8E529B-45E6-8F88-1CEA-AA586B448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C85D26DE-758F-BA3C-7BFB-3A7CE8243CB4}"/>
              </a:ext>
            </a:extLst>
          </p:cNvPr>
          <p:cNvSpPr>
            <a:spLocks noGrp="1"/>
          </p:cNvSpPr>
          <p:nvPr>
            <p:ph type="dt" sz="half" idx="10"/>
          </p:nvPr>
        </p:nvSpPr>
        <p:spPr/>
        <p:txBody>
          <a:bodyPr/>
          <a:lstStyle/>
          <a:p>
            <a:fld id="{69BC7A05-373D-7D43-AC4E-9AB6F1D0C180}" type="datetimeFigureOut">
              <a:rPr lang="en-IT" smtClean="0"/>
              <a:t>19/03/25</a:t>
            </a:fld>
            <a:endParaRPr lang="en-IT"/>
          </a:p>
        </p:txBody>
      </p:sp>
      <p:sp>
        <p:nvSpPr>
          <p:cNvPr id="5" name="Footer Placeholder 4">
            <a:extLst>
              <a:ext uri="{FF2B5EF4-FFF2-40B4-BE49-F238E27FC236}">
                <a16:creationId xmlns:a16="http://schemas.microsoft.com/office/drawing/2014/main" id="{52A5C7B2-6F76-A00D-F1A9-F375E4D6918D}"/>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86F9B36F-5166-E852-127A-8FD48B16851F}"/>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287989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B195-3C9A-0404-8175-9F5EC555BE2B}"/>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63E796F5-AB90-E22F-B523-5840E25D07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E8A40C67-C4E0-06E2-C53A-B4148F1E7C44}"/>
              </a:ext>
            </a:extLst>
          </p:cNvPr>
          <p:cNvSpPr>
            <a:spLocks noGrp="1"/>
          </p:cNvSpPr>
          <p:nvPr>
            <p:ph type="dt" sz="half" idx="10"/>
          </p:nvPr>
        </p:nvSpPr>
        <p:spPr/>
        <p:txBody>
          <a:bodyPr/>
          <a:lstStyle/>
          <a:p>
            <a:fld id="{69BC7A05-373D-7D43-AC4E-9AB6F1D0C180}" type="datetimeFigureOut">
              <a:rPr lang="en-IT" smtClean="0"/>
              <a:t>19/03/25</a:t>
            </a:fld>
            <a:endParaRPr lang="en-IT"/>
          </a:p>
        </p:txBody>
      </p:sp>
      <p:sp>
        <p:nvSpPr>
          <p:cNvPr id="5" name="Footer Placeholder 4">
            <a:extLst>
              <a:ext uri="{FF2B5EF4-FFF2-40B4-BE49-F238E27FC236}">
                <a16:creationId xmlns:a16="http://schemas.microsoft.com/office/drawing/2014/main" id="{822C678B-AD64-AA56-FCAD-1711C50D2A18}"/>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C7DCBDE8-680C-7000-5D10-A28182E4278B}"/>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333967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8B0E43-61D3-8C37-DE5B-B350B092D47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4F7A6628-0ED1-D96E-E974-62945EFE7D1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1B837A43-48FD-E8F0-C926-1B1BBFB2335E}"/>
              </a:ext>
            </a:extLst>
          </p:cNvPr>
          <p:cNvSpPr>
            <a:spLocks noGrp="1"/>
          </p:cNvSpPr>
          <p:nvPr>
            <p:ph type="dt" sz="half" idx="10"/>
          </p:nvPr>
        </p:nvSpPr>
        <p:spPr/>
        <p:txBody>
          <a:bodyPr/>
          <a:lstStyle/>
          <a:p>
            <a:fld id="{69BC7A05-373D-7D43-AC4E-9AB6F1D0C180}" type="datetimeFigureOut">
              <a:rPr lang="en-IT" smtClean="0"/>
              <a:t>19/03/25</a:t>
            </a:fld>
            <a:endParaRPr lang="en-IT"/>
          </a:p>
        </p:txBody>
      </p:sp>
      <p:sp>
        <p:nvSpPr>
          <p:cNvPr id="5" name="Footer Placeholder 4">
            <a:extLst>
              <a:ext uri="{FF2B5EF4-FFF2-40B4-BE49-F238E27FC236}">
                <a16:creationId xmlns:a16="http://schemas.microsoft.com/office/drawing/2014/main" id="{B0F76371-4A2C-7E95-C537-653127C6FD93}"/>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5A5AE47A-1180-DDA9-A993-24FA50E20E7F}"/>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350925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4706-6D33-858E-E175-C7AC9C604B63}"/>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EF081FAE-31DB-1A41-9BCF-DC8DBA4E332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69C45C65-825D-2829-5D62-2B3A8AE7E0AC}"/>
              </a:ext>
            </a:extLst>
          </p:cNvPr>
          <p:cNvSpPr>
            <a:spLocks noGrp="1"/>
          </p:cNvSpPr>
          <p:nvPr>
            <p:ph type="dt" sz="half" idx="10"/>
          </p:nvPr>
        </p:nvSpPr>
        <p:spPr/>
        <p:txBody>
          <a:bodyPr/>
          <a:lstStyle/>
          <a:p>
            <a:fld id="{69BC7A05-373D-7D43-AC4E-9AB6F1D0C180}" type="datetimeFigureOut">
              <a:rPr lang="en-IT" smtClean="0"/>
              <a:t>19/03/25</a:t>
            </a:fld>
            <a:endParaRPr lang="en-IT"/>
          </a:p>
        </p:txBody>
      </p:sp>
      <p:sp>
        <p:nvSpPr>
          <p:cNvPr id="5" name="Footer Placeholder 4">
            <a:extLst>
              <a:ext uri="{FF2B5EF4-FFF2-40B4-BE49-F238E27FC236}">
                <a16:creationId xmlns:a16="http://schemas.microsoft.com/office/drawing/2014/main" id="{0DE417F0-AF8D-BAC0-FB97-7B8221788BAC}"/>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BFB6558E-35D9-2CAC-1112-D9B320690BBB}"/>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180780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3D27-25DE-C6C5-9B71-7A5DCA51F5A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CFFF2E7C-0EAC-452E-5D04-FF9C9D224B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E728294-F8C6-5B68-D629-EC2387FE3514}"/>
              </a:ext>
            </a:extLst>
          </p:cNvPr>
          <p:cNvSpPr>
            <a:spLocks noGrp="1"/>
          </p:cNvSpPr>
          <p:nvPr>
            <p:ph type="dt" sz="half" idx="10"/>
          </p:nvPr>
        </p:nvSpPr>
        <p:spPr/>
        <p:txBody>
          <a:bodyPr/>
          <a:lstStyle/>
          <a:p>
            <a:fld id="{69BC7A05-373D-7D43-AC4E-9AB6F1D0C180}" type="datetimeFigureOut">
              <a:rPr lang="en-IT" smtClean="0"/>
              <a:t>19/03/25</a:t>
            </a:fld>
            <a:endParaRPr lang="en-IT"/>
          </a:p>
        </p:txBody>
      </p:sp>
      <p:sp>
        <p:nvSpPr>
          <p:cNvPr id="5" name="Footer Placeholder 4">
            <a:extLst>
              <a:ext uri="{FF2B5EF4-FFF2-40B4-BE49-F238E27FC236}">
                <a16:creationId xmlns:a16="http://schemas.microsoft.com/office/drawing/2014/main" id="{A3951470-22B0-F50A-3560-8463F32547C9}"/>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076BD4AC-A620-D28B-C38E-3E943F6429A5}"/>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4795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9244B-8FCA-567D-92D0-FE83657A7E49}"/>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A448D2C8-5343-1590-7A7B-98A5F3A1B4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D5F7FC56-8DBD-6B5A-E932-4D1E5A19D1D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AEA300E7-4DB7-FF8E-CF25-0FBD9607ECFF}"/>
              </a:ext>
            </a:extLst>
          </p:cNvPr>
          <p:cNvSpPr>
            <a:spLocks noGrp="1"/>
          </p:cNvSpPr>
          <p:nvPr>
            <p:ph type="dt" sz="half" idx="10"/>
          </p:nvPr>
        </p:nvSpPr>
        <p:spPr/>
        <p:txBody>
          <a:bodyPr/>
          <a:lstStyle/>
          <a:p>
            <a:fld id="{69BC7A05-373D-7D43-AC4E-9AB6F1D0C180}" type="datetimeFigureOut">
              <a:rPr lang="en-IT" smtClean="0"/>
              <a:t>19/03/25</a:t>
            </a:fld>
            <a:endParaRPr lang="en-IT"/>
          </a:p>
        </p:txBody>
      </p:sp>
      <p:sp>
        <p:nvSpPr>
          <p:cNvPr id="6" name="Footer Placeholder 5">
            <a:extLst>
              <a:ext uri="{FF2B5EF4-FFF2-40B4-BE49-F238E27FC236}">
                <a16:creationId xmlns:a16="http://schemas.microsoft.com/office/drawing/2014/main" id="{694E6F21-22AC-60EA-5F3D-0FB6919FF7F5}"/>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693C15B3-2806-3A10-E13D-824894F79DA9}"/>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174125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F080-8F9E-0308-4FD1-CFBB6CBD58FB}"/>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C3A9EC55-AA66-BA78-DE15-BDABDC727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E29BFD2-20BE-DFD5-D33A-0C89E978247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4A31F2A7-D377-645E-F52E-A9EB98D6B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10B2E78-097B-98D3-EF12-8CC832AA09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48EB2A5C-D3B6-65AF-357F-480CE2098EE1}"/>
              </a:ext>
            </a:extLst>
          </p:cNvPr>
          <p:cNvSpPr>
            <a:spLocks noGrp="1"/>
          </p:cNvSpPr>
          <p:nvPr>
            <p:ph type="dt" sz="half" idx="10"/>
          </p:nvPr>
        </p:nvSpPr>
        <p:spPr/>
        <p:txBody>
          <a:bodyPr/>
          <a:lstStyle/>
          <a:p>
            <a:fld id="{69BC7A05-373D-7D43-AC4E-9AB6F1D0C180}" type="datetimeFigureOut">
              <a:rPr lang="en-IT" smtClean="0"/>
              <a:t>19/03/25</a:t>
            </a:fld>
            <a:endParaRPr lang="en-IT"/>
          </a:p>
        </p:txBody>
      </p:sp>
      <p:sp>
        <p:nvSpPr>
          <p:cNvPr id="8" name="Footer Placeholder 7">
            <a:extLst>
              <a:ext uri="{FF2B5EF4-FFF2-40B4-BE49-F238E27FC236}">
                <a16:creationId xmlns:a16="http://schemas.microsoft.com/office/drawing/2014/main" id="{28A93493-1600-919A-C057-8097B2A2D7D9}"/>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ECC13583-9DE8-6F06-2716-BF8D331FA65E}"/>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4731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670F-1691-24A0-8391-8F99CA11367E}"/>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A1920C66-B292-8601-8E38-B238ED7709A6}"/>
              </a:ext>
            </a:extLst>
          </p:cNvPr>
          <p:cNvSpPr>
            <a:spLocks noGrp="1"/>
          </p:cNvSpPr>
          <p:nvPr>
            <p:ph type="dt" sz="half" idx="10"/>
          </p:nvPr>
        </p:nvSpPr>
        <p:spPr/>
        <p:txBody>
          <a:bodyPr/>
          <a:lstStyle/>
          <a:p>
            <a:fld id="{69BC7A05-373D-7D43-AC4E-9AB6F1D0C180}" type="datetimeFigureOut">
              <a:rPr lang="en-IT" smtClean="0"/>
              <a:t>19/03/25</a:t>
            </a:fld>
            <a:endParaRPr lang="en-IT"/>
          </a:p>
        </p:txBody>
      </p:sp>
      <p:sp>
        <p:nvSpPr>
          <p:cNvPr id="4" name="Footer Placeholder 3">
            <a:extLst>
              <a:ext uri="{FF2B5EF4-FFF2-40B4-BE49-F238E27FC236}">
                <a16:creationId xmlns:a16="http://schemas.microsoft.com/office/drawing/2014/main" id="{2DC1AC85-0787-3871-3D05-287187C8BABC}"/>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157AEB32-C688-C886-34F1-F915E2B84FAA}"/>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401484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E5921-6AB1-34A9-D3F4-01F61C771476}"/>
              </a:ext>
            </a:extLst>
          </p:cNvPr>
          <p:cNvSpPr>
            <a:spLocks noGrp="1"/>
          </p:cNvSpPr>
          <p:nvPr>
            <p:ph type="dt" sz="half" idx="10"/>
          </p:nvPr>
        </p:nvSpPr>
        <p:spPr/>
        <p:txBody>
          <a:bodyPr/>
          <a:lstStyle/>
          <a:p>
            <a:fld id="{69BC7A05-373D-7D43-AC4E-9AB6F1D0C180}" type="datetimeFigureOut">
              <a:rPr lang="en-IT" smtClean="0"/>
              <a:t>19/03/25</a:t>
            </a:fld>
            <a:endParaRPr lang="en-IT"/>
          </a:p>
        </p:txBody>
      </p:sp>
      <p:sp>
        <p:nvSpPr>
          <p:cNvPr id="3" name="Footer Placeholder 2">
            <a:extLst>
              <a:ext uri="{FF2B5EF4-FFF2-40B4-BE49-F238E27FC236}">
                <a16:creationId xmlns:a16="http://schemas.microsoft.com/office/drawing/2014/main" id="{7EEC4D70-9D58-32DC-D349-73E423F1EDDD}"/>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5A7E5FFF-5499-F33E-C534-DBF35B9E2864}"/>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42163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37132-A67A-5BA8-BD45-F43BE6B275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4B388FB8-68BA-1DEA-E9FF-7824DE3659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A1F699FB-AC94-626D-6DC6-0A4AEA6F3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AD4EC47-CEF4-8C1F-8778-CD5E2A29A832}"/>
              </a:ext>
            </a:extLst>
          </p:cNvPr>
          <p:cNvSpPr>
            <a:spLocks noGrp="1"/>
          </p:cNvSpPr>
          <p:nvPr>
            <p:ph type="dt" sz="half" idx="10"/>
          </p:nvPr>
        </p:nvSpPr>
        <p:spPr/>
        <p:txBody>
          <a:bodyPr/>
          <a:lstStyle/>
          <a:p>
            <a:fld id="{69BC7A05-373D-7D43-AC4E-9AB6F1D0C180}" type="datetimeFigureOut">
              <a:rPr lang="en-IT" smtClean="0"/>
              <a:t>19/03/25</a:t>
            </a:fld>
            <a:endParaRPr lang="en-IT"/>
          </a:p>
        </p:txBody>
      </p:sp>
      <p:sp>
        <p:nvSpPr>
          <p:cNvPr id="6" name="Footer Placeholder 5">
            <a:extLst>
              <a:ext uri="{FF2B5EF4-FFF2-40B4-BE49-F238E27FC236}">
                <a16:creationId xmlns:a16="http://schemas.microsoft.com/office/drawing/2014/main" id="{5B404227-81E2-67EB-0AF2-3E8691D3A037}"/>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50745DEC-E8FB-1F26-493B-F28517EB3439}"/>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385185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982F-C748-0F96-6DDA-0C00B453D3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9B67F1F4-34EC-A800-6A08-82B6B779CC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35FF92BE-7064-C1AC-D369-5E33E0288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D96D0A-806C-5D64-D80D-D917DAA495C1}"/>
              </a:ext>
            </a:extLst>
          </p:cNvPr>
          <p:cNvSpPr>
            <a:spLocks noGrp="1"/>
          </p:cNvSpPr>
          <p:nvPr>
            <p:ph type="dt" sz="half" idx="10"/>
          </p:nvPr>
        </p:nvSpPr>
        <p:spPr/>
        <p:txBody>
          <a:bodyPr/>
          <a:lstStyle/>
          <a:p>
            <a:fld id="{69BC7A05-373D-7D43-AC4E-9AB6F1D0C180}" type="datetimeFigureOut">
              <a:rPr lang="en-IT" smtClean="0"/>
              <a:t>19/03/25</a:t>
            </a:fld>
            <a:endParaRPr lang="en-IT"/>
          </a:p>
        </p:txBody>
      </p:sp>
      <p:sp>
        <p:nvSpPr>
          <p:cNvPr id="6" name="Footer Placeholder 5">
            <a:extLst>
              <a:ext uri="{FF2B5EF4-FFF2-40B4-BE49-F238E27FC236}">
                <a16:creationId xmlns:a16="http://schemas.microsoft.com/office/drawing/2014/main" id="{8C091BC5-8CAD-A0C0-9C04-A235B47599E8}"/>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F98F9AC4-89FA-575C-CED8-6084D7CB301E}"/>
              </a:ext>
            </a:extLst>
          </p:cNvPr>
          <p:cNvSpPr>
            <a:spLocks noGrp="1"/>
          </p:cNvSpPr>
          <p:nvPr>
            <p:ph type="sldNum" sz="quarter" idx="12"/>
          </p:nvPr>
        </p:nvSpPr>
        <p:spPr/>
        <p:txBody>
          <a:bodyPr/>
          <a:lstStyle/>
          <a:p>
            <a:fld id="{F70ACEBF-ED03-9344-B1F8-4323500E4D9E}" type="slidenum">
              <a:rPr lang="en-IT" smtClean="0"/>
              <a:t>‹#›</a:t>
            </a:fld>
            <a:endParaRPr lang="en-IT"/>
          </a:p>
        </p:txBody>
      </p:sp>
    </p:spTree>
    <p:extLst>
      <p:ext uri="{BB962C8B-B14F-4D97-AF65-F5344CB8AC3E}">
        <p14:creationId xmlns:p14="http://schemas.microsoft.com/office/powerpoint/2010/main" val="63364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EB61A-D7AF-519B-4390-E6032D7CC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CBF992FF-55F3-71CF-F68F-0F48C9644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059991D1-CC6F-1EA9-74D7-B843D68A69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BC7A05-373D-7D43-AC4E-9AB6F1D0C180}" type="datetimeFigureOut">
              <a:rPr lang="en-IT" smtClean="0"/>
              <a:t>19/03/25</a:t>
            </a:fld>
            <a:endParaRPr lang="en-IT"/>
          </a:p>
        </p:txBody>
      </p:sp>
      <p:sp>
        <p:nvSpPr>
          <p:cNvPr id="5" name="Footer Placeholder 4">
            <a:extLst>
              <a:ext uri="{FF2B5EF4-FFF2-40B4-BE49-F238E27FC236}">
                <a16:creationId xmlns:a16="http://schemas.microsoft.com/office/drawing/2014/main" id="{E1DCC81E-1385-BB38-1195-CB02BF750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0DDC47BC-561E-E6F4-6609-7FA99AEC0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0ACEBF-ED03-9344-B1F8-4323500E4D9E}" type="slidenum">
              <a:rPr lang="en-IT" smtClean="0"/>
              <a:t>‹#›</a:t>
            </a:fld>
            <a:endParaRPr lang="en-IT"/>
          </a:p>
        </p:txBody>
      </p:sp>
    </p:spTree>
    <p:extLst>
      <p:ext uri="{BB962C8B-B14F-4D97-AF65-F5344CB8AC3E}">
        <p14:creationId xmlns:p14="http://schemas.microsoft.com/office/powerpoint/2010/main" val="304208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figma.com/resource-library/user-flow/#step-5-determine-the-endpoint" TargetMode="External"/><Relationship Id="rId3" Type="http://schemas.openxmlformats.org/officeDocument/2006/relationships/image" Target="../media/image1.png"/><Relationship Id="rId7" Type="http://schemas.openxmlformats.org/officeDocument/2006/relationships/hyperlink" Target="https://www.figma.com/resource-library/user-flow/#step-4-include-decision-poi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figma.com/resource-library/user-flow/#step-3-map-out-the-steps" TargetMode="External"/><Relationship Id="rId5" Type="http://schemas.openxmlformats.org/officeDocument/2006/relationships/hyperlink" Target="https://www.figma.com/resource-library/user-flow/#step-2-identify-the-entry-point" TargetMode="External"/><Relationship Id="rId4" Type="http://schemas.openxmlformats.org/officeDocument/2006/relationships/hyperlink" Target="https://www.figma.com/resource-library/user-flow/#step-1-define-the-user-and-their-goa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C30932-BB03-0BB4-6495-7EEC739F2575}"/>
              </a:ext>
            </a:extLst>
          </p:cNvPr>
          <p:cNvSpPr/>
          <p:nvPr/>
        </p:nvSpPr>
        <p:spPr>
          <a:xfrm>
            <a:off x="0" y="0"/>
            <a:ext cx="12192000" cy="59009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 name="Title 1">
            <a:extLst>
              <a:ext uri="{FF2B5EF4-FFF2-40B4-BE49-F238E27FC236}">
                <a16:creationId xmlns:a16="http://schemas.microsoft.com/office/drawing/2014/main" id="{C612A730-24F7-1D0C-59D4-768FCF85CE0E}"/>
              </a:ext>
            </a:extLst>
          </p:cNvPr>
          <p:cNvSpPr>
            <a:spLocks noGrp="1"/>
          </p:cNvSpPr>
          <p:nvPr>
            <p:ph type="ctrTitle"/>
          </p:nvPr>
        </p:nvSpPr>
        <p:spPr/>
        <p:txBody>
          <a:bodyPr/>
          <a:lstStyle/>
          <a:p>
            <a:r>
              <a:rPr lang="en-IT" dirty="0">
                <a:solidFill>
                  <a:schemeClr val="bg1"/>
                </a:solidFill>
              </a:rPr>
              <a:t>UNIFIED MODELING LANGUAGE</a:t>
            </a:r>
          </a:p>
        </p:txBody>
      </p:sp>
      <p:sp>
        <p:nvSpPr>
          <p:cNvPr id="3" name="Subtitle 2">
            <a:extLst>
              <a:ext uri="{FF2B5EF4-FFF2-40B4-BE49-F238E27FC236}">
                <a16:creationId xmlns:a16="http://schemas.microsoft.com/office/drawing/2014/main" id="{0F9CF02C-5CCD-81A8-09FC-A6FB73B1AA17}"/>
              </a:ext>
            </a:extLst>
          </p:cNvPr>
          <p:cNvSpPr>
            <a:spLocks noGrp="1"/>
          </p:cNvSpPr>
          <p:nvPr>
            <p:ph type="subTitle" idx="1"/>
          </p:nvPr>
        </p:nvSpPr>
        <p:spPr>
          <a:xfrm>
            <a:off x="1524000" y="4178174"/>
            <a:ext cx="9144000" cy="454152"/>
          </a:xfrm>
        </p:spPr>
        <p:txBody>
          <a:bodyPr/>
          <a:lstStyle/>
          <a:p>
            <a:r>
              <a:rPr lang="en-IT" dirty="0">
                <a:solidFill>
                  <a:schemeClr val="bg1"/>
                </a:solidFill>
              </a:rPr>
              <a:t>BASIC PRINCIPLES</a:t>
            </a:r>
          </a:p>
        </p:txBody>
      </p:sp>
      <p:pic>
        <p:nvPicPr>
          <p:cNvPr id="5" name="Picture 2" descr="logo centenario">
            <a:extLst>
              <a:ext uri="{FF2B5EF4-FFF2-40B4-BE49-F238E27FC236}">
                <a16:creationId xmlns:a16="http://schemas.microsoft.com/office/drawing/2014/main" id="{4107BCF0-34FF-CDC8-EF76-F81FFE6EC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40582"/>
            <a:ext cx="4112489" cy="72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070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0"/>
          </p:nvPr>
        </p:nvSpPr>
        <p:spPr>
          <a:xfrm>
            <a:off x="8077200" y="6245225"/>
            <a:ext cx="2133600" cy="476250"/>
          </a:xfrm>
        </p:spPr>
        <p:txBody>
          <a:bodyPr/>
          <a:lstStyle/>
          <a:p>
            <a:pPr>
              <a:defRPr/>
            </a:pPr>
            <a:fld id="{F9727DD5-FEFC-D84F-80B4-9EEC9FAAB044}" type="slidenum">
              <a:rPr lang="it-IT"/>
              <a:pPr>
                <a:defRPr/>
              </a:pPr>
              <a:t>10</a:t>
            </a:fld>
            <a:endParaRPr lang="it-IT"/>
          </a:p>
        </p:txBody>
      </p:sp>
      <p:graphicFrame>
        <p:nvGraphicFramePr>
          <p:cNvPr id="2" name="Diagramma 1"/>
          <p:cNvGraphicFramePr/>
          <p:nvPr/>
        </p:nvGraphicFramePr>
        <p:xfrm>
          <a:off x="1981200" y="131338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5C179523-FD10-0081-78A5-50478B9290E0}"/>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7" name="Picture 6" descr="logo centenario">
            <a:extLst>
              <a:ext uri="{FF2B5EF4-FFF2-40B4-BE49-F238E27FC236}">
                <a16:creationId xmlns:a16="http://schemas.microsoft.com/office/drawing/2014/main" id="{87D9424B-472C-141A-177E-E42A2F7123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E714643-69AD-6779-13CB-759D9E6A269D}"/>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RELATIONSHIPS</a:t>
            </a:r>
          </a:p>
        </p:txBody>
      </p:sp>
    </p:spTree>
    <p:extLst>
      <p:ext uri="{BB962C8B-B14F-4D97-AF65-F5344CB8AC3E}">
        <p14:creationId xmlns:p14="http://schemas.microsoft.com/office/powerpoint/2010/main" val="48282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numero diapositiva 5"/>
          <p:cNvSpPr>
            <a:spLocks noGrp="1"/>
          </p:cNvSpPr>
          <p:nvPr>
            <p:ph type="sldNum" sz="quarter" idx="10"/>
          </p:nvPr>
        </p:nvSpPr>
        <p:spPr>
          <a:xfrm>
            <a:off x="8077200" y="6245225"/>
            <a:ext cx="2133600" cy="476250"/>
          </a:xfrm>
        </p:spPr>
        <p:txBody>
          <a:bodyPr/>
          <a:lstStyle/>
          <a:p>
            <a:pPr>
              <a:defRPr/>
            </a:pPr>
            <a:fld id="{514E0459-C41A-5C44-B88E-A5FD8444306C}" type="slidenum">
              <a:rPr lang="it-IT"/>
              <a:pPr>
                <a:defRPr/>
              </a:pPr>
              <a:t>11</a:t>
            </a:fld>
            <a:endParaRPr lang="it-IT"/>
          </a:p>
        </p:txBody>
      </p:sp>
      <p:sp>
        <p:nvSpPr>
          <p:cNvPr id="28675" name="Rectangle 3"/>
          <p:cNvSpPr>
            <a:spLocks noGrp="1" noChangeArrowheads="1"/>
          </p:cNvSpPr>
          <p:nvPr>
            <p:ph type="body" idx="1"/>
          </p:nvPr>
        </p:nvSpPr>
        <p:spPr/>
        <p:txBody>
          <a:bodyPr/>
          <a:lstStyle/>
          <a:p>
            <a:pPr algn="ctr"/>
            <a:endParaRPr lang="it-IT" sz="1600" dirty="0">
              <a:latin typeface="Arial" charset="0"/>
            </a:endParaRPr>
          </a:p>
          <a:p>
            <a:pPr algn="ctr"/>
            <a:endParaRPr lang="it-IT" sz="1600" dirty="0">
              <a:latin typeface="Arial" charset="0"/>
            </a:endParaRPr>
          </a:p>
        </p:txBody>
      </p:sp>
      <p:sp>
        <p:nvSpPr>
          <p:cNvPr id="200708" name="Oval 4"/>
          <p:cNvSpPr>
            <a:spLocks noChangeArrowheads="1"/>
          </p:cNvSpPr>
          <p:nvPr/>
        </p:nvSpPr>
        <p:spPr bwMode="auto">
          <a:xfrm>
            <a:off x="2566989" y="2492376"/>
            <a:ext cx="288925" cy="28892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it-IT">
              <a:solidFill>
                <a:srgbClr val="FFFFFF"/>
              </a:solidFill>
            </a:endParaRPr>
          </a:p>
        </p:txBody>
      </p:sp>
      <p:sp>
        <p:nvSpPr>
          <p:cNvPr id="200709" name="Line 5"/>
          <p:cNvSpPr>
            <a:spLocks noChangeShapeType="1"/>
          </p:cNvSpPr>
          <p:nvPr/>
        </p:nvSpPr>
        <p:spPr bwMode="auto">
          <a:xfrm>
            <a:off x="2711450" y="2781301"/>
            <a:ext cx="0" cy="3587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0" name="Line 6"/>
          <p:cNvSpPr>
            <a:spLocks noChangeShapeType="1"/>
          </p:cNvSpPr>
          <p:nvPr/>
        </p:nvSpPr>
        <p:spPr bwMode="auto">
          <a:xfrm flipH="1">
            <a:off x="2424114" y="3141663"/>
            <a:ext cx="287337" cy="1444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1" name="Line 7"/>
          <p:cNvSpPr>
            <a:spLocks noChangeShapeType="1"/>
          </p:cNvSpPr>
          <p:nvPr/>
        </p:nvSpPr>
        <p:spPr bwMode="auto">
          <a:xfrm>
            <a:off x="2711451" y="3141663"/>
            <a:ext cx="288925" cy="1444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2" name="Line 8"/>
          <p:cNvSpPr>
            <a:spLocks noChangeShapeType="1"/>
          </p:cNvSpPr>
          <p:nvPr/>
        </p:nvSpPr>
        <p:spPr bwMode="auto">
          <a:xfrm>
            <a:off x="2495550" y="2924175"/>
            <a:ext cx="431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4" name="Line 10"/>
          <p:cNvSpPr>
            <a:spLocks noChangeShapeType="1"/>
          </p:cNvSpPr>
          <p:nvPr/>
        </p:nvSpPr>
        <p:spPr bwMode="auto">
          <a:xfrm>
            <a:off x="3143251" y="2924175"/>
            <a:ext cx="1584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5" name="Oval 11"/>
          <p:cNvSpPr>
            <a:spLocks noChangeArrowheads="1"/>
          </p:cNvSpPr>
          <p:nvPr/>
        </p:nvSpPr>
        <p:spPr bwMode="auto">
          <a:xfrm>
            <a:off x="4800600" y="2492375"/>
            <a:ext cx="1727200" cy="863600"/>
          </a:xfrm>
          <a:prstGeom prst="ellipse">
            <a:avLst/>
          </a:prstGeom>
          <a:ln w="38100">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wrap="none" anchor="ctr"/>
          <a:lstStyle/>
          <a:p>
            <a:pPr algn="ctr">
              <a:defRPr/>
            </a:pPr>
            <a:endParaRPr lang="it-IT"/>
          </a:p>
        </p:txBody>
      </p:sp>
      <p:sp>
        <p:nvSpPr>
          <p:cNvPr id="200716" name="Oval 12"/>
          <p:cNvSpPr>
            <a:spLocks noChangeArrowheads="1"/>
          </p:cNvSpPr>
          <p:nvPr/>
        </p:nvSpPr>
        <p:spPr bwMode="auto">
          <a:xfrm>
            <a:off x="8401050" y="4005263"/>
            <a:ext cx="1727200" cy="863600"/>
          </a:xfrm>
          <a:prstGeom prst="ellipse">
            <a:avLst/>
          </a:prstGeom>
          <a:ln w="38100">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wrap="none" anchor="ctr"/>
          <a:lstStyle/>
          <a:p>
            <a:pPr>
              <a:defRPr/>
            </a:pPr>
            <a:endParaRPr lang="it-IT"/>
          </a:p>
        </p:txBody>
      </p:sp>
      <p:sp>
        <p:nvSpPr>
          <p:cNvPr id="200717" name="Oval 13"/>
          <p:cNvSpPr>
            <a:spLocks noChangeArrowheads="1"/>
          </p:cNvSpPr>
          <p:nvPr/>
        </p:nvSpPr>
        <p:spPr bwMode="auto">
          <a:xfrm>
            <a:off x="8329613" y="2493963"/>
            <a:ext cx="1727200" cy="863600"/>
          </a:xfrm>
          <a:prstGeom prst="ellipse">
            <a:avLst/>
          </a:prstGeom>
          <a:ln w="38100">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wrap="none" anchor="ctr"/>
          <a:lstStyle/>
          <a:p>
            <a:pPr>
              <a:defRPr/>
            </a:pPr>
            <a:endParaRPr lang="it-IT"/>
          </a:p>
        </p:txBody>
      </p:sp>
      <p:sp>
        <p:nvSpPr>
          <p:cNvPr id="200719" name="Line 15"/>
          <p:cNvSpPr>
            <a:spLocks noChangeShapeType="1"/>
          </p:cNvSpPr>
          <p:nvPr/>
        </p:nvSpPr>
        <p:spPr bwMode="auto">
          <a:xfrm flipV="1">
            <a:off x="9264650" y="3357563"/>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20" name="Text Box 16"/>
          <p:cNvSpPr txBox="1">
            <a:spLocks noChangeArrowheads="1"/>
          </p:cNvSpPr>
          <p:nvPr/>
        </p:nvSpPr>
        <p:spPr bwMode="auto">
          <a:xfrm>
            <a:off x="2208213" y="3429000"/>
            <a:ext cx="10080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    Actor</a:t>
            </a:r>
          </a:p>
        </p:txBody>
      </p:sp>
      <p:sp>
        <p:nvSpPr>
          <p:cNvPr id="200721" name="Line 17"/>
          <p:cNvSpPr>
            <a:spLocks noChangeShapeType="1"/>
          </p:cNvSpPr>
          <p:nvPr/>
        </p:nvSpPr>
        <p:spPr bwMode="auto">
          <a:xfrm>
            <a:off x="4800600" y="2924175"/>
            <a:ext cx="1727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23" name="Text Box 19"/>
          <p:cNvSpPr txBox="1">
            <a:spLocks noChangeArrowheads="1"/>
          </p:cNvSpPr>
          <p:nvPr/>
        </p:nvSpPr>
        <p:spPr bwMode="auto">
          <a:xfrm>
            <a:off x="5243513" y="2619375"/>
            <a:ext cx="9525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b="1" dirty="0"/>
              <a:t>Use case</a:t>
            </a:r>
          </a:p>
        </p:txBody>
      </p:sp>
      <p:sp>
        <p:nvSpPr>
          <p:cNvPr id="200724" name="Text Box 20"/>
          <p:cNvSpPr txBox="1">
            <a:spLocks noChangeArrowheads="1"/>
          </p:cNvSpPr>
          <p:nvPr/>
        </p:nvSpPr>
        <p:spPr bwMode="auto">
          <a:xfrm>
            <a:off x="5016500" y="2997200"/>
            <a:ext cx="13525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1200"/>
              <a:t>Extension points</a:t>
            </a:r>
          </a:p>
        </p:txBody>
      </p:sp>
      <p:sp>
        <p:nvSpPr>
          <p:cNvPr id="200733" name="Text Box 29"/>
          <p:cNvSpPr txBox="1">
            <a:spLocks noChangeArrowheads="1"/>
          </p:cNvSpPr>
          <p:nvPr/>
        </p:nvSpPr>
        <p:spPr bwMode="auto">
          <a:xfrm>
            <a:off x="6672264" y="2619375"/>
            <a:ext cx="1728787" cy="304800"/>
          </a:xfrm>
          <a:prstGeom prst="rect">
            <a:avLst/>
          </a:prstGeom>
          <a:noFill/>
          <a:ln w="38100">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a:spAutoFit/>
          </a:bodyPr>
          <a:lstStyle/>
          <a:p>
            <a:pPr>
              <a:spcBef>
                <a:spcPct val="50000"/>
              </a:spcBef>
              <a:defRPr/>
            </a:pPr>
            <a:r>
              <a:rPr lang="it-IT" sz="1400" dirty="0"/>
              <a:t>   &lt;&lt; include &gt;&gt;</a:t>
            </a:r>
          </a:p>
        </p:txBody>
      </p:sp>
      <p:sp>
        <p:nvSpPr>
          <p:cNvPr id="200735" name="Text Box 31"/>
          <p:cNvSpPr txBox="1">
            <a:spLocks noChangeArrowheads="1"/>
          </p:cNvSpPr>
          <p:nvPr/>
        </p:nvSpPr>
        <p:spPr bwMode="auto">
          <a:xfrm>
            <a:off x="7535864" y="3573463"/>
            <a:ext cx="15128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it-IT"/>
          </a:p>
        </p:txBody>
      </p:sp>
      <p:sp>
        <p:nvSpPr>
          <p:cNvPr id="200736" name="Text Box 32"/>
          <p:cNvSpPr txBox="1">
            <a:spLocks noChangeArrowheads="1"/>
          </p:cNvSpPr>
          <p:nvPr/>
        </p:nvSpPr>
        <p:spPr bwMode="auto">
          <a:xfrm>
            <a:off x="7391400" y="3644900"/>
            <a:ext cx="1728788" cy="304800"/>
          </a:xfrm>
          <a:prstGeom prst="rect">
            <a:avLst/>
          </a:prstGeom>
          <a:ln w="38100">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a:spAutoFit/>
          </a:bodyPr>
          <a:lstStyle/>
          <a:p>
            <a:pPr>
              <a:spcBef>
                <a:spcPct val="50000"/>
              </a:spcBef>
              <a:defRPr/>
            </a:pPr>
            <a:r>
              <a:rPr lang="it-IT" sz="1400" dirty="0"/>
              <a:t>        </a:t>
            </a:r>
            <a:r>
              <a:rPr lang="it-IT" sz="1400" dirty="0" err="1"/>
              <a:t>Generalization</a:t>
            </a:r>
            <a:endParaRPr lang="it-IT" sz="1400" dirty="0"/>
          </a:p>
        </p:txBody>
      </p:sp>
      <p:sp>
        <p:nvSpPr>
          <p:cNvPr id="200737" name="Text Box 33"/>
          <p:cNvSpPr txBox="1">
            <a:spLocks noChangeArrowheads="1"/>
          </p:cNvSpPr>
          <p:nvPr/>
        </p:nvSpPr>
        <p:spPr bwMode="auto">
          <a:xfrm>
            <a:off x="4727575" y="3933825"/>
            <a:ext cx="1728788" cy="630942"/>
          </a:xfrm>
          <a:prstGeom prst="rect">
            <a:avLst/>
          </a:prstGeom>
          <a:ln w="38100">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a:spAutoFit/>
          </a:bodyPr>
          <a:lstStyle/>
          <a:p>
            <a:pPr>
              <a:spcBef>
                <a:spcPct val="50000"/>
              </a:spcBef>
              <a:defRPr/>
            </a:pPr>
            <a:r>
              <a:rPr lang="it-IT" sz="1400" dirty="0"/>
              <a:t>   &lt;&lt; </a:t>
            </a:r>
            <a:r>
              <a:rPr lang="it-IT" sz="1400" dirty="0" err="1"/>
              <a:t>extend</a:t>
            </a:r>
            <a:r>
              <a:rPr lang="it-IT" sz="1400" dirty="0"/>
              <a:t> &gt;&gt;</a:t>
            </a:r>
          </a:p>
          <a:p>
            <a:pPr>
              <a:spcBef>
                <a:spcPct val="50000"/>
              </a:spcBef>
              <a:defRPr/>
            </a:pPr>
            <a:r>
              <a:rPr lang="it-IT" sz="1400" dirty="0"/>
              <a:t>(extension points)</a:t>
            </a:r>
          </a:p>
        </p:txBody>
      </p:sp>
      <p:sp>
        <p:nvSpPr>
          <p:cNvPr id="200738" name="Oval 34"/>
          <p:cNvSpPr>
            <a:spLocks noChangeArrowheads="1"/>
          </p:cNvSpPr>
          <p:nvPr/>
        </p:nvSpPr>
        <p:spPr bwMode="auto">
          <a:xfrm>
            <a:off x="5592763" y="4652963"/>
            <a:ext cx="1727200" cy="863600"/>
          </a:xfrm>
          <a:prstGeom prst="ellipse">
            <a:avLst/>
          </a:prstGeom>
          <a:ln w="38100">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wrap="none" anchor="ctr"/>
          <a:lstStyle/>
          <a:p>
            <a:pPr>
              <a:defRPr/>
            </a:pPr>
            <a:endParaRPr lang="it-IT"/>
          </a:p>
        </p:txBody>
      </p:sp>
      <p:sp>
        <p:nvSpPr>
          <p:cNvPr id="200740" name="Line 36"/>
          <p:cNvSpPr>
            <a:spLocks noChangeShapeType="1"/>
          </p:cNvSpPr>
          <p:nvPr/>
        </p:nvSpPr>
        <p:spPr bwMode="auto">
          <a:xfrm flipH="1" flipV="1">
            <a:off x="5880100" y="3355975"/>
            <a:ext cx="503238" cy="1296988"/>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41" name="Line 37"/>
          <p:cNvSpPr>
            <a:spLocks noChangeShapeType="1"/>
          </p:cNvSpPr>
          <p:nvPr/>
        </p:nvSpPr>
        <p:spPr bwMode="auto">
          <a:xfrm>
            <a:off x="6527801" y="2924175"/>
            <a:ext cx="1800225" cy="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4" name="Rectangle 3">
            <a:extLst>
              <a:ext uri="{FF2B5EF4-FFF2-40B4-BE49-F238E27FC236}">
                <a16:creationId xmlns:a16="http://schemas.microsoft.com/office/drawing/2014/main" id="{09CF7DA0-E9AB-D0BD-5769-9A425666E450}"/>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7E51EBF5-10BC-7415-02EF-47E8BF04A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C0BE7F-1B65-DD89-AB60-8080DA033838}"/>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USE CASE GRAPHIC NOTATION</a:t>
            </a:r>
          </a:p>
        </p:txBody>
      </p:sp>
      <p:sp>
        <p:nvSpPr>
          <p:cNvPr id="7" name="Rectangle 6">
            <a:extLst>
              <a:ext uri="{FF2B5EF4-FFF2-40B4-BE49-F238E27FC236}">
                <a16:creationId xmlns:a16="http://schemas.microsoft.com/office/drawing/2014/main" id="{DAFC3EFA-4E0F-A5CF-1EDE-70AD5CFCCE84}"/>
              </a:ext>
            </a:extLst>
          </p:cNvPr>
          <p:cNvSpPr/>
          <p:nvPr/>
        </p:nvSpPr>
        <p:spPr>
          <a:xfrm>
            <a:off x="4486659" y="3500438"/>
            <a:ext cx="6205725" cy="214445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9" name="TextBox 8">
            <a:extLst>
              <a:ext uri="{FF2B5EF4-FFF2-40B4-BE49-F238E27FC236}">
                <a16:creationId xmlns:a16="http://schemas.microsoft.com/office/drawing/2014/main" id="{960D03BF-0C55-581C-A33B-0D5996C3D6C4}"/>
              </a:ext>
            </a:extLst>
          </p:cNvPr>
          <p:cNvSpPr txBox="1"/>
          <p:nvPr/>
        </p:nvSpPr>
        <p:spPr>
          <a:xfrm>
            <a:off x="8965184" y="5373688"/>
            <a:ext cx="1727200" cy="307777"/>
          </a:xfrm>
          <a:prstGeom prst="rect">
            <a:avLst/>
          </a:prstGeom>
          <a:noFill/>
        </p:spPr>
        <p:txBody>
          <a:bodyPr wrap="square">
            <a:spAutoFit/>
          </a:bodyPr>
          <a:lstStyle/>
          <a:p>
            <a:pPr>
              <a:spcBef>
                <a:spcPct val="50000"/>
              </a:spcBef>
              <a:defRPr/>
            </a:pPr>
            <a:r>
              <a:rPr lang="it-IT" sz="1400" dirty="0"/>
              <a:t>System </a:t>
            </a:r>
            <a:r>
              <a:rPr lang="en-US" sz="1400" dirty="0"/>
              <a:t>boundaries</a:t>
            </a:r>
          </a:p>
        </p:txBody>
      </p:sp>
    </p:spTree>
    <p:extLst>
      <p:ext uri="{BB962C8B-B14F-4D97-AF65-F5344CB8AC3E}">
        <p14:creationId xmlns:p14="http://schemas.microsoft.com/office/powerpoint/2010/main" val="168519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numero diapositiva 5"/>
          <p:cNvSpPr>
            <a:spLocks noGrp="1"/>
          </p:cNvSpPr>
          <p:nvPr>
            <p:ph type="sldNum" sz="quarter" idx="10"/>
          </p:nvPr>
        </p:nvSpPr>
        <p:spPr>
          <a:xfrm>
            <a:off x="8077200" y="6245225"/>
            <a:ext cx="2133600" cy="476250"/>
          </a:xfrm>
        </p:spPr>
        <p:txBody>
          <a:bodyPr/>
          <a:lstStyle/>
          <a:p>
            <a:pPr>
              <a:defRPr/>
            </a:pPr>
            <a:fld id="{514E0459-C41A-5C44-B88E-A5FD8444306C}" type="slidenum">
              <a:rPr lang="it-IT"/>
              <a:pPr>
                <a:defRPr/>
              </a:pPr>
              <a:t>12</a:t>
            </a:fld>
            <a:endParaRPr lang="it-IT"/>
          </a:p>
        </p:txBody>
      </p:sp>
      <p:sp>
        <p:nvSpPr>
          <p:cNvPr id="200708" name="Oval 4"/>
          <p:cNvSpPr>
            <a:spLocks noChangeArrowheads="1"/>
          </p:cNvSpPr>
          <p:nvPr/>
        </p:nvSpPr>
        <p:spPr bwMode="auto">
          <a:xfrm>
            <a:off x="2090976" y="1825625"/>
            <a:ext cx="288925" cy="288925"/>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it-IT">
              <a:solidFill>
                <a:srgbClr val="FFFFFF"/>
              </a:solidFill>
            </a:endParaRPr>
          </a:p>
        </p:txBody>
      </p:sp>
      <p:sp>
        <p:nvSpPr>
          <p:cNvPr id="200709" name="Line 5"/>
          <p:cNvSpPr>
            <a:spLocks noChangeShapeType="1"/>
          </p:cNvSpPr>
          <p:nvPr/>
        </p:nvSpPr>
        <p:spPr bwMode="auto">
          <a:xfrm>
            <a:off x="2235437" y="2114550"/>
            <a:ext cx="0" cy="3587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0" name="Line 6"/>
          <p:cNvSpPr>
            <a:spLocks noChangeShapeType="1"/>
          </p:cNvSpPr>
          <p:nvPr/>
        </p:nvSpPr>
        <p:spPr bwMode="auto">
          <a:xfrm flipH="1">
            <a:off x="1948101" y="2474912"/>
            <a:ext cx="287337" cy="1444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1" name="Line 7"/>
          <p:cNvSpPr>
            <a:spLocks noChangeShapeType="1"/>
          </p:cNvSpPr>
          <p:nvPr/>
        </p:nvSpPr>
        <p:spPr bwMode="auto">
          <a:xfrm>
            <a:off x="2235438" y="2474912"/>
            <a:ext cx="288925" cy="1444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2" name="Line 8"/>
          <p:cNvSpPr>
            <a:spLocks noChangeShapeType="1"/>
          </p:cNvSpPr>
          <p:nvPr/>
        </p:nvSpPr>
        <p:spPr bwMode="auto">
          <a:xfrm>
            <a:off x="2019537" y="2257424"/>
            <a:ext cx="431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4" name="Line 10"/>
          <p:cNvSpPr>
            <a:spLocks noChangeShapeType="1"/>
          </p:cNvSpPr>
          <p:nvPr/>
        </p:nvSpPr>
        <p:spPr bwMode="auto">
          <a:xfrm>
            <a:off x="6736305" y="2410173"/>
            <a:ext cx="15843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19" name="Line 15"/>
          <p:cNvSpPr>
            <a:spLocks noChangeShapeType="1"/>
          </p:cNvSpPr>
          <p:nvPr/>
        </p:nvSpPr>
        <p:spPr bwMode="auto">
          <a:xfrm flipV="1">
            <a:off x="10600264" y="3406619"/>
            <a:ext cx="0" cy="41348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0720" name="Text Box 16"/>
          <p:cNvSpPr txBox="1">
            <a:spLocks noChangeArrowheads="1"/>
          </p:cNvSpPr>
          <p:nvPr/>
        </p:nvSpPr>
        <p:spPr bwMode="auto">
          <a:xfrm>
            <a:off x="1732200" y="2762249"/>
            <a:ext cx="10080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dirty="0"/>
              <a:t>    </a:t>
            </a:r>
            <a:r>
              <a:rPr lang="it-IT" sz="1400" dirty="0" err="1"/>
              <a:t>Actor</a:t>
            </a:r>
            <a:endParaRPr lang="it-IT" sz="1400" dirty="0"/>
          </a:p>
        </p:txBody>
      </p:sp>
      <p:sp>
        <p:nvSpPr>
          <p:cNvPr id="200736" name="Text Box 32"/>
          <p:cNvSpPr txBox="1">
            <a:spLocks noChangeArrowheads="1"/>
          </p:cNvSpPr>
          <p:nvPr/>
        </p:nvSpPr>
        <p:spPr bwMode="auto">
          <a:xfrm>
            <a:off x="8731012" y="3427935"/>
            <a:ext cx="1728788" cy="304800"/>
          </a:xfrm>
          <a:prstGeom prst="rect">
            <a:avLst/>
          </a:prstGeom>
          <a:ln w="38100">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a:spAutoFit/>
          </a:bodyPr>
          <a:lstStyle/>
          <a:p>
            <a:pPr>
              <a:spcBef>
                <a:spcPct val="50000"/>
              </a:spcBef>
              <a:defRPr/>
            </a:pPr>
            <a:r>
              <a:rPr lang="it-IT" sz="1400" dirty="0"/>
              <a:t>        </a:t>
            </a:r>
            <a:r>
              <a:rPr lang="it-IT" sz="1400" dirty="0" err="1"/>
              <a:t>Generalization</a:t>
            </a:r>
            <a:endParaRPr lang="it-IT" sz="1400" dirty="0"/>
          </a:p>
        </p:txBody>
      </p:sp>
      <p:sp>
        <p:nvSpPr>
          <p:cNvPr id="200737" name="Text Box 33"/>
          <p:cNvSpPr txBox="1">
            <a:spLocks noChangeArrowheads="1"/>
          </p:cNvSpPr>
          <p:nvPr/>
        </p:nvSpPr>
        <p:spPr bwMode="auto">
          <a:xfrm>
            <a:off x="6910165" y="3101793"/>
            <a:ext cx="1728788" cy="630942"/>
          </a:xfrm>
          <a:prstGeom prst="rect">
            <a:avLst/>
          </a:prstGeom>
          <a:ln w="38100">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a:spAutoFit/>
          </a:bodyPr>
          <a:lstStyle/>
          <a:p>
            <a:pPr>
              <a:spcBef>
                <a:spcPct val="50000"/>
              </a:spcBef>
              <a:defRPr/>
            </a:pPr>
            <a:r>
              <a:rPr lang="it-IT" sz="1400" dirty="0"/>
              <a:t>   &lt;&lt; </a:t>
            </a:r>
            <a:r>
              <a:rPr lang="it-IT" sz="1400" dirty="0" err="1"/>
              <a:t>extend</a:t>
            </a:r>
            <a:r>
              <a:rPr lang="it-IT" sz="1400" dirty="0"/>
              <a:t> &gt;&gt;</a:t>
            </a:r>
          </a:p>
          <a:p>
            <a:pPr>
              <a:spcBef>
                <a:spcPct val="50000"/>
              </a:spcBef>
              <a:defRPr/>
            </a:pPr>
            <a:r>
              <a:rPr lang="it-IT" sz="1400" dirty="0"/>
              <a:t>(extension points)</a:t>
            </a:r>
          </a:p>
        </p:txBody>
      </p:sp>
      <p:sp>
        <p:nvSpPr>
          <p:cNvPr id="200740" name="Line 36"/>
          <p:cNvSpPr>
            <a:spLocks noChangeShapeType="1"/>
          </p:cNvSpPr>
          <p:nvPr/>
        </p:nvSpPr>
        <p:spPr bwMode="auto">
          <a:xfrm flipV="1">
            <a:off x="6735510" y="3053128"/>
            <a:ext cx="1727199" cy="0"/>
          </a:xfrm>
          <a:prstGeom prst="line">
            <a:avLst/>
          </a:prstGeom>
          <a:noFill/>
          <a:ln w="9525">
            <a:solidFill>
              <a:schemeClr val="tx1"/>
            </a:solidFill>
            <a:prstDash val="lg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4" name="Rectangle 3">
            <a:extLst>
              <a:ext uri="{FF2B5EF4-FFF2-40B4-BE49-F238E27FC236}">
                <a16:creationId xmlns:a16="http://schemas.microsoft.com/office/drawing/2014/main" id="{09CF7DA0-E9AB-D0BD-5769-9A425666E450}"/>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7E51EBF5-10BC-7415-02EF-47E8BF04A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C0BE7F-1B65-DD89-AB60-8080DA033838}"/>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USE CASE GRAPHIC NOTATION</a:t>
            </a:r>
          </a:p>
        </p:txBody>
      </p:sp>
      <p:sp>
        <p:nvSpPr>
          <p:cNvPr id="2" name="Text Box 16">
            <a:extLst>
              <a:ext uri="{FF2B5EF4-FFF2-40B4-BE49-F238E27FC236}">
                <a16:creationId xmlns:a16="http://schemas.microsoft.com/office/drawing/2014/main" id="{5BC21FB6-F488-52B7-4D13-36D6397895EF}"/>
              </a:ext>
            </a:extLst>
          </p:cNvPr>
          <p:cNvSpPr txBox="1">
            <a:spLocks noChangeArrowheads="1"/>
          </p:cNvSpPr>
          <p:nvPr/>
        </p:nvSpPr>
        <p:spPr bwMode="auto">
          <a:xfrm>
            <a:off x="6712773" y="2444272"/>
            <a:ext cx="136442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Association</a:t>
            </a:r>
          </a:p>
        </p:txBody>
      </p:sp>
      <p:sp>
        <p:nvSpPr>
          <p:cNvPr id="3" name="Oval 11">
            <a:extLst>
              <a:ext uri="{FF2B5EF4-FFF2-40B4-BE49-F238E27FC236}">
                <a16:creationId xmlns:a16="http://schemas.microsoft.com/office/drawing/2014/main" id="{0044E320-E2EF-1C8F-89C2-79EEF3BC1DD9}"/>
              </a:ext>
            </a:extLst>
          </p:cNvPr>
          <p:cNvSpPr>
            <a:spLocks noChangeArrowheads="1"/>
          </p:cNvSpPr>
          <p:nvPr/>
        </p:nvSpPr>
        <p:spPr bwMode="auto">
          <a:xfrm>
            <a:off x="1700420" y="4008126"/>
            <a:ext cx="1727200" cy="863600"/>
          </a:xfrm>
          <a:prstGeom prst="ellipse">
            <a:avLst/>
          </a:prstGeom>
          <a:ln w="38100">
            <a:headEnd/>
            <a:tailEn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wrap="none" anchor="ctr"/>
          <a:lstStyle/>
          <a:p>
            <a:pPr algn="ctr">
              <a:defRPr/>
            </a:pPr>
            <a:endParaRPr lang="it-IT"/>
          </a:p>
        </p:txBody>
      </p:sp>
      <p:sp>
        <p:nvSpPr>
          <p:cNvPr id="7" name="Line 17">
            <a:extLst>
              <a:ext uri="{FF2B5EF4-FFF2-40B4-BE49-F238E27FC236}">
                <a16:creationId xmlns:a16="http://schemas.microsoft.com/office/drawing/2014/main" id="{62C9B865-01B2-A371-C9FE-D2D2C0C7372B}"/>
              </a:ext>
            </a:extLst>
          </p:cNvPr>
          <p:cNvSpPr>
            <a:spLocks noChangeShapeType="1"/>
          </p:cNvSpPr>
          <p:nvPr/>
        </p:nvSpPr>
        <p:spPr bwMode="auto">
          <a:xfrm>
            <a:off x="1700420" y="4439926"/>
            <a:ext cx="17272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8" name="Text Box 19">
            <a:extLst>
              <a:ext uri="{FF2B5EF4-FFF2-40B4-BE49-F238E27FC236}">
                <a16:creationId xmlns:a16="http://schemas.microsoft.com/office/drawing/2014/main" id="{2BE7B33E-3324-51EE-6022-32C796FD76D0}"/>
              </a:ext>
            </a:extLst>
          </p:cNvPr>
          <p:cNvSpPr txBox="1">
            <a:spLocks noChangeArrowheads="1"/>
          </p:cNvSpPr>
          <p:nvPr/>
        </p:nvSpPr>
        <p:spPr bwMode="auto">
          <a:xfrm>
            <a:off x="2143333" y="4135126"/>
            <a:ext cx="9525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b="1" dirty="0"/>
              <a:t>Use case</a:t>
            </a:r>
          </a:p>
        </p:txBody>
      </p:sp>
      <p:sp>
        <p:nvSpPr>
          <p:cNvPr id="9" name="Text Box 20">
            <a:extLst>
              <a:ext uri="{FF2B5EF4-FFF2-40B4-BE49-F238E27FC236}">
                <a16:creationId xmlns:a16="http://schemas.microsoft.com/office/drawing/2014/main" id="{5EE34897-0499-623B-8874-75FD5013258E}"/>
              </a:ext>
            </a:extLst>
          </p:cNvPr>
          <p:cNvSpPr txBox="1">
            <a:spLocks noChangeArrowheads="1"/>
          </p:cNvSpPr>
          <p:nvPr/>
        </p:nvSpPr>
        <p:spPr bwMode="auto">
          <a:xfrm>
            <a:off x="1916320" y="4512951"/>
            <a:ext cx="13525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1200"/>
              <a:t>Extension points</a:t>
            </a:r>
          </a:p>
        </p:txBody>
      </p:sp>
      <p:sp>
        <p:nvSpPr>
          <p:cNvPr id="10" name="Text Box 29">
            <a:extLst>
              <a:ext uri="{FF2B5EF4-FFF2-40B4-BE49-F238E27FC236}">
                <a16:creationId xmlns:a16="http://schemas.microsoft.com/office/drawing/2014/main" id="{72A6FC53-DF1A-A599-0A6B-EE4F0E84AA1F}"/>
              </a:ext>
            </a:extLst>
          </p:cNvPr>
          <p:cNvSpPr txBox="1">
            <a:spLocks noChangeArrowheads="1"/>
          </p:cNvSpPr>
          <p:nvPr/>
        </p:nvSpPr>
        <p:spPr bwMode="auto">
          <a:xfrm>
            <a:off x="6893054" y="4108709"/>
            <a:ext cx="1728787" cy="304800"/>
          </a:xfrm>
          <a:prstGeom prst="rect">
            <a:avLst/>
          </a:prstGeom>
          <a:noFill/>
          <a:ln w="38100">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4"/>
          </a:lnRef>
          <a:fillRef idx="1">
            <a:schemeClr val="lt1"/>
          </a:fillRef>
          <a:effectRef idx="0">
            <a:schemeClr val="accent4"/>
          </a:effectRef>
          <a:fontRef idx="minor">
            <a:schemeClr val="dk1"/>
          </a:fontRef>
        </p:style>
        <p:txBody>
          <a:bodyPr>
            <a:spAutoFit/>
          </a:bodyPr>
          <a:lstStyle/>
          <a:p>
            <a:pPr>
              <a:spcBef>
                <a:spcPct val="50000"/>
              </a:spcBef>
              <a:defRPr/>
            </a:pPr>
            <a:r>
              <a:rPr lang="it-IT" sz="1400" dirty="0"/>
              <a:t>   &lt;&lt; include &gt;&gt;</a:t>
            </a:r>
          </a:p>
        </p:txBody>
      </p:sp>
      <p:sp>
        <p:nvSpPr>
          <p:cNvPr id="11" name="Line 37">
            <a:extLst>
              <a:ext uri="{FF2B5EF4-FFF2-40B4-BE49-F238E27FC236}">
                <a16:creationId xmlns:a16="http://schemas.microsoft.com/office/drawing/2014/main" id="{6FADEAB8-EDDB-AFB7-2C48-A5403128C087}"/>
              </a:ext>
            </a:extLst>
          </p:cNvPr>
          <p:cNvSpPr>
            <a:spLocks noChangeShapeType="1"/>
          </p:cNvSpPr>
          <p:nvPr/>
        </p:nvSpPr>
        <p:spPr bwMode="auto">
          <a:xfrm flipH="1" flipV="1">
            <a:off x="6739926" y="4121185"/>
            <a:ext cx="1766566" cy="0"/>
          </a:xfrm>
          <a:prstGeom prst="line">
            <a:avLst/>
          </a:prstGeom>
          <a:noFill/>
          <a:ln w="9525">
            <a:solidFill>
              <a:schemeClr val="tx1"/>
            </a:solidFill>
            <a:prstDash val="lg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14" name="Rectangle 13">
            <a:extLst>
              <a:ext uri="{FF2B5EF4-FFF2-40B4-BE49-F238E27FC236}">
                <a16:creationId xmlns:a16="http://schemas.microsoft.com/office/drawing/2014/main" id="{3D70B80D-0B86-5051-384B-FD9C8961E6BE}"/>
              </a:ext>
            </a:extLst>
          </p:cNvPr>
          <p:cNvSpPr/>
          <p:nvPr/>
        </p:nvSpPr>
        <p:spPr>
          <a:xfrm>
            <a:off x="5232400" y="5240327"/>
            <a:ext cx="1727200" cy="720437"/>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5" name="TextBox 14">
            <a:extLst>
              <a:ext uri="{FF2B5EF4-FFF2-40B4-BE49-F238E27FC236}">
                <a16:creationId xmlns:a16="http://schemas.microsoft.com/office/drawing/2014/main" id="{8ED7E817-81ED-2FCC-0948-32E3A68A8888}"/>
              </a:ext>
            </a:extLst>
          </p:cNvPr>
          <p:cNvSpPr txBox="1"/>
          <p:nvPr/>
        </p:nvSpPr>
        <p:spPr>
          <a:xfrm>
            <a:off x="5232400" y="5689557"/>
            <a:ext cx="1727200" cy="307777"/>
          </a:xfrm>
          <a:prstGeom prst="rect">
            <a:avLst/>
          </a:prstGeom>
          <a:noFill/>
        </p:spPr>
        <p:txBody>
          <a:bodyPr wrap="square">
            <a:spAutoFit/>
          </a:bodyPr>
          <a:lstStyle/>
          <a:p>
            <a:pPr>
              <a:spcBef>
                <a:spcPct val="50000"/>
              </a:spcBef>
              <a:defRPr/>
            </a:pPr>
            <a:r>
              <a:rPr lang="it-IT" sz="1400" dirty="0"/>
              <a:t>System </a:t>
            </a:r>
            <a:r>
              <a:rPr lang="en-US" sz="1400" dirty="0"/>
              <a:t>boundaries</a:t>
            </a:r>
          </a:p>
        </p:txBody>
      </p:sp>
    </p:spTree>
    <p:extLst>
      <p:ext uri="{BB962C8B-B14F-4D97-AF65-F5344CB8AC3E}">
        <p14:creationId xmlns:p14="http://schemas.microsoft.com/office/powerpoint/2010/main" val="282975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C315113-DBF7-E063-9477-892508983708}"/>
              </a:ext>
            </a:extLst>
          </p:cNvPr>
          <p:cNvGraphicFramePr>
            <a:graphicFrameLocks noGrp="1"/>
          </p:cNvGraphicFramePr>
          <p:nvPr>
            <p:extLst>
              <p:ext uri="{D42A27DB-BD31-4B8C-83A1-F6EECF244321}">
                <p14:modId xmlns:p14="http://schemas.microsoft.com/office/powerpoint/2010/main" val="621966465"/>
              </p:ext>
            </p:extLst>
          </p:nvPr>
        </p:nvGraphicFramePr>
        <p:xfrm>
          <a:off x="109728" y="1151416"/>
          <a:ext cx="5314208" cy="5411392"/>
        </p:xfrm>
        <a:graphic>
          <a:graphicData uri="http://schemas.openxmlformats.org/drawingml/2006/table">
            <a:tbl>
              <a:tblPr firstRow="1" firstCol="1" bandRow="1">
                <a:tableStyleId>{21E4AEA4-8DFA-4A89-87EB-49C32662AFE0}</a:tableStyleId>
              </a:tblPr>
              <a:tblGrid>
                <a:gridCol w="3093522">
                  <a:extLst>
                    <a:ext uri="{9D8B030D-6E8A-4147-A177-3AD203B41FA5}">
                      <a16:colId xmlns:a16="http://schemas.microsoft.com/office/drawing/2014/main" val="2396418667"/>
                    </a:ext>
                  </a:extLst>
                </a:gridCol>
                <a:gridCol w="2220686">
                  <a:extLst>
                    <a:ext uri="{9D8B030D-6E8A-4147-A177-3AD203B41FA5}">
                      <a16:colId xmlns:a16="http://schemas.microsoft.com/office/drawing/2014/main" val="2082698583"/>
                    </a:ext>
                  </a:extLst>
                </a:gridCol>
              </a:tblGrid>
              <a:tr h="110359">
                <a:tc>
                  <a:txBody>
                    <a:bodyPr/>
                    <a:lstStyle/>
                    <a:p>
                      <a:pPr marL="0" marR="0">
                        <a:spcBef>
                          <a:spcPts val="0"/>
                        </a:spcBef>
                        <a:spcAft>
                          <a:spcPts val="0"/>
                        </a:spcAft>
                      </a:pPr>
                      <a:r>
                        <a:rPr lang="it-IT" sz="2400" dirty="0">
                          <a:effectLst/>
                        </a:rPr>
                        <a:t>TITOLO USE CASE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tc>
                  <a:txBody>
                    <a:bodyPr/>
                    <a:lstStyle/>
                    <a:p>
                      <a:pPr marL="0" marR="0">
                        <a:spcBef>
                          <a:spcPts val="0"/>
                        </a:spcBef>
                        <a:spcAft>
                          <a:spcPts val="0"/>
                        </a:spcAft>
                      </a:pPr>
                      <a:r>
                        <a:rPr lang="en-GB" sz="2400" b="1" dirty="0"/>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extLst>
                  <a:ext uri="{0D108BD9-81ED-4DB2-BD59-A6C34878D82A}">
                    <a16:rowId xmlns:a16="http://schemas.microsoft.com/office/drawing/2014/main" val="3259447106"/>
                  </a:ext>
                </a:extLst>
              </a:tr>
              <a:tr h="772511">
                <a:tc>
                  <a:txBody>
                    <a:bodyPr/>
                    <a:lstStyle/>
                    <a:p>
                      <a:pPr marL="0" marR="0">
                        <a:spcBef>
                          <a:spcPts val="0"/>
                        </a:spcBef>
                        <a:spcAft>
                          <a:spcPts val="0"/>
                        </a:spcAft>
                      </a:pPr>
                      <a:r>
                        <a:rPr lang="it-IT" sz="2400" dirty="0">
                          <a:effectLst/>
                        </a:rPr>
                        <a:t>DESCRIZIONE</a:t>
                      </a:r>
                    </a:p>
                    <a:p>
                      <a:pPr marL="0" marR="0">
                        <a:spcBef>
                          <a:spcPts val="0"/>
                        </a:spcBef>
                        <a:spcAft>
                          <a:spcPts val="0"/>
                        </a:spcAft>
                      </a:pPr>
                      <a:r>
                        <a:rPr lang="it-IT" sz="2400" dirty="0">
                          <a:effectLst/>
                        </a:rPr>
                        <a:t>(SCENARIO)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tc>
                  <a:txBody>
                    <a:bodyPr/>
                    <a:lstStyle/>
                    <a:p>
                      <a:pPr marL="0" marR="0">
                        <a:spcBef>
                          <a:spcPts val="0"/>
                        </a:spcBef>
                        <a:spcAft>
                          <a:spcPts val="0"/>
                        </a:spcAft>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extLst>
                  <a:ext uri="{0D108BD9-81ED-4DB2-BD59-A6C34878D82A}">
                    <a16:rowId xmlns:a16="http://schemas.microsoft.com/office/drawing/2014/main" val="2828581179"/>
                  </a:ext>
                </a:extLst>
              </a:tr>
              <a:tr h="1261533">
                <a:tc>
                  <a:txBody>
                    <a:bodyPr/>
                    <a:lstStyle/>
                    <a:p>
                      <a:pPr marL="0" marR="0">
                        <a:spcBef>
                          <a:spcPts val="0"/>
                        </a:spcBef>
                        <a:spcAft>
                          <a:spcPts val="0"/>
                        </a:spcAft>
                      </a:pPr>
                      <a:r>
                        <a:rPr lang="it-IT" sz="2400" dirty="0">
                          <a:effectLst/>
                        </a:rPr>
                        <a:t>PRE-CONDIZIONI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tc>
                  <a:txBody>
                    <a:bodyPr/>
                    <a:lstStyle/>
                    <a:p>
                      <a:pPr marL="342900" marR="0" lvl="0" indent="-342900">
                        <a:spcBef>
                          <a:spcPts val="0"/>
                        </a:spcBef>
                        <a:spcAft>
                          <a:spcPts val="0"/>
                        </a:spcAft>
                        <a:buFont typeface="Calibri" panose="020F0502020204030204" pitchFamily="34" charset="0"/>
                        <a:buChar char="-"/>
                      </a:pPr>
                      <a:r>
                        <a:rPr lang="en-US" sz="2400" dirty="0">
                          <a:effectLst/>
                        </a:rPr>
                        <a:t>…</a:t>
                      </a:r>
                    </a:p>
                    <a:p>
                      <a:pPr marL="342900" marR="0" lvl="0" indent="-342900">
                        <a:spcBef>
                          <a:spcPts val="0"/>
                        </a:spcBef>
                        <a:spcAft>
                          <a:spcPts val="0"/>
                        </a:spcAft>
                        <a:buFont typeface="Calibri" panose="020F0502020204030204" pitchFamily="34" charset="0"/>
                        <a:buChar char="-"/>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extLst>
                  <a:ext uri="{0D108BD9-81ED-4DB2-BD59-A6C34878D82A}">
                    <a16:rowId xmlns:a16="http://schemas.microsoft.com/office/drawing/2014/main" val="3633879657"/>
                  </a:ext>
                </a:extLst>
              </a:tr>
              <a:tr h="1245850">
                <a:tc>
                  <a:txBody>
                    <a:bodyPr/>
                    <a:lstStyle/>
                    <a:p>
                      <a:pPr marL="0" marR="0">
                        <a:spcBef>
                          <a:spcPts val="0"/>
                        </a:spcBef>
                        <a:spcAft>
                          <a:spcPts val="0"/>
                        </a:spcAft>
                      </a:pPr>
                      <a:r>
                        <a:rPr lang="it-IT" sz="2400" dirty="0">
                          <a:effectLst/>
                        </a:rPr>
                        <a:t>POST-CONDIZIONI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tc>
                  <a:txBody>
                    <a:bodyPr/>
                    <a:lstStyle/>
                    <a:p>
                      <a:pPr marL="342900" marR="0" lvl="0" indent="-342900">
                        <a:spcBef>
                          <a:spcPts val="0"/>
                        </a:spcBef>
                        <a:spcAft>
                          <a:spcPts val="0"/>
                        </a:spcAft>
                        <a:buFont typeface="Calibri" panose="020F0502020204030204" pitchFamily="34" charset="0"/>
                        <a:buChar char="-"/>
                      </a:pPr>
                      <a:r>
                        <a:rPr lang="en-US" sz="2400" dirty="0">
                          <a:effectLst/>
                        </a:rPr>
                        <a:t>…</a:t>
                      </a:r>
                    </a:p>
                    <a:p>
                      <a:pPr marL="342900" marR="0" lvl="0" indent="-342900">
                        <a:spcBef>
                          <a:spcPts val="0"/>
                        </a:spcBef>
                        <a:spcAft>
                          <a:spcPts val="0"/>
                        </a:spcAft>
                        <a:buFont typeface="Calibri" panose="020F0502020204030204" pitchFamily="34" charset="0"/>
                        <a:buChar char="-"/>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extLst>
                  <a:ext uri="{0D108BD9-81ED-4DB2-BD59-A6C34878D82A}">
                    <a16:rowId xmlns:a16="http://schemas.microsoft.com/office/drawing/2014/main" val="2197207341"/>
                  </a:ext>
                </a:extLst>
              </a:tr>
              <a:tr h="1765738">
                <a:tc>
                  <a:txBody>
                    <a:bodyPr/>
                    <a:lstStyle/>
                    <a:p>
                      <a:pPr marL="0" marR="0">
                        <a:spcBef>
                          <a:spcPts val="0"/>
                        </a:spcBef>
                        <a:spcAft>
                          <a:spcPts val="0"/>
                        </a:spcAft>
                      </a:pPr>
                      <a:r>
                        <a:rPr lang="it-IT" sz="2400" dirty="0">
                          <a:effectLst/>
                        </a:rPr>
                        <a:t>ECCEZIONI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tc>
                  <a:txBody>
                    <a:bodyPr/>
                    <a:lstStyle/>
                    <a:p>
                      <a:pPr marL="342900" marR="0" lvl="0" indent="-342900">
                        <a:spcBef>
                          <a:spcPts val="0"/>
                        </a:spcBef>
                        <a:spcAft>
                          <a:spcPts val="0"/>
                        </a:spcAft>
                        <a:buFont typeface="Calibri" panose="020F0502020204030204" pitchFamily="34" charset="0"/>
                        <a:buChar char="-"/>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extLst>
                  <a:ext uri="{0D108BD9-81ED-4DB2-BD59-A6C34878D82A}">
                    <a16:rowId xmlns:a16="http://schemas.microsoft.com/office/drawing/2014/main" val="1495222379"/>
                  </a:ext>
                </a:extLst>
              </a:tr>
            </a:tbl>
          </a:graphicData>
        </a:graphic>
      </p:graphicFrame>
      <p:sp>
        <p:nvSpPr>
          <p:cNvPr id="6" name="Rectangle 5">
            <a:extLst>
              <a:ext uri="{FF2B5EF4-FFF2-40B4-BE49-F238E27FC236}">
                <a16:creationId xmlns:a16="http://schemas.microsoft.com/office/drawing/2014/main" id="{A7C7386B-657B-50EC-A71D-2E5A60E40CF5}"/>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7" name="Picture 6" descr="logo centenario">
            <a:extLst>
              <a:ext uri="{FF2B5EF4-FFF2-40B4-BE49-F238E27FC236}">
                <a16:creationId xmlns:a16="http://schemas.microsoft.com/office/drawing/2014/main" id="{29AEAF41-707D-E674-6115-28137983E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1D4ECB-B91D-A05B-8455-D3B31A5C76CF}"/>
              </a:ext>
            </a:extLst>
          </p:cNvPr>
          <p:cNvSpPr txBox="1"/>
          <p:nvPr/>
        </p:nvSpPr>
        <p:spPr>
          <a:xfrm>
            <a:off x="4792939" y="129385"/>
            <a:ext cx="5334091" cy="461665"/>
          </a:xfrm>
          <a:prstGeom prst="rect">
            <a:avLst/>
          </a:prstGeom>
          <a:noFill/>
        </p:spPr>
        <p:txBody>
          <a:bodyPr wrap="square">
            <a:spAutoFit/>
          </a:bodyPr>
          <a:lstStyle/>
          <a:p>
            <a:r>
              <a:rPr lang="en-GB" sz="2400" b="1" dirty="0">
                <a:solidFill>
                  <a:schemeClr val="bg1"/>
                </a:solidFill>
                <a:latin typeface="+mj-lt"/>
              </a:rPr>
              <a:t>SPECIFICATION TABLE</a:t>
            </a:r>
          </a:p>
        </p:txBody>
      </p:sp>
      <p:sp>
        <p:nvSpPr>
          <p:cNvPr id="3" name="TextBox 2">
            <a:extLst>
              <a:ext uri="{FF2B5EF4-FFF2-40B4-BE49-F238E27FC236}">
                <a16:creationId xmlns:a16="http://schemas.microsoft.com/office/drawing/2014/main" id="{69E2E74F-D0BC-3C4C-9648-C47DCBCC7E6C}"/>
              </a:ext>
            </a:extLst>
          </p:cNvPr>
          <p:cNvSpPr txBox="1"/>
          <p:nvPr/>
        </p:nvSpPr>
        <p:spPr>
          <a:xfrm>
            <a:off x="5639669" y="1520748"/>
            <a:ext cx="6662058" cy="646331"/>
          </a:xfrm>
          <a:prstGeom prst="rect">
            <a:avLst/>
          </a:prstGeom>
          <a:noFill/>
        </p:spPr>
        <p:txBody>
          <a:bodyPr wrap="square">
            <a:spAutoFit/>
          </a:bodyPr>
          <a:lstStyle/>
          <a:p>
            <a:pPr marL="0" marR="0">
              <a:spcBef>
                <a:spcPts val="0"/>
              </a:spcBef>
              <a:spcAft>
                <a:spcPts val="0"/>
              </a:spcAft>
            </a:pPr>
            <a:r>
              <a:rPr lang="en-GB" sz="1800" b="1" dirty="0"/>
              <a:t>Breve </a:t>
            </a:r>
            <a:r>
              <a:rPr lang="en-GB" sz="1800" b="1" dirty="0" err="1"/>
              <a:t>narrazione</a:t>
            </a:r>
            <a:r>
              <a:rPr lang="en-GB" sz="1800" dirty="0"/>
              <a:t> </a:t>
            </a:r>
            <a:r>
              <a:rPr lang="en-GB" sz="1800" dirty="0" err="1"/>
              <a:t>accessibile</a:t>
            </a:r>
            <a:r>
              <a:rPr lang="en-GB" sz="1800" dirty="0"/>
              <a:t> </a:t>
            </a:r>
            <a:r>
              <a:rPr lang="en-GB" sz="1800" dirty="0" err="1"/>
              <a:t>della</a:t>
            </a:r>
            <a:r>
              <a:rPr lang="en-GB" sz="1800" dirty="0"/>
              <a:t> </a:t>
            </a:r>
            <a:r>
              <a:rPr lang="en-GB" sz="1800" dirty="0" err="1"/>
              <a:t>situazione</a:t>
            </a:r>
            <a:r>
              <a:rPr lang="en-GB" sz="1800" dirty="0"/>
              <a:t> in cui </a:t>
            </a:r>
            <a:r>
              <a:rPr lang="en-GB" sz="1800" dirty="0" err="1"/>
              <a:t>avviene</a:t>
            </a:r>
            <a:r>
              <a:rPr lang="en-GB" sz="1800" dirty="0"/>
              <a:t> </a:t>
            </a:r>
            <a:r>
              <a:rPr lang="en-GB" sz="1800" dirty="0" err="1"/>
              <a:t>l’interazione</a:t>
            </a:r>
            <a:r>
              <a:rPr lang="en-GB" sz="1800" dirty="0"/>
              <a:t> </a:t>
            </a:r>
            <a:r>
              <a:rPr lang="en-GB" sz="1800" dirty="0" err="1"/>
              <a:t>tra</a:t>
            </a:r>
            <a:r>
              <a:rPr lang="en-GB" sz="1800" dirty="0"/>
              <a:t> </a:t>
            </a:r>
            <a:r>
              <a:rPr lang="en-GB" sz="1800" dirty="0" err="1"/>
              <a:t>utente</a:t>
            </a:r>
            <a:r>
              <a:rPr lang="en-GB" sz="1800" dirty="0"/>
              <a:t> e </a:t>
            </a:r>
            <a:r>
              <a:rPr lang="en-GB" sz="1800" dirty="0" err="1"/>
              <a:t>sistema</a:t>
            </a:r>
            <a:r>
              <a:rPr lang="en-GB" sz="1800" dirty="0"/>
              <a:t>. </a:t>
            </a:r>
            <a:r>
              <a:rPr lang="en-GB" sz="1800" dirty="0" err="1"/>
              <a:t>Descrive</a:t>
            </a:r>
            <a:r>
              <a:rPr lang="en-GB" sz="1800" dirty="0"/>
              <a:t> </a:t>
            </a:r>
            <a:r>
              <a:rPr lang="en-GB" sz="1800" b="1" dirty="0"/>
              <a:t>chi fa </a:t>
            </a:r>
            <a:r>
              <a:rPr lang="en-GB" sz="1800" b="1" dirty="0" err="1"/>
              <a:t>cosa</a:t>
            </a:r>
            <a:r>
              <a:rPr lang="en-GB" sz="1800" b="1" dirty="0"/>
              <a:t> e </a:t>
            </a:r>
            <a:r>
              <a:rPr lang="en-GB" sz="1800" b="1" dirty="0" err="1"/>
              <a:t>perché</a:t>
            </a:r>
            <a:r>
              <a:rPr lang="en-GB" sz="1800" dirty="0"/>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FFD6EFE-B8C4-F49F-2ADA-BE2746635696}"/>
              </a:ext>
            </a:extLst>
          </p:cNvPr>
          <p:cNvSpPr txBox="1"/>
          <p:nvPr/>
        </p:nvSpPr>
        <p:spPr>
          <a:xfrm>
            <a:off x="5649568" y="1151416"/>
            <a:ext cx="6157356" cy="369332"/>
          </a:xfrm>
          <a:prstGeom prst="rect">
            <a:avLst/>
          </a:prstGeom>
          <a:noFill/>
        </p:spPr>
        <p:txBody>
          <a:bodyPr wrap="square">
            <a:spAutoFit/>
          </a:bodyPr>
          <a:lstStyle/>
          <a:p>
            <a:r>
              <a:rPr lang="en-GB" sz="1800" b="1" dirty="0"/>
              <a:t>Titolo </a:t>
            </a:r>
            <a:r>
              <a:rPr lang="en-GB" sz="1800" b="1" dirty="0" err="1"/>
              <a:t>descrittivo</a:t>
            </a:r>
            <a:r>
              <a:rPr lang="en-GB" b="1" dirty="0"/>
              <a:t> dell’ USE CASE, es. “LOGIN”</a:t>
            </a:r>
            <a:endParaRPr lang="en-IT" dirty="0"/>
          </a:p>
        </p:txBody>
      </p:sp>
      <p:sp>
        <p:nvSpPr>
          <p:cNvPr id="11" name="TextBox 10">
            <a:extLst>
              <a:ext uri="{FF2B5EF4-FFF2-40B4-BE49-F238E27FC236}">
                <a16:creationId xmlns:a16="http://schemas.microsoft.com/office/drawing/2014/main" id="{98D8BD4C-7287-EA40-6F89-D0D9AA0FA65D}"/>
              </a:ext>
            </a:extLst>
          </p:cNvPr>
          <p:cNvSpPr txBox="1"/>
          <p:nvPr/>
        </p:nvSpPr>
        <p:spPr>
          <a:xfrm>
            <a:off x="5649568" y="2321060"/>
            <a:ext cx="6157356" cy="923330"/>
          </a:xfrm>
          <a:prstGeom prst="rect">
            <a:avLst/>
          </a:prstGeom>
          <a:noFill/>
        </p:spPr>
        <p:txBody>
          <a:bodyPr wrap="square">
            <a:spAutoFit/>
          </a:bodyPr>
          <a:lstStyle/>
          <a:p>
            <a:r>
              <a:rPr lang="en-GB" b="1" dirty="0" err="1"/>
              <a:t>Stato</a:t>
            </a:r>
            <a:r>
              <a:rPr lang="en-GB" b="1" dirty="0"/>
              <a:t> o </a:t>
            </a:r>
            <a:r>
              <a:rPr lang="en-GB" b="1" dirty="0" err="1"/>
              <a:t>requisiti</a:t>
            </a:r>
            <a:r>
              <a:rPr lang="en-GB" b="1" dirty="0"/>
              <a:t> </a:t>
            </a:r>
            <a:r>
              <a:rPr lang="en-GB" b="1" dirty="0" err="1"/>
              <a:t>che</a:t>
            </a:r>
            <a:r>
              <a:rPr lang="en-GB" b="1" dirty="0"/>
              <a:t> </a:t>
            </a:r>
            <a:r>
              <a:rPr lang="en-GB" b="1" dirty="0" err="1"/>
              <a:t>devono</a:t>
            </a:r>
            <a:r>
              <a:rPr lang="en-GB" b="1" dirty="0"/>
              <a:t> </a:t>
            </a:r>
            <a:r>
              <a:rPr lang="en-GB" b="1" dirty="0" err="1"/>
              <a:t>essere</a:t>
            </a:r>
            <a:r>
              <a:rPr lang="en-GB" b="1" dirty="0"/>
              <a:t> </a:t>
            </a:r>
            <a:r>
              <a:rPr lang="en-GB" b="1" dirty="0" err="1"/>
              <a:t>veri</a:t>
            </a:r>
            <a:r>
              <a:rPr lang="en-GB" b="1" dirty="0"/>
              <a:t> prima</a:t>
            </a:r>
            <a:r>
              <a:rPr lang="en-GB" dirty="0"/>
              <a:t> </a:t>
            </a:r>
            <a:r>
              <a:rPr lang="en-GB" dirty="0" err="1"/>
              <a:t>che</a:t>
            </a:r>
            <a:r>
              <a:rPr lang="en-GB" dirty="0"/>
              <a:t> il </a:t>
            </a:r>
            <a:r>
              <a:rPr lang="en-GB" dirty="0" err="1"/>
              <a:t>caso</a:t>
            </a:r>
            <a:r>
              <a:rPr lang="en-GB" dirty="0"/>
              <a:t> </a:t>
            </a:r>
            <a:r>
              <a:rPr lang="en-GB" dirty="0" err="1"/>
              <a:t>d’uso</a:t>
            </a:r>
            <a:r>
              <a:rPr lang="en-GB" dirty="0"/>
              <a:t> </a:t>
            </a:r>
            <a:r>
              <a:rPr lang="en-GB" dirty="0" err="1"/>
              <a:t>inizi</a:t>
            </a:r>
            <a:r>
              <a:rPr lang="en-GB" dirty="0"/>
              <a:t>. Es: “</a:t>
            </a:r>
            <a:r>
              <a:rPr lang="en-GB" dirty="0" err="1"/>
              <a:t>L’utente</a:t>
            </a:r>
            <a:r>
              <a:rPr lang="en-GB" dirty="0"/>
              <a:t> </a:t>
            </a:r>
            <a:r>
              <a:rPr lang="en-GB" dirty="0" err="1"/>
              <a:t>è</a:t>
            </a:r>
            <a:r>
              <a:rPr lang="en-GB" dirty="0"/>
              <a:t> </a:t>
            </a:r>
            <a:r>
              <a:rPr lang="en-GB" dirty="0" err="1"/>
              <a:t>registrato</a:t>
            </a:r>
            <a:r>
              <a:rPr lang="en-GB" dirty="0"/>
              <a:t> </a:t>
            </a:r>
            <a:r>
              <a:rPr lang="en-GB" dirty="0" err="1"/>
              <a:t>nel</a:t>
            </a:r>
            <a:r>
              <a:rPr lang="en-GB" dirty="0"/>
              <a:t> </a:t>
            </a:r>
            <a:r>
              <a:rPr lang="en-GB" dirty="0" err="1"/>
              <a:t>sistema</a:t>
            </a:r>
            <a:r>
              <a:rPr lang="en-GB" dirty="0"/>
              <a:t>.” </a:t>
            </a:r>
            <a:r>
              <a:rPr lang="en-GB" dirty="0" err="1"/>
              <a:t>oppure</a:t>
            </a:r>
            <a:r>
              <a:rPr lang="en-GB" dirty="0"/>
              <a:t> “</a:t>
            </a:r>
            <a:r>
              <a:rPr lang="en-GB" dirty="0" err="1"/>
              <a:t>L’app</a:t>
            </a:r>
            <a:r>
              <a:rPr lang="en-GB" dirty="0"/>
              <a:t> </a:t>
            </a:r>
            <a:r>
              <a:rPr lang="en-GB" dirty="0" err="1"/>
              <a:t>è</a:t>
            </a:r>
            <a:r>
              <a:rPr lang="en-GB" dirty="0"/>
              <a:t> </a:t>
            </a:r>
            <a:r>
              <a:rPr lang="en-GB" dirty="0" err="1"/>
              <a:t>installata</a:t>
            </a:r>
            <a:r>
              <a:rPr lang="en-GB" dirty="0"/>
              <a:t> e </a:t>
            </a:r>
            <a:r>
              <a:rPr lang="en-GB" dirty="0" err="1"/>
              <a:t>funzionante</a:t>
            </a:r>
            <a:r>
              <a:rPr lang="en-GB" dirty="0"/>
              <a:t>.”</a:t>
            </a:r>
            <a:endParaRPr lang="en-IT" dirty="0"/>
          </a:p>
        </p:txBody>
      </p:sp>
      <p:sp>
        <p:nvSpPr>
          <p:cNvPr id="13" name="TextBox 12">
            <a:extLst>
              <a:ext uri="{FF2B5EF4-FFF2-40B4-BE49-F238E27FC236}">
                <a16:creationId xmlns:a16="http://schemas.microsoft.com/office/drawing/2014/main" id="{9BA9A5C1-0AEE-E4F0-6FB4-D60049BACE1C}"/>
              </a:ext>
            </a:extLst>
          </p:cNvPr>
          <p:cNvSpPr txBox="1"/>
          <p:nvPr/>
        </p:nvSpPr>
        <p:spPr>
          <a:xfrm>
            <a:off x="5652537" y="3664681"/>
            <a:ext cx="6151418" cy="923330"/>
          </a:xfrm>
          <a:prstGeom prst="rect">
            <a:avLst/>
          </a:prstGeom>
          <a:noFill/>
        </p:spPr>
        <p:txBody>
          <a:bodyPr wrap="square">
            <a:spAutoFit/>
          </a:bodyPr>
          <a:lstStyle/>
          <a:p>
            <a:r>
              <a:rPr lang="en-GB" b="1" dirty="0" err="1"/>
              <a:t>Risultato</a:t>
            </a:r>
            <a:r>
              <a:rPr lang="en-GB" b="1" dirty="0"/>
              <a:t> </a:t>
            </a:r>
            <a:r>
              <a:rPr lang="en-GB" b="1" dirty="0" err="1"/>
              <a:t>atteso</a:t>
            </a:r>
            <a:r>
              <a:rPr lang="en-GB" dirty="0"/>
              <a:t> al </a:t>
            </a:r>
            <a:r>
              <a:rPr lang="en-GB" dirty="0" err="1"/>
              <a:t>termine</a:t>
            </a:r>
            <a:r>
              <a:rPr lang="en-GB" dirty="0"/>
              <a:t> del </a:t>
            </a:r>
            <a:r>
              <a:rPr lang="en-GB" dirty="0" err="1"/>
              <a:t>caso</a:t>
            </a:r>
            <a:r>
              <a:rPr lang="en-GB" dirty="0"/>
              <a:t> </a:t>
            </a:r>
            <a:r>
              <a:rPr lang="en-GB" dirty="0" err="1"/>
              <a:t>d’uso</a:t>
            </a:r>
            <a:r>
              <a:rPr lang="en-GB" dirty="0"/>
              <a:t>, se </a:t>
            </a:r>
            <a:r>
              <a:rPr lang="en-GB" dirty="0" err="1"/>
              <a:t>tutto</a:t>
            </a:r>
            <a:r>
              <a:rPr lang="en-GB" dirty="0"/>
              <a:t> </a:t>
            </a:r>
            <a:r>
              <a:rPr lang="en-GB" dirty="0" err="1"/>
              <a:t>va</a:t>
            </a:r>
            <a:r>
              <a:rPr lang="en-GB" dirty="0"/>
              <a:t> a </a:t>
            </a:r>
            <a:r>
              <a:rPr lang="en-GB" dirty="0" err="1"/>
              <a:t>buon</a:t>
            </a:r>
            <a:r>
              <a:rPr lang="en-GB" dirty="0"/>
              <a:t> fine. Es: “</a:t>
            </a:r>
            <a:r>
              <a:rPr lang="en-GB" dirty="0" err="1"/>
              <a:t>L’utente</a:t>
            </a:r>
            <a:r>
              <a:rPr lang="en-GB" dirty="0"/>
              <a:t> accede </a:t>
            </a:r>
            <a:r>
              <a:rPr lang="en-GB" dirty="0" err="1"/>
              <a:t>alla</a:t>
            </a:r>
            <a:r>
              <a:rPr lang="en-GB" dirty="0"/>
              <a:t> propria area </a:t>
            </a:r>
            <a:r>
              <a:rPr lang="en-GB" dirty="0" err="1"/>
              <a:t>personale</a:t>
            </a:r>
            <a:r>
              <a:rPr lang="en-GB" dirty="0"/>
              <a:t>.” </a:t>
            </a:r>
            <a:r>
              <a:rPr lang="en-GB" dirty="0" err="1"/>
              <a:t>oppure</a:t>
            </a:r>
            <a:r>
              <a:rPr lang="en-GB" dirty="0"/>
              <a:t> “</a:t>
            </a:r>
            <a:r>
              <a:rPr lang="en-GB" dirty="0" err="1"/>
              <a:t>L’ordine</a:t>
            </a:r>
            <a:r>
              <a:rPr lang="en-GB" dirty="0"/>
              <a:t> </a:t>
            </a:r>
            <a:r>
              <a:rPr lang="en-GB" dirty="0" err="1"/>
              <a:t>è</a:t>
            </a:r>
            <a:r>
              <a:rPr lang="en-GB" dirty="0"/>
              <a:t> </a:t>
            </a:r>
            <a:r>
              <a:rPr lang="en-GB" dirty="0" err="1"/>
              <a:t>stato</a:t>
            </a:r>
            <a:r>
              <a:rPr lang="en-GB" dirty="0"/>
              <a:t> </a:t>
            </a:r>
            <a:r>
              <a:rPr lang="en-GB" dirty="0" err="1"/>
              <a:t>completato</a:t>
            </a:r>
            <a:r>
              <a:rPr lang="en-GB" dirty="0"/>
              <a:t> con </a:t>
            </a:r>
            <a:r>
              <a:rPr lang="en-GB" dirty="0" err="1"/>
              <a:t>successo</a:t>
            </a:r>
            <a:r>
              <a:rPr lang="en-GB" dirty="0"/>
              <a:t>.”</a:t>
            </a:r>
            <a:endParaRPr lang="en-IT" dirty="0"/>
          </a:p>
        </p:txBody>
      </p:sp>
      <p:sp>
        <p:nvSpPr>
          <p:cNvPr id="16" name="TextBox 15">
            <a:extLst>
              <a:ext uri="{FF2B5EF4-FFF2-40B4-BE49-F238E27FC236}">
                <a16:creationId xmlns:a16="http://schemas.microsoft.com/office/drawing/2014/main" id="{2A9D4737-F592-65A7-F857-1E25F72D6786}"/>
              </a:ext>
            </a:extLst>
          </p:cNvPr>
          <p:cNvSpPr txBox="1"/>
          <p:nvPr/>
        </p:nvSpPr>
        <p:spPr>
          <a:xfrm>
            <a:off x="5652537" y="5008303"/>
            <a:ext cx="6151418" cy="1200329"/>
          </a:xfrm>
          <a:prstGeom prst="rect">
            <a:avLst/>
          </a:prstGeom>
          <a:noFill/>
        </p:spPr>
        <p:txBody>
          <a:bodyPr wrap="square">
            <a:spAutoFit/>
          </a:bodyPr>
          <a:lstStyle/>
          <a:p>
            <a:r>
              <a:rPr lang="en-GB" b="1" dirty="0" err="1"/>
              <a:t>Situazioni</a:t>
            </a:r>
            <a:r>
              <a:rPr lang="en-GB" b="1" dirty="0"/>
              <a:t> </a:t>
            </a:r>
            <a:r>
              <a:rPr lang="en-GB" b="1" dirty="0" err="1"/>
              <a:t>anomale</a:t>
            </a:r>
            <a:r>
              <a:rPr lang="en-GB" b="1" dirty="0"/>
              <a:t> o alternative</a:t>
            </a:r>
            <a:r>
              <a:rPr lang="en-GB" dirty="0"/>
              <a:t> </a:t>
            </a:r>
            <a:r>
              <a:rPr lang="en-GB" dirty="0" err="1"/>
              <a:t>che</a:t>
            </a:r>
            <a:r>
              <a:rPr lang="en-GB" dirty="0"/>
              <a:t> </a:t>
            </a:r>
            <a:r>
              <a:rPr lang="en-GB" dirty="0" err="1"/>
              <a:t>potrebbero</a:t>
            </a:r>
            <a:r>
              <a:rPr lang="en-GB" dirty="0"/>
              <a:t> </a:t>
            </a:r>
            <a:r>
              <a:rPr lang="en-GB" dirty="0" err="1"/>
              <a:t>verificarsi</a:t>
            </a:r>
            <a:r>
              <a:rPr lang="en-GB" dirty="0"/>
              <a:t> e </a:t>
            </a:r>
            <a:r>
              <a:rPr lang="en-GB" dirty="0" err="1"/>
              <a:t>bloccare</a:t>
            </a:r>
            <a:r>
              <a:rPr lang="en-GB" dirty="0"/>
              <a:t> o </a:t>
            </a:r>
            <a:r>
              <a:rPr lang="en-GB" dirty="0" err="1"/>
              <a:t>deviare</a:t>
            </a:r>
            <a:r>
              <a:rPr lang="en-GB" dirty="0"/>
              <a:t> il </a:t>
            </a:r>
            <a:r>
              <a:rPr lang="en-GB" dirty="0" err="1"/>
              <a:t>flusso</a:t>
            </a:r>
            <a:r>
              <a:rPr lang="en-GB" dirty="0"/>
              <a:t> </a:t>
            </a:r>
            <a:r>
              <a:rPr lang="en-GB" dirty="0" err="1"/>
              <a:t>normale</a:t>
            </a:r>
            <a:r>
              <a:rPr lang="en-GB" dirty="0"/>
              <a:t>. Es: “Password errata: </a:t>
            </a:r>
            <a:r>
              <a:rPr lang="en-GB" dirty="0" err="1"/>
              <a:t>viene</a:t>
            </a:r>
            <a:r>
              <a:rPr lang="en-GB" dirty="0"/>
              <a:t> </a:t>
            </a:r>
            <a:r>
              <a:rPr lang="en-GB" dirty="0" err="1"/>
              <a:t>mostrato</a:t>
            </a:r>
            <a:r>
              <a:rPr lang="en-GB" dirty="0"/>
              <a:t> un </a:t>
            </a:r>
            <a:r>
              <a:rPr lang="en-GB" dirty="0" err="1"/>
              <a:t>messaggio</a:t>
            </a:r>
            <a:r>
              <a:rPr lang="en-GB" dirty="0"/>
              <a:t> </a:t>
            </a:r>
            <a:r>
              <a:rPr lang="en-GB" dirty="0" err="1"/>
              <a:t>d’errore</a:t>
            </a:r>
            <a:r>
              <a:rPr lang="en-GB" dirty="0"/>
              <a:t>.” </a:t>
            </a:r>
            <a:r>
              <a:rPr lang="en-GB" dirty="0" err="1"/>
              <a:t>oppure</a:t>
            </a:r>
            <a:r>
              <a:rPr lang="en-GB" dirty="0"/>
              <a:t> “Carta di </a:t>
            </a:r>
            <a:r>
              <a:rPr lang="en-GB" dirty="0" err="1"/>
              <a:t>credito</a:t>
            </a:r>
            <a:r>
              <a:rPr lang="en-GB" dirty="0"/>
              <a:t> </a:t>
            </a:r>
            <a:r>
              <a:rPr lang="en-GB" dirty="0" err="1"/>
              <a:t>rifiutata</a:t>
            </a:r>
            <a:r>
              <a:rPr lang="en-GB" dirty="0"/>
              <a:t>: </a:t>
            </a:r>
            <a:r>
              <a:rPr lang="en-GB" dirty="0" err="1"/>
              <a:t>l’utente</a:t>
            </a:r>
            <a:r>
              <a:rPr lang="en-GB" dirty="0"/>
              <a:t> </a:t>
            </a:r>
            <a:r>
              <a:rPr lang="en-GB" dirty="0" err="1"/>
              <a:t>viene</a:t>
            </a:r>
            <a:r>
              <a:rPr lang="en-GB" dirty="0"/>
              <a:t> </a:t>
            </a:r>
            <a:r>
              <a:rPr lang="en-GB" dirty="0" err="1"/>
              <a:t>invitato</a:t>
            </a:r>
            <a:r>
              <a:rPr lang="en-GB" dirty="0"/>
              <a:t> a </a:t>
            </a:r>
            <a:r>
              <a:rPr lang="en-GB" dirty="0" err="1"/>
              <a:t>riprovare</a:t>
            </a:r>
            <a:r>
              <a:rPr lang="en-GB" dirty="0"/>
              <a:t>.”</a:t>
            </a:r>
            <a:endParaRPr lang="en-IT" dirty="0"/>
          </a:p>
        </p:txBody>
      </p:sp>
    </p:spTree>
    <p:extLst>
      <p:ext uri="{BB962C8B-B14F-4D97-AF65-F5344CB8AC3E}">
        <p14:creationId xmlns:p14="http://schemas.microsoft.com/office/powerpoint/2010/main" val="3840239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14</a:t>
            </a:fld>
            <a:endParaRPr lang="it-IT"/>
          </a:p>
        </p:txBody>
      </p:sp>
      <p:pic>
        <p:nvPicPr>
          <p:cNvPr id="4" name="Immagine 3" descr="UseCaseDiagramC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107" y="773455"/>
            <a:ext cx="5199061" cy="6035371"/>
          </a:xfrm>
          <a:prstGeom prst="rect">
            <a:avLst/>
          </a:prstGeom>
        </p:spPr>
      </p:pic>
      <p:sp>
        <p:nvSpPr>
          <p:cNvPr id="9" name="Rectangle 8">
            <a:extLst>
              <a:ext uri="{FF2B5EF4-FFF2-40B4-BE49-F238E27FC236}">
                <a16:creationId xmlns:a16="http://schemas.microsoft.com/office/drawing/2014/main" id="{614C422B-EC6B-BDAB-9C43-4F5577EFBECD}"/>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10" name="Picture 9" descr="logo centenario">
            <a:extLst>
              <a:ext uri="{FF2B5EF4-FFF2-40B4-BE49-F238E27FC236}">
                <a16:creationId xmlns:a16="http://schemas.microsoft.com/office/drawing/2014/main" id="{6A528AC4-0278-ECAD-E3CA-3CB2E2F8F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A6AE88F-9C2E-F239-97D8-4327FCC1E5DF}"/>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USE CASE EXAMPLE</a:t>
            </a:r>
          </a:p>
        </p:txBody>
      </p:sp>
      <p:graphicFrame>
        <p:nvGraphicFramePr>
          <p:cNvPr id="3" name="Table 2">
            <a:extLst>
              <a:ext uri="{FF2B5EF4-FFF2-40B4-BE49-F238E27FC236}">
                <a16:creationId xmlns:a16="http://schemas.microsoft.com/office/drawing/2014/main" id="{8DAD27C2-46C7-CB09-4A82-3B253FAB28F5}"/>
              </a:ext>
            </a:extLst>
          </p:cNvPr>
          <p:cNvGraphicFramePr>
            <a:graphicFrameLocks noGrp="1"/>
          </p:cNvGraphicFramePr>
          <p:nvPr>
            <p:extLst>
              <p:ext uri="{D42A27DB-BD31-4B8C-83A1-F6EECF244321}">
                <p14:modId xmlns:p14="http://schemas.microsoft.com/office/powerpoint/2010/main" val="69685181"/>
              </p:ext>
            </p:extLst>
          </p:nvPr>
        </p:nvGraphicFramePr>
        <p:xfrm>
          <a:off x="445686" y="849821"/>
          <a:ext cx="5314208" cy="5953351"/>
        </p:xfrm>
        <a:graphic>
          <a:graphicData uri="http://schemas.openxmlformats.org/drawingml/2006/table">
            <a:tbl>
              <a:tblPr firstRow="1" firstCol="1" bandRow="1">
                <a:tableStyleId>{21E4AEA4-8DFA-4A89-87EB-49C32662AFE0}</a:tableStyleId>
              </a:tblPr>
              <a:tblGrid>
                <a:gridCol w="3093522">
                  <a:extLst>
                    <a:ext uri="{9D8B030D-6E8A-4147-A177-3AD203B41FA5}">
                      <a16:colId xmlns:a16="http://schemas.microsoft.com/office/drawing/2014/main" val="2396418667"/>
                    </a:ext>
                  </a:extLst>
                </a:gridCol>
                <a:gridCol w="2220686">
                  <a:extLst>
                    <a:ext uri="{9D8B030D-6E8A-4147-A177-3AD203B41FA5}">
                      <a16:colId xmlns:a16="http://schemas.microsoft.com/office/drawing/2014/main" val="2082698583"/>
                    </a:ext>
                  </a:extLst>
                </a:gridCol>
              </a:tblGrid>
              <a:tr h="110359">
                <a:tc>
                  <a:txBody>
                    <a:bodyPr/>
                    <a:lstStyle/>
                    <a:p>
                      <a:pPr marL="0" marR="0">
                        <a:spcBef>
                          <a:spcPts val="0"/>
                        </a:spcBef>
                        <a:spcAft>
                          <a:spcPts val="0"/>
                        </a:spcAft>
                      </a:pPr>
                      <a:r>
                        <a:rPr lang="it-IT" sz="2400" dirty="0">
                          <a:effectLst/>
                        </a:rPr>
                        <a:t>TITOLO USE CASE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tc>
                  <a:txBody>
                    <a:bodyPr/>
                    <a:lstStyle/>
                    <a:p>
                      <a:pPr marL="0" marR="0">
                        <a:spcBef>
                          <a:spcPts val="0"/>
                        </a:spcBef>
                        <a:spcAft>
                          <a:spcPts val="0"/>
                        </a:spcAft>
                      </a:pPr>
                      <a:r>
                        <a:rPr lang="en-GB" sz="2400" b="1" dirty="0" err="1">
                          <a:effectLst/>
                          <a:latin typeface="Calibri" panose="020F0502020204030204" pitchFamily="34" charset="0"/>
                          <a:ea typeface="Calibri" panose="020F0502020204030204" pitchFamily="34" charset="0"/>
                          <a:cs typeface="Times New Roman" panose="02020603050405020304" pitchFamily="18" charset="0"/>
                        </a:rPr>
                        <a:t>Interazioni</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CUP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extLst>
                  <a:ext uri="{0D108BD9-81ED-4DB2-BD59-A6C34878D82A}">
                    <a16:rowId xmlns:a16="http://schemas.microsoft.com/office/drawing/2014/main" val="3259447106"/>
                  </a:ext>
                </a:extLst>
              </a:tr>
              <a:tr h="772511">
                <a:tc>
                  <a:txBody>
                    <a:bodyPr/>
                    <a:lstStyle/>
                    <a:p>
                      <a:pPr marL="0" marR="0">
                        <a:spcBef>
                          <a:spcPts val="0"/>
                        </a:spcBef>
                        <a:spcAft>
                          <a:spcPts val="0"/>
                        </a:spcAft>
                      </a:pPr>
                      <a:r>
                        <a:rPr lang="it-IT" sz="2400" dirty="0">
                          <a:effectLst/>
                        </a:rPr>
                        <a:t>DESCRIZIONE</a:t>
                      </a:r>
                    </a:p>
                    <a:p>
                      <a:pPr marL="0" marR="0">
                        <a:spcBef>
                          <a:spcPts val="0"/>
                        </a:spcBef>
                        <a:spcAft>
                          <a:spcPts val="0"/>
                        </a:spcAft>
                      </a:pPr>
                      <a:r>
                        <a:rPr lang="it-IT" sz="2400" dirty="0">
                          <a:effectLst/>
                        </a:rPr>
                        <a:t>(SCENARIO)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tc>
                  <a: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Il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Paziente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deve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prenotare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una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visita</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65156" marR="65156" marT="0" marB="0"/>
                </a:tc>
                <a:extLst>
                  <a:ext uri="{0D108BD9-81ED-4DB2-BD59-A6C34878D82A}">
                    <a16:rowId xmlns:a16="http://schemas.microsoft.com/office/drawing/2014/main" val="2828581179"/>
                  </a:ext>
                </a:extLst>
              </a:tr>
              <a:tr h="1261533">
                <a:tc>
                  <a:txBody>
                    <a:bodyPr/>
                    <a:lstStyle/>
                    <a:p>
                      <a:pPr marL="0" marR="0">
                        <a:spcBef>
                          <a:spcPts val="0"/>
                        </a:spcBef>
                        <a:spcAft>
                          <a:spcPts val="0"/>
                        </a:spcAft>
                      </a:pPr>
                      <a:r>
                        <a:rPr lang="it-IT" sz="2400" dirty="0">
                          <a:effectLst/>
                        </a:rPr>
                        <a:t>PRE-CONDIZIONI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tc>
                  <a:txBody>
                    <a:bodyPr/>
                    <a:lstStyle/>
                    <a:p>
                      <a:pPr marL="342900" marR="0" lvl="0" indent="-342900">
                        <a:spcBef>
                          <a:spcPts val="0"/>
                        </a:spcBef>
                        <a:spcAft>
                          <a:spcPts val="0"/>
                        </a:spcAft>
                        <a:buFont typeface="Calibri" panose="020F0502020204030204" pitchFamily="34" charset="0"/>
                        <a:buChar char="-"/>
                      </a:pPr>
                      <a:r>
                        <a:rPr lang="en-US" sz="2400" dirty="0">
                          <a:effectLst/>
                        </a:rPr>
                        <a:t>Il </a:t>
                      </a:r>
                      <a:r>
                        <a:rPr lang="en-US" sz="2400" dirty="0" err="1">
                          <a:effectLst/>
                        </a:rPr>
                        <a:t>paziente</a:t>
                      </a:r>
                      <a:r>
                        <a:rPr lang="en-US" sz="2400" dirty="0">
                          <a:effectLst/>
                        </a:rPr>
                        <a:t> </a:t>
                      </a:r>
                      <a:r>
                        <a:rPr lang="en-US" sz="2400" dirty="0" err="1">
                          <a:effectLst/>
                        </a:rPr>
                        <a:t>è</a:t>
                      </a:r>
                      <a:r>
                        <a:rPr lang="en-US" sz="2400" dirty="0">
                          <a:effectLst/>
                        </a:rPr>
                        <a:t> </a:t>
                      </a:r>
                      <a:r>
                        <a:rPr lang="en-US" sz="2400" dirty="0" err="1">
                          <a:effectLst/>
                        </a:rPr>
                        <a:t>iscritto</a:t>
                      </a:r>
                      <a:r>
                        <a:rPr lang="en-US" sz="2400" dirty="0">
                          <a:effectLst/>
                        </a:rPr>
                        <a:t> </a:t>
                      </a:r>
                      <a:r>
                        <a:rPr lang="en-US" sz="2400" dirty="0" err="1">
                          <a:effectLst/>
                        </a:rPr>
                        <a:t>all’SSN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extLst>
                  <a:ext uri="{0D108BD9-81ED-4DB2-BD59-A6C34878D82A}">
                    <a16:rowId xmlns:a16="http://schemas.microsoft.com/office/drawing/2014/main" val="3633879657"/>
                  </a:ext>
                </a:extLst>
              </a:tr>
              <a:tr h="1245850">
                <a:tc>
                  <a:txBody>
                    <a:bodyPr/>
                    <a:lstStyle/>
                    <a:p>
                      <a:pPr marL="0" marR="0">
                        <a:spcBef>
                          <a:spcPts val="0"/>
                        </a:spcBef>
                        <a:spcAft>
                          <a:spcPts val="0"/>
                        </a:spcAft>
                      </a:pPr>
                      <a:r>
                        <a:rPr lang="it-IT" sz="2400" dirty="0">
                          <a:effectLst/>
                        </a:rPr>
                        <a:t>POST-CONDIZIONI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tc>
                  <a:txBody>
                    <a:bodyPr/>
                    <a:lstStyle/>
                    <a:p>
                      <a:pPr marL="342900" marR="0" lvl="0" indent="-342900">
                        <a:spcBef>
                          <a:spcPts val="0"/>
                        </a:spcBef>
                        <a:spcAft>
                          <a:spcPts val="0"/>
                        </a:spcAft>
                        <a:buFont typeface="Calibri" panose="020F0502020204030204" pitchFamily="34" charset="0"/>
                        <a:buChar char="-"/>
                      </a:pPr>
                      <a:r>
                        <a:rPr lang="en-US" sz="2400" dirty="0">
                          <a:effectLst/>
                        </a:rPr>
                        <a:t>Una </a:t>
                      </a:r>
                      <a:r>
                        <a:rPr lang="en-US" sz="2400" dirty="0" err="1">
                          <a:effectLst/>
                        </a:rPr>
                        <a:t>visita</a:t>
                      </a:r>
                      <a:r>
                        <a:rPr lang="en-US" sz="2400" dirty="0">
                          <a:effectLst/>
                        </a:rPr>
                        <a:t> </a:t>
                      </a:r>
                      <a:r>
                        <a:rPr lang="en-US" sz="2400" dirty="0" err="1">
                          <a:effectLst/>
                        </a:rPr>
                        <a:t>è</a:t>
                      </a:r>
                      <a:r>
                        <a:rPr lang="en-US" sz="2400" dirty="0">
                          <a:effectLst/>
                        </a:rPr>
                        <a:t> </a:t>
                      </a:r>
                      <a:r>
                        <a:rPr lang="en-US" sz="2400" dirty="0" err="1">
                          <a:effectLst/>
                        </a:rPr>
                        <a:t>stata</a:t>
                      </a:r>
                      <a:r>
                        <a:rPr lang="en-US" sz="2400" dirty="0">
                          <a:effectLst/>
                        </a:rPr>
                        <a:t> </a:t>
                      </a:r>
                      <a:r>
                        <a:rPr lang="en-US" sz="2400" dirty="0" err="1">
                          <a:effectLst/>
                        </a:rPr>
                        <a:t>assegnata</a:t>
                      </a:r>
                      <a:r>
                        <a:rPr lang="en-US" sz="2400" dirty="0">
                          <a:effectLst/>
                        </a:rPr>
                        <a:t> al </a:t>
                      </a:r>
                      <a:r>
                        <a:rPr lang="en-US" sz="2400" dirty="0" err="1">
                          <a:effectLst/>
                        </a:rPr>
                        <a:t>paziente</a:t>
                      </a:r>
                      <a:endParaRPr lang="en-US" sz="2400" dirty="0">
                        <a:effectLst/>
                      </a:endParaRPr>
                    </a:p>
                  </a:txBody>
                  <a:tcPr marL="65156" marR="65156" marT="0" marB="0"/>
                </a:tc>
                <a:extLst>
                  <a:ext uri="{0D108BD9-81ED-4DB2-BD59-A6C34878D82A}">
                    <a16:rowId xmlns:a16="http://schemas.microsoft.com/office/drawing/2014/main" val="2197207341"/>
                  </a:ext>
                </a:extLst>
              </a:tr>
              <a:tr h="1765738">
                <a:tc>
                  <a:txBody>
                    <a:bodyPr/>
                    <a:lstStyle/>
                    <a:p>
                      <a:pPr marL="0" marR="0">
                        <a:spcBef>
                          <a:spcPts val="0"/>
                        </a:spcBef>
                        <a:spcAft>
                          <a:spcPts val="0"/>
                        </a:spcAft>
                      </a:pPr>
                      <a:r>
                        <a:rPr lang="it-IT" sz="2400" dirty="0">
                          <a:effectLst/>
                        </a:rPr>
                        <a:t>ECCEZIONI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tc>
                  <a:txBody>
                    <a:bodyPr/>
                    <a:lstStyle/>
                    <a:p>
                      <a:pPr marL="342900" marR="0" lvl="0" indent="-342900">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Non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c’é</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disponibilità</a:t>
                      </a:r>
                      <a:r>
                        <a:rPr lang="en-US" sz="2400" dirty="0">
                          <a:effectLst/>
                          <a:latin typeface="Calibri" panose="020F0502020204030204" pitchFamily="34" charset="0"/>
                          <a:ea typeface="Calibri" panose="020F0502020204030204" pitchFamily="34" charset="0"/>
                          <a:cs typeface="Times New Roman" panose="02020603050405020304" pitchFamily="18" charset="0"/>
                        </a:rPr>
                        <a:t> di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ambulatori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dedicati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156" marR="65156" marT="0" marB="0"/>
                </a:tc>
                <a:extLst>
                  <a:ext uri="{0D108BD9-81ED-4DB2-BD59-A6C34878D82A}">
                    <a16:rowId xmlns:a16="http://schemas.microsoft.com/office/drawing/2014/main" val="1495222379"/>
                  </a:ext>
                </a:extLst>
              </a:tr>
            </a:tbl>
          </a:graphicData>
        </a:graphic>
      </p:graphicFrame>
    </p:spTree>
    <p:extLst>
      <p:ext uri="{BB962C8B-B14F-4D97-AF65-F5344CB8AC3E}">
        <p14:creationId xmlns:p14="http://schemas.microsoft.com/office/powerpoint/2010/main" val="149745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7E729-FF95-49F2-4245-CCF6D85C16C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DDBF855-A346-FB17-15B5-9AB75B46271A}"/>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7" name="Picture 6" descr="logo centenario">
            <a:extLst>
              <a:ext uri="{FF2B5EF4-FFF2-40B4-BE49-F238E27FC236}">
                <a16:creationId xmlns:a16="http://schemas.microsoft.com/office/drawing/2014/main" id="{0C0F00D6-6015-1882-6026-06EBACB99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BB391E1-92D5-F6D6-D41E-CEAB314EA858}"/>
              </a:ext>
            </a:extLst>
          </p:cNvPr>
          <p:cNvSpPr txBox="1"/>
          <p:nvPr/>
        </p:nvSpPr>
        <p:spPr>
          <a:xfrm>
            <a:off x="4792939" y="129385"/>
            <a:ext cx="5334091" cy="461665"/>
          </a:xfrm>
          <a:prstGeom prst="rect">
            <a:avLst/>
          </a:prstGeom>
          <a:noFill/>
        </p:spPr>
        <p:txBody>
          <a:bodyPr wrap="square">
            <a:spAutoFit/>
          </a:bodyPr>
          <a:lstStyle/>
          <a:p>
            <a:r>
              <a:rPr lang="en-GB" sz="2400" b="1" dirty="0">
                <a:solidFill>
                  <a:schemeClr val="bg1"/>
                </a:solidFill>
                <a:latin typeface="+mj-lt"/>
              </a:rPr>
              <a:t>USABILITA’ E UX DESIGN</a:t>
            </a:r>
          </a:p>
        </p:txBody>
      </p:sp>
      <p:sp>
        <p:nvSpPr>
          <p:cNvPr id="3" name="TextBox 2">
            <a:extLst>
              <a:ext uri="{FF2B5EF4-FFF2-40B4-BE49-F238E27FC236}">
                <a16:creationId xmlns:a16="http://schemas.microsoft.com/office/drawing/2014/main" id="{77E099A7-8136-0AD1-1CFC-5B15BFA0BA9F}"/>
              </a:ext>
            </a:extLst>
          </p:cNvPr>
          <p:cNvSpPr txBox="1"/>
          <p:nvPr/>
        </p:nvSpPr>
        <p:spPr>
          <a:xfrm>
            <a:off x="225631" y="6359283"/>
            <a:ext cx="6151418" cy="369332"/>
          </a:xfrm>
          <a:prstGeom prst="rect">
            <a:avLst/>
          </a:prstGeom>
          <a:noFill/>
        </p:spPr>
        <p:txBody>
          <a:bodyPr wrap="square">
            <a:spAutoFit/>
          </a:bodyPr>
          <a:lstStyle/>
          <a:p>
            <a:r>
              <a:rPr lang="en-IT" dirty="0"/>
              <a:t>https://www.interno.gov.it/it/usabilita</a:t>
            </a:r>
          </a:p>
        </p:txBody>
      </p:sp>
      <p:sp>
        <p:nvSpPr>
          <p:cNvPr id="9" name="TextBox 8">
            <a:extLst>
              <a:ext uri="{FF2B5EF4-FFF2-40B4-BE49-F238E27FC236}">
                <a16:creationId xmlns:a16="http://schemas.microsoft.com/office/drawing/2014/main" id="{CD99F416-4069-09D8-A84D-96BE3CD0C916}"/>
              </a:ext>
            </a:extLst>
          </p:cNvPr>
          <p:cNvSpPr txBox="1"/>
          <p:nvPr/>
        </p:nvSpPr>
        <p:spPr>
          <a:xfrm>
            <a:off x="225631" y="1224770"/>
            <a:ext cx="9642764" cy="1200329"/>
          </a:xfrm>
          <a:prstGeom prst="rect">
            <a:avLst/>
          </a:prstGeom>
          <a:noFill/>
        </p:spPr>
        <p:txBody>
          <a:bodyPr wrap="square">
            <a:spAutoFit/>
          </a:bodyPr>
          <a:lstStyle/>
          <a:p>
            <a:r>
              <a:rPr lang="en-GB" b="0" i="0" dirty="0">
                <a:solidFill>
                  <a:srgbClr val="212529"/>
                </a:solidFill>
                <a:effectLst/>
                <a:latin typeface="PT Sans" panose="020B0503020203020204" pitchFamily="34" charset="77"/>
              </a:rPr>
              <a:t>Per </a:t>
            </a:r>
            <a:r>
              <a:rPr lang="en-GB" b="1" i="1" dirty="0" err="1">
                <a:solidFill>
                  <a:srgbClr val="212529"/>
                </a:solidFill>
                <a:effectLst/>
                <a:latin typeface="PT Sans" panose="020B0503020203020204" pitchFamily="34" charset="77"/>
              </a:rPr>
              <a:t>usabilità</a:t>
            </a:r>
            <a:r>
              <a:rPr lang="en-GB" b="1" i="1"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si</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intende</a:t>
            </a:r>
            <a:r>
              <a:rPr lang="en-GB" b="0" i="0" dirty="0">
                <a:solidFill>
                  <a:srgbClr val="212529"/>
                </a:solidFill>
                <a:effectLst/>
                <a:latin typeface="PT Sans" panose="020B0503020203020204" pitchFamily="34" charset="77"/>
              </a:rPr>
              <a:t> "il </a:t>
            </a:r>
            <a:r>
              <a:rPr lang="en-GB" b="0" i="0" dirty="0" err="1">
                <a:solidFill>
                  <a:srgbClr val="212529"/>
                </a:solidFill>
                <a:effectLst/>
                <a:latin typeface="PT Sans" panose="020B0503020203020204" pitchFamily="34" charset="77"/>
              </a:rPr>
              <a:t>grado</a:t>
            </a:r>
            <a:r>
              <a:rPr lang="en-GB" b="0" i="0" dirty="0">
                <a:solidFill>
                  <a:srgbClr val="212529"/>
                </a:solidFill>
                <a:effectLst/>
                <a:latin typeface="PT Sans" panose="020B0503020203020204" pitchFamily="34" charset="77"/>
              </a:rPr>
              <a:t> con cui un </a:t>
            </a:r>
            <a:r>
              <a:rPr lang="en-GB" b="0" i="0" dirty="0" err="1">
                <a:solidFill>
                  <a:srgbClr val="212529"/>
                </a:solidFill>
                <a:effectLst/>
                <a:latin typeface="PT Sans" panose="020B0503020203020204" pitchFamily="34" charset="77"/>
              </a:rPr>
              <a:t>prodotto</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può</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essere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usato</a:t>
            </a:r>
            <a:r>
              <a:rPr lang="en-GB" b="0" i="0" dirty="0">
                <a:solidFill>
                  <a:srgbClr val="212529"/>
                </a:solidFill>
                <a:effectLst/>
                <a:latin typeface="PT Sans" panose="020B0503020203020204" pitchFamily="34" charset="77"/>
              </a:rPr>
              <a:t> da </a:t>
            </a:r>
            <a:r>
              <a:rPr lang="en-GB" b="0" i="0" dirty="0" err="1">
                <a:solidFill>
                  <a:srgbClr val="212529"/>
                </a:solidFill>
                <a:effectLst/>
                <a:latin typeface="PT Sans" panose="020B0503020203020204" pitchFamily="34" charset="77"/>
              </a:rPr>
              <a:t>specifici</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utenti</a:t>
            </a:r>
            <a:r>
              <a:rPr lang="en-GB" b="0" i="0" dirty="0">
                <a:solidFill>
                  <a:srgbClr val="212529"/>
                </a:solidFill>
                <a:effectLst/>
                <a:latin typeface="PT Sans" panose="020B0503020203020204" pitchFamily="34" charset="77"/>
              </a:rPr>
              <a:t> per </a:t>
            </a:r>
            <a:r>
              <a:rPr lang="en-GB" b="0" i="0" dirty="0" err="1">
                <a:solidFill>
                  <a:srgbClr val="212529"/>
                </a:solidFill>
                <a:effectLst/>
                <a:latin typeface="PT Sans" panose="020B0503020203020204" pitchFamily="34" charset="77"/>
              </a:rPr>
              <a:t>eseguire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specifici</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compiti</a:t>
            </a:r>
            <a:r>
              <a:rPr lang="en-GB" b="0" i="0" dirty="0">
                <a:solidFill>
                  <a:srgbClr val="212529"/>
                </a:solidFill>
                <a:effectLst/>
                <a:latin typeface="PT Sans" panose="020B0503020203020204" pitchFamily="34" charset="77"/>
              </a:rPr>
              <a:t> con </a:t>
            </a:r>
            <a:r>
              <a:rPr lang="en-GB" b="0" i="0" dirty="0" err="1">
                <a:solidFill>
                  <a:srgbClr val="212529"/>
                </a:solidFill>
                <a:effectLst/>
                <a:latin typeface="PT Sans" panose="020B0503020203020204" pitchFamily="34" charset="77"/>
              </a:rPr>
              <a:t>efficacia</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efficienza</a:t>
            </a:r>
            <a:r>
              <a:rPr lang="en-GB" b="0" i="0" dirty="0">
                <a:solidFill>
                  <a:srgbClr val="212529"/>
                </a:solidFill>
                <a:effectLst/>
                <a:latin typeface="PT Sans" panose="020B0503020203020204" pitchFamily="34" charset="77"/>
              </a:rPr>
              <a:t> e </a:t>
            </a:r>
            <a:r>
              <a:rPr lang="en-GB" b="0" i="0" dirty="0" err="1">
                <a:solidFill>
                  <a:srgbClr val="212529"/>
                </a:solidFill>
                <a:effectLst/>
                <a:latin typeface="PT Sans" panose="020B0503020203020204" pitchFamily="34" charset="77"/>
              </a:rPr>
              <a:t>soddisfazione</a:t>
            </a:r>
            <a:r>
              <a:rPr lang="en-GB" b="0" i="0" dirty="0">
                <a:solidFill>
                  <a:srgbClr val="212529"/>
                </a:solidFill>
                <a:effectLst/>
                <a:latin typeface="PT Sans" panose="020B0503020203020204" pitchFamily="34" charset="77"/>
              </a:rPr>
              <a:t> in uno </a:t>
            </a:r>
            <a:r>
              <a:rPr lang="en-GB" b="0" i="0" dirty="0" err="1">
                <a:solidFill>
                  <a:srgbClr val="212529"/>
                </a:solidFill>
                <a:effectLst/>
                <a:latin typeface="PT Sans" panose="020B0503020203020204" pitchFamily="34" charset="77"/>
              </a:rPr>
              <a:t>specifico</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contesto</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d'uso</a:t>
            </a:r>
            <a:r>
              <a:rPr lang="en-GB" b="0" i="0" dirty="0">
                <a:solidFill>
                  <a:srgbClr val="212529"/>
                </a:solidFill>
                <a:effectLst/>
                <a:latin typeface="PT Sans" panose="020B0503020203020204" pitchFamily="34" charset="77"/>
              </a:rPr>
              <a:t>" (norma 9241 “Ergonomic requirements for office work with visual display terminals (VDTs)” dell' ISO International Organization for Standardization).</a:t>
            </a:r>
            <a:endParaRPr lang="en-IT" dirty="0"/>
          </a:p>
        </p:txBody>
      </p:sp>
      <p:sp>
        <p:nvSpPr>
          <p:cNvPr id="11" name="TextBox 10">
            <a:extLst>
              <a:ext uri="{FF2B5EF4-FFF2-40B4-BE49-F238E27FC236}">
                <a16:creationId xmlns:a16="http://schemas.microsoft.com/office/drawing/2014/main" id="{E51B95E9-0C61-F01D-B93B-F0215C800F3B}"/>
              </a:ext>
            </a:extLst>
          </p:cNvPr>
          <p:cNvSpPr txBox="1"/>
          <p:nvPr/>
        </p:nvSpPr>
        <p:spPr>
          <a:xfrm>
            <a:off x="801584" y="2822530"/>
            <a:ext cx="11150930" cy="3139321"/>
          </a:xfrm>
          <a:prstGeom prst="rect">
            <a:avLst/>
          </a:prstGeom>
          <a:noFill/>
        </p:spPr>
        <p:txBody>
          <a:bodyPr wrap="square">
            <a:spAutoFit/>
          </a:bodyPr>
          <a:lstStyle/>
          <a:p>
            <a:pPr algn="l">
              <a:buNone/>
            </a:pPr>
            <a:r>
              <a:rPr lang="en-GB" b="1" i="0" dirty="0" err="1">
                <a:solidFill>
                  <a:srgbClr val="003366"/>
                </a:solidFill>
                <a:effectLst/>
                <a:latin typeface="PT Sans" panose="020B0503020203020204" pitchFamily="34" charset="77"/>
              </a:rPr>
              <a:t>Principali</a:t>
            </a:r>
            <a:r>
              <a:rPr lang="en-GB" b="1" i="0" dirty="0">
                <a:solidFill>
                  <a:srgbClr val="003366"/>
                </a:solidFill>
                <a:effectLst/>
                <a:latin typeface="PT Sans" panose="020B0503020203020204" pitchFamily="34" charset="77"/>
              </a:rPr>
              <a:t> </a:t>
            </a:r>
            <a:r>
              <a:rPr lang="en-GB" b="1" i="0" dirty="0" err="1">
                <a:solidFill>
                  <a:srgbClr val="003366"/>
                </a:solidFill>
                <a:effectLst/>
                <a:latin typeface="PT Sans" panose="020B0503020203020204" pitchFamily="34" charset="77"/>
              </a:rPr>
              <a:t>caratteristiche</a:t>
            </a:r>
            <a:r>
              <a:rPr lang="en-GB" b="1" i="0" dirty="0">
                <a:solidFill>
                  <a:srgbClr val="003366"/>
                </a:solidFill>
                <a:effectLst/>
                <a:latin typeface="PT Sans" panose="020B0503020203020204" pitchFamily="34" charset="77"/>
              </a:rPr>
              <a:t> di un </a:t>
            </a:r>
            <a:r>
              <a:rPr lang="en-GB" b="1" i="0" dirty="0" err="1">
                <a:solidFill>
                  <a:srgbClr val="003366"/>
                </a:solidFill>
                <a:effectLst/>
                <a:latin typeface="PT Sans" panose="020B0503020203020204" pitchFamily="34" charset="77"/>
              </a:rPr>
              <a:t>sistema</a:t>
            </a:r>
            <a:r>
              <a:rPr lang="en-GB" b="1" i="0" dirty="0">
                <a:solidFill>
                  <a:srgbClr val="003366"/>
                </a:solidFill>
                <a:effectLst/>
                <a:latin typeface="PT Sans" panose="020B0503020203020204" pitchFamily="34" charset="77"/>
              </a:rPr>
              <a:t> </a:t>
            </a:r>
            <a:r>
              <a:rPr lang="en-GB" b="1" i="0" dirty="0" err="1">
                <a:solidFill>
                  <a:srgbClr val="003366"/>
                </a:solidFill>
                <a:effectLst/>
                <a:latin typeface="PT Sans" panose="020B0503020203020204" pitchFamily="34" charset="77"/>
              </a:rPr>
              <a:t>usabile</a:t>
            </a:r>
            <a:endParaRPr lang="en-GB" b="1" i="0" dirty="0">
              <a:solidFill>
                <a:srgbClr val="003366"/>
              </a:solidFill>
              <a:effectLst/>
              <a:latin typeface="PT Sans" panose="020B0503020203020204" pitchFamily="34" charset="77"/>
            </a:endParaRPr>
          </a:p>
          <a:p>
            <a:pPr algn="l"/>
            <a:r>
              <a:rPr lang="en-GB" b="1" i="0" dirty="0">
                <a:solidFill>
                  <a:srgbClr val="212529"/>
                </a:solidFill>
                <a:effectLst/>
                <a:latin typeface="PT Sans" panose="020B0503020203020204" pitchFamily="34" charset="77"/>
              </a:rPr>
              <a:t>​</a:t>
            </a:r>
            <a:r>
              <a:rPr lang="en-GB" b="1" i="0" dirty="0" err="1">
                <a:solidFill>
                  <a:srgbClr val="212529"/>
                </a:solidFill>
                <a:effectLst/>
                <a:latin typeface="PT Sans" panose="020B0503020203020204" pitchFamily="34" charset="77"/>
              </a:rPr>
              <a:t>Efficacia</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accuratezza</a:t>
            </a:r>
            <a:r>
              <a:rPr lang="en-GB" b="0" i="0" dirty="0">
                <a:solidFill>
                  <a:srgbClr val="212529"/>
                </a:solidFill>
                <a:effectLst/>
                <a:latin typeface="PT Sans" panose="020B0503020203020204" pitchFamily="34" charset="77"/>
              </a:rPr>
              <a:t> e </a:t>
            </a:r>
            <a:r>
              <a:rPr lang="en-GB" b="0" i="0" dirty="0" err="1">
                <a:solidFill>
                  <a:srgbClr val="212529"/>
                </a:solidFill>
                <a:effectLst/>
                <a:latin typeface="PT Sans" panose="020B0503020203020204" pitchFamily="34" charset="77"/>
              </a:rPr>
              <a:t>completezza</a:t>
            </a:r>
            <a:r>
              <a:rPr lang="en-GB" b="0" i="0" dirty="0">
                <a:solidFill>
                  <a:srgbClr val="212529"/>
                </a:solidFill>
                <a:effectLst/>
                <a:latin typeface="PT Sans" panose="020B0503020203020204" pitchFamily="34" charset="77"/>
              </a:rPr>
              <a:t> con cui </a:t>
            </a:r>
            <a:r>
              <a:rPr lang="en-GB" b="0" i="0" dirty="0" err="1">
                <a:solidFill>
                  <a:srgbClr val="212529"/>
                </a:solidFill>
                <a:effectLst/>
                <a:latin typeface="PT Sans" panose="020B0503020203020204" pitchFamily="34" charset="77"/>
              </a:rPr>
              <a:t>certi</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utenti</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possono</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raggiungere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certi</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obiettivi</a:t>
            </a:r>
            <a:r>
              <a:rPr lang="en-GB" b="0" i="0" dirty="0">
                <a:solidFill>
                  <a:srgbClr val="212529"/>
                </a:solidFill>
                <a:effectLst/>
                <a:latin typeface="PT Sans" panose="020B0503020203020204" pitchFamily="34" charset="77"/>
              </a:rPr>
              <a:t> in </a:t>
            </a:r>
            <a:r>
              <a:rPr lang="en-GB" b="0" i="0" dirty="0" err="1">
                <a:solidFill>
                  <a:srgbClr val="212529"/>
                </a:solidFill>
                <a:effectLst/>
                <a:latin typeface="PT Sans" panose="020B0503020203020204" pitchFamily="34" charset="77"/>
              </a:rPr>
              <a:t>ambienti</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particolari</a:t>
            </a:r>
            <a:r>
              <a:rPr lang="en-GB" b="0" i="0" dirty="0">
                <a:solidFill>
                  <a:srgbClr val="212529"/>
                </a:solidFill>
                <a:effectLst/>
                <a:latin typeface="PT Sans" panose="020B0503020203020204" pitchFamily="34" charset="77"/>
              </a:rPr>
              <a:t>.</a:t>
            </a:r>
            <a:br>
              <a:rPr lang="en-GB" b="0" i="0" dirty="0">
                <a:solidFill>
                  <a:srgbClr val="212529"/>
                </a:solidFill>
                <a:effectLst/>
                <a:latin typeface="PT Sans" panose="020B0503020203020204" pitchFamily="34" charset="77"/>
              </a:rPr>
            </a:br>
            <a:r>
              <a:rPr lang="en-GB" b="1" i="0" dirty="0" err="1">
                <a:solidFill>
                  <a:srgbClr val="212529"/>
                </a:solidFill>
                <a:effectLst/>
                <a:latin typeface="PT Sans" panose="020B0503020203020204" pitchFamily="34" charset="77"/>
              </a:rPr>
              <a:t>Efficienza</a:t>
            </a:r>
            <a:r>
              <a:rPr lang="en-GB" b="0" i="0" dirty="0">
                <a:solidFill>
                  <a:srgbClr val="212529"/>
                </a:solidFill>
                <a:effectLst/>
                <a:latin typeface="PT Sans" panose="020B0503020203020204" pitchFamily="34" charset="77"/>
              </a:rPr>
              <a:t>: le </a:t>
            </a:r>
            <a:r>
              <a:rPr lang="en-GB" b="0" i="0" dirty="0" err="1">
                <a:solidFill>
                  <a:srgbClr val="212529"/>
                </a:solidFill>
                <a:effectLst/>
                <a:latin typeface="PT Sans" panose="020B0503020203020204" pitchFamily="34" charset="77"/>
              </a:rPr>
              <a:t>risorse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spese</a:t>
            </a:r>
            <a:r>
              <a:rPr lang="en-GB" b="0" i="0" dirty="0">
                <a:solidFill>
                  <a:srgbClr val="212529"/>
                </a:solidFill>
                <a:effectLst/>
                <a:latin typeface="PT Sans" panose="020B0503020203020204" pitchFamily="34" charset="77"/>
              </a:rPr>
              <a:t> in </a:t>
            </a:r>
            <a:r>
              <a:rPr lang="en-GB" b="0" i="0" dirty="0" err="1">
                <a:solidFill>
                  <a:srgbClr val="212529"/>
                </a:solidFill>
                <a:effectLst/>
                <a:latin typeface="PT Sans" panose="020B0503020203020204" pitchFamily="34" charset="77"/>
              </a:rPr>
              <a:t>relazione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all'accuratezza</a:t>
            </a:r>
            <a:r>
              <a:rPr lang="en-GB" b="0" i="0" dirty="0">
                <a:solidFill>
                  <a:srgbClr val="212529"/>
                </a:solidFill>
                <a:effectLst/>
                <a:latin typeface="PT Sans" panose="020B0503020203020204" pitchFamily="34" charset="77"/>
              </a:rPr>
              <a:t> e </a:t>
            </a:r>
            <a:r>
              <a:rPr lang="en-GB" b="0" i="0" dirty="0" err="1">
                <a:solidFill>
                  <a:srgbClr val="212529"/>
                </a:solidFill>
                <a:effectLst/>
                <a:latin typeface="PT Sans" panose="020B0503020203020204" pitchFamily="34" charset="77"/>
              </a:rPr>
              <a:t>completezza</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degli</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obiettivi</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raggiunti</a:t>
            </a:r>
            <a:r>
              <a:rPr lang="en-GB" b="0" i="0" dirty="0">
                <a:solidFill>
                  <a:srgbClr val="212529"/>
                </a:solidFill>
                <a:effectLst/>
                <a:latin typeface="PT Sans" panose="020B0503020203020204" pitchFamily="34" charset="77"/>
              </a:rPr>
              <a:t>.</a:t>
            </a:r>
            <a:br>
              <a:rPr lang="en-GB" b="0" i="0" dirty="0">
                <a:solidFill>
                  <a:srgbClr val="212529"/>
                </a:solidFill>
                <a:effectLst/>
                <a:latin typeface="PT Sans" panose="020B0503020203020204" pitchFamily="34" charset="77"/>
              </a:rPr>
            </a:br>
            <a:r>
              <a:rPr lang="en-GB" b="1" i="0" dirty="0" err="1">
                <a:solidFill>
                  <a:srgbClr val="212529"/>
                </a:solidFill>
                <a:effectLst/>
                <a:latin typeface="PT Sans" panose="020B0503020203020204" pitchFamily="34" charset="77"/>
              </a:rPr>
              <a:t>Soddisfazione</a:t>
            </a:r>
            <a:r>
              <a:rPr lang="en-GB" b="0" i="0" dirty="0">
                <a:solidFill>
                  <a:srgbClr val="212529"/>
                </a:solidFill>
                <a:effectLst/>
                <a:latin typeface="PT Sans" panose="020B0503020203020204" pitchFamily="34" charset="77"/>
              </a:rPr>
              <a:t>: il comfort e </a:t>
            </a:r>
            <a:r>
              <a:rPr lang="en-GB" b="0" i="0" dirty="0" err="1">
                <a:solidFill>
                  <a:srgbClr val="212529"/>
                </a:solidFill>
                <a:effectLst/>
                <a:latin typeface="PT Sans" panose="020B0503020203020204" pitchFamily="34" charset="77"/>
              </a:rPr>
              <a:t>l'accettabilità</a:t>
            </a:r>
            <a:r>
              <a:rPr lang="en-GB" b="0" i="0" dirty="0">
                <a:solidFill>
                  <a:srgbClr val="212529"/>
                </a:solidFill>
                <a:effectLst/>
                <a:latin typeface="PT Sans" panose="020B0503020203020204" pitchFamily="34" charset="77"/>
              </a:rPr>
              <a:t> del </a:t>
            </a:r>
            <a:r>
              <a:rPr lang="en-GB" b="0" i="0" dirty="0" err="1">
                <a:solidFill>
                  <a:srgbClr val="212529"/>
                </a:solidFill>
                <a:effectLst/>
                <a:latin typeface="PT Sans" panose="020B0503020203020204" pitchFamily="34" charset="77"/>
              </a:rPr>
              <a:t>sistema</a:t>
            </a:r>
            <a:r>
              <a:rPr lang="en-GB" b="0" i="0" dirty="0">
                <a:solidFill>
                  <a:srgbClr val="212529"/>
                </a:solidFill>
                <a:effectLst/>
                <a:latin typeface="PT Sans" panose="020B0503020203020204" pitchFamily="34" charset="77"/>
              </a:rPr>
              <a:t> di </a:t>
            </a:r>
            <a:r>
              <a:rPr lang="en-GB" b="0" i="0" dirty="0" err="1">
                <a:solidFill>
                  <a:srgbClr val="212529"/>
                </a:solidFill>
                <a:effectLst/>
                <a:latin typeface="PT Sans" panose="020B0503020203020204" pitchFamily="34" charset="77"/>
              </a:rPr>
              <a:t>lavoro</a:t>
            </a:r>
            <a:r>
              <a:rPr lang="en-GB" b="0" i="0" dirty="0">
                <a:solidFill>
                  <a:srgbClr val="212529"/>
                </a:solidFill>
                <a:effectLst/>
                <a:latin typeface="PT Sans" panose="020B0503020203020204" pitchFamily="34" charset="77"/>
              </a:rPr>
              <a:t> per </a:t>
            </a:r>
            <a:r>
              <a:rPr lang="en-GB" b="0" i="0" dirty="0" err="1">
                <a:solidFill>
                  <a:srgbClr val="212529"/>
                </a:solidFill>
                <a:effectLst/>
                <a:latin typeface="PT Sans" panose="020B0503020203020204" pitchFamily="34" charset="77"/>
              </a:rPr>
              <a:t>i</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suoi</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utenti</a:t>
            </a:r>
            <a:r>
              <a:rPr lang="en-GB" b="0" i="0" dirty="0">
                <a:solidFill>
                  <a:srgbClr val="212529"/>
                </a:solidFill>
                <a:effectLst/>
                <a:latin typeface="PT Sans" panose="020B0503020203020204" pitchFamily="34" charset="77"/>
              </a:rPr>
              <a:t> e le </a:t>
            </a:r>
            <a:r>
              <a:rPr lang="en-GB" b="0" i="0" dirty="0" err="1">
                <a:solidFill>
                  <a:srgbClr val="212529"/>
                </a:solidFill>
                <a:effectLst/>
                <a:latin typeface="PT Sans" panose="020B0503020203020204" pitchFamily="34" charset="77"/>
              </a:rPr>
              <a:t>altre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persone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influenzate</a:t>
            </a:r>
            <a:r>
              <a:rPr lang="en-GB" b="0" i="0" dirty="0">
                <a:solidFill>
                  <a:srgbClr val="212529"/>
                </a:solidFill>
                <a:effectLst/>
                <a:latin typeface="PT Sans" panose="020B0503020203020204" pitchFamily="34" charset="77"/>
              </a:rPr>
              <a:t> dal </a:t>
            </a:r>
            <a:r>
              <a:rPr lang="en-GB" b="0" i="0" dirty="0" err="1">
                <a:solidFill>
                  <a:srgbClr val="212529"/>
                </a:solidFill>
                <a:effectLst/>
                <a:latin typeface="PT Sans" panose="020B0503020203020204" pitchFamily="34" charset="77"/>
              </a:rPr>
              <a:t>suo</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uso</a:t>
            </a:r>
            <a:r>
              <a:rPr lang="en-GB" b="0" i="0" dirty="0">
                <a:solidFill>
                  <a:srgbClr val="212529"/>
                </a:solidFill>
                <a:effectLst/>
                <a:latin typeface="PT Sans" panose="020B0503020203020204" pitchFamily="34" charset="77"/>
              </a:rPr>
              <a:t>.</a:t>
            </a:r>
            <a:br>
              <a:rPr lang="en-GB" b="0" i="0" dirty="0">
                <a:solidFill>
                  <a:srgbClr val="212529"/>
                </a:solidFill>
                <a:effectLst/>
                <a:latin typeface="PT Sans" panose="020B0503020203020204" pitchFamily="34" charset="77"/>
              </a:rPr>
            </a:br>
            <a:r>
              <a:rPr lang="en-GB" b="1" i="0" dirty="0" err="1">
                <a:solidFill>
                  <a:srgbClr val="212529"/>
                </a:solidFill>
                <a:effectLst/>
                <a:latin typeface="PT Sans" panose="020B0503020203020204" pitchFamily="34" charset="77"/>
              </a:rPr>
              <a:t>Facilità</a:t>
            </a:r>
            <a:r>
              <a:rPr lang="en-GB" b="1" i="0" dirty="0">
                <a:solidFill>
                  <a:srgbClr val="212529"/>
                </a:solidFill>
                <a:effectLst/>
                <a:latin typeface="PT Sans" panose="020B0503020203020204" pitchFamily="34" charset="77"/>
              </a:rPr>
              <a:t> di </a:t>
            </a:r>
            <a:r>
              <a:rPr lang="en-GB" b="1" i="0" dirty="0" err="1">
                <a:solidFill>
                  <a:srgbClr val="212529"/>
                </a:solidFill>
                <a:effectLst/>
                <a:latin typeface="PT Sans" panose="020B0503020203020204" pitchFamily="34" charset="77"/>
              </a:rPr>
              <a:t>apprendimento</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l'utente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deve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raggiungere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buone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prestazioni</a:t>
            </a:r>
            <a:r>
              <a:rPr lang="en-GB" b="0" i="0" dirty="0">
                <a:solidFill>
                  <a:srgbClr val="212529"/>
                </a:solidFill>
                <a:effectLst/>
                <a:latin typeface="PT Sans" panose="020B0503020203020204" pitchFamily="34" charset="77"/>
              </a:rPr>
              <a:t> in tempi </a:t>
            </a:r>
            <a:r>
              <a:rPr lang="en-GB" b="0" i="0" dirty="0" err="1">
                <a:solidFill>
                  <a:srgbClr val="212529"/>
                </a:solidFill>
                <a:effectLst/>
                <a:latin typeface="PT Sans" panose="020B0503020203020204" pitchFamily="34" charset="77"/>
              </a:rPr>
              <a:t>brevi</a:t>
            </a:r>
            <a:r>
              <a:rPr lang="en-GB" b="0" i="0" dirty="0">
                <a:solidFill>
                  <a:srgbClr val="212529"/>
                </a:solidFill>
                <a:effectLst/>
                <a:latin typeface="PT Sans" panose="020B0503020203020204" pitchFamily="34" charset="77"/>
              </a:rPr>
              <a:t>.</a:t>
            </a:r>
            <a:br>
              <a:rPr lang="en-GB" b="0" i="0" dirty="0">
                <a:solidFill>
                  <a:srgbClr val="212529"/>
                </a:solidFill>
                <a:effectLst/>
                <a:latin typeface="PT Sans" panose="020B0503020203020204" pitchFamily="34" charset="77"/>
              </a:rPr>
            </a:br>
            <a:r>
              <a:rPr lang="en-GB" b="1" i="0" dirty="0" err="1">
                <a:solidFill>
                  <a:srgbClr val="212529"/>
                </a:solidFill>
                <a:effectLst/>
                <a:latin typeface="PT Sans" panose="020B0503020203020204" pitchFamily="34" charset="77"/>
              </a:rPr>
              <a:t>Facilità</a:t>
            </a:r>
            <a:r>
              <a:rPr lang="en-GB" b="1" i="0" dirty="0">
                <a:solidFill>
                  <a:srgbClr val="212529"/>
                </a:solidFill>
                <a:effectLst/>
                <a:latin typeface="PT Sans" panose="020B0503020203020204" pitchFamily="34" charset="77"/>
              </a:rPr>
              <a:t> di </a:t>
            </a:r>
            <a:r>
              <a:rPr lang="en-GB" b="1" i="0" dirty="0" err="1">
                <a:solidFill>
                  <a:srgbClr val="212529"/>
                </a:solidFill>
                <a:effectLst/>
                <a:latin typeface="PT Sans" panose="020B0503020203020204" pitchFamily="34" charset="77"/>
              </a:rPr>
              <a:t>memorizzazione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l'utente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deve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poter</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interagire</a:t>
            </a:r>
            <a:r>
              <a:rPr lang="en-GB" b="0" i="0" dirty="0">
                <a:solidFill>
                  <a:srgbClr val="212529"/>
                </a:solidFill>
                <a:effectLst/>
                <a:latin typeface="PT Sans" panose="020B0503020203020204" pitchFamily="34" charset="77"/>
              </a:rPr>
              <a:t> con </a:t>
            </a:r>
            <a:r>
              <a:rPr lang="en-GB" b="0" i="0" dirty="0" err="1">
                <a:solidFill>
                  <a:srgbClr val="212529"/>
                </a:solidFill>
                <a:effectLst/>
                <a:latin typeface="PT Sans" panose="020B0503020203020204" pitchFamily="34" charset="77"/>
              </a:rPr>
              <a:t>un'interfaccia</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anche</a:t>
            </a:r>
            <a:r>
              <a:rPr lang="en-GB" b="0" i="0" dirty="0">
                <a:solidFill>
                  <a:srgbClr val="212529"/>
                </a:solidFill>
                <a:effectLst/>
                <a:latin typeface="PT Sans" panose="020B0503020203020204" pitchFamily="34" charset="77"/>
              </a:rPr>
              <a:t> dopo un </a:t>
            </a:r>
            <a:r>
              <a:rPr lang="en-GB" b="0" i="0" dirty="0" err="1">
                <a:solidFill>
                  <a:srgbClr val="212529"/>
                </a:solidFill>
                <a:effectLst/>
                <a:latin typeface="PT Sans" panose="020B0503020203020204" pitchFamily="34" charset="77"/>
              </a:rPr>
              <a:t>periodo</a:t>
            </a:r>
            <a:r>
              <a:rPr lang="en-GB" b="0" i="0" dirty="0">
                <a:solidFill>
                  <a:srgbClr val="212529"/>
                </a:solidFill>
                <a:effectLst/>
                <a:latin typeface="PT Sans" panose="020B0503020203020204" pitchFamily="34" charset="77"/>
              </a:rPr>
              <a:t> di </a:t>
            </a:r>
            <a:r>
              <a:rPr lang="en-GB" b="0" i="0" dirty="0" err="1">
                <a:solidFill>
                  <a:srgbClr val="212529"/>
                </a:solidFill>
                <a:effectLst/>
                <a:latin typeface="PT Sans" panose="020B0503020203020204" pitchFamily="34" charset="77"/>
              </a:rPr>
              <a:t>lungo</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inutilizzo</a:t>
            </a:r>
            <a:r>
              <a:rPr lang="en-GB" b="0" i="0" dirty="0">
                <a:solidFill>
                  <a:srgbClr val="212529"/>
                </a:solidFill>
                <a:effectLst/>
                <a:latin typeface="PT Sans" panose="020B0503020203020204" pitchFamily="34" charset="77"/>
              </a:rPr>
              <a:t>, senza </a:t>
            </a:r>
            <a:r>
              <a:rPr lang="en-GB" b="0" i="0" dirty="0" err="1">
                <a:solidFill>
                  <a:srgbClr val="212529"/>
                </a:solidFill>
                <a:effectLst/>
                <a:latin typeface="PT Sans" panose="020B0503020203020204" pitchFamily="34" charset="77"/>
              </a:rPr>
              <a:t>essere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costretto</a:t>
            </a:r>
            <a:r>
              <a:rPr lang="en-GB" b="0" i="0" dirty="0">
                <a:solidFill>
                  <a:srgbClr val="212529"/>
                </a:solidFill>
                <a:effectLst/>
                <a:latin typeface="PT Sans" panose="020B0503020203020204" pitchFamily="34" charset="77"/>
              </a:rPr>
              <a:t> a </a:t>
            </a:r>
            <a:r>
              <a:rPr lang="en-GB" b="0" i="0" dirty="0" err="1">
                <a:solidFill>
                  <a:srgbClr val="212529"/>
                </a:solidFill>
                <a:effectLst/>
                <a:latin typeface="PT Sans" panose="020B0503020203020204" pitchFamily="34" charset="77"/>
              </a:rPr>
              <a:t>ricominciare</a:t>
            </a:r>
            <a:r>
              <a:rPr lang="en-GB" b="0" i="0" dirty="0">
                <a:solidFill>
                  <a:srgbClr val="212529"/>
                </a:solidFill>
                <a:effectLst/>
                <a:latin typeface="PT Sans" panose="020B0503020203020204" pitchFamily="34" charset="77"/>
              </a:rPr>
              <a:t> da zero.</a:t>
            </a:r>
            <a:br>
              <a:rPr lang="en-GB" b="0" i="0" dirty="0">
                <a:solidFill>
                  <a:srgbClr val="212529"/>
                </a:solidFill>
                <a:effectLst/>
                <a:latin typeface="PT Sans" panose="020B0503020203020204" pitchFamily="34" charset="77"/>
              </a:rPr>
            </a:br>
            <a:r>
              <a:rPr lang="en-GB" b="1" i="0" dirty="0" err="1">
                <a:solidFill>
                  <a:srgbClr val="212529"/>
                </a:solidFill>
                <a:effectLst/>
                <a:latin typeface="PT Sans" panose="020B0503020203020204" pitchFamily="34" charset="77"/>
              </a:rPr>
              <a:t>Sicurezza</a:t>
            </a:r>
            <a:r>
              <a:rPr lang="en-GB" b="1" i="0" dirty="0">
                <a:solidFill>
                  <a:srgbClr val="212529"/>
                </a:solidFill>
                <a:effectLst/>
                <a:latin typeface="PT Sans" panose="020B0503020203020204" pitchFamily="34" charset="77"/>
              </a:rPr>
              <a:t> e </a:t>
            </a:r>
            <a:r>
              <a:rPr lang="en-GB" b="1" i="0" dirty="0" err="1">
                <a:solidFill>
                  <a:srgbClr val="212529"/>
                </a:solidFill>
                <a:effectLst/>
                <a:latin typeface="PT Sans" panose="020B0503020203020204" pitchFamily="34" charset="77"/>
              </a:rPr>
              <a:t>robustezza</a:t>
            </a:r>
            <a:r>
              <a:rPr lang="en-GB" b="1" i="0" dirty="0">
                <a:solidFill>
                  <a:srgbClr val="212529"/>
                </a:solidFill>
                <a:effectLst/>
                <a:latin typeface="PT Sans" panose="020B0503020203020204" pitchFamily="34" charset="77"/>
              </a:rPr>
              <a:t> </a:t>
            </a:r>
            <a:r>
              <a:rPr lang="en-GB" b="1" i="0" dirty="0" err="1">
                <a:solidFill>
                  <a:srgbClr val="212529"/>
                </a:solidFill>
                <a:effectLst/>
                <a:latin typeface="PT Sans" panose="020B0503020203020204" pitchFamily="34" charset="77"/>
              </a:rPr>
              <a:t>all'errore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l'impatto</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dell'errore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deve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essere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inversamente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proporzionale</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alla</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probabilità</a:t>
            </a:r>
            <a:r>
              <a:rPr lang="en-GB" b="0" i="0" dirty="0">
                <a:solidFill>
                  <a:srgbClr val="212529"/>
                </a:solidFill>
                <a:effectLst/>
                <a:latin typeface="PT Sans" panose="020B0503020203020204" pitchFamily="34" charset="77"/>
              </a:rPr>
              <a:t> </a:t>
            </a:r>
            <a:r>
              <a:rPr lang="en-GB" b="0" i="0" dirty="0" err="1">
                <a:solidFill>
                  <a:srgbClr val="212529"/>
                </a:solidFill>
                <a:effectLst/>
                <a:latin typeface="PT Sans" panose="020B0503020203020204" pitchFamily="34" charset="77"/>
              </a:rPr>
              <a:t>d'errore</a:t>
            </a:r>
            <a:r>
              <a:rPr lang="en-GB" b="0" i="0" dirty="0">
                <a:solidFill>
                  <a:srgbClr val="212529"/>
                </a:solidFill>
                <a:effectLst/>
                <a:latin typeface="PT Sans" panose="020B0503020203020204" pitchFamily="34" charset="77"/>
              </a:rPr>
              <a:t>.</a:t>
            </a:r>
          </a:p>
        </p:txBody>
      </p:sp>
    </p:spTree>
    <p:extLst>
      <p:ext uri="{BB962C8B-B14F-4D97-AF65-F5344CB8AC3E}">
        <p14:creationId xmlns:p14="http://schemas.microsoft.com/office/powerpoint/2010/main" val="193997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A7BE2-9815-5992-FE8D-D17881DBC72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7ECE2B9-4955-D871-BDF3-623FD3CB416D}"/>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7" name="Picture 6" descr="logo centenario">
            <a:extLst>
              <a:ext uri="{FF2B5EF4-FFF2-40B4-BE49-F238E27FC236}">
                <a16:creationId xmlns:a16="http://schemas.microsoft.com/office/drawing/2014/main" id="{CAE92FC4-3E29-3C37-ECE9-E7FA3925C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6E5EB4-BCF1-67A0-CB45-5738458E2C1B}"/>
              </a:ext>
            </a:extLst>
          </p:cNvPr>
          <p:cNvSpPr txBox="1"/>
          <p:nvPr/>
        </p:nvSpPr>
        <p:spPr>
          <a:xfrm>
            <a:off x="4792939" y="129385"/>
            <a:ext cx="5334091" cy="461665"/>
          </a:xfrm>
          <a:prstGeom prst="rect">
            <a:avLst/>
          </a:prstGeom>
          <a:noFill/>
        </p:spPr>
        <p:txBody>
          <a:bodyPr wrap="square">
            <a:spAutoFit/>
          </a:bodyPr>
          <a:lstStyle/>
          <a:p>
            <a:r>
              <a:rPr lang="en-GB" sz="2400" b="1" dirty="0">
                <a:solidFill>
                  <a:schemeClr val="bg1"/>
                </a:solidFill>
                <a:latin typeface="+mj-lt"/>
              </a:rPr>
              <a:t>USER JOURNEY</a:t>
            </a:r>
          </a:p>
        </p:txBody>
      </p:sp>
      <p:pic>
        <p:nvPicPr>
          <p:cNvPr id="2" name="Picture 4" descr="Customer Journey Map Example ">
            <a:extLst>
              <a:ext uri="{FF2B5EF4-FFF2-40B4-BE49-F238E27FC236}">
                <a16:creationId xmlns:a16="http://schemas.microsoft.com/office/drawing/2014/main" id="{7F109413-6E58-9CB8-2B5E-F75F7F712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436"/>
            <a:ext cx="6827887" cy="61579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C74ED5-6ED9-0880-3948-44AFDAD3D276}"/>
              </a:ext>
            </a:extLst>
          </p:cNvPr>
          <p:cNvSpPr txBox="1"/>
          <p:nvPr/>
        </p:nvSpPr>
        <p:spPr>
          <a:xfrm>
            <a:off x="6483927" y="1232318"/>
            <a:ext cx="5617029" cy="3508653"/>
          </a:xfrm>
          <a:prstGeom prst="rect">
            <a:avLst/>
          </a:prstGeom>
          <a:noFill/>
        </p:spPr>
        <p:txBody>
          <a:bodyPr wrap="square">
            <a:spAutoFit/>
          </a:bodyPr>
          <a:lstStyle/>
          <a:p>
            <a:pPr algn="l">
              <a:spcBef>
                <a:spcPts val="3600"/>
              </a:spcBef>
              <a:buNone/>
            </a:pPr>
            <a:r>
              <a:rPr lang="en-GB" b="1" i="0" dirty="0">
                <a:solidFill>
                  <a:srgbClr val="000000"/>
                </a:solidFill>
                <a:effectLst/>
                <a:latin typeface="Source Sans Variable"/>
              </a:rPr>
              <a:t>Key Components of a Journey Map</a:t>
            </a:r>
          </a:p>
          <a:p>
            <a:pPr algn="l">
              <a:spcBef>
                <a:spcPts val="1800"/>
              </a:spcBef>
              <a:buNone/>
            </a:pPr>
            <a:r>
              <a:rPr lang="en-GB" i="0" dirty="0">
                <a:solidFill>
                  <a:srgbClr val="000000"/>
                </a:solidFill>
                <a:effectLst/>
                <a:latin typeface="var(--font-source-serif)"/>
              </a:rPr>
              <a:t>Journey maps come in all shapes and sizes. Regardless of how they look, journey maps have the following 5 key elements in common:</a:t>
            </a:r>
          </a:p>
          <a:p>
            <a:pPr algn="l">
              <a:spcBef>
                <a:spcPts val="1800"/>
              </a:spcBef>
              <a:buFont typeface="+mj-lt"/>
              <a:buAutoNum type="arabicPeriod"/>
            </a:pPr>
            <a:r>
              <a:rPr lang="en-GB" b="0" i="0" dirty="0">
                <a:solidFill>
                  <a:srgbClr val="000000"/>
                </a:solidFill>
                <a:effectLst/>
                <a:latin typeface="var(--font-source-serif)"/>
              </a:rPr>
              <a:t>Actor</a:t>
            </a:r>
          </a:p>
          <a:p>
            <a:pPr algn="l">
              <a:spcBef>
                <a:spcPts val="900"/>
              </a:spcBef>
              <a:buFont typeface="+mj-lt"/>
              <a:buAutoNum type="arabicPeriod"/>
            </a:pPr>
            <a:r>
              <a:rPr lang="en-GB" b="0" i="0" dirty="0">
                <a:solidFill>
                  <a:srgbClr val="000000"/>
                </a:solidFill>
                <a:effectLst/>
                <a:latin typeface="var(--font-source-serif)"/>
              </a:rPr>
              <a:t>Scenario + Expectations</a:t>
            </a:r>
          </a:p>
          <a:p>
            <a:pPr algn="l">
              <a:spcBef>
                <a:spcPts val="900"/>
              </a:spcBef>
              <a:buFont typeface="+mj-lt"/>
              <a:buAutoNum type="arabicPeriod"/>
            </a:pPr>
            <a:r>
              <a:rPr lang="en-GB" b="0" i="0" dirty="0">
                <a:solidFill>
                  <a:srgbClr val="000000"/>
                </a:solidFill>
                <a:effectLst/>
                <a:latin typeface="var(--font-source-serif)"/>
              </a:rPr>
              <a:t>Journey Phases</a:t>
            </a:r>
          </a:p>
          <a:p>
            <a:pPr algn="l">
              <a:spcBef>
                <a:spcPts val="900"/>
              </a:spcBef>
              <a:buFont typeface="+mj-lt"/>
              <a:buAutoNum type="arabicPeriod"/>
            </a:pPr>
            <a:r>
              <a:rPr lang="en-GB" b="0" i="0" dirty="0">
                <a:solidFill>
                  <a:srgbClr val="000000"/>
                </a:solidFill>
                <a:effectLst/>
                <a:latin typeface="var(--font-source-serif)"/>
              </a:rPr>
              <a:t>Actions, Mindsets, and Emotions</a:t>
            </a:r>
          </a:p>
          <a:p>
            <a:pPr algn="l">
              <a:spcBef>
                <a:spcPts val="900"/>
              </a:spcBef>
              <a:buFont typeface="+mj-lt"/>
              <a:buAutoNum type="arabicPeriod"/>
            </a:pPr>
            <a:r>
              <a:rPr lang="en-GB" b="0" i="0" dirty="0">
                <a:solidFill>
                  <a:srgbClr val="000000"/>
                </a:solidFill>
                <a:effectLst/>
                <a:latin typeface="var(--font-source-serif)"/>
              </a:rPr>
              <a:t>Opportunities</a:t>
            </a:r>
          </a:p>
        </p:txBody>
      </p:sp>
      <p:sp>
        <p:nvSpPr>
          <p:cNvPr id="10" name="TextBox 9">
            <a:extLst>
              <a:ext uri="{FF2B5EF4-FFF2-40B4-BE49-F238E27FC236}">
                <a16:creationId xmlns:a16="http://schemas.microsoft.com/office/drawing/2014/main" id="{5D68F71E-4762-98A4-B37D-095B1E521BC8}"/>
              </a:ext>
            </a:extLst>
          </p:cNvPr>
          <p:cNvSpPr txBox="1"/>
          <p:nvPr/>
        </p:nvSpPr>
        <p:spPr>
          <a:xfrm>
            <a:off x="6394862" y="4767438"/>
            <a:ext cx="5617029" cy="1477328"/>
          </a:xfrm>
          <a:prstGeom prst="rect">
            <a:avLst/>
          </a:prstGeom>
          <a:noFill/>
        </p:spPr>
        <p:txBody>
          <a:bodyPr wrap="square">
            <a:spAutoFit/>
          </a:bodyPr>
          <a:lstStyle/>
          <a:p>
            <a:pPr algn="l">
              <a:spcBef>
                <a:spcPts val="1200"/>
              </a:spcBef>
              <a:buNone/>
            </a:pPr>
            <a:r>
              <a:rPr lang="en-GB" sz="1400" b="1" i="0" dirty="0">
                <a:solidFill>
                  <a:srgbClr val="000000"/>
                </a:solidFill>
                <a:effectLst/>
                <a:latin typeface="var(--font-source-serif)"/>
              </a:rPr>
              <a:t>Actions</a:t>
            </a:r>
            <a:r>
              <a:rPr lang="en-GB" sz="1400" i="0" dirty="0">
                <a:solidFill>
                  <a:srgbClr val="000000"/>
                </a:solidFill>
                <a:effectLst/>
                <a:latin typeface="var(--font-source-serif)"/>
              </a:rPr>
              <a:t> are the actual </a:t>
            </a:r>
            <a:r>
              <a:rPr lang="en-GB" sz="1400" i="0" dirty="0" err="1">
                <a:solidFill>
                  <a:srgbClr val="000000"/>
                </a:solidFill>
                <a:effectLst/>
                <a:latin typeface="var(--font-source-serif)"/>
              </a:rPr>
              <a:t>behaviors</a:t>
            </a:r>
            <a:r>
              <a:rPr lang="en-GB" sz="1400" i="0" dirty="0">
                <a:solidFill>
                  <a:srgbClr val="000000"/>
                </a:solidFill>
                <a:effectLst/>
                <a:latin typeface="var(--font-source-serif)"/>
              </a:rPr>
              <a:t> and steps taken by users. </a:t>
            </a:r>
          </a:p>
          <a:p>
            <a:pPr algn="l">
              <a:spcBef>
                <a:spcPts val="1200"/>
              </a:spcBef>
              <a:buNone/>
            </a:pPr>
            <a:r>
              <a:rPr lang="en-GB" sz="1400" b="1" i="0" dirty="0">
                <a:solidFill>
                  <a:srgbClr val="000000"/>
                </a:solidFill>
                <a:effectLst/>
                <a:latin typeface="var(--font-source-serif)"/>
              </a:rPr>
              <a:t>Mindsets</a:t>
            </a:r>
            <a:r>
              <a:rPr lang="en-GB" sz="1400" i="0" dirty="0">
                <a:solidFill>
                  <a:srgbClr val="000000"/>
                </a:solidFill>
                <a:effectLst/>
                <a:latin typeface="var(--font-source-serif)"/>
              </a:rPr>
              <a:t> correspond to users’ thoughts, questions, motivations, and information needs at different stages in the journey.</a:t>
            </a:r>
          </a:p>
          <a:p>
            <a:pPr algn="l">
              <a:spcBef>
                <a:spcPts val="1200"/>
              </a:spcBef>
            </a:pPr>
            <a:r>
              <a:rPr lang="en-GB" sz="1400" b="1" i="0" dirty="0">
                <a:solidFill>
                  <a:srgbClr val="000000"/>
                </a:solidFill>
                <a:effectLst/>
                <a:latin typeface="var(--font-source-serif)"/>
              </a:rPr>
              <a:t>Emotions</a:t>
            </a:r>
            <a:r>
              <a:rPr lang="en-GB" sz="1400" i="0" dirty="0">
                <a:solidFill>
                  <a:srgbClr val="000000"/>
                </a:solidFill>
                <a:effectLst/>
                <a:latin typeface="var(--font-source-serif)"/>
              </a:rPr>
              <a:t> are plotted as single line across the journey phases, literally </a:t>
            </a:r>
            <a:r>
              <a:rPr lang="en-GB" sz="1400" i="0" dirty="0" err="1">
                <a:solidFill>
                  <a:srgbClr val="000000"/>
                </a:solidFill>
                <a:effectLst/>
                <a:latin typeface="var(--font-source-serif)"/>
              </a:rPr>
              <a:t>signaling</a:t>
            </a:r>
            <a:r>
              <a:rPr lang="en-GB" sz="1400" i="0" dirty="0">
                <a:solidFill>
                  <a:srgbClr val="000000"/>
                </a:solidFill>
                <a:effectLst/>
                <a:latin typeface="var(--font-source-serif)"/>
              </a:rPr>
              <a:t> the emotional “ups” and “downs” of the experience. </a:t>
            </a:r>
          </a:p>
        </p:txBody>
      </p:sp>
      <p:sp>
        <p:nvSpPr>
          <p:cNvPr id="13" name="TextBox 12">
            <a:extLst>
              <a:ext uri="{FF2B5EF4-FFF2-40B4-BE49-F238E27FC236}">
                <a16:creationId xmlns:a16="http://schemas.microsoft.com/office/drawing/2014/main" id="{EF8220DA-1E0D-918A-1DEB-AACC4C77020A}"/>
              </a:ext>
            </a:extLst>
          </p:cNvPr>
          <p:cNvSpPr txBox="1"/>
          <p:nvPr/>
        </p:nvSpPr>
        <p:spPr>
          <a:xfrm>
            <a:off x="109728" y="6359283"/>
            <a:ext cx="6151418" cy="369332"/>
          </a:xfrm>
          <a:prstGeom prst="rect">
            <a:avLst/>
          </a:prstGeom>
          <a:noFill/>
        </p:spPr>
        <p:txBody>
          <a:bodyPr wrap="square">
            <a:spAutoFit/>
          </a:bodyPr>
          <a:lstStyle/>
          <a:p>
            <a:r>
              <a:rPr lang="en-IT" dirty="0"/>
              <a:t>https://www.nngroup.com/articles/journey-mapping-101/</a:t>
            </a:r>
          </a:p>
        </p:txBody>
      </p:sp>
    </p:spTree>
    <p:extLst>
      <p:ext uri="{BB962C8B-B14F-4D97-AF65-F5344CB8AC3E}">
        <p14:creationId xmlns:p14="http://schemas.microsoft.com/office/powerpoint/2010/main" val="2472133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D82E1-F00F-DC51-435F-D761B111612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D852120-2552-8A7D-4CD2-38669A24FB06}"/>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7" name="Picture 6" descr="logo centenario">
            <a:extLst>
              <a:ext uri="{FF2B5EF4-FFF2-40B4-BE49-F238E27FC236}">
                <a16:creationId xmlns:a16="http://schemas.microsoft.com/office/drawing/2014/main" id="{7DB86676-EFD4-E47C-B44B-BBCB107C3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05668C4-0004-D772-D277-751F725AC101}"/>
              </a:ext>
            </a:extLst>
          </p:cNvPr>
          <p:cNvSpPr txBox="1"/>
          <p:nvPr/>
        </p:nvSpPr>
        <p:spPr>
          <a:xfrm>
            <a:off x="4792939" y="129385"/>
            <a:ext cx="5334091" cy="461665"/>
          </a:xfrm>
          <a:prstGeom prst="rect">
            <a:avLst/>
          </a:prstGeom>
          <a:noFill/>
        </p:spPr>
        <p:txBody>
          <a:bodyPr wrap="square">
            <a:spAutoFit/>
          </a:bodyPr>
          <a:lstStyle/>
          <a:p>
            <a:r>
              <a:rPr lang="en-GB" sz="2400" b="1" dirty="0">
                <a:solidFill>
                  <a:schemeClr val="bg1"/>
                </a:solidFill>
                <a:latin typeface="+mj-lt"/>
              </a:rPr>
              <a:t>USER FLOW</a:t>
            </a:r>
          </a:p>
        </p:txBody>
      </p:sp>
      <p:sp>
        <p:nvSpPr>
          <p:cNvPr id="5" name="TextBox 4">
            <a:extLst>
              <a:ext uri="{FF2B5EF4-FFF2-40B4-BE49-F238E27FC236}">
                <a16:creationId xmlns:a16="http://schemas.microsoft.com/office/drawing/2014/main" id="{CE2C8636-C3B0-B60C-227E-C6ECF8C08715}"/>
              </a:ext>
            </a:extLst>
          </p:cNvPr>
          <p:cNvSpPr txBox="1"/>
          <p:nvPr/>
        </p:nvSpPr>
        <p:spPr>
          <a:xfrm>
            <a:off x="817417" y="849821"/>
            <a:ext cx="10557165" cy="5909310"/>
          </a:xfrm>
          <a:prstGeom prst="rect">
            <a:avLst/>
          </a:prstGeom>
          <a:noFill/>
        </p:spPr>
        <p:txBody>
          <a:bodyPr wrap="square">
            <a:spAutoFit/>
          </a:bodyPr>
          <a:lstStyle/>
          <a:p>
            <a:pPr algn="l">
              <a:buNone/>
            </a:pPr>
            <a:r>
              <a:rPr lang="en-GB" b="1" i="0" dirty="0">
                <a:solidFill>
                  <a:srgbClr val="000000"/>
                </a:solidFill>
                <a:effectLst/>
                <a:latin typeface="__figmaSans_a26a19"/>
                <a:hlinkClick r:id="rId4"/>
              </a:rPr>
              <a:t>Step 1: Define the user and their goal</a:t>
            </a:r>
            <a:endParaRPr lang="en-GB" b="0" i="0" dirty="0">
              <a:solidFill>
                <a:srgbClr val="000000"/>
              </a:solidFill>
              <a:effectLst/>
              <a:latin typeface="__figmaSans_a26a19"/>
            </a:endParaRPr>
          </a:p>
          <a:p>
            <a:pPr lvl="1">
              <a:buFont typeface="Arial" panose="020B0604020202020204" pitchFamily="34" charset="0"/>
              <a:buChar char="•"/>
            </a:pPr>
            <a:r>
              <a:rPr lang="en-GB" b="0" i="0" dirty="0">
                <a:solidFill>
                  <a:srgbClr val="000000"/>
                </a:solidFill>
                <a:effectLst/>
                <a:latin typeface="var(--f-font-sans, '__figmaSans_a26a19', '__figmaSans_Fallback_a26a19', SF Pro Display, system-ui, helvetica, sans-serif)"/>
              </a:rPr>
              <a:t> Who are they? Consider demographics, </a:t>
            </a:r>
            <a:r>
              <a:rPr lang="en-GB" b="0" i="0" dirty="0" err="1">
                <a:solidFill>
                  <a:srgbClr val="000000"/>
                </a:solidFill>
                <a:effectLst/>
                <a:latin typeface="var(--f-font-sans, '__figmaSans_a26a19', '__figmaSans_Fallback_a26a19', SF Pro Display, system-ui, helvetica, sans-serif)"/>
              </a:rPr>
              <a:t>behaviors</a:t>
            </a:r>
            <a:r>
              <a:rPr lang="en-GB" b="0" i="0" dirty="0">
                <a:solidFill>
                  <a:srgbClr val="000000"/>
                </a:solidFill>
                <a:effectLst/>
                <a:latin typeface="var(--f-font-sans, '__figmaSans_a26a19', '__figmaSans_Fallback_a26a19', SF Pro Display, system-ui, helvetica, sans-serif)"/>
              </a:rPr>
              <a:t>, and tech skills. Are they tech-savvy millennials or older adults with less online experience?</a:t>
            </a:r>
          </a:p>
          <a:p>
            <a:pPr lvl="1">
              <a:buFont typeface="Arial" panose="020B0604020202020204" pitchFamily="34" charset="0"/>
              <a:buChar char="•"/>
            </a:pPr>
            <a:r>
              <a:rPr lang="en-GB" b="0" i="0" dirty="0">
                <a:solidFill>
                  <a:srgbClr val="000000"/>
                </a:solidFill>
                <a:effectLst/>
                <a:latin typeface="var(--f-font-sans, '__figmaSans_a26a19', '__figmaSans_Fallback_a26a19', SF Pro Display, system-ui, helvetica, sans-serif)"/>
              </a:rPr>
              <a:t> What do they want to achieve? Are they booking a flight, editing a profile picture, or submitting a tax return?</a:t>
            </a:r>
          </a:p>
          <a:p>
            <a:pPr algn="l">
              <a:buNone/>
            </a:pPr>
            <a:r>
              <a:rPr lang="en-GB" b="1" i="0" dirty="0">
                <a:solidFill>
                  <a:srgbClr val="000000"/>
                </a:solidFill>
                <a:effectLst/>
                <a:latin typeface="__figmaSans_a26a19"/>
                <a:hlinkClick r:id="rId5"/>
              </a:rPr>
              <a:t>Step 2: Identify the entry point</a:t>
            </a:r>
            <a:endParaRPr lang="en-GB" b="0" i="0" dirty="0">
              <a:solidFill>
                <a:srgbClr val="000000"/>
              </a:solidFill>
              <a:effectLst/>
              <a:latin typeface="__figmaSans_a26a19"/>
            </a:endParaRPr>
          </a:p>
          <a:p>
            <a:pPr algn="l">
              <a:buNone/>
            </a:pPr>
            <a:r>
              <a:rPr lang="en-GB" b="0" i="0" dirty="0">
                <a:solidFill>
                  <a:srgbClr val="000000"/>
                </a:solidFill>
                <a:effectLst/>
                <a:latin typeface="__figmaSans_a26a19"/>
              </a:rPr>
              <a:t>Pinpoint where the user's journey begins.</a:t>
            </a:r>
          </a:p>
          <a:p>
            <a:pPr lvl="1">
              <a:buFont typeface="Arial" panose="020B0604020202020204" pitchFamily="34" charset="0"/>
              <a:buChar char="•"/>
            </a:pPr>
            <a:r>
              <a:rPr lang="en-GB" b="0" i="0" dirty="0">
                <a:solidFill>
                  <a:srgbClr val="000000"/>
                </a:solidFill>
                <a:effectLst/>
                <a:latin typeface="var(--f-font-sans, '__figmaSans_a26a19', '__figmaSans_Fallback_a26a19', SF Pro Display, system-ui, helvetica, sans-serif)"/>
              </a:rPr>
              <a:t> Triggering an action within an app, such as opening a menu or starting a chat.</a:t>
            </a:r>
          </a:p>
          <a:p>
            <a:pPr algn="l">
              <a:buNone/>
            </a:pPr>
            <a:r>
              <a:rPr lang="en-GB" b="1" i="0" dirty="0">
                <a:solidFill>
                  <a:srgbClr val="000000"/>
                </a:solidFill>
                <a:effectLst/>
                <a:latin typeface="__figmaSans_a26a19"/>
                <a:hlinkClick r:id="rId6"/>
              </a:rPr>
              <a:t>Step 3: Map out the steps</a:t>
            </a:r>
            <a:endParaRPr lang="en-GB" b="0" i="0" dirty="0">
              <a:solidFill>
                <a:srgbClr val="000000"/>
              </a:solidFill>
              <a:effectLst/>
              <a:latin typeface="__figmaSans_a26a19"/>
            </a:endParaRPr>
          </a:p>
          <a:p>
            <a:pPr algn="l">
              <a:buNone/>
            </a:pPr>
            <a:r>
              <a:rPr lang="en-GB" b="0" i="0" dirty="0">
                <a:solidFill>
                  <a:srgbClr val="000000"/>
                </a:solidFill>
                <a:effectLst/>
                <a:latin typeface="__figmaSans_a26a19"/>
              </a:rPr>
              <a:t>Break down the journey into clear, actionable steps.</a:t>
            </a:r>
          </a:p>
          <a:p>
            <a:pPr lvl="1">
              <a:buFont typeface="Arial" panose="020B0604020202020204" pitchFamily="34" charset="0"/>
              <a:buChar char="•"/>
            </a:pPr>
            <a:r>
              <a:rPr lang="en-GB" b="0" i="0" dirty="0">
                <a:solidFill>
                  <a:srgbClr val="000000"/>
                </a:solidFill>
                <a:effectLst/>
                <a:latin typeface="var(--f-font-sans, '__figmaSans_a26a19', '__figmaSans_Fallback_a26a19', SF Pro Display, system-ui, helvetica, sans-serif)"/>
              </a:rPr>
              <a:t> The options or functionalities available at each step.</a:t>
            </a:r>
          </a:p>
          <a:p>
            <a:pPr lvl="1">
              <a:buFont typeface="Arial" panose="020B0604020202020204" pitchFamily="34" charset="0"/>
              <a:buChar char="•"/>
            </a:pPr>
            <a:r>
              <a:rPr lang="en-GB" b="0" i="0" dirty="0">
                <a:solidFill>
                  <a:srgbClr val="000000"/>
                </a:solidFill>
                <a:effectLst/>
                <a:latin typeface="var(--f-font-sans, '__figmaSans_a26a19', '__figmaSans_Fallback_a26a19', SF Pro Display, system-ui, helvetica, sans-serif)"/>
              </a:rPr>
              <a:t> Whether the user needs to provide information or complete actions.</a:t>
            </a:r>
          </a:p>
          <a:p>
            <a:pPr lvl="1">
              <a:buFont typeface="Arial" panose="020B0604020202020204" pitchFamily="34" charset="0"/>
              <a:buChar char="•"/>
            </a:pPr>
            <a:r>
              <a:rPr lang="en-GB" b="0" i="0" dirty="0">
                <a:solidFill>
                  <a:srgbClr val="000000"/>
                </a:solidFill>
                <a:effectLst/>
                <a:latin typeface="var(--f-font-sans, '__figmaSans_a26a19', '__figmaSans_Fallback_a26a19', SF Pro Display, system-ui, helvetica, sans-serif)"/>
              </a:rPr>
              <a:t> Visual elements or UI components that guide the user.</a:t>
            </a:r>
          </a:p>
          <a:p>
            <a:pPr algn="l">
              <a:buNone/>
            </a:pPr>
            <a:r>
              <a:rPr lang="en-GB" b="1" i="0" dirty="0">
                <a:solidFill>
                  <a:srgbClr val="000000"/>
                </a:solidFill>
                <a:effectLst/>
                <a:latin typeface="__figmaSans_a26a19"/>
                <a:hlinkClick r:id="rId7"/>
              </a:rPr>
              <a:t>Step 4: Include decision points</a:t>
            </a:r>
            <a:endParaRPr lang="en-GB" b="0" i="0" dirty="0">
              <a:solidFill>
                <a:srgbClr val="000000"/>
              </a:solidFill>
              <a:effectLst/>
              <a:latin typeface="__figmaSans_a26a19"/>
            </a:endParaRPr>
          </a:p>
          <a:p>
            <a:pPr lvl="1">
              <a:buFont typeface="Arial" panose="020B0604020202020204" pitchFamily="34" charset="0"/>
              <a:buChar char="•"/>
            </a:pPr>
            <a:r>
              <a:rPr lang="en-GB" b="0" i="0" dirty="0">
                <a:solidFill>
                  <a:srgbClr val="000000"/>
                </a:solidFill>
                <a:effectLst/>
                <a:latin typeface="var(--f-font-sans, '__figmaSans_a26a19', '__figmaSans_Fallback_a26a19', SF Pro Display, system-ui, helvetica, sans-serif)"/>
              </a:rPr>
              <a:t> Responding to prompts or error messages during checkout.</a:t>
            </a:r>
          </a:p>
          <a:p>
            <a:pPr lvl="1">
              <a:buFont typeface="Arial" panose="020B0604020202020204" pitchFamily="34" charset="0"/>
              <a:buChar char="•"/>
            </a:pPr>
            <a:r>
              <a:rPr lang="en-GB" dirty="0">
                <a:solidFill>
                  <a:srgbClr val="000000"/>
                </a:solidFill>
                <a:latin typeface="var(--f-font-sans, '__figmaSans_a26a19', '__figmaSans_Fallback_a26a19', SF Pro Display, system-ui, helvetica, sans-serif)"/>
              </a:rPr>
              <a:t> Settings and preferences</a:t>
            </a:r>
            <a:endParaRPr lang="en-GB" b="0" i="0" dirty="0">
              <a:solidFill>
                <a:srgbClr val="000000"/>
              </a:solidFill>
              <a:effectLst/>
              <a:latin typeface="var(--f-font-sans, '__figmaSans_a26a19', '__figmaSans_Fallback_a26a19', SF Pro Display, system-ui, helvetica, sans-serif)"/>
            </a:endParaRPr>
          </a:p>
          <a:p>
            <a:pPr algn="l">
              <a:buNone/>
            </a:pPr>
            <a:r>
              <a:rPr lang="en-GB" b="1" i="0" dirty="0">
                <a:solidFill>
                  <a:srgbClr val="000000"/>
                </a:solidFill>
                <a:effectLst/>
                <a:latin typeface="__figmaSans_a26a19"/>
                <a:hlinkClick r:id="rId8"/>
              </a:rPr>
              <a:t>Step 5: Determine the endpoint</a:t>
            </a:r>
            <a:endParaRPr lang="en-GB" b="0" i="0" dirty="0">
              <a:solidFill>
                <a:srgbClr val="000000"/>
              </a:solidFill>
              <a:effectLst/>
              <a:latin typeface="__figmaSans_a26a19"/>
            </a:endParaRPr>
          </a:p>
          <a:p>
            <a:pPr algn="l">
              <a:buNone/>
            </a:pPr>
            <a:r>
              <a:rPr lang="en-GB" b="0" i="0" dirty="0">
                <a:solidFill>
                  <a:srgbClr val="000000"/>
                </a:solidFill>
                <a:effectLst/>
                <a:latin typeface="__figmaSans_a26a19"/>
              </a:rPr>
              <a:t>Define what success looks like for your users. </a:t>
            </a:r>
            <a:r>
              <a:rPr lang="en-GB" b="0" i="0" dirty="0">
                <a:solidFill>
                  <a:srgbClr val="000000"/>
                </a:solidFill>
                <a:effectLst/>
                <a:latin typeface="var(--f-font-sans, '__figmaSans_a26a19', '__figmaSans_Fallback_a26a19', SF Pro Display, system-ui, helvetica, sans-serif)"/>
              </a:rPr>
              <a:t>Reaching a confirmation page after a purchase or account creation.</a:t>
            </a:r>
          </a:p>
          <a:p>
            <a:pPr lvl="1">
              <a:buFont typeface="Arial" panose="020B0604020202020204" pitchFamily="34" charset="0"/>
              <a:buChar char="•"/>
            </a:pPr>
            <a:r>
              <a:rPr lang="en-GB" b="0" i="0" dirty="0">
                <a:solidFill>
                  <a:srgbClr val="000000"/>
                </a:solidFill>
                <a:effectLst/>
                <a:latin typeface="var(--f-font-sans, '__figmaSans_a26a19', '__figmaSans_Fallback_a26a19', SF Pro Display, system-ui, helvetica, sans-serif)"/>
              </a:rPr>
              <a:t> Landing on a success screen, like a dashboard after onboarding.</a:t>
            </a:r>
          </a:p>
          <a:p>
            <a:pPr lvl="1">
              <a:buFont typeface="Arial" panose="020B0604020202020204" pitchFamily="34" charset="0"/>
              <a:buChar char="•"/>
            </a:pPr>
            <a:r>
              <a:rPr lang="en-GB" b="0" i="0" dirty="0">
                <a:solidFill>
                  <a:srgbClr val="000000"/>
                </a:solidFill>
                <a:effectLst/>
                <a:latin typeface="var(--f-font-sans, '__figmaSans_a26a19', '__figmaSans_Fallback_a26a19', SF Pro Display, system-ui, helvetica, sans-serif)"/>
              </a:rPr>
              <a:t> Returning to a previous screen after completing a subtask.</a:t>
            </a:r>
          </a:p>
        </p:txBody>
      </p:sp>
      <p:sp>
        <p:nvSpPr>
          <p:cNvPr id="11" name="TextBox 10">
            <a:extLst>
              <a:ext uri="{FF2B5EF4-FFF2-40B4-BE49-F238E27FC236}">
                <a16:creationId xmlns:a16="http://schemas.microsoft.com/office/drawing/2014/main" id="{B7CB064D-3342-6EA2-B63A-53358E7B2EAC}"/>
              </a:ext>
            </a:extLst>
          </p:cNvPr>
          <p:cNvSpPr txBox="1"/>
          <p:nvPr/>
        </p:nvSpPr>
        <p:spPr>
          <a:xfrm>
            <a:off x="6947064" y="6519184"/>
            <a:ext cx="6151418" cy="369332"/>
          </a:xfrm>
          <a:prstGeom prst="rect">
            <a:avLst/>
          </a:prstGeom>
          <a:noFill/>
        </p:spPr>
        <p:txBody>
          <a:bodyPr wrap="square">
            <a:spAutoFit/>
          </a:bodyPr>
          <a:lstStyle/>
          <a:p>
            <a:r>
              <a:rPr lang="en-IT" dirty="0"/>
              <a:t>https://www.figma.com/resource-library/user-flow/</a:t>
            </a:r>
          </a:p>
        </p:txBody>
      </p:sp>
    </p:spTree>
    <p:extLst>
      <p:ext uri="{BB962C8B-B14F-4D97-AF65-F5344CB8AC3E}">
        <p14:creationId xmlns:p14="http://schemas.microsoft.com/office/powerpoint/2010/main" val="100082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7756B-5242-18B4-22E5-92FAED06370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A2A95B9-3C36-2272-4AD4-42C068814FE5}"/>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7" name="Picture 6" descr="logo centenario">
            <a:extLst>
              <a:ext uri="{FF2B5EF4-FFF2-40B4-BE49-F238E27FC236}">
                <a16:creationId xmlns:a16="http://schemas.microsoft.com/office/drawing/2014/main" id="{06DC3148-CACB-83D4-211F-95327537E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9A5BDD0-F857-D35F-E5E7-19283A0CDE43}"/>
              </a:ext>
            </a:extLst>
          </p:cNvPr>
          <p:cNvSpPr txBox="1"/>
          <p:nvPr/>
        </p:nvSpPr>
        <p:spPr>
          <a:xfrm>
            <a:off x="4792939" y="129385"/>
            <a:ext cx="7129887" cy="461665"/>
          </a:xfrm>
          <a:prstGeom prst="rect">
            <a:avLst/>
          </a:prstGeom>
          <a:noFill/>
        </p:spPr>
        <p:txBody>
          <a:bodyPr wrap="square">
            <a:spAutoFit/>
          </a:bodyPr>
          <a:lstStyle/>
          <a:p>
            <a:r>
              <a:rPr lang="en-GB" sz="2400" b="1" dirty="0">
                <a:solidFill>
                  <a:schemeClr val="bg1"/>
                </a:solidFill>
                <a:latin typeface="+mj-lt"/>
              </a:rPr>
              <a:t>USE CASE vs USER JOURNEY vs USER FLOW </a:t>
            </a:r>
          </a:p>
        </p:txBody>
      </p:sp>
      <p:graphicFrame>
        <p:nvGraphicFramePr>
          <p:cNvPr id="17" name="Table 16">
            <a:extLst>
              <a:ext uri="{FF2B5EF4-FFF2-40B4-BE49-F238E27FC236}">
                <a16:creationId xmlns:a16="http://schemas.microsoft.com/office/drawing/2014/main" id="{FA8D74A7-EB98-0EBB-B5B1-FCD6AE76F61D}"/>
              </a:ext>
            </a:extLst>
          </p:cNvPr>
          <p:cNvGraphicFramePr>
            <a:graphicFrameLocks noGrp="1"/>
          </p:cNvGraphicFramePr>
          <p:nvPr>
            <p:extLst>
              <p:ext uri="{D42A27DB-BD31-4B8C-83A1-F6EECF244321}">
                <p14:modId xmlns:p14="http://schemas.microsoft.com/office/powerpoint/2010/main" val="71905934"/>
              </p:ext>
            </p:extLst>
          </p:nvPr>
        </p:nvGraphicFramePr>
        <p:xfrm>
          <a:off x="109728" y="1033154"/>
          <a:ext cx="11813097" cy="5608490"/>
        </p:xfrm>
        <a:graphic>
          <a:graphicData uri="http://schemas.openxmlformats.org/drawingml/2006/table">
            <a:tbl>
              <a:tblPr/>
              <a:tblGrid>
                <a:gridCol w="1401553">
                  <a:extLst>
                    <a:ext uri="{9D8B030D-6E8A-4147-A177-3AD203B41FA5}">
                      <a16:colId xmlns:a16="http://schemas.microsoft.com/office/drawing/2014/main" val="1597075523"/>
                    </a:ext>
                  </a:extLst>
                </a:gridCol>
                <a:gridCol w="3046233">
                  <a:extLst>
                    <a:ext uri="{9D8B030D-6E8A-4147-A177-3AD203B41FA5}">
                      <a16:colId xmlns:a16="http://schemas.microsoft.com/office/drawing/2014/main" val="1749931326"/>
                    </a:ext>
                  </a:extLst>
                </a:gridCol>
                <a:gridCol w="3518186">
                  <a:extLst>
                    <a:ext uri="{9D8B030D-6E8A-4147-A177-3AD203B41FA5}">
                      <a16:colId xmlns:a16="http://schemas.microsoft.com/office/drawing/2014/main" val="1596405769"/>
                    </a:ext>
                  </a:extLst>
                </a:gridCol>
                <a:gridCol w="3847125">
                  <a:extLst>
                    <a:ext uri="{9D8B030D-6E8A-4147-A177-3AD203B41FA5}">
                      <a16:colId xmlns:a16="http://schemas.microsoft.com/office/drawing/2014/main" val="898076793"/>
                    </a:ext>
                  </a:extLst>
                </a:gridCol>
              </a:tblGrid>
              <a:tr h="234979">
                <a:tc>
                  <a:txBody>
                    <a:bodyPr/>
                    <a:lstStyle/>
                    <a:p>
                      <a:r>
                        <a:rPr lang="en-GB" sz="1400" b="1" dirty="0"/>
                        <a:t>Aspect</a:t>
                      </a:r>
                      <a:endParaRPr lang="en-GB" sz="1400" dirty="0"/>
                    </a:p>
                  </a:txBody>
                  <a:tcPr marL="46291" marR="46291" marT="23145" marB="23145" anchor="ctr">
                    <a:lnL>
                      <a:noFill/>
                    </a:lnL>
                    <a:lnR>
                      <a:noFill/>
                    </a:lnR>
                    <a:lnT>
                      <a:noFill/>
                    </a:lnT>
                    <a:lnB>
                      <a:noFill/>
                    </a:lnB>
                    <a:noFill/>
                  </a:tcPr>
                </a:tc>
                <a:tc>
                  <a:txBody>
                    <a:bodyPr/>
                    <a:lstStyle/>
                    <a:p>
                      <a:r>
                        <a:rPr lang="en-GB" sz="1400" b="1" dirty="0"/>
                        <a:t>Use Case</a:t>
                      </a:r>
                      <a:endParaRPr lang="en-GB" sz="1400" dirty="0"/>
                    </a:p>
                  </a:txBody>
                  <a:tcPr marL="46291" marR="46291" marT="23145" marB="23145" anchor="ctr">
                    <a:lnL>
                      <a:noFill/>
                    </a:lnL>
                    <a:lnR>
                      <a:noFill/>
                    </a:lnR>
                    <a:lnT>
                      <a:noFill/>
                    </a:lnT>
                    <a:lnB>
                      <a:noFill/>
                    </a:lnB>
                    <a:solidFill>
                      <a:schemeClr val="accent4">
                        <a:lumMod val="40000"/>
                        <a:lumOff val="60000"/>
                      </a:schemeClr>
                    </a:solidFill>
                  </a:tcPr>
                </a:tc>
                <a:tc>
                  <a:txBody>
                    <a:bodyPr/>
                    <a:lstStyle/>
                    <a:p>
                      <a:r>
                        <a:rPr lang="en-GB" sz="1400" b="1" dirty="0"/>
                        <a:t>User Journey</a:t>
                      </a:r>
                      <a:endParaRPr lang="en-GB" sz="1400" dirty="0"/>
                    </a:p>
                  </a:txBody>
                  <a:tcPr marL="46291" marR="46291" marT="23145" marB="23145" anchor="ctr">
                    <a:lnL>
                      <a:noFill/>
                    </a:lnL>
                    <a:lnR>
                      <a:noFill/>
                    </a:lnR>
                    <a:lnT>
                      <a:noFill/>
                    </a:lnT>
                    <a:lnB>
                      <a:noFill/>
                    </a:lnB>
                    <a:solidFill>
                      <a:schemeClr val="accent2">
                        <a:lumMod val="60000"/>
                        <a:lumOff val="40000"/>
                      </a:schemeClr>
                    </a:solidFill>
                  </a:tcPr>
                </a:tc>
                <a:tc>
                  <a:txBody>
                    <a:bodyPr/>
                    <a:lstStyle/>
                    <a:p>
                      <a:r>
                        <a:rPr lang="en-GB" sz="1400" b="1" dirty="0"/>
                        <a:t>User Flow</a:t>
                      </a:r>
                      <a:endParaRPr lang="en-GB" sz="1400" dirty="0"/>
                    </a:p>
                  </a:txBody>
                  <a:tcPr marL="46291" marR="46291" marT="23145" marB="23145"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2731111621"/>
                  </a:ext>
                </a:extLst>
              </a:tr>
              <a:tr h="763685">
                <a:tc>
                  <a:txBody>
                    <a:bodyPr/>
                    <a:lstStyle/>
                    <a:p>
                      <a:r>
                        <a:rPr lang="en-GB" sz="1400" b="1" dirty="0"/>
                        <a:t>Definition</a:t>
                      </a:r>
                      <a:endParaRPr lang="en-GB" sz="1400" dirty="0"/>
                    </a:p>
                  </a:txBody>
                  <a:tcPr marL="46291" marR="46291" marT="23145" marB="23145" anchor="ctr">
                    <a:lnL>
                      <a:noFill/>
                    </a:lnL>
                    <a:lnR>
                      <a:noFill/>
                    </a:lnR>
                    <a:lnT>
                      <a:noFill/>
                    </a:lnT>
                    <a:lnB>
                      <a:noFill/>
                    </a:lnB>
                    <a:noFill/>
                  </a:tcPr>
                </a:tc>
                <a:tc>
                  <a:txBody>
                    <a:bodyPr/>
                    <a:lstStyle/>
                    <a:p>
                      <a:r>
                        <a:rPr lang="en-GB" sz="1400" dirty="0"/>
                        <a:t>A structured description of how the system responds to a user’s actions</a:t>
                      </a:r>
                    </a:p>
                  </a:txBody>
                  <a:tcPr marL="46291" marR="46291" marT="23145" marB="23145" anchor="ctr">
                    <a:lnL>
                      <a:noFill/>
                    </a:lnL>
                    <a:lnR>
                      <a:noFill/>
                    </a:lnR>
                    <a:lnT>
                      <a:noFill/>
                    </a:lnT>
                    <a:lnB>
                      <a:noFill/>
                    </a:lnB>
                    <a:solidFill>
                      <a:schemeClr val="accent4">
                        <a:lumMod val="40000"/>
                        <a:lumOff val="60000"/>
                      </a:schemeClr>
                    </a:solidFill>
                  </a:tcPr>
                </a:tc>
                <a:tc>
                  <a:txBody>
                    <a:bodyPr/>
                    <a:lstStyle/>
                    <a:p>
                      <a:r>
                        <a:rPr lang="en-GB" sz="1400" dirty="0"/>
                        <a:t>A narrative showing the full experience of a user across time and touchpoints</a:t>
                      </a:r>
                    </a:p>
                  </a:txBody>
                  <a:tcPr marL="46291" marR="46291" marT="23145" marB="23145" anchor="ctr">
                    <a:lnL>
                      <a:noFill/>
                    </a:lnL>
                    <a:lnR>
                      <a:noFill/>
                    </a:lnR>
                    <a:lnT>
                      <a:noFill/>
                    </a:lnT>
                    <a:lnB>
                      <a:noFill/>
                    </a:lnB>
                    <a:solidFill>
                      <a:schemeClr val="accent2">
                        <a:lumMod val="60000"/>
                        <a:lumOff val="40000"/>
                      </a:schemeClr>
                    </a:solidFill>
                  </a:tcPr>
                </a:tc>
                <a:tc>
                  <a:txBody>
                    <a:bodyPr/>
                    <a:lstStyle/>
                    <a:p>
                      <a:r>
                        <a:rPr lang="en-GB" sz="1400" dirty="0"/>
                        <a:t>A visual map of steps a user takes to complete a specific task in a system</a:t>
                      </a:r>
                    </a:p>
                  </a:txBody>
                  <a:tcPr marL="46291" marR="46291" marT="23145" marB="23145"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1296809072"/>
                  </a:ext>
                </a:extLst>
              </a:tr>
              <a:tr h="587449">
                <a:tc>
                  <a:txBody>
                    <a:bodyPr/>
                    <a:lstStyle/>
                    <a:p>
                      <a:r>
                        <a:rPr lang="en-GB" sz="1400" b="1"/>
                        <a:t>Focus</a:t>
                      </a:r>
                      <a:endParaRPr lang="en-GB" sz="1400"/>
                    </a:p>
                  </a:txBody>
                  <a:tcPr marL="46291" marR="46291" marT="23145" marB="23145" anchor="ctr">
                    <a:lnL>
                      <a:noFill/>
                    </a:lnL>
                    <a:lnR>
                      <a:noFill/>
                    </a:lnR>
                    <a:lnT>
                      <a:noFill/>
                    </a:lnT>
                    <a:lnB>
                      <a:noFill/>
                    </a:lnB>
                    <a:noFill/>
                  </a:tcPr>
                </a:tc>
                <a:tc>
                  <a:txBody>
                    <a:bodyPr/>
                    <a:lstStyle/>
                    <a:p>
                      <a:r>
                        <a:rPr lang="en-GB" sz="1400" dirty="0"/>
                        <a:t>System </a:t>
                      </a:r>
                      <a:r>
                        <a:rPr lang="en-GB" sz="1400" dirty="0" err="1"/>
                        <a:t>behavior</a:t>
                      </a:r>
                      <a:r>
                        <a:rPr lang="en-GB" sz="1400" dirty="0"/>
                        <a:t> and functional requirements</a:t>
                      </a:r>
                    </a:p>
                  </a:txBody>
                  <a:tcPr marL="46291" marR="46291" marT="23145" marB="23145" anchor="ctr">
                    <a:lnL>
                      <a:noFill/>
                    </a:lnL>
                    <a:lnR>
                      <a:noFill/>
                    </a:lnR>
                    <a:lnT>
                      <a:noFill/>
                    </a:lnT>
                    <a:lnB>
                      <a:noFill/>
                    </a:lnB>
                    <a:solidFill>
                      <a:schemeClr val="accent4">
                        <a:lumMod val="40000"/>
                        <a:lumOff val="60000"/>
                      </a:schemeClr>
                    </a:solidFill>
                  </a:tcPr>
                </a:tc>
                <a:tc>
                  <a:txBody>
                    <a:bodyPr/>
                    <a:lstStyle/>
                    <a:p>
                      <a:r>
                        <a:rPr lang="en-GB" sz="1400" dirty="0"/>
                        <a:t>Emotions, pain points, and user experience over time</a:t>
                      </a:r>
                    </a:p>
                  </a:txBody>
                  <a:tcPr marL="46291" marR="46291" marT="23145" marB="23145" anchor="ctr">
                    <a:lnL>
                      <a:noFill/>
                    </a:lnL>
                    <a:lnR>
                      <a:noFill/>
                    </a:lnR>
                    <a:lnT>
                      <a:noFill/>
                    </a:lnT>
                    <a:lnB>
                      <a:noFill/>
                    </a:lnB>
                    <a:solidFill>
                      <a:schemeClr val="accent2">
                        <a:lumMod val="60000"/>
                        <a:lumOff val="40000"/>
                      </a:schemeClr>
                    </a:solidFill>
                  </a:tcPr>
                </a:tc>
                <a:tc>
                  <a:txBody>
                    <a:bodyPr/>
                    <a:lstStyle/>
                    <a:p>
                      <a:r>
                        <a:rPr lang="en-GB" sz="1400" dirty="0"/>
                        <a:t>Task completion within the UI/UX context</a:t>
                      </a:r>
                    </a:p>
                  </a:txBody>
                  <a:tcPr marL="46291" marR="46291" marT="23145" marB="23145"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68809694"/>
                  </a:ext>
                </a:extLst>
              </a:tr>
              <a:tr h="411215">
                <a:tc>
                  <a:txBody>
                    <a:bodyPr/>
                    <a:lstStyle/>
                    <a:p>
                      <a:r>
                        <a:rPr lang="en-GB" sz="1400" b="1"/>
                        <a:t>Perspective</a:t>
                      </a:r>
                      <a:endParaRPr lang="en-GB" sz="1400"/>
                    </a:p>
                  </a:txBody>
                  <a:tcPr marL="46291" marR="46291" marT="23145" marB="23145" anchor="ctr">
                    <a:lnL>
                      <a:noFill/>
                    </a:lnL>
                    <a:lnR>
                      <a:noFill/>
                    </a:lnR>
                    <a:lnT>
                      <a:noFill/>
                    </a:lnT>
                    <a:lnB>
                      <a:noFill/>
                    </a:lnB>
                    <a:noFill/>
                  </a:tcPr>
                </a:tc>
                <a:tc>
                  <a:txBody>
                    <a:bodyPr/>
                    <a:lstStyle/>
                    <a:p>
                      <a:r>
                        <a:rPr lang="en-GB" sz="1400" dirty="0"/>
                        <a:t>System- and developer-</a:t>
                      </a:r>
                      <a:r>
                        <a:rPr lang="en-GB" sz="1400" dirty="0" err="1"/>
                        <a:t>centered</a:t>
                      </a:r>
                      <a:endParaRPr lang="en-GB" sz="1400" dirty="0"/>
                    </a:p>
                  </a:txBody>
                  <a:tcPr marL="46291" marR="46291" marT="23145" marB="23145" anchor="ctr">
                    <a:lnL>
                      <a:noFill/>
                    </a:lnL>
                    <a:lnR>
                      <a:noFill/>
                    </a:lnR>
                    <a:lnT>
                      <a:noFill/>
                    </a:lnT>
                    <a:lnB>
                      <a:noFill/>
                    </a:lnB>
                    <a:solidFill>
                      <a:schemeClr val="accent4">
                        <a:lumMod val="40000"/>
                        <a:lumOff val="60000"/>
                      </a:schemeClr>
                    </a:solidFill>
                  </a:tcPr>
                </a:tc>
                <a:tc>
                  <a:txBody>
                    <a:bodyPr/>
                    <a:lstStyle/>
                    <a:p>
                      <a:r>
                        <a:rPr lang="en-GB" sz="1400"/>
                        <a:t>User-centered</a:t>
                      </a:r>
                    </a:p>
                  </a:txBody>
                  <a:tcPr marL="46291" marR="46291" marT="23145" marB="23145" anchor="ctr">
                    <a:lnL>
                      <a:noFill/>
                    </a:lnL>
                    <a:lnR>
                      <a:noFill/>
                    </a:lnR>
                    <a:lnT>
                      <a:noFill/>
                    </a:lnT>
                    <a:lnB>
                      <a:noFill/>
                    </a:lnB>
                    <a:solidFill>
                      <a:schemeClr val="accent2">
                        <a:lumMod val="60000"/>
                        <a:lumOff val="40000"/>
                      </a:schemeClr>
                    </a:solidFill>
                  </a:tcPr>
                </a:tc>
                <a:tc>
                  <a:txBody>
                    <a:bodyPr/>
                    <a:lstStyle/>
                    <a:p>
                      <a:r>
                        <a:rPr lang="en-GB" sz="1400"/>
                        <a:t>User-centered</a:t>
                      </a:r>
                    </a:p>
                  </a:txBody>
                  <a:tcPr marL="46291" marR="46291" marT="23145" marB="23145"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2371351304"/>
                  </a:ext>
                </a:extLst>
              </a:tr>
              <a:tr h="411215">
                <a:tc>
                  <a:txBody>
                    <a:bodyPr/>
                    <a:lstStyle/>
                    <a:p>
                      <a:r>
                        <a:rPr lang="en-GB" sz="1400" b="1"/>
                        <a:t>Format</a:t>
                      </a:r>
                      <a:endParaRPr lang="en-GB" sz="1400"/>
                    </a:p>
                  </a:txBody>
                  <a:tcPr marL="46291" marR="46291" marT="23145" marB="23145" anchor="ctr">
                    <a:lnL>
                      <a:noFill/>
                    </a:lnL>
                    <a:lnR>
                      <a:noFill/>
                    </a:lnR>
                    <a:lnT>
                      <a:noFill/>
                    </a:lnT>
                    <a:lnB>
                      <a:noFill/>
                    </a:lnB>
                    <a:noFill/>
                  </a:tcPr>
                </a:tc>
                <a:tc>
                  <a:txBody>
                    <a:bodyPr/>
                    <a:lstStyle/>
                    <a:p>
                      <a:r>
                        <a:rPr lang="en-GB" sz="1400" dirty="0"/>
                        <a:t>Textual and UML Graphical Notation</a:t>
                      </a:r>
                    </a:p>
                  </a:txBody>
                  <a:tcPr marL="46291" marR="46291" marT="23145" marB="23145" anchor="ctr">
                    <a:lnL>
                      <a:noFill/>
                    </a:lnL>
                    <a:lnR>
                      <a:noFill/>
                    </a:lnR>
                    <a:lnT>
                      <a:noFill/>
                    </a:lnT>
                    <a:lnB>
                      <a:noFill/>
                    </a:lnB>
                    <a:solidFill>
                      <a:schemeClr val="accent4">
                        <a:lumMod val="40000"/>
                        <a:lumOff val="60000"/>
                      </a:schemeClr>
                    </a:solidFill>
                  </a:tcPr>
                </a:tc>
                <a:tc>
                  <a:txBody>
                    <a:bodyPr/>
                    <a:lstStyle/>
                    <a:p>
                      <a:r>
                        <a:rPr lang="en-GB" sz="1400" dirty="0"/>
                        <a:t>Visual journey map (with emotion &amp; touchpoints)</a:t>
                      </a:r>
                    </a:p>
                  </a:txBody>
                  <a:tcPr marL="46291" marR="46291" marT="23145" marB="23145" anchor="ctr">
                    <a:lnL>
                      <a:noFill/>
                    </a:lnL>
                    <a:lnR>
                      <a:noFill/>
                    </a:lnR>
                    <a:lnT>
                      <a:noFill/>
                    </a:lnT>
                    <a:lnB>
                      <a:noFill/>
                    </a:lnB>
                    <a:solidFill>
                      <a:schemeClr val="accent2">
                        <a:lumMod val="60000"/>
                        <a:lumOff val="40000"/>
                      </a:schemeClr>
                    </a:solidFill>
                  </a:tcPr>
                </a:tc>
                <a:tc>
                  <a:txBody>
                    <a:bodyPr/>
                    <a:lstStyle/>
                    <a:p>
                      <a:r>
                        <a:rPr lang="en-GB" sz="1400" dirty="0"/>
                        <a:t>Flowchart or diagram with paths and decisions</a:t>
                      </a:r>
                    </a:p>
                  </a:txBody>
                  <a:tcPr marL="46291" marR="46291" marT="23145" marB="23145"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3791434683"/>
                  </a:ext>
                </a:extLst>
              </a:tr>
              <a:tr h="587449">
                <a:tc>
                  <a:txBody>
                    <a:bodyPr/>
                    <a:lstStyle/>
                    <a:p>
                      <a:r>
                        <a:rPr lang="en-GB" sz="1400" b="1"/>
                        <a:t>Level of Detail</a:t>
                      </a:r>
                      <a:endParaRPr lang="en-GB" sz="1400"/>
                    </a:p>
                  </a:txBody>
                  <a:tcPr marL="46291" marR="46291" marT="23145" marB="23145" anchor="ctr">
                    <a:lnL>
                      <a:noFill/>
                    </a:lnL>
                    <a:lnR>
                      <a:noFill/>
                    </a:lnR>
                    <a:lnT>
                      <a:noFill/>
                    </a:lnT>
                    <a:lnB>
                      <a:noFill/>
                    </a:lnB>
                    <a:noFill/>
                  </a:tcPr>
                </a:tc>
                <a:tc>
                  <a:txBody>
                    <a:bodyPr/>
                    <a:lstStyle/>
                    <a:p>
                      <a:r>
                        <a:rPr lang="en-GB" sz="1400" b="1" dirty="0"/>
                        <a:t>High-level but formal</a:t>
                      </a:r>
                    </a:p>
                  </a:txBody>
                  <a:tcPr marL="46291" marR="46291" marT="23145" marB="23145" anchor="ctr">
                    <a:lnL>
                      <a:noFill/>
                    </a:lnL>
                    <a:lnR>
                      <a:noFill/>
                    </a:lnR>
                    <a:lnT>
                      <a:noFill/>
                    </a:lnT>
                    <a:lnB>
                      <a:noFill/>
                    </a:lnB>
                    <a:solidFill>
                      <a:schemeClr val="accent4">
                        <a:lumMod val="40000"/>
                        <a:lumOff val="60000"/>
                      </a:schemeClr>
                    </a:solidFill>
                  </a:tcPr>
                </a:tc>
                <a:tc>
                  <a:txBody>
                    <a:bodyPr/>
                    <a:lstStyle/>
                    <a:p>
                      <a:r>
                        <a:rPr lang="en-GB" sz="1400" b="1" dirty="0"/>
                        <a:t>High-level and emotional</a:t>
                      </a:r>
                    </a:p>
                  </a:txBody>
                  <a:tcPr marL="46291" marR="46291" marT="23145" marB="23145" anchor="ctr">
                    <a:lnL>
                      <a:noFill/>
                    </a:lnL>
                    <a:lnR>
                      <a:noFill/>
                    </a:lnR>
                    <a:lnT>
                      <a:noFill/>
                    </a:lnT>
                    <a:lnB>
                      <a:noFill/>
                    </a:lnB>
                    <a:solidFill>
                      <a:schemeClr val="accent2">
                        <a:lumMod val="60000"/>
                        <a:lumOff val="40000"/>
                      </a:schemeClr>
                    </a:solidFill>
                  </a:tcPr>
                </a:tc>
                <a:tc>
                  <a:txBody>
                    <a:bodyPr/>
                    <a:lstStyle/>
                    <a:p>
                      <a:r>
                        <a:rPr lang="en-GB" sz="1400" b="1" dirty="0"/>
                        <a:t>Medium-level, action-oriented</a:t>
                      </a:r>
                    </a:p>
                  </a:txBody>
                  <a:tcPr marL="46291" marR="46291" marT="23145" marB="23145"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3875465144"/>
                  </a:ext>
                </a:extLst>
              </a:tr>
              <a:tr h="587449">
                <a:tc>
                  <a:txBody>
                    <a:bodyPr/>
                    <a:lstStyle/>
                    <a:p>
                      <a:r>
                        <a:rPr lang="en-GB" sz="1400" b="1"/>
                        <a:t>Purpose</a:t>
                      </a:r>
                      <a:endParaRPr lang="en-GB" sz="1400"/>
                    </a:p>
                  </a:txBody>
                  <a:tcPr marL="46291" marR="46291" marT="23145" marB="23145" anchor="ctr">
                    <a:lnL>
                      <a:noFill/>
                    </a:lnL>
                    <a:lnR>
                      <a:noFill/>
                    </a:lnR>
                    <a:lnT>
                      <a:noFill/>
                    </a:lnT>
                    <a:lnB>
                      <a:noFill/>
                    </a:lnB>
                    <a:noFill/>
                  </a:tcPr>
                </a:tc>
                <a:tc>
                  <a:txBody>
                    <a:bodyPr/>
                    <a:lstStyle/>
                    <a:p>
                      <a:r>
                        <a:rPr lang="en-GB" sz="1400" dirty="0"/>
                        <a:t>Define what the system should do</a:t>
                      </a:r>
                    </a:p>
                  </a:txBody>
                  <a:tcPr marL="46291" marR="46291" marT="23145" marB="23145" anchor="ctr">
                    <a:lnL>
                      <a:noFill/>
                    </a:lnL>
                    <a:lnR>
                      <a:noFill/>
                    </a:lnR>
                    <a:lnT>
                      <a:noFill/>
                    </a:lnT>
                    <a:lnB>
                      <a:noFill/>
                    </a:lnB>
                    <a:solidFill>
                      <a:schemeClr val="accent4">
                        <a:lumMod val="40000"/>
                        <a:lumOff val="60000"/>
                      </a:schemeClr>
                    </a:solidFill>
                  </a:tcPr>
                </a:tc>
                <a:tc>
                  <a:txBody>
                    <a:bodyPr/>
                    <a:lstStyle/>
                    <a:p>
                      <a:r>
                        <a:rPr lang="en-GB" sz="1400" dirty="0"/>
                        <a:t>Understand the holistic user experience and identify pain points</a:t>
                      </a:r>
                    </a:p>
                  </a:txBody>
                  <a:tcPr marL="46291" marR="46291" marT="23145" marB="23145" anchor="ctr">
                    <a:lnL>
                      <a:noFill/>
                    </a:lnL>
                    <a:lnR>
                      <a:noFill/>
                    </a:lnR>
                    <a:lnT>
                      <a:noFill/>
                    </a:lnT>
                    <a:lnB>
                      <a:noFill/>
                    </a:lnB>
                    <a:solidFill>
                      <a:schemeClr val="accent2">
                        <a:lumMod val="60000"/>
                        <a:lumOff val="40000"/>
                      </a:schemeClr>
                    </a:solidFill>
                  </a:tcPr>
                </a:tc>
                <a:tc>
                  <a:txBody>
                    <a:bodyPr/>
                    <a:lstStyle/>
                    <a:p>
                      <a:r>
                        <a:rPr lang="en-GB" sz="1400" dirty="0"/>
                        <a:t>Optimize UI interactions and reduce friction</a:t>
                      </a:r>
                    </a:p>
                  </a:txBody>
                  <a:tcPr marL="46291" marR="46291" marT="23145" marB="23145"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748836253"/>
                  </a:ext>
                </a:extLst>
              </a:tr>
              <a:tr h="763685">
                <a:tc>
                  <a:txBody>
                    <a:bodyPr/>
                    <a:lstStyle/>
                    <a:p>
                      <a:r>
                        <a:rPr lang="en-GB" sz="1400" b="1"/>
                        <a:t>Includes</a:t>
                      </a:r>
                      <a:endParaRPr lang="en-GB" sz="1400"/>
                    </a:p>
                  </a:txBody>
                  <a:tcPr marL="46291" marR="46291" marT="23145" marB="23145" anchor="ctr">
                    <a:lnL>
                      <a:noFill/>
                    </a:lnL>
                    <a:lnR>
                      <a:noFill/>
                    </a:lnR>
                    <a:lnT>
                      <a:noFill/>
                    </a:lnT>
                    <a:lnB>
                      <a:noFill/>
                    </a:lnB>
                    <a:noFill/>
                  </a:tcPr>
                </a:tc>
                <a:tc>
                  <a:txBody>
                    <a:bodyPr/>
                    <a:lstStyle/>
                    <a:p>
                      <a:r>
                        <a:rPr lang="en-GB" sz="1400" dirty="0"/>
                        <a:t>Actor, goal, main/alternate flows, preconditions, postconditions</a:t>
                      </a:r>
                    </a:p>
                  </a:txBody>
                  <a:tcPr marL="46291" marR="46291" marT="23145" marB="23145" anchor="ctr">
                    <a:lnL>
                      <a:noFill/>
                    </a:lnL>
                    <a:lnR>
                      <a:noFill/>
                    </a:lnR>
                    <a:lnT>
                      <a:noFill/>
                    </a:lnT>
                    <a:lnB>
                      <a:noFill/>
                    </a:lnB>
                    <a:solidFill>
                      <a:schemeClr val="accent4">
                        <a:lumMod val="40000"/>
                        <a:lumOff val="60000"/>
                      </a:schemeClr>
                    </a:solidFill>
                  </a:tcPr>
                </a:tc>
                <a:tc>
                  <a:txBody>
                    <a:bodyPr/>
                    <a:lstStyle/>
                    <a:p>
                      <a:r>
                        <a:rPr lang="en-GB" sz="1400" dirty="0"/>
                        <a:t>Steps, motivations, pain points, emotions, moments of truth</a:t>
                      </a:r>
                    </a:p>
                  </a:txBody>
                  <a:tcPr marL="46291" marR="46291" marT="23145" marB="23145" anchor="ctr">
                    <a:lnL>
                      <a:noFill/>
                    </a:lnL>
                    <a:lnR>
                      <a:noFill/>
                    </a:lnR>
                    <a:lnT>
                      <a:noFill/>
                    </a:lnT>
                    <a:lnB>
                      <a:noFill/>
                    </a:lnB>
                    <a:solidFill>
                      <a:schemeClr val="accent2">
                        <a:lumMod val="60000"/>
                        <a:lumOff val="40000"/>
                      </a:schemeClr>
                    </a:solidFill>
                  </a:tcPr>
                </a:tc>
                <a:tc>
                  <a:txBody>
                    <a:bodyPr/>
                    <a:lstStyle/>
                    <a:p>
                      <a:r>
                        <a:rPr lang="en-GB" sz="1400" dirty="0"/>
                        <a:t>Entry point, steps, decision points, end goal</a:t>
                      </a:r>
                    </a:p>
                  </a:txBody>
                  <a:tcPr marL="46291" marR="46291" marT="23145" marB="23145"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51173137"/>
                  </a:ext>
                </a:extLst>
              </a:tr>
              <a:tr h="587449">
                <a:tc>
                  <a:txBody>
                    <a:bodyPr/>
                    <a:lstStyle/>
                    <a:p>
                      <a:r>
                        <a:rPr lang="en-GB" sz="1400" b="1"/>
                        <a:t>Used By</a:t>
                      </a:r>
                      <a:endParaRPr lang="en-GB" sz="1400"/>
                    </a:p>
                  </a:txBody>
                  <a:tcPr marL="46291" marR="46291" marT="23145" marB="23145" anchor="ctr">
                    <a:lnL>
                      <a:noFill/>
                    </a:lnL>
                    <a:lnR>
                      <a:noFill/>
                    </a:lnR>
                    <a:lnT>
                      <a:noFill/>
                    </a:lnT>
                    <a:lnB>
                      <a:noFill/>
                    </a:lnB>
                    <a:noFill/>
                  </a:tcPr>
                </a:tc>
                <a:tc>
                  <a:txBody>
                    <a:bodyPr/>
                    <a:lstStyle/>
                    <a:p>
                      <a:r>
                        <a:rPr lang="en-GB" sz="1400" b="1" dirty="0"/>
                        <a:t>Developers, analysts, business stakeholders</a:t>
                      </a:r>
                    </a:p>
                  </a:txBody>
                  <a:tcPr marL="46291" marR="46291" marT="23145" marB="23145" anchor="ctr">
                    <a:lnL>
                      <a:noFill/>
                    </a:lnL>
                    <a:lnR>
                      <a:noFill/>
                    </a:lnR>
                    <a:lnT>
                      <a:noFill/>
                    </a:lnT>
                    <a:lnB>
                      <a:noFill/>
                    </a:lnB>
                    <a:solidFill>
                      <a:schemeClr val="accent4">
                        <a:lumMod val="40000"/>
                        <a:lumOff val="60000"/>
                      </a:schemeClr>
                    </a:solidFill>
                  </a:tcPr>
                </a:tc>
                <a:tc>
                  <a:txBody>
                    <a:bodyPr/>
                    <a:lstStyle/>
                    <a:p>
                      <a:r>
                        <a:rPr lang="en-GB" sz="1400" b="1" dirty="0"/>
                        <a:t>UX designers, product managers, marketers</a:t>
                      </a:r>
                    </a:p>
                  </a:txBody>
                  <a:tcPr marL="46291" marR="46291" marT="23145" marB="23145" anchor="ctr">
                    <a:lnL>
                      <a:noFill/>
                    </a:lnL>
                    <a:lnR>
                      <a:noFill/>
                    </a:lnR>
                    <a:lnT>
                      <a:noFill/>
                    </a:lnT>
                    <a:lnB>
                      <a:noFill/>
                    </a:lnB>
                    <a:solidFill>
                      <a:schemeClr val="accent2">
                        <a:lumMod val="60000"/>
                        <a:lumOff val="40000"/>
                      </a:schemeClr>
                    </a:solidFill>
                  </a:tcPr>
                </a:tc>
                <a:tc>
                  <a:txBody>
                    <a:bodyPr/>
                    <a:lstStyle/>
                    <a:p>
                      <a:r>
                        <a:rPr lang="en-GB" sz="1400" b="1" dirty="0"/>
                        <a:t>UX designers, UI designers, product designers</a:t>
                      </a:r>
                    </a:p>
                  </a:txBody>
                  <a:tcPr marL="46291" marR="46291" marT="23145" marB="23145"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2081033240"/>
                  </a:ext>
                </a:extLst>
              </a:tr>
              <a:tr h="587449">
                <a:tc>
                  <a:txBody>
                    <a:bodyPr/>
                    <a:lstStyle/>
                    <a:p>
                      <a:r>
                        <a:rPr lang="en-GB" sz="1400" b="1"/>
                        <a:t>Tool Examples</a:t>
                      </a:r>
                      <a:endParaRPr lang="en-GB" sz="1400"/>
                    </a:p>
                  </a:txBody>
                  <a:tcPr marL="46291" marR="46291" marT="23145" marB="23145" anchor="ctr">
                    <a:lnL>
                      <a:noFill/>
                    </a:lnL>
                    <a:lnR>
                      <a:noFill/>
                    </a:lnR>
                    <a:lnT>
                      <a:noFill/>
                    </a:lnT>
                    <a:lnB>
                      <a:noFill/>
                    </a:lnB>
                    <a:noFill/>
                  </a:tcPr>
                </a:tc>
                <a:tc>
                  <a:txBody>
                    <a:bodyPr/>
                    <a:lstStyle/>
                    <a:p>
                      <a:r>
                        <a:rPr lang="en-GB" sz="1400" dirty="0"/>
                        <a:t>UML diagrams, textual specs, requirements documents</a:t>
                      </a:r>
                    </a:p>
                  </a:txBody>
                  <a:tcPr marL="46291" marR="46291" marT="23145" marB="23145" anchor="ctr">
                    <a:lnL>
                      <a:noFill/>
                    </a:lnL>
                    <a:lnR>
                      <a:noFill/>
                    </a:lnR>
                    <a:lnT>
                      <a:noFill/>
                    </a:lnT>
                    <a:lnB>
                      <a:noFill/>
                    </a:lnB>
                    <a:solidFill>
                      <a:schemeClr val="accent4">
                        <a:lumMod val="40000"/>
                        <a:lumOff val="60000"/>
                      </a:schemeClr>
                    </a:solidFill>
                  </a:tcPr>
                </a:tc>
                <a:tc>
                  <a:txBody>
                    <a:bodyPr/>
                    <a:lstStyle/>
                    <a:p>
                      <a:r>
                        <a:rPr lang="en-GB" sz="1400" dirty="0"/>
                        <a:t>Journey mapping tools (e.g. </a:t>
                      </a:r>
                      <a:r>
                        <a:rPr lang="en-GB" sz="1400" dirty="0" err="1"/>
                        <a:t>Smaply</a:t>
                      </a:r>
                      <a:r>
                        <a:rPr lang="en-GB" sz="1400" dirty="0"/>
                        <a:t>, Miro, Figma)</a:t>
                      </a:r>
                    </a:p>
                  </a:txBody>
                  <a:tcPr marL="46291" marR="46291" marT="23145" marB="23145" anchor="ctr">
                    <a:lnL>
                      <a:noFill/>
                    </a:lnL>
                    <a:lnR>
                      <a:noFill/>
                    </a:lnR>
                    <a:lnT>
                      <a:noFill/>
                    </a:lnT>
                    <a:lnB>
                      <a:noFill/>
                    </a:lnB>
                    <a:solidFill>
                      <a:schemeClr val="accent2">
                        <a:lumMod val="60000"/>
                        <a:lumOff val="40000"/>
                      </a:schemeClr>
                    </a:solidFill>
                  </a:tcPr>
                </a:tc>
                <a:tc>
                  <a:txBody>
                    <a:bodyPr/>
                    <a:lstStyle/>
                    <a:p>
                      <a:r>
                        <a:rPr lang="en-GB" sz="1400" dirty="0"/>
                        <a:t>Flowchart tools (e.g. Figma, Whimsical, </a:t>
                      </a:r>
                      <a:r>
                        <a:rPr lang="en-GB" sz="1400" dirty="0" err="1"/>
                        <a:t>Lucidchart</a:t>
                      </a:r>
                      <a:r>
                        <a:rPr lang="en-GB" sz="1400" dirty="0"/>
                        <a:t>)</a:t>
                      </a:r>
                    </a:p>
                  </a:txBody>
                  <a:tcPr marL="46291" marR="46291" marT="23145" marB="23145"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442218731"/>
                  </a:ext>
                </a:extLst>
              </a:tr>
            </a:tbl>
          </a:graphicData>
        </a:graphic>
      </p:graphicFrame>
    </p:spTree>
    <p:extLst>
      <p:ext uri="{BB962C8B-B14F-4D97-AF65-F5344CB8AC3E}">
        <p14:creationId xmlns:p14="http://schemas.microsoft.com/office/powerpoint/2010/main" val="331526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contenuto 2"/>
          <p:cNvSpPr>
            <a:spLocks noGrp="1"/>
          </p:cNvSpPr>
          <p:nvPr>
            <p:ph idx="1"/>
          </p:nvPr>
        </p:nvSpPr>
        <p:spPr>
          <a:xfrm>
            <a:off x="1981200" y="1083713"/>
            <a:ext cx="8229600" cy="4525963"/>
          </a:xfrm>
        </p:spPr>
        <p:txBody>
          <a:bodyPr/>
          <a:lstStyle/>
          <a:p>
            <a:r>
              <a:rPr lang="it-IT" dirty="0">
                <a:latin typeface="Aptos" panose="020B0004020202020204" pitchFamily="34" charset="0"/>
              </a:rPr>
              <a:t>Le classi rappresentano OGGETTI e CATEGORIE con significato diverso</a:t>
            </a:r>
          </a:p>
        </p:txBody>
      </p:sp>
      <p:sp>
        <p:nvSpPr>
          <p:cNvPr id="4" name="Segnaposto numero diapositiva 3"/>
          <p:cNvSpPr>
            <a:spLocks noGrp="1"/>
          </p:cNvSpPr>
          <p:nvPr>
            <p:ph type="sldNum" sz="quarter" idx="10"/>
          </p:nvPr>
        </p:nvSpPr>
        <p:spPr>
          <a:xfrm>
            <a:off x="1981200" y="6667081"/>
            <a:ext cx="2133600" cy="365125"/>
          </a:xfrm>
        </p:spPr>
        <p:txBody>
          <a:bodyPr/>
          <a:lstStyle/>
          <a:p>
            <a:pPr>
              <a:defRPr/>
            </a:pPr>
            <a:fld id="{CBAF2B17-6619-8743-9F4A-C7BEDB5F742F}" type="slidenum">
              <a:rPr lang="it-IT" smtClean="0"/>
              <a:pPr>
                <a:defRPr/>
              </a:pPr>
              <a:t>19</a:t>
            </a:fld>
            <a:endParaRPr lang="it-IT"/>
          </a:p>
        </p:txBody>
      </p:sp>
      <p:grpSp>
        <p:nvGrpSpPr>
          <p:cNvPr id="29700" name="Gruppo 10"/>
          <p:cNvGrpSpPr>
            <a:grpSpLocks/>
          </p:cNvGrpSpPr>
          <p:nvPr/>
        </p:nvGrpSpPr>
        <p:grpSpPr bwMode="auto">
          <a:xfrm>
            <a:off x="4267200" y="2215730"/>
            <a:ext cx="4038600" cy="3276600"/>
            <a:chOff x="2743200" y="1905000"/>
            <a:chExt cx="4038600" cy="3276600"/>
          </a:xfrm>
        </p:grpSpPr>
        <p:cxnSp>
          <p:nvCxnSpPr>
            <p:cNvPr id="29716" name="Connettore 2 5"/>
            <p:cNvCxnSpPr>
              <a:cxnSpLocks noChangeShapeType="1"/>
            </p:cNvCxnSpPr>
            <p:nvPr/>
          </p:nvCxnSpPr>
          <p:spPr bwMode="auto">
            <a:xfrm flipV="1">
              <a:off x="4267200" y="1905000"/>
              <a:ext cx="0" cy="25146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9717" name="Connettore 2 6"/>
            <p:cNvCxnSpPr>
              <a:cxnSpLocks noChangeShapeType="1"/>
            </p:cNvCxnSpPr>
            <p:nvPr/>
          </p:nvCxnSpPr>
          <p:spPr bwMode="auto">
            <a:xfrm rot="5400000" flipV="1">
              <a:off x="5524500" y="3162300"/>
              <a:ext cx="0" cy="25146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9718" name="Connettore 2 7"/>
            <p:cNvCxnSpPr>
              <a:cxnSpLocks noChangeShapeType="1"/>
            </p:cNvCxnSpPr>
            <p:nvPr/>
          </p:nvCxnSpPr>
          <p:spPr bwMode="auto">
            <a:xfrm flipH="1">
              <a:off x="2743200" y="4419600"/>
              <a:ext cx="1524000" cy="7620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grpSp>
      <p:sp>
        <p:nvSpPr>
          <p:cNvPr id="29701" name="CasellaDiTesto 11"/>
          <p:cNvSpPr txBox="1">
            <a:spLocks noChangeArrowheads="1"/>
          </p:cNvSpPr>
          <p:nvPr/>
        </p:nvSpPr>
        <p:spPr bwMode="auto">
          <a:xfrm>
            <a:off x="5562600" y="1987130"/>
            <a:ext cx="3733800" cy="969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algn="ctr"/>
            <a:r>
              <a:rPr lang="it-IT" sz="1900" dirty="0">
                <a:latin typeface="Aptos" panose="020B0004020202020204" pitchFamily="34" charset="0"/>
              </a:rPr>
              <a:t>CONCETTUALE</a:t>
            </a:r>
            <a:r>
              <a:rPr lang="it-IT" sz="1900" dirty="0">
                <a:latin typeface="Aptos" panose="020B0004020202020204" pitchFamily="34" charset="0"/>
                <a:sym typeface="Wingdings" charset="0"/>
              </a:rPr>
              <a:t></a:t>
            </a:r>
          </a:p>
          <a:p>
            <a:pPr algn="ctr"/>
            <a:r>
              <a:rPr lang="it-IT" sz="1900" dirty="0">
                <a:latin typeface="Aptos" panose="020B0004020202020204" pitchFamily="34" charset="0"/>
                <a:sym typeface="Wingdings" charset="0"/>
              </a:rPr>
              <a:t>Rappresentazione dei concetti in un dominio</a:t>
            </a:r>
            <a:endParaRPr lang="it-IT" sz="1900" dirty="0">
              <a:latin typeface="Aptos" panose="020B0004020202020204" pitchFamily="34" charset="0"/>
            </a:endParaRPr>
          </a:p>
        </p:txBody>
      </p:sp>
      <p:sp>
        <p:nvSpPr>
          <p:cNvPr id="29702" name="CasellaDiTesto 12"/>
          <p:cNvSpPr txBox="1">
            <a:spLocks noChangeArrowheads="1"/>
          </p:cNvSpPr>
          <p:nvPr/>
        </p:nvSpPr>
        <p:spPr bwMode="auto">
          <a:xfrm>
            <a:off x="6477000" y="4882730"/>
            <a:ext cx="3733800" cy="969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algn="ctr"/>
            <a:r>
              <a:rPr lang="it-IT" sz="1900" dirty="0">
                <a:latin typeface="Aptos" panose="020B0004020202020204" pitchFamily="34" charset="0"/>
              </a:rPr>
              <a:t>DI SPECIFICA</a:t>
            </a:r>
            <a:r>
              <a:rPr lang="it-IT" sz="1900" dirty="0">
                <a:latin typeface="Aptos" panose="020B0004020202020204" pitchFamily="34" charset="0"/>
                <a:sym typeface="Wingdings" charset="0"/>
              </a:rPr>
              <a:t></a:t>
            </a:r>
          </a:p>
          <a:p>
            <a:pPr algn="ctr"/>
            <a:r>
              <a:rPr lang="it-IT" sz="1900" dirty="0">
                <a:latin typeface="Aptos" panose="020B0004020202020204" pitchFamily="34" charset="0"/>
                <a:sym typeface="Wingdings" charset="0"/>
              </a:rPr>
              <a:t>Specifica di interfacce (non di implementazione) in un dominio</a:t>
            </a:r>
            <a:endParaRPr lang="it-IT" sz="1900" dirty="0">
              <a:latin typeface="Aptos" panose="020B0004020202020204" pitchFamily="34" charset="0"/>
            </a:endParaRPr>
          </a:p>
        </p:txBody>
      </p:sp>
      <p:sp>
        <p:nvSpPr>
          <p:cNvPr id="29703" name="CasellaDiTesto 13"/>
          <p:cNvSpPr txBox="1">
            <a:spLocks noChangeArrowheads="1"/>
          </p:cNvSpPr>
          <p:nvPr/>
        </p:nvSpPr>
        <p:spPr bwMode="auto">
          <a:xfrm>
            <a:off x="1828800" y="5644730"/>
            <a:ext cx="3733800" cy="969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algn="ctr"/>
            <a:r>
              <a:rPr lang="it-IT" sz="1900" dirty="0">
                <a:latin typeface="Aptos" panose="020B0004020202020204" pitchFamily="34" charset="0"/>
              </a:rPr>
              <a:t>DI IMPLEMENTAZIONE</a:t>
            </a:r>
            <a:r>
              <a:rPr lang="it-IT" sz="1900" dirty="0">
                <a:latin typeface="Aptos" panose="020B0004020202020204" pitchFamily="34" charset="0"/>
                <a:sym typeface="Wingdings" charset="0"/>
              </a:rPr>
              <a:t></a:t>
            </a:r>
          </a:p>
          <a:p>
            <a:pPr algn="ctr"/>
            <a:r>
              <a:rPr lang="it-IT" sz="1900" dirty="0">
                <a:latin typeface="Aptos" panose="020B0004020202020204" pitchFamily="34" charset="0"/>
                <a:sym typeface="Wingdings" charset="0"/>
              </a:rPr>
              <a:t>Classi del linguaggio di programmazione</a:t>
            </a:r>
            <a:endParaRPr lang="it-IT" sz="1900" dirty="0">
              <a:latin typeface="Aptos" panose="020B0004020202020204" pitchFamily="34" charset="0"/>
            </a:endParaRPr>
          </a:p>
        </p:txBody>
      </p:sp>
      <p:pic>
        <p:nvPicPr>
          <p:cNvPr id="29704" name="Picture 9" descr="j01997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958930"/>
            <a:ext cx="647700"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9705" name="Gruppo 29"/>
          <p:cNvGrpSpPr>
            <a:grpSpLocks/>
          </p:cNvGrpSpPr>
          <p:nvPr/>
        </p:nvGrpSpPr>
        <p:grpSpPr bwMode="auto">
          <a:xfrm>
            <a:off x="9372600" y="5797130"/>
            <a:ext cx="431800" cy="617538"/>
            <a:chOff x="8316913" y="981075"/>
            <a:chExt cx="431800" cy="617538"/>
          </a:xfrm>
        </p:grpSpPr>
        <p:sp>
          <p:nvSpPr>
            <p:cNvPr id="20" name="Document"/>
            <p:cNvSpPr>
              <a:spLocks noEditPoints="1" noChangeArrowheads="1"/>
            </p:cNvSpPr>
            <p:nvPr/>
          </p:nvSpPr>
          <p:spPr bwMode="auto">
            <a:xfrm>
              <a:off x="8316913" y="981075"/>
              <a:ext cx="431800" cy="6175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it-IT"/>
            </a:p>
          </p:txBody>
        </p:sp>
        <p:sp>
          <p:nvSpPr>
            <p:cNvPr id="21" name="Line 12"/>
            <p:cNvSpPr>
              <a:spLocks noChangeShapeType="1"/>
            </p:cNvSpPr>
            <p:nvPr/>
          </p:nvSpPr>
          <p:spPr bwMode="auto">
            <a:xfrm>
              <a:off x="8459788" y="1125538"/>
              <a:ext cx="2159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2" name="Line 13"/>
            <p:cNvSpPr>
              <a:spLocks noChangeShapeType="1"/>
            </p:cNvSpPr>
            <p:nvPr/>
          </p:nvSpPr>
          <p:spPr bwMode="auto">
            <a:xfrm>
              <a:off x="8459788" y="1268413"/>
              <a:ext cx="2159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3" name="Line 14"/>
            <p:cNvSpPr>
              <a:spLocks noChangeShapeType="1"/>
            </p:cNvSpPr>
            <p:nvPr/>
          </p:nvSpPr>
          <p:spPr bwMode="auto">
            <a:xfrm>
              <a:off x="8459788" y="1412875"/>
              <a:ext cx="2159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grpSp>
      <p:grpSp>
        <p:nvGrpSpPr>
          <p:cNvPr id="29706" name="Gruppo 28"/>
          <p:cNvGrpSpPr>
            <a:grpSpLocks/>
          </p:cNvGrpSpPr>
          <p:nvPr/>
        </p:nvGrpSpPr>
        <p:grpSpPr bwMode="auto">
          <a:xfrm>
            <a:off x="8763000" y="2139530"/>
            <a:ext cx="649288" cy="692150"/>
            <a:chOff x="6659563" y="0"/>
            <a:chExt cx="649287" cy="692150"/>
          </a:xfrm>
        </p:grpSpPr>
        <p:sp>
          <p:nvSpPr>
            <p:cNvPr id="29707" name="Litebulb"/>
            <p:cNvSpPr>
              <a:spLocks noEditPoints="1" noChangeArrowheads="1"/>
            </p:cNvSpPr>
            <p:nvPr/>
          </p:nvSpPr>
          <p:spPr bwMode="auto">
            <a:xfrm>
              <a:off x="6877050" y="188913"/>
              <a:ext cx="431800" cy="503237"/>
            </a:xfrm>
            <a:custGeom>
              <a:avLst/>
              <a:gdLst>
                <a:gd name="T0" fmla="*/ 1724802251 w 21600"/>
                <a:gd name="T1" fmla="*/ 0 h 21600"/>
                <a:gd name="T2" fmla="*/ 2147483647 w 21600"/>
                <a:gd name="T3" fmla="*/ 2147483647 h 21600"/>
                <a:gd name="T4" fmla="*/ 0 w 21600"/>
                <a:gd name="T5" fmla="*/ 2147483647 h 21600"/>
                <a:gd name="T6" fmla="*/ 1724802251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it-IT"/>
            </a:p>
          </p:txBody>
        </p:sp>
        <p:sp>
          <p:nvSpPr>
            <p:cNvPr id="24" name="Line 18"/>
            <p:cNvSpPr>
              <a:spLocks noChangeShapeType="1"/>
            </p:cNvSpPr>
            <p:nvPr/>
          </p:nvSpPr>
          <p:spPr bwMode="auto">
            <a:xfrm>
              <a:off x="6875463" y="44450"/>
              <a:ext cx="73025" cy="1158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5" name="Line 19"/>
            <p:cNvSpPr>
              <a:spLocks noChangeShapeType="1"/>
            </p:cNvSpPr>
            <p:nvPr/>
          </p:nvSpPr>
          <p:spPr bwMode="auto">
            <a:xfrm>
              <a:off x="6659563" y="188913"/>
              <a:ext cx="144463" cy="730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6" name="Line 20"/>
            <p:cNvSpPr>
              <a:spLocks noChangeShapeType="1"/>
            </p:cNvSpPr>
            <p:nvPr/>
          </p:nvSpPr>
          <p:spPr bwMode="auto">
            <a:xfrm>
              <a:off x="7019925" y="0"/>
              <a:ext cx="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7" name="Line 25"/>
            <p:cNvSpPr>
              <a:spLocks noChangeShapeType="1"/>
            </p:cNvSpPr>
            <p:nvPr/>
          </p:nvSpPr>
          <p:spPr bwMode="auto">
            <a:xfrm flipV="1">
              <a:off x="7092950" y="44450"/>
              <a:ext cx="0" cy="7143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grpSp>
      <p:sp>
        <p:nvSpPr>
          <p:cNvPr id="2" name="Rectangle 1">
            <a:extLst>
              <a:ext uri="{FF2B5EF4-FFF2-40B4-BE49-F238E27FC236}">
                <a16:creationId xmlns:a16="http://schemas.microsoft.com/office/drawing/2014/main" id="{F436BF38-6BEE-9FC6-4F39-2EC5A34DFB11}"/>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6D393E12-531F-9DF7-6E1E-B8111ED06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2AFB9C-B67C-ECDE-1726-31064058CB67}"/>
              </a:ext>
            </a:extLst>
          </p:cNvPr>
          <p:cNvSpPr txBox="1"/>
          <p:nvPr/>
        </p:nvSpPr>
        <p:spPr>
          <a:xfrm>
            <a:off x="4792939" y="129385"/>
            <a:ext cx="5334091" cy="461665"/>
          </a:xfrm>
          <a:prstGeom prst="rect">
            <a:avLst/>
          </a:prstGeom>
          <a:noFill/>
        </p:spPr>
        <p:txBody>
          <a:bodyPr wrap="square">
            <a:spAutoFit/>
          </a:bodyPr>
          <a:lstStyle/>
          <a:p>
            <a:r>
              <a:rPr lang="en-GB" sz="2400" b="1" dirty="0">
                <a:solidFill>
                  <a:schemeClr val="bg1"/>
                </a:solidFill>
                <a:latin typeface="+mj-lt"/>
              </a:rPr>
              <a:t>SPACE</a:t>
            </a:r>
          </a:p>
        </p:txBody>
      </p:sp>
    </p:spTree>
    <p:extLst>
      <p:ext uri="{BB962C8B-B14F-4D97-AF65-F5344CB8AC3E}">
        <p14:creationId xmlns:p14="http://schemas.microsoft.com/office/powerpoint/2010/main" val="2073608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egnaposto contenuto 2"/>
          <p:cNvSpPr>
            <a:spLocks noGrp="1"/>
          </p:cNvSpPr>
          <p:nvPr>
            <p:ph idx="1"/>
          </p:nvPr>
        </p:nvSpPr>
        <p:spPr/>
        <p:txBody>
          <a:bodyPr anchor="ctr"/>
          <a:lstStyle/>
          <a:p>
            <a:pPr marL="0" indent="0" algn="ctr">
              <a:lnSpc>
                <a:spcPct val="140000"/>
              </a:lnSpc>
              <a:buNone/>
            </a:pPr>
            <a:r>
              <a:rPr lang="en-US" altLang="it-IT" sz="2700" dirty="0">
                <a:latin typeface="Aptos" panose="020B0004020202020204" pitchFamily="34" charset="0"/>
                <a:ea typeface="MS PGothic" charset="-128"/>
              </a:rPr>
              <a:t>	</a:t>
            </a:r>
            <a:r>
              <a:rPr lang="ja-JP" altLang="it-IT" sz="2700" dirty="0">
                <a:latin typeface="Aptos" panose="020B0004020202020204" pitchFamily="34" charset="0"/>
                <a:ea typeface="MS PGothic" charset="-128"/>
              </a:rPr>
              <a:t>“</a:t>
            </a:r>
            <a:r>
              <a:rPr lang="it-IT" altLang="ja-JP" sz="2700" dirty="0">
                <a:latin typeface="Aptos" panose="020B0004020202020204" pitchFamily="34" charset="0"/>
                <a:ea typeface="MS PGothic" charset="-128"/>
              </a:rPr>
              <a:t>The </a:t>
            </a:r>
            <a:r>
              <a:rPr lang="it-IT" altLang="ja-JP" sz="2700" b="1" dirty="0" err="1">
                <a:latin typeface="Aptos" panose="020B0004020202020204" pitchFamily="34" charset="0"/>
                <a:ea typeface="MS PGothic" charset="-128"/>
              </a:rPr>
              <a:t>Unified</a:t>
            </a:r>
            <a:r>
              <a:rPr lang="it-IT" altLang="ja-JP" sz="2700" b="1" dirty="0">
                <a:latin typeface="Aptos" panose="020B0004020202020204" pitchFamily="34" charset="0"/>
                <a:ea typeface="MS PGothic" charset="-128"/>
              </a:rPr>
              <a:t> </a:t>
            </a:r>
            <a:r>
              <a:rPr lang="it-IT" altLang="ja-JP" sz="2700" b="1" dirty="0" err="1">
                <a:latin typeface="Aptos" panose="020B0004020202020204" pitchFamily="34" charset="0"/>
                <a:ea typeface="MS PGothic" charset="-128"/>
              </a:rPr>
              <a:t>Modeling</a:t>
            </a:r>
            <a:r>
              <a:rPr lang="it-IT" altLang="ja-JP" sz="2700" b="1" dirty="0">
                <a:latin typeface="Aptos" panose="020B0004020202020204" pitchFamily="34" charset="0"/>
                <a:ea typeface="MS PGothic" charset="-128"/>
              </a:rPr>
              <a:t> Language </a:t>
            </a:r>
            <a:r>
              <a:rPr lang="it-IT" altLang="ja-JP" sz="2700" dirty="0">
                <a:latin typeface="Aptos" panose="020B0004020202020204" pitchFamily="34" charset="0"/>
                <a:ea typeface="MS PGothic" charset="-128"/>
              </a:rPr>
              <a:t>(UML) </a:t>
            </a:r>
            <a:r>
              <a:rPr lang="it-IT" altLang="ja-JP" sz="2700" dirty="0" err="1">
                <a:latin typeface="Aptos" panose="020B0004020202020204" pitchFamily="34" charset="0"/>
                <a:ea typeface="MS PGothic" charset="-128"/>
              </a:rPr>
              <a:t>is</a:t>
            </a:r>
            <a:r>
              <a:rPr lang="it-IT" altLang="ja-JP" sz="2700" dirty="0">
                <a:latin typeface="Aptos" panose="020B0004020202020204" pitchFamily="34" charset="0"/>
                <a:ea typeface="MS PGothic" charset="-128"/>
              </a:rPr>
              <a:t> a </a:t>
            </a:r>
            <a:r>
              <a:rPr lang="it-IT" altLang="ja-JP" sz="2700" dirty="0" err="1">
                <a:latin typeface="Aptos" panose="020B0004020202020204" pitchFamily="34" charset="0"/>
                <a:ea typeface="MS PGothic" charset="-128"/>
              </a:rPr>
              <a:t>language</a:t>
            </a:r>
            <a:r>
              <a:rPr lang="it-IT" altLang="ja-JP" sz="2700" dirty="0">
                <a:latin typeface="Aptos" panose="020B0004020202020204" pitchFamily="34" charset="0"/>
                <a:ea typeface="MS PGothic" charset="-128"/>
              </a:rPr>
              <a:t> for </a:t>
            </a:r>
            <a:r>
              <a:rPr lang="it-IT" altLang="ja-JP" sz="2700" dirty="0" err="1">
                <a:latin typeface="Aptos" panose="020B0004020202020204" pitchFamily="34" charset="0"/>
                <a:ea typeface="MS PGothic" charset="-128"/>
              </a:rPr>
              <a:t>specifying</a:t>
            </a:r>
            <a:r>
              <a:rPr lang="it-IT" altLang="ja-JP" sz="2700" dirty="0">
                <a:latin typeface="Aptos" panose="020B0004020202020204" pitchFamily="34" charset="0"/>
                <a:ea typeface="MS PGothic" charset="-128"/>
              </a:rPr>
              <a:t>, </a:t>
            </a:r>
            <a:r>
              <a:rPr lang="it-IT" altLang="ja-JP" sz="2700" dirty="0" err="1">
                <a:latin typeface="Aptos" panose="020B0004020202020204" pitchFamily="34" charset="0"/>
                <a:ea typeface="MS PGothic" charset="-128"/>
              </a:rPr>
              <a:t>visualizing</a:t>
            </a:r>
            <a:r>
              <a:rPr lang="it-IT" altLang="ja-JP" sz="2700" dirty="0">
                <a:latin typeface="Aptos" panose="020B0004020202020204" pitchFamily="34" charset="0"/>
                <a:ea typeface="MS PGothic" charset="-128"/>
              </a:rPr>
              <a:t>, </a:t>
            </a:r>
            <a:r>
              <a:rPr lang="it-IT" altLang="ja-JP" sz="2700" dirty="0" err="1">
                <a:latin typeface="Aptos" panose="020B0004020202020204" pitchFamily="34" charset="0"/>
                <a:ea typeface="MS PGothic" charset="-128"/>
              </a:rPr>
              <a:t>constructing</a:t>
            </a:r>
            <a:r>
              <a:rPr lang="it-IT" altLang="ja-JP" sz="2700" dirty="0">
                <a:latin typeface="Aptos" panose="020B0004020202020204" pitchFamily="34" charset="0"/>
                <a:ea typeface="MS PGothic" charset="-128"/>
              </a:rPr>
              <a:t>, and </a:t>
            </a:r>
            <a:r>
              <a:rPr lang="it-IT" altLang="ja-JP" sz="2700" dirty="0" err="1">
                <a:latin typeface="Aptos" panose="020B0004020202020204" pitchFamily="34" charset="0"/>
                <a:ea typeface="MS PGothic" charset="-128"/>
              </a:rPr>
              <a:t>documenting</a:t>
            </a:r>
            <a:r>
              <a:rPr lang="it-IT" altLang="ja-JP" sz="2700" dirty="0">
                <a:latin typeface="Aptos" panose="020B0004020202020204" pitchFamily="34" charset="0"/>
                <a:ea typeface="MS PGothic" charset="-128"/>
              </a:rPr>
              <a:t> the </a:t>
            </a:r>
            <a:r>
              <a:rPr lang="it-IT" altLang="ja-JP" sz="2700" b="1" dirty="0" err="1">
                <a:latin typeface="Aptos" panose="020B0004020202020204" pitchFamily="34" charset="0"/>
                <a:ea typeface="MS PGothic" charset="-128"/>
              </a:rPr>
              <a:t>artifacts</a:t>
            </a:r>
            <a:r>
              <a:rPr lang="it-IT" altLang="ja-JP" sz="2700" b="1" dirty="0">
                <a:latin typeface="Aptos" panose="020B0004020202020204" pitchFamily="34" charset="0"/>
                <a:ea typeface="MS PGothic" charset="-128"/>
              </a:rPr>
              <a:t> of software </a:t>
            </a:r>
            <a:r>
              <a:rPr lang="it-IT" altLang="ja-JP" sz="2700" b="1" dirty="0" err="1">
                <a:latin typeface="Aptos" panose="020B0004020202020204" pitchFamily="34" charset="0"/>
                <a:ea typeface="MS PGothic" charset="-128"/>
              </a:rPr>
              <a:t>systems</a:t>
            </a:r>
            <a:r>
              <a:rPr lang="it-IT" altLang="ja-JP" sz="2700" dirty="0">
                <a:latin typeface="Aptos" panose="020B0004020202020204" pitchFamily="34" charset="0"/>
                <a:ea typeface="MS PGothic" charset="-128"/>
              </a:rPr>
              <a:t>, </a:t>
            </a:r>
            <a:r>
              <a:rPr lang="it-IT" altLang="ja-JP" sz="2700" dirty="0" err="1">
                <a:latin typeface="Aptos" panose="020B0004020202020204" pitchFamily="34" charset="0"/>
                <a:ea typeface="MS PGothic" charset="-128"/>
              </a:rPr>
              <a:t>as</a:t>
            </a:r>
            <a:r>
              <a:rPr lang="it-IT" altLang="ja-JP" sz="2700" dirty="0">
                <a:latin typeface="Aptos" panose="020B0004020202020204" pitchFamily="34" charset="0"/>
                <a:ea typeface="MS PGothic" charset="-128"/>
              </a:rPr>
              <a:t> </a:t>
            </a:r>
            <a:r>
              <a:rPr lang="it-IT" altLang="ja-JP" sz="2700" dirty="0" err="1">
                <a:latin typeface="Aptos" panose="020B0004020202020204" pitchFamily="34" charset="0"/>
                <a:ea typeface="MS PGothic" charset="-128"/>
              </a:rPr>
              <a:t>well</a:t>
            </a:r>
            <a:r>
              <a:rPr lang="it-IT" altLang="ja-JP" sz="2700" dirty="0">
                <a:latin typeface="Aptos" panose="020B0004020202020204" pitchFamily="34" charset="0"/>
                <a:ea typeface="MS PGothic" charset="-128"/>
              </a:rPr>
              <a:t> </a:t>
            </a:r>
            <a:r>
              <a:rPr lang="it-IT" altLang="ja-JP" sz="2700" dirty="0" err="1">
                <a:latin typeface="Aptos" panose="020B0004020202020204" pitchFamily="34" charset="0"/>
                <a:ea typeface="MS PGothic" charset="-128"/>
              </a:rPr>
              <a:t>as</a:t>
            </a:r>
            <a:r>
              <a:rPr lang="it-IT" altLang="ja-JP" sz="2700" dirty="0">
                <a:latin typeface="Aptos" panose="020B0004020202020204" pitchFamily="34" charset="0"/>
                <a:ea typeface="MS PGothic" charset="-128"/>
              </a:rPr>
              <a:t> for </a:t>
            </a:r>
            <a:r>
              <a:rPr lang="it-IT" altLang="ja-JP" sz="2700" b="1" dirty="0">
                <a:latin typeface="Aptos" panose="020B0004020202020204" pitchFamily="34" charset="0"/>
                <a:ea typeface="MS PGothic" charset="-128"/>
              </a:rPr>
              <a:t>business </a:t>
            </a:r>
            <a:r>
              <a:rPr lang="it-IT" altLang="ja-JP" sz="2700" b="1" dirty="0" err="1">
                <a:latin typeface="Aptos" panose="020B0004020202020204" pitchFamily="34" charset="0"/>
                <a:ea typeface="MS PGothic" charset="-128"/>
              </a:rPr>
              <a:t>modeling</a:t>
            </a:r>
            <a:r>
              <a:rPr lang="it-IT" altLang="ja-JP" sz="2700" b="1" dirty="0">
                <a:latin typeface="Aptos" panose="020B0004020202020204" pitchFamily="34" charset="0"/>
                <a:ea typeface="MS PGothic" charset="-128"/>
              </a:rPr>
              <a:t> </a:t>
            </a:r>
            <a:r>
              <a:rPr lang="it-IT" altLang="ja-JP" sz="2700" dirty="0">
                <a:latin typeface="Aptos" panose="020B0004020202020204" pitchFamily="34" charset="0"/>
                <a:ea typeface="MS PGothic" charset="-128"/>
              </a:rPr>
              <a:t>and </a:t>
            </a:r>
            <a:r>
              <a:rPr lang="it-IT" altLang="ja-JP" sz="2700" dirty="0" err="1">
                <a:latin typeface="Aptos" panose="020B0004020202020204" pitchFamily="34" charset="0"/>
                <a:ea typeface="MS PGothic" charset="-128"/>
              </a:rPr>
              <a:t>other</a:t>
            </a:r>
            <a:r>
              <a:rPr lang="it-IT" altLang="ja-JP" sz="2700" dirty="0">
                <a:latin typeface="Aptos" panose="020B0004020202020204" pitchFamily="34" charset="0"/>
                <a:ea typeface="MS PGothic" charset="-128"/>
              </a:rPr>
              <a:t> non-software </a:t>
            </a:r>
            <a:r>
              <a:rPr lang="it-IT" altLang="ja-JP" sz="2700" dirty="0" err="1">
                <a:latin typeface="Aptos" panose="020B0004020202020204" pitchFamily="34" charset="0"/>
                <a:ea typeface="MS PGothic" charset="-128"/>
              </a:rPr>
              <a:t>systems</a:t>
            </a:r>
            <a:r>
              <a:rPr lang="ja-JP" altLang="it-IT" sz="2700" dirty="0">
                <a:latin typeface="Aptos" panose="020B0004020202020204" pitchFamily="34" charset="0"/>
                <a:ea typeface="MS PGothic" charset="-128"/>
              </a:rPr>
              <a:t>”</a:t>
            </a:r>
            <a:r>
              <a:rPr lang="it-IT" altLang="ja-JP" sz="2700" dirty="0">
                <a:latin typeface="Aptos" panose="020B0004020202020204" pitchFamily="34" charset="0"/>
                <a:ea typeface="MS PGothic" charset="-128"/>
              </a:rPr>
              <a:t>. 	</a:t>
            </a:r>
            <a:br>
              <a:rPr lang="it-IT" altLang="ja-JP" sz="2700" dirty="0">
                <a:latin typeface="Aptos" panose="020B0004020202020204" pitchFamily="34" charset="0"/>
                <a:ea typeface="MS PGothic" charset="-128"/>
              </a:rPr>
            </a:br>
            <a:endParaRPr lang="it-IT" altLang="it-IT" sz="2700" dirty="0">
              <a:latin typeface="Aptos" panose="020B0004020202020204" pitchFamily="34" charset="0"/>
              <a:ea typeface="MS PGothic" charset="-128"/>
            </a:endParaRPr>
          </a:p>
        </p:txBody>
      </p:sp>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2</a:t>
            </a:fld>
            <a:endParaRPr lang="it-IT" altLang="it-IT" sz="1600">
              <a:solidFill>
                <a:srgbClr val="FF9900"/>
              </a:solidFill>
            </a:endParaRPr>
          </a:p>
        </p:txBody>
      </p:sp>
      <p:sp>
        <p:nvSpPr>
          <p:cNvPr id="2" name="Rectangle 1">
            <a:extLst>
              <a:ext uri="{FF2B5EF4-FFF2-40B4-BE49-F238E27FC236}">
                <a16:creationId xmlns:a16="http://schemas.microsoft.com/office/drawing/2014/main" id="{17B3884D-B8EC-3A92-3AC1-5C82C333557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5512C1DB-B5D8-8869-87DE-7797FE37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EE0085-9C44-7D0D-A5C8-CB77D8FF6D3F}"/>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UML, WHAT IS IT?</a:t>
            </a:r>
            <a:endParaRPr lang="en-GB" sz="2400" b="1" dirty="0">
              <a:solidFill>
                <a:schemeClr val="bg1"/>
              </a:solidFill>
              <a:latin typeface="+mj-lt"/>
            </a:endParaRPr>
          </a:p>
        </p:txBody>
      </p:sp>
    </p:spTree>
    <p:extLst>
      <p:ext uri="{BB962C8B-B14F-4D97-AF65-F5344CB8AC3E}">
        <p14:creationId xmlns:p14="http://schemas.microsoft.com/office/powerpoint/2010/main" val="951033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normAutofit/>
          </a:bodyPr>
          <a:lstStyle/>
          <a:p>
            <a:r>
              <a:rPr lang="it-IT" sz="2400" dirty="0"/>
              <a:t>Ogni classe ha un’intestazione, degli attributi e delle operazioni</a:t>
            </a:r>
          </a:p>
          <a:p>
            <a:r>
              <a:rPr lang="it-IT" sz="2400" dirty="0"/>
              <a:t>Una classe viene rappresentata graficamente da un rettangolo contenente il nome della classe e, opzionalmente, l’elenco degli attributi e delle operazioni.</a:t>
            </a:r>
          </a:p>
        </p:txBody>
      </p:sp>
      <p:sp>
        <p:nvSpPr>
          <p:cNvPr id="10" name="Segnaposto numero diapositiva 5"/>
          <p:cNvSpPr>
            <a:spLocks noGrp="1"/>
          </p:cNvSpPr>
          <p:nvPr>
            <p:ph type="sldNum" sz="quarter" idx="10"/>
          </p:nvPr>
        </p:nvSpPr>
        <p:spPr/>
        <p:txBody>
          <a:bodyPr/>
          <a:lstStyle/>
          <a:p>
            <a:pPr>
              <a:defRPr/>
            </a:pPr>
            <a:fld id="{66177B82-EAB6-6F48-93A0-CF30B04634C8}" type="slidenum">
              <a:rPr lang="it-IT"/>
              <a:pPr>
                <a:defRPr/>
              </a:pPr>
              <a:t>20</a:t>
            </a:fld>
            <a:endParaRPr lang="it-IT"/>
          </a:p>
        </p:txBody>
      </p:sp>
      <p:sp>
        <p:nvSpPr>
          <p:cNvPr id="201732" name="Rectangle 4"/>
          <p:cNvSpPr>
            <a:spLocks noChangeArrowheads="1"/>
          </p:cNvSpPr>
          <p:nvPr/>
        </p:nvSpPr>
        <p:spPr bwMode="auto">
          <a:xfrm>
            <a:off x="5230814" y="3542816"/>
            <a:ext cx="1728787" cy="647700"/>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sz="1600" dirty="0"/>
              <a:t>Class Name</a:t>
            </a:r>
          </a:p>
        </p:txBody>
      </p:sp>
      <p:sp>
        <p:nvSpPr>
          <p:cNvPr id="201735" name="Rectangle 7"/>
          <p:cNvSpPr>
            <a:spLocks noChangeArrowheads="1"/>
          </p:cNvSpPr>
          <p:nvPr/>
        </p:nvSpPr>
        <p:spPr bwMode="auto">
          <a:xfrm>
            <a:off x="4656138" y="4711701"/>
            <a:ext cx="2952750" cy="504825"/>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endParaRPr lang="it-IT"/>
          </a:p>
        </p:txBody>
      </p:sp>
      <p:sp>
        <p:nvSpPr>
          <p:cNvPr id="201739" name="Text Box 11"/>
          <p:cNvSpPr txBox="1">
            <a:spLocks noChangeArrowheads="1"/>
          </p:cNvSpPr>
          <p:nvPr/>
        </p:nvSpPr>
        <p:spPr bwMode="auto">
          <a:xfrm>
            <a:off x="5303838" y="4783137"/>
            <a:ext cx="14605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1600" dirty="0">
                <a:solidFill>
                  <a:schemeClr val="bg1"/>
                </a:solidFill>
              </a:rPr>
              <a:t>   Class Name</a:t>
            </a:r>
          </a:p>
        </p:txBody>
      </p:sp>
      <p:sp>
        <p:nvSpPr>
          <p:cNvPr id="201741" name="Rectangle 13"/>
          <p:cNvSpPr>
            <a:spLocks noChangeArrowheads="1"/>
          </p:cNvSpPr>
          <p:nvPr/>
        </p:nvSpPr>
        <p:spPr bwMode="auto">
          <a:xfrm>
            <a:off x="4656138" y="5216526"/>
            <a:ext cx="2952750" cy="2873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it-IT" sz="1600"/>
              <a:t>attribute:Type = initialValue</a:t>
            </a:r>
          </a:p>
        </p:txBody>
      </p:sp>
      <p:sp>
        <p:nvSpPr>
          <p:cNvPr id="201742" name="Rectangle 14"/>
          <p:cNvSpPr>
            <a:spLocks noChangeArrowheads="1"/>
          </p:cNvSpPr>
          <p:nvPr/>
        </p:nvSpPr>
        <p:spPr bwMode="auto">
          <a:xfrm>
            <a:off x="4656138" y="5503862"/>
            <a:ext cx="2952750" cy="2873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it-IT" sz="1600"/>
              <a:t>operation(arg list) : return type</a:t>
            </a:r>
          </a:p>
        </p:txBody>
      </p:sp>
      <p:sp>
        <p:nvSpPr>
          <p:cNvPr id="2" name="Rectangle 1">
            <a:extLst>
              <a:ext uri="{FF2B5EF4-FFF2-40B4-BE49-F238E27FC236}">
                <a16:creationId xmlns:a16="http://schemas.microsoft.com/office/drawing/2014/main" id="{6EA1930A-0608-1F34-26C8-FEE7B62D6E7F}"/>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2961ACD9-9807-43BF-F1AC-251AAF641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53EB76-1539-C849-4A9B-67F85969D0BB}"/>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CLASS DIAGRAM GRAPHICAL NOTATION</a:t>
            </a:r>
          </a:p>
        </p:txBody>
      </p:sp>
    </p:spTree>
    <p:extLst>
      <p:ext uri="{BB962C8B-B14F-4D97-AF65-F5344CB8AC3E}">
        <p14:creationId xmlns:p14="http://schemas.microsoft.com/office/powerpoint/2010/main" val="1772646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25491" y="979206"/>
            <a:ext cx="8872537" cy="5878794"/>
          </a:xfrm>
        </p:spPr>
        <p:txBody>
          <a:bodyPr>
            <a:noAutofit/>
          </a:bodyPr>
          <a:lstStyle/>
          <a:p>
            <a:pPr marL="0" indent="0" algn="ctr">
              <a:buNone/>
            </a:pPr>
            <a:r>
              <a:rPr lang="it-IT" sz="1800" b="1" dirty="0"/>
              <a:t>&lt;</a:t>
            </a:r>
            <a:r>
              <a:rPr lang="it-IT" sz="1800" b="1" dirty="0" err="1"/>
              <a:t>visibilita‘</a:t>
            </a:r>
            <a:r>
              <a:rPr lang="it-IT" sz="1800" b="1" dirty="0"/>
              <a:t>&gt; &lt;nome&gt; &lt;</a:t>
            </a:r>
            <a:r>
              <a:rPr lang="it-IT" sz="1800" b="1" dirty="0" err="1"/>
              <a:t>molteplicita‘</a:t>
            </a:r>
            <a:r>
              <a:rPr lang="it-IT" sz="1800" b="1" dirty="0"/>
              <a:t>&gt; : &lt;tipo&gt; = &lt;val-iniziale&gt;</a:t>
            </a:r>
            <a:endParaRPr lang="it-IT" sz="1200" dirty="0"/>
          </a:p>
          <a:p>
            <a:r>
              <a:rPr lang="it-IT" sz="1500" b="1" dirty="0"/>
              <a:t>Nome</a:t>
            </a:r>
            <a:r>
              <a:rPr lang="it-IT" sz="1500" dirty="0"/>
              <a:t> </a:t>
            </a:r>
            <a:r>
              <a:rPr lang="it-IT" sz="1500" dirty="0">
                <a:sym typeface="Wingdings"/>
              </a:rPr>
              <a:t> obbligatorio</a:t>
            </a:r>
            <a:endParaRPr lang="it-IT" sz="1500" dirty="0"/>
          </a:p>
          <a:p>
            <a:r>
              <a:rPr lang="it-IT" sz="1500" b="1" dirty="0"/>
              <a:t>Tipo</a:t>
            </a:r>
            <a:r>
              <a:rPr lang="it-IT" sz="1500" dirty="0"/>
              <a:t>: </a:t>
            </a:r>
          </a:p>
          <a:p>
            <a:pPr lvl="1"/>
            <a:r>
              <a:rPr lang="it-IT" sz="1500" dirty="0"/>
              <a:t>tipi fondamentali predefiniti dall’UML (corrispondenti a quelli usati comunemente nei linguaggi di programmazione)</a:t>
            </a:r>
          </a:p>
          <a:p>
            <a:pPr lvl="1"/>
            <a:r>
              <a:rPr lang="it-IT" sz="1500" dirty="0"/>
              <a:t>tipo definito in un linguaggio di programmazione</a:t>
            </a:r>
          </a:p>
          <a:p>
            <a:pPr lvl="1"/>
            <a:r>
              <a:rPr lang="it-IT" sz="1500" dirty="0"/>
              <a:t>classe definita (in UML) dallo sviluppatore;</a:t>
            </a:r>
          </a:p>
          <a:p>
            <a:r>
              <a:rPr lang="it-IT" sz="1500" b="1" dirty="0"/>
              <a:t>Visibilità</a:t>
            </a:r>
            <a:r>
              <a:rPr lang="it-IT" sz="1500" dirty="0"/>
              <a:t>: privata, protetta, pubblica, package; quest’ultimo livello di visibilità significa che l’attributo è visibile da tutte le classi appartenenti allo stesso package </a:t>
            </a:r>
          </a:p>
          <a:p>
            <a:pPr lvl="1"/>
            <a:r>
              <a:rPr lang="it-IT" sz="1500" dirty="0"/>
              <a:t>+ pubblica</a:t>
            </a:r>
          </a:p>
          <a:p>
            <a:pPr lvl="1"/>
            <a:r>
              <a:rPr lang="it-IT" sz="1500" dirty="0"/>
              <a:t># protetta</a:t>
            </a:r>
          </a:p>
          <a:p>
            <a:pPr lvl="1"/>
            <a:r>
              <a:rPr lang="it-IT" sz="1500" dirty="0"/>
              <a:t>~ package</a:t>
            </a:r>
          </a:p>
          <a:p>
            <a:pPr lvl="1"/>
            <a:r>
              <a:rPr lang="it-IT" sz="1500" dirty="0"/>
              <a:t>- privata</a:t>
            </a:r>
          </a:p>
          <a:p>
            <a:r>
              <a:rPr lang="it-IT" sz="1500" b="1" dirty="0"/>
              <a:t>Molteplicità</a:t>
            </a:r>
            <a:r>
              <a:rPr lang="it-IT" sz="1500" dirty="0"/>
              <a:t>: ´ındica se l’attributo può essere replicato, cioè avere più valori (array). Si ındica con un numero o un intervallo numerico fra parentesi quadre</a:t>
            </a:r>
          </a:p>
          <a:p>
            <a:pPr lvl="1"/>
            <a:r>
              <a:rPr lang="it-IT" sz="1500" dirty="0"/>
              <a:t>[3] tre valori</a:t>
            </a:r>
          </a:p>
          <a:p>
            <a:pPr lvl="1"/>
            <a:r>
              <a:rPr lang="it-IT" sz="1500" dirty="0"/>
              <a:t>[1..4] da uno a quattro valori</a:t>
            </a:r>
          </a:p>
          <a:p>
            <a:pPr lvl="1"/>
            <a:r>
              <a:rPr lang="it-IT" sz="1500" dirty="0"/>
              <a:t>[1..*] uno o più valori</a:t>
            </a:r>
          </a:p>
          <a:p>
            <a:pPr lvl="1"/>
            <a:r>
              <a:rPr lang="it-IT" sz="1500" dirty="0"/>
              <a:t>[0..1] zero o un valore (attributo opzionale)</a:t>
            </a:r>
          </a:p>
          <a:p>
            <a:r>
              <a:rPr lang="it-IT" sz="1500" b="1" dirty="0"/>
              <a:t>Valore di Default</a:t>
            </a:r>
            <a:r>
              <a:rPr lang="it-IT" sz="1500" dirty="0"/>
              <a:t>: valore assegnato all’attributo quando si crea l’oggetto.</a:t>
            </a:r>
          </a:p>
          <a:p>
            <a:pPr lvl="1"/>
            <a:endParaRPr lang="it-IT" sz="1400" dirty="0"/>
          </a:p>
        </p:txBody>
      </p:sp>
      <p:sp>
        <p:nvSpPr>
          <p:cNvPr id="4" name="Segnaposto numero diapositiva 3"/>
          <p:cNvSpPr>
            <a:spLocks noGrp="1"/>
          </p:cNvSpPr>
          <p:nvPr>
            <p:ph type="sldNum" sz="quarter" idx="10"/>
          </p:nvPr>
        </p:nvSpPr>
        <p:spPr>
          <a:prstGeom prst="rect">
            <a:avLst/>
          </a:prstGeom>
        </p:spPr>
        <p:txBody>
          <a:bodyPr/>
          <a:lstStyle/>
          <a:p>
            <a:fld id="{760FD739-72FB-7F4C-B85F-CC87BB8B778D}" type="slidenum">
              <a:rPr lang="it-IT" smtClean="0"/>
              <a:pPr/>
              <a:t>21</a:t>
            </a:fld>
            <a:endParaRPr lang="it-IT" dirty="0"/>
          </a:p>
        </p:txBody>
      </p:sp>
      <p:sp>
        <p:nvSpPr>
          <p:cNvPr id="5" name="Rectangle 4">
            <a:extLst>
              <a:ext uri="{FF2B5EF4-FFF2-40B4-BE49-F238E27FC236}">
                <a16:creationId xmlns:a16="http://schemas.microsoft.com/office/drawing/2014/main" id="{01E30525-F138-8CD1-EA94-BC9FB2BFAE2C}"/>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41AD0C1B-4B42-1462-874B-FDCC7E441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515099A-CCC6-8891-2A0E-C31C858DFD4F}"/>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SIGNATURE</a:t>
            </a:r>
          </a:p>
        </p:txBody>
      </p:sp>
    </p:spTree>
    <p:extLst>
      <p:ext uri="{BB962C8B-B14F-4D97-AF65-F5344CB8AC3E}">
        <p14:creationId xmlns:p14="http://schemas.microsoft.com/office/powerpoint/2010/main" val="821611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62500" lnSpcReduction="20000"/>
          </a:bodyPr>
          <a:lstStyle/>
          <a:p>
            <a:pPr marL="0" indent="0" algn="ctr">
              <a:buNone/>
            </a:pPr>
            <a:r>
              <a:rPr lang="it-IT" sz="3500" b="1" dirty="0"/>
              <a:t>&lt;</a:t>
            </a:r>
            <a:r>
              <a:rPr lang="it-IT" sz="3500" b="1" dirty="0" err="1"/>
              <a:t>visibilita‘</a:t>
            </a:r>
            <a:r>
              <a:rPr lang="it-IT" sz="3500" b="1" dirty="0"/>
              <a:t>&gt; &lt;nome&gt; (&lt;lista-parametri&gt;) : &lt;tipo&gt;</a:t>
            </a:r>
          </a:p>
          <a:p>
            <a:pPr marL="0" indent="0" algn="ctr">
              <a:buNone/>
            </a:pPr>
            <a:endParaRPr lang="it-IT" sz="3500" b="1" dirty="0"/>
          </a:p>
          <a:p>
            <a:pPr marL="0" indent="0">
              <a:buNone/>
            </a:pPr>
            <a:r>
              <a:rPr lang="it-IT" sz="3500" b="1" dirty="0"/>
              <a:t>Per ogni parametro:</a:t>
            </a:r>
          </a:p>
          <a:p>
            <a:pPr marL="0" indent="0">
              <a:buNone/>
            </a:pPr>
            <a:r>
              <a:rPr lang="it-IT" sz="3500" b="1" dirty="0"/>
              <a:t>&lt;direzione&gt; &lt;nome&gt; : &lt;tipo&gt; = &lt;val-default&gt;</a:t>
            </a:r>
          </a:p>
          <a:p>
            <a:endParaRPr lang="it-IT" dirty="0"/>
          </a:p>
          <a:p>
            <a:endParaRPr lang="it-IT" dirty="0"/>
          </a:p>
          <a:p>
            <a:r>
              <a:rPr lang="it-IT" dirty="0"/>
              <a:t>PARAMETRI</a:t>
            </a:r>
          </a:p>
          <a:p>
            <a:pPr lvl="1"/>
            <a:r>
              <a:rPr lang="it-IT" dirty="0"/>
              <a:t>Direzione: ingresso (in), uscita (out), ingresso e uscita (</a:t>
            </a:r>
            <a:r>
              <a:rPr lang="it-IT" dirty="0" err="1"/>
              <a:t>inout</a:t>
            </a:r>
            <a:r>
              <a:rPr lang="it-IT" dirty="0"/>
              <a:t>);</a:t>
            </a:r>
          </a:p>
          <a:p>
            <a:pPr lvl="1"/>
            <a:r>
              <a:rPr lang="it-IT" dirty="0"/>
              <a:t>Tipo;</a:t>
            </a:r>
          </a:p>
          <a:p>
            <a:pPr lvl="1"/>
            <a:r>
              <a:rPr lang="it-IT" dirty="0"/>
              <a:t>Valore default: valore passato al metodo che implementa la funzione.</a:t>
            </a:r>
          </a:p>
          <a:p>
            <a:pPr lvl="1"/>
            <a:r>
              <a:rPr lang="it-IT" dirty="0"/>
              <a:t>Solo il nome del parametro è obbligatorio</a:t>
            </a:r>
          </a:p>
          <a:p>
            <a:pPr lvl="1"/>
            <a:r>
              <a:rPr lang="it-IT" dirty="0"/>
              <a:t>Parametri separati da virgole</a:t>
            </a:r>
          </a:p>
          <a:p>
            <a:r>
              <a:rPr lang="it-IT" dirty="0"/>
              <a:t>OPERAZIONI</a:t>
            </a:r>
          </a:p>
          <a:p>
            <a:pPr lvl="1"/>
            <a:r>
              <a:rPr lang="it-IT" dirty="0"/>
              <a:t>Visibilità (come attributi)</a:t>
            </a:r>
          </a:p>
          <a:p>
            <a:pPr lvl="1"/>
            <a:r>
              <a:rPr lang="it-IT" dirty="0"/>
              <a:t>Tipo del valore restituito</a:t>
            </a:r>
          </a:p>
        </p:txBody>
      </p:sp>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22</a:t>
            </a:fld>
            <a:endParaRPr lang="it-IT"/>
          </a:p>
        </p:txBody>
      </p:sp>
      <p:sp>
        <p:nvSpPr>
          <p:cNvPr id="5" name="Rectangle 4">
            <a:extLst>
              <a:ext uri="{FF2B5EF4-FFF2-40B4-BE49-F238E27FC236}">
                <a16:creationId xmlns:a16="http://schemas.microsoft.com/office/drawing/2014/main" id="{BB1947B1-DFB9-48EF-400E-9BDE7857F8B2}"/>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63EE4DFE-6677-1BC5-88A6-27605540D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A273E8B-324D-9E17-4259-0E6A523EBBEF}"/>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SIGNATURE</a:t>
            </a:r>
          </a:p>
        </p:txBody>
      </p:sp>
    </p:spTree>
    <p:extLst>
      <p:ext uri="{BB962C8B-B14F-4D97-AF65-F5344CB8AC3E}">
        <p14:creationId xmlns:p14="http://schemas.microsoft.com/office/powerpoint/2010/main" val="505537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gnaposto numero diapositiva 5"/>
          <p:cNvSpPr>
            <a:spLocks noGrp="1"/>
          </p:cNvSpPr>
          <p:nvPr>
            <p:ph type="sldNum" sz="quarter" idx="10"/>
          </p:nvPr>
        </p:nvSpPr>
        <p:spPr/>
        <p:txBody>
          <a:bodyPr/>
          <a:lstStyle/>
          <a:p>
            <a:pPr>
              <a:defRPr/>
            </a:pPr>
            <a:fld id="{3532FC2C-00B7-6B41-9774-4B81DB819B21}" type="slidenum">
              <a:rPr lang="it-IT"/>
              <a:pPr>
                <a:defRPr/>
              </a:pPr>
              <a:t>23</a:t>
            </a:fld>
            <a:endParaRPr lang="it-IT"/>
          </a:p>
        </p:txBody>
      </p:sp>
      <p:sp>
        <p:nvSpPr>
          <p:cNvPr id="202756" name="Rectangle 4"/>
          <p:cNvSpPr>
            <a:spLocks noChangeArrowheads="1"/>
          </p:cNvSpPr>
          <p:nvPr/>
        </p:nvSpPr>
        <p:spPr bwMode="auto">
          <a:xfrm>
            <a:off x="4943476" y="1844676"/>
            <a:ext cx="1584325" cy="576263"/>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dirty="0"/>
              <a:t>Class A</a:t>
            </a:r>
          </a:p>
        </p:txBody>
      </p:sp>
      <p:sp>
        <p:nvSpPr>
          <p:cNvPr id="202757" name="Rectangle 5"/>
          <p:cNvSpPr>
            <a:spLocks noChangeArrowheads="1"/>
          </p:cNvSpPr>
          <p:nvPr/>
        </p:nvSpPr>
        <p:spPr bwMode="auto">
          <a:xfrm>
            <a:off x="8183564" y="1844676"/>
            <a:ext cx="1584325" cy="576263"/>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dirty="0">
                <a:solidFill>
                  <a:schemeClr val="lt1"/>
                </a:solidFill>
              </a:rPr>
              <a:t>Class B</a:t>
            </a:r>
          </a:p>
        </p:txBody>
      </p:sp>
      <p:sp>
        <p:nvSpPr>
          <p:cNvPr id="202758" name="Line 6"/>
          <p:cNvSpPr>
            <a:spLocks noChangeShapeType="1"/>
          </p:cNvSpPr>
          <p:nvPr/>
        </p:nvSpPr>
        <p:spPr bwMode="auto">
          <a:xfrm>
            <a:off x="6527801" y="2133600"/>
            <a:ext cx="16557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2759" name="Text Box 7"/>
          <p:cNvSpPr txBox="1">
            <a:spLocks noChangeArrowheads="1"/>
          </p:cNvSpPr>
          <p:nvPr/>
        </p:nvSpPr>
        <p:spPr bwMode="auto">
          <a:xfrm>
            <a:off x="6529389" y="2133600"/>
            <a:ext cx="71913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role A</a:t>
            </a:r>
          </a:p>
        </p:txBody>
      </p:sp>
      <p:sp>
        <p:nvSpPr>
          <p:cNvPr id="202760" name="Text Box 8"/>
          <p:cNvSpPr txBox="1">
            <a:spLocks noChangeArrowheads="1"/>
          </p:cNvSpPr>
          <p:nvPr/>
        </p:nvSpPr>
        <p:spPr bwMode="auto">
          <a:xfrm>
            <a:off x="7537450" y="1844675"/>
            <a:ext cx="7191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role B</a:t>
            </a:r>
          </a:p>
        </p:txBody>
      </p:sp>
      <p:sp>
        <p:nvSpPr>
          <p:cNvPr id="202761" name="Text Box 9"/>
          <p:cNvSpPr txBox="1">
            <a:spLocks noChangeArrowheads="1"/>
          </p:cNvSpPr>
          <p:nvPr/>
        </p:nvSpPr>
        <p:spPr bwMode="auto">
          <a:xfrm>
            <a:off x="1679284" y="3141663"/>
            <a:ext cx="254346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endParaRPr lang="it-IT"/>
          </a:p>
        </p:txBody>
      </p:sp>
      <p:sp>
        <p:nvSpPr>
          <p:cNvPr id="202762" name="Text Box 10"/>
          <p:cNvSpPr txBox="1">
            <a:spLocks noChangeArrowheads="1"/>
          </p:cNvSpPr>
          <p:nvPr/>
        </p:nvSpPr>
        <p:spPr bwMode="auto">
          <a:xfrm>
            <a:off x="1369084" y="3206750"/>
            <a:ext cx="306956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endParaRPr lang="it-IT"/>
          </a:p>
        </p:txBody>
      </p:sp>
      <p:sp>
        <p:nvSpPr>
          <p:cNvPr id="202763" name="Text Box 11"/>
          <p:cNvSpPr txBox="1">
            <a:spLocks noChangeArrowheads="1"/>
          </p:cNvSpPr>
          <p:nvPr/>
        </p:nvSpPr>
        <p:spPr bwMode="auto">
          <a:xfrm>
            <a:off x="2133600" y="1989139"/>
            <a:ext cx="20193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2400" u="sng"/>
              <a:t>Association</a:t>
            </a:r>
          </a:p>
        </p:txBody>
      </p:sp>
      <p:sp>
        <p:nvSpPr>
          <p:cNvPr id="202764" name="Text Box 12"/>
          <p:cNvSpPr txBox="1">
            <a:spLocks noChangeArrowheads="1"/>
          </p:cNvSpPr>
          <p:nvPr/>
        </p:nvSpPr>
        <p:spPr bwMode="auto">
          <a:xfrm>
            <a:off x="2015870" y="4076701"/>
            <a:ext cx="26761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it-IT" sz="2400" u="sng"/>
              <a:t>Generalization</a:t>
            </a:r>
          </a:p>
        </p:txBody>
      </p:sp>
      <p:sp>
        <p:nvSpPr>
          <p:cNvPr id="202765" name="Rectangle 13"/>
          <p:cNvSpPr>
            <a:spLocks noChangeArrowheads="1"/>
          </p:cNvSpPr>
          <p:nvPr/>
        </p:nvSpPr>
        <p:spPr bwMode="auto">
          <a:xfrm>
            <a:off x="6672263" y="3716339"/>
            <a:ext cx="1511300" cy="504825"/>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dirty="0" err="1">
                <a:solidFill>
                  <a:schemeClr val="lt1"/>
                </a:solidFill>
              </a:rPr>
              <a:t>Supertype</a:t>
            </a:r>
            <a:endParaRPr lang="it-IT" sz="1600" dirty="0">
              <a:solidFill>
                <a:schemeClr val="lt1"/>
              </a:solidFill>
            </a:endParaRPr>
          </a:p>
        </p:txBody>
      </p:sp>
      <p:sp>
        <p:nvSpPr>
          <p:cNvPr id="202766" name="Rectangle 14"/>
          <p:cNvSpPr>
            <a:spLocks noChangeArrowheads="1"/>
          </p:cNvSpPr>
          <p:nvPr/>
        </p:nvSpPr>
        <p:spPr bwMode="auto">
          <a:xfrm>
            <a:off x="7608888" y="5229226"/>
            <a:ext cx="1511300" cy="504825"/>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a:solidFill>
                  <a:schemeClr val="lt1"/>
                </a:solidFill>
              </a:rPr>
              <a:t>Subtype 2</a:t>
            </a:r>
          </a:p>
        </p:txBody>
      </p:sp>
      <p:sp>
        <p:nvSpPr>
          <p:cNvPr id="202767" name="Rectangle 15"/>
          <p:cNvSpPr>
            <a:spLocks noChangeArrowheads="1"/>
          </p:cNvSpPr>
          <p:nvPr/>
        </p:nvSpPr>
        <p:spPr bwMode="auto">
          <a:xfrm>
            <a:off x="5808663" y="5229226"/>
            <a:ext cx="1511300" cy="504825"/>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a:solidFill>
                  <a:schemeClr val="lt1"/>
                </a:solidFill>
              </a:rPr>
              <a:t>Subtype 1</a:t>
            </a:r>
          </a:p>
        </p:txBody>
      </p:sp>
      <p:sp>
        <p:nvSpPr>
          <p:cNvPr id="202768" name="Line 16"/>
          <p:cNvSpPr>
            <a:spLocks noChangeShapeType="1"/>
          </p:cNvSpPr>
          <p:nvPr/>
        </p:nvSpPr>
        <p:spPr bwMode="auto">
          <a:xfrm>
            <a:off x="6527801" y="4868863"/>
            <a:ext cx="18002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2769" name="Line 17"/>
          <p:cNvSpPr>
            <a:spLocks noChangeShapeType="1"/>
          </p:cNvSpPr>
          <p:nvPr/>
        </p:nvSpPr>
        <p:spPr bwMode="auto">
          <a:xfrm flipV="1">
            <a:off x="6527800" y="4868863"/>
            <a:ext cx="0" cy="3603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2770" name="Line 18"/>
          <p:cNvSpPr>
            <a:spLocks noChangeShapeType="1"/>
          </p:cNvSpPr>
          <p:nvPr/>
        </p:nvSpPr>
        <p:spPr bwMode="auto">
          <a:xfrm flipV="1">
            <a:off x="8328025" y="4868863"/>
            <a:ext cx="0" cy="3603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2773" name="Line 21"/>
          <p:cNvSpPr>
            <a:spLocks noChangeShapeType="1"/>
          </p:cNvSpPr>
          <p:nvPr/>
        </p:nvSpPr>
        <p:spPr bwMode="auto">
          <a:xfrm flipV="1">
            <a:off x="7464425" y="4508501"/>
            <a:ext cx="0" cy="3587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2774" name="AutoShape 22"/>
          <p:cNvSpPr>
            <a:spLocks noChangeArrowheads="1"/>
          </p:cNvSpPr>
          <p:nvPr/>
        </p:nvSpPr>
        <p:spPr bwMode="auto">
          <a:xfrm>
            <a:off x="7319964" y="4221164"/>
            <a:ext cx="288925" cy="2889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2776" name="Text Box 24"/>
          <p:cNvSpPr txBox="1">
            <a:spLocks noChangeArrowheads="1"/>
          </p:cNvSpPr>
          <p:nvPr/>
        </p:nvSpPr>
        <p:spPr bwMode="auto">
          <a:xfrm>
            <a:off x="7608889" y="4292600"/>
            <a:ext cx="18002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discriminator</a:t>
            </a:r>
          </a:p>
        </p:txBody>
      </p:sp>
      <p:sp>
        <p:nvSpPr>
          <p:cNvPr id="5" name="Rectangle 4">
            <a:extLst>
              <a:ext uri="{FF2B5EF4-FFF2-40B4-BE49-F238E27FC236}">
                <a16:creationId xmlns:a16="http://schemas.microsoft.com/office/drawing/2014/main" id="{B354911B-AEC6-5A61-861C-1D93CE884B92}"/>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E65F4919-C2DC-FA57-41A7-E476686A5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E46AEAB-7131-F753-899A-4FC0038EE35B}"/>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CLASS DIAGRAM RELATIONS</a:t>
            </a:r>
          </a:p>
        </p:txBody>
      </p:sp>
    </p:spTree>
    <p:extLst>
      <p:ext uri="{BB962C8B-B14F-4D97-AF65-F5344CB8AC3E}">
        <p14:creationId xmlns:p14="http://schemas.microsoft.com/office/powerpoint/2010/main" val="1129639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egnaposto numero diapositiva 5"/>
          <p:cNvSpPr>
            <a:spLocks noGrp="1"/>
          </p:cNvSpPr>
          <p:nvPr>
            <p:ph type="sldNum" sz="quarter" idx="12"/>
          </p:nvPr>
        </p:nvSpPr>
        <p:spPr/>
        <p:txBody>
          <a:bodyPr/>
          <a:lstStyle/>
          <a:p>
            <a:pPr>
              <a:defRPr/>
            </a:pPr>
            <a:fld id="{F99722CC-6EA0-244E-9D5F-9EB9891E7858}" type="slidenum">
              <a:rPr lang="it-IT"/>
              <a:pPr>
                <a:defRPr/>
              </a:pPr>
              <a:t>24</a:t>
            </a:fld>
            <a:endParaRPr lang="it-IT"/>
          </a:p>
        </p:txBody>
      </p:sp>
      <p:sp>
        <p:nvSpPr>
          <p:cNvPr id="203782" name="Rectangle 6"/>
          <p:cNvSpPr>
            <a:spLocks noChangeArrowheads="1"/>
          </p:cNvSpPr>
          <p:nvPr/>
        </p:nvSpPr>
        <p:spPr bwMode="auto">
          <a:xfrm>
            <a:off x="6816726" y="1412876"/>
            <a:ext cx="1439863" cy="360363"/>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a:t>Class</a:t>
            </a:r>
          </a:p>
        </p:txBody>
      </p:sp>
      <p:sp>
        <p:nvSpPr>
          <p:cNvPr id="203785" name="Rectangle 9"/>
          <p:cNvSpPr>
            <a:spLocks noChangeArrowheads="1"/>
          </p:cNvSpPr>
          <p:nvPr/>
        </p:nvSpPr>
        <p:spPr bwMode="auto">
          <a:xfrm>
            <a:off x="6816726" y="1916113"/>
            <a:ext cx="1439863" cy="360362"/>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a:t>Class</a:t>
            </a:r>
          </a:p>
        </p:txBody>
      </p:sp>
      <p:sp>
        <p:nvSpPr>
          <p:cNvPr id="203786" name="Rectangle 10"/>
          <p:cNvSpPr>
            <a:spLocks noChangeArrowheads="1"/>
          </p:cNvSpPr>
          <p:nvPr/>
        </p:nvSpPr>
        <p:spPr bwMode="auto">
          <a:xfrm>
            <a:off x="6816726" y="2492376"/>
            <a:ext cx="1439863" cy="360363"/>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dirty="0"/>
              <a:t>Class</a:t>
            </a:r>
          </a:p>
        </p:txBody>
      </p:sp>
      <p:sp>
        <p:nvSpPr>
          <p:cNvPr id="203787" name="Rectangle 11"/>
          <p:cNvSpPr>
            <a:spLocks noChangeArrowheads="1"/>
          </p:cNvSpPr>
          <p:nvPr/>
        </p:nvSpPr>
        <p:spPr bwMode="auto">
          <a:xfrm>
            <a:off x="6816726" y="3068638"/>
            <a:ext cx="1439863" cy="360362"/>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a:t>Class</a:t>
            </a:r>
          </a:p>
        </p:txBody>
      </p:sp>
      <p:sp>
        <p:nvSpPr>
          <p:cNvPr id="203788" name="Rectangle 12"/>
          <p:cNvSpPr>
            <a:spLocks noChangeArrowheads="1"/>
          </p:cNvSpPr>
          <p:nvPr/>
        </p:nvSpPr>
        <p:spPr bwMode="auto">
          <a:xfrm>
            <a:off x="6816726" y="4365626"/>
            <a:ext cx="1439863" cy="574675"/>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a:t>Class</a:t>
            </a:r>
          </a:p>
        </p:txBody>
      </p:sp>
      <p:sp>
        <p:nvSpPr>
          <p:cNvPr id="203791" name="Line 15"/>
          <p:cNvSpPr>
            <a:spLocks noChangeShapeType="1"/>
          </p:cNvSpPr>
          <p:nvPr/>
        </p:nvSpPr>
        <p:spPr bwMode="auto">
          <a:xfrm>
            <a:off x="5591175" y="1628775"/>
            <a:ext cx="12255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3792" name="Line 16"/>
          <p:cNvSpPr>
            <a:spLocks noChangeShapeType="1"/>
          </p:cNvSpPr>
          <p:nvPr/>
        </p:nvSpPr>
        <p:spPr bwMode="auto">
          <a:xfrm>
            <a:off x="5591175" y="2708275"/>
            <a:ext cx="12255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3793" name="Line 17"/>
          <p:cNvSpPr>
            <a:spLocks noChangeShapeType="1"/>
          </p:cNvSpPr>
          <p:nvPr/>
        </p:nvSpPr>
        <p:spPr bwMode="auto">
          <a:xfrm>
            <a:off x="5591175" y="2133600"/>
            <a:ext cx="12255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3794" name="Line 18"/>
          <p:cNvSpPr>
            <a:spLocks noChangeShapeType="1"/>
          </p:cNvSpPr>
          <p:nvPr/>
        </p:nvSpPr>
        <p:spPr bwMode="auto">
          <a:xfrm>
            <a:off x="5591175" y="3284538"/>
            <a:ext cx="12255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3796" name="Text Box 20"/>
          <p:cNvSpPr txBox="1">
            <a:spLocks noChangeArrowheads="1"/>
          </p:cNvSpPr>
          <p:nvPr/>
        </p:nvSpPr>
        <p:spPr bwMode="auto">
          <a:xfrm>
            <a:off x="8543925" y="1341438"/>
            <a:ext cx="1295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it-IT"/>
          </a:p>
        </p:txBody>
      </p:sp>
      <p:sp>
        <p:nvSpPr>
          <p:cNvPr id="203797" name="Text Box 21"/>
          <p:cNvSpPr txBox="1">
            <a:spLocks noChangeArrowheads="1"/>
          </p:cNvSpPr>
          <p:nvPr/>
        </p:nvSpPr>
        <p:spPr bwMode="auto">
          <a:xfrm>
            <a:off x="8956676" y="1360488"/>
            <a:ext cx="9556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it-IT"/>
          </a:p>
        </p:txBody>
      </p:sp>
      <p:sp>
        <p:nvSpPr>
          <p:cNvPr id="203798" name="Text Box 22"/>
          <p:cNvSpPr txBox="1">
            <a:spLocks noChangeArrowheads="1"/>
          </p:cNvSpPr>
          <p:nvPr/>
        </p:nvSpPr>
        <p:spPr bwMode="auto">
          <a:xfrm>
            <a:off x="8472488" y="1431925"/>
            <a:ext cx="1295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1400"/>
              <a:t>exactly one</a:t>
            </a:r>
          </a:p>
        </p:txBody>
      </p:sp>
      <p:sp>
        <p:nvSpPr>
          <p:cNvPr id="203799" name="Text Box 23"/>
          <p:cNvSpPr txBox="1">
            <a:spLocks noChangeArrowheads="1"/>
          </p:cNvSpPr>
          <p:nvPr/>
        </p:nvSpPr>
        <p:spPr bwMode="auto">
          <a:xfrm>
            <a:off x="8472489" y="1916113"/>
            <a:ext cx="194468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1400"/>
              <a:t>many (zero or more)</a:t>
            </a:r>
          </a:p>
        </p:txBody>
      </p:sp>
      <p:sp>
        <p:nvSpPr>
          <p:cNvPr id="203800" name="Text Box 24"/>
          <p:cNvSpPr txBox="1">
            <a:spLocks noChangeArrowheads="1"/>
          </p:cNvSpPr>
          <p:nvPr/>
        </p:nvSpPr>
        <p:spPr bwMode="auto">
          <a:xfrm>
            <a:off x="8472489" y="2492375"/>
            <a:ext cx="194468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1400"/>
              <a:t>optional (zero or one)</a:t>
            </a:r>
          </a:p>
        </p:txBody>
      </p:sp>
      <p:sp>
        <p:nvSpPr>
          <p:cNvPr id="203801" name="Text Box 25"/>
          <p:cNvSpPr txBox="1">
            <a:spLocks noChangeArrowheads="1"/>
          </p:cNvSpPr>
          <p:nvPr/>
        </p:nvSpPr>
        <p:spPr bwMode="auto">
          <a:xfrm>
            <a:off x="8472489" y="3068638"/>
            <a:ext cx="194468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1400"/>
              <a:t>numerically specified</a:t>
            </a:r>
          </a:p>
        </p:txBody>
      </p:sp>
      <p:sp>
        <p:nvSpPr>
          <p:cNvPr id="203802" name="Text Box 26"/>
          <p:cNvSpPr txBox="1">
            <a:spLocks noChangeArrowheads="1"/>
          </p:cNvSpPr>
          <p:nvPr/>
        </p:nvSpPr>
        <p:spPr bwMode="auto">
          <a:xfrm>
            <a:off x="6526214" y="1323975"/>
            <a:ext cx="43338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1</a:t>
            </a:r>
          </a:p>
        </p:txBody>
      </p:sp>
      <p:sp>
        <p:nvSpPr>
          <p:cNvPr id="203803" name="Text Box 27"/>
          <p:cNvSpPr txBox="1">
            <a:spLocks noChangeArrowheads="1"/>
          </p:cNvSpPr>
          <p:nvPr/>
        </p:nvSpPr>
        <p:spPr bwMode="auto">
          <a:xfrm>
            <a:off x="6527800" y="1844675"/>
            <a:ext cx="4333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cs typeface="Arial" charset="0"/>
              </a:rPr>
              <a:t>*</a:t>
            </a:r>
          </a:p>
        </p:txBody>
      </p:sp>
      <p:sp>
        <p:nvSpPr>
          <p:cNvPr id="203804" name="Text Box 28"/>
          <p:cNvSpPr txBox="1">
            <a:spLocks noChangeArrowheads="1"/>
          </p:cNvSpPr>
          <p:nvPr/>
        </p:nvSpPr>
        <p:spPr bwMode="auto">
          <a:xfrm>
            <a:off x="6167439" y="2403475"/>
            <a:ext cx="9366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0 …1</a:t>
            </a:r>
          </a:p>
        </p:txBody>
      </p:sp>
      <p:sp>
        <p:nvSpPr>
          <p:cNvPr id="203806" name="Text Box 30"/>
          <p:cNvSpPr txBox="1">
            <a:spLocks noChangeArrowheads="1"/>
          </p:cNvSpPr>
          <p:nvPr/>
        </p:nvSpPr>
        <p:spPr bwMode="auto">
          <a:xfrm>
            <a:off x="6167439" y="2979738"/>
            <a:ext cx="9366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m .. n</a:t>
            </a:r>
          </a:p>
        </p:txBody>
      </p:sp>
      <p:sp>
        <p:nvSpPr>
          <p:cNvPr id="203807" name="Text Box 31"/>
          <p:cNvSpPr txBox="1">
            <a:spLocks noChangeArrowheads="1"/>
          </p:cNvSpPr>
          <p:nvPr/>
        </p:nvSpPr>
        <p:spPr bwMode="auto">
          <a:xfrm>
            <a:off x="2135189" y="4365626"/>
            <a:ext cx="194468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it-IT"/>
          </a:p>
        </p:txBody>
      </p:sp>
      <p:sp>
        <p:nvSpPr>
          <p:cNvPr id="203808" name="Text Box 32"/>
          <p:cNvSpPr txBox="1">
            <a:spLocks noChangeArrowheads="1"/>
          </p:cNvSpPr>
          <p:nvPr/>
        </p:nvSpPr>
        <p:spPr bwMode="auto">
          <a:xfrm>
            <a:off x="2063751" y="4508501"/>
            <a:ext cx="18002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it-IT"/>
          </a:p>
        </p:txBody>
      </p:sp>
      <p:sp>
        <p:nvSpPr>
          <p:cNvPr id="203809" name="Text Box 33"/>
          <p:cNvSpPr txBox="1">
            <a:spLocks noChangeArrowheads="1"/>
          </p:cNvSpPr>
          <p:nvPr/>
        </p:nvSpPr>
        <p:spPr bwMode="auto">
          <a:xfrm>
            <a:off x="2063750" y="4387850"/>
            <a:ext cx="15113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600" u="sng"/>
              <a:t>Aggregation</a:t>
            </a:r>
            <a:endParaRPr lang="it-IT" sz="1600" u="sng" dirty="0"/>
          </a:p>
        </p:txBody>
      </p:sp>
      <p:sp>
        <p:nvSpPr>
          <p:cNvPr id="203810" name="AutoShape 34"/>
          <p:cNvSpPr>
            <a:spLocks noChangeArrowheads="1"/>
          </p:cNvSpPr>
          <p:nvPr/>
        </p:nvSpPr>
        <p:spPr bwMode="auto">
          <a:xfrm>
            <a:off x="6456364" y="4508501"/>
            <a:ext cx="358775" cy="288925"/>
          </a:xfrm>
          <a:prstGeom prst="diamond">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3813" name="Line 37"/>
          <p:cNvSpPr>
            <a:spLocks noChangeShapeType="1"/>
          </p:cNvSpPr>
          <p:nvPr/>
        </p:nvSpPr>
        <p:spPr bwMode="auto">
          <a:xfrm flipH="1">
            <a:off x="5448301" y="4652963"/>
            <a:ext cx="10080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3814" name="Text Box 38"/>
          <p:cNvSpPr txBox="1">
            <a:spLocks noChangeArrowheads="1"/>
          </p:cNvSpPr>
          <p:nvPr/>
        </p:nvSpPr>
        <p:spPr bwMode="auto">
          <a:xfrm>
            <a:off x="2063750" y="5397500"/>
            <a:ext cx="15113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600" u="sng"/>
              <a:t>Composition</a:t>
            </a:r>
          </a:p>
        </p:txBody>
      </p:sp>
      <p:sp>
        <p:nvSpPr>
          <p:cNvPr id="203815" name="Rectangle 39"/>
          <p:cNvSpPr>
            <a:spLocks noChangeArrowheads="1"/>
          </p:cNvSpPr>
          <p:nvPr/>
        </p:nvSpPr>
        <p:spPr bwMode="auto">
          <a:xfrm>
            <a:off x="6816726" y="5375276"/>
            <a:ext cx="1439863" cy="574675"/>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a:t>Class</a:t>
            </a:r>
          </a:p>
        </p:txBody>
      </p:sp>
      <p:sp>
        <p:nvSpPr>
          <p:cNvPr id="203816" name="AutoShape 40"/>
          <p:cNvSpPr>
            <a:spLocks noChangeArrowheads="1"/>
          </p:cNvSpPr>
          <p:nvPr/>
        </p:nvSpPr>
        <p:spPr bwMode="auto">
          <a:xfrm>
            <a:off x="6457951" y="5516564"/>
            <a:ext cx="358775" cy="288925"/>
          </a:xfrm>
          <a:prstGeom prst="diamond">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3817" name="Line 41"/>
          <p:cNvSpPr>
            <a:spLocks noChangeShapeType="1"/>
          </p:cNvSpPr>
          <p:nvPr/>
        </p:nvSpPr>
        <p:spPr bwMode="auto">
          <a:xfrm flipH="1">
            <a:off x="5448301" y="5661025"/>
            <a:ext cx="10080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35" name="Text Box 33"/>
          <p:cNvSpPr txBox="1">
            <a:spLocks noChangeArrowheads="1"/>
          </p:cNvSpPr>
          <p:nvPr/>
        </p:nvSpPr>
        <p:spPr bwMode="auto">
          <a:xfrm>
            <a:off x="2019300" y="1398587"/>
            <a:ext cx="15113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600" u="sng" dirty="0" err="1"/>
              <a:t>Multiplicities</a:t>
            </a:r>
            <a:endParaRPr lang="it-IT" sz="1600" u="sng" dirty="0"/>
          </a:p>
        </p:txBody>
      </p:sp>
      <p:sp>
        <p:nvSpPr>
          <p:cNvPr id="3" name="Rectangle 2">
            <a:extLst>
              <a:ext uri="{FF2B5EF4-FFF2-40B4-BE49-F238E27FC236}">
                <a16:creationId xmlns:a16="http://schemas.microsoft.com/office/drawing/2014/main" id="{4D76542D-35E5-1629-DA1F-0B96388F48C0}"/>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Picture 3" descr="logo centenario">
            <a:extLst>
              <a:ext uri="{FF2B5EF4-FFF2-40B4-BE49-F238E27FC236}">
                <a16:creationId xmlns:a16="http://schemas.microsoft.com/office/drawing/2014/main" id="{2A8D9315-65D2-E171-680C-169CBCD20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C9354D7-0CE1-A032-34FA-970D75EFC03C}"/>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CLASS DIAGRAM RELATIONS</a:t>
            </a:r>
          </a:p>
        </p:txBody>
      </p:sp>
    </p:spTree>
    <p:extLst>
      <p:ext uri="{BB962C8B-B14F-4D97-AF65-F5344CB8AC3E}">
        <p14:creationId xmlns:p14="http://schemas.microsoft.com/office/powerpoint/2010/main" val="2103099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53331"/>
            <a:ext cx="10515600" cy="4351338"/>
          </a:xfrm>
        </p:spPr>
        <p:txBody>
          <a:bodyPr>
            <a:noAutofit/>
          </a:bodyPr>
          <a:lstStyle/>
          <a:p>
            <a:r>
              <a:rPr lang="it-IT" sz="1600" b="1" dirty="0"/>
              <a:t>ASSOCIAZIONE = relazione base tra due classi</a:t>
            </a:r>
          </a:p>
          <a:p>
            <a:endParaRPr lang="it-IT" sz="1600" dirty="0"/>
          </a:p>
          <a:p>
            <a:r>
              <a:rPr lang="it-IT" sz="1600" dirty="0"/>
              <a:t>Si rappresenta con una linea tra le due classi associate</a:t>
            </a:r>
          </a:p>
          <a:p>
            <a:endParaRPr lang="it-IT" sz="1600" dirty="0"/>
          </a:p>
          <a:p>
            <a:r>
              <a:rPr lang="it-IT" sz="1600" b="1" dirty="0"/>
              <a:t>PROPRIETÀ DELLE ASSOCIAZIONI</a:t>
            </a:r>
          </a:p>
          <a:p>
            <a:pPr lvl="1"/>
            <a:r>
              <a:rPr lang="it-IT" sz="1600" dirty="0"/>
              <a:t>Raggruppate nel rispettivo  estremo di associazione (</a:t>
            </a:r>
            <a:r>
              <a:rPr lang="it-IT" sz="1600" dirty="0" err="1"/>
              <a:t>association</a:t>
            </a:r>
            <a:r>
              <a:rPr lang="it-IT" sz="1600" dirty="0"/>
              <a:t> end). </a:t>
            </a:r>
          </a:p>
          <a:p>
            <a:pPr lvl="1"/>
            <a:r>
              <a:rPr lang="it-IT" sz="1600" dirty="0"/>
              <a:t>Ruolo: specifica la relazione fra le istanze della classe (molto utile nelle </a:t>
            </a:r>
            <a:r>
              <a:rPr lang="it-IT" sz="1600" b="1" dirty="0" err="1"/>
              <a:t>autoassociazioni</a:t>
            </a:r>
            <a:r>
              <a:rPr lang="it-IT" sz="1600" dirty="0"/>
              <a:t>)</a:t>
            </a:r>
          </a:p>
          <a:p>
            <a:pPr lvl="1"/>
            <a:r>
              <a:rPr lang="it-IT" sz="1600" dirty="0"/>
              <a:t>Molteplicità: numero di istanze di tale classe che possono essere in relazione con una istanza della classe associata. essere indicata con intervalli numerici alle estremità della linea che rappresenta l’associazione: per esempio, 1, 0..1 (zero o uno), 1..* (uno o più), 0..* (zero o più), * (equivalente a 0..*).</a:t>
            </a:r>
          </a:p>
          <a:p>
            <a:pPr lvl="1"/>
            <a:r>
              <a:rPr lang="it-IT" sz="1600" dirty="0"/>
              <a:t>Ordinamento: per molteplicità &gt;1, se le istanze sono ordinate</a:t>
            </a:r>
          </a:p>
          <a:p>
            <a:pPr lvl="1"/>
            <a:r>
              <a:rPr lang="it-IT" sz="1600" dirty="0"/>
              <a:t>Unicità: per molteplicità &gt;1, se le istanze possono essere duplicate</a:t>
            </a:r>
          </a:p>
          <a:p>
            <a:pPr lvl="1"/>
            <a:r>
              <a:rPr lang="it-IT" sz="1600" dirty="0"/>
              <a:t>Qualificatore: attributo dell’associazione , che distingue i diversi oggetti di una classe che possono essere in relazione con oggetti dell’altra, per meglio definire una certa istanza, fra molte, di una classe associata. rappresentato da un rettangolo avente un lato combaciante con un lato della classe opposta a quella di cui si vogliono qualificare le istanze</a:t>
            </a:r>
          </a:p>
          <a:p>
            <a:pPr lvl="1"/>
            <a:r>
              <a:rPr lang="it-IT" sz="1600" dirty="0"/>
              <a:t>Tipo di aggregazione (</a:t>
            </a:r>
            <a:r>
              <a:rPr lang="it-IT" sz="1600" dirty="0" err="1"/>
              <a:t>aggregation</a:t>
            </a:r>
            <a:r>
              <a:rPr lang="it-IT" sz="1600" dirty="0"/>
              <a:t> </a:t>
            </a:r>
            <a:r>
              <a:rPr lang="it-IT" sz="1600" dirty="0" err="1"/>
              <a:t>kind</a:t>
            </a:r>
            <a:r>
              <a:rPr lang="it-IT" sz="1600" dirty="0"/>
              <a:t>)</a:t>
            </a:r>
          </a:p>
          <a:p>
            <a:pPr lvl="1"/>
            <a:r>
              <a:rPr lang="it-IT" sz="1600" dirty="0"/>
              <a:t>Navigabilità </a:t>
            </a:r>
          </a:p>
          <a:p>
            <a:pPr lvl="1"/>
            <a:endParaRPr lang="it-IT" sz="1600" dirty="0"/>
          </a:p>
          <a:p>
            <a:pPr lvl="1"/>
            <a:endParaRPr lang="it-IT" sz="1600" dirty="0"/>
          </a:p>
          <a:p>
            <a:pPr lvl="1"/>
            <a:endParaRPr lang="it-IT" sz="1600" dirty="0"/>
          </a:p>
        </p:txBody>
      </p:sp>
      <p:sp>
        <p:nvSpPr>
          <p:cNvPr id="4" name="Segnaposto numero diapositiva 3"/>
          <p:cNvSpPr>
            <a:spLocks noGrp="1"/>
          </p:cNvSpPr>
          <p:nvPr>
            <p:ph type="sldNum" sz="quarter" idx="10"/>
          </p:nvPr>
        </p:nvSpPr>
        <p:spPr>
          <a:prstGeom prst="rect">
            <a:avLst/>
          </a:prstGeom>
        </p:spPr>
        <p:txBody>
          <a:bodyPr/>
          <a:lstStyle/>
          <a:p>
            <a:fld id="{760FD739-72FB-7F4C-B85F-CC87BB8B778D}" type="slidenum">
              <a:rPr lang="it-IT" smtClean="0"/>
              <a:pPr/>
              <a:t>25</a:t>
            </a:fld>
            <a:endParaRPr lang="it-IT"/>
          </a:p>
        </p:txBody>
      </p:sp>
      <p:sp>
        <p:nvSpPr>
          <p:cNvPr id="7" name="Rectangle 6">
            <a:extLst>
              <a:ext uri="{FF2B5EF4-FFF2-40B4-BE49-F238E27FC236}">
                <a16:creationId xmlns:a16="http://schemas.microsoft.com/office/drawing/2014/main" id="{C9F51FA6-F88E-96A3-B075-DA1A697465AC}"/>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7" descr="logo centenario">
            <a:extLst>
              <a:ext uri="{FF2B5EF4-FFF2-40B4-BE49-F238E27FC236}">
                <a16:creationId xmlns:a16="http://schemas.microsoft.com/office/drawing/2014/main" id="{9AE14BE8-0077-B965-E320-C5F7B7C6D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C87114E-C083-4344-BE17-D61EDCB7D656}"/>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ASSOCIATION</a:t>
            </a:r>
          </a:p>
        </p:txBody>
      </p:sp>
      <p:sp>
        <p:nvSpPr>
          <p:cNvPr id="16" name="Rectangle 4">
            <a:extLst>
              <a:ext uri="{FF2B5EF4-FFF2-40B4-BE49-F238E27FC236}">
                <a16:creationId xmlns:a16="http://schemas.microsoft.com/office/drawing/2014/main" id="{CA3629FE-1991-B2D4-7276-E82C2028DF8C}"/>
              </a:ext>
            </a:extLst>
          </p:cNvPr>
          <p:cNvSpPr>
            <a:spLocks noChangeArrowheads="1"/>
          </p:cNvSpPr>
          <p:nvPr/>
        </p:nvSpPr>
        <p:spPr bwMode="auto">
          <a:xfrm>
            <a:off x="6861956" y="1416335"/>
            <a:ext cx="1584325" cy="576263"/>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dirty="0" err="1"/>
              <a:t>Person</a:t>
            </a:r>
            <a:endParaRPr lang="it-IT" sz="1600" dirty="0"/>
          </a:p>
        </p:txBody>
      </p:sp>
      <p:sp>
        <p:nvSpPr>
          <p:cNvPr id="18" name="Text Box 7">
            <a:extLst>
              <a:ext uri="{FF2B5EF4-FFF2-40B4-BE49-F238E27FC236}">
                <a16:creationId xmlns:a16="http://schemas.microsoft.com/office/drawing/2014/main" id="{E44EDD44-7339-C21A-A277-F3BDDE764DC2}"/>
              </a:ext>
            </a:extLst>
          </p:cNvPr>
          <p:cNvSpPr txBox="1">
            <a:spLocks noChangeArrowheads="1"/>
          </p:cNvSpPr>
          <p:nvPr/>
        </p:nvSpPr>
        <p:spPr bwMode="auto">
          <a:xfrm>
            <a:off x="8416833" y="1408461"/>
            <a:ext cx="104184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t>Clinician</a:t>
            </a:r>
          </a:p>
        </p:txBody>
      </p:sp>
      <p:sp>
        <p:nvSpPr>
          <p:cNvPr id="19" name="Rectangle 4">
            <a:extLst>
              <a:ext uri="{FF2B5EF4-FFF2-40B4-BE49-F238E27FC236}">
                <a16:creationId xmlns:a16="http://schemas.microsoft.com/office/drawing/2014/main" id="{859413EB-2B03-E1BD-DADC-11DE8589D941}"/>
              </a:ext>
            </a:extLst>
          </p:cNvPr>
          <p:cNvSpPr>
            <a:spLocks noChangeArrowheads="1"/>
          </p:cNvSpPr>
          <p:nvPr/>
        </p:nvSpPr>
        <p:spPr bwMode="auto">
          <a:xfrm>
            <a:off x="10545422" y="814289"/>
            <a:ext cx="1584325" cy="576263"/>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dirty="0"/>
              <a:t>Editor</a:t>
            </a:r>
          </a:p>
        </p:txBody>
      </p:sp>
      <p:sp>
        <p:nvSpPr>
          <p:cNvPr id="21" name="Text Box 7">
            <a:extLst>
              <a:ext uri="{FF2B5EF4-FFF2-40B4-BE49-F238E27FC236}">
                <a16:creationId xmlns:a16="http://schemas.microsoft.com/office/drawing/2014/main" id="{029AF6BC-CD33-F53E-D22F-CE431A475D28}"/>
              </a:ext>
            </a:extLst>
          </p:cNvPr>
          <p:cNvSpPr txBox="1">
            <a:spLocks noChangeArrowheads="1"/>
          </p:cNvSpPr>
          <p:nvPr/>
        </p:nvSpPr>
        <p:spPr bwMode="auto">
          <a:xfrm>
            <a:off x="7691425" y="2010059"/>
            <a:ext cx="71913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dirty="0"/>
              <a:t>Admin</a:t>
            </a:r>
          </a:p>
        </p:txBody>
      </p:sp>
      <p:cxnSp>
        <p:nvCxnSpPr>
          <p:cNvPr id="23" name="Elbow Connector 22">
            <a:extLst>
              <a:ext uri="{FF2B5EF4-FFF2-40B4-BE49-F238E27FC236}">
                <a16:creationId xmlns:a16="http://schemas.microsoft.com/office/drawing/2014/main" id="{B99F5A31-28A8-3E8F-083B-B7E608083D6F}"/>
              </a:ext>
            </a:extLst>
          </p:cNvPr>
          <p:cNvCxnSpPr>
            <a:stCxn id="16" idx="1"/>
            <a:endCxn id="16" idx="2"/>
          </p:cNvCxnSpPr>
          <p:nvPr/>
        </p:nvCxnSpPr>
        <p:spPr>
          <a:xfrm rot="10800000" flipH="1" flipV="1">
            <a:off x="6861955" y="1704466"/>
            <a:ext cx="792163" cy="288131"/>
          </a:xfrm>
          <a:prstGeom prst="bentConnector4">
            <a:avLst>
              <a:gd name="adj1" fmla="val -28858"/>
              <a:gd name="adj2" fmla="val 268198"/>
            </a:avLst>
          </a:prstGeom>
          <a:ln>
            <a:tailEnd type="none"/>
          </a:ln>
        </p:spPr>
        <p:style>
          <a:lnRef idx="2">
            <a:schemeClr val="accent1"/>
          </a:lnRef>
          <a:fillRef idx="0">
            <a:schemeClr val="accent1"/>
          </a:fillRef>
          <a:effectRef idx="1">
            <a:schemeClr val="accent1"/>
          </a:effectRef>
          <a:fontRef idx="minor">
            <a:schemeClr val="tx1"/>
          </a:fontRef>
        </p:style>
      </p:cxnSp>
      <p:sp>
        <p:nvSpPr>
          <p:cNvPr id="25" name="Text Box 7">
            <a:extLst>
              <a:ext uri="{FF2B5EF4-FFF2-40B4-BE49-F238E27FC236}">
                <a16:creationId xmlns:a16="http://schemas.microsoft.com/office/drawing/2014/main" id="{27B9B095-9D7E-CE14-6842-B345E022F150}"/>
              </a:ext>
            </a:extLst>
          </p:cNvPr>
          <p:cNvSpPr txBox="1">
            <a:spLocks noChangeArrowheads="1"/>
          </p:cNvSpPr>
          <p:nvPr/>
        </p:nvSpPr>
        <p:spPr bwMode="auto">
          <a:xfrm>
            <a:off x="6728142" y="2486079"/>
            <a:ext cx="106275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t>&lt;-Manages</a:t>
            </a:r>
          </a:p>
        </p:txBody>
      </p:sp>
      <p:sp>
        <p:nvSpPr>
          <p:cNvPr id="26" name="Text Box 7">
            <a:extLst>
              <a:ext uri="{FF2B5EF4-FFF2-40B4-BE49-F238E27FC236}">
                <a16:creationId xmlns:a16="http://schemas.microsoft.com/office/drawing/2014/main" id="{B8790D57-CA92-D8F7-D62B-7DA73F1094F5}"/>
              </a:ext>
            </a:extLst>
          </p:cNvPr>
          <p:cNvSpPr txBox="1">
            <a:spLocks noChangeArrowheads="1"/>
          </p:cNvSpPr>
          <p:nvPr/>
        </p:nvSpPr>
        <p:spPr bwMode="auto">
          <a:xfrm>
            <a:off x="7654118" y="2270982"/>
            <a:ext cx="71913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dirty="0"/>
              <a:t>0..1</a:t>
            </a:r>
          </a:p>
        </p:txBody>
      </p:sp>
      <p:sp>
        <p:nvSpPr>
          <p:cNvPr id="29" name="Text Box 7">
            <a:extLst>
              <a:ext uri="{FF2B5EF4-FFF2-40B4-BE49-F238E27FC236}">
                <a16:creationId xmlns:a16="http://schemas.microsoft.com/office/drawing/2014/main" id="{7F4F286B-FA2F-F723-AAE0-6A7D367E955C}"/>
              </a:ext>
            </a:extLst>
          </p:cNvPr>
          <p:cNvSpPr txBox="1">
            <a:spLocks noChangeArrowheads="1"/>
          </p:cNvSpPr>
          <p:nvPr/>
        </p:nvSpPr>
        <p:spPr bwMode="auto">
          <a:xfrm>
            <a:off x="6069792" y="1562638"/>
            <a:ext cx="56578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User</a:t>
            </a:r>
          </a:p>
        </p:txBody>
      </p:sp>
      <p:sp>
        <p:nvSpPr>
          <p:cNvPr id="30" name="Rectangle 4">
            <a:extLst>
              <a:ext uri="{FF2B5EF4-FFF2-40B4-BE49-F238E27FC236}">
                <a16:creationId xmlns:a16="http://schemas.microsoft.com/office/drawing/2014/main" id="{F93724FE-E2E8-1C70-1814-2B5A1C77319B}"/>
              </a:ext>
            </a:extLst>
          </p:cNvPr>
          <p:cNvSpPr>
            <a:spLocks noChangeArrowheads="1"/>
          </p:cNvSpPr>
          <p:nvPr/>
        </p:nvSpPr>
        <p:spPr bwMode="auto">
          <a:xfrm>
            <a:off x="10545422" y="2611170"/>
            <a:ext cx="1584325" cy="576263"/>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r>
              <a:rPr lang="it-IT" sz="1600" dirty="0"/>
              <a:t>Form</a:t>
            </a:r>
          </a:p>
        </p:txBody>
      </p:sp>
      <p:cxnSp>
        <p:nvCxnSpPr>
          <p:cNvPr id="32" name="Elbow Connector 31">
            <a:extLst>
              <a:ext uri="{FF2B5EF4-FFF2-40B4-BE49-F238E27FC236}">
                <a16:creationId xmlns:a16="http://schemas.microsoft.com/office/drawing/2014/main" id="{0117FC78-BF93-F6EA-1413-52A5DE537E78}"/>
              </a:ext>
            </a:extLst>
          </p:cNvPr>
          <p:cNvCxnSpPr>
            <a:cxnSpLocks/>
            <a:endCxn id="30" idx="1"/>
          </p:cNvCxnSpPr>
          <p:nvPr/>
        </p:nvCxnSpPr>
        <p:spPr>
          <a:xfrm>
            <a:off x="8471248" y="1829594"/>
            <a:ext cx="2074174" cy="1069708"/>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34" name="Text Box 7">
            <a:extLst>
              <a:ext uri="{FF2B5EF4-FFF2-40B4-BE49-F238E27FC236}">
                <a16:creationId xmlns:a16="http://schemas.microsoft.com/office/drawing/2014/main" id="{8E0AA485-366B-9463-D5AA-A32F0FB1F87E}"/>
              </a:ext>
            </a:extLst>
          </p:cNvPr>
          <p:cNvSpPr txBox="1">
            <a:spLocks noChangeArrowheads="1"/>
          </p:cNvSpPr>
          <p:nvPr/>
        </p:nvSpPr>
        <p:spPr bwMode="auto">
          <a:xfrm>
            <a:off x="8506159" y="1864351"/>
            <a:ext cx="79216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t>Patient</a:t>
            </a:r>
          </a:p>
        </p:txBody>
      </p:sp>
      <p:sp>
        <p:nvSpPr>
          <p:cNvPr id="37" name="Text Box 7">
            <a:extLst>
              <a:ext uri="{FF2B5EF4-FFF2-40B4-BE49-F238E27FC236}">
                <a16:creationId xmlns:a16="http://schemas.microsoft.com/office/drawing/2014/main" id="{C8710F1F-5552-BBFD-6E3A-A80B0678CFA7}"/>
              </a:ext>
            </a:extLst>
          </p:cNvPr>
          <p:cNvSpPr txBox="1">
            <a:spLocks noChangeArrowheads="1"/>
          </p:cNvSpPr>
          <p:nvPr/>
        </p:nvSpPr>
        <p:spPr bwMode="auto">
          <a:xfrm>
            <a:off x="10138834" y="2433955"/>
            <a:ext cx="518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0..*</a:t>
            </a:r>
          </a:p>
        </p:txBody>
      </p:sp>
      <p:sp>
        <p:nvSpPr>
          <p:cNvPr id="38" name="Text Box 7">
            <a:extLst>
              <a:ext uri="{FF2B5EF4-FFF2-40B4-BE49-F238E27FC236}">
                <a16:creationId xmlns:a16="http://schemas.microsoft.com/office/drawing/2014/main" id="{8D56FD12-F34F-7265-2465-7946191929D5}"/>
              </a:ext>
            </a:extLst>
          </p:cNvPr>
          <p:cNvSpPr txBox="1">
            <a:spLocks noChangeArrowheads="1"/>
          </p:cNvSpPr>
          <p:nvPr/>
        </p:nvSpPr>
        <p:spPr bwMode="auto">
          <a:xfrm>
            <a:off x="8526725" y="2081846"/>
            <a:ext cx="48522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1..1</a:t>
            </a:r>
          </a:p>
        </p:txBody>
      </p:sp>
      <p:sp>
        <p:nvSpPr>
          <p:cNvPr id="39" name="Text Box 7">
            <a:extLst>
              <a:ext uri="{FF2B5EF4-FFF2-40B4-BE49-F238E27FC236}">
                <a16:creationId xmlns:a16="http://schemas.microsoft.com/office/drawing/2014/main" id="{91800B2F-02E0-4AFB-668C-58C721A8E97D}"/>
              </a:ext>
            </a:extLst>
          </p:cNvPr>
          <p:cNvSpPr txBox="1">
            <a:spLocks noChangeArrowheads="1"/>
          </p:cNvSpPr>
          <p:nvPr/>
        </p:nvSpPr>
        <p:spPr bwMode="auto">
          <a:xfrm>
            <a:off x="9478653" y="2637691"/>
            <a:ext cx="116476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t>m. prescription</a:t>
            </a:r>
          </a:p>
        </p:txBody>
      </p:sp>
      <p:sp>
        <p:nvSpPr>
          <p:cNvPr id="40" name="Text Box 7">
            <a:extLst>
              <a:ext uri="{FF2B5EF4-FFF2-40B4-BE49-F238E27FC236}">
                <a16:creationId xmlns:a16="http://schemas.microsoft.com/office/drawing/2014/main" id="{CCE73464-9D3D-03CE-E5BE-E49380B98FD7}"/>
              </a:ext>
            </a:extLst>
          </p:cNvPr>
          <p:cNvSpPr txBox="1">
            <a:spLocks noChangeArrowheads="1"/>
          </p:cNvSpPr>
          <p:nvPr/>
        </p:nvSpPr>
        <p:spPr bwMode="auto">
          <a:xfrm>
            <a:off x="8432330" y="1161935"/>
            <a:ext cx="48522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0..*</a:t>
            </a:r>
          </a:p>
        </p:txBody>
      </p:sp>
      <p:sp>
        <p:nvSpPr>
          <p:cNvPr id="41" name="Text Box 7">
            <a:extLst>
              <a:ext uri="{FF2B5EF4-FFF2-40B4-BE49-F238E27FC236}">
                <a16:creationId xmlns:a16="http://schemas.microsoft.com/office/drawing/2014/main" id="{B8D7B183-974F-5150-2D62-CE20270FC9A4}"/>
              </a:ext>
            </a:extLst>
          </p:cNvPr>
          <p:cNvSpPr txBox="1">
            <a:spLocks noChangeArrowheads="1"/>
          </p:cNvSpPr>
          <p:nvPr/>
        </p:nvSpPr>
        <p:spPr bwMode="auto">
          <a:xfrm>
            <a:off x="10126056" y="1155113"/>
            <a:ext cx="48522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0..*</a:t>
            </a:r>
          </a:p>
        </p:txBody>
      </p:sp>
      <p:cxnSp>
        <p:nvCxnSpPr>
          <p:cNvPr id="44" name="Elbow Connector 43">
            <a:extLst>
              <a:ext uri="{FF2B5EF4-FFF2-40B4-BE49-F238E27FC236}">
                <a16:creationId xmlns:a16="http://schemas.microsoft.com/office/drawing/2014/main" id="{FDECC47A-03F5-9A37-2344-BE8579E4786C}"/>
              </a:ext>
            </a:extLst>
          </p:cNvPr>
          <p:cNvCxnSpPr>
            <a:cxnSpLocks/>
            <a:endCxn id="19" idx="1"/>
          </p:cNvCxnSpPr>
          <p:nvPr/>
        </p:nvCxnSpPr>
        <p:spPr>
          <a:xfrm flipV="1">
            <a:off x="8440661" y="1102421"/>
            <a:ext cx="2104761" cy="568548"/>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56" name="Text Box 7">
            <a:extLst>
              <a:ext uri="{FF2B5EF4-FFF2-40B4-BE49-F238E27FC236}">
                <a16:creationId xmlns:a16="http://schemas.microsoft.com/office/drawing/2014/main" id="{01EF08B7-FB88-BDC5-6B48-C4B722FF0F30}"/>
              </a:ext>
            </a:extLst>
          </p:cNvPr>
          <p:cNvSpPr txBox="1">
            <a:spLocks noChangeArrowheads="1"/>
          </p:cNvSpPr>
          <p:nvPr/>
        </p:nvSpPr>
        <p:spPr bwMode="auto">
          <a:xfrm>
            <a:off x="8961097" y="852578"/>
            <a:ext cx="136259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t>writes-&gt;</a:t>
            </a:r>
          </a:p>
        </p:txBody>
      </p:sp>
      <p:sp>
        <p:nvSpPr>
          <p:cNvPr id="63" name="Text Box 7">
            <a:extLst>
              <a:ext uri="{FF2B5EF4-FFF2-40B4-BE49-F238E27FC236}">
                <a16:creationId xmlns:a16="http://schemas.microsoft.com/office/drawing/2014/main" id="{2A6B2DF7-55DD-BB05-DD37-8BA48239DB0E}"/>
              </a:ext>
            </a:extLst>
          </p:cNvPr>
          <p:cNvSpPr txBox="1">
            <a:spLocks noChangeArrowheads="1"/>
          </p:cNvSpPr>
          <p:nvPr/>
        </p:nvSpPr>
        <p:spPr bwMode="auto">
          <a:xfrm>
            <a:off x="9753260" y="822743"/>
            <a:ext cx="136259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t>m. pres.</a:t>
            </a:r>
          </a:p>
        </p:txBody>
      </p:sp>
      <p:cxnSp>
        <p:nvCxnSpPr>
          <p:cNvPr id="1025" name="Straight Connector 1024">
            <a:extLst>
              <a:ext uri="{FF2B5EF4-FFF2-40B4-BE49-F238E27FC236}">
                <a16:creationId xmlns:a16="http://schemas.microsoft.com/office/drawing/2014/main" id="{A4BF7E21-7E9B-99EB-40BE-92704F0B410F}"/>
              </a:ext>
            </a:extLst>
          </p:cNvPr>
          <p:cNvCxnSpPr>
            <a:stCxn id="19" idx="2"/>
            <a:endCxn id="30" idx="0"/>
          </p:cNvCxnSpPr>
          <p:nvPr/>
        </p:nvCxnSpPr>
        <p:spPr>
          <a:xfrm>
            <a:off x="11337585" y="1390552"/>
            <a:ext cx="0" cy="1220618"/>
          </a:xfrm>
          <a:prstGeom prst="line">
            <a:avLst/>
          </a:prstGeom>
        </p:spPr>
        <p:style>
          <a:lnRef idx="2">
            <a:schemeClr val="accent1"/>
          </a:lnRef>
          <a:fillRef idx="0">
            <a:schemeClr val="accent1"/>
          </a:fillRef>
          <a:effectRef idx="1">
            <a:schemeClr val="accent1"/>
          </a:effectRef>
          <a:fontRef idx="minor">
            <a:schemeClr val="tx1"/>
          </a:fontRef>
        </p:style>
      </p:cxnSp>
      <p:sp>
        <p:nvSpPr>
          <p:cNvPr id="1027" name="Text Box 7">
            <a:extLst>
              <a:ext uri="{FF2B5EF4-FFF2-40B4-BE49-F238E27FC236}">
                <a16:creationId xmlns:a16="http://schemas.microsoft.com/office/drawing/2014/main" id="{0568CBF9-D239-6EF3-843A-1C0F5ACA4718}"/>
              </a:ext>
            </a:extLst>
          </p:cNvPr>
          <p:cNvSpPr txBox="1">
            <a:spLocks noChangeArrowheads="1"/>
          </p:cNvSpPr>
          <p:nvPr/>
        </p:nvSpPr>
        <p:spPr bwMode="auto">
          <a:xfrm rot="5400000">
            <a:off x="11076972" y="1851965"/>
            <a:ext cx="81631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dirty="0"/>
              <a:t>prints-&gt;</a:t>
            </a:r>
          </a:p>
        </p:txBody>
      </p:sp>
      <p:sp>
        <p:nvSpPr>
          <p:cNvPr id="1028" name="Text Box 7">
            <a:extLst>
              <a:ext uri="{FF2B5EF4-FFF2-40B4-BE49-F238E27FC236}">
                <a16:creationId xmlns:a16="http://schemas.microsoft.com/office/drawing/2014/main" id="{95FE2AC1-7C8F-5E94-E4F8-DA58D9F8A781}"/>
              </a:ext>
            </a:extLst>
          </p:cNvPr>
          <p:cNvSpPr txBox="1">
            <a:spLocks noChangeArrowheads="1"/>
          </p:cNvSpPr>
          <p:nvPr/>
        </p:nvSpPr>
        <p:spPr bwMode="auto">
          <a:xfrm>
            <a:off x="11331240" y="2318129"/>
            <a:ext cx="518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1..*</a:t>
            </a:r>
          </a:p>
        </p:txBody>
      </p:sp>
      <p:sp>
        <p:nvSpPr>
          <p:cNvPr id="1029" name="Text Box 7">
            <a:extLst>
              <a:ext uri="{FF2B5EF4-FFF2-40B4-BE49-F238E27FC236}">
                <a16:creationId xmlns:a16="http://schemas.microsoft.com/office/drawing/2014/main" id="{D6C571C2-6E4E-9549-F62D-97D4057046A3}"/>
              </a:ext>
            </a:extLst>
          </p:cNvPr>
          <p:cNvSpPr txBox="1">
            <a:spLocks noChangeArrowheads="1"/>
          </p:cNvSpPr>
          <p:nvPr/>
        </p:nvSpPr>
        <p:spPr bwMode="auto">
          <a:xfrm>
            <a:off x="11316328" y="1371730"/>
            <a:ext cx="518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1400" dirty="0"/>
              <a:t>1..1</a:t>
            </a:r>
          </a:p>
        </p:txBody>
      </p:sp>
    </p:spTree>
    <p:extLst>
      <p:ext uri="{BB962C8B-B14F-4D97-AF65-F5344CB8AC3E}">
        <p14:creationId xmlns:p14="http://schemas.microsoft.com/office/powerpoint/2010/main" val="1357059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3697112" y="1343408"/>
            <a:ext cx="4818945" cy="4386900"/>
          </a:xfrm>
          <a:prstGeom prst="rect">
            <a:avLst/>
          </a:prstGeom>
        </p:spPr>
      </p:pic>
      <p:sp>
        <p:nvSpPr>
          <p:cNvPr id="8" name="CasellaDiTesto 7"/>
          <p:cNvSpPr txBox="1"/>
          <p:nvPr/>
        </p:nvSpPr>
        <p:spPr>
          <a:xfrm>
            <a:off x="2055814" y="5782270"/>
            <a:ext cx="8154987" cy="923330"/>
          </a:xfrm>
          <a:prstGeom prst="rect">
            <a:avLst/>
          </a:prstGeom>
          <a:noFill/>
        </p:spPr>
        <p:txBody>
          <a:bodyPr wrap="square" rtlCol="0">
            <a:spAutoFit/>
          </a:bodyPr>
          <a:lstStyle/>
          <a:p>
            <a:pPr algn="ctr"/>
            <a:r>
              <a:rPr lang="it-IT" dirty="0" err="1">
                <a:latin typeface="Aptos" panose="020B0004020202020204" pitchFamily="34" charset="0"/>
                <a:cs typeface="Verdana"/>
              </a:rPr>
              <a:t>Uid</a:t>
            </a:r>
            <a:r>
              <a:rPr lang="it-IT" dirty="0">
                <a:latin typeface="Aptos" panose="020B0004020202020204" pitchFamily="34" charset="0"/>
                <a:cs typeface="Verdana"/>
              </a:rPr>
              <a:t> è il qualificatore dell’account che rende la relazione 1..1 </a:t>
            </a:r>
            <a:r>
              <a:rPr lang="it-IT" dirty="0">
                <a:latin typeface="Aptos" panose="020B0004020202020204" pitchFamily="34" charset="0"/>
                <a:cs typeface="Verdana"/>
                <a:sym typeface="Wingdings"/>
              </a:rPr>
              <a:t> uno </a:t>
            </a:r>
            <a:r>
              <a:rPr lang="it-IT" dirty="0" err="1">
                <a:latin typeface="Aptos" panose="020B0004020202020204" pitchFamily="34" charset="0"/>
                <a:cs typeface="Verdana"/>
                <a:sym typeface="Wingdings"/>
              </a:rPr>
              <a:t>user</a:t>
            </a:r>
            <a:r>
              <a:rPr lang="it-IT" dirty="0">
                <a:latin typeface="Aptos" panose="020B0004020202020204" pitchFamily="34" charset="0"/>
                <a:cs typeface="Verdana"/>
                <a:sym typeface="Wingdings"/>
              </a:rPr>
              <a:t> può avere più account ma se considero un certo account con un certo </a:t>
            </a:r>
            <a:r>
              <a:rPr lang="it-IT" dirty="0" err="1">
                <a:latin typeface="Aptos" panose="020B0004020202020204" pitchFamily="34" charset="0"/>
                <a:cs typeface="Verdana"/>
                <a:sym typeface="Wingdings"/>
              </a:rPr>
              <a:t>uid</a:t>
            </a:r>
            <a:r>
              <a:rPr lang="it-IT" dirty="0">
                <a:latin typeface="Aptos" panose="020B0004020202020204" pitchFamily="34" charset="0"/>
                <a:cs typeface="Verdana"/>
                <a:sym typeface="Wingdings"/>
              </a:rPr>
              <a:t>, avrà uno ed un solo utente associato</a:t>
            </a:r>
            <a:endParaRPr lang="it-IT" dirty="0">
              <a:latin typeface="Aptos" panose="020B0004020202020204" pitchFamily="34" charset="0"/>
              <a:cs typeface="Verdana"/>
            </a:endParaRPr>
          </a:p>
        </p:txBody>
      </p:sp>
      <p:sp>
        <p:nvSpPr>
          <p:cNvPr id="3" name="Rectangle 2">
            <a:extLst>
              <a:ext uri="{FF2B5EF4-FFF2-40B4-BE49-F238E27FC236}">
                <a16:creationId xmlns:a16="http://schemas.microsoft.com/office/drawing/2014/main" id="{D43C8954-5AF7-60C5-0C2F-DD47D57931D9}"/>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Picture 3" descr="logo centenario">
            <a:extLst>
              <a:ext uri="{FF2B5EF4-FFF2-40B4-BE49-F238E27FC236}">
                <a16:creationId xmlns:a16="http://schemas.microsoft.com/office/drawing/2014/main" id="{1F2E2640-27EB-4A59-F443-27685F25A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3B2F87E-398E-4CFA-6448-CC07344CC4DE}"/>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MOLTEPLICITY</a:t>
            </a:r>
          </a:p>
        </p:txBody>
      </p:sp>
    </p:spTree>
    <p:extLst>
      <p:ext uri="{BB962C8B-B14F-4D97-AF65-F5344CB8AC3E}">
        <p14:creationId xmlns:p14="http://schemas.microsoft.com/office/powerpoint/2010/main" val="1826433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5"/>
          <p:cNvSpPr>
            <a:spLocks noGrp="1"/>
          </p:cNvSpPr>
          <p:nvPr>
            <p:ph type="sldNum" sz="quarter" idx="10"/>
          </p:nvPr>
        </p:nvSpPr>
        <p:spPr>
          <a:xfrm>
            <a:off x="8077200" y="6245225"/>
            <a:ext cx="2133600" cy="476250"/>
          </a:xfrm>
        </p:spPr>
        <p:txBody>
          <a:bodyPr/>
          <a:lstStyle/>
          <a:p>
            <a:pPr>
              <a:defRPr/>
            </a:pPr>
            <a:fld id="{D7532948-B3D5-CA49-A252-B998B818266B}" type="slidenum">
              <a:rPr lang="it-IT"/>
              <a:pPr>
                <a:defRPr/>
              </a:pPr>
              <a:t>27</a:t>
            </a:fld>
            <a:endParaRPr lang="it-IT"/>
          </a:p>
        </p:txBody>
      </p:sp>
      <p:sp>
        <p:nvSpPr>
          <p:cNvPr id="34819" name="Rectangle 3"/>
          <p:cNvSpPr>
            <a:spLocks noGrp="1" noChangeArrowheads="1"/>
          </p:cNvSpPr>
          <p:nvPr>
            <p:ph type="body" idx="1"/>
          </p:nvPr>
        </p:nvSpPr>
        <p:spPr/>
        <p:txBody>
          <a:bodyPr>
            <a:normAutofit/>
          </a:bodyPr>
          <a:lstStyle/>
          <a:p>
            <a:r>
              <a:rPr lang="it-IT" sz="2400" dirty="0"/>
              <a:t>Associazione con attributi e operazioni</a:t>
            </a:r>
          </a:p>
          <a:p>
            <a:r>
              <a:rPr lang="it-IT" sz="2400" dirty="0"/>
              <a:t>Rappresentata collegando alla linea dell’associazione il simbolo della classe mediante una linea tratteggiata.</a:t>
            </a:r>
            <a:endParaRPr lang="it-IT" sz="2400" u="sng" dirty="0">
              <a:latin typeface="Arial" charset="0"/>
            </a:endParaRPr>
          </a:p>
        </p:txBody>
      </p:sp>
      <p:sp>
        <p:nvSpPr>
          <p:cNvPr id="204804" name="Rectangle 4"/>
          <p:cNvSpPr>
            <a:spLocks noChangeArrowheads="1"/>
          </p:cNvSpPr>
          <p:nvPr/>
        </p:nvSpPr>
        <p:spPr bwMode="auto">
          <a:xfrm>
            <a:off x="3503613" y="3284539"/>
            <a:ext cx="1439862" cy="574675"/>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a:solidFill>
                  <a:schemeClr val="bg1"/>
                </a:solidFill>
              </a:rPr>
              <a:t>Class</a:t>
            </a:r>
          </a:p>
        </p:txBody>
      </p:sp>
      <p:sp>
        <p:nvSpPr>
          <p:cNvPr id="204805" name="Rectangle 5"/>
          <p:cNvSpPr>
            <a:spLocks noChangeArrowheads="1"/>
          </p:cNvSpPr>
          <p:nvPr/>
        </p:nvSpPr>
        <p:spPr bwMode="auto">
          <a:xfrm>
            <a:off x="7032626" y="3284539"/>
            <a:ext cx="1439863" cy="574675"/>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r>
              <a:rPr lang="it-IT">
                <a:solidFill>
                  <a:schemeClr val="bg1"/>
                </a:solidFill>
              </a:rPr>
              <a:t>Class</a:t>
            </a:r>
          </a:p>
        </p:txBody>
      </p:sp>
      <p:sp>
        <p:nvSpPr>
          <p:cNvPr id="204807" name="Line 7"/>
          <p:cNvSpPr>
            <a:spLocks noChangeShapeType="1"/>
          </p:cNvSpPr>
          <p:nvPr/>
        </p:nvSpPr>
        <p:spPr bwMode="auto">
          <a:xfrm>
            <a:off x="4943475" y="3573463"/>
            <a:ext cx="20891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4808" name="Rectangle 8"/>
          <p:cNvSpPr>
            <a:spLocks noChangeArrowheads="1"/>
          </p:cNvSpPr>
          <p:nvPr/>
        </p:nvSpPr>
        <p:spPr bwMode="auto">
          <a:xfrm>
            <a:off x="5159375" y="4652963"/>
            <a:ext cx="1728788" cy="1008062"/>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shade val="15000"/>
            </a:schemeClr>
          </a:lnRef>
          <a:fillRef idx="1">
            <a:schemeClr val="accent4"/>
          </a:fillRef>
          <a:effectRef idx="0">
            <a:schemeClr val="accent4"/>
          </a:effectRef>
          <a:fontRef idx="minor">
            <a:schemeClr val="lt1"/>
          </a:fontRef>
        </p:style>
        <p:txBody>
          <a:bodyPr wrap="none" anchor="ctr"/>
          <a:lstStyle/>
          <a:p>
            <a:pPr algn="ctr">
              <a:defRPr/>
            </a:pPr>
            <a:endParaRPr lang="it-IT">
              <a:solidFill>
                <a:schemeClr val="bg1"/>
              </a:solidFill>
            </a:endParaRPr>
          </a:p>
          <a:p>
            <a:pPr algn="ctr">
              <a:defRPr/>
            </a:pPr>
            <a:r>
              <a:rPr lang="it-IT">
                <a:solidFill>
                  <a:schemeClr val="bg1"/>
                </a:solidFill>
              </a:rPr>
              <a:t>Association </a:t>
            </a:r>
          </a:p>
          <a:p>
            <a:pPr algn="ctr">
              <a:defRPr/>
            </a:pPr>
            <a:r>
              <a:rPr lang="it-IT">
                <a:solidFill>
                  <a:schemeClr val="bg1"/>
                </a:solidFill>
              </a:rPr>
              <a:t>Class</a:t>
            </a:r>
          </a:p>
          <a:p>
            <a:pPr algn="ctr">
              <a:defRPr/>
            </a:pPr>
            <a:endParaRPr lang="it-IT">
              <a:solidFill>
                <a:schemeClr val="bg1"/>
              </a:solidFill>
            </a:endParaRPr>
          </a:p>
        </p:txBody>
      </p:sp>
      <p:sp>
        <p:nvSpPr>
          <p:cNvPr id="204809" name="Line 9"/>
          <p:cNvSpPr>
            <a:spLocks noChangeShapeType="1"/>
          </p:cNvSpPr>
          <p:nvPr/>
        </p:nvSpPr>
        <p:spPr bwMode="auto">
          <a:xfrm flipV="1">
            <a:off x="6024563" y="3573463"/>
            <a:ext cx="0" cy="107950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 name="Rectangle 1">
            <a:extLst>
              <a:ext uri="{FF2B5EF4-FFF2-40B4-BE49-F238E27FC236}">
                <a16:creationId xmlns:a16="http://schemas.microsoft.com/office/drawing/2014/main" id="{F2541D0E-E666-8BE5-47C5-43B9FCA08C14}"/>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C16415F4-80CF-EE2C-DAF0-39FDAB2E2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210523-F61D-4702-A663-B9F22A8ABF9F}"/>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ASSOCIATION CLASS</a:t>
            </a:r>
          </a:p>
        </p:txBody>
      </p:sp>
    </p:spTree>
    <p:extLst>
      <p:ext uri="{BB962C8B-B14F-4D97-AF65-F5344CB8AC3E}">
        <p14:creationId xmlns:p14="http://schemas.microsoft.com/office/powerpoint/2010/main" val="733575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496441"/>
            <a:ext cx="10515600" cy="4351338"/>
          </a:xfrm>
        </p:spPr>
        <p:txBody>
          <a:bodyPr>
            <a:noAutofit/>
          </a:bodyPr>
          <a:lstStyle/>
          <a:p>
            <a:r>
              <a:rPr lang="it-IT" sz="2400" dirty="0"/>
              <a:t>AGGREGAZIONE = associazione che lega un’entità complessa (aggregato) alle proprie parti componenti. </a:t>
            </a:r>
          </a:p>
          <a:p>
            <a:endParaRPr lang="it-IT" sz="2400" dirty="0"/>
          </a:p>
          <a:p>
            <a:r>
              <a:rPr lang="it-IT" sz="2400" dirty="0"/>
              <a:t>Indicata da una piccola losanga all’estremità dell’associazione dalla parte della classe (o dell’oggetto) che rappresenta l’entità complessa.</a:t>
            </a:r>
          </a:p>
          <a:p>
            <a:endParaRPr lang="it-IT" sz="2400" dirty="0"/>
          </a:p>
          <a:p>
            <a:r>
              <a:rPr lang="it-IT" sz="2400" dirty="0"/>
              <a:t>L’aggregazione esprime il concetto di “appartenenza”, “contenimento”, “ripartizione”, o in generale di una forma di subordinazione strutturale non rigida. </a:t>
            </a:r>
          </a:p>
          <a:p>
            <a:endParaRPr lang="it-IT" sz="2400" dirty="0"/>
          </a:p>
          <a:p>
            <a:r>
              <a:rPr lang="it-IT" sz="2400" dirty="0"/>
              <a:t>Un’istanza di una classe può appartenere a più di una aggregazione. </a:t>
            </a:r>
          </a:p>
        </p:txBody>
      </p:sp>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28</a:t>
            </a:fld>
            <a:endParaRPr lang="it-IT"/>
          </a:p>
        </p:txBody>
      </p:sp>
      <p:sp>
        <p:nvSpPr>
          <p:cNvPr id="5" name="Rectangle 4">
            <a:extLst>
              <a:ext uri="{FF2B5EF4-FFF2-40B4-BE49-F238E27FC236}">
                <a16:creationId xmlns:a16="http://schemas.microsoft.com/office/drawing/2014/main" id="{0145CBF8-20A9-BBE3-0D23-EAAE32EDD59D}"/>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1DC21145-186A-5E5F-4FAB-18CC95338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51B2BD-12BB-BBB3-4BF5-CB15C34FF024}"/>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AGGREGATION</a:t>
            </a:r>
          </a:p>
        </p:txBody>
      </p:sp>
    </p:spTree>
    <p:extLst>
      <p:ext uri="{BB962C8B-B14F-4D97-AF65-F5344CB8AC3E}">
        <p14:creationId xmlns:p14="http://schemas.microsoft.com/office/powerpoint/2010/main" val="505340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29</a:t>
            </a:fld>
            <a:endParaRPr lang="it-IT"/>
          </a:p>
        </p:txBody>
      </p:sp>
      <p:pic>
        <p:nvPicPr>
          <p:cNvPr id="6" name="Immagine 5"/>
          <p:cNvPicPr>
            <a:picLocks noChangeAspect="1"/>
          </p:cNvPicPr>
          <p:nvPr/>
        </p:nvPicPr>
        <p:blipFill>
          <a:blip r:embed="rId2"/>
          <a:stretch>
            <a:fillRect/>
          </a:stretch>
        </p:blipFill>
        <p:spPr>
          <a:xfrm>
            <a:off x="2273578" y="3818468"/>
            <a:ext cx="4819610" cy="2963333"/>
          </a:xfrm>
          <a:prstGeom prst="rect">
            <a:avLst/>
          </a:prstGeom>
        </p:spPr>
      </p:pic>
      <p:pic>
        <p:nvPicPr>
          <p:cNvPr id="7" name="Immagine 6"/>
          <p:cNvPicPr>
            <a:picLocks noChangeAspect="1"/>
          </p:cNvPicPr>
          <p:nvPr/>
        </p:nvPicPr>
        <p:blipFill rotWithShape="1">
          <a:blip r:embed="rId3"/>
          <a:srcRect b="17564"/>
          <a:stretch/>
        </p:blipFill>
        <p:spPr>
          <a:xfrm>
            <a:off x="2239934" y="1309764"/>
            <a:ext cx="4618066" cy="2576436"/>
          </a:xfrm>
          <a:prstGeom prst="rect">
            <a:avLst/>
          </a:prstGeom>
        </p:spPr>
      </p:pic>
      <p:sp>
        <p:nvSpPr>
          <p:cNvPr id="8" name="CasellaDiTesto 7"/>
          <p:cNvSpPr txBox="1"/>
          <p:nvPr/>
        </p:nvSpPr>
        <p:spPr>
          <a:xfrm>
            <a:off x="6815668" y="1495779"/>
            <a:ext cx="3852333" cy="1508105"/>
          </a:xfrm>
          <a:prstGeom prst="rect">
            <a:avLst/>
          </a:prstGeom>
          <a:noFill/>
        </p:spPr>
        <p:txBody>
          <a:bodyPr wrap="square" rtlCol="0">
            <a:spAutoFit/>
          </a:bodyPr>
          <a:lstStyle/>
          <a:p>
            <a:pPr algn="ctr"/>
            <a:r>
              <a:rPr lang="it-IT" sz="2300" dirty="0">
                <a:latin typeface="Aptos" panose="020B0004020202020204" pitchFamily="34" charset="0"/>
                <a:cs typeface="Verdana"/>
              </a:rPr>
              <a:t>I clienti non fanno parte della loro banca, mentre i giocatori fanno parte della squadra</a:t>
            </a:r>
          </a:p>
        </p:txBody>
      </p:sp>
      <p:sp>
        <p:nvSpPr>
          <p:cNvPr id="9" name="CasellaDiTesto 8"/>
          <p:cNvSpPr txBox="1"/>
          <p:nvPr/>
        </p:nvSpPr>
        <p:spPr>
          <a:xfrm>
            <a:off x="6942167" y="4202289"/>
            <a:ext cx="3725834" cy="1862048"/>
          </a:xfrm>
          <a:prstGeom prst="rect">
            <a:avLst/>
          </a:prstGeom>
          <a:noFill/>
        </p:spPr>
        <p:txBody>
          <a:bodyPr wrap="square" rtlCol="0">
            <a:spAutoFit/>
          </a:bodyPr>
          <a:lstStyle/>
          <a:p>
            <a:pPr algn="ctr"/>
            <a:r>
              <a:rPr lang="it-IT" sz="2300" dirty="0">
                <a:latin typeface="Aptos" panose="020B0004020202020204" pitchFamily="34" charset="0"/>
                <a:cs typeface="Verdana"/>
              </a:rPr>
              <a:t>Uno studente può far parte sia del coro (che è formato da studenti) che della squadra (che è formata da studenti)</a:t>
            </a:r>
          </a:p>
        </p:txBody>
      </p:sp>
      <p:sp>
        <p:nvSpPr>
          <p:cNvPr id="10" name="Rectangle 9">
            <a:extLst>
              <a:ext uri="{FF2B5EF4-FFF2-40B4-BE49-F238E27FC236}">
                <a16:creationId xmlns:a16="http://schemas.microsoft.com/office/drawing/2014/main" id="{F6168051-FB97-687F-EED6-EF0F3E74ECEE}"/>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11" name="Picture 10" descr="logo centenario">
            <a:extLst>
              <a:ext uri="{FF2B5EF4-FFF2-40B4-BE49-F238E27FC236}">
                <a16:creationId xmlns:a16="http://schemas.microsoft.com/office/drawing/2014/main" id="{22E4C634-A7C0-42CA-8EA9-7ABEEC78A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9E66E59-8AAA-A37E-6BA9-87AB477D6A25}"/>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AGGREGATION</a:t>
            </a:r>
          </a:p>
        </p:txBody>
      </p:sp>
    </p:spTree>
    <p:extLst>
      <p:ext uri="{BB962C8B-B14F-4D97-AF65-F5344CB8AC3E}">
        <p14:creationId xmlns:p14="http://schemas.microsoft.com/office/powerpoint/2010/main" val="2108720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781947" y="1295400"/>
            <a:ext cx="8735582" cy="5257800"/>
          </a:xfrm>
        </p:spPr>
        <p:txBody>
          <a:bodyPr>
            <a:normAutofit fontScale="77500" lnSpcReduction="20000"/>
          </a:bodyPr>
          <a:lstStyle/>
          <a:p>
            <a:r>
              <a:rPr lang="it-IT" b="1" u="sng" dirty="0">
                <a:latin typeface="Aptos" panose="020B0004020202020204" pitchFamily="34" charset="0"/>
              </a:rPr>
              <a:t>UML è un linguaggio e non un metodo</a:t>
            </a:r>
          </a:p>
          <a:p>
            <a:r>
              <a:rPr lang="it-IT" dirty="0">
                <a:latin typeface="Aptos" panose="020B0004020202020204" pitchFamily="34" charset="0"/>
              </a:rPr>
              <a:t>UML è costituito da un insieme di linguaggi che consentono di dare descrivere e modellare diversi aspetti di un sistema:</a:t>
            </a:r>
          </a:p>
          <a:p>
            <a:pPr lvl="1"/>
            <a:r>
              <a:rPr lang="it-IT" dirty="0">
                <a:latin typeface="Aptos" panose="020B0004020202020204" pitchFamily="34" charset="0"/>
              </a:rPr>
              <a:t>Aspetti statici</a:t>
            </a:r>
          </a:p>
          <a:p>
            <a:pPr lvl="1"/>
            <a:r>
              <a:rPr lang="it-IT" dirty="0">
                <a:latin typeface="Aptos" panose="020B0004020202020204" pitchFamily="34" charset="0"/>
              </a:rPr>
              <a:t>Aspetti dinamici</a:t>
            </a:r>
          </a:p>
          <a:p>
            <a:pPr lvl="1"/>
            <a:r>
              <a:rPr lang="it-IT" dirty="0">
                <a:latin typeface="Aptos" panose="020B0004020202020204" pitchFamily="34" charset="0"/>
              </a:rPr>
              <a:t>Interazioni tra le diverse componenti</a:t>
            </a:r>
          </a:p>
          <a:p>
            <a:endParaRPr lang="it-IT" dirty="0">
              <a:latin typeface="Aptos" panose="020B0004020202020204" pitchFamily="34" charset="0"/>
            </a:endParaRPr>
          </a:p>
          <a:p>
            <a:r>
              <a:rPr lang="it-IT" dirty="0">
                <a:latin typeface="Aptos" panose="020B0004020202020204" pitchFamily="34" charset="0"/>
              </a:rPr>
              <a:t>UML facilita la </a:t>
            </a:r>
            <a:r>
              <a:rPr lang="it-IT" b="1" dirty="0">
                <a:latin typeface="Aptos" panose="020B0004020202020204" pitchFamily="34" charset="0"/>
              </a:rPr>
              <a:t>comunicazione</a:t>
            </a:r>
            <a:r>
              <a:rPr lang="it-IT" b="1" dirty="0">
                <a:latin typeface="Aptos" panose="020B0004020202020204" pitchFamily="34" charset="0"/>
                <a:sym typeface="Wingdings"/>
              </a:rPr>
              <a:t></a:t>
            </a:r>
          </a:p>
          <a:p>
            <a:pPr lvl="1"/>
            <a:r>
              <a:rPr lang="it-IT" dirty="0">
                <a:latin typeface="Aptos" panose="020B0004020202020204" pitchFamily="34" charset="0"/>
              </a:rPr>
              <a:t>tra analisti e esperti di dominio</a:t>
            </a:r>
          </a:p>
          <a:p>
            <a:pPr lvl="1"/>
            <a:r>
              <a:rPr lang="it-IT" dirty="0">
                <a:latin typeface="Aptos" panose="020B0004020202020204" pitchFamily="34" charset="0"/>
              </a:rPr>
              <a:t>Tra analisti e progettisti</a:t>
            </a:r>
          </a:p>
          <a:p>
            <a:pPr lvl="1"/>
            <a:r>
              <a:rPr lang="it-IT" dirty="0">
                <a:latin typeface="Aptos" panose="020B0004020202020204" pitchFamily="34" charset="0"/>
              </a:rPr>
              <a:t>Tra progettisti e sviluppatori</a:t>
            </a:r>
          </a:p>
          <a:p>
            <a:endParaRPr lang="it-IT" dirty="0">
              <a:latin typeface="Aptos" panose="020B0004020202020204" pitchFamily="34" charset="0"/>
            </a:endParaRPr>
          </a:p>
          <a:p>
            <a:r>
              <a:rPr lang="it-IT" dirty="0">
                <a:latin typeface="Aptos" panose="020B0004020202020204" pitchFamily="34" charset="0"/>
              </a:rPr>
              <a:t>Linguaggio grafico ma formale, preciso e </a:t>
            </a:r>
            <a:r>
              <a:rPr lang="it-IT" u="sng" dirty="0">
                <a:latin typeface="Aptos" panose="020B0004020202020204" pitchFamily="34" charset="0"/>
              </a:rPr>
              <a:t>non ambiguo</a:t>
            </a:r>
            <a:endParaRPr lang="it-IT" u="sng" dirty="0">
              <a:latin typeface="Aptos" panose="020B0004020202020204" pitchFamily="34" charset="0"/>
              <a:sym typeface="Wingdings"/>
            </a:endParaRPr>
          </a:p>
          <a:p>
            <a:r>
              <a:rPr lang="it-IT" dirty="0">
                <a:latin typeface="Aptos" panose="020B0004020202020204" pitchFamily="34" charset="0"/>
                <a:sym typeface="Wingdings"/>
              </a:rPr>
              <a:t>Dà una visione concisa del sistema da diversi punti di vista</a:t>
            </a:r>
          </a:p>
          <a:p>
            <a:r>
              <a:rPr lang="it-IT" dirty="0">
                <a:latin typeface="Aptos" panose="020B0004020202020204" pitchFamily="34" charset="0"/>
                <a:sym typeface="Wingdings"/>
              </a:rPr>
              <a:t>Non necessita di conoscenza del codice</a:t>
            </a:r>
          </a:p>
          <a:p>
            <a:r>
              <a:rPr lang="it-IT" dirty="0">
                <a:latin typeface="Aptos" panose="020B0004020202020204" pitchFamily="34" charset="0"/>
                <a:sym typeface="Wingdings"/>
              </a:rPr>
              <a:t>UML è basato sulla logica della </a:t>
            </a:r>
            <a:r>
              <a:rPr lang="it-IT" b="1" dirty="0">
                <a:latin typeface="Aptos" panose="020B0004020202020204" pitchFamily="34" charset="0"/>
                <a:sym typeface="Wingdings"/>
              </a:rPr>
              <a:t>programmazione a oggetti</a:t>
            </a:r>
            <a:endParaRPr lang="it-IT" b="1" dirty="0">
              <a:latin typeface="Aptos" panose="020B0004020202020204" pitchFamily="34" charset="0"/>
            </a:endParaRPr>
          </a:p>
        </p:txBody>
      </p:sp>
      <p:sp>
        <p:nvSpPr>
          <p:cNvPr id="3" name="Segnaposto numero diapositiva 2"/>
          <p:cNvSpPr>
            <a:spLocks noGrp="1"/>
          </p:cNvSpPr>
          <p:nvPr>
            <p:ph type="sldNum" sz="quarter" idx="4294967295"/>
          </p:nvPr>
        </p:nvSpPr>
        <p:spPr>
          <a:xfrm>
            <a:off x="2748286" y="5690026"/>
            <a:ext cx="523232" cy="273844"/>
          </a:xfrm>
          <a:prstGeom prst="rect">
            <a:avLst/>
          </a:prstGeom>
        </p:spPr>
        <p:txBody>
          <a:bodyPr/>
          <a:lstStyle/>
          <a:p>
            <a:fld id="{760FD739-72FB-7F4C-B85F-CC87BB8B778D}" type="slidenum">
              <a:rPr lang="it-IT" smtClean="0"/>
              <a:pPr/>
              <a:t>3</a:t>
            </a:fld>
            <a:endParaRPr lang="it-IT"/>
          </a:p>
        </p:txBody>
      </p:sp>
      <p:sp>
        <p:nvSpPr>
          <p:cNvPr id="4" name="Rectangle 3">
            <a:extLst>
              <a:ext uri="{FF2B5EF4-FFF2-40B4-BE49-F238E27FC236}">
                <a16:creationId xmlns:a16="http://schemas.microsoft.com/office/drawing/2014/main" id="{6C055D87-0525-3621-BDA2-BEAC20176A0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31DEBE38-8A43-023D-50E5-952E99556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7F1B31-EBA2-CD66-9660-408A848E9E48}"/>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UML BASIC PRINCIPLES</a:t>
            </a:r>
          </a:p>
        </p:txBody>
      </p:sp>
    </p:spTree>
    <p:extLst>
      <p:ext uri="{BB962C8B-B14F-4D97-AF65-F5344CB8AC3E}">
        <p14:creationId xmlns:p14="http://schemas.microsoft.com/office/powerpoint/2010/main" val="1256588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normAutofit/>
          </a:bodyPr>
          <a:lstStyle/>
          <a:p>
            <a:r>
              <a:rPr lang="it-IT" sz="1800" dirty="0">
                <a:latin typeface="Aptos" panose="020B0004020202020204" pitchFamily="34" charset="0"/>
              </a:rPr>
              <a:t>COMPOSIZIONE = subordinazione strutturale rigida in cui l’aggregato ha il completo e unico controllo delle parti componenti.</a:t>
            </a:r>
          </a:p>
          <a:p>
            <a:r>
              <a:rPr lang="it-IT" sz="1800" dirty="0">
                <a:latin typeface="Aptos" panose="020B0004020202020204" pitchFamily="34" charset="0"/>
              </a:rPr>
              <a:t>Aggregazioni: parti indipendenti dall’aggregato</a:t>
            </a:r>
          </a:p>
          <a:p>
            <a:r>
              <a:rPr lang="it-IT" sz="1800" dirty="0">
                <a:latin typeface="Aptos" panose="020B0004020202020204" pitchFamily="34" charset="0"/>
              </a:rPr>
              <a:t>Composizione: dipendenza stretta fra composto e componenti (l’esistenza dei componenti coincide con quella del composto </a:t>
            </a:r>
            <a:r>
              <a:rPr lang="it-IT" sz="1800" dirty="0">
                <a:latin typeface="Aptos" panose="020B0004020202020204" pitchFamily="34" charset="0"/>
                <a:sym typeface="Wingdings"/>
              </a:rPr>
              <a:t> </a:t>
            </a:r>
            <a:r>
              <a:rPr lang="it-IT" sz="1800" dirty="0">
                <a:latin typeface="Aptos" panose="020B0004020202020204" pitchFamily="34" charset="0"/>
              </a:rPr>
              <a:t>la creazione e la distruzione del composto implicano la creazione e la distruzione dei componenti)</a:t>
            </a:r>
          </a:p>
          <a:p>
            <a:r>
              <a:rPr lang="it-IT" sz="1800" dirty="0">
                <a:latin typeface="Aptos" panose="020B0004020202020204" pitchFamily="34" charset="0"/>
              </a:rPr>
              <a:t>Un componente può appartenere ad un solo composto</a:t>
            </a:r>
          </a:p>
          <a:p>
            <a:r>
              <a:rPr lang="it-IT" sz="1800" dirty="0">
                <a:latin typeface="Aptos" panose="020B0004020202020204" pitchFamily="34" charset="0"/>
              </a:rPr>
              <a:t>Il composto è il “padrone” del componente.</a:t>
            </a:r>
          </a:p>
          <a:p>
            <a:r>
              <a:rPr lang="it-IT" sz="1800" dirty="0">
                <a:latin typeface="Aptos" panose="020B0004020202020204" pitchFamily="34" charset="0"/>
              </a:rPr>
              <a:t>Si rappresenta con una losanga nera dalla parte dell’entità complessa, oppure si possono disegnare i componenti all’interno dell’entità stessa. </a:t>
            </a:r>
          </a:p>
        </p:txBody>
      </p:sp>
      <p:sp>
        <p:nvSpPr>
          <p:cNvPr id="3" name="Segnaposto numero diapositiva 2"/>
          <p:cNvSpPr>
            <a:spLocks noGrp="1"/>
          </p:cNvSpPr>
          <p:nvPr>
            <p:ph type="sldNum" sz="quarter" idx="10"/>
          </p:nvPr>
        </p:nvSpPr>
        <p:spPr>
          <a:prstGeom prst="rect">
            <a:avLst/>
          </a:prstGeom>
        </p:spPr>
        <p:txBody>
          <a:bodyPr/>
          <a:lstStyle/>
          <a:p>
            <a:fld id="{760FD739-72FB-7F4C-B85F-CC87BB8B778D}" type="slidenum">
              <a:rPr lang="it-IT" smtClean="0"/>
              <a:pPr/>
              <a:t>30</a:t>
            </a:fld>
            <a:endParaRPr lang="it-IT"/>
          </a:p>
        </p:txBody>
      </p:sp>
      <p:pic>
        <p:nvPicPr>
          <p:cNvPr id="5" name="Immagine 4"/>
          <p:cNvPicPr>
            <a:picLocks noChangeAspect="1"/>
          </p:cNvPicPr>
          <p:nvPr/>
        </p:nvPicPr>
        <p:blipFill rotWithShape="1">
          <a:blip r:embed="rId2"/>
          <a:srcRect b="8163"/>
          <a:stretch/>
        </p:blipFill>
        <p:spPr>
          <a:xfrm>
            <a:off x="3771900" y="5064252"/>
            <a:ext cx="4648200" cy="1568768"/>
          </a:xfrm>
          <a:prstGeom prst="rect">
            <a:avLst/>
          </a:prstGeom>
        </p:spPr>
      </p:pic>
      <p:sp>
        <p:nvSpPr>
          <p:cNvPr id="8" name="Rectangle 7">
            <a:extLst>
              <a:ext uri="{FF2B5EF4-FFF2-40B4-BE49-F238E27FC236}">
                <a16:creationId xmlns:a16="http://schemas.microsoft.com/office/drawing/2014/main" id="{581DFF14-664B-7320-2310-76AD08C453B0}"/>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9" name="Picture 8" descr="logo centenario">
            <a:extLst>
              <a:ext uri="{FF2B5EF4-FFF2-40B4-BE49-F238E27FC236}">
                <a16:creationId xmlns:a16="http://schemas.microsoft.com/office/drawing/2014/main" id="{65D4A7A9-B4A3-B04F-CC7E-7445E938B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E4136AE-9DCD-DD4A-564C-A56DCB3F04F8}"/>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COMPOSITION</a:t>
            </a:r>
          </a:p>
        </p:txBody>
      </p:sp>
    </p:spTree>
    <p:extLst>
      <p:ext uri="{BB962C8B-B14F-4D97-AF65-F5344CB8AC3E}">
        <p14:creationId xmlns:p14="http://schemas.microsoft.com/office/powerpoint/2010/main" val="1344396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411097"/>
            <a:ext cx="10515600" cy="4351338"/>
          </a:xfrm>
        </p:spPr>
        <p:txBody>
          <a:bodyPr/>
          <a:lstStyle/>
          <a:p>
            <a:r>
              <a:rPr lang="it-IT" dirty="0">
                <a:latin typeface="Aptos" panose="020B0004020202020204" pitchFamily="34" charset="0"/>
              </a:rPr>
              <a:t>Una classe può appartenere come componente a più di una composizione,</a:t>
            </a:r>
          </a:p>
          <a:p>
            <a:r>
              <a:rPr lang="it-IT" dirty="0">
                <a:latin typeface="Aptos" panose="020B0004020202020204" pitchFamily="34" charset="0"/>
              </a:rPr>
              <a:t>Un’istanza di una classe componente può appartenere ad una sola istanza di una classe composta.</a:t>
            </a:r>
          </a:p>
        </p:txBody>
      </p:sp>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31</a:t>
            </a:fld>
            <a:endParaRPr lang="it-IT"/>
          </a:p>
        </p:txBody>
      </p:sp>
      <p:pic>
        <p:nvPicPr>
          <p:cNvPr id="5" name="Immagine 4"/>
          <p:cNvPicPr>
            <a:picLocks noChangeAspect="1"/>
          </p:cNvPicPr>
          <p:nvPr/>
        </p:nvPicPr>
        <p:blipFill>
          <a:blip r:embed="rId2"/>
          <a:stretch>
            <a:fillRect/>
          </a:stretch>
        </p:blipFill>
        <p:spPr>
          <a:xfrm>
            <a:off x="3282299" y="3372568"/>
            <a:ext cx="5422900" cy="2730500"/>
          </a:xfrm>
          <a:prstGeom prst="rect">
            <a:avLst/>
          </a:prstGeom>
        </p:spPr>
      </p:pic>
      <p:sp>
        <p:nvSpPr>
          <p:cNvPr id="8" name="Rectangle 7">
            <a:extLst>
              <a:ext uri="{FF2B5EF4-FFF2-40B4-BE49-F238E27FC236}">
                <a16:creationId xmlns:a16="http://schemas.microsoft.com/office/drawing/2014/main" id="{B0AD9DE8-2876-84E9-DDA4-F053E796F7CE}"/>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9" name="Picture 8" descr="logo centenario">
            <a:extLst>
              <a:ext uri="{FF2B5EF4-FFF2-40B4-BE49-F238E27FC236}">
                <a16:creationId xmlns:a16="http://schemas.microsoft.com/office/drawing/2014/main" id="{A69FB09F-0D10-A50D-432B-240453A31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2C2017B-4C06-4382-3B4D-A5CD1A6EEBB2}"/>
              </a:ext>
            </a:extLst>
          </p:cNvPr>
          <p:cNvSpPr txBox="1"/>
          <p:nvPr/>
        </p:nvSpPr>
        <p:spPr>
          <a:xfrm>
            <a:off x="4792939" y="129385"/>
            <a:ext cx="6435893" cy="461665"/>
          </a:xfrm>
          <a:prstGeom prst="rect">
            <a:avLst/>
          </a:prstGeom>
          <a:noFill/>
        </p:spPr>
        <p:txBody>
          <a:bodyPr wrap="square">
            <a:spAutoFit/>
          </a:bodyPr>
          <a:lstStyle/>
          <a:p>
            <a:r>
              <a:rPr lang="en-GB" sz="2400" b="1" dirty="0">
                <a:solidFill>
                  <a:schemeClr val="bg1"/>
                </a:solidFill>
                <a:latin typeface="+mj-lt"/>
              </a:rPr>
              <a:t>COMPOSITION</a:t>
            </a:r>
          </a:p>
        </p:txBody>
      </p:sp>
    </p:spTree>
    <p:extLst>
      <p:ext uri="{BB962C8B-B14F-4D97-AF65-F5344CB8AC3E}">
        <p14:creationId xmlns:p14="http://schemas.microsoft.com/office/powerpoint/2010/main" val="1603533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rcRect t="271" b="271"/>
          <a:stretch>
            <a:fillRect/>
          </a:stretch>
        </p:blipFill>
        <p:spPr/>
      </p:pic>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32</a:t>
            </a:fld>
            <a:endParaRPr lang="it-IT"/>
          </a:p>
        </p:txBody>
      </p:sp>
      <p:sp>
        <p:nvSpPr>
          <p:cNvPr id="7" name="Rectangle 6">
            <a:extLst>
              <a:ext uri="{FF2B5EF4-FFF2-40B4-BE49-F238E27FC236}">
                <a16:creationId xmlns:a16="http://schemas.microsoft.com/office/drawing/2014/main" id="{D366D0E5-0F09-9961-CFE2-62F4B59C0C8E}"/>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7" descr="logo centenario">
            <a:extLst>
              <a:ext uri="{FF2B5EF4-FFF2-40B4-BE49-F238E27FC236}">
                <a16:creationId xmlns:a16="http://schemas.microsoft.com/office/drawing/2014/main" id="{BF1F294C-D6A7-F96C-6EEA-A23ED86BD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D71E78-6C04-9510-DC7D-754CBD100217}"/>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AGGREGATION – ASSOCIATION - COMPOSITION</a:t>
            </a:r>
          </a:p>
        </p:txBody>
      </p:sp>
    </p:spTree>
    <p:extLst>
      <p:ext uri="{BB962C8B-B14F-4D97-AF65-F5344CB8AC3E}">
        <p14:creationId xmlns:p14="http://schemas.microsoft.com/office/powerpoint/2010/main" val="1822508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33</a:t>
            </a:fld>
            <a:endParaRPr lang="it-IT"/>
          </a:p>
        </p:txBody>
      </p:sp>
      <p:sp>
        <p:nvSpPr>
          <p:cNvPr id="7" name="Rectangle 6">
            <a:extLst>
              <a:ext uri="{FF2B5EF4-FFF2-40B4-BE49-F238E27FC236}">
                <a16:creationId xmlns:a16="http://schemas.microsoft.com/office/drawing/2014/main" id="{D366D0E5-0F09-9961-CFE2-62F4B59C0C8E}"/>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7" descr="logo centenario">
            <a:extLst>
              <a:ext uri="{FF2B5EF4-FFF2-40B4-BE49-F238E27FC236}">
                <a16:creationId xmlns:a16="http://schemas.microsoft.com/office/drawing/2014/main" id="{BF1F294C-D6A7-F96C-6EEA-A23ED86BD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D71E78-6C04-9510-DC7D-754CBD100217}"/>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REALIZATION</a:t>
            </a:r>
          </a:p>
        </p:txBody>
      </p:sp>
      <p:cxnSp>
        <p:nvCxnSpPr>
          <p:cNvPr id="10" name="Straight Connector 9">
            <a:extLst>
              <a:ext uri="{FF2B5EF4-FFF2-40B4-BE49-F238E27FC236}">
                <a16:creationId xmlns:a16="http://schemas.microsoft.com/office/drawing/2014/main" id="{2055ED3B-6C35-A3C0-B744-0C8D1443DDCC}"/>
              </a:ext>
            </a:extLst>
          </p:cNvPr>
          <p:cNvCxnSpPr/>
          <p:nvPr/>
        </p:nvCxnSpPr>
        <p:spPr>
          <a:xfrm>
            <a:off x="2208481" y="1854276"/>
            <a:ext cx="30480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1" name="Triangle 10">
            <a:extLst>
              <a:ext uri="{FF2B5EF4-FFF2-40B4-BE49-F238E27FC236}">
                <a16:creationId xmlns:a16="http://schemas.microsoft.com/office/drawing/2014/main" id="{304BBAD5-B1BC-B0B7-69AF-92B53EE724D3}"/>
              </a:ext>
            </a:extLst>
          </p:cNvPr>
          <p:cNvSpPr/>
          <p:nvPr/>
        </p:nvSpPr>
        <p:spPr>
          <a:xfrm rot="5400000">
            <a:off x="5174838" y="1435176"/>
            <a:ext cx="1001486" cy="838200"/>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5" name="TextBox 14">
            <a:extLst>
              <a:ext uri="{FF2B5EF4-FFF2-40B4-BE49-F238E27FC236}">
                <a16:creationId xmlns:a16="http://schemas.microsoft.com/office/drawing/2014/main" id="{A7214CF2-7826-123A-543B-14B04255326A}"/>
              </a:ext>
            </a:extLst>
          </p:cNvPr>
          <p:cNvSpPr txBox="1"/>
          <p:nvPr/>
        </p:nvSpPr>
        <p:spPr>
          <a:xfrm>
            <a:off x="6438757" y="1669610"/>
            <a:ext cx="1865724" cy="369332"/>
          </a:xfrm>
          <a:prstGeom prst="rect">
            <a:avLst/>
          </a:prstGeom>
          <a:noFill/>
        </p:spPr>
        <p:txBody>
          <a:bodyPr wrap="square">
            <a:spAutoFit/>
          </a:bodyPr>
          <a:lstStyle/>
          <a:p>
            <a:r>
              <a:rPr lang="en-IT" dirty="0"/>
              <a:t>REALIZZAZIONE</a:t>
            </a:r>
          </a:p>
        </p:txBody>
      </p:sp>
      <p:sp>
        <p:nvSpPr>
          <p:cNvPr id="19" name="TextBox 18">
            <a:extLst>
              <a:ext uri="{FF2B5EF4-FFF2-40B4-BE49-F238E27FC236}">
                <a16:creationId xmlns:a16="http://schemas.microsoft.com/office/drawing/2014/main" id="{F66C9E0B-D24D-5A4C-1047-E0F773F4B0B3}"/>
              </a:ext>
            </a:extLst>
          </p:cNvPr>
          <p:cNvSpPr txBox="1"/>
          <p:nvPr/>
        </p:nvSpPr>
        <p:spPr>
          <a:xfrm>
            <a:off x="163989" y="2281634"/>
            <a:ext cx="6483224" cy="3139321"/>
          </a:xfrm>
          <a:prstGeom prst="rect">
            <a:avLst/>
          </a:prstGeom>
          <a:noFill/>
        </p:spPr>
        <p:txBody>
          <a:bodyPr wrap="square">
            <a:spAutoFit/>
          </a:bodyPr>
          <a:lstStyle/>
          <a:p>
            <a:r>
              <a:rPr lang="en-GB" dirty="0"/>
              <a:t>from </a:t>
            </a:r>
            <a:r>
              <a:rPr lang="en-GB" dirty="0" err="1"/>
              <a:t>abc</a:t>
            </a:r>
            <a:r>
              <a:rPr lang="en-GB" dirty="0"/>
              <a:t> import ABC</a:t>
            </a:r>
          </a:p>
          <a:p>
            <a:endParaRPr lang="en-GB" dirty="0"/>
          </a:p>
          <a:p>
            <a:r>
              <a:rPr lang="en-GB" dirty="0" err="1"/>
              <a:t>abstractmethod</a:t>
            </a:r>
            <a:r>
              <a:rPr lang="en-GB" dirty="0"/>
              <a:t> </a:t>
            </a:r>
            <a:r>
              <a:rPr lang="en-GB" dirty="0">
                <a:effectLst/>
                <a:latin typeface="inherit"/>
              </a:rPr>
              <a:t>class</a:t>
            </a:r>
            <a:r>
              <a:rPr lang="en-GB" dirty="0"/>
              <a:t> Classe1(ABC): 	</a:t>
            </a:r>
          </a:p>
          <a:p>
            <a:r>
              <a:rPr lang="en-GB" dirty="0">
                <a:effectLst/>
                <a:latin typeface="inherit"/>
              </a:rPr>
              <a:t>	@</a:t>
            </a:r>
            <a:r>
              <a:rPr lang="en-GB" dirty="0" err="1">
                <a:effectLst/>
                <a:latin typeface="inherit"/>
              </a:rPr>
              <a:t>abstractmethod</a:t>
            </a:r>
            <a:r>
              <a:rPr lang="en-GB" dirty="0"/>
              <a:t> </a:t>
            </a:r>
          </a:p>
          <a:p>
            <a:r>
              <a:rPr lang="en-GB" dirty="0">
                <a:effectLst/>
                <a:latin typeface="inherit"/>
              </a:rPr>
              <a:t>	def</a:t>
            </a:r>
            <a:r>
              <a:rPr lang="en-GB" dirty="0"/>
              <a:t> </a:t>
            </a:r>
            <a:r>
              <a:rPr lang="en-GB" dirty="0" err="1">
                <a:effectLst/>
                <a:latin typeface="inherit"/>
              </a:rPr>
              <a:t>metodoX</a:t>
            </a:r>
            <a:r>
              <a:rPr lang="en-GB" dirty="0"/>
              <a:t>(</a:t>
            </a:r>
            <a:r>
              <a:rPr lang="en-GB" dirty="0">
                <a:effectLst/>
                <a:latin typeface="inherit"/>
              </a:rPr>
              <a:t>self, </a:t>
            </a:r>
            <a:r>
              <a:rPr lang="en-GB" dirty="0" err="1">
                <a:effectLst/>
                <a:latin typeface="inherit"/>
              </a:rPr>
              <a:t>paramX</a:t>
            </a:r>
            <a:r>
              <a:rPr lang="en-GB" dirty="0"/>
              <a:t>): </a:t>
            </a:r>
          </a:p>
          <a:p>
            <a:r>
              <a:rPr lang="en-GB" dirty="0">
                <a:effectLst/>
                <a:latin typeface="inherit"/>
              </a:rPr>
              <a:t>		pass</a:t>
            </a:r>
          </a:p>
          <a:p>
            <a:endParaRPr lang="en-GB" dirty="0">
              <a:effectLst/>
              <a:latin typeface="inherit"/>
            </a:endParaRPr>
          </a:p>
          <a:p>
            <a:r>
              <a:rPr lang="en-GB" dirty="0" err="1"/>
              <a:t>abstractmethod</a:t>
            </a:r>
            <a:r>
              <a:rPr lang="en-GB" dirty="0"/>
              <a:t> </a:t>
            </a:r>
            <a:r>
              <a:rPr lang="en-GB" dirty="0">
                <a:effectLst/>
                <a:latin typeface="inherit"/>
              </a:rPr>
              <a:t>class</a:t>
            </a:r>
            <a:r>
              <a:rPr lang="en-GB" dirty="0"/>
              <a:t> Classe1(ABC): 	</a:t>
            </a:r>
            <a:endParaRPr lang="en-GB" dirty="0">
              <a:effectLst/>
              <a:latin typeface="inherit"/>
            </a:endParaRPr>
          </a:p>
          <a:p>
            <a:r>
              <a:rPr lang="en-GB" dirty="0">
                <a:effectLst/>
                <a:latin typeface="inherit"/>
              </a:rPr>
              <a:t>	@</a:t>
            </a:r>
            <a:r>
              <a:rPr lang="en-GB" dirty="0" err="1">
                <a:effectLst/>
                <a:latin typeface="inherit"/>
              </a:rPr>
              <a:t>abstractmethod</a:t>
            </a:r>
            <a:r>
              <a:rPr lang="en-GB" dirty="0"/>
              <a:t> </a:t>
            </a:r>
          </a:p>
          <a:p>
            <a:r>
              <a:rPr lang="en-GB" dirty="0">
                <a:effectLst/>
                <a:latin typeface="inherit"/>
              </a:rPr>
              <a:t>	def</a:t>
            </a:r>
            <a:r>
              <a:rPr lang="en-GB" dirty="0"/>
              <a:t> </a:t>
            </a:r>
            <a:r>
              <a:rPr lang="en-GB" dirty="0" err="1">
                <a:effectLst/>
                <a:latin typeface="inherit"/>
              </a:rPr>
              <a:t>metodoX</a:t>
            </a:r>
            <a:r>
              <a:rPr lang="en-GB" dirty="0"/>
              <a:t>(</a:t>
            </a:r>
            <a:r>
              <a:rPr lang="en-GB" dirty="0">
                <a:effectLst/>
                <a:latin typeface="inherit"/>
              </a:rPr>
              <a:t>self, </a:t>
            </a:r>
            <a:r>
              <a:rPr lang="en-GB" dirty="0" err="1">
                <a:effectLst/>
                <a:latin typeface="inherit"/>
              </a:rPr>
              <a:t>paramX</a:t>
            </a:r>
            <a:r>
              <a:rPr lang="en-GB" dirty="0"/>
              <a:t>):</a:t>
            </a:r>
          </a:p>
          <a:p>
            <a:r>
              <a:rPr lang="en-GB" dirty="0"/>
              <a:t>		</a:t>
            </a:r>
            <a:r>
              <a:rPr lang="en-GB" dirty="0" err="1"/>
              <a:t>funzioneRealeX</a:t>
            </a:r>
            <a:r>
              <a:rPr lang="en-GB" dirty="0"/>
              <a:t>(</a:t>
            </a:r>
            <a:r>
              <a:rPr lang="en-GB" dirty="0" err="1"/>
              <a:t>paramX</a:t>
            </a:r>
            <a:r>
              <a:rPr lang="en-GB" dirty="0"/>
              <a:t>)</a:t>
            </a:r>
          </a:p>
        </p:txBody>
      </p:sp>
      <p:cxnSp>
        <p:nvCxnSpPr>
          <p:cNvPr id="20" name="Straight Connector 19">
            <a:extLst>
              <a:ext uri="{FF2B5EF4-FFF2-40B4-BE49-F238E27FC236}">
                <a16:creationId xmlns:a16="http://schemas.microsoft.com/office/drawing/2014/main" id="{D1EB5D57-F0F0-AABB-FDF0-D42EC8D16C8F}"/>
              </a:ext>
            </a:extLst>
          </p:cNvPr>
          <p:cNvCxnSpPr>
            <a:cxnSpLocks/>
          </p:cNvCxnSpPr>
          <p:nvPr/>
        </p:nvCxnSpPr>
        <p:spPr>
          <a:xfrm flipH="1">
            <a:off x="5352889" y="3544147"/>
            <a:ext cx="223452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1" name="Triangle 20">
            <a:extLst>
              <a:ext uri="{FF2B5EF4-FFF2-40B4-BE49-F238E27FC236}">
                <a16:creationId xmlns:a16="http://schemas.microsoft.com/office/drawing/2014/main" id="{177570E6-DBCD-13C6-90FE-186A20928EE4}"/>
              </a:ext>
            </a:extLst>
          </p:cNvPr>
          <p:cNvSpPr/>
          <p:nvPr/>
        </p:nvSpPr>
        <p:spPr>
          <a:xfrm rot="16200000">
            <a:off x="4868013" y="3298480"/>
            <a:ext cx="533150" cy="436602"/>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5" name="TextBox 24">
            <a:extLst>
              <a:ext uri="{FF2B5EF4-FFF2-40B4-BE49-F238E27FC236}">
                <a16:creationId xmlns:a16="http://schemas.microsoft.com/office/drawing/2014/main" id="{002D5DC1-4505-8BA9-0F5E-332DA59890F4}"/>
              </a:ext>
            </a:extLst>
          </p:cNvPr>
          <p:cNvSpPr txBox="1"/>
          <p:nvPr/>
        </p:nvSpPr>
        <p:spPr>
          <a:xfrm>
            <a:off x="7587411" y="2706976"/>
            <a:ext cx="4708477" cy="2862322"/>
          </a:xfrm>
          <a:prstGeom prst="rect">
            <a:avLst/>
          </a:prstGeom>
          <a:noFill/>
        </p:spPr>
        <p:txBody>
          <a:bodyPr wrap="square">
            <a:spAutoFit/>
          </a:bodyPr>
          <a:lstStyle/>
          <a:p>
            <a:r>
              <a:rPr lang="en-GB" dirty="0">
                <a:effectLst/>
                <a:latin typeface="inherit"/>
              </a:rPr>
              <a:t>class</a:t>
            </a:r>
            <a:r>
              <a:rPr lang="en-GB" dirty="0"/>
              <a:t> </a:t>
            </a:r>
            <a:r>
              <a:rPr lang="en-GB" dirty="0">
                <a:latin typeface="inherit"/>
              </a:rPr>
              <a:t>Classe1Reale</a:t>
            </a:r>
            <a:r>
              <a:rPr lang="en-GB" dirty="0"/>
              <a:t>(Classe1): </a:t>
            </a:r>
          </a:p>
          <a:p>
            <a:r>
              <a:rPr lang="en-GB" dirty="0">
                <a:effectLst/>
                <a:latin typeface="inherit"/>
              </a:rPr>
              <a:t>	def</a:t>
            </a:r>
            <a:r>
              <a:rPr lang="en-GB" dirty="0"/>
              <a:t> </a:t>
            </a:r>
            <a:r>
              <a:rPr lang="en-GB" dirty="0" err="1">
                <a:effectLst/>
                <a:latin typeface="inherit"/>
              </a:rPr>
              <a:t>metodoX</a:t>
            </a:r>
            <a:r>
              <a:rPr lang="en-GB" dirty="0"/>
              <a:t>(</a:t>
            </a:r>
            <a:r>
              <a:rPr lang="en-GB" dirty="0">
                <a:effectLst/>
                <a:latin typeface="inherit"/>
              </a:rPr>
              <a:t>self, </a:t>
            </a:r>
            <a:r>
              <a:rPr lang="en-GB" dirty="0" err="1">
                <a:effectLst/>
                <a:latin typeface="inherit"/>
              </a:rPr>
              <a:t>paramX</a:t>
            </a:r>
            <a:r>
              <a:rPr lang="en-GB" dirty="0"/>
              <a:t>): 			</a:t>
            </a:r>
            <a:r>
              <a:rPr lang="en-GB" dirty="0" err="1"/>
              <a:t>funzioneRealeX</a:t>
            </a:r>
            <a:r>
              <a:rPr lang="en-GB" dirty="0"/>
              <a:t>(</a:t>
            </a:r>
            <a:r>
              <a:rPr lang="en-GB" dirty="0" err="1"/>
              <a:t>paramX</a:t>
            </a:r>
            <a:r>
              <a:rPr lang="en-GB" dirty="0"/>
              <a:t>)</a:t>
            </a:r>
          </a:p>
          <a:p>
            <a:endParaRPr lang="en-GB" dirty="0"/>
          </a:p>
          <a:p>
            <a:endParaRPr lang="en-GB" dirty="0">
              <a:effectLst/>
              <a:latin typeface="inherit"/>
            </a:endParaRPr>
          </a:p>
          <a:p>
            <a:r>
              <a:rPr lang="en-GB" dirty="0">
                <a:effectLst/>
                <a:latin typeface="inherit"/>
              </a:rPr>
              <a:t>class</a:t>
            </a:r>
            <a:r>
              <a:rPr lang="en-GB" dirty="0"/>
              <a:t> </a:t>
            </a:r>
            <a:r>
              <a:rPr lang="en-GB" dirty="0">
                <a:latin typeface="inherit"/>
              </a:rPr>
              <a:t>Classe1Reale</a:t>
            </a:r>
            <a:r>
              <a:rPr lang="en-GB" dirty="0"/>
              <a:t>(Classe1): </a:t>
            </a:r>
          </a:p>
          <a:p>
            <a:r>
              <a:rPr lang="en-GB" dirty="0">
                <a:effectLst/>
                <a:latin typeface="inherit"/>
              </a:rPr>
              <a:t>	def</a:t>
            </a:r>
            <a:r>
              <a:rPr lang="en-GB" dirty="0"/>
              <a:t> </a:t>
            </a:r>
            <a:r>
              <a:rPr lang="en-GB" dirty="0" err="1">
                <a:effectLst/>
                <a:latin typeface="inherit"/>
              </a:rPr>
              <a:t>metodoX</a:t>
            </a:r>
            <a:r>
              <a:rPr lang="en-GB" dirty="0"/>
              <a:t>(</a:t>
            </a:r>
            <a:r>
              <a:rPr lang="en-GB" dirty="0">
                <a:effectLst/>
                <a:latin typeface="inherit"/>
              </a:rPr>
              <a:t>self, </a:t>
            </a:r>
            <a:r>
              <a:rPr lang="en-GB" dirty="0" err="1">
                <a:effectLst/>
                <a:latin typeface="inherit"/>
              </a:rPr>
              <a:t>paramX</a:t>
            </a:r>
            <a:r>
              <a:rPr lang="en-GB" dirty="0"/>
              <a:t>):</a:t>
            </a:r>
          </a:p>
          <a:p>
            <a:r>
              <a:rPr lang="en-GB" dirty="0"/>
              <a:t>		super().</a:t>
            </a:r>
            <a:r>
              <a:rPr lang="en-GB" dirty="0" err="1"/>
              <a:t>metodoX</a:t>
            </a:r>
            <a:r>
              <a:rPr lang="en-GB" dirty="0"/>
              <a:t>(</a:t>
            </a:r>
            <a:r>
              <a:rPr lang="en-GB" dirty="0" err="1"/>
              <a:t>paramX</a:t>
            </a:r>
            <a:r>
              <a:rPr lang="en-GB" dirty="0"/>
              <a:t>)</a:t>
            </a:r>
          </a:p>
          <a:p>
            <a:r>
              <a:rPr lang="en-GB" dirty="0"/>
              <a:t>		</a:t>
            </a:r>
            <a:r>
              <a:rPr lang="en-GB" dirty="0" err="1"/>
              <a:t>funzioneRealeX</a:t>
            </a:r>
            <a:r>
              <a:rPr lang="en-GB" dirty="0"/>
              <a:t>(</a:t>
            </a:r>
            <a:r>
              <a:rPr lang="en-GB" dirty="0" err="1"/>
              <a:t>paramX</a:t>
            </a:r>
            <a:r>
              <a:rPr lang="en-GB" dirty="0"/>
              <a:t>)</a:t>
            </a:r>
          </a:p>
          <a:p>
            <a:endParaRPr lang="en-IT" dirty="0"/>
          </a:p>
        </p:txBody>
      </p:sp>
      <p:sp>
        <p:nvSpPr>
          <p:cNvPr id="28" name="TextBox 27">
            <a:extLst>
              <a:ext uri="{FF2B5EF4-FFF2-40B4-BE49-F238E27FC236}">
                <a16:creationId xmlns:a16="http://schemas.microsoft.com/office/drawing/2014/main" id="{B29062B2-8590-88AD-61C5-8F7048C8C465}"/>
              </a:ext>
            </a:extLst>
          </p:cNvPr>
          <p:cNvSpPr txBox="1"/>
          <p:nvPr/>
        </p:nvSpPr>
        <p:spPr>
          <a:xfrm>
            <a:off x="285578" y="5957479"/>
            <a:ext cx="6496664" cy="369332"/>
          </a:xfrm>
          <a:prstGeom prst="rect">
            <a:avLst/>
          </a:prstGeom>
          <a:noFill/>
        </p:spPr>
        <p:txBody>
          <a:bodyPr wrap="square">
            <a:spAutoFit/>
          </a:bodyPr>
          <a:lstStyle/>
          <a:p>
            <a:r>
              <a:rPr lang="en-GB" dirty="0">
                <a:effectLst/>
                <a:latin typeface="inherit"/>
              </a:rPr>
              <a:t>PYTHON &gt; 3.0</a:t>
            </a:r>
            <a:endParaRPr lang="en-IT" dirty="0"/>
          </a:p>
        </p:txBody>
      </p:sp>
      <p:sp>
        <p:nvSpPr>
          <p:cNvPr id="30" name="Triangle 29">
            <a:extLst>
              <a:ext uri="{FF2B5EF4-FFF2-40B4-BE49-F238E27FC236}">
                <a16:creationId xmlns:a16="http://schemas.microsoft.com/office/drawing/2014/main" id="{AAB236C4-148A-5543-D390-D00F59CEAB84}"/>
              </a:ext>
            </a:extLst>
          </p:cNvPr>
          <p:cNvSpPr/>
          <p:nvPr/>
        </p:nvSpPr>
        <p:spPr>
          <a:xfrm rot="16200000">
            <a:off x="4852074" y="4493791"/>
            <a:ext cx="533150" cy="436602"/>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32" name="Straight Connector 31">
            <a:extLst>
              <a:ext uri="{FF2B5EF4-FFF2-40B4-BE49-F238E27FC236}">
                <a16:creationId xmlns:a16="http://schemas.microsoft.com/office/drawing/2014/main" id="{68367BF4-521A-60C0-8EF6-30BA1AB70FC6}"/>
              </a:ext>
            </a:extLst>
          </p:cNvPr>
          <p:cNvCxnSpPr>
            <a:stCxn id="30" idx="3"/>
          </p:cNvCxnSpPr>
          <p:nvPr/>
        </p:nvCxnSpPr>
        <p:spPr>
          <a:xfrm flipV="1">
            <a:off x="5336950" y="4712091"/>
            <a:ext cx="2292268" cy="1"/>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81E6DA62-4F74-83AB-E931-23157449B89D}"/>
              </a:ext>
            </a:extLst>
          </p:cNvPr>
          <p:cNvSpPr txBox="1"/>
          <p:nvPr/>
        </p:nvSpPr>
        <p:spPr>
          <a:xfrm>
            <a:off x="5518474" y="3187490"/>
            <a:ext cx="1865724" cy="369332"/>
          </a:xfrm>
          <a:prstGeom prst="rect">
            <a:avLst/>
          </a:prstGeom>
          <a:noFill/>
        </p:spPr>
        <p:txBody>
          <a:bodyPr wrap="square">
            <a:spAutoFit/>
          </a:bodyPr>
          <a:lstStyle/>
          <a:p>
            <a:r>
              <a:rPr lang="en-IT" dirty="0"/>
              <a:t>REALIZZAZIONE</a:t>
            </a:r>
          </a:p>
        </p:txBody>
      </p:sp>
      <p:sp>
        <p:nvSpPr>
          <p:cNvPr id="34" name="TextBox 33">
            <a:extLst>
              <a:ext uri="{FF2B5EF4-FFF2-40B4-BE49-F238E27FC236}">
                <a16:creationId xmlns:a16="http://schemas.microsoft.com/office/drawing/2014/main" id="{D569A7CC-DCCE-ADF0-5E39-179C45523E55}"/>
              </a:ext>
            </a:extLst>
          </p:cNvPr>
          <p:cNvSpPr txBox="1"/>
          <p:nvPr/>
        </p:nvSpPr>
        <p:spPr>
          <a:xfrm>
            <a:off x="5400793" y="4365757"/>
            <a:ext cx="2308207" cy="369332"/>
          </a:xfrm>
          <a:prstGeom prst="rect">
            <a:avLst/>
          </a:prstGeom>
          <a:noFill/>
        </p:spPr>
        <p:txBody>
          <a:bodyPr wrap="square">
            <a:spAutoFit/>
          </a:bodyPr>
          <a:lstStyle/>
          <a:p>
            <a:r>
              <a:rPr lang="en-IT" dirty="0"/>
              <a:t>GENERALIZZAZIONE</a:t>
            </a:r>
          </a:p>
        </p:txBody>
      </p:sp>
    </p:spTree>
    <p:extLst>
      <p:ext uri="{BB962C8B-B14F-4D97-AF65-F5344CB8AC3E}">
        <p14:creationId xmlns:p14="http://schemas.microsoft.com/office/powerpoint/2010/main" val="3125031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34</a:t>
            </a:fld>
            <a:endParaRPr lang="it-IT"/>
          </a:p>
        </p:txBody>
      </p:sp>
      <p:sp>
        <p:nvSpPr>
          <p:cNvPr id="7" name="Rectangle 6">
            <a:extLst>
              <a:ext uri="{FF2B5EF4-FFF2-40B4-BE49-F238E27FC236}">
                <a16:creationId xmlns:a16="http://schemas.microsoft.com/office/drawing/2014/main" id="{D366D0E5-0F09-9961-CFE2-62F4B59C0C8E}"/>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7" descr="logo centenario">
            <a:extLst>
              <a:ext uri="{FF2B5EF4-FFF2-40B4-BE49-F238E27FC236}">
                <a16:creationId xmlns:a16="http://schemas.microsoft.com/office/drawing/2014/main" id="{BF1F294C-D6A7-F96C-6EEA-A23ED86BD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D71E78-6C04-9510-DC7D-754CBD100217}"/>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DEPENDENCY</a:t>
            </a:r>
          </a:p>
        </p:txBody>
      </p:sp>
      <p:cxnSp>
        <p:nvCxnSpPr>
          <p:cNvPr id="2" name="Straight Arrow Connector 1">
            <a:extLst>
              <a:ext uri="{FF2B5EF4-FFF2-40B4-BE49-F238E27FC236}">
                <a16:creationId xmlns:a16="http://schemas.microsoft.com/office/drawing/2014/main" id="{6D626921-4116-9881-E853-9B6EE03697EA}"/>
              </a:ext>
            </a:extLst>
          </p:cNvPr>
          <p:cNvCxnSpPr/>
          <p:nvPr/>
        </p:nvCxnSpPr>
        <p:spPr>
          <a:xfrm>
            <a:off x="1632380" y="2621381"/>
            <a:ext cx="3730575" cy="0"/>
          </a:xfrm>
          <a:prstGeom prst="straightConnector1">
            <a:avLst/>
          </a:prstGeom>
          <a:ln>
            <a:prstDash val="dash"/>
            <a:headEnd type="none" w="med" len="med"/>
            <a:tailEnd type="arrow" w="lg" len="lg"/>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7C3AE84-B4BC-4962-E1A7-83461A90B39D}"/>
              </a:ext>
            </a:extLst>
          </p:cNvPr>
          <p:cNvSpPr txBox="1"/>
          <p:nvPr/>
        </p:nvSpPr>
        <p:spPr>
          <a:xfrm>
            <a:off x="5860826" y="2436715"/>
            <a:ext cx="1604828" cy="369332"/>
          </a:xfrm>
          <a:prstGeom prst="rect">
            <a:avLst/>
          </a:prstGeom>
          <a:noFill/>
        </p:spPr>
        <p:txBody>
          <a:bodyPr wrap="square">
            <a:spAutoFit/>
          </a:bodyPr>
          <a:lstStyle/>
          <a:p>
            <a:r>
              <a:rPr lang="en-IT" dirty="0"/>
              <a:t>DIPENDENZA</a:t>
            </a:r>
          </a:p>
        </p:txBody>
      </p:sp>
      <p:sp>
        <p:nvSpPr>
          <p:cNvPr id="5" name="TextBox 4">
            <a:extLst>
              <a:ext uri="{FF2B5EF4-FFF2-40B4-BE49-F238E27FC236}">
                <a16:creationId xmlns:a16="http://schemas.microsoft.com/office/drawing/2014/main" id="{F1536547-A02A-2A26-FB79-A488E37C36EC}"/>
              </a:ext>
            </a:extLst>
          </p:cNvPr>
          <p:cNvSpPr txBox="1"/>
          <p:nvPr/>
        </p:nvSpPr>
        <p:spPr>
          <a:xfrm>
            <a:off x="3008896" y="3313290"/>
            <a:ext cx="8254919" cy="1477328"/>
          </a:xfrm>
          <a:prstGeom prst="rect">
            <a:avLst/>
          </a:prstGeom>
          <a:noFill/>
        </p:spPr>
        <p:txBody>
          <a:bodyPr wrap="square" rtlCol="0">
            <a:spAutoFit/>
          </a:bodyPr>
          <a:lstStyle/>
          <a:p>
            <a:r>
              <a:rPr lang="en-IT" dirty="0"/>
              <a:t>metodo (paramClass1 param1, paramClass2 param2)</a:t>
            </a:r>
          </a:p>
          <a:p>
            <a:r>
              <a:rPr lang="en-IT" dirty="0"/>
              <a:t>{</a:t>
            </a:r>
          </a:p>
          <a:p>
            <a:r>
              <a:rPr lang="en-IT" dirty="0"/>
              <a:t>	paramClass1 variable1 = param1; Associazione</a:t>
            </a:r>
          </a:p>
          <a:p>
            <a:r>
              <a:rPr lang="en-IT" dirty="0"/>
              <a:t>	string variable2 = paramClass2.metodo2();  Dipendenza</a:t>
            </a:r>
          </a:p>
          <a:p>
            <a:r>
              <a:rPr lang="en-IT" dirty="0"/>
              <a:t>}</a:t>
            </a:r>
          </a:p>
        </p:txBody>
      </p:sp>
    </p:spTree>
    <p:extLst>
      <p:ext uri="{BB962C8B-B14F-4D97-AF65-F5344CB8AC3E}">
        <p14:creationId xmlns:p14="http://schemas.microsoft.com/office/powerpoint/2010/main" val="906957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505140"/>
            <a:ext cx="10515600" cy="4351338"/>
          </a:xfrm>
        </p:spPr>
        <p:txBody>
          <a:bodyPr>
            <a:normAutofit fontScale="62500" lnSpcReduction="20000"/>
          </a:bodyPr>
          <a:lstStyle/>
          <a:p>
            <a:r>
              <a:rPr lang="it-IT" dirty="0">
                <a:latin typeface="Aptos" panose="020B0004020202020204" pitchFamily="34" charset="0"/>
              </a:rPr>
              <a:t>Una classe (classe base o superclasse) generalizza un’altra classe (classe derivata o sottoclasse) quando definisce un insieme di elementi che include l’insieme di elementi definiti dalla classe derivata</a:t>
            </a:r>
          </a:p>
          <a:p>
            <a:endParaRPr lang="it-IT" dirty="0">
              <a:latin typeface="Aptos" panose="020B0004020202020204" pitchFamily="34" charset="0"/>
            </a:endParaRPr>
          </a:p>
          <a:p>
            <a:r>
              <a:rPr lang="it-IT" dirty="0">
                <a:latin typeface="Aptos" panose="020B0004020202020204" pitchFamily="34" charset="0"/>
              </a:rPr>
              <a:t>La classe derivata è un sottoinsieme della classe base </a:t>
            </a:r>
            <a:r>
              <a:rPr lang="it-IT" dirty="0">
                <a:latin typeface="Aptos" panose="020B0004020202020204" pitchFamily="34" charset="0"/>
                <a:sym typeface="Wingdings"/>
              </a:rPr>
              <a:t> </a:t>
            </a:r>
            <a:r>
              <a:rPr lang="it-IT" dirty="0">
                <a:latin typeface="Aptos" panose="020B0004020202020204" pitchFamily="34" charset="0"/>
              </a:rPr>
              <a:t>La classe base ha meno caratteristiche (attributi, operazioni, associazioni, vincoli. . . ) della classe derivata.</a:t>
            </a:r>
          </a:p>
          <a:p>
            <a:endParaRPr lang="it-IT" dirty="0">
              <a:latin typeface="Aptos" panose="020B0004020202020204" pitchFamily="34" charset="0"/>
            </a:endParaRPr>
          </a:p>
          <a:p>
            <a:r>
              <a:rPr lang="it-IT" dirty="0">
                <a:latin typeface="Aptos" panose="020B0004020202020204" pitchFamily="34" charset="0"/>
              </a:rPr>
              <a:t>Una classe base può avere più classi derivate, e in questo caso ne riassume alcune caratteristiche comuni (attributi, operazioni, associazioni, vincoli. . . ).</a:t>
            </a:r>
          </a:p>
          <a:p>
            <a:pPr marL="0" indent="0">
              <a:buNone/>
            </a:pPr>
            <a:endParaRPr lang="it-IT" dirty="0">
              <a:latin typeface="Aptos" panose="020B0004020202020204" pitchFamily="34" charset="0"/>
            </a:endParaRPr>
          </a:p>
          <a:p>
            <a:r>
              <a:rPr lang="it-IT" dirty="0">
                <a:latin typeface="Aptos" panose="020B0004020202020204" pitchFamily="34" charset="0"/>
              </a:rPr>
              <a:t>La relazione di generalizzazione si può anche chiamare specializzazione (cambia il punto di vista). La specializzazione può avvenire per estensione (aggiungo attributi) o per restrizione (aggiungo vincoli)</a:t>
            </a:r>
          </a:p>
          <a:p>
            <a:endParaRPr lang="it-IT" dirty="0">
              <a:latin typeface="Aptos" panose="020B0004020202020204" pitchFamily="34" charset="0"/>
            </a:endParaRPr>
          </a:p>
          <a:p>
            <a:r>
              <a:rPr lang="it-IT" dirty="0">
                <a:latin typeface="Aptos" panose="020B0004020202020204" pitchFamily="34" charset="0"/>
              </a:rPr>
              <a:t>Un oggetto appartenente ad una classe derivata appartiene anche alla classe base.</a:t>
            </a:r>
          </a:p>
          <a:p>
            <a:r>
              <a:rPr lang="it-IT" dirty="0">
                <a:latin typeface="Aptos" panose="020B0004020202020204" pitchFamily="34" charset="0"/>
              </a:rPr>
              <a:t>Principio di sostituzione (di Barbara </a:t>
            </a:r>
            <a:r>
              <a:rPr lang="it-IT" dirty="0" err="1">
                <a:latin typeface="Aptos" panose="020B0004020202020204" pitchFamily="34" charset="0"/>
              </a:rPr>
              <a:t>Liskov</a:t>
            </a:r>
            <a:r>
              <a:rPr lang="it-IT" dirty="0">
                <a:latin typeface="Aptos" panose="020B0004020202020204" pitchFamily="34" charset="0"/>
              </a:rPr>
              <a:t>): un’istanza della classe derivata può sostituire un’istanza della classe base </a:t>
            </a:r>
            <a:r>
              <a:rPr lang="it-IT" dirty="0">
                <a:latin typeface="Aptos" panose="020B0004020202020204" pitchFamily="34" charset="0"/>
                <a:sym typeface="Wingdings"/>
              </a:rPr>
              <a:t> importante per verificare se la relazione di generalizzazione è corretta (soprattutto nel caso di restrizione)</a:t>
            </a:r>
            <a:endParaRPr lang="it-IT" dirty="0">
              <a:latin typeface="Aptos" panose="020B0004020202020204" pitchFamily="34" charset="0"/>
            </a:endParaRPr>
          </a:p>
        </p:txBody>
      </p:sp>
      <p:sp>
        <p:nvSpPr>
          <p:cNvPr id="4" name="Segnaposto numero diapositiva 3"/>
          <p:cNvSpPr>
            <a:spLocks noGrp="1"/>
          </p:cNvSpPr>
          <p:nvPr>
            <p:ph type="sldNum" sz="quarter" idx="10"/>
          </p:nvPr>
        </p:nvSpPr>
        <p:spPr>
          <a:prstGeom prst="rect">
            <a:avLst/>
          </a:prstGeom>
        </p:spPr>
        <p:txBody>
          <a:bodyPr/>
          <a:lstStyle/>
          <a:p>
            <a:fld id="{760FD739-72FB-7F4C-B85F-CC87BB8B778D}" type="slidenum">
              <a:rPr lang="it-IT" smtClean="0"/>
              <a:pPr/>
              <a:t>35</a:t>
            </a:fld>
            <a:endParaRPr lang="it-IT"/>
          </a:p>
        </p:txBody>
      </p:sp>
      <p:sp>
        <p:nvSpPr>
          <p:cNvPr id="5" name="Rectangle 4">
            <a:extLst>
              <a:ext uri="{FF2B5EF4-FFF2-40B4-BE49-F238E27FC236}">
                <a16:creationId xmlns:a16="http://schemas.microsoft.com/office/drawing/2014/main" id="{A73A6461-B36F-CE6A-08AC-3CA68B7F61E9}"/>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FEDB96D4-EE2F-69A7-5FE8-3965322EA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0E5164E-5E9B-95E4-8D92-7E620670CDDF}"/>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GENERALIZATION</a:t>
            </a:r>
          </a:p>
        </p:txBody>
      </p:sp>
    </p:spTree>
    <p:extLst>
      <p:ext uri="{BB962C8B-B14F-4D97-AF65-F5344CB8AC3E}">
        <p14:creationId xmlns:p14="http://schemas.microsoft.com/office/powerpoint/2010/main" val="729131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2400" dirty="0"/>
              <a:t>Una sottoclasse ha tutte le caratteristiche della superclasse </a:t>
            </a:r>
            <a:r>
              <a:rPr lang="it-IT" sz="2400" dirty="0">
                <a:sym typeface="Wingdings"/>
              </a:rPr>
              <a:t> eredita le caratteristiche</a:t>
            </a:r>
          </a:p>
          <a:p>
            <a:r>
              <a:rPr lang="it-IT" sz="2400" dirty="0">
                <a:sym typeface="Wingdings"/>
              </a:rPr>
              <a:t>Operazioni  nell’eredità si può effettuare </a:t>
            </a:r>
            <a:r>
              <a:rPr lang="it-IT" sz="2400" dirty="0" err="1"/>
              <a:t>overriding</a:t>
            </a:r>
            <a:r>
              <a:rPr lang="it-IT" sz="2400" dirty="0"/>
              <a:t> (stessa signature ma diversa implementazione) purché valga il principio di sostituzione. </a:t>
            </a:r>
          </a:p>
          <a:p>
            <a:r>
              <a:rPr lang="it-IT" sz="2400" dirty="0"/>
              <a:t>Eredità multipla</a:t>
            </a:r>
            <a:r>
              <a:rPr lang="it-IT" sz="2400" dirty="0">
                <a:sym typeface="Wingdings"/>
              </a:rPr>
              <a:t> </a:t>
            </a:r>
          </a:p>
          <a:p>
            <a:pPr lvl="1"/>
            <a:r>
              <a:rPr lang="it-IT" dirty="0"/>
              <a:t>una classe derivata è un sottoinsieme di due o più classi che non sono in relazione di generalizzazione/specializzazione fra di loro. </a:t>
            </a:r>
          </a:p>
          <a:p>
            <a:pPr lvl="1"/>
            <a:r>
              <a:rPr lang="it-IT" dirty="0"/>
              <a:t>Le istanze della classe derivata ereditano le caratteristiche di tutte le classi base</a:t>
            </a:r>
          </a:p>
        </p:txBody>
      </p:sp>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36</a:t>
            </a:fld>
            <a:endParaRPr lang="it-IT"/>
          </a:p>
        </p:txBody>
      </p:sp>
      <p:sp>
        <p:nvSpPr>
          <p:cNvPr id="5" name="Rectangle 4">
            <a:extLst>
              <a:ext uri="{FF2B5EF4-FFF2-40B4-BE49-F238E27FC236}">
                <a16:creationId xmlns:a16="http://schemas.microsoft.com/office/drawing/2014/main" id="{61A4E87C-BA4F-771A-E020-0DF59164EAEE}"/>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BCAF6088-5B57-2E22-FD0D-0ABDD779D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03E521E-D15A-8BA1-3897-20C0BFADB1D2}"/>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INHERITANCE</a:t>
            </a:r>
          </a:p>
        </p:txBody>
      </p:sp>
    </p:spTree>
    <p:extLst>
      <p:ext uri="{BB962C8B-B14F-4D97-AF65-F5344CB8AC3E}">
        <p14:creationId xmlns:p14="http://schemas.microsoft.com/office/powerpoint/2010/main" val="978237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2209800" y="1362076"/>
            <a:ext cx="7772400" cy="5038725"/>
          </a:xfrm>
        </p:spPr>
        <p:txBody>
          <a:bodyPr>
            <a:normAutofit fontScale="92500" lnSpcReduction="20000"/>
          </a:bodyPr>
          <a:lstStyle/>
          <a:p>
            <a:pPr marL="0" indent="0" algn="ctr">
              <a:buNone/>
            </a:pPr>
            <a:r>
              <a:rPr lang="it-IT" sz="2400" dirty="0">
                <a:latin typeface="Aptos" panose="020B0004020202020204" pitchFamily="34" charset="0"/>
              </a:rPr>
              <a:t>	</a:t>
            </a:r>
            <a:r>
              <a:rPr lang="it-IT" sz="1900" b="1" dirty="0">
                <a:latin typeface="Aptos" panose="020B0004020202020204" pitchFamily="34" charset="0"/>
              </a:rPr>
              <a:t>ATTIVITÀ = qualcosa che viene fatto e che si può potenzialmente suddividere in sotto attività</a:t>
            </a:r>
          </a:p>
          <a:p>
            <a:endParaRPr lang="it-IT" sz="1900" b="1" dirty="0">
              <a:latin typeface="Aptos" panose="020B0004020202020204" pitchFamily="34" charset="0"/>
            </a:endParaRPr>
          </a:p>
          <a:p>
            <a:r>
              <a:rPr lang="it-IT" sz="1900" dirty="0">
                <a:latin typeface="Aptos" panose="020B0004020202020204" pitchFamily="34" charset="0"/>
              </a:rPr>
              <a:t>Activity </a:t>
            </a:r>
            <a:r>
              <a:rPr lang="it-IT" sz="1900" dirty="0" err="1">
                <a:latin typeface="Aptos" panose="020B0004020202020204" pitchFamily="34" charset="0"/>
              </a:rPr>
              <a:t>diagram</a:t>
            </a:r>
            <a:r>
              <a:rPr lang="it-IT" sz="1900" dirty="0">
                <a:latin typeface="Aptos" panose="020B0004020202020204" pitchFamily="34" charset="0"/>
                <a:sym typeface="Wingdings"/>
              </a:rPr>
              <a:t>:</a:t>
            </a:r>
          </a:p>
          <a:p>
            <a:pPr marL="742950" lvl="2" indent="-342900"/>
            <a:r>
              <a:rPr lang="it-IT" sz="1700" dirty="0">
                <a:latin typeface="Aptos" panose="020B0004020202020204" pitchFamily="34" charset="0"/>
              </a:rPr>
              <a:t>Rappresentano la sequenza di attività e supportano il comportamento condizionale e parallelo</a:t>
            </a:r>
          </a:p>
          <a:p>
            <a:pPr marL="742950" lvl="2" indent="-342900"/>
            <a:r>
              <a:rPr lang="it-IT" sz="1700" dirty="0">
                <a:latin typeface="Aptos" panose="020B0004020202020204" pitchFamily="34" charset="0"/>
              </a:rPr>
              <a:t>Servono a descrivere il flusso di attività,  di controllo e di informazioni</a:t>
            </a:r>
          </a:p>
          <a:p>
            <a:pPr marL="742950" lvl="2" indent="-342900"/>
            <a:r>
              <a:rPr lang="it-IT" sz="1700" dirty="0">
                <a:latin typeface="Aptos" panose="020B0004020202020204" pitchFamily="34" charset="0"/>
                <a:sym typeface="Wingdings"/>
              </a:rPr>
              <a:t>Simili ai diagrammi di flusso (</a:t>
            </a:r>
            <a:r>
              <a:rPr lang="it-IT" sz="1700" dirty="0" err="1">
                <a:latin typeface="Aptos" panose="020B0004020202020204" pitchFamily="34" charset="0"/>
                <a:sym typeface="Wingdings"/>
              </a:rPr>
              <a:t>flowchart</a:t>
            </a:r>
            <a:r>
              <a:rPr lang="it-IT" sz="1700" dirty="0">
                <a:latin typeface="Aptos" panose="020B0004020202020204" pitchFamily="34" charset="0"/>
                <a:sym typeface="Wingdings"/>
              </a:rPr>
              <a:t>)</a:t>
            </a:r>
            <a:endParaRPr lang="it-IT" sz="1700" dirty="0">
              <a:latin typeface="Aptos" panose="020B0004020202020204" pitchFamily="34" charset="0"/>
            </a:endParaRPr>
          </a:p>
          <a:p>
            <a:endParaRPr lang="it-IT" sz="1900" dirty="0">
              <a:latin typeface="Aptos" panose="020B0004020202020204" pitchFamily="34" charset="0"/>
            </a:endParaRPr>
          </a:p>
          <a:p>
            <a:r>
              <a:rPr lang="it-IT" sz="1900" dirty="0">
                <a:latin typeface="Aptos" panose="020B0004020202020204" pitchFamily="34" charset="0"/>
              </a:rPr>
              <a:t>Comportamento condizionale:</a:t>
            </a:r>
          </a:p>
          <a:p>
            <a:pPr marL="742950" lvl="2" indent="-342900"/>
            <a:r>
              <a:rPr lang="it-IT" sz="1700" b="1" dirty="0" err="1">
                <a:latin typeface="Aptos" panose="020B0004020202020204" pitchFamily="34" charset="0"/>
              </a:rPr>
              <a:t>Branch</a:t>
            </a:r>
            <a:r>
              <a:rPr lang="it-IT" sz="1700" dirty="0">
                <a:latin typeface="Aptos" panose="020B0004020202020204" pitchFamily="34" charset="0"/>
              </a:rPr>
              <a:t> </a:t>
            </a:r>
            <a:r>
              <a:rPr lang="it-IT" sz="1700" dirty="0">
                <a:latin typeface="Aptos" panose="020B0004020202020204" pitchFamily="34" charset="0"/>
                <a:sym typeface="Wingdings"/>
              </a:rPr>
              <a:t> un input con diversi output sotto condizione</a:t>
            </a:r>
          </a:p>
          <a:p>
            <a:pPr marL="742950" lvl="2" indent="-342900"/>
            <a:r>
              <a:rPr lang="it-IT" sz="1700" b="1" dirty="0">
                <a:latin typeface="Aptos" panose="020B0004020202020204" pitchFamily="34" charset="0"/>
                <a:sym typeface="Wingdings"/>
              </a:rPr>
              <a:t>Merge</a:t>
            </a:r>
            <a:r>
              <a:rPr lang="it-IT" sz="1700" dirty="0">
                <a:latin typeface="Aptos" panose="020B0004020202020204" pitchFamily="34" charset="0"/>
                <a:sym typeface="Wingdings"/>
              </a:rPr>
              <a:t>  più input danno luogo ad un singolo output</a:t>
            </a:r>
          </a:p>
          <a:p>
            <a:pPr lvl="1"/>
            <a:r>
              <a:rPr lang="it-IT" sz="1500" dirty="0">
                <a:latin typeface="Aptos" panose="020B0004020202020204" pitchFamily="34" charset="0"/>
                <a:sym typeface="Wingdings"/>
              </a:rPr>
              <a:t>Comportamento parallelo:</a:t>
            </a:r>
          </a:p>
          <a:p>
            <a:pPr marL="742950" lvl="2" indent="-342900"/>
            <a:r>
              <a:rPr lang="it-IT" sz="1700" b="1" dirty="0" err="1">
                <a:latin typeface="Aptos" panose="020B0004020202020204" pitchFamily="34" charset="0"/>
                <a:sym typeface="Wingdings"/>
              </a:rPr>
              <a:t>Fork</a:t>
            </a:r>
            <a:r>
              <a:rPr lang="it-IT" sz="1700" dirty="0">
                <a:latin typeface="Aptos" panose="020B0004020202020204" pitchFamily="34" charset="0"/>
                <a:sym typeface="Wingdings"/>
              </a:rPr>
              <a:t>  da una transizione ne escono molte parallele</a:t>
            </a:r>
          </a:p>
          <a:p>
            <a:pPr marL="742950" lvl="2" indent="-342900"/>
            <a:r>
              <a:rPr lang="it-IT" sz="1700" b="1" dirty="0">
                <a:latin typeface="Aptos" panose="020B0004020202020204" pitchFamily="34" charset="0"/>
                <a:sym typeface="Wingdings"/>
              </a:rPr>
              <a:t>Join</a:t>
            </a:r>
            <a:r>
              <a:rPr lang="it-IT" sz="1700" dirty="0">
                <a:latin typeface="Aptos" panose="020B0004020202020204" pitchFamily="34" charset="0"/>
                <a:sym typeface="Wingdings"/>
              </a:rPr>
              <a:t>  da più percorsi paralleli, si torna ad un solo percorso comune, quando tutte le attività parallele sono completate</a:t>
            </a:r>
            <a:endParaRPr lang="it-IT" sz="1700" dirty="0">
              <a:latin typeface="Aptos" panose="020B0004020202020204" pitchFamily="34" charset="0"/>
            </a:endParaRPr>
          </a:p>
          <a:p>
            <a:endParaRPr lang="it-IT" sz="1900" dirty="0">
              <a:latin typeface="Aptos" panose="020B0004020202020204" pitchFamily="34" charset="0"/>
            </a:endParaRPr>
          </a:p>
          <a:p>
            <a:r>
              <a:rPr lang="it-IT" sz="1900" b="1" dirty="0">
                <a:latin typeface="Aptos" panose="020B0004020202020204" pitchFamily="34" charset="0"/>
              </a:rPr>
              <a:t>Swimlane</a:t>
            </a:r>
            <a:r>
              <a:rPr lang="it-IT" sz="1900" dirty="0">
                <a:latin typeface="Aptos" panose="020B0004020202020204" pitchFamily="34" charset="0"/>
              </a:rPr>
              <a:t> </a:t>
            </a:r>
            <a:r>
              <a:rPr lang="it-IT" sz="1900" dirty="0">
                <a:latin typeface="Aptos" panose="020B0004020202020204" pitchFamily="34" charset="0"/>
                <a:sym typeface="Wingdings"/>
              </a:rPr>
              <a:t> attività sv</a:t>
            </a:r>
            <a:r>
              <a:rPr lang="it-IT" sz="1900" dirty="0">
                <a:latin typeface="Aptos" panose="020B0004020202020204" pitchFamily="34" charset="0"/>
              </a:rPr>
              <a:t>olte da entità differenti, raggruppante graficamente in partizioni (corsie)</a:t>
            </a:r>
          </a:p>
        </p:txBody>
      </p:sp>
      <p:sp>
        <p:nvSpPr>
          <p:cNvPr id="4" name="Segnaposto numero diapositiva 5"/>
          <p:cNvSpPr>
            <a:spLocks noGrp="1"/>
          </p:cNvSpPr>
          <p:nvPr>
            <p:ph type="sldNum" sz="quarter" idx="10"/>
          </p:nvPr>
        </p:nvSpPr>
        <p:spPr/>
        <p:txBody>
          <a:bodyPr/>
          <a:lstStyle/>
          <a:p>
            <a:pPr>
              <a:defRPr/>
            </a:pPr>
            <a:fld id="{C8A8E741-B8EE-014B-870C-35BB1B3543A4}" type="slidenum">
              <a:rPr lang="it-IT"/>
              <a:pPr>
                <a:defRPr/>
              </a:pPr>
              <a:t>37</a:t>
            </a:fld>
            <a:endParaRPr lang="it-IT"/>
          </a:p>
        </p:txBody>
      </p:sp>
      <p:sp>
        <p:nvSpPr>
          <p:cNvPr id="3" name="Rectangle 2">
            <a:extLst>
              <a:ext uri="{FF2B5EF4-FFF2-40B4-BE49-F238E27FC236}">
                <a16:creationId xmlns:a16="http://schemas.microsoft.com/office/drawing/2014/main" id="{13CE5450-718B-1461-AB0A-4793F1E2C1F7}"/>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2C6AFEA7-56F8-E05B-6BA8-9E56A9D89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E57251-1698-24FB-CED0-BBB29F25E2AB}"/>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ACTIVITY DIAGRAMS</a:t>
            </a:r>
          </a:p>
        </p:txBody>
      </p:sp>
    </p:spTree>
    <p:extLst>
      <p:ext uri="{BB962C8B-B14F-4D97-AF65-F5344CB8AC3E}">
        <p14:creationId xmlns:p14="http://schemas.microsoft.com/office/powerpoint/2010/main" val="897317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egnaposto numero diapositiva 5"/>
          <p:cNvSpPr>
            <a:spLocks noGrp="1"/>
          </p:cNvSpPr>
          <p:nvPr>
            <p:ph type="sldNum" sz="quarter" idx="10"/>
          </p:nvPr>
        </p:nvSpPr>
        <p:spPr/>
        <p:txBody>
          <a:bodyPr/>
          <a:lstStyle/>
          <a:p>
            <a:pPr>
              <a:defRPr/>
            </a:pPr>
            <a:fld id="{7DEC6A5A-7CDB-F541-BFEC-2EE632E90057}" type="slidenum">
              <a:rPr lang="it-IT"/>
              <a:pPr>
                <a:defRPr/>
              </a:pPr>
              <a:t>38</a:t>
            </a:fld>
            <a:endParaRPr lang="it-IT"/>
          </a:p>
        </p:txBody>
      </p:sp>
      <p:sp>
        <p:nvSpPr>
          <p:cNvPr id="37891" name="Rectangle 3"/>
          <p:cNvSpPr>
            <a:spLocks noGrp="1" noChangeArrowheads="1"/>
          </p:cNvSpPr>
          <p:nvPr>
            <p:ph type="body" idx="4294967295"/>
          </p:nvPr>
        </p:nvSpPr>
        <p:spPr>
          <a:xfrm>
            <a:off x="1524000" y="1162051"/>
            <a:ext cx="7772400" cy="5038725"/>
          </a:xfrm>
        </p:spPr>
        <p:txBody>
          <a:bodyPr/>
          <a:lstStyle/>
          <a:p>
            <a:endParaRPr lang="it-IT">
              <a:latin typeface="Arial" charset="0"/>
            </a:endParaRPr>
          </a:p>
          <a:p>
            <a:endParaRPr lang="it-IT">
              <a:latin typeface="Arial" charset="0"/>
            </a:endParaRPr>
          </a:p>
        </p:txBody>
      </p:sp>
      <p:sp>
        <p:nvSpPr>
          <p:cNvPr id="207877" name="Line 5"/>
          <p:cNvSpPr>
            <a:spLocks noChangeShapeType="1"/>
          </p:cNvSpPr>
          <p:nvPr/>
        </p:nvSpPr>
        <p:spPr bwMode="auto">
          <a:xfrm>
            <a:off x="3359150" y="2852738"/>
            <a:ext cx="5113338"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78" name="Line 6"/>
          <p:cNvSpPr>
            <a:spLocks noChangeShapeType="1"/>
          </p:cNvSpPr>
          <p:nvPr/>
        </p:nvSpPr>
        <p:spPr bwMode="auto">
          <a:xfrm>
            <a:off x="3432176" y="5876925"/>
            <a:ext cx="5040313"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79" name="Line 7"/>
          <p:cNvSpPr>
            <a:spLocks noChangeShapeType="1"/>
          </p:cNvSpPr>
          <p:nvPr/>
        </p:nvSpPr>
        <p:spPr bwMode="auto">
          <a:xfrm>
            <a:off x="5880100" y="58769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81" name="Oval 9"/>
          <p:cNvSpPr>
            <a:spLocks noChangeArrowheads="1"/>
          </p:cNvSpPr>
          <p:nvPr/>
        </p:nvSpPr>
        <p:spPr bwMode="auto">
          <a:xfrm>
            <a:off x="5735639" y="6308726"/>
            <a:ext cx="287337" cy="2889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7882" name="AutoShape 10"/>
          <p:cNvSpPr>
            <a:spLocks noChangeArrowheads="1"/>
          </p:cNvSpPr>
          <p:nvPr/>
        </p:nvSpPr>
        <p:spPr bwMode="auto">
          <a:xfrm>
            <a:off x="2927350" y="3932239"/>
            <a:ext cx="1079500" cy="649287"/>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a:t>Activity</a:t>
            </a:r>
          </a:p>
        </p:txBody>
      </p:sp>
      <p:sp>
        <p:nvSpPr>
          <p:cNvPr id="207883" name="AutoShape 11"/>
          <p:cNvSpPr>
            <a:spLocks noChangeArrowheads="1"/>
          </p:cNvSpPr>
          <p:nvPr/>
        </p:nvSpPr>
        <p:spPr bwMode="auto">
          <a:xfrm>
            <a:off x="4800600" y="3933825"/>
            <a:ext cx="1079500" cy="64928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a:t>Activity</a:t>
            </a:r>
          </a:p>
        </p:txBody>
      </p:sp>
      <p:sp>
        <p:nvSpPr>
          <p:cNvPr id="207884" name="AutoShape 12"/>
          <p:cNvSpPr>
            <a:spLocks noChangeArrowheads="1"/>
          </p:cNvSpPr>
          <p:nvPr/>
        </p:nvSpPr>
        <p:spPr bwMode="auto">
          <a:xfrm>
            <a:off x="5232400" y="1844675"/>
            <a:ext cx="1150938" cy="64928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a:t>Activity</a:t>
            </a:r>
          </a:p>
        </p:txBody>
      </p:sp>
      <p:sp>
        <p:nvSpPr>
          <p:cNvPr id="207885" name="AutoShape 13"/>
          <p:cNvSpPr>
            <a:spLocks noChangeArrowheads="1"/>
          </p:cNvSpPr>
          <p:nvPr/>
        </p:nvSpPr>
        <p:spPr bwMode="auto">
          <a:xfrm>
            <a:off x="6456364" y="3284539"/>
            <a:ext cx="1584325" cy="72072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sz="1400" b="1"/>
              <a:t>Dynamic </a:t>
            </a:r>
          </a:p>
          <a:p>
            <a:pPr algn="ctr">
              <a:defRPr/>
            </a:pPr>
            <a:r>
              <a:rPr lang="it-IT" sz="1400" b="1"/>
              <a:t>Concurrent </a:t>
            </a:r>
          </a:p>
          <a:p>
            <a:pPr algn="ctr">
              <a:defRPr/>
            </a:pPr>
            <a:r>
              <a:rPr lang="it-IT" sz="1400" b="1"/>
              <a:t>Activity</a:t>
            </a:r>
          </a:p>
        </p:txBody>
      </p:sp>
      <p:sp>
        <p:nvSpPr>
          <p:cNvPr id="207886" name="Line 14"/>
          <p:cNvSpPr>
            <a:spLocks noChangeShapeType="1"/>
          </p:cNvSpPr>
          <p:nvPr/>
        </p:nvSpPr>
        <p:spPr bwMode="auto">
          <a:xfrm>
            <a:off x="5808663" y="2492376"/>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87" name="Line 15"/>
          <p:cNvSpPr>
            <a:spLocks noChangeShapeType="1"/>
          </p:cNvSpPr>
          <p:nvPr/>
        </p:nvSpPr>
        <p:spPr bwMode="auto">
          <a:xfrm>
            <a:off x="7248525" y="28527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88" name="Line 16"/>
          <p:cNvSpPr>
            <a:spLocks noChangeShapeType="1"/>
          </p:cNvSpPr>
          <p:nvPr/>
        </p:nvSpPr>
        <p:spPr bwMode="auto">
          <a:xfrm>
            <a:off x="4367213" y="28527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89" name="AutoShape 17"/>
          <p:cNvSpPr>
            <a:spLocks noChangeArrowheads="1"/>
          </p:cNvSpPr>
          <p:nvPr/>
        </p:nvSpPr>
        <p:spPr bwMode="auto">
          <a:xfrm>
            <a:off x="4079875" y="3284538"/>
            <a:ext cx="565150" cy="360362"/>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7890" name="AutoShape 18"/>
          <p:cNvSpPr>
            <a:spLocks noChangeArrowheads="1"/>
          </p:cNvSpPr>
          <p:nvPr/>
        </p:nvSpPr>
        <p:spPr bwMode="auto">
          <a:xfrm>
            <a:off x="4079875" y="4940301"/>
            <a:ext cx="565150" cy="360363"/>
          </a:xfrm>
          <a:prstGeom prst="diamond">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7891" name="Line 19"/>
          <p:cNvSpPr>
            <a:spLocks noChangeShapeType="1"/>
          </p:cNvSpPr>
          <p:nvPr/>
        </p:nvSpPr>
        <p:spPr bwMode="auto">
          <a:xfrm>
            <a:off x="7248525" y="4005263"/>
            <a:ext cx="0" cy="1871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92" name="Line 20"/>
          <p:cNvSpPr>
            <a:spLocks noChangeShapeType="1"/>
          </p:cNvSpPr>
          <p:nvPr/>
        </p:nvSpPr>
        <p:spPr bwMode="auto">
          <a:xfrm>
            <a:off x="4367213" y="5300663"/>
            <a:ext cx="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93" name="Line 21"/>
          <p:cNvSpPr>
            <a:spLocks noChangeShapeType="1"/>
          </p:cNvSpPr>
          <p:nvPr/>
        </p:nvSpPr>
        <p:spPr bwMode="auto">
          <a:xfrm>
            <a:off x="3432175" y="4581525"/>
            <a:ext cx="0" cy="50323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94" name="Line 22"/>
          <p:cNvSpPr>
            <a:spLocks noChangeShapeType="1"/>
          </p:cNvSpPr>
          <p:nvPr/>
        </p:nvSpPr>
        <p:spPr bwMode="auto">
          <a:xfrm>
            <a:off x="5303838" y="4581525"/>
            <a:ext cx="0" cy="50323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95" name="Line 23"/>
          <p:cNvSpPr>
            <a:spLocks noChangeShapeType="1"/>
          </p:cNvSpPr>
          <p:nvPr/>
        </p:nvSpPr>
        <p:spPr bwMode="auto">
          <a:xfrm>
            <a:off x="3432175" y="5084763"/>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97" name="Line 25"/>
          <p:cNvSpPr>
            <a:spLocks noChangeShapeType="1"/>
          </p:cNvSpPr>
          <p:nvPr/>
        </p:nvSpPr>
        <p:spPr bwMode="auto">
          <a:xfrm flipH="1">
            <a:off x="4656138" y="5084763"/>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899" name="Oval 27"/>
          <p:cNvSpPr>
            <a:spLocks noChangeArrowheads="1"/>
          </p:cNvSpPr>
          <p:nvPr/>
        </p:nvSpPr>
        <p:spPr bwMode="auto">
          <a:xfrm>
            <a:off x="5808664" y="6380163"/>
            <a:ext cx="142875" cy="1444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7900" name="Oval 28"/>
          <p:cNvSpPr>
            <a:spLocks noChangeArrowheads="1"/>
          </p:cNvSpPr>
          <p:nvPr/>
        </p:nvSpPr>
        <p:spPr bwMode="auto">
          <a:xfrm>
            <a:off x="5664200" y="1196976"/>
            <a:ext cx="287338" cy="2889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7901" name="Line 29"/>
          <p:cNvSpPr>
            <a:spLocks noChangeShapeType="1"/>
          </p:cNvSpPr>
          <p:nvPr/>
        </p:nvSpPr>
        <p:spPr bwMode="auto">
          <a:xfrm>
            <a:off x="5808663" y="148431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902" name="Line 30"/>
          <p:cNvSpPr>
            <a:spLocks noChangeShapeType="1"/>
          </p:cNvSpPr>
          <p:nvPr/>
        </p:nvSpPr>
        <p:spPr bwMode="auto">
          <a:xfrm>
            <a:off x="3432175" y="3500438"/>
            <a:ext cx="6477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903" name="Line 31"/>
          <p:cNvSpPr>
            <a:spLocks noChangeShapeType="1"/>
          </p:cNvSpPr>
          <p:nvPr/>
        </p:nvSpPr>
        <p:spPr bwMode="auto">
          <a:xfrm>
            <a:off x="3432175" y="3500439"/>
            <a:ext cx="0"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905" name="Line 33"/>
          <p:cNvSpPr>
            <a:spLocks noChangeShapeType="1"/>
          </p:cNvSpPr>
          <p:nvPr/>
        </p:nvSpPr>
        <p:spPr bwMode="auto">
          <a:xfrm>
            <a:off x="4656138" y="3500438"/>
            <a:ext cx="6477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906" name="Line 34"/>
          <p:cNvSpPr>
            <a:spLocks noChangeShapeType="1"/>
          </p:cNvSpPr>
          <p:nvPr/>
        </p:nvSpPr>
        <p:spPr bwMode="auto">
          <a:xfrm>
            <a:off x="5303838" y="3500439"/>
            <a:ext cx="0"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7907" name="Text Box 35"/>
          <p:cNvSpPr txBox="1">
            <a:spLocks noChangeArrowheads="1"/>
          </p:cNvSpPr>
          <p:nvPr/>
        </p:nvSpPr>
        <p:spPr bwMode="auto">
          <a:xfrm>
            <a:off x="5135563" y="1179514"/>
            <a:ext cx="54040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a:t>start</a:t>
            </a:r>
          </a:p>
        </p:txBody>
      </p:sp>
      <p:sp>
        <p:nvSpPr>
          <p:cNvPr id="207908" name="Text Box 36"/>
          <p:cNvSpPr txBox="1">
            <a:spLocks noChangeArrowheads="1"/>
          </p:cNvSpPr>
          <p:nvPr/>
        </p:nvSpPr>
        <p:spPr bwMode="auto">
          <a:xfrm>
            <a:off x="4041775" y="4652963"/>
            <a:ext cx="685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a:t>merge</a:t>
            </a:r>
          </a:p>
        </p:txBody>
      </p:sp>
      <p:sp>
        <p:nvSpPr>
          <p:cNvPr id="207909" name="Text Box 37"/>
          <p:cNvSpPr txBox="1">
            <a:spLocks noChangeArrowheads="1"/>
          </p:cNvSpPr>
          <p:nvPr/>
        </p:nvSpPr>
        <p:spPr bwMode="auto">
          <a:xfrm>
            <a:off x="3216276" y="2547938"/>
            <a:ext cx="4794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a:t>fork</a:t>
            </a:r>
          </a:p>
        </p:txBody>
      </p:sp>
      <p:sp>
        <p:nvSpPr>
          <p:cNvPr id="207910" name="Text Box 38"/>
          <p:cNvSpPr txBox="1">
            <a:spLocks noChangeArrowheads="1"/>
          </p:cNvSpPr>
          <p:nvPr/>
        </p:nvSpPr>
        <p:spPr bwMode="auto">
          <a:xfrm>
            <a:off x="3216275" y="5572126"/>
            <a:ext cx="4700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a:t>join</a:t>
            </a:r>
          </a:p>
        </p:txBody>
      </p:sp>
      <p:sp>
        <p:nvSpPr>
          <p:cNvPr id="207911" name="Text Box 39"/>
          <p:cNvSpPr txBox="1">
            <a:spLocks noChangeArrowheads="1"/>
          </p:cNvSpPr>
          <p:nvPr/>
        </p:nvSpPr>
        <p:spPr bwMode="auto">
          <a:xfrm>
            <a:off x="5232401" y="6292850"/>
            <a:ext cx="4794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a:t>end</a:t>
            </a:r>
          </a:p>
        </p:txBody>
      </p:sp>
      <p:sp>
        <p:nvSpPr>
          <p:cNvPr id="207912" name="Text Box 40"/>
          <p:cNvSpPr txBox="1">
            <a:spLocks noChangeArrowheads="1"/>
          </p:cNvSpPr>
          <p:nvPr/>
        </p:nvSpPr>
        <p:spPr bwMode="auto">
          <a:xfrm>
            <a:off x="3935414" y="3573463"/>
            <a:ext cx="9366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1400"/>
              <a:t> branch</a:t>
            </a:r>
          </a:p>
        </p:txBody>
      </p:sp>
      <p:sp>
        <p:nvSpPr>
          <p:cNvPr id="207913" name="Text Box 41"/>
          <p:cNvSpPr txBox="1">
            <a:spLocks noChangeArrowheads="1"/>
          </p:cNvSpPr>
          <p:nvPr/>
        </p:nvSpPr>
        <p:spPr bwMode="auto">
          <a:xfrm>
            <a:off x="2495551" y="3213100"/>
            <a:ext cx="1584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1400"/>
              <a:t>      [condition]</a:t>
            </a:r>
          </a:p>
        </p:txBody>
      </p:sp>
      <p:sp>
        <p:nvSpPr>
          <p:cNvPr id="207914" name="Text Box 42"/>
          <p:cNvSpPr txBox="1">
            <a:spLocks noChangeArrowheads="1"/>
          </p:cNvSpPr>
          <p:nvPr/>
        </p:nvSpPr>
        <p:spPr bwMode="auto">
          <a:xfrm>
            <a:off x="4367214" y="3195638"/>
            <a:ext cx="1584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1400"/>
              <a:t>      [else]</a:t>
            </a:r>
          </a:p>
        </p:txBody>
      </p:sp>
      <p:sp>
        <p:nvSpPr>
          <p:cNvPr id="3" name="Rectangle 2">
            <a:extLst>
              <a:ext uri="{FF2B5EF4-FFF2-40B4-BE49-F238E27FC236}">
                <a16:creationId xmlns:a16="http://schemas.microsoft.com/office/drawing/2014/main" id="{0CB97E8B-1F2D-35AF-F959-29B5F5F47166}"/>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Picture 3" descr="logo centenario">
            <a:extLst>
              <a:ext uri="{FF2B5EF4-FFF2-40B4-BE49-F238E27FC236}">
                <a16:creationId xmlns:a16="http://schemas.microsoft.com/office/drawing/2014/main" id="{AA53571E-E637-CDF3-0585-4956F070C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115AA0-7F32-CF1A-B61A-22B046018B93}"/>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ACTIVITY DIAGRAMS GRAPHIC NOTATION</a:t>
            </a:r>
          </a:p>
        </p:txBody>
      </p:sp>
    </p:spTree>
    <p:extLst>
      <p:ext uri="{BB962C8B-B14F-4D97-AF65-F5344CB8AC3E}">
        <p14:creationId xmlns:p14="http://schemas.microsoft.com/office/powerpoint/2010/main" val="1580380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60FD739-72FB-7F4C-B85F-CC87BB8B778D}" type="slidenum">
              <a:rPr lang="it-IT" smtClean="0"/>
              <a:pPr/>
              <a:t>39</a:t>
            </a:fld>
            <a:endParaRPr lang="it-IT"/>
          </a:p>
        </p:txBody>
      </p:sp>
      <p:pic>
        <p:nvPicPr>
          <p:cNvPr id="5" name="Immagine 4"/>
          <p:cNvPicPr>
            <a:picLocks noChangeAspect="1"/>
          </p:cNvPicPr>
          <p:nvPr/>
        </p:nvPicPr>
        <p:blipFill>
          <a:blip r:embed="rId2"/>
          <a:stretch>
            <a:fillRect/>
          </a:stretch>
        </p:blipFill>
        <p:spPr>
          <a:xfrm>
            <a:off x="2538594" y="1194156"/>
            <a:ext cx="7085189" cy="5663844"/>
          </a:xfrm>
          <a:prstGeom prst="rect">
            <a:avLst/>
          </a:prstGeom>
        </p:spPr>
      </p:pic>
      <p:sp>
        <p:nvSpPr>
          <p:cNvPr id="3" name="Rectangle 2">
            <a:extLst>
              <a:ext uri="{FF2B5EF4-FFF2-40B4-BE49-F238E27FC236}">
                <a16:creationId xmlns:a16="http://schemas.microsoft.com/office/drawing/2014/main" id="{D0B996CF-B0FC-001F-630D-18F4C6F72C70}"/>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E6EBEDA2-72AC-E1D0-5A76-1B4E44EE4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CDEA219-153D-967C-C9BE-6B9BCF92D57D}"/>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ACTIVITY DIAGRAM EXAMPLE</a:t>
            </a:r>
          </a:p>
        </p:txBody>
      </p:sp>
    </p:spTree>
    <p:extLst>
      <p:ext uri="{BB962C8B-B14F-4D97-AF65-F5344CB8AC3E}">
        <p14:creationId xmlns:p14="http://schemas.microsoft.com/office/powerpoint/2010/main" val="137538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838200" y="2577981"/>
            <a:ext cx="10515600" cy="2982659"/>
          </a:xfrm>
        </p:spPr>
        <p:txBody>
          <a:bodyPr>
            <a:normAutofit/>
          </a:bodyPr>
          <a:lstStyle/>
          <a:p>
            <a:r>
              <a:rPr lang="it-IT" sz="2400" dirty="0"/>
              <a:t>Si deve operare con esperti di dominio</a:t>
            </a:r>
          </a:p>
          <a:p>
            <a:r>
              <a:rPr lang="it-IT" sz="2400" dirty="0"/>
              <a:t>Si devono catturare gli aspetti più importanti senza perdersi nei dettagli</a:t>
            </a:r>
          </a:p>
          <a:p>
            <a:r>
              <a:rPr lang="it-IT" sz="2400" dirty="0"/>
              <a:t>La notazione di UML è flessibile </a:t>
            </a:r>
            <a:r>
              <a:rPr lang="it-IT" sz="2400" dirty="0">
                <a:sym typeface="Wingdings"/>
              </a:rPr>
              <a:t> molti diagrammi rappresentano aspetti diversi dei concetti</a:t>
            </a:r>
          </a:p>
          <a:p>
            <a:r>
              <a:rPr lang="it-IT" sz="2400" dirty="0">
                <a:sym typeface="Wingdings"/>
              </a:rPr>
              <a:t>La riunione di tutti i diagrammi prodotti può essere facilmente utilizzata come rappresentazione del sistema intero  </a:t>
            </a:r>
            <a:r>
              <a:rPr lang="it-IT" sz="2400" u="sng" dirty="0">
                <a:solidFill>
                  <a:srgbClr val="1F497D"/>
                </a:solidFill>
                <a:sym typeface="Wingdings"/>
              </a:rPr>
              <a:t>scheletro del sistema</a:t>
            </a:r>
          </a:p>
          <a:p>
            <a:pPr marL="0" indent="0">
              <a:buNone/>
            </a:pPr>
            <a:endParaRPr lang="it-IT" sz="2400" u="sng" dirty="0">
              <a:solidFill>
                <a:srgbClr val="1F497D"/>
              </a:solidFill>
            </a:endParaRPr>
          </a:p>
        </p:txBody>
      </p:sp>
      <p:sp>
        <p:nvSpPr>
          <p:cNvPr id="3" name="Segnaposto numero diapositiva 2"/>
          <p:cNvSpPr>
            <a:spLocks noGrp="1"/>
          </p:cNvSpPr>
          <p:nvPr>
            <p:ph type="sldNum" sz="quarter" idx="4294967295"/>
          </p:nvPr>
        </p:nvSpPr>
        <p:spPr>
          <a:xfrm>
            <a:off x="2748286" y="5690026"/>
            <a:ext cx="523232" cy="273844"/>
          </a:xfrm>
          <a:prstGeom prst="rect">
            <a:avLst/>
          </a:prstGeom>
        </p:spPr>
        <p:txBody>
          <a:bodyPr/>
          <a:lstStyle/>
          <a:p>
            <a:fld id="{760FD739-72FB-7F4C-B85F-CC87BB8B778D}" type="slidenum">
              <a:rPr lang="it-IT" smtClean="0"/>
              <a:pPr/>
              <a:t>4</a:t>
            </a:fld>
            <a:endParaRPr lang="it-IT"/>
          </a:p>
        </p:txBody>
      </p:sp>
      <p:sp>
        <p:nvSpPr>
          <p:cNvPr id="7" name="Rectangle 6">
            <a:extLst>
              <a:ext uri="{FF2B5EF4-FFF2-40B4-BE49-F238E27FC236}">
                <a16:creationId xmlns:a16="http://schemas.microsoft.com/office/drawing/2014/main" id="{09329B56-EC16-EC6E-5789-257FDF6C7E26}"/>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7" descr="logo centenario">
            <a:extLst>
              <a:ext uri="{FF2B5EF4-FFF2-40B4-BE49-F238E27FC236}">
                <a16:creationId xmlns:a16="http://schemas.microsoft.com/office/drawing/2014/main" id="{ECE23815-B2CA-8A55-B5A9-F0F64C19D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72E40EA-BA51-E96F-A02B-86C2307DC8A4}"/>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UML, WHY?</a:t>
            </a:r>
            <a:endParaRPr lang="en-GB" sz="2400" b="1" dirty="0">
              <a:solidFill>
                <a:schemeClr val="bg1"/>
              </a:solidFill>
              <a:latin typeface="+mj-lt"/>
            </a:endParaRPr>
          </a:p>
        </p:txBody>
      </p:sp>
    </p:spTree>
    <p:extLst>
      <p:ext uri="{BB962C8B-B14F-4D97-AF65-F5344CB8AC3E}">
        <p14:creationId xmlns:p14="http://schemas.microsoft.com/office/powerpoint/2010/main" val="2725335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40</a:t>
            </a:fld>
            <a:endParaRPr lang="it-IT"/>
          </a:p>
        </p:txBody>
      </p:sp>
      <p:pic>
        <p:nvPicPr>
          <p:cNvPr id="4" name="Immagine 3" descr="ClassDiagramC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790" y="762593"/>
            <a:ext cx="5876938" cy="6046233"/>
          </a:xfrm>
          <a:prstGeom prst="rect">
            <a:avLst/>
          </a:prstGeom>
        </p:spPr>
      </p:pic>
      <p:sp>
        <p:nvSpPr>
          <p:cNvPr id="5" name="Rectangle 4">
            <a:extLst>
              <a:ext uri="{FF2B5EF4-FFF2-40B4-BE49-F238E27FC236}">
                <a16:creationId xmlns:a16="http://schemas.microsoft.com/office/drawing/2014/main" id="{A6E8379E-D15A-95C9-0B60-67EBF8AA5315}"/>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E3266BE7-C5C7-509D-8412-B1AA5A5A1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E5DEE8-500F-FFE2-8D34-E99715D1B2DB}"/>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CLASS DIAGRAM EXAMPLE</a:t>
            </a:r>
          </a:p>
        </p:txBody>
      </p:sp>
    </p:spTree>
    <p:extLst>
      <p:ext uri="{BB962C8B-B14F-4D97-AF65-F5344CB8AC3E}">
        <p14:creationId xmlns:p14="http://schemas.microsoft.com/office/powerpoint/2010/main" val="960574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41</a:t>
            </a:fld>
            <a:endParaRPr lang="it-IT"/>
          </a:p>
        </p:txBody>
      </p:sp>
      <p:pic>
        <p:nvPicPr>
          <p:cNvPr id="4" name="Immagine 3" descr="ActivityDiagramCUP.jpg"/>
          <p:cNvPicPr>
            <a:picLocks noChangeAspect="1"/>
          </p:cNvPicPr>
          <p:nvPr/>
        </p:nvPicPr>
        <p:blipFill rotWithShape="1">
          <a:blip r:embed="rId2">
            <a:extLst>
              <a:ext uri="{28A0092B-C50C-407E-A947-70E740481C1C}">
                <a14:useLocalDpi xmlns:a14="http://schemas.microsoft.com/office/drawing/2010/main" val="0"/>
              </a:ext>
            </a:extLst>
          </a:blip>
          <a:srcRect b="5253"/>
          <a:stretch/>
        </p:blipFill>
        <p:spPr>
          <a:xfrm>
            <a:off x="2809801" y="1295400"/>
            <a:ext cx="6193089" cy="5498108"/>
          </a:xfrm>
          <a:prstGeom prst="rect">
            <a:avLst/>
          </a:prstGeom>
        </p:spPr>
      </p:pic>
      <p:sp>
        <p:nvSpPr>
          <p:cNvPr id="5" name="Rectangle 4">
            <a:extLst>
              <a:ext uri="{FF2B5EF4-FFF2-40B4-BE49-F238E27FC236}">
                <a16:creationId xmlns:a16="http://schemas.microsoft.com/office/drawing/2014/main" id="{B2035682-7F2B-F8C9-3611-C564342537AB}"/>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374B29A2-FAF5-080D-CE15-850D09125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2A6B867-A34A-3341-70AD-68402B11735C}"/>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ACTIVITY DIAGRAM EXAMPLE</a:t>
            </a:r>
          </a:p>
        </p:txBody>
      </p:sp>
    </p:spTree>
    <p:extLst>
      <p:ext uri="{BB962C8B-B14F-4D97-AF65-F5344CB8AC3E}">
        <p14:creationId xmlns:p14="http://schemas.microsoft.com/office/powerpoint/2010/main" val="1733668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0"/>
          </p:nvPr>
        </p:nvSpPr>
        <p:spPr>
          <a:xfrm>
            <a:off x="8077200" y="6245225"/>
            <a:ext cx="2133600" cy="476250"/>
          </a:xfrm>
        </p:spPr>
        <p:txBody>
          <a:bodyPr/>
          <a:lstStyle/>
          <a:p>
            <a:pPr>
              <a:defRPr/>
            </a:pPr>
            <a:fld id="{8073FF43-36C7-1D47-826F-40C74DDB9A45}" type="slidenum">
              <a:rPr lang="it-IT"/>
              <a:pPr>
                <a:defRPr/>
              </a:pPr>
              <a:t>42</a:t>
            </a:fld>
            <a:endParaRPr lang="it-IT"/>
          </a:p>
        </p:txBody>
      </p:sp>
      <p:sp>
        <p:nvSpPr>
          <p:cNvPr id="38915" name="Rectangle 3"/>
          <p:cNvSpPr>
            <a:spLocks noGrp="1" noChangeArrowheads="1"/>
          </p:cNvSpPr>
          <p:nvPr>
            <p:ph type="body" idx="1"/>
          </p:nvPr>
        </p:nvSpPr>
        <p:spPr>
          <a:xfrm>
            <a:off x="2209800" y="1362076"/>
            <a:ext cx="7772400" cy="5038725"/>
          </a:xfrm>
        </p:spPr>
        <p:txBody>
          <a:bodyPr>
            <a:normAutofit fontScale="92500" lnSpcReduction="20000"/>
          </a:bodyPr>
          <a:lstStyle/>
          <a:p>
            <a:pPr>
              <a:lnSpc>
                <a:spcPct val="90000"/>
              </a:lnSpc>
              <a:spcBef>
                <a:spcPct val="0"/>
              </a:spcBef>
            </a:pPr>
            <a:r>
              <a:rPr lang="it-IT" dirty="0">
                <a:ea typeface="+mj-ea"/>
                <a:cs typeface="+mj-cs"/>
              </a:rPr>
              <a:t>Diagrammi di interazione</a:t>
            </a:r>
          </a:p>
          <a:p>
            <a:pPr>
              <a:lnSpc>
                <a:spcPct val="90000"/>
              </a:lnSpc>
              <a:spcBef>
                <a:spcPct val="0"/>
              </a:spcBef>
            </a:pPr>
            <a:r>
              <a:rPr lang="it-IT" dirty="0">
                <a:ea typeface="+mj-ea"/>
                <a:cs typeface="+mj-cs"/>
              </a:rPr>
              <a:t>Rappresentano i messaggi che gli oggetti si scambiano in determinate situazioni</a:t>
            </a:r>
          </a:p>
          <a:p>
            <a:pPr>
              <a:lnSpc>
                <a:spcPct val="90000"/>
              </a:lnSpc>
              <a:spcBef>
                <a:spcPct val="0"/>
              </a:spcBef>
            </a:pPr>
            <a:endParaRPr lang="it-IT" dirty="0">
              <a:ea typeface="+mj-ea"/>
              <a:cs typeface="+mj-cs"/>
            </a:endParaRPr>
          </a:p>
          <a:p>
            <a:pPr>
              <a:lnSpc>
                <a:spcPct val="90000"/>
              </a:lnSpc>
              <a:spcBef>
                <a:spcPct val="0"/>
              </a:spcBef>
            </a:pPr>
            <a:r>
              <a:rPr lang="it-IT" dirty="0">
                <a:ea typeface="+mj-ea"/>
                <a:cs typeface="+mj-cs"/>
              </a:rPr>
              <a:t>Oggetti </a:t>
            </a:r>
            <a:r>
              <a:rPr lang="it-IT" dirty="0">
                <a:ea typeface="+mj-ea"/>
                <a:cs typeface="+mj-cs"/>
                <a:sym typeface="Wingdings"/>
              </a:rPr>
              <a:t> rettangoli posti all’inizio di linee verticali tratteggiate</a:t>
            </a:r>
          </a:p>
          <a:p>
            <a:pPr>
              <a:lnSpc>
                <a:spcPct val="90000"/>
              </a:lnSpc>
              <a:spcBef>
                <a:spcPct val="0"/>
              </a:spcBef>
            </a:pPr>
            <a:r>
              <a:rPr lang="it-IT" dirty="0">
                <a:ea typeface="+mj-ea"/>
                <a:cs typeface="+mj-cs"/>
                <a:sym typeface="Wingdings"/>
              </a:rPr>
              <a:t>Linea della vita dell’oggetto </a:t>
            </a:r>
          </a:p>
          <a:p>
            <a:pPr lvl="1">
              <a:lnSpc>
                <a:spcPct val="90000"/>
              </a:lnSpc>
              <a:spcBef>
                <a:spcPct val="0"/>
              </a:spcBef>
            </a:pPr>
            <a:r>
              <a:rPr lang="it-IT" sz="2800" dirty="0">
                <a:ea typeface="+mj-ea"/>
                <a:cs typeface="+mj-cs"/>
                <a:sym typeface="Wingdings"/>
              </a:rPr>
              <a:t>Linea verticale tratteggiata</a:t>
            </a:r>
          </a:p>
          <a:p>
            <a:pPr lvl="1">
              <a:lnSpc>
                <a:spcPct val="90000"/>
              </a:lnSpc>
              <a:spcBef>
                <a:spcPct val="0"/>
              </a:spcBef>
            </a:pPr>
            <a:r>
              <a:rPr lang="it-IT" sz="2800" dirty="0">
                <a:ea typeface="+mj-ea"/>
                <a:cs typeface="+mj-cs"/>
                <a:sym typeface="Wingdings"/>
              </a:rPr>
              <a:t>Rettangolo verticale sulla linea della vita: momento in cui l’oggetto è attivo e scambia messaggi</a:t>
            </a:r>
          </a:p>
          <a:p>
            <a:pPr>
              <a:lnSpc>
                <a:spcPct val="90000"/>
              </a:lnSpc>
              <a:spcBef>
                <a:spcPct val="0"/>
              </a:spcBef>
            </a:pPr>
            <a:r>
              <a:rPr lang="it-IT" dirty="0">
                <a:ea typeface="+mj-ea"/>
                <a:cs typeface="+mj-cs"/>
                <a:sym typeface="Wingdings"/>
              </a:rPr>
              <a:t>Messaggi  </a:t>
            </a:r>
          </a:p>
          <a:p>
            <a:pPr lvl="1">
              <a:lnSpc>
                <a:spcPct val="90000"/>
              </a:lnSpc>
              <a:spcBef>
                <a:spcPct val="0"/>
              </a:spcBef>
            </a:pPr>
            <a:r>
              <a:rPr lang="it-IT" sz="2800" dirty="0">
                <a:ea typeface="+mj-ea"/>
                <a:cs typeface="+mj-cs"/>
                <a:sym typeface="Wingdings"/>
              </a:rPr>
              <a:t>Frecce tra le linee della vita di due oggetti</a:t>
            </a:r>
          </a:p>
          <a:p>
            <a:pPr lvl="1">
              <a:lnSpc>
                <a:spcPct val="90000"/>
              </a:lnSpc>
              <a:spcBef>
                <a:spcPct val="0"/>
              </a:spcBef>
            </a:pPr>
            <a:r>
              <a:rPr lang="it-IT" sz="2800" dirty="0">
                <a:ea typeface="+mj-ea"/>
                <a:cs typeface="+mj-cs"/>
                <a:sym typeface="Wingdings"/>
              </a:rPr>
              <a:t>L’ordine va dall’alto verso il basso</a:t>
            </a:r>
          </a:p>
          <a:p>
            <a:pPr lvl="1">
              <a:lnSpc>
                <a:spcPct val="90000"/>
              </a:lnSpc>
              <a:spcBef>
                <a:spcPct val="0"/>
              </a:spcBef>
            </a:pPr>
            <a:r>
              <a:rPr lang="it-IT" sz="2800" dirty="0" err="1">
                <a:ea typeface="+mj-ea"/>
                <a:cs typeface="+mj-cs"/>
                <a:sym typeface="Wingdings"/>
              </a:rPr>
              <a:t>Selfcall</a:t>
            </a:r>
            <a:r>
              <a:rPr lang="it-IT" sz="2800" dirty="0">
                <a:ea typeface="+mj-ea"/>
                <a:cs typeface="+mj-cs"/>
                <a:sym typeface="Wingdings"/>
              </a:rPr>
              <a:t>: messaggio che l’oggetto scambia con se stesso</a:t>
            </a:r>
            <a:endParaRPr lang="it-IT" dirty="0">
              <a:latin typeface="Arial" charset="0"/>
            </a:endParaRPr>
          </a:p>
        </p:txBody>
      </p:sp>
      <p:sp>
        <p:nvSpPr>
          <p:cNvPr id="5" name="Rectangle 4">
            <a:extLst>
              <a:ext uri="{FF2B5EF4-FFF2-40B4-BE49-F238E27FC236}">
                <a16:creationId xmlns:a16="http://schemas.microsoft.com/office/drawing/2014/main" id="{C10411E2-1477-C4F2-4B57-5623281F2195}"/>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329EFC46-108C-EE4B-628A-0DE546F3D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095862F-69F0-A2C9-1C02-F5651BF17EFB}"/>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SEQUENCE DIAGRAM</a:t>
            </a:r>
          </a:p>
        </p:txBody>
      </p:sp>
    </p:spTree>
    <p:extLst>
      <p:ext uri="{BB962C8B-B14F-4D97-AF65-F5344CB8AC3E}">
        <p14:creationId xmlns:p14="http://schemas.microsoft.com/office/powerpoint/2010/main" val="71218900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egnaposto numero diapositiva 5"/>
          <p:cNvSpPr>
            <a:spLocks noGrp="1"/>
          </p:cNvSpPr>
          <p:nvPr>
            <p:ph type="sldNum" sz="quarter" idx="4294967295"/>
          </p:nvPr>
        </p:nvSpPr>
        <p:spPr>
          <a:xfrm>
            <a:off x="1632380" y="6443701"/>
            <a:ext cx="697643" cy="365125"/>
          </a:xfrm>
          <a:prstGeom prst="rect">
            <a:avLst/>
          </a:prstGeom>
        </p:spPr>
        <p:txBody>
          <a:bodyPr/>
          <a:lstStyle/>
          <a:p>
            <a:pPr>
              <a:defRPr/>
            </a:pPr>
            <a:fld id="{C04DF9BC-CE33-C543-82F7-4D890F80601A}" type="slidenum">
              <a:rPr lang="it-IT"/>
              <a:pPr>
                <a:defRPr/>
              </a:pPr>
              <a:t>43</a:t>
            </a:fld>
            <a:endParaRPr lang="it-IT"/>
          </a:p>
        </p:txBody>
      </p:sp>
      <p:grpSp>
        <p:nvGrpSpPr>
          <p:cNvPr id="10" name="Group 9">
            <a:extLst>
              <a:ext uri="{FF2B5EF4-FFF2-40B4-BE49-F238E27FC236}">
                <a16:creationId xmlns:a16="http://schemas.microsoft.com/office/drawing/2014/main" id="{4B6654B9-A218-2545-745A-0B5B617629F5}"/>
              </a:ext>
            </a:extLst>
          </p:cNvPr>
          <p:cNvGrpSpPr/>
          <p:nvPr/>
        </p:nvGrpSpPr>
        <p:grpSpPr>
          <a:xfrm>
            <a:off x="2855913" y="1694689"/>
            <a:ext cx="7056183" cy="4039362"/>
            <a:chOff x="2855913" y="2060575"/>
            <a:chExt cx="6080125" cy="3673475"/>
          </a:xfrm>
        </p:grpSpPr>
        <p:sp>
          <p:nvSpPr>
            <p:cNvPr id="205828" name="Rectangle 4"/>
            <p:cNvSpPr>
              <a:spLocks noChangeArrowheads="1"/>
            </p:cNvSpPr>
            <p:nvPr/>
          </p:nvSpPr>
          <p:spPr bwMode="auto">
            <a:xfrm>
              <a:off x="3648075" y="2636838"/>
              <a:ext cx="503238" cy="29527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5829" name="Rectangle 5"/>
            <p:cNvSpPr>
              <a:spLocks noChangeArrowheads="1"/>
            </p:cNvSpPr>
            <p:nvPr/>
          </p:nvSpPr>
          <p:spPr bwMode="auto">
            <a:xfrm>
              <a:off x="3143250" y="2060575"/>
              <a:ext cx="1512888" cy="431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u="sng"/>
                <a:t>an Object</a:t>
              </a:r>
            </a:p>
          </p:txBody>
        </p:sp>
        <p:sp>
          <p:nvSpPr>
            <p:cNvPr id="205830" name="Line 6"/>
            <p:cNvSpPr>
              <a:spLocks noChangeShapeType="1"/>
            </p:cNvSpPr>
            <p:nvPr/>
          </p:nvSpPr>
          <p:spPr bwMode="auto">
            <a:xfrm>
              <a:off x="3863975" y="2492376"/>
              <a:ext cx="0" cy="730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31" name="Line 7"/>
            <p:cNvSpPr>
              <a:spLocks noChangeShapeType="1"/>
            </p:cNvSpPr>
            <p:nvPr/>
          </p:nvSpPr>
          <p:spPr bwMode="auto">
            <a:xfrm>
              <a:off x="3863975" y="5589588"/>
              <a:ext cx="0" cy="1444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32" name="Line 8"/>
            <p:cNvSpPr>
              <a:spLocks noChangeShapeType="1"/>
            </p:cNvSpPr>
            <p:nvPr/>
          </p:nvSpPr>
          <p:spPr bwMode="auto">
            <a:xfrm>
              <a:off x="2855913" y="3789363"/>
              <a:ext cx="792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35" name="Line 11"/>
            <p:cNvSpPr>
              <a:spLocks noChangeShapeType="1"/>
            </p:cNvSpPr>
            <p:nvPr/>
          </p:nvSpPr>
          <p:spPr bwMode="auto">
            <a:xfrm>
              <a:off x="4151313" y="3141663"/>
              <a:ext cx="2305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36" name="Line 12"/>
            <p:cNvSpPr>
              <a:spLocks noChangeShapeType="1"/>
            </p:cNvSpPr>
            <p:nvPr/>
          </p:nvSpPr>
          <p:spPr bwMode="auto">
            <a:xfrm>
              <a:off x="4151314" y="3933825"/>
              <a:ext cx="28082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37" name="Line 13"/>
            <p:cNvSpPr>
              <a:spLocks noChangeShapeType="1"/>
            </p:cNvSpPr>
            <p:nvPr/>
          </p:nvSpPr>
          <p:spPr bwMode="auto">
            <a:xfrm>
              <a:off x="4151314" y="5300663"/>
              <a:ext cx="30241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38" name="Text Box 14"/>
            <p:cNvSpPr txBox="1">
              <a:spLocks noChangeArrowheads="1"/>
            </p:cNvSpPr>
            <p:nvPr/>
          </p:nvSpPr>
          <p:spPr bwMode="auto">
            <a:xfrm>
              <a:off x="4151313" y="2876550"/>
              <a:ext cx="863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create</a:t>
              </a:r>
            </a:p>
          </p:txBody>
        </p:sp>
        <p:sp>
          <p:nvSpPr>
            <p:cNvPr id="205840" name="Rectangle 16"/>
            <p:cNvSpPr>
              <a:spLocks noChangeArrowheads="1"/>
            </p:cNvSpPr>
            <p:nvPr/>
          </p:nvSpPr>
          <p:spPr bwMode="auto">
            <a:xfrm>
              <a:off x="6456364" y="2924175"/>
              <a:ext cx="1368425" cy="4333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u="sng" dirty="0"/>
                <a:t>new Object</a:t>
              </a:r>
            </a:p>
          </p:txBody>
        </p:sp>
        <p:sp>
          <p:nvSpPr>
            <p:cNvPr id="205841" name="Text Box 17"/>
            <p:cNvSpPr txBox="1">
              <a:spLocks noChangeArrowheads="1"/>
            </p:cNvSpPr>
            <p:nvPr/>
          </p:nvSpPr>
          <p:spPr bwMode="auto">
            <a:xfrm>
              <a:off x="4184650" y="3644900"/>
              <a:ext cx="9032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dirty="0" err="1"/>
                <a:t>message</a:t>
              </a:r>
              <a:endParaRPr lang="it-IT" sz="1400" dirty="0"/>
            </a:p>
          </p:txBody>
        </p:sp>
        <p:sp>
          <p:nvSpPr>
            <p:cNvPr id="205843" name="Rectangle 19"/>
            <p:cNvSpPr>
              <a:spLocks noChangeArrowheads="1"/>
            </p:cNvSpPr>
            <p:nvPr/>
          </p:nvSpPr>
          <p:spPr bwMode="auto">
            <a:xfrm>
              <a:off x="6959601" y="3932238"/>
              <a:ext cx="504825" cy="7921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5844" name="Line 20"/>
            <p:cNvSpPr>
              <a:spLocks noChangeShapeType="1"/>
            </p:cNvSpPr>
            <p:nvPr/>
          </p:nvSpPr>
          <p:spPr bwMode="auto">
            <a:xfrm>
              <a:off x="7175500" y="3357563"/>
              <a:ext cx="0" cy="576262"/>
            </a:xfrm>
            <a:prstGeom prst="line">
              <a:avLst/>
            </a:prstGeom>
            <a:noFill/>
            <a:ln w="9525">
              <a:solidFill>
                <a:schemeClr val="tx1"/>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45" name="Line 21"/>
            <p:cNvSpPr>
              <a:spLocks noChangeShapeType="1"/>
            </p:cNvSpPr>
            <p:nvPr/>
          </p:nvSpPr>
          <p:spPr bwMode="auto">
            <a:xfrm flipH="1">
              <a:off x="4151314" y="4724400"/>
              <a:ext cx="2808287" cy="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46" name="Rectangle 22"/>
            <p:cNvSpPr>
              <a:spLocks noChangeArrowheads="1"/>
            </p:cNvSpPr>
            <p:nvPr/>
          </p:nvSpPr>
          <p:spPr bwMode="auto">
            <a:xfrm>
              <a:off x="7248525" y="414972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5847" name="Text Box 23"/>
            <p:cNvSpPr txBox="1">
              <a:spLocks noChangeArrowheads="1"/>
            </p:cNvSpPr>
            <p:nvPr/>
          </p:nvSpPr>
          <p:spPr bwMode="auto">
            <a:xfrm>
              <a:off x="5591176" y="4419600"/>
              <a:ext cx="12239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400"/>
                <a:t>return</a:t>
              </a:r>
            </a:p>
          </p:txBody>
        </p:sp>
        <p:sp>
          <p:nvSpPr>
            <p:cNvPr id="205848" name="Line 24"/>
            <p:cNvSpPr>
              <a:spLocks noChangeShapeType="1"/>
            </p:cNvSpPr>
            <p:nvPr/>
          </p:nvSpPr>
          <p:spPr bwMode="auto">
            <a:xfrm>
              <a:off x="7175500" y="4724401"/>
              <a:ext cx="0" cy="576263"/>
            </a:xfrm>
            <a:prstGeom prst="line">
              <a:avLst/>
            </a:prstGeom>
            <a:noFill/>
            <a:ln w="9525">
              <a:solidFill>
                <a:schemeClr val="tx1"/>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50" name="Text Box 26"/>
            <p:cNvSpPr txBox="1">
              <a:spLocks noChangeArrowheads="1"/>
            </p:cNvSpPr>
            <p:nvPr/>
          </p:nvSpPr>
          <p:spPr bwMode="auto">
            <a:xfrm>
              <a:off x="5591175" y="5013325"/>
              <a:ext cx="6667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a:t>delete</a:t>
              </a:r>
            </a:p>
          </p:txBody>
        </p:sp>
        <p:sp>
          <p:nvSpPr>
            <p:cNvPr id="205851" name="Line 27"/>
            <p:cNvSpPr>
              <a:spLocks noChangeShapeType="1"/>
            </p:cNvSpPr>
            <p:nvPr/>
          </p:nvSpPr>
          <p:spPr bwMode="auto">
            <a:xfrm>
              <a:off x="7104064" y="5157789"/>
              <a:ext cx="287337" cy="287337"/>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52" name="Line 28"/>
            <p:cNvSpPr>
              <a:spLocks noChangeShapeType="1"/>
            </p:cNvSpPr>
            <p:nvPr/>
          </p:nvSpPr>
          <p:spPr bwMode="auto">
            <a:xfrm flipV="1">
              <a:off x="7104064" y="5157789"/>
              <a:ext cx="287337" cy="287337"/>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53" name="Line 29"/>
            <p:cNvSpPr>
              <a:spLocks noChangeShapeType="1"/>
            </p:cNvSpPr>
            <p:nvPr/>
          </p:nvSpPr>
          <p:spPr bwMode="auto">
            <a:xfrm flipH="1">
              <a:off x="7680326" y="4149725"/>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54" name="Line 30"/>
            <p:cNvSpPr>
              <a:spLocks noChangeShapeType="1"/>
            </p:cNvSpPr>
            <p:nvPr/>
          </p:nvSpPr>
          <p:spPr bwMode="auto">
            <a:xfrm flipV="1">
              <a:off x="8256588" y="4005263"/>
              <a:ext cx="0" cy="1444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55" name="Line 31"/>
            <p:cNvSpPr>
              <a:spLocks noChangeShapeType="1"/>
            </p:cNvSpPr>
            <p:nvPr/>
          </p:nvSpPr>
          <p:spPr bwMode="auto">
            <a:xfrm>
              <a:off x="7464426" y="4005263"/>
              <a:ext cx="7921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5856" name="Text Box 32"/>
            <p:cNvSpPr txBox="1">
              <a:spLocks noChangeArrowheads="1"/>
            </p:cNvSpPr>
            <p:nvPr/>
          </p:nvSpPr>
          <p:spPr bwMode="auto">
            <a:xfrm>
              <a:off x="7608888" y="3700463"/>
              <a:ext cx="1327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1400"/>
                <a:t>self delegation</a:t>
              </a:r>
            </a:p>
          </p:txBody>
        </p:sp>
        <p:sp>
          <p:nvSpPr>
            <p:cNvPr id="205857" name="Rectangle 33"/>
            <p:cNvSpPr>
              <a:spLocks noChangeArrowheads="1"/>
            </p:cNvSpPr>
            <p:nvPr/>
          </p:nvSpPr>
          <p:spPr bwMode="auto">
            <a:xfrm>
              <a:off x="7248525" y="4149725"/>
              <a:ext cx="43180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grpSp>
      <p:sp>
        <p:nvSpPr>
          <p:cNvPr id="2" name="Rectangle 1">
            <a:extLst>
              <a:ext uri="{FF2B5EF4-FFF2-40B4-BE49-F238E27FC236}">
                <a16:creationId xmlns:a16="http://schemas.microsoft.com/office/drawing/2014/main" id="{781C21E0-8F87-0505-E7E5-1F9ACDD21077}"/>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34E8568C-F00F-89A3-542F-3B6669685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CD3510-7915-FBD7-BFF2-A18FC94D8EA6}"/>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SEQUENCE DIAGRAM GRAPHIC NOTATION</a:t>
            </a:r>
          </a:p>
        </p:txBody>
      </p:sp>
    </p:spTree>
    <p:extLst>
      <p:ext uri="{BB962C8B-B14F-4D97-AF65-F5344CB8AC3E}">
        <p14:creationId xmlns:p14="http://schemas.microsoft.com/office/powerpoint/2010/main" val="1834158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normAutofit fontScale="77500" lnSpcReduction="20000"/>
          </a:bodyPr>
          <a:lstStyle/>
          <a:p>
            <a:r>
              <a:rPr lang="it-IT" dirty="0">
                <a:latin typeface="Aptos" panose="020B0004020202020204" pitchFamily="34" charset="0"/>
              </a:rPr>
              <a:t>DEPLOYMENT DIAGRAM:</a:t>
            </a:r>
          </a:p>
          <a:p>
            <a:pPr lvl="1"/>
            <a:r>
              <a:rPr lang="it-IT" dirty="0">
                <a:latin typeface="Aptos" panose="020B0004020202020204" pitchFamily="34" charset="0"/>
              </a:rPr>
              <a:t>Rappresentano la parte HW del sistema</a:t>
            </a:r>
          </a:p>
          <a:p>
            <a:pPr lvl="1"/>
            <a:r>
              <a:rPr lang="it-IT" dirty="0">
                <a:latin typeface="Aptos" panose="020B0004020202020204" pitchFamily="34" charset="0"/>
              </a:rPr>
              <a:t>Ogni nodo rappresenta una unità computazionale (un dispositivo, un sensore, una periferica, </a:t>
            </a:r>
            <a:r>
              <a:rPr lang="it-IT" dirty="0" err="1">
                <a:latin typeface="Aptos" panose="020B0004020202020204" pitchFamily="34" charset="0"/>
              </a:rPr>
              <a:t>etc</a:t>
            </a:r>
            <a:r>
              <a:rPr lang="it-IT" dirty="0">
                <a:latin typeface="Aptos" panose="020B0004020202020204" pitchFamily="34" charset="0"/>
              </a:rPr>
              <a:t>)</a:t>
            </a:r>
          </a:p>
          <a:p>
            <a:pPr lvl="1"/>
            <a:r>
              <a:rPr lang="it-IT" dirty="0">
                <a:latin typeface="Aptos" panose="020B0004020202020204" pitchFamily="34" charset="0"/>
              </a:rPr>
              <a:t>Le connessioni tra i nodi sono percorsi di comunicazione tra i componenti</a:t>
            </a:r>
          </a:p>
          <a:p>
            <a:pPr marL="457200" lvl="1" indent="0">
              <a:buNone/>
            </a:pPr>
            <a:endParaRPr lang="it-IT" dirty="0">
              <a:latin typeface="Aptos" panose="020B0004020202020204" pitchFamily="34" charset="0"/>
            </a:endParaRPr>
          </a:p>
          <a:p>
            <a:r>
              <a:rPr lang="it-IT" dirty="0">
                <a:latin typeface="Aptos" panose="020B0004020202020204" pitchFamily="34" charset="0"/>
              </a:rPr>
              <a:t>COMPONENT DIAGRAM:</a:t>
            </a:r>
          </a:p>
          <a:p>
            <a:pPr lvl="1"/>
            <a:r>
              <a:rPr lang="it-IT" dirty="0">
                <a:latin typeface="Aptos" panose="020B0004020202020204" pitchFamily="34" charset="0"/>
              </a:rPr>
              <a:t>Rappresentano le componenti del sistema e le loro dipendenze</a:t>
            </a:r>
          </a:p>
          <a:p>
            <a:pPr lvl="1"/>
            <a:r>
              <a:rPr lang="it-IT" dirty="0">
                <a:latin typeface="Aptos" panose="020B0004020202020204" pitchFamily="34" charset="0"/>
              </a:rPr>
              <a:t>Componente: package software</a:t>
            </a:r>
          </a:p>
          <a:p>
            <a:pPr lvl="1"/>
            <a:r>
              <a:rPr lang="it-IT" dirty="0">
                <a:latin typeface="Aptos" panose="020B0004020202020204" pitchFamily="34" charset="0"/>
              </a:rPr>
              <a:t>Dipendenza: relazione tra due componenti (come un componente influisce sul cambiamento dell’altro)</a:t>
            </a:r>
          </a:p>
          <a:p>
            <a:pPr lvl="1"/>
            <a:endParaRPr lang="it-IT" dirty="0">
              <a:latin typeface="Aptos" panose="020B0004020202020204" pitchFamily="34" charset="0"/>
            </a:endParaRPr>
          </a:p>
          <a:p>
            <a:r>
              <a:rPr lang="it-IT" dirty="0">
                <a:latin typeface="Aptos" panose="020B0004020202020204" pitchFamily="34" charset="0"/>
              </a:rPr>
              <a:t>COMBINAZIONE dei due diagrammi </a:t>
            </a:r>
            <a:r>
              <a:rPr lang="it-IT" dirty="0">
                <a:latin typeface="Aptos" panose="020B0004020202020204" pitchFamily="34" charset="0"/>
                <a:sym typeface="Wingdings"/>
              </a:rPr>
              <a:t> </a:t>
            </a:r>
          </a:p>
          <a:p>
            <a:pPr lvl="1"/>
            <a:r>
              <a:rPr lang="it-IT" dirty="0">
                <a:latin typeface="Aptos" panose="020B0004020202020204" pitchFamily="34" charset="0"/>
                <a:sym typeface="Wingdings"/>
              </a:rPr>
              <a:t>rappresenta il sistema mettendo in evidenza quali componenti sono installati e funzionano su ciascun nodo</a:t>
            </a:r>
          </a:p>
          <a:p>
            <a:pPr lvl="1"/>
            <a:r>
              <a:rPr lang="it-IT" dirty="0">
                <a:latin typeface="Aptos" panose="020B0004020202020204" pitchFamily="34" charset="0"/>
              </a:rPr>
              <a:t>Relazione tra le componenti HW e SW</a:t>
            </a:r>
          </a:p>
          <a:p>
            <a:pPr lvl="1"/>
            <a:endParaRPr lang="it-IT" dirty="0">
              <a:latin typeface="Aptos" panose="020B0004020202020204" pitchFamily="34" charset="0"/>
              <a:sym typeface="Wingdings"/>
            </a:endParaRPr>
          </a:p>
          <a:p>
            <a:pPr lvl="1"/>
            <a:endParaRPr lang="it-IT" sz="1400" dirty="0">
              <a:latin typeface="Aptos" panose="020B0004020202020204" pitchFamily="34" charset="0"/>
            </a:endParaRPr>
          </a:p>
        </p:txBody>
      </p:sp>
      <p:sp>
        <p:nvSpPr>
          <p:cNvPr id="4" name="Segnaposto numero diapositiva 5"/>
          <p:cNvSpPr>
            <a:spLocks noGrp="1"/>
          </p:cNvSpPr>
          <p:nvPr>
            <p:ph type="sldNum" sz="quarter" idx="10"/>
          </p:nvPr>
        </p:nvSpPr>
        <p:spPr/>
        <p:txBody>
          <a:bodyPr/>
          <a:lstStyle/>
          <a:p>
            <a:pPr>
              <a:defRPr/>
            </a:pPr>
            <a:fld id="{23B569FF-56F6-E74E-A5B9-EBB93D398E45}" type="slidenum">
              <a:rPr lang="it-IT"/>
              <a:pPr>
                <a:defRPr/>
              </a:pPr>
              <a:t>44</a:t>
            </a:fld>
            <a:endParaRPr lang="it-IT"/>
          </a:p>
        </p:txBody>
      </p:sp>
      <p:sp>
        <p:nvSpPr>
          <p:cNvPr id="2" name="Rectangle 1">
            <a:extLst>
              <a:ext uri="{FF2B5EF4-FFF2-40B4-BE49-F238E27FC236}">
                <a16:creationId xmlns:a16="http://schemas.microsoft.com/office/drawing/2014/main" id="{E8408F73-6C1D-22B9-BB9C-69B0AB50ECB6}"/>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8B8D9E4C-78D6-8D12-6114-26535D0CC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92EC35-70B6-E725-C566-5A6DAAC012CE}"/>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DEPLOYMENT DIAGRAMS</a:t>
            </a:r>
          </a:p>
        </p:txBody>
      </p:sp>
    </p:spTree>
    <p:extLst>
      <p:ext uri="{BB962C8B-B14F-4D97-AF65-F5344CB8AC3E}">
        <p14:creationId xmlns:p14="http://schemas.microsoft.com/office/powerpoint/2010/main" val="1717758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5"/>
          <p:cNvSpPr>
            <a:spLocks noGrp="1"/>
          </p:cNvSpPr>
          <p:nvPr>
            <p:ph type="sldNum" sz="quarter" idx="10"/>
          </p:nvPr>
        </p:nvSpPr>
        <p:spPr>
          <a:xfrm>
            <a:off x="8077200" y="6245225"/>
            <a:ext cx="2133600" cy="476250"/>
          </a:xfrm>
        </p:spPr>
        <p:txBody>
          <a:bodyPr/>
          <a:lstStyle/>
          <a:p>
            <a:pPr>
              <a:defRPr/>
            </a:pPr>
            <a:fld id="{90FF8785-F783-FC48-8B82-AB99031F681A}" type="slidenum">
              <a:rPr lang="it-IT"/>
              <a:pPr>
                <a:defRPr/>
              </a:pPr>
              <a:t>45</a:t>
            </a:fld>
            <a:endParaRPr lang="it-IT"/>
          </a:p>
        </p:txBody>
      </p:sp>
      <p:sp>
        <p:nvSpPr>
          <p:cNvPr id="44034" name="Rectangle 2"/>
          <p:cNvSpPr>
            <a:spLocks noGrp="1" noChangeArrowheads="1"/>
          </p:cNvSpPr>
          <p:nvPr>
            <p:ph type="title"/>
          </p:nvPr>
        </p:nvSpPr>
        <p:spPr/>
        <p:txBody>
          <a:bodyPr>
            <a:noAutofit/>
          </a:bodyPr>
          <a:lstStyle/>
          <a:p>
            <a:r>
              <a:rPr lang="it-IT" sz="2500" dirty="0"/>
              <a:t>DEPLOYMENT E COMPONENT DIAGRAM: NOTAZIONE GRAFICA</a:t>
            </a:r>
          </a:p>
        </p:txBody>
      </p:sp>
      <p:sp>
        <p:nvSpPr>
          <p:cNvPr id="44035" name="Rectangle 3"/>
          <p:cNvSpPr>
            <a:spLocks noGrp="1" noChangeArrowheads="1"/>
          </p:cNvSpPr>
          <p:nvPr>
            <p:ph type="body" idx="1"/>
          </p:nvPr>
        </p:nvSpPr>
        <p:spPr>
          <a:xfrm>
            <a:off x="1774825" y="1628776"/>
            <a:ext cx="8229600" cy="4525963"/>
          </a:xfrm>
        </p:spPr>
        <p:txBody>
          <a:bodyPr/>
          <a:lstStyle/>
          <a:p>
            <a:endParaRPr lang="it-IT" sz="1600" dirty="0">
              <a:latin typeface="Arial" charset="0"/>
            </a:endParaRPr>
          </a:p>
          <a:p>
            <a:endParaRPr lang="it-IT" sz="1600" dirty="0">
              <a:latin typeface="Arial" charset="0"/>
            </a:endParaRPr>
          </a:p>
          <a:p>
            <a:r>
              <a:rPr lang="it-IT" sz="1600" dirty="0">
                <a:latin typeface="Arial" charset="0"/>
              </a:rPr>
              <a:t>                                              </a:t>
            </a:r>
            <a:r>
              <a:rPr lang="it-IT" sz="1600" b="1" dirty="0" err="1">
                <a:latin typeface="Arial" charset="0"/>
              </a:rPr>
              <a:t>node</a:t>
            </a:r>
            <a:endParaRPr lang="it-IT" sz="1600" b="1" dirty="0">
              <a:latin typeface="Arial" charset="0"/>
            </a:endParaRPr>
          </a:p>
        </p:txBody>
      </p:sp>
      <p:sp>
        <p:nvSpPr>
          <p:cNvPr id="208900" name="AutoShape 4"/>
          <p:cNvSpPr>
            <a:spLocks noChangeArrowheads="1"/>
          </p:cNvSpPr>
          <p:nvPr/>
        </p:nvSpPr>
        <p:spPr bwMode="auto">
          <a:xfrm>
            <a:off x="4079875" y="2954339"/>
            <a:ext cx="4032250" cy="2952750"/>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it-IT"/>
          </a:p>
        </p:txBody>
      </p:sp>
      <p:sp>
        <p:nvSpPr>
          <p:cNvPr id="208901" name="Rectangle 5"/>
          <p:cNvSpPr>
            <a:spLocks noChangeArrowheads="1"/>
          </p:cNvSpPr>
          <p:nvPr/>
        </p:nvSpPr>
        <p:spPr bwMode="auto">
          <a:xfrm>
            <a:off x="5016501" y="4827589"/>
            <a:ext cx="2016125" cy="7191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sz="1600"/>
              <a:t>Component 1</a:t>
            </a:r>
          </a:p>
        </p:txBody>
      </p:sp>
      <p:sp>
        <p:nvSpPr>
          <p:cNvPr id="208902" name="Rectangle 6"/>
          <p:cNvSpPr>
            <a:spLocks noChangeArrowheads="1"/>
          </p:cNvSpPr>
          <p:nvPr/>
        </p:nvSpPr>
        <p:spPr bwMode="auto">
          <a:xfrm>
            <a:off x="5016501" y="3746503"/>
            <a:ext cx="2016125" cy="71913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sz="1600"/>
              <a:t>Component 2</a:t>
            </a:r>
          </a:p>
        </p:txBody>
      </p:sp>
      <p:sp>
        <p:nvSpPr>
          <p:cNvPr id="208903" name="Line 7"/>
          <p:cNvSpPr>
            <a:spLocks noChangeShapeType="1"/>
          </p:cNvSpPr>
          <p:nvPr/>
        </p:nvSpPr>
        <p:spPr bwMode="auto">
          <a:xfrm flipV="1">
            <a:off x="6024562" y="4467227"/>
            <a:ext cx="0" cy="360362"/>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08904" name="Rectangle 8"/>
          <p:cNvSpPr>
            <a:spLocks noChangeArrowheads="1"/>
          </p:cNvSpPr>
          <p:nvPr/>
        </p:nvSpPr>
        <p:spPr bwMode="auto">
          <a:xfrm>
            <a:off x="4656138" y="5043489"/>
            <a:ext cx="576263"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8905" name="Rectangle 9"/>
          <p:cNvSpPr>
            <a:spLocks noChangeArrowheads="1"/>
          </p:cNvSpPr>
          <p:nvPr/>
        </p:nvSpPr>
        <p:spPr bwMode="auto">
          <a:xfrm>
            <a:off x="4656138" y="5259390"/>
            <a:ext cx="576263" cy="730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8906" name="Rectangle 10"/>
          <p:cNvSpPr>
            <a:spLocks noChangeArrowheads="1"/>
          </p:cNvSpPr>
          <p:nvPr/>
        </p:nvSpPr>
        <p:spPr bwMode="auto">
          <a:xfrm>
            <a:off x="4656138" y="4179889"/>
            <a:ext cx="576263"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8907" name="Rectangle 11"/>
          <p:cNvSpPr>
            <a:spLocks noChangeArrowheads="1"/>
          </p:cNvSpPr>
          <p:nvPr/>
        </p:nvSpPr>
        <p:spPr bwMode="auto">
          <a:xfrm>
            <a:off x="4656138" y="3962403"/>
            <a:ext cx="576263" cy="714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p>
        </p:txBody>
      </p:sp>
      <p:sp>
        <p:nvSpPr>
          <p:cNvPr id="208908" name="Text Box 12"/>
          <p:cNvSpPr txBox="1">
            <a:spLocks noChangeArrowheads="1"/>
          </p:cNvSpPr>
          <p:nvPr/>
        </p:nvSpPr>
        <p:spPr bwMode="auto">
          <a:xfrm>
            <a:off x="4079876" y="3314702"/>
            <a:ext cx="7207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a:t> </a:t>
            </a:r>
          </a:p>
        </p:txBody>
      </p:sp>
      <p:sp>
        <p:nvSpPr>
          <p:cNvPr id="208909" name="Line 13"/>
          <p:cNvSpPr>
            <a:spLocks noChangeShapeType="1"/>
          </p:cNvSpPr>
          <p:nvPr/>
        </p:nvSpPr>
        <p:spPr bwMode="auto">
          <a:xfrm>
            <a:off x="4945063" y="2667003"/>
            <a:ext cx="574675"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p>
        </p:txBody>
      </p:sp>
      <p:sp>
        <p:nvSpPr>
          <p:cNvPr id="2" name="Rectangle 1">
            <a:extLst>
              <a:ext uri="{FF2B5EF4-FFF2-40B4-BE49-F238E27FC236}">
                <a16:creationId xmlns:a16="http://schemas.microsoft.com/office/drawing/2014/main" id="{F1240714-CA49-0375-5542-84A89BB4CC6E}"/>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9264009C-4084-D50C-C396-8BC747080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6EB091-99CB-AF14-98FD-73BD7CA1584B}"/>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DEPLOYMENT DIAGRAMS GRAPHIC NOTATION</a:t>
            </a:r>
          </a:p>
        </p:txBody>
      </p:sp>
    </p:spTree>
    <p:extLst>
      <p:ext uri="{BB962C8B-B14F-4D97-AF65-F5344CB8AC3E}">
        <p14:creationId xmlns:p14="http://schemas.microsoft.com/office/powerpoint/2010/main" val="1736795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1632380" y="6443701"/>
            <a:ext cx="697643" cy="365125"/>
          </a:xfrm>
          <a:prstGeom prst="rect">
            <a:avLst/>
          </a:prstGeom>
        </p:spPr>
        <p:txBody>
          <a:bodyPr/>
          <a:lstStyle/>
          <a:p>
            <a:fld id="{760FD739-72FB-7F4C-B85F-CC87BB8B778D}" type="slidenum">
              <a:rPr lang="it-IT" smtClean="0"/>
              <a:pPr/>
              <a:t>46</a:t>
            </a:fld>
            <a:endParaRPr lang="it-IT"/>
          </a:p>
        </p:txBody>
      </p:sp>
      <p:pic>
        <p:nvPicPr>
          <p:cNvPr id="5" name="Picture 5"/>
          <p:cNvPicPr>
            <a:picLocks noChangeAspect="1"/>
          </p:cNvPicPr>
          <p:nvPr/>
        </p:nvPicPr>
        <p:blipFill>
          <a:blip r:embed="rId2"/>
          <a:stretch>
            <a:fillRect/>
          </a:stretch>
        </p:blipFill>
        <p:spPr>
          <a:xfrm>
            <a:off x="2362200" y="776049"/>
            <a:ext cx="8001000" cy="6059103"/>
          </a:xfrm>
          <a:prstGeom prst="rect">
            <a:avLst/>
          </a:prstGeom>
          <a:solidFill>
            <a:schemeClr val="bg1"/>
          </a:solidFill>
        </p:spPr>
      </p:pic>
      <p:sp>
        <p:nvSpPr>
          <p:cNvPr id="3" name="Rectangle 2">
            <a:extLst>
              <a:ext uri="{FF2B5EF4-FFF2-40B4-BE49-F238E27FC236}">
                <a16:creationId xmlns:a16="http://schemas.microsoft.com/office/drawing/2014/main" id="{B7C045B3-45E3-4A4A-2B37-80EB654F4497}"/>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529EF979-10DB-CBE0-8E33-373795AFF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611D9CE-FF45-8AFE-3C29-7AAAE3148918}"/>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SEQUENCE DIAGRAM EXAMPLE</a:t>
            </a:r>
          </a:p>
        </p:txBody>
      </p:sp>
    </p:spTree>
    <p:extLst>
      <p:ext uri="{BB962C8B-B14F-4D97-AF65-F5344CB8AC3E}">
        <p14:creationId xmlns:p14="http://schemas.microsoft.com/office/powerpoint/2010/main" val="1727499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0222" y="1316737"/>
            <a:ext cx="6791556" cy="498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a:extLst>
              <a:ext uri="{FF2B5EF4-FFF2-40B4-BE49-F238E27FC236}">
                <a16:creationId xmlns:a16="http://schemas.microsoft.com/office/drawing/2014/main" id="{9C49A715-A018-5C73-FEA5-C5224F440380}"/>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3C0C094F-B1B5-8CAD-7978-E956D5ADF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231E48-3142-CD5F-FADD-77ACD72CE302}"/>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DEPLOYMENT DIAGRAM EXAMPLE</a:t>
            </a:r>
          </a:p>
        </p:txBody>
      </p:sp>
    </p:spTree>
    <p:extLst>
      <p:ext uri="{BB962C8B-B14F-4D97-AF65-F5344CB8AC3E}">
        <p14:creationId xmlns:p14="http://schemas.microsoft.com/office/powerpoint/2010/main" val="97356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0222" y="1316737"/>
            <a:ext cx="6791556" cy="498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C49A715-A018-5C73-FEA5-C5224F440380}"/>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3C0C094F-B1B5-8CAD-7978-E956D5ADF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231E48-3142-CD5F-FADD-77ACD72CE302}"/>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DEPLOYMENT DIAGRAM EXAMPLE</a:t>
            </a:r>
          </a:p>
        </p:txBody>
      </p:sp>
    </p:spTree>
    <p:extLst>
      <p:ext uri="{BB962C8B-B14F-4D97-AF65-F5344CB8AC3E}">
        <p14:creationId xmlns:p14="http://schemas.microsoft.com/office/powerpoint/2010/main" val="3148442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9A715-A018-5C73-FEA5-C5224F440380}"/>
              </a:ext>
            </a:extLst>
          </p:cNvPr>
          <p:cNvSpPr/>
          <p:nvPr/>
        </p:nvSpPr>
        <p:spPr>
          <a:xfrm>
            <a:off x="4508732"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3C0C094F-B1B5-8CAD-7978-E956D5ADF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231E48-3142-CD5F-FADD-77ACD72CE302}"/>
              </a:ext>
            </a:extLst>
          </p:cNvPr>
          <p:cNvSpPr txBox="1"/>
          <p:nvPr/>
        </p:nvSpPr>
        <p:spPr>
          <a:xfrm>
            <a:off x="4792939" y="129385"/>
            <a:ext cx="6838229" cy="461665"/>
          </a:xfrm>
          <a:prstGeom prst="rect">
            <a:avLst/>
          </a:prstGeom>
          <a:noFill/>
        </p:spPr>
        <p:txBody>
          <a:bodyPr wrap="square">
            <a:spAutoFit/>
          </a:bodyPr>
          <a:lstStyle/>
          <a:p>
            <a:r>
              <a:rPr lang="en-GB" sz="2400" b="1" dirty="0">
                <a:solidFill>
                  <a:schemeClr val="bg1"/>
                </a:solidFill>
                <a:latin typeface="+mj-lt"/>
              </a:rPr>
              <a:t>REAL WORLD EXAMPLES – USE CASE FHIR</a:t>
            </a:r>
          </a:p>
        </p:txBody>
      </p:sp>
      <p:pic>
        <p:nvPicPr>
          <p:cNvPr id="1026" name="Picture 2">
            <a:extLst>
              <a:ext uri="{FF2B5EF4-FFF2-40B4-BE49-F238E27FC236}">
                <a16:creationId xmlns:a16="http://schemas.microsoft.com/office/drawing/2014/main" id="{E9E03E15-C70B-3BF8-279D-11367B6FF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140" y="720435"/>
            <a:ext cx="8646580" cy="613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581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4211180-BA42-F14C-A096-286D48124DF1}" type="slidenum">
              <a:rPr lang="it-IT" altLang="it-IT" sz="1600">
                <a:solidFill>
                  <a:srgbClr val="FF9900"/>
                </a:solidFill>
              </a:rPr>
              <a:pPr/>
              <a:t>5</a:t>
            </a:fld>
            <a:endParaRPr lang="it-IT" altLang="it-IT" sz="1600">
              <a:solidFill>
                <a:srgbClr val="FF9900"/>
              </a:solidFill>
            </a:endParaRPr>
          </a:p>
        </p:txBody>
      </p:sp>
      <p:pic>
        <p:nvPicPr>
          <p:cNvPr id="7172" name="Immagin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6810" y="849821"/>
            <a:ext cx="5448300"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CasellaDiTesto 10"/>
          <p:cNvSpPr txBox="1">
            <a:spLocks noChangeArrowheads="1"/>
          </p:cNvSpPr>
          <p:nvPr/>
        </p:nvSpPr>
        <p:spPr bwMode="auto">
          <a:xfrm>
            <a:off x="2426110" y="1086358"/>
            <a:ext cx="2057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pPr algn="ctr"/>
            <a:r>
              <a:rPr lang="it-IT" altLang="it-IT" sz="1100">
                <a:solidFill>
                  <a:schemeClr val="accent2"/>
                </a:solidFill>
              </a:rPr>
              <a:t>3 DIFFERENT METHODOLOGIES FOR SOFTWARE DEVELOPMENT WITH A PROPER SET OF SYMBOLS AND PRINCIPLES</a:t>
            </a:r>
          </a:p>
        </p:txBody>
      </p:sp>
      <p:sp>
        <p:nvSpPr>
          <p:cNvPr id="7175" name="CasellaDiTesto 11"/>
          <p:cNvSpPr txBox="1">
            <a:spLocks noChangeArrowheads="1"/>
          </p:cNvSpPr>
          <p:nvPr/>
        </p:nvSpPr>
        <p:spPr bwMode="auto">
          <a:xfrm>
            <a:off x="2578510" y="2561145"/>
            <a:ext cx="2057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pPr algn="ctr"/>
            <a:r>
              <a:rPr lang="it-IT" altLang="it-IT" sz="1100">
                <a:solidFill>
                  <a:schemeClr val="accent2"/>
                </a:solidFill>
              </a:rPr>
              <a:t>1995 </a:t>
            </a:r>
            <a:r>
              <a:rPr lang="it-IT" altLang="it-IT" sz="1100">
                <a:solidFill>
                  <a:schemeClr val="accent2"/>
                </a:solidFill>
                <a:sym typeface="Wingdings" charset="2"/>
              </a:rPr>
              <a:t></a:t>
            </a:r>
            <a:r>
              <a:rPr lang="it-IT" altLang="it-IT" sz="1100">
                <a:solidFill>
                  <a:schemeClr val="accent2"/>
                </a:solidFill>
              </a:rPr>
              <a:t>UNIFICATION OF THE 3 METHODOLOGIES</a:t>
            </a:r>
          </a:p>
        </p:txBody>
      </p:sp>
      <p:sp>
        <p:nvSpPr>
          <p:cNvPr id="7176" name="Ovale 13"/>
          <p:cNvSpPr>
            <a:spLocks noChangeArrowheads="1"/>
          </p:cNvSpPr>
          <p:nvPr/>
        </p:nvSpPr>
        <p:spPr bwMode="auto">
          <a:xfrm>
            <a:off x="3645310" y="5658357"/>
            <a:ext cx="1600200" cy="762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pPr algn="ctr"/>
            <a:r>
              <a:rPr lang="it-IT" altLang="it-IT" sz="1500" b="1" dirty="0">
                <a:solidFill>
                  <a:srgbClr val="FF0000"/>
                </a:solidFill>
              </a:rPr>
              <a:t>NOW</a:t>
            </a:r>
          </a:p>
          <a:p>
            <a:pPr algn="ctr"/>
            <a:r>
              <a:rPr lang="it-IT" altLang="it-IT" sz="1500" b="1" dirty="0">
                <a:solidFill>
                  <a:srgbClr val="FF0000"/>
                </a:solidFill>
              </a:rPr>
              <a:t>UML 2.5.1</a:t>
            </a:r>
          </a:p>
        </p:txBody>
      </p:sp>
      <p:cxnSp>
        <p:nvCxnSpPr>
          <p:cNvPr id="7177" name="Connettore 2 15"/>
          <p:cNvCxnSpPr>
            <a:cxnSpLocks noChangeShapeType="1"/>
            <a:endCxn id="7176" idx="6"/>
          </p:cNvCxnSpPr>
          <p:nvPr/>
        </p:nvCxnSpPr>
        <p:spPr bwMode="auto">
          <a:xfrm flipH="1" flipV="1">
            <a:off x="5245510" y="6039357"/>
            <a:ext cx="990600" cy="1524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sp>
        <p:nvSpPr>
          <p:cNvPr id="7178" name="CasellaDiTesto 16"/>
          <p:cNvSpPr txBox="1">
            <a:spLocks noChangeArrowheads="1"/>
          </p:cNvSpPr>
          <p:nvPr/>
        </p:nvSpPr>
        <p:spPr bwMode="auto">
          <a:xfrm>
            <a:off x="2502310" y="3677158"/>
            <a:ext cx="2057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pPr algn="ctr"/>
            <a:r>
              <a:rPr lang="it-IT" altLang="it-IT" sz="1100">
                <a:solidFill>
                  <a:schemeClr val="accent2"/>
                </a:solidFill>
              </a:rPr>
              <a:t>FIRST VERSION RELEASED IN 1997 BECOMES A STANDARD</a:t>
            </a:r>
          </a:p>
        </p:txBody>
      </p:sp>
      <p:sp>
        <p:nvSpPr>
          <p:cNvPr id="2" name="Rectangle 1">
            <a:extLst>
              <a:ext uri="{FF2B5EF4-FFF2-40B4-BE49-F238E27FC236}">
                <a16:creationId xmlns:a16="http://schemas.microsoft.com/office/drawing/2014/main" id="{889864A0-45F8-C6E8-1F33-13A97D50118A}"/>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35DCDF85-D1E3-2BB3-A4BD-48A72468A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6ABC57-50C9-7CC1-3A82-EA9CEDD4DD4B}"/>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UML HYSTORY</a:t>
            </a:r>
            <a:endParaRPr lang="en-GB" sz="2400" b="1" dirty="0">
              <a:solidFill>
                <a:schemeClr val="bg1"/>
              </a:solidFill>
              <a:latin typeface="+mj-lt"/>
            </a:endParaRPr>
          </a:p>
        </p:txBody>
      </p:sp>
    </p:spTree>
    <p:extLst>
      <p:ext uri="{BB962C8B-B14F-4D97-AF65-F5344CB8AC3E}">
        <p14:creationId xmlns:p14="http://schemas.microsoft.com/office/powerpoint/2010/main" val="423041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9A715-A018-5C73-FEA5-C5224F440380}"/>
              </a:ext>
            </a:extLst>
          </p:cNvPr>
          <p:cNvSpPr/>
          <p:nvPr/>
        </p:nvSpPr>
        <p:spPr>
          <a:xfrm>
            <a:off x="4333428" y="0"/>
            <a:ext cx="7858572"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3C0C094F-B1B5-8CAD-7978-E956D5ADF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6" y="0"/>
            <a:ext cx="4147095"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231E48-3142-CD5F-FADD-77ACD72CE302}"/>
              </a:ext>
            </a:extLst>
          </p:cNvPr>
          <p:cNvSpPr txBox="1"/>
          <p:nvPr/>
        </p:nvSpPr>
        <p:spPr>
          <a:xfrm>
            <a:off x="4617634" y="129385"/>
            <a:ext cx="7574366" cy="461665"/>
          </a:xfrm>
          <a:prstGeom prst="rect">
            <a:avLst/>
          </a:prstGeom>
          <a:noFill/>
        </p:spPr>
        <p:txBody>
          <a:bodyPr wrap="square">
            <a:spAutoFit/>
          </a:bodyPr>
          <a:lstStyle/>
          <a:p>
            <a:r>
              <a:rPr lang="en-GB" sz="2400" b="1" dirty="0">
                <a:solidFill>
                  <a:schemeClr val="bg1"/>
                </a:solidFill>
                <a:latin typeface="+mj-lt"/>
              </a:rPr>
              <a:t>REAL WORLD EXAMPLES – ACTIVITY DIAGRAMs</a:t>
            </a:r>
          </a:p>
        </p:txBody>
      </p:sp>
      <p:pic>
        <p:nvPicPr>
          <p:cNvPr id="24578" name="Picture 2" descr="Continuously Integrating Angular and Symfony with Jenkins Build Flow |  Insight | Box UK">
            <a:extLst>
              <a:ext uri="{FF2B5EF4-FFF2-40B4-BE49-F238E27FC236}">
                <a16:creationId xmlns:a16="http://schemas.microsoft.com/office/drawing/2014/main" id="{A8584B1B-325F-E627-E539-E9A7C4D41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48" y="277073"/>
            <a:ext cx="3342601" cy="71308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EDAEC8A5-26E1-4223-1419-A13D9FE4A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6666" y="849821"/>
            <a:ext cx="9359133" cy="49330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89F8AFF-F222-4D7D-5FCC-7282B8CB3694}"/>
              </a:ext>
            </a:extLst>
          </p:cNvPr>
          <p:cNvSpPr txBox="1"/>
          <p:nvPr/>
        </p:nvSpPr>
        <p:spPr>
          <a:xfrm>
            <a:off x="1692308" y="6347662"/>
            <a:ext cx="6177642" cy="369332"/>
          </a:xfrm>
          <a:prstGeom prst="rect">
            <a:avLst/>
          </a:prstGeom>
          <a:noFill/>
        </p:spPr>
        <p:txBody>
          <a:bodyPr wrap="square">
            <a:spAutoFit/>
          </a:bodyPr>
          <a:lstStyle/>
          <a:p>
            <a:r>
              <a:rPr lang="it-IT" altLang="ja-JP" sz="1800" dirty="0">
                <a:latin typeface="Aptos" panose="020B0004020202020204" pitchFamily="34" charset="0"/>
                <a:ea typeface="MS PGothic" charset="-128"/>
              </a:rPr>
              <a:t> (SYMFONY + ANGULAR </a:t>
            </a:r>
            <a:r>
              <a:rPr lang="it-IT" altLang="ja-JP" dirty="0">
                <a:latin typeface="Aptos" panose="020B0004020202020204" pitchFamily="34" charset="0"/>
                <a:ea typeface="MS PGothic" charset="-128"/>
              </a:rPr>
              <a:t>JS) JENKINS PIPELINE</a:t>
            </a:r>
            <a:endParaRPr lang="en-IT" dirty="0"/>
          </a:p>
        </p:txBody>
      </p:sp>
      <p:sp>
        <p:nvSpPr>
          <p:cNvPr id="7" name="TextBox 6">
            <a:extLst>
              <a:ext uri="{FF2B5EF4-FFF2-40B4-BE49-F238E27FC236}">
                <a16:creationId xmlns:a16="http://schemas.microsoft.com/office/drawing/2014/main" id="{18E510C0-C6C9-6349-C19F-C165E007A7C8}"/>
              </a:ext>
            </a:extLst>
          </p:cNvPr>
          <p:cNvSpPr txBox="1"/>
          <p:nvPr/>
        </p:nvSpPr>
        <p:spPr>
          <a:xfrm>
            <a:off x="8564338" y="5782864"/>
            <a:ext cx="6177642" cy="369332"/>
          </a:xfrm>
          <a:prstGeom prst="rect">
            <a:avLst/>
          </a:prstGeom>
          <a:noFill/>
        </p:spPr>
        <p:txBody>
          <a:bodyPr wrap="square">
            <a:spAutoFit/>
          </a:bodyPr>
          <a:lstStyle/>
          <a:p>
            <a:r>
              <a:rPr lang="en-IT" dirty="0"/>
              <a:t>MOBILE APP/ACTIVITY LIFECYCLE</a:t>
            </a:r>
          </a:p>
        </p:txBody>
      </p:sp>
    </p:spTree>
    <p:extLst>
      <p:ext uri="{BB962C8B-B14F-4D97-AF65-F5344CB8AC3E}">
        <p14:creationId xmlns:p14="http://schemas.microsoft.com/office/powerpoint/2010/main" val="1860113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9A715-A018-5C73-FEA5-C5224F440380}"/>
              </a:ext>
            </a:extLst>
          </p:cNvPr>
          <p:cNvSpPr/>
          <p:nvPr/>
        </p:nvSpPr>
        <p:spPr>
          <a:xfrm>
            <a:off x="4333428" y="0"/>
            <a:ext cx="7858572"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3C0C094F-B1B5-8CAD-7978-E956D5ADF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6" y="0"/>
            <a:ext cx="4147095"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231E48-3142-CD5F-FADD-77ACD72CE302}"/>
              </a:ext>
            </a:extLst>
          </p:cNvPr>
          <p:cNvSpPr txBox="1"/>
          <p:nvPr/>
        </p:nvSpPr>
        <p:spPr>
          <a:xfrm>
            <a:off x="4617634" y="129385"/>
            <a:ext cx="7574366" cy="461665"/>
          </a:xfrm>
          <a:prstGeom prst="rect">
            <a:avLst/>
          </a:prstGeom>
          <a:noFill/>
        </p:spPr>
        <p:txBody>
          <a:bodyPr wrap="square">
            <a:spAutoFit/>
          </a:bodyPr>
          <a:lstStyle/>
          <a:p>
            <a:r>
              <a:rPr lang="en-GB" sz="2400" b="1" dirty="0">
                <a:solidFill>
                  <a:schemeClr val="bg1"/>
                </a:solidFill>
                <a:latin typeface="+mj-lt"/>
              </a:rPr>
              <a:t>REAL WORLD EXAMPLES – ACTIVITY DIAGRAMs</a:t>
            </a:r>
          </a:p>
        </p:txBody>
      </p:sp>
      <p:pic>
        <p:nvPicPr>
          <p:cNvPr id="5122" name="Picture 2" descr="A sample UML class and sequence diagram for the abstract factory design pattern. [7]">
            <a:extLst>
              <a:ext uri="{FF2B5EF4-FFF2-40B4-BE49-F238E27FC236}">
                <a16:creationId xmlns:a16="http://schemas.microsoft.com/office/drawing/2014/main" id="{46C18447-8A22-D94C-893F-06ECAC8BC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2" y="1045028"/>
            <a:ext cx="11861477" cy="406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50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egnaposto contenuto 2">
            <a:extLst>
              <a:ext uri="{FF2B5EF4-FFF2-40B4-BE49-F238E27FC236}">
                <a16:creationId xmlns:a16="http://schemas.microsoft.com/office/drawing/2014/main" id="{D36098A3-C310-0042-A303-140868088DB2}"/>
              </a:ext>
            </a:extLst>
          </p:cNvPr>
          <p:cNvGraphicFramePr>
            <a:graphicFrameLocks/>
          </p:cNvGraphicFramePr>
          <p:nvPr/>
        </p:nvGraphicFramePr>
        <p:xfrm>
          <a:off x="1537447" y="1165313"/>
          <a:ext cx="7943528" cy="5665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B7EBC33F-9C5B-9749-9136-CBC6A424030D}"/>
              </a:ext>
            </a:extLst>
          </p:cNvPr>
          <p:cNvSpPr txBox="1"/>
          <p:nvPr/>
        </p:nvSpPr>
        <p:spPr>
          <a:xfrm rot="5400000">
            <a:off x="9363496" y="2683020"/>
            <a:ext cx="1699072" cy="646331"/>
          </a:xfrm>
          <a:prstGeom prst="rect">
            <a:avLst/>
          </a:prstGeom>
          <a:noFill/>
          <a:ln w="57150">
            <a:noFill/>
          </a:ln>
        </p:spPr>
        <p:txBody>
          <a:bodyPr wrap="square" rtlCol="0">
            <a:spAutoFit/>
          </a:bodyPr>
          <a:lstStyle/>
          <a:p>
            <a:pPr algn="ctr"/>
            <a:r>
              <a:rPr lang="en-US" b="1" dirty="0" err="1"/>
              <a:t>Definizione</a:t>
            </a:r>
            <a:r>
              <a:rPr lang="en-US" b="1" dirty="0"/>
              <a:t> </a:t>
            </a:r>
            <a:r>
              <a:rPr lang="en-US" b="1" dirty="0" err="1"/>
              <a:t>modello</a:t>
            </a:r>
            <a:r>
              <a:rPr lang="en-US" b="1" dirty="0"/>
              <a:t> UML</a:t>
            </a:r>
          </a:p>
        </p:txBody>
      </p:sp>
      <p:sp>
        <p:nvSpPr>
          <p:cNvPr id="10" name="TextBox 9">
            <a:extLst>
              <a:ext uri="{FF2B5EF4-FFF2-40B4-BE49-F238E27FC236}">
                <a16:creationId xmlns:a16="http://schemas.microsoft.com/office/drawing/2014/main" id="{BC194F7D-970A-D545-BCD5-D156D3B5AB65}"/>
              </a:ext>
            </a:extLst>
          </p:cNvPr>
          <p:cNvSpPr txBox="1"/>
          <p:nvPr/>
        </p:nvSpPr>
        <p:spPr>
          <a:xfrm rot="5400000">
            <a:off x="9363496" y="5133871"/>
            <a:ext cx="1699072" cy="646331"/>
          </a:xfrm>
          <a:prstGeom prst="rect">
            <a:avLst/>
          </a:prstGeom>
          <a:noFill/>
          <a:ln w="57150">
            <a:noFill/>
          </a:ln>
        </p:spPr>
        <p:txBody>
          <a:bodyPr wrap="square" rtlCol="0">
            <a:spAutoFit/>
          </a:bodyPr>
          <a:lstStyle/>
          <a:p>
            <a:pPr algn="ctr"/>
            <a:r>
              <a:rPr lang="en-US" b="1" dirty="0" err="1"/>
              <a:t>Utilizzo</a:t>
            </a:r>
            <a:r>
              <a:rPr lang="en-US" b="1" dirty="0"/>
              <a:t> </a:t>
            </a:r>
            <a:r>
              <a:rPr lang="en-US" b="1" dirty="0" err="1"/>
              <a:t>modello</a:t>
            </a:r>
            <a:r>
              <a:rPr lang="en-US" b="1" dirty="0"/>
              <a:t> UML</a:t>
            </a:r>
          </a:p>
        </p:txBody>
      </p:sp>
      <p:sp>
        <p:nvSpPr>
          <p:cNvPr id="3" name="Rectangle 2">
            <a:extLst>
              <a:ext uri="{FF2B5EF4-FFF2-40B4-BE49-F238E27FC236}">
                <a16:creationId xmlns:a16="http://schemas.microsoft.com/office/drawing/2014/main" id="{9DDE9CB1-154F-3F3B-447D-A1F663AC6DF4}"/>
              </a:ext>
            </a:extLst>
          </p:cNvPr>
          <p:cNvSpPr/>
          <p:nvPr/>
        </p:nvSpPr>
        <p:spPr>
          <a:xfrm>
            <a:off x="1438656" y="2036064"/>
            <a:ext cx="9097542" cy="1962161"/>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2" name="Rectangle 11">
            <a:extLst>
              <a:ext uri="{FF2B5EF4-FFF2-40B4-BE49-F238E27FC236}">
                <a16:creationId xmlns:a16="http://schemas.microsoft.com/office/drawing/2014/main" id="{0C805A79-66EB-89BE-1B77-38B414579DB2}"/>
              </a:ext>
            </a:extLst>
          </p:cNvPr>
          <p:cNvSpPr/>
          <p:nvPr/>
        </p:nvSpPr>
        <p:spPr>
          <a:xfrm>
            <a:off x="1438656" y="4118810"/>
            <a:ext cx="9097542" cy="2739190"/>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5" name="Rectangle 14">
            <a:extLst>
              <a:ext uri="{FF2B5EF4-FFF2-40B4-BE49-F238E27FC236}">
                <a16:creationId xmlns:a16="http://schemas.microsoft.com/office/drawing/2014/main" id="{FD0AB733-3D5A-37AD-F59F-4529AE4F5596}"/>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16" name="Picture 15" descr="logo centenario">
            <a:extLst>
              <a:ext uri="{FF2B5EF4-FFF2-40B4-BE49-F238E27FC236}">
                <a16:creationId xmlns:a16="http://schemas.microsoft.com/office/drawing/2014/main" id="{EAAF05DF-EE4B-244D-49EE-360D27C7E2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8A1981A-21D5-6086-0B75-5B818DCEBEAE}"/>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UML DEFINITION AND USE</a:t>
            </a:r>
          </a:p>
        </p:txBody>
      </p:sp>
    </p:spTree>
    <p:extLst>
      <p:ext uri="{BB962C8B-B14F-4D97-AF65-F5344CB8AC3E}">
        <p14:creationId xmlns:p14="http://schemas.microsoft.com/office/powerpoint/2010/main" val="114404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5A583919-559B-1742-8D67-A83F35D5EBDB}" type="slidenum">
              <a:rPr lang="it-IT" altLang="it-IT" sz="1600">
                <a:solidFill>
                  <a:srgbClr val="FF9900"/>
                </a:solidFill>
              </a:rPr>
              <a:pPr/>
              <a:t>7</a:t>
            </a:fld>
            <a:endParaRPr lang="it-IT" altLang="it-IT" sz="1600">
              <a:solidFill>
                <a:srgbClr val="FF9900"/>
              </a:solidFill>
            </a:endParaRPr>
          </a:p>
        </p:txBody>
      </p:sp>
      <p:graphicFrame>
        <p:nvGraphicFramePr>
          <p:cNvPr id="6" name="Diagramma 5"/>
          <p:cNvGraphicFramePr/>
          <p:nvPr>
            <p:extLst>
              <p:ext uri="{D42A27DB-BD31-4B8C-83A1-F6EECF244321}">
                <p14:modId xmlns:p14="http://schemas.microsoft.com/office/powerpoint/2010/main" val="2201523534"/>
              </p:ext>
            </p:extLst>
          </p:nvPr>
        </p:nvGraphicFramePr>
        <p:xfrm>
          <a:off x="1905000" y="1295400"/>
          <a:ext cx="8458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3075BEDA-6EDA-C958-0EF3-D2F0D2E411EF}"/>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7" descr="logo centenario">
            <a:extLst>
              <a:ext uri="{FF2B5EF4-FFF2-40B4-BE49-F238E27FC236}">
                <a16:creationId xmlns:a16="http://schemas.microsoft.com/office/drawing/2014/main" id="{6EDC7EBB-1C49-F191-C769-15613F1F14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1FE445C-C24A-D9E5-28FF-DBE310A77465}"/>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UML VIEWs</a:t>
            </a:r>
          </a:p>
        </p:txBody>
      </p:sp>
    </p:spTree>
    <p:extLst>
      <p:ext uri="{BB962C8B-B14F-4D97-AF65-F5344CB8AC3E}">
        <p14:creationId xmlns:p14="http://schemas.microsoft.com/office/powerpoint/2010/main" val="146175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3054833639"/>
              </p:ext>
            </p:extLst>
          </p:nvPr>
        </p:nvGraphicFramePr>
        <p:xfrm>
          <a:off x="1981200" y="1219200"/>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2410033D-CE7C-6265-CEFF-EDD788A1FC9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descr="logo centenario">
            <a:extLst>
              <a:ext uri="{FF2B5EF4-FFF2-40B4-BE49-F238E27FC236}">
                <a16:creationId xmlns:a16="http://schemas.microsoft.com/office/drawing/2014/main" id="{B1C52C79-ECA3-628D-6F18-8BE313DAD5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4D5594-37EF-AAF7-9077-5ED1D86339E8}"/>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UML DIAGRAM TYPES</a:t>
            </a:r>
          </a:p>
        </p:txBody>
      </p:sp>
    </p:spTree>
    <p:extLst>
      <p:ext uri="{BB962C8B-B14F-4D97-AF65-F5344CB8AC3E}">
        <p14:creationId xmlns:p14="http://schemas.microsoft.com/office/powerpoint/2010/main" val="54912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contenuto 3"/>
          <p:cNvSpPr>
            <a:spLocks noGrp="1"/>
          </p:cNvSpPr>
          <p:nvPr>
            <p:ph idx="1"/>
          </p:nvPr>
        </p:nvSpPr>
        <p:spPr>
          <a:xfrm>
            <a:off x="838200" y="1703705"/>
            <a:ext cx="10515600" cy="4351338"/>
          </a:xfrm>
        </p:spPr>
        <p:txBody>
          <a:bodyPr>
            <a:normAutofit lnSpcReduction="10000"/>
          </a:bodyPr>
          <a:lstStyle/>
          <a:p>
            <a:r>
              <a:rPr lang="it-IT" sz="1800" dirty="0"/>
              <a:t>Schematizza il comportamento del sistema dal punto di vista degli utenti, o, più in generale, di altri sistemi che interagiscono col sistema specificato.</a:t>
            </a:r>
          </a:p>
          <a:p>
            <a:endParaRPr lang="it-IT" altLang="ja-JP" sz="1800" b="1" dirty="0"/>
          </a:p>
          <a:p>
            <a:r>
              <a:rPr lang="it-IT" altLang="ja-JP" sz="1800" b="1" dirty="0"/>
              <a:t>Use case = servizio o attività messa a disposizione dal sistema</a:t>
            </a:r>
          </a:p>
          <a:p>
            <a:r>
              <a:rPr lang="it-IT" altLang="ja-JP" sz="1800" b="1" dirty="0"/>
              <a:t>Scenario  = insieme di casi d’uso che descrivono un’interazione utente/sistema</a:t>
            </a:r>
          </a:p>
          <a:p>
            <a:r>
              <a:rPr lang="it-IT" altLang="ja-JP" sz="1800" b="1" dirty="0"/>
              <a:t>Attore = entità</a:t>
            </a:r>
            <a:r>
              <a:rPr lang="it-IT" sz="1800" b="1" dirty="0"/>
              <a:t> esterna al sistema</a:t>
            </a:r>
          </a:p>
          <a:p>
            <a:endParaRPr lang="it-IT" sz="1800" dirty="0"/>
          </a:p>
          <a:p>
            <a:r>
              <a:rPr lang="it-IT" sz="1800" dirty="0"/>
              <a:t>Attori e casi d’uso sono legati da associazioni che rappresentano comunicazioni.</a:t>
            </a:r>
          </a:p>
          <a:p>
            <a:endParaRPr lang="it-IT" sz="1800" dirty="0"/>
          </a:p>
          <a:p>
            <a:r>
              <a:rPr lang="it-IT" sz="1800" dirty="0"/>
              <a:t>I casi d’uso non rappresentano sottosistemi, per cui non possono interagire o scambiarsi messaggi fra di loro, ma possono essere legati da relazioni.</a:t>
            </a:r>
          </a:p>
          <a:p>
            <a:endParaRPr lang="it-IT" sz="1800" dirty="0"/>
          </a:p>
          <a:p>
            <a:r>
              <a:rPr lang="it-IT" sz="1800" dirty="0"/>
              <a:t>Non definiscono il comportamento richiesto al sistema per fornire il servizio rappresentato</a:t>
            </a:r>
          </a:p>
        </p:txBody>
      </p:sp>
      <p:sp>
        <p:nvSpPr>
          <p:cNvPr id="3" name="Segnaposto numero diapositiva 2"/>
          <p:cNvSpPr>
            <a:spLocks noGrp="1"/>
          </p:cNvSpPr>
          <p:nvPr>
            <p:ph type="sldNum" sz="quarter" idx="10"/>
          </p:nvPr>
        </p:nvSpPr>
        <p:spPr/>
        <p:txBody>
          <a:bodyPr/>
          <a:lstStyle/>
          <a:p>
            <a:pPr>
              <a:defRPr/>
            </a:pPr>
            <a:fld id="{457DA9F8-80AF-DF4E-9F40-A271F028CB32}" type="slidenum">
              <a:rPr lang="it-IT" smtClean="0"/>
              <a:pPr>
                <a:defRPr/>
              </a:pPr>
              <a:t>9</a:t>
            </a:fld>
            <a:endParaRPr lang="it-IT"/>
          </a:p>
        </p:txBody>
      </p:sp>
      <p:sp>
        <p:nvSpPr>
          <p:cNvPr id="2" name="Rectangle 1">
            <a:extLst>
              <a:ext uri="{FF2B5EF4-FFF2-40B4-BE49-F238E27FC236}">
                <a16:creationId xmlns:a16="http://schemas.microsoft.com/office/drawing/2014/main" id="{D5688D9B-210B-F902-051C-8C0CDC29CD54}"/>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Picture 3" descr="logo centenario">
            <a:extLst>
              <a:ext uri="{FF2B5EF4-FFF2-40B4-BE49-F238E27FC236}">
                <a16:creationId xmlns:a16="http://schemas.microsoft.com/office/drawing/2014/main" id="{260E5B54-399E-867A-9A27-4CD85B793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8232BEF-EE1D-AD0F-B235-1C165D6EB055}"/>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USE CASE DIAGRAMS</a:t>
            </a:r>
          </a:p>
        </p:txBody>
      </p:sp>
    </p:spTree>
    <p:extLst>
      <p:ext uri="{BB962C8B-B14F-4D97-AF65-F5344CB8AC3E}">
        <p14:creationId xmlns:p14="http://schemas.microsoft.com/office/powerpoint/2010/main" val="1854656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4627</TotalTime>
  <Words>3393</Words>
  <Application>Microsoft Macintosh PowerPoint</Application>
  <PresentationFormat>Widescreen</PresentationFormat>
  <Paragraphs>537</Paragraphs>
  <Slides>51</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51</vt:i4>
      </vt:variant>
    </vt:vector>
  </HeadingPairs>
  <TitlesOfParts>
    <vt:vector size="64" baseType="lpstr">
      <vt:lpstr>__figmaSans_a26a19</vt:lpstr>
      <vt:lpstr>Aptos</vt:lpstr>
      <vt:lpstr>Aptos Display</vt:lpstr>
      <vt:lpstr>Arial</vt:lpstr>
      <vt:lpstr>Calibri</vt:lpstr>
      <vt:lpstr>inherit</vt:lpstr>
      <vt:lpstr>PT Sans</vt:lpstr>
      <vt:lpstr>Source Sans Variable</vt:lpstr>
      <vt:lpstr>var(--f-font-sans, '__figmaSans_a26a19', '__figmaSans_Fallback_a26a19', SF Pro Display, system-ui, helvetica, sans-serif)</vt:lpstr>
      <vt:lpstr>var(--font-source-serif)</vt:lpstr>
      <vt:lpstr>Verdana</vt:lpstr>
      <vt:lpstr>Wingdings</vt:lpstr>
      <vt:lpstr>Office Theme</vt:lpstr>
      <vt:lpstr>UNIFIED MODELING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DEPLOYMENT E COMPONENT DIAGRAM: NOTAZIONE GRAFICA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MODELING LANGUAGE</dc:title>
  <dc:creator>PRENASSI MARCO</dc:creator>
  <cp:lastModifiedBy>PRENASSI MARCO</cp:lastModifiedBy>
  <cp:revision>12</cp:revision>
  <dcterms:created xsi:type="dcterms:W3CDTF">2024-03-08T08:33:25Z</dcterms:created>
  <dcterms:modified xsi:type="dcterms:W3CDTF">2025-03-19T10:27:23Z</dcterms:modified>
</cp:coreProperties>
</file>