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1"/>
  </p:notesMasterIdLst>
  <p:sldIdLst>
    <p:sldId id="445" r:id="rId2"/>
    <p:sldId id="300" r:id="rId3"/>
    <p:sldId id="778" r:id="rId4"/>
    <p:sldId id="597" r:id="rId5"/>
    <p:sldId id="477" r:id="rId6"/>
    <p:sldId id="586" r:id="rId7"/>
    <p:sldId id="420" r:id="rId8"/>
    <p:sldId id="314" r:id="rId9"/>
    <p:sldId id="277" r:id="rId10"/>
    <p:sldId id="380" r:id="rId11"/>
    <p:sldId id="271" r:id="rId12"/>
    <p:sldId id="418" r:id="rId13"/>
    <p:sldId id="419" r:id="rId14"/>
    <p:sldId id="354" r:id="rId15"/>
    <p:sldId id="422" r:id="rId16"/>
    <p:sldId id="779" r:id="rId17"/>
    <p:sldId id="406" r:id="rId18"/>
    <p:sldId id="421" r:id="rId19"/>
    <p:sldId id="771" r:id="rId20"/>
    <p:sldId id="275" r:id="rId21"/>
    <p:sldId id="770" r:id="rId22"/>
    <p:sldId id="278" r:id="rId23"/>
    <p:sldId id="279" r:id="rId24"/>
    <p:sldId id="299" r:id="rId25"/>
    <p:sldId id="337" r:id="rId26"/>
    <p:sldId id="338" r:id="rId27"/>
    <p:sldId id="426" r:id="rId28"/>
    <p:sldId id="632" r:id="rId29"/>
    <p:sldId id="327" r:id="rId30"/>
    <p:sldId id="387" r:id="rId31"/>
    <p:sldId id="542" r:id="rId32"/>
    <p:sldId id="487" r:id="rId33"/>
    <p:sldId id="774" r:id="rId34"/>
    <p:sldId id="407" r:id="rId35"/>
    <p:sldId id="390" r:id="rId36"/>
    <p:sldId id="388" r:id="rId37"/>
    <p:sldId id="400" r:id="rId38"/>
    <p:sldId id="409" r:id="rId39"/>
    <p:sldId id="386" r:id="rId40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  <a:srgbClr val="385D8A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3713" autoAdjust="0"/>
    <p:restoredTop sz="78313" autoAdjust="0"/>
  </p:normalViewPr>
  <p:slideViewPr>
    <p:cSldViewPr>
      <p:cViewPr varScale="1">
        <p:scale>
          <a:sx n="101" d="100"/>
          <a:sy n="101" d="100"/>
        </p:scale>
        <p:origin x="1590" y="102"/>
      </p:cViewPr>
      <p:guideLst>
        <p:guide orient="horz" pos="2159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-25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C505F8E-AF55-4813-8509-4A81CAAC7999}" type="datetimeFigureOut">
              <a:rPr lang="it-IT"/>
              <a:t>19/03/2025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/>
              <a:t>Fare clic per modificare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3BE723C-7B96-4429-B084-8BAFF10BBC8D}" type="slidenum">
              <a:rPr lang="it-IT" altLang="it-IT"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0BF9C34-57EB-4773-A76D-DB94F3E6AD73}" type="slidenum">
              <a:rPr lang="en-GB" altLang="it-IT"/>
              <a:t>10</a:t>
            </a:fld>
            <a:endParaRPr lang="en-GB" altLang="it-IT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0BF9C34-57EB-4773-A76D-DB94F3E6AD73}" type="slidenum">
              <a:rPr lang="en-GB" altLang="it-IT"/>
              <a:t>16</a:t>
            </a:fld>
            <a:endParaRPr lang="en-GB" altLang="it-IT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826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87DA8BB-6004-472F-B26C-8B232D938AF9}" type="slidenum">
              <a:rPr lang="it-IT" altLang="it-IT"/>
              <a:t>22</a:t>
            </a:fld>
            <a:endParaRPr lang="it-IT" altLang="it-IT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algn="just" eaLnBrk="1" hangingPunct="1">
              <a:spcBef>
                <a:spcPct val="0"/>
              </a:spcBef>
            </a:pPr>
            <a:endParaRPr lang="it-IT" altLang="it-IT">
              <a:latin typeface="Georgia" panose="02040502050405020303" pitchFamily="18" charset="0"/>
            </a:endParaRPr>
          </a:p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10/03/2010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A84B71-A592-4E28-BE41-19914DFB6203}" type="slidenum">
              <a:rPr lang="it-IT" altLang="it-IT"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10/03/2010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9FBF4-630B-4A37-90E3-506EEEF80D12}" type="slidenum">
              <a:rPr lang="it-IT" altLang="it-IT"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10/03/2010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A3C0F-5CAC-4995-8D9F-6E562688C8BF}" type="slidenum">
              <a:rPr lang="it-IT" altLang="it-IT"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10/03/2010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30016-2DC0-44CE-8BA5-4F6AF2411B64}" type="slidenum">
              <a:rPr lang="it-IT" altLang="it-IT"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10/03/2010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4A4657-6A96-4414-926C-FC7AA9807A1D}" type="slidenum">
              <a:rPr lang="it-IT" altLang="it-IT"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10/03/2010</a:t>
            </a: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D32CDE-F7B4-4182-BA85-FD0D0F2A3A01}" type="slidenum">
              <a:rPr lang="it-IT" altLang="it-IT"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10/03/2010</a:t>
            </a: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91E3F6-272B-440F-86DC-A1F8A7FD7C81}" type="slidenum">
              <a:rPr lang="it-IT" altLang="it-IT"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10/03/2010</a:t>
            </a: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83ADE-C522-4360-A2A1-227B2AF10418}" type="slidenum">
              <a:rPr lang="it-IT" altLang="it-IT"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10/03/2010</a:t>
            </a: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45366F-087F-4A07-A39F-3CB81F4A3446}" type="slidenum">
              <a:rPr lang="it-IT" altLang="it-IT"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10/03/2010</a:t>
            </a: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0281F9-DF1A-4127-AAB7-32B5185C3AC6}" type="slidenum">
              <a:rPr lang="it-IT" altLang="it-IT"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10/03/2010</a:t>
            </a: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8B8C2-671D-40EC-AEDF-306EA73B749F}" type="slidenum">
              <a:rPr lang="it-IT" altLang="it-IT"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it-IT" altLang="it-IT"/>
              <a:t>Fare clic per modificare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it-IT"/>
              <a:t>10/03/2010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1E6D671-4718-4EE3-BA94-8BB0350B774A}" type="slidenum">
              <a:rPr lang="it-IT" altLang="it-IT"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topics/medicine-and-dentistry/myotube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sciencedirect.com/topics/medicine-and-dentistry/eosin" TargetMode="External"/><Relationship Id="rId5" Type="http://schemas.openxmlformats.org/officeDocument/2006/relationships/hyperlink" Target="https://www.sciencedirect.com/topics/medicine-and-dentistry/haematoxylin" TargetMode="External"/><Relationship Id="rId4" Type="http://schemas.openxmlformats.org/officeDocument/2006/relationships/hyperlink" Target="https://www.sciencedirect.com/topics/neuroscience/staining-technique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hyperlink" Target="https://elifesciences.org/articles/70283#bib46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830016-2DC0-44CE-8BA5-4F6AF2411B64}" type="slidenum">
              <a:rPr lang="it-IT" altLang="it-IT"/>
              <a:t>1</a:t>
            </a:fld>
            <a:endParaRPr lang="it-IT" altLang="it-IT"/>
          </a:p>
        </p:txBody>
      </p:sp>
      <p:sp>
        <p:nvSpPr>
          <p:cNvPr id="2560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43062" y="1517213"/>
            <a:ext cx="7783016" cy="4488904"/>
          </a:xfrm>
        </p:spPr>
        <p:txBody>
          <a:bodyPr/>
          <a:lstStyle/>
          <a:p>
            <a:pPr algn="just" eaLnBrk="1" hangingPunct="1">
              <a:spcAft>
                <a:spcPct val="50000"/>
              </a:spcAft>
              <a:defRPr/>
            </a:pPr>
            <a:r>
              <a:rPr lang="it-IT" sz="2000" b="1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sym typeface="+mn-ea"/>
              </a:rPr>
              <a:t>Colture in monostrato/ in sospensione</a:t>
            </a:r>
            <a:r>
              <a:rPr lang="it-IT" sz="2000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sym typeface="+mn-ea"/>
              </a:rPr>
              <a:t>: le cellule tendono ad aderire alla superficie del recipiente di coltura; moltiplicandosi formano un monostrato, in quanto risentono dell’inibizione da contatto. Cellule trasformate possono formare </a:t>
            </a:r>
            <a:r>
              <a:rPr lang="it-IT" sz="2000" dirty="0" err="1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sym typeface="+mn-ea"/>
              </a:rPr>
              <a:t>pluristrati</a:t>
            </a:r>
            <a:r>
              <a:rPr lang="it-IT" sz="2000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sym typeface="+mn-ea"/>
              </a:rPr>
              <a:t>. </a:t>
            </a:r>
            <a:endParaRPr lang="it-IT" sz="2000" dirty="0">
              <a:latin typeface="Arial Narrow" panose="020B0606020202030204" pitchFamily="34" charset="0"/>
              <a:sym typeface="+mn-ea"/>
            </a:endParaRPr>
          </a:p>
          <a:p>
            <a:pPr algn="just" eaLnBrk="1" hangingPunct="1">
              <a:spcAft>
                <a:spcPct val="50000"/>
              </a:spcAft>
              <a:defRPr/>
            </a:pPr>
            <a:endParaRPr lang="it-IT" sz="2000" b="1" dirty="0">
              <a:latin typeface="Arial Narrow" panose="020B0606020202030204" pitchFamily="34" charset="0"/>
              <a:sym typeface="+mn-ea"/>
            </a:endParaRPr>
          </a:p>
          <a:p>
            <a:pPr algn="just" eaLnBrk="1" hangingPunct="1">
              <a:spcAft>
                <a:spcPct val="50000"/>
              </a:spcAft>
              <a:defRPr/>
            </a:pPr>
            <a:r>
              <a:rPr lang="it-IT" sz="2000" b="1" dirty="0">
                <a:latin typeface="Arial Narrow" panose="020B0606020202030204" pitchFamily="34" charset="0"/>
              </a:rPr>
              <a:t>Colture</a:t>
            </a:r>
            <a:r>
              <a:rPr lang="it-IT" sz="2000" b="1" dirty="0">
                <a:solidFill>
                  <a:schemeClr val="tx2"/>
                </a:solidFill>
                <a:latin typeface="Arial Narrow" panose="020B0606020202030204" pitchFamily="34" charset="0"/>
              </a:rPr>
              <a:t> a breve/</a:t>
            </a:r>
            <a:r>
              <a:rPr lang="it-IT" sz="2000" b="1" dirty="0">
                <a:solidFill>
                  <a:srgbClr val="FF0000"/>
                </a:solidFill>
                <a:latin typeface="Arial Narrow" panose="020B0606020202030204" pitchFamily="34" charset="0"/>
              </a:rPr>
              <a:t>lungo termine</a:t>
            </a:r>
            <a:r>
              <a:rPr lang="it-IT" sz="2000" b="1" dirty="0">
                <a:latin typeface="Arial Narrow" panose="020B0606020202030204" pitchFamily="34" charset="0"/>
              </a:rPr>
              <a:t>:</a:t>
            </a:r>
            <a:r>
              <a:rPr lang="it-IT" sz="2000" dirty="0">
                <a:latin typeface="Arial Narrow" panose="020B0606020202030204" pitchFamily="34" charset="0"/>
              </a:rPr>
              <a:t> nel primo caso il numero di cicli cui vanno incontro le cellule è ridotto; in colture a lungo termine le cellule si dividono molte volte, o addirittura illimitatamente (</a:t>
            </a:r>
            <a:r>
              <a:rPr lang="it-IT" sz="2000" b="1" dirty="0">
                <a:solidFill>
                  <a:srgbClr val="FF6600"/>
                </a:solidFill>
                <a:latin typeface="Arial Narrow" panose="020B0606020202030204" pitchFamily="34" charset="0"/>
              </a:rPr>
              <a:t>linee cellulari stabilizzate</a:t>
            </a:r>
            <a:r>
              <a:rPr lang="it-IT" sz="2000" dirty="0">
                <a:latin typeface="Arial Narrow" panose="020B0606020202030204" pitchFamily="34" charset="0"/>
              </a:rPr>
              <a:t>)</a:t>
            </a:r>
          </a:p>
          <a:p>
            <a:pPr algn="just" eaLnBrk="1" hangingPunct="1">
              <a:spcAft>
                <a:spcPct val="50000"/>
              </a:spcAft>
              <a:defRPr/>
            </a:pPr>
            <a:endParaRPr lang="it-IT" sz="2000" dirty="0">
              <a:latin typeface="Arial Narrow" panose="020B0606020202030204" pitchFamily="34" charset="0"/>
            </a:endParaRPr>
          </a:p>
          <a:p>
            <a:pPr algn="just" eaLnBrk="1" hangingPunct="1">
              <a:spcAft>
                <a:spcPct val="50000"/>
              </a:spcAft>
              <a:defRPr/>
            </a:pPr>
            <a:r>
              <a:rPr lang="it-IT" sz="2000" b="1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Colture clonali:</a:t>
            </a:r>
            <a:r>
              <a:rPr lang="it-IT" sz="2000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 le cellule vengono diluite prima della “semina” in modo da avere ogni cellula separata, che prolifera formando una singola colonia (</a:t>
            </a:r>
            <a:r>
              <a:rPr lang="it-IT" sz="2000" b="1" i="1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clone</a:t>
            </a:r>
            <a:r>
              <a:rPr lang="it-IT" sz="2000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).</a:t>
            </a:r>
          </a:p>
          <a:p>
            <a:pPr eaLnBrk="1" hangingPunct="1">
              <a:spcAft>
                <a:spcPct val="50000"/>
              </a:spcAft>
              <a:defRPr/>
            </a:pPr>
            <a:endParaRPr lang="it-IT" sz="2000" dirty="0">
              <a:solidFill>
                <a:schemeClr val="bg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>
          <a:xfrm>
            <a:off x="251520" y="116632"/>
            <a:ext cx="8229600" cy="1143000"/>
          </a:xfrm>
        </p:spPr>
        <p:txBody>
          <a:bodyPr/>
          <a:lstStyle/>
          <a:p>
            <a:pPr eaLnBrk="1" hangingPunct="1"/>
            <a:r>
              <a:rPr lang="it-IT" altLang="it-IT" sz="3200" b="1" dirty="0">
                <a:latin typeface="Arial Narrow" panose="020B0606020202030204" pitchFamily="34" charset="0"/>
              </a:rPr>
              <a:t>Tipi di colture cellulari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111340" y="127868"/>
            <a:ext cx="9144000" cy="11906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GB" altLang="it-IT"/>
          </a:p>
          <a:p>
            <a:pPr eaLnBrk="1" hangingPunct="1"/>
            <a:endParaRPr lang="en-GB" altLang="it-IT"/>
          </a:p>
          <a:p>
            <a:pPr eaLnBrk="1" hangingPunct="1"/>
            <a:endParaRPr lang="en-GB" altLang="it-IT"/>
          </a:p>
          <a:p>
            <a:pPr eaLnBrk="1" hangingPunct="1"/>
            <a:endParaRPr lang="en-GB" altLang="it-IT"/>
          </a:p>
        </p:txBody>
      </p:sp>
      <p:sp>
        <p:nvSpPr>
          <p:cNvPr id="5123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153268" y="964481"/>
            <a:ext cx="4125430" cy="4897438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GB" altLang="it-IT" sz="1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cultures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endParaRPr lang="en-GB" altLang="it-IT" sz="16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lnSpc>
                <a:spcPct val="150000"/>
              </a:lnSpc>
              <a:buFontTx/>
              <a:buChar char="•"/>
            </a:pPr>
            <a:r>
              <a:rPr lang="en-GB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Derived directly from animal tissue</a:t>
            </a:r>
          </a:p>
          <a:p>
            <a:pPr lvl="1" eaLnBrk="1" hangingPunct="1">
              <a:lnSpc>
                <a:spcPct val="150000"/>
              </a:lnSpc>
              <a:buFontTx/>
              <a:buChar char="•"/>
            </a:pPr>
            <a:r>
              <a:rPr lang="en-GB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embryo or adult?/ Normal or neoplastic?</a:t>
            </a:r>
          </a:p>
          <a:p>
            <a:pPr lvl="1" eaLnBrk="1" hangingPunct="1">
              <a:lnSpc>
                <a:spcPct val="150000"/>
              </a:lnSpc>
              <a:buFontTx/>
              <a:buChar char="•"/>
            </a:pPr>
            <a:r>
              <a:rPr lang="en-GB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Cultured either as tissue explants or single cells</a:t>
            </a:r>
          </a:p>
          <a:p>
            <a:pPr lvl="1" eaLnBrk="1" hangingPunct="1">
              <a:lnSpc>
                <a:spcPct val="150000"/>
              </a:lnSpc>
              <a:buFontTx/>
              <a:buChar char="•"/>
            </a:pPr>
            <a:r>
              <a:rPr lang="en-GB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Initially heterogeneous – become overpopulated with fibroblasts</a:t>
            </a:r>
          </a:p>
          <a:p>
            <a:pPr lvl="1" eaLnBrk="1" hangingPunct="1">
              <a:lnSpc>
                <a:spcPct val="150000"/>
              </a:lnSpc>
              <a:buFontTx/>
              <a:buChar char="•"/>
            </a:pPr>
            <a:r>
              <a:rPr lang="en-GB" alt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Finite life span </a:t>
            </a:r>
            <a:r>
              <a:rPr lang="en-GB" alt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in vitro</a:t>
            </a:r>
            <a:endParaRPr lang="en-GB" alt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lnSpc>
                <a:spcPct val="150000"/>
              </a:lnSpc>
              <a:buFontTx/>
              <a:buChar char="•"/>
            </a:pPr>
            <a:r>
              <a:rPr lang="en-GB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Retain </a:t>
            </a:r>
            <a:r>
              <a:rPr lang="en-GB" alt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differentiated phenotype</a:t>
            </a:r>
          </a:p>
          <a:p>
            <a:pPr lvl="1" eaLnBrk="1" hangingPunct="1">
              <a:lnSpc>
                <a:spcPct val="150000"/>
              </a:lnSpc>
              <a:buFontTx/>
              <a:buChar char="•"/>
            </a:pPr>
            <a:r>
              <a:rPr lang="en-GB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Mainly anchorage dependant</a:t>
            </a:r>
          </a:p>
          <a:p>
            <a:pPr lvl="1" eaLnBrk="1" hangingPunct="1">
              <a:lnSpc>
                <a:spcPct val="150000"/>
              </a:lnSpc>
              <a:buFontTx/>
              <a:buChar char="•"/>
            </a:pPr>
            <a:r>
              <a:rPr lang="en-GB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Exhibit contact inhibition</a:t>
            </a:r>
          </a:p>
        </p:txBody>
      </p:sp>
      <p:sp>
        <p:nvSpPr>
          <p:cNvPr id="5124" name="Rectangle 9"/>
          <p:cNvSpPr>
            <a:spLocks noChangeArrowheads="1"/>
          </p:cNvSpPr>
          <p:nvPr/>
        </p:nvSpPr>
        <p:spPr bwMode="auto">
          <a:xfrm>
            <a:off x="1603172" y="26943"/>
            <a:ext cx="7272337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it-IT" sz="2600" b="1" dirty="0">
                <a:solidFill>
                  <a:srgbClr val="800000"/>
                </a:solidFill>
              </a:rPr>
              <a:t>Types of cell cultured </a:t>
            </a:r>
            <a:r>
              <a:rPr lang="en-GB" altLang="it-IT" sz="2600" b="1" i="1" dirty="0">
                <a:solidFill>
                  <a:srgbClr val="800000"/>
                </a:solidFill>
              </a:rPr>
              <a:t>in vitro</a:t>
            </a:r>
            <a:endParaRPr lang="en-GB" altLang="it-IT" sz="2600" b="1" dirty="0">
              <a:solidFill>
                <a:srgbClr val="800000"/>
              </a:solidFill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683340" y="1147168"/>
            <a:ext cx="4281148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altLang="it-IT" sz="1600" b="1" dirty="0">
                <a:solidFill>
                  <a:srgbClr val="000066"/>
                </a:solidFill>
              </a:rPr>
              <a:t>Secondary cultures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GB" altLang="it-IT" sz="1600" b="1" dirty="0">
              <a:solidFill>
                <a:srgbClr val="000066"/>
              </a:solidFill>
            </a:endParaRPr>
          </a:p>
          <a:p>
            <a:pPr marL="457200" lvl="1" indent="0" eaLnBrk="1" hangingPunct="1">
              <a:lnSpc>
                <a:spcPct val="150000"/>
              </a:lnSpc>
              <a:spcBef>
                <a:spcPct val="20000"/>
              </a:spcBef>
            </a:pPr>
            <a:r>
              <a:rPr lang="en-GB" altLang="it-IT" sz="1600" b="1" dirty="0"/>
              <a:t>Derived from a primary cell culture</a:t>
            </a:r>
          </a:p>
          <a:p>
            <a:pPr marL="457200" lvl="1" indent="0" eaLnBrk="1" hangingPunct="1">
              <a:lnSpc>
                <a:spcPct val="150000"/>
              </a:lnSpc>
              <a:spcBef>
                <a:spcPct val="20000"/>
              </a:spcBef>
            </a:pPr>
            <a:endParaRPr lang="en-GB" altLang="it-IT" sz="1600" b="1" dirty="0"/>
          </a:p>
          <a:p>
            <a:pPr lvl="1" eaLnBrk="1" hangingPunct="1"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en-GB" altLang="it-IT" sz="1600" dirty="0"/>
              <a:t>Isolated by selection or cloning</a:t>
            </a:r>
          </a:p>
          <a:p>
            <a:pPr lvl="1" eaLnBrk="1" hangingPunct="1"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en-GB" altLang="it-IT" sz="1600" dirty="0"/>
              <a:t>Becoming a more homogeneous cell population</a:t>
            </a:r>
          </a:p>
          <a:p>
            <a:pPr lvl="1" eaLnBrk="1" hangingPunct="1"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en-GB" altLang="it-IT" sz="1600" b="1" dirty="0"/>
              <a:t>Finite life span</a:t>
            </a:r>
            <a:r>
              <a:rPr lang="en-GB" altLang="it-IT" sz="1600" dirty="0"/>
              <a:t> </a:t>
            </a:r>
            <a:r>
              <a:rPr lang="en-GB" altLang="it-IT" sz="1600" i="1" dirty="0"/>
              <a:t>in vitro</a:t>
            </a:r>
            <a:endParaRPr lang="en-GB" altLang="it-IT" sz="1600" dirty="0"/>
          </a:p>
          <a:p>
            <a:pPr lvl="1" eaLnBrk="1" hangingPunct="1"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en-GB" altLang="it-IT" sz="1600" dirty="0"/>
              <a:t>Retain </a:t>
            </a:r>
            <a:r>
              <a:rPr lang="en-GB" altLang="it-IT" sz="1600" b="1" dirty="0"/>
              <a:t>differentiated phenotype</a:t>
            </a:r>
          </a:p>
          <a:p>
            <a:pPr lvl="1" eaLnBrk="1" hangingPunct="1"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en-GB" altLang="it-IT" sz="1600" dirty="0"/>
              <a:t>Mainly anchorage dependant</a:t>
            </a:r>
          </a:p>
          <a:p>
            <a:pPr lvl="1" eaLnBrk="1" hangingPunct="1"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en-GB" altLang="it-IT" sz="1600" dirty="0"/>
              <a:t>Exhibit contact inhibition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332656"/>
            <a:ext cx="8229600" cy="1143000"/>
          </a:xfrm>
          <a:noFill/>
        </p:spPr>
        <p:txBody>
          <a:bodyPr lIns="90488" tIns="44450" rIns="90488" bIns="44450"/>
          <a:lstStyle/>
          <a:p>
            <a:pPr eaLnBrk="1" hangingPunct="1"/>
            <a:r>
              <a:rPr lang="it-IT" alt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Cellule primarie animali: esempi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1916832"/>
            <a:ext cx="8229600" cy="3429000"/>
          </a:xfrm>
          <a:noFill/>
        </p:spPr>
        <p:txBody>
          <a:bodyPr lIns="90488" tIns="44450" rIns="90488" bIns="44450"/>
          <a:lstStyle/>
          <a:p>
            <a:pPr eaLnBrk="1" hangingPunct="1">
              <a:lnSpc>
                <a:spcPct val="150000"/>
              </a:lnSpc>
            </a:pP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Linfociti/timociti</a:t>
            </a:r>
          </a:p>
          <a:p>
            <a:pPr eaLnBrk="1" hangingPunct="1">
              <a:lnSpc>
                <a:spcPct val="150000"/>
              </a:lnSpc>
            </a:pP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Macrofagi</a:t>
            </a:r>
          </a:p>
          <a:p>
            <a:pPr eaLnBrk="1" hangingPunct="1">
              <a:lnSpc>
                <a:spcPct val="150000"/>
              </a:lnSpc>
            </a:pP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Cellule di embrione di pollo/ratto</a:t>
            </a:r>
          </a:p>
          <a:p>
            <a:pPr eaLnBrk="1" hangingPunct="1">
              <a:lnSpc>
                <a:spcPct val="150000"/>
              </a:lnSpc>
            </a:pP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Cellule di fegato /cuore (di embrione)</a:t>
            </a:r>
          </a:p>
          <a:p>
            <a:pPr eaLnBrk="1" hangingPunct="1">
              <a:lnSpc>
                <a:spcPct val="150000"/>
              </a:lnSpc>
            </a:pP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Fibroblasti (cellule del tessuto connettivo)</a:t>
            </a:r>
          </a:p>
        </p:txBody>
      </p:sp>
      <p:sp>
        <p:nvSpPr>
          <p:cNvPr id="25604" name="Segnaposto numero diapositiva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D5D8163-9414-4131-A013-8E7A3554D68F}" type="slidenum">
              <a:rPr lang="it-IT" altLang="it-IT" sz="1200">
                <a:solidFill>
                  <a:srgbClr val="898989"/>
                </a:solidFill>
              </a:rPr>
              <a:t>11</a:t>
            </a:fld>
            <a:endParaRPr lang="it-IT" altLang="it-IT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45366F-087F-4A07-A39F-3CB81F4A3446}" type="slidenum">
              <a:rPr lang="it-IT" altLang="it-IT" smtClean="0"/>
              <a:t>12</a:t>
            </a:fld>
            <a:endParaRPr lang="it-IT" altLang="it-IT"/>
          </a:p>
        </p:txBody>
      </p:sp>
      <p:pic>
        <p:nvPicPr>
          <p:cNvPr id="49154" name="Picture 2" descr="Risultati immagini per primary culture ste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7811"/>
            <a:ext cx="7776864" cy="5646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45366F-087F-4A07-A39F-3CB81F4A3446}" type="slidenum">
              <a:rPr lang="it-IT" altLang="it-IT" smtClean="0"/>
              <a:t>13</a:t>
            </a:fld>
            <a:endParaRPr lang="it-IT" altLang="it-IT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76032"/>
            <a:ext cx="8107288" cy="6262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ttangolo 13"/>
          <p:cNvSpPr>
            <a:spLocks noChangeArrowheads="1"/>
          </p:cNvSpPr>
          <p:nvPr/>
        </p:nvSpPr>
        <p:spPr bwMode="auto">
          <a:xfrm>
            <a:off x="755576" y="417714"/>
            <a:ext cx="727305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>
                <a:latin typeface="Arial" panose="020B0604020202020204" pitchFamily="34" charset="0"/>
              </a:rPr>
              <a:t>HUVEC  -    </a:t>
            </a:r>
            <a:r>
              <a:rPr lang="it-IT" altLang="it-IT" sz="2000" b="1" dirty="0">
                <a:solidFill>
                  <a:srgbClr val="FF0000"/>
                </a:solidFill>
                <a:latin typeface="Arial" panose="020B0604020202020204" pitchFamily="34" charset="0"/>
              </a:rPr>
              <a:t>H</a:t>
            </a:r>
            <a:r>
              <a:rPr lang="it-IT" altLang="it-IT" sz="1800" dirty="0">
                <a:latin typeface="Arial" panose="020B0604020202020204" pitchFamily="34" charset="0"/>
              </a:rPr>
              <a:t>uman </a:t>
            </a:r>
            <a:r>
              <a:rPr lang="it-IT" altLang="it-IT" sz="2000" dirty="0" err="1">
                <a:solidFill>
                  <a:srgbClr val="FF0000"/>
                </a:solidFill>
                <a:latin typeface="Arial" panose="020B0604020202020204" pitchFamily="34" charset="0"/>
              </a:rPr>
              <a:t>U</a:t>
            </a:r>
            <a:r>
              <a:rPr lang="it-IT" altLang="it-IT" sz="1800" dirty="0" err="1">
                <a:latin typeface="Arial" panose="020B0604020202020204" pitchFamily="34" charset="0"/>
              </a:rPr>
              <a:t>mbilical</a:t>
            </a:r>
            <a:r>
              <a:rPr lang="it-IT" altLang="it-IT" sz="1800" b="1" dirty="0">
                <a:latin typeface="Arial" panose="020B0604020202020204" pitchFamily="34" charset="0"/>
              </a:rPr>
              <a:t> </a:t>
            </a:r>
            <a:r>
              <a:rPr lang="it-IT" altLang="it-IT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V</a:t>
            </a:r>
            <a:r>
              <a:rPr lang="it-IT" altLang="it-IT" sz="1800" dirty="0" err="1">
                <a:latin typeface="Arial" panose="020B0604020202020204" pitchFamily="34" charset="0"/>
              </a:rPr>
              <a:t>ein</a:t>
            </a:r>
            <a:r>
              <a:rPr lang="it-IT" altLang="it-IT" sz="1800" b="1" dirty="0">
                <a:latin typeface="Arial" panose="020B0604020202020204" pitchFamily="34" charset="0"/>
              </a:rPr>
              <a:t> </a:t>
            </a:r>
            <a:r>
              <a:rPr lang="it-IT" altLang="it-IT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E</a:t>
            </a:r>
            <a:r>
              <a:rPr lang="it-IT" altLang="it-IT" sz="1800" dirty="0" err="1">
                <a:latin typeface="Arial" panose="020B0604020202020204" pitchFamily="34" charset="0"/>
              </a:rPr>
              <a:t>ndothelial</a:t>
            </a:r>
            <a:r>
              <a:rPr lang="it-IT" altLang="it-IT" sz="1800" dirty="0">
                <a:latin typeface="Arial" panose="020B0604020202020204" pitchFamily="34" charset="0"/>
              </a:rPr>
              <a:t> </a:t>
            </a:r>
            <a:r>
              <a:rPr lang="it-IT" altLang="it-IT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  <a:r>
              <a:rPr lang="it-IT" altLang="it-IT" sz="1800" dirty="0" err="1">
                <a:latin typeface="Arial" panose="020B0604020202020204" pitchFamily="34" charset="0"/>
              </a:rPr>
              <a:t>ells</a:t>
            </a:r>
            <a:endParaRPr lang="en-US" altLang="it-IT" sz="1800" dirty="0">
              <a:latin typeface="Arial" panose="020B0604020202020204" pitchFamily="34" charset="0"/>
            </a:endParaRPr>
          </a:p>
        </p:txBody>
      </p:sp>
      <p:sp>
        <p:nvSpPr>
          <p:cNvPr id="26634" name="Segnaposto numero diapositiva 10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5F8EF7F-C45E-4C0A-97FF-3146B15A095B}" type="slidenum">
              <a:rPr lang="it-IT" altLang="it-IT" sz="1200">
                <a:solidFill>
                  <a:srgbClr val="898989"/>
                </a:solidFill>
              </a:rPr>
              <a:t>14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20" y="1320431"/>
            <a:ext cx="6912768" cy="518999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45366F-087F-4A07-A39F-3CB81F4A3446}" type="slidenum">
              <a:rPr lang="it-IT" altLang="it-IT" smtClean="0"/>
              <a:t>15</a:t>
            </a:fld>
            <a:endParaRPr lang="it-IT" alt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01342"/>
            <a:ext cx="3940577" cy="2784612"/>
          </a:xfrm>
          <a:prstGeom prst="rect">
            <a:avLst/>
          </a:prstGeom>
        </p:spPr>
      </p:pic>
      <p:pic>
        <p:nvPicPr>
          <p:cNvPr id="4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341871"/>
            <a:ext cx="2385695" cy="2385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6770410" y="3862789"/>
            <a:ext cx="2246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highlight>
                  <a:srgbClr val="FFFF00"/>
                </a:highlight>
              </a:rPr>
              <a:t>Video isolamento cellule  x2</a:t>
            </a:r>
          </a:p>
        </p:txBody>
      </p:sp>
      <p:sp>
        <p:nvSpPr>
          <p:cNvPr id="26626" name="Rettangolo 13"/>
          <p:cNvSpPr>
            <a:spLocks noChangeArrowheads="1"/>
          </p:cNvSpPr>
          <p:nvPr/>
        </p:nvSpPr>
        <p:spPr bwMode="auto">
          <a:xfrm>
            <a:off x="1475656" y="132779"/>
            <a:ext cx="7344816" cy="81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>
                <a:latin typeface="Arial" panose="020B0604020202020204" pitchFamily="34" charset="0"/>
              </a:rPr>
              <a:t>HUVEC</a:t>
            </a:r>
            <a:endParaRPr lang="it-IT" altLang="it-IT" sz="2400" b="1" dirty="0">
              <a:latin typeface="Arial" panose="020B0604020202020204" pitchFamily="34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H</a:t>
            </a:r>
            <a:r>
              <a:rPr lang="en-US" sz="2400" dirty="0">
                <a:latin typeface="Arial" panose="020B0604020202020204" pitchFamily="34" charset="0"/>
              </a:rPr>
              <a:t>uman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U</a:t>
            </a:r>
            <a:r>
              <a:rPr lang="en-US" sz="2400" dirty="0">
                <a:latin typeface="Arial" panose="020B0604020202020204" pitchFamily="34" charset="0"/>
              </a:rPr>
              <a:t>mbilical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V</a:t>
            </a:r>
            <a:r>
              <a:rPr lang="en-US" sz="2400" dirty="0">
                <a:latin typeface="Arial" panose="020B0604020202020204" pitchFamily="34" charset="0"/>
              </a:rPr>
              <a:t>ein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E</a:t>
            </a:r>
            <a:r>
              <a:rPr lang="en-US" sz="2400" dirty="0">
                <a:latin typeface="Arial" panose="020B0604020202020204" pitchFamily="34" charset="0"/>
              </a:rPr>
              <a:t>ndothelial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  <a:r>
              <a:rPr lang="en-US" sz="2400" dirty="0">
                <a:latin typeface="Arial" panose="020B0604020202020204" pitchFamily="34" charset="0"/>
              </a:rPr>
              <a:t>ell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472122" y="4568232"/>
            <a:ext cx="8199755" cy="17543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n-US" dirty="0"/>
          </a:p>
          <a:p>
            <a:r>
              <a:rPr lang="en-US" dirty="0"/>
              <a:t> isolation from umbilical cord was first described in 1973. </a:t>
            </a:r>
          </a:p>
          <a:p>
            <a:endParaRPr lang="en-US" dirty="0"/>
          </a:p>
          <a:p>
            <a:r>
              <a:rPr lang="en-US" dirty="0"/>
              <a:t>To date, this model is still widely used because of the </a:t>
            </a:r>
            <a:r>
              <a:rPr lang="en-US" b="1" dirty="0"/>
              <a:t>high HUVEC isolation success rate</a:t>
            </a:r>
            <a:r>
              <a:rPr lang="en-US" dirty="0"/>
              <a:t>, and because HUVEC are </a:t>
            </a:r>
            <a:r>
              <a:rPr lang="en-US" b="1" dirty="0"/>
              <a:t>an excellent model to study a broad array of diseases</a:t>
            </a:r>
            <a:r>
              <a:rPr lang="en-US" dirty="0"/>
              <a:t>, including cardiovascular and metabolic diseases.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111340" y="127868"/>
            <a:ext cx="9144000" cy="11906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GB" altLang="it-IT"/>
          </a:p>
          <a:p>
            <a:pPr eaLnBrk="1" hangingPunct="1"/>
            <a:endParaRPr lang="en-GB" altLang="it-IT"/>
          </a:p>
          <a:p>
            <a:pPr eaLnBrk="1" hangingPunct="1"/>
            <a:endParaRPr lang="en-GB" altLang="it-IT"/>
          </a:p>
          <a:p>
            <a:pPr eaLnBrk="1" hangingPunct="1"/>
            <a:endParaRPr lang="en-GB" altLang="it-IT"/>
          </a:p>
        </p:txBody>
      </p:sp>
      <p:sp>
        <p:nvSpPr>
          <p:cNvPr id="5123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153268" y="964481"/>
            <a:ext cx="4125430" cy="4897438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GB" altLang="it-IT" sz="1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cultures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endParaRPr lang="en-GB" altLang="it-IT" sz="16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lnSpc>
                <a:spcPct val="150000"/>
              </a:lnSpc>
              <a:buFontTx/>
              <a:buChar char="•"/>
            </a:pPr>
            <a:r>
              <a:rPr lang="en-GB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Derived directly from animal tissue</a:t>
            </a:r>
          </a:p>
          <a:p>
            <a:pPr lvl="1" eaLnBrk="1" hangingPunct="1">
              <a:lnSpc>
                <a:spcPct val="150000"/>
              </a:lnSpc>
              <a:buFontTx/>
              <a:buChar char="•"/>
            </a:pPr>
            <a:r>
              <a:rPr lang="en-GB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embryo or adult?/ Normal or neoplastic?</a:t>
            </a:r>
          </a:p>
          <a:p>
            <a:pPr lvl="1" eaLnBrk="1" hangingPunct="1">
              <a:lnSpc>
                <a:spcPct val="150000"/>
              </a:lnSpc>
              <a:buFontTx/>
              <a:buChar char="•"/>
            </a:pPr>
            <a:r>
              <a:rPr lang="en-GB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Cultured either as tissue explants or single cells</a:t>
            </a:r>
          </a:p>
          <a:p>
            <a:pPr lvl="1" eaLnBrk="1" hangingPunct="1">
              <a:lnSpc>
                <a:spcPct val="150000"/>
              </a:lnSpc>
              <a:buFontTx/>
              <a:buChar char="•"/>
            </a:pPr>
            <a:r>
              <a:rPr lang="en-GB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Initially heterogeneous – become overpopulated with fibroblasts</a:t>
            </a:r>
          </a:p>
          <a:p>
            <a:pPr lvl="1" eaLnBrk="1" hangingPunct="1">
              <a:lnSpc>
                <a:spcPct val="150000"/>
              </a:lnSpc>
              <a:buFontTx/>
              <a:buChar char="•"/>
            </a:pPr>
            <a:r>
              <a:rPr lang="en-GB" alt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Finite life span </a:t>
            </a:r>
            <a:r>
              <a:rPr lang="en-GB" alt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in vitro</a:t>
            </a:r>
            <a:endParaRPr lang="en-GB" alt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lnSpc>
                <a:spcPct val="150000"/>
              </a:lnSpc>
              <a:buFontTx/>
              <a:buChar char="•"/>
            </a:pPr>
            <a:r>
              <a:rPr lang="en-GB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Retain </a:t>
            </a:r>
            <a:r>
              <a:rPr lang="en-GB" alt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differentiated phenotype</a:t>
            </a:r>
          </a:p>
          <a:p>
            <a:pPr lvl="1" eaLnBrk="1" hangingPunct="1">
              <a:lnSpc>
                <a:spcPct val="150000"/>
              </a:lnSpc>
              <a:buFontTx/>
              <a:buChar char="•"/>
            </a:pPr>
            <a:r>
              <a:rPr lang="en-GB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Mainly anchorage dependant</a:t>
            </a:r>
          </a:p>
          <a:p>
            <a:pPr lvl="1" eaLnBrk="1" hangingPunct="1">
              <a:lnSpc>
                <a:spcPct val="150000"/>
              </a:lnSpc>
              <a:buFontTx/>
              <a:buChar char="•"/>
            </a:pPr>
            <a:r>
              <a:rPr lang="en-GB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Exhibit contact inhibition</a:t>
            </a:r>
          </a:p>
        </p:txBody>
      </p:sp>
      <p:sp>
        <p:nvSpPr>
          <p:cNvPr id="5124" name="Rectangle 9"/>
          <p:cNvSpPr>
            <a:spLocks noChangeArrowheads="1"/>
          </p:cNvSpPr>
          <p:nvPr/>
        </p:nvSpPr>
        <p:spPr bwMode="auto">
          <a:xfrm>
            <a:off x="1603172" y="26943"/>
            <a:ext cx="7272337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it-IT" sz="2600" b="1" dirty="0">
                <a:solidFill>
                  <a:srgbClr val="800000"/>
                </a:solidFill>
              </a:rPr>
              <a:t>Types of cell cultured </a:t>
            </a:r>
            <a:r>
              <a:rPr lang="en-GB" altLang="it-IT" sz="2600" b="1" i="1" dirty="0">
                <a:solidFill>
                  <a:srgbClr val="800000"/>
                </a:solidFill>
              </a:rPr>
              <a:t>in vitro</a:t>
            </a:r>
            <a:endParaRPr lang="en-GB" altLang="it-IT" sz="2600" b="1" dirty="0">
              <a:solidFill>
                <a:srgbClr val="800000"/>
              </a:solidFill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683340" y="1147168"/>
            <a:ext cx="4281148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altLang="it-IT" sz="1600" b="1" dirty="0">
                <a:solidFill>
                  <a:srgbClr val="000066"/>
                </a:solidFill>
              </a:rPr>
              <a:t>Secondary cultures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GB" altLang="it-IT" sz="1600" b="1" dirty="0">
              <a:solidFill>
                <a:srgbClr val="000066"/>
              </a:solidFill>
            </a:endParaRPr>
          </a:p>
          <a:p>
            <a:pPr marL="457200" lvl="1" indent="0" eaLnBrk="1" hangingPunct="1">
              <a:lnSpc>
                <a:spcPct val="150000"/>
              </a:lnSpc>
              <a:spcBef>
                <a:spcPct val="20000"/>
              </a:spcBef>
            </a:pPr>
            <a:r>
              <a:rPr lang="en-GB" altLang="it-IT" sz="1600" b="1" dirty="0"/>
              <a:t>Derived from a primary cell culture</a:t>
            </a:r>
          </a:p>
          <a:p>
            <a:pPr marL="457200" lvl="1" indent="0" eaLnBrk="1" hangingPunct="1">
              <a:lnSpc>
                <a:spcPct val="150000"/>
              </a:lnSpc>
              <a:spcBef>
                <a:spcPct val="20000"/>
              </a:spcBef>
            </a:pPr>
            <a:endParaRPr lang="en-GB" altLang="it-IT" sz="1600" b="1" dirty="0"/>
          </a:p>
          <a:p>
            <a:pPr lvl="1" eaLnBrk="1" hangingPunct="1"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en-GB" altLang="it-IT" sz="1600" dirty="0"/>
              <a:t>Isolated by selection or cloning</a:t>
            </a:r>
          </a:p>
          <a:p>
            <a:pPr lvl="1" eaLnBrk="1" hangingPunct="1"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en-GB" altLang="it-IT" sz="1600" b="1" dirty="0">
                <a:solidFill>
                  <a:srgbClr val="FF0000"/>
                </a:solidFill>
              </a:rPr>
              <a:t>Becoming a more homogeneous cell population</a:t>
            </a:r>
          </a:p>
          <a:p>
            <a:pPr lvl="1" eaLnBrk="1" hangingPunct="1"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en-GB" altLang="it-IT" sz="1600" b="1" dirty="0"/>
              <a:t>Finite life span</a:t>
            </a:r>
            <a:r>
              <a:rPr lang="en-GB" altLang="it-IT" sz="1600" dirty="0"/>
              <a:t> </a:t>
            </a:r>
            <a:r>
              <a:rPr lang="en-GB" altLang="it-IT" sz="1600" i="1" dirty="0"/>
              <a:t>in vitro</a:t>
            </a:r>
            <a:endParaRPr lang="en-GB" altLang="it-IT" sz="1600" dirty="0"/>
          </a:p>
          <a:p>
            <a:pPr lvl="1" eaLnBrk="1" hangingPunct="1"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en-GB" altLang="it-IT" sz="1600" dirty="0"/>
              <a:t>Retain </a:t>
            </a:r>
            <a:r>
              <a:rPr lang="en-GB" altLang="it-IT" sz="1600" b="1" dirty="0"/>
              <a:t>differentiated phenotype</a:t>
            </a:r>
          </a:p>
          <a:p>
            <a:pPr lvl="1" eaLnBrk="1" hangingPunct="1"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en-GB" altLang="it-IT" sz="1600" dirty="0"/>
              <a:t>Mainly anchorage dependant</a:t>
            </a:r>
          </a:p>
          <a:p>
            <a:pPr lvl="1" eaLnBrk="1" hangingPunct="1"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en-GB" altLang="it-IT" sz="1600" dirty="0"/>
              <a:t>Exhibit contact inhibition</a:t>
            </a:r>
          </a:p>
        </p:txBody>
      </p:sp>
    </p:spTree>
    <p:extLst>
      <p:ext uri="{BB962C8B-B14F-4D97-AF65-F5344CB8AC3E}">
        <p14:creationId xmlns:p14="http://schemas.microsoft.com/office/powerpoint/2010/main" val="5952629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830016-2DC0-44CE-8BA5-4F6AF2411B64}" type="slidenum">
              <a:rPr lang="it-IT" altLang="it-IT" smtClean="0"/>
              <a:t>17</a:t>
            </a:fld>
            <a:endParaRPr lang="it-IT" altLang="it-IT"/>
          </a:p>
        </p:txBody>
      </p:sp>
      <p:pic>
        <p:nvPicPr>
          <p:cNvPr id="2" name="videoplaybackHP9BNER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5589" y="476672"/>
            <a:ext cx="7392822" cy="55446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4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ttangolo 13"/>
          <p:cNvSpPr>
            <a:spLocks noChangeArrowheads="1"/>
          </p:cNvSpPr>
          <p:nvPr/>
        </p:nvSpPr>
        <p:spPr bwMode="auto">
          <a:xfrm>
            <a:off x="179512" y="116632"/>
            <a:ext cx="44291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>
                <a:latin typeface="Arial" panose="020B0604020202020204" pitchFamily="34" charset="0"/>
              </a:rPr>
              <a:t>HUVEC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>
                <a:latin typeface="Arial" panose="020B0604020202020204" pitchFamily="34" charset="0"/>
              </a:rPr>
              <a:t>Human </a:t>
            </a:r>
            <a:r>
              <a:rPr lang="it-IT" altLang="it-IT" sz="1800" dirty="0" err="1">
                <a:latin typeface="Arial" panose="020B0604020202020204" pitchFamily="34" charset="0"/>
              </a:rPr>
              <a:t>Umbilical</a:t>
            </a:r>
            <a:r>
              <a:rPr lang="it-IT" altLang="it-IT" sz="1800" dirty="0">
                <a:latin typeface="Arial" panose="020B0604020202020204" pitchFamily="34" charset="0"/>
              </a:rPr>
              <a:t> </a:t>
            </a:r>
            <a:r>
              <a:rPr lang="it-IT" altLang="it-IT" sz="1800" dirty="0" err="1">
                <a:latin typeface="Arial" panose="020B0604020202020204" pitchFamily="34" charset="0"/>
              </a:rPr>
              <a:t>Vein</a:t>
            </a:r>
            <a:r>
              <a:rPr lang="it-IT" altLang="it-IT" sz="1800" dirty="0">
                <a:latin typeface="Arial" panose="020B0604020202020204" pitchFamily="34" charset="0"/>
              </a:rPr>
              <a:t> </a:t>
            </a:r>
            <a:r>
              <a:rPr lang="it-IT" altLang="it-IT" sz="1800" dirty="0" err="1">
                <a:latin typeface="Arial" panose="020B0604020202020204" pitchFamily="34" charset="0"/>
              </a:rPr>
              <a:t>Endothelial</a:t>
            </a:r>
            <a:r>
              <a:rPr lang="it-IT" altLang="it-IT" sz="1800" dirty="0">
                <a:latin typeface="Arial" panose="020B0604020202020204" pitchFamily="34" charset="0"/>
              </a:rPr>
              <a:t> </a:t>
            </a:r>
            <a:r>
              <a:rPr lang="it-IT" altLang="it-IT" sz="1800" dirty="0" err="1">
                <a:latin typeface="Arial" panose="020B0604020202020204" pitchFamily="34" charset="0"/>
              </a:rPr>
              <a:t>Cells</a:t>
            </a:r>
            <a:endParaRPr lang="en-US" altLang="it-IT" sz="1800" dirty="0">
              <a:latin typeface="Arial" panose="020B0604020202020204" pitchFamily="34" charset="0"/>
            </a:endParaRPr>
          </a:p>
        </p:txBody>
      </p:sp>
      <p:pic>
        <p:nvPicPr>
          <p:cNvPr id="26627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135" y="891789"/>
            <a:ext cx="2623878" cy="2623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Rettangolo 15"/>
          <p:cNvSpPr>
            <a:spLocks noChangeArrowheads="1"/>
          </p:cNvSpPr>
          <p:nvPr/>
        </p:nvSpPr>
        <p:spPr bwMode="auto">
          <a:xfrm>
            <a:off x="4929188" y="142875"/>
            <a:ext cx="42148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>
                <a:latin typeface="Arial" panose="020B0604020202020204" pitchFamily="34" charset="0"/>
              </a:rPr>
              <a:t>NHLF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 err="1">
                <a:latin typeface="Arial" panose="020B0604020202020204" pitchFamily="34" charset="0"/>
              </a:rPr>
              <a:t>Normal</a:t>
            </a:r>
            <a:r>
              <a:rPr lang="it-IT" altLang="it-IT" sz="1800" dirty="0">
                <a:latin typeface="Arial" panose="020B0604020202020204" pitchFamily="34" charset="0"/>
              </a:rPr>
              <a:t> Human </a:t>
            </a:r>
            <a:r>
              <a:rPr lang="it-IT" altLang="it-IT" sz="1800" dirty="0" err="1">
                <a:latin typeface="Arial" panose="020B0604020202020204" pitchFamily="34" charset="0"/>
              </a:rPr>
              <a:t>Lung</a:t>
            </a:r>
            <a:r>
              <a:rPr lang="it-IT" altLang="it-IT" sz="1800" dirty="0">
                <a:latin typeface="Arial" panose="020B0604020202020204" pitchFamily="34" charset="0"/>
              </a:rPr>
              <a:t> </a:t>
            </a:r>
            <a:r>
              <a:rPr lang="it-IT" altLang="it-IT" sz="1800" dirty="0" err="1">
                <a:latin typeface="Arial" panose="020B0604020202020204" pitchFamily="34" charset="0"/>
              </a:rPr>
              <a:t>Fibroblasts</a:t>
            </a:r>
            <a:endParaRPr lang="en-US" altLang="it-IT" sz="1800" dirty="0">
              <a:latin typeface="Arial" panose="020B0604020202020204" pitchFamily="34" charset="0"/>
            </a:endParaRPr>
          </a:p>
        </p:txBody>
      </p:sp>
      <p:pic>
        <p:nvPicPr>
          <p:cNvPr id="26629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28" y="4156571"/>
            <a:ext cx="2519536" cy="251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Rettangolo 17"/>
          <p:cNvSpPr>
            <a:spLocks noChangeArrowheads="1"/>
          </p:cNvSpPr>
          <p:nvPr/>
        </p:nvSpPr>
        <p:spPr bwMode="auto">
          <a:xfrm>
            <a:off x="119092" y="3626749"/>
            <a:ext cx="23647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>
                <a:latin typeface="Arial" panose="020B0604020202020204" pitchFamily="34" charset="0"/>
              </a:rPr>
              <a:t>Human </a:t>
            </a:r>
            <a:r>
              <a:rPr lang="it-IT" altLang="it-IT" sz="1800" b="1" dirty="0" err="1">
                <a:latin typeface="Arial" panose="020B0604020202020204" pitchFamily="34" charset="0"/>
              </a:rPr>
              <a:t>Hepatocytes</a:t>
            </a:r>
            <a:endParaRPr lang="en-US" altLang="it-IT" sz="1800" b="1" dirty="0">
              <a:latin typeface="Arial" panose="020B0604020202020204" pitchFamily="34" charset="0"/>
            </a:endParaRPr>
          </a:p>
        </p:txBody>
      </p:sp>
      <p:pic>
        <p:nvPicPr>
          <p:cNvPr id="26631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28" y="860425"/>
            <a:ext cx="2519536" cy="251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479" y="4094536"/>
            <a:ext cx="2664534" cy="2664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3" name="Rettangolo 20"/>
          <p:cNvSpPr>
            <a:spLocks noChangeArrowheads="1"/>
          </p:cNvSpPr>
          <p:nvPr/>
        </p:nvSpPr>
        <p:spPr bwMode="auto">
          <a:xfrm>
            <a:off x="4507746" y="3575963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 err="1">
                <a:latin typeface="Arial" panose="020B0604020202020204" pitchFamily="34" charset="0"/>
              </a:rPr>
              <a:t>Normal</a:t>
            </a:r>
            <a:r>
              <a:rPr lang="it-IT" altLang="it-IT" sz="1800" dirty="0">
                <a:latin typeface="Arial" panose="020B0604020202020204" pitchFamily="34" charset="0"/>
              </a:rPr>
              <a:t> Human </a:t>
            </a:r>
            <a:r>
              <a:rPr lang="it-IT" altLang="it-IT" sz="1800" dirty="0" err="1">
                <a:latin typeface="Arial" panose="020B0604020202020204" pitchFamily="34" charset="0"/>
              </a:rPr>
              <a:t>Epidermal</a:t>
            </a:r>
            <a:r>
              <a:rPr lang="it-IT" altLang="it-IT" sz="1800" dirty="0">
                <a:latin typeface="Arial" panose="020B0604020202020204" pitchFamily="34" charset="0"/>
              </a:rPr>
              <a:t> </a:t>
            </a:r>
            <a:r>
              <a:rPr lang="it-IT" altLang="it-IT" sz="1800" b="1" dirty="0" err="1">
                <a:latin typeface="Arial" panose="020B0604020202020204" pitchFamily="34" charset="0"/>
              </a:rPr>
              <a:t>Keratinocytes</a:t>
            </a:r>
            <a:endParaRPr lang="en-US" altLang="it-IT" sz="1800" b="1" dirty="0">
              <a:latin typeface="Arial" panose="020B0604020202020204" pitchFamily="34" charset="0"/>
            </a:endParaRPr>
          </a:p>
        </p:txBody>
      </p:sp>
      <p:sp>
        <p:nvSpPr>
          <p:cNvPr id="26634" name="Segnaposto numero diapositiva 10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5F8EF7F-C45E-4C0A-97FF-3146B15A095B}" type="slidenum">
              <a:rPr lang="it-IT" altLang="it-IT" sz="1200">
                <a:solidFill>
                  <a:srgbClr val="898989"/>
                </a:solidFill>
                <a:latin typeface="Arial" panose="020B0604020202020204" pitchFamily="34" charset="0"/>
              </a:rPr>
              <a:t>18</a:t>
            </a:fld>
            <a:endParaRPr lang="it-IT" altLang="it-IT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031EC3A2-2823-9EEC-618B-9863D5145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45366F-087F-4A07-A39F-3CB81F4A3446}" type="slidenum">
              <a:rPr lang="it-IT" altLang="it-IT" smtClean="0"/>
              <a:t>19</a:t>
            </a:fld>
            <a:endParaRPr lang="it-IT" altLang="it-IT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1EB95B5-3D06-066C-A099-BE420E39FE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6225" b="61542"/>
          <a:stretch/>
        </p:blipFill>
        <p:spPr bwMode="auto">
          <a:xfrm>
            <a:off x="323528" y="326108"/>
            <a:ext cx="4142208" cy="303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56AA69E-5813-CB4D-A0C0-0C7D4D18A800}"/>
              </a:ext>
            </a:extLst>
          </p:cNvPr>
          <p:cNvSpPr txBox="1"/>
          <p:nvPr/>
        </p:nvSpPr>
        <p:spPr>
          <a:xfrm>
            <a:off x="251520" y="3677754"/>
            <a:ext cx="705678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1F1F1F"/>
                </a:solidFill>
                <a:effectLst/>
                <a:latin typeface="ElsevierGulliver"/>
              </a:rPr>
              <a:t>Differentiation of myoblasts into multinucleated </a:t>
            </a:r>
            <a:r>
              <a:rPr lang="en-US" b="0" i="0" dirty="0">
                <a:solidFill>
                  <a:srgbClr val="1F1F1F"/>
                </a:solidFill>
                <a:effectLst/>
                <a:latin typeface="ElsevierGulliver"/>
                <a:hlinkClick r:id="rId3" tooltip="Learn more about myotubes from ScienceDirect's AI-generated Topic Pages"/>
              </a:rPr>
              <a:t>myotubes</a:t>
            </a:r>
            <a:r>
              <a:rPr lang="en-US" b="0" i="0" dirty="0">
                <a:solidFill>
                  <a:srgbClr val="1F1F1F"/>
                </a:solidFill>
                <a:effectLst/>
                <a:latin typeface="ElsevierGulliver"/>
              </a:rPr>
              <a:t>. </a:t>
            </a:r>
          </a:p>
          <a:p>
            <a:pPr marL="342900" indent="-342900">
              <a:buAutoNum type="alphaUcParenBoth"/>
            </a:pPr>
            <a:r>
              <a:rPr lang="en-US" b="0" i="0" dirty="0">
                <a:solidFill>
                  <a:srgbClr val="1F1F1F"/>
                </a:solidFill>
                <a:effectLst/>
                <a:latin typeface="ElsevierGulliver"/>
              </a:rPr>
              <a:t>Morphology of myoblasts after reaching 100% confluence; scale bar = 200 </a:t>
            </a:r>
            <a:r>
              <a:rPr lang="en-US" b="0" i="0" dirty="0" err="1">
                <a:solidFill>
                  <a:srgbClr val="1F1F1F"/>
                </a:solidFill>
                <a:effectLst/>
                <a:latin typeface="ElsevierGulliver"/>
              </a:rPr>
              <a:t>μm</a:t>
            </a:r>
            <a:r>
              <a:rPr lang="en-US" b="0" i="0" dirty="0">
                <a:solidFill>
                  <a:srgbClr val="1F1F1F"/>
                </a:solidFill>
                <a:effectLst/>
                <a:latin typeface="ElsevierGulliver"/>
              </a:rPr>
              <a:t>. </a:t>
            </a:r>
          </a:p>
          <a:p>
            <a:pPr marL="342900" indent="-342900">
              <a:buAutoNum type="alphaUcParenBoth"/>
            </a:pPr>
            <a:r>
              <a:rPr lang="en-US" b="0" i="0" dirty="0">
                <a:solidFill>
                  <a:srgbClr val="1F1F1F"/>
                </a:solidFill>
                <a:effectLst/>
                <a:latin typeface="ElsevierGulliver"/>
              </a:rPr>
              <a:t>(B) Myotubes formed after 5 days of induction in differentiation medium (DM); scale bar = 200 </a:t>
            </a:r>
            <a:r>
              <a:rPr lang="en-US" b="0" i="0" dirty="0" err="1">
                <a:solidFill>
                  <a:srgbClr val="1F1F1F"/>
                </a:solidFill>
                <a:effectLst/>
                <a:latin typeface="ElsevierGulliver"/>
              </a:rPr>
              <a:t>μm</a:t>
            </a:r>
            <a:r>
              <a:rPr lang="en-US" b="0" i="0" dirty="0">
                <a:solidFill>
                  <a:srgbClr val="1F1F1F"/>
                </a:solidFill>
                <a:effectLst/>
                <a:latin typeface="ElsevierGulliver"/>
              </a:rPr>
              <a:t>. </a:t>
            </a:r>
          </a:p>
          <a:p>
            <a:pPr marL="342900" indent="-342900">
              <a:buAutoNum type="alphaUcParenBoth"/>
            </a:pPr>
            <a:r>
              <a:rPr lang="en-US" b="0" i="0" dirty="0">
                <a:solidFill>
                  <a:srgbClr val="1F1F1F"/>
                </a:solidFill>
                <a:effectLst/>
                <a:latin typeface="ElsevierGulliver"/>
              </a:rPr>
              <a:t>(C) </a:t>
            </a:r>
            <a:r>
              <a:rPr lang="en-US" b="0" i="0" dirty="0">
                <a:solidFill>
                  <a:srgbClr val="1F1F1F"/>
                </a:solidFill>
                <a:effectLst/>
                <a:latin typeface="ElsevierGulliver"/>
                <a:hlinkClick r:id="rId4" tooltip="Learn more about Staining from ScienceDirect's AI-generated Topic Pages"/>
              </a:rPr>
              <a:t>Staining</a:t>
            </a:r>
            <a:r>
              <a:rPr lang="en-US" b="0" i="0" dirty="0">
                <a:solidFill>
                  <a:srgbClr val="1F1F1F"/>
                </a:solidFill>
                <a:effectLst/>
                <a:latin typeface="ElsevierGulliver"/>
              </a:rPr>
              <a:t> of myotubes for </a:t>
            </a:r>
            <a:r>
              <a:rPr lang="en-US" b="0" i="0" dirty="0">
                <a:solidFill>
                  <a:srgbClr val="1F1F1F"/>
                </a:solidFill>
                <a:effectLst/>
                <a:latin typeface="ElsevierGulliver"/>
                <a:hlinkClick r:id="rId5" tooltip="Learn more about Hematoxylin from ScienceDirect's AI-generated Topic Pages"/>
              </a:rPr>
              <a:t>Hematoxylin</a:t>
            </a:r>
            <a:r>
              <a:rPr lang="en-US" b="0" i="0" dirty="0">
                <a:solidFill>
                  <a:srgbClr val="1F1F1F"/>
                </a:solidFill>
                <a:effectLst/>
                <a:latin typeface="ElsevierGulliver"/>
              </a:rPr>
              <a:t> and </a:t>
            </a:r>
            <a:r>
              <a:rPr lang="en-US" b="0" i="0" dirty="0">
                <a:solidFill>
                  <a:srgbClr val="1F1F1F"/>
                </a:solidFill>
                <a:effectLst/>
                <a:latin typeface="ElsevierGulliver"/>
                <a:hlinkClick r:id="rId6" tooltip="Learn more about Eosin from ScienceDirect's AI-generated Topic Pages"/>
              </a:rPr>
              <a:t>Eosin</a:t>
            </a:r>
            <a:r>
              <a:rPr lang="en-US" b="0" i="0" dirty="0">
                <a:solidFill>
                  <a:srgbClr val="1F1F1F"/>
                </a:solidFill>
                <a:effectLst/>
                <a:latin typeface="ElsevierGulliver"/>
              </a:rPr>
              <a:t> (H&amp;E). </a:t>
            </a:r>
          </a:p>
          <a:p>
            <a:pPr marL="342900" indent="-342900">
              <a:buAutoNum type="alphaUcParenBoth"/>
            </a:pPr>
            <a:endParaRPr lang="it-IT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2DEDA8C-29DE-1998-BD3E-446DDE128C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1" t="777" r="33275" b="60765"/>
          <a:stretch/>
        </p:blipFill>
        <p:spPr bwMode="auto">
          <a:xfrm>
            <a:off x="4660372" y="340797"/>
            <a:ext cx="4230581" cy="3095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20964C0F-CB7A-37E1-F3C3-90D275A4DF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25" t="-1" b="61542"/>
          <a:stretch/>
        </p:blipFill>
        <p:spPr bwMode="auto">
          <a:xfrm>
            <a:off x="6665804" y="5016543"/>
            <a:ext cx="2339001" cy="1711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28349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315" y="188595"/>
            <a:ext cx="8441055" cy="620395"/>
          </a:xfrm>
        </p:spPr>
        <p:txBody>
          <a:bodyPr/>
          <a:lstStyle/>
          <a:p>
            <a:pPr eaLnBrk="1" hangingPunct="1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Primary cultures</a:t>
            </a:r>
            <a:endParaRPr lang="it-IT" altLang="ko-KR" sz="2800" b="1" dirty="0">
              <a:latin typeface="Arial" panose="020B0604020202020204" pitchFamily="34" charset="0"/>
              <a:ea typeface="Gulim" panose="020B0600000101010101" pitchFamily="34" charset="-127"/>
              <a:cs typeface="Arial" panose="020B0604020202020204" pitchFamily="34" charset="0"/>
            </a:endParaRPr>
          </a:p>
        </p:txBody>
      </p:sp>
      <p:sp>
        <p:nvSpPr>
          <p:cNvPr id="20484" name="Segnaposto numero diapositiva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B5E5641-2D58-4281-885D-94355293B74F}" type="slidenum">
              <a:rPr lang="it-IT" altLang="it-IT" sz="1200">
                <a:solidFill>
                  <a:srgbClr val="898989"/>
                </a:solidFill>
              </a:rPr>
              <a:t>2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31AB186-3EFA-8E27-2741-066DEB980F72}"/>
              </a:ext>
            </a:extLst>
          </p:cNvPr>
          <p:cNvSpPr txBox="1"/>
          <p:nvPr/>
        </p:nvSpPr>
        <p:spPr>
          <a:xfrm>
            <a:off x="601705" y="1484784"/>
            <a:ext cx="7963061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Primary cultures </a:t>
            </a:r>
            <a:r>
              <a:rPr lang="en-US" dirty="0"/>
              <a:t>are defined as 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cultures </a:t>
            </a:r>
            <a:r>
              <a:rPr lang="en-US" b="1" dirty="0"/>
              <a:t>obtained from cells coming directly from tissue; embryos, adult </a:t>
            </a:r>
            <a:r>
              <a:rPr lang="en-US" dirty="0"/>
              <a:t>cells in suspension or from tumors.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r>
              <a:rPr lang="en-US" dirty="0"/>
              <a:t>They generally contain a </a:t>
            </a:r>
            <a:r>
              <a:rPr lang="en-US" b="1" dirty="0"/>
              <a:t>relatively heterogeneous mixture of cells in </a:t>
            </a:r>
            <a:r>
              <a:rPr lang="en-US" dirty="0"/>
              <a:t>different physiological states. </a:t>
            </a:r>
          </a:p>
          <a:p>
            <a:r>
              <a:rPr lang="en-US" dirty="0"/>
              <a:t>There are cells that can grow in suspension or attached to an artificial matrix such as plastic but also to collagen.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>
                <a:solidFill>
                  <a:srgbClr val="00B0F0"/>
                </a:solidFill>
              </a:rPr>
              <a:t>Secondary cultures </a:t>
            </a:r>
          </a:p>
          <a:p>
            <a:endParaRPr lang="en-US" b="1" dirty="0"/>
          </a:p>
          <a:p>
            <a:r>
              <a:rPr lang="en-US" dirty="0"/>
              <a:t>are subcultures of primary cultures that become necessary when the cells reach confluence or completely cover the matrix to which they are attached.</a:t>
            </a:r>
            <a:endParaRPr lang="it-IT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342900" y="208301"/>
            <a:ext cx="8458200" cy="609600"/>
          </a:xfrm>
        </p:spPr>
        <p:txBody>
          <a:bodyPr/>
          <a:lstStyle/>
          <a:p>
            <a:pPr eaLnBrk="1" hangingPunct="1"/>
            <a:r>
              <a:rPr lang="it-IT" alt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Evoluzione di una linea cellulare in coltura</a:t>
            </a:r>
          </a:p>
        </p:txBody>
      </p:sp>
      <p:sp>
        <p:nvSpPr>
          <p:cNvPr id="37893" name="Segnaposto numero diapositiva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5792232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ACA567C-E1F2-4DD4-9458-4661147C6D64}" type="slidenum">
              <a:rPr lang="it-IT" altLang="it-IT" sz="1200">
                <a:solidFill>
                  <a:srgbClr val="898989"/>
                </a:solidFill>
              </a:rPr>
              <a:t>20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630" y="2276872"/>
            <a:ext cx="6936105" cy="380619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271872" y="1539549"/>
            <a:ext cx="8168589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it-IT" altLang="it-IT" sz="1400" dirty="0"/>
              <a:t>Nella terza fase si nota la </a:t>
            </a:r>
            <a:r>
              <a:rPr lang="it-IT" altLang="it-IT" sz="1400" dirty="0">
                <a:solidFill>
                  <a:srgbClr val="0000FF"/>
                </a:solidFill>
              </a:rPr>
              <a:t>senescenza</a:t>
            </a:r>
            <a:r>
              <a:rPr lang="it-IT" altLang="it-IT" sz="1400" dirty="0"/>
              <a:t>, con tempi di duplicazione progressivamente più lunghi (sino alla morte), a meno che non intervenga una trasformazione, che produce una </a:t>
            </a:r>
            <a:r>
              <a:rPr lang="it-IT" altLang="it-IT" sz="1400" b="1" dirty="0">
                <a:solidFill>
                  <a:schemeClr val="tx2"/>
                </a:solidFill>
              </a:rPr>
              <a:t>linea cellulare </a:t>
            </a:r>
            <a:r>
              <a:rPr lang="it-IT" altLang="it-IT" sz="1400" b="1" dirty="0" err="1">
                <a:solidFill>
                  <a:schemeClr val="tx2"/>
                </a:solidFill>
              </a:rPr>
              <a:t>immortalizzata</a:t>
            </a:r>
            <a:r>
              <a:rPr lang="it-IT" altLang="it-IT" sz="1400" dirty="0"/>
              <a:t> in grado di replicarsi indefinitamente.</a:t>
            </a:r>
          </a:p>
          <a:p>
            <a:pPr eaLnBrk="1" hangingPunct="1">
              <a:lnSpc>
                <a:spcPct val="90000"/>
              </a:lnSpc>
            </a:pPr>
            <a:endParaRPr lang="it-IT" altLang="it-IT" sz="1400" dirty="0"/>
          </a:p>
        </p:txBody>
      </p:sp>
      <p:sp>
        <p:nvSpPr>
          <p:cNvPr id="4" name="Rettangolo 3"/>
          <p:cNvSpPr/>
          <p:nvPr/>
        </p:nvSpPr>
        <p:spPr>
          <a:xfrm>
            <a:off x="304156" y="867481"/>
            <a:ext cx="8496944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it-IT" altLang="it-IT" sz="1400" dirty="0"/>
              <a:t>La </a:t>
            </a:r>
            <a:r>
              <a:rPr lang="it-IT" altLang="it-IT" sz="1400" b="1" dirty="0">
                <a:solidFill>
                  <a:schemeClr val="tx2"/>
                </a:solidFill>
              </a:rPr>
              <a:t>coltura primaria</a:t>
            </a:r>
            <a:r>
              <a:rPr lang="it-IT" altLang="it-IT" sz="1400" dirty="0">
                <a:solidFill>
                  <a:schemeClr val="tx2"/>
                </a:solidFill>
              </a:rPr>
              <a:t> </a:t>
            </a:r>
            <a:r>
              <a:rPr lang="it-IT" altLang="it-IT" sz="1400" dirty="0"/>
              <a:t>è caratterizzata da un tempo di duplicazione lento, che aumenta notevolmente nei successivi passaggi in coltura, quando si parla di </a:t>
            </a:r>
            <a:r>
              <a:rPr lang="it-IT" altLang="it-IT" sz="1400" b="1" dirty="0"/>
              <a:t>linea cellulare primaria</a:t>
            </a:r>
            <a:r>
              <a:rPr lang="it-IT" altLang="it-IT" sz="1400" dirty="0"/>
              <a:t>. </a:t>
            </a:r>
          </a:p>
        </p:txBody>
      </p:sp>
      <p:cxnSp>
        <p:nvCxnSpPr>
          <p:cNvPr id="6" name="Connettore diritto 5"/>
          <p:cNvCxnSpPr/>
          <p:nvPr/>
        </p:nvCxnSpPr>
        <p:spPr>
          <a:xfrm flipV="1">
            <a:off x="5715635" y="3368437"/>
            <a:ext cx="1520825" cy="472440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Up Arrow 4"/>
          <p:cNvSpPr/>
          <p:nvPr/>
        </p:nvSpPr>
        <p:spPr>
          <a:xfrm rot="17580000">
            <a:off x="7237730" y="3406537"/>
            <a:ext cx="291465" cy="102616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77EF99E-FB8F-FEF9-92DD-4F10A636FF1F}"/>
              </a:ext>
            </a:extLst>
          </p:cNvPr>
          <p:cNvSpPr txBox="1"/>
          <p:nvPr/>
        </p:nvSpPr>
        <p:spPr>
          <a:xfrm>
            <a:off x="30523" y="6107125"/>
            <a:ext cx="87705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https://handling-solutions.eppendorf.com/cell-handling/about-cells-and-culture/detailview/news/what-is-primary-cell-culture/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2D1F352-252E-11E4-D38C-18FC5A4FA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830016-2DC0-44CE-8BA5-4F6AF2411B64}" type="slidenum">
              <a:rPr lang="it-IT" altLang="it-IT" smtClean="0"/>
              <a:t>21</a:t>
            </a:fld>
            <a:endParaRPr lang="it-IT" alt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CA27159-27ED-9E1B-4EBC-70FF27400E18}"/>
              </a:ext>
            </a:extLst>
          </p:cNvPr>
          <p:cNvSpPr txBox="1"/>
          <p:nvPr/>
        </p:nvSpPr>
        <p:spPr>
          <a:xfrm>
            <a:off x="213072" y="587838"/>
            <a:ext cx="366943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b="1" i="0" dirty="0">
                <a:solidFill>
                  <a:srgbClr val="FF0000"/>
                </a:solidFill>
                <a:effectLst/>
              </a:rPr>
              <a:t>Replicative senescence </a:t>
            </a:r>
            <a:r>
              <a:rPr lang="en-US" sz="1600" b="0" i="0" dirty="0">
                <a:solidFill>
                  <a:srgbClr val="212121"/>
                </a:solidFill>
                <a:effectLst/>
              </a:rPr>
              <a:t>in animal cells growing in vitro was first discovered by Leonard Hayflick. He found that primary human diploid fibroblast cell lines </a:t>
            </a:r>
            <a:r>
              <a:rPr lang="en-US" sz="1600" b="1" i="0" dirty="0">
                <a:solidFill>
                  <a:srgbClr val="212121"/>
                </a:solidFill>
                <a:effectLst/>
              </a:rPr>
              <a:t>ceased to proliferate after an extended number of serial passages </a:t>
            </a:r>
            <a:r>
              <a:rPr lang="en-US" sz="1600" b="0" i="0" dirty="0">
                <a:solidFill>
                  <a:srgbClr val="212121"/>
                </a:solidFill>
                <a:effectLst/>
              </a:rPr>
              <a:t>(</a:t>
            </a:r>
            <a:r>
              <a:rPr lang="en-US" sz="1600" b="0" i="0" u="none" strike="noStrike" dirty="0">
                <a:solidFill>
                  <a:srgbClr val="212121"/>
                </a:solidFill>
                <a:effectLst/>
                <a:hlinkClick r:id="rId2"/>
              </a:rPr>
              <a:t>Hayflick, 1965</a:t>
            </a:r>
            <a:r>
              <a:rPr lang="en-US" sz="1600" b="0" i="0" dirty="0">
                <a:solidFill>
                  <a:srgbClr val="212121"/>
                </a:solidFill>
                <a:effectLst/>
              </a:rPr>
              <a:t>).</a:t>
            </a:r>
            <a:endParaRPr lang="it-IT" sz="160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251289A-A308-E94F-D1EE-2C09AF65EE0B}"/>
              </a:ext>
            </a:extLst>
          </p:cNvPr>
          <p:cNvSpPr txBox="1"/>
          <p:nvPr/>
        </p:nvSpPr>
        <p:spPr>
          <a:xfrm>
            <a:off x="255984" y="3949071"/>
            <a:ext cx="82979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0" i="0" dirty="0">
                <a:solidFill>
                  <a:srgbClr val="212121"/>
                </a:solidFill>
                <a:effectLst/>
              </a:rPr>
              <a:t>- A major causal feature of replicative senescence is </a:t>
            </a:r>
            <a:r>
              <a:rPr lang="en-US" b="1" i="0" dirty="0">
                <a:solidFill>
                  <a:srgbClr val="212121"/>
                </a:solidFill>
                <a:effectLst/>
              </a:rPr>
              <a:t>telomere erosion</a:t>
            </a:r>
            <a:r>
              <a:rPr lang="en-US" b="0" i="0" dirty="0">
                <a:solidFill>
                  <a:srgbClr val="212121"/>
                </a:solidFill>
                <a:effectLst/>
              </a:rPr>
              <a:t>, a process in which the telomeres gradually shorten with increasing cellular divisions.</a:t>
            </a:r>
            <a:endParaRPr lang="it-IT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4E440AA-C28C-D0B7-5B16-18E1F8FAE12A}"/>
              </a:ext>
            </a:extLst>
          </p:cNvPr>
          <p:cNvSpPr txBox="1"/>
          <p:nvPr/>
        </p:nvSpPr>
        <p:spPr>
          <a:xfrm>
            <a:off x="236808" y="5001804"/>
            <a:ext cx="844999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1" dirty="0"/>
              <a:t>Continuous cell </a:t>
            </a:r>
            <a:r>
              <a:rPr lang="en-US" dirty="0"/>
              <a:t>lines arise from single cells in which </a:t>
            </a:r>
            <a:r>
              <a:rPr lang="en-US" b="1" dirty="0"/>
              <a:t>spontaneous or induced mutations </a:t>
            </a:r>
            <a:r>
              <a:rPr lang="en-US" dirty="0"/>
              <a:t>have abrogated the genetic program of senescence. 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They are therefore called </a:t>
            </a:r>
            <a:r>
              <a:rPr lang="en-US" b="1" dirty="0"/>
              <a:t>immortal</a:t>
            </a:r>
            <a:r>
              <a:rPr lang="en-US" dirty="0"/>
              <a:t>: they proliferate continuously in the presence of the appropriate metabolites. Many continuous cell lines have been obtained from tumor tissues (e.g. HeLa). 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3F6152C-2375-83FA-E3D7-2BDD69969B77}"/>
              </a:ext>
            </a:extLst>
          </p:cNvPr>
          <p:cNvSpPr txBox="1"/>
          <p:nvPr/>
        </p:nvSpPr>
        <p:spPr>
          <a:xfrm>
            <a:off x="255985" y="3090655"/>
            <a:ext cx="80357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- This phenomenon occurs </a:t>
            </a:r>
            <a:r>
              <a:rPr lang="en-US" b="1" dirty="0"/>
              <a:t>independently</a:t>
            </a:r>
            <a:r>
              <a:rPr lang="en-US" dirty="0"/>
              <a:t> of the presence of metabolites appropriate for growth.</a:t>
            </a:r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0C78629-A9E1-1F0A-9E62-55AFFF01BC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40" r="9719"/>
          <a:stretch/>
        </p:blipFill>
        <p:spPr>
          <a:xfrm>
            <a:off x="4139953" y="165586"/>
            <a:ext cx="4546848" cy="2906609"/>
          </a:xfrm>
          <a:prstGeom prst="rect">
            <a:avLst/>
          </a:prstGeom>
        </p:spPr>
      </p:pic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A1B3E940-1E5C-0680-E75B-47AB8E4C04D2}"/>
              </a:ext>
            </a:extLst>
          </p:cNvPr>
          <p:cNvCxnSpPr>
            <a:cxnSpLocks/>
          </p:cNvCxnSpPr>
          <p:nvPr/>
        </p:nvCxnSpPr>
        <p:spPr>
          <a:xfrm flipV="1">
            <a:off x="7380312" y="951834"/>
            <a:ext cx="1173610" cy="398834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Up Arrow 4">
            <a:extLst>
              <a:ext uri="{FF2B5EF4-FFF2-40B4-BE49-F238E27FC236}">
                <a16:creationId xmlns:a16="http://schemas.microsoft.com/office/drawing/2014/main" id="{426E9540-D687-09A5-72BA-56B672A6EC0C}"/>
              </a:ext>
            </a:extLst>
          </p:cNvPr>
          <p:cNvSpPr/>
          <p:nvPr/>
        </p:nvSpPr>
        <p:spPr>
          <a:xfrm rot="19223334">
            <a:off x="8437720" y="1172457"/>
            <a:ext cx="249332" cy="896595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4851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Grp="1" noChangeArrowheads="1"/>
          </p:cNvSpPr>
          <p:nvPr>
            <p:ph type="title"/>
          </p:nvPr>
        </p:nvSpPr>
        <p:spPr>
          <a:xfrm>
            <a:off x="395536" y="68321"/>
            <a:ext cx="8229600" cy="1143000"/>
          </a:xfrm>
        </p:spPr>
        <p:txBody>
          <a:bodyPr/>
          <a:lstStyle/>
          <a:p>
            <a:pPr eaLnBrk="1" hangingPunct="1"/>
            <a:r>
              <a:rPr lang="it-IT" altLang="it-IT" sz="3200" b="1" dirty="0">
                <a:latin typeface="Arial" panose="020B0604020202020204" pitchFamily="34" charset="0"/>
                <a:cs typeface="Arial" panose="020B0604020202020204" pitchFamily="34" charset="0"/>
              </a:rPr>
              <a:t>Cell Lines</a:t>
            </a:r>
          </a:p>
        </p:txBody>
      </p:sp>
      <p:sp>
        <p:nvSpPr>
          <p:cNvPr id="28676" name="Segnaposto numero diapositiva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AD3FB8E-E6D8-490C-9875-496241A45A99}" type="slidenum">
              <a:rPr lang="it-IT" altLang="it-IT" sz="1200">
                <a:solidFill>
                  <a:srgbClr val="898989"/>
                </a:solidFill>
              </a:rPr>
              <a:t>22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2930E87-C0DC-0444-F93C-CCE6A363D0DE}"/>
              </a:ext>
            </a:extLst>
          </p:cNvPr>
          <p:cNvSpPr txBox="1"/>
          <p:nvPr/>
        </p:nvSpPr>
        <p:spPr>
          <a:xfrm>
            <a:off x="621904" y="1519358"/>
            <a:ext cx="806489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00B0F0"/>
                </a:solidFill>
              </a:rPr>
              <a:t>Finite-life </a:t>
            </a:r>
            <a:r>
              <a:rPr lang="it-IT" b="1" dirty="0" err="1">
                <a:solidFill>
                  <a:srgbClr val="00B0F0"/>
                </a:solidFill>
              </a:rPr>
              <a:t>cell</a:t>
            </a:r>
            <a:r>
              <a:rPr lang="it-IT" b="1" dirty="0">
                <a:solidFill>
                  <a:srgbClr val="00B0F0"/>
                </a:solidFill>
              </a:rPr>
              <a:t> lines </a:t>
            </a:r>
          </a:p>
          <a:p>
            <a:r>
              <a:rPr lang="it-IT" dirty="0"/>
              <a:t>– </a:t>
            </a:r>
            <a:r>
              <a:rPr lang="it-IT" dirty="0" err="1"/>
              <a:t>They</a:t>
            </a:r>
            <a:r>
              <a:rPr lang="it-IT" dirty="0"/>
              <a:t> can </a:t>
            </a:r>
            <a:r>
              <a:rPr lang="it-IT" dirty="0" err="1"/>
              <a:t>survive</a:t>
            </a:r>
            <a:r>
              <a:rPr lang="it-IT" dirty="0"/>
              <a:t> a limited </a:t>
            </a:r>
            <a:r>
              <a:rPr lang="it-IT" dirty="0" err="1"/>
              <a:t>number</a:t>
            </a:r>
            <a:r>
              <a:rPr lang="it-IT" dirty="0"/>
              <a:t> of </a:t>
            </a:r>
            <a:r>
              <a:rPr lang="it-IT" dirty="0" err="1"/>
              <a:t>cycles</a:t>
            </a:r>
            <a:r>
              <a:rPr lang="it-IT" dirty="0"/>
              <a:t> in culture; </a:t>
            </a:r>
            <a:r>
              <a:rPr lang="it-IT" dirty="0" err="1"/>
              <a:t>they</a:t>
            </a:r>
            <a:r>
              <a:rPr lang="it-IT" dirty="0"/>
              <a:t> </a:t>
            </a:r>
            <a:r>
              <a:rPr lang="it-IT" dirty="0" err="1"/>
              <a:t>grow</a:t>
            </a:r>
            <a:r>
              <a:rPr lang="it-IT" dirty="0"/>
              <a:t> in </a:t>
            </a:r>
            <a:r>
              <a:rPr lang="it-IT" dirty="0" err="1"/>
              <a:t>monolayers</a:t>
            </a:r>
            <a:r>
              <a:rPr lang="it-IT" dirty="0"/>
              <a:t>, </a:t>
            </a:r>
            <a:r>
              <a:rPr lang="it-IT" dirty="0" err="1"/>
              <a:t>being</a:t>
            </a:r>
            <a:r>
              <a:rPr lang="it-IT" dirty="0"/>
              <a:t> sensitive to contact </a:t>
            </a:r>
            <a:r>
              <a:rPr lang="it-IT" dirty="0" err="1"/>
              <a:t>inhibition</a:t>
            </a:r>
            <a:r>
              <a:rPr lang="it-IT" dirty="0"/>
              <a:t>; </a:t>
            </a:r>
            <a:r>
              <a:rPr lang="it-IT" dirty="0" err="1"/>
              <a:t>they</a:t>
            </a:r>
            <a:r>
              <a:rPr lang="it-IT" dirty="0"/>
              <a:t> are </a:t>
            </a:r>
            <a:r>
              <a:rPr lang="it-IT" dirty="0" err="1"/>
              <a:t>highly</a:t>
            </a:r>
            <a:r>
              <a:rPr lang="it-IT" dirty="0"/>
              <a:t> </a:t>
            </a:r>
            <a:r>
              <a:rPr lang="it-IT" dirty="0" err="1"/>
              <a:t>dependent</a:t>
            </a:r>
            <a:r>
              <a:rPr lang="it-IT" dirty="0"/>
              <a:t> on </a:t>
            </a:r>
            <a:r>
              <a:rPr lang="it-IT" dirty="0" err="1"/>
              <a:t>growth</a:t>
            </a:r>
            <a:r>
              <a:rPr lang="it-IT" dirty="0"/>
              <a:t> </a:t>
            </a:r>
            <a:r>
              <a:rPr lang="it-IT" dirty="0" err="1"/>
              <a:t>factors</a:t>
            </a:r>
            <a:r>
              <a:rPr lang="it-IT" dirty="0"/>
              <a:t> </a:t>
            </a:r>
            <a:r>
              <a:rPr lang="it-IT" dirty="0" err="1"/>
              <a:t>present</a:t>
            </a:r>
            <a:r>
              <a:rPr lang="it-IT" dirty="0"/>
              <a:t> in the </a:t>
            </a:r>
            <a:r>
              <a:rPr lang="it-IT" dirty="0" err="1"/>
              <a:t>serum</a:t>
            </a:r>
            <a:r>
              <a:rPr lang="it-IT" dirty="0"/>
              <a:t>.</a:t>
            </a:r>
          </a:p>
          <a:p>
            <a:endParaRPr lang="it-IT" dirty="0">
              <a:solidFill>
                <a:srgbClr val="00B0F0"/>
              </a:solidFill>
            </a:endParaRPr>
          </a:p>
          <a:p>
            <a:endParaRPr lang="it-IT" dirty="0">
              <a:solidFill>
                <a:srgbClr val="00B0F0"/>
              </a:solidFill>
            </a:endParaRPr>
          </a:p>
          <a:p>
            <a:r>
              <a:rPr lang="it-IT" b="1" dirty="0" err="1">
                <a:solidFill>
                  <a:srgbClr val="00B0F0"/>
                </a:solidFill>
              </a:rPr>
              <a:t>Continuous</a:t>
            </a:r>
            <a:r>
              <a:rPr lang="it-IT" b="1" dirty="0">
                <a:solidFill>
                  <a:srgbClr val="00B0F0"/>
                </a:solidFill>
              </a:rPr>
              <a:t> (</a:t>
            </a:r>
            <a:r>
              <a:rPr lang="it-IT" b="1" dirty="0" err="1">
                <a:solidFill>
                  <a:srgbClr val="00B0F0"/>
                </a:solidFill>
              </a:rPr>
              <a:t>transformed</a:t>
            </a:r>
            <a:r>
              <a:rPr lang="it-IT" b="1" dirty="0">
                <a:solidFill>
                  <a:srgbClr val="00B0F0"/>
                </a:solidFill>
              </a:rPr>
              <a:t>) </a:t>
            </a:r>
            <a:r>
              <a:rPr lang="it-IT" b="1" dirty="0" err="1">
                <a:solidFill>
                  <a:srgbClr val="00B0F0"/>
                </a:solidFill>
              </a:rPr>
              <a:t>cell</a:t>
            </a:r>
            <a:r>
              <a:rPr lang="it-IT" b="1" dirty="0">
                <a:solidFill>
                  <a:srgbClr val="00B0F0"/>
                </a:solidFill>
              </a:rPr>
              <a:t> lines </a:t>
            </a:r>
          </a:p>
          <a:p>
            <a:r>
              <a:rPr lang="it-IT" dirty="0"/>
              <a:t>– originate from </a:t>
            </a:r>
            <a:r>
              <a:rPr lang="it-IT" dirty="0" err="1"/>
              <a:t>mutations</a:t>
            </a:r>
            <a:r>
              <a:rPr lang="it-IT" dirty="0"/>
              <a:t> (</a:t>
            </a:r>
            <a:r>
              <a:rPr lang="it-IT" dirty="0" err="1"/>
              <a:t>spontaneous</a:t>
            </a:r>
            <a:r>
              <a:rPr lang="it-IT" dirty="0"/>
              <a:t> or </a:t>
            </a:r>
            <a:r>
              <a:rPr lang="it-IT" dirty="0" err="1"/>
              <a:t>induced</a:t>
            </a:r>
            <a:r>
              <a:rPr lang="it-IT" dirty="0"/>
              <a:t> with </a:t>
            </a:r>
            <a:r>
              <a:rPr lang="it-IT" dirty="0" err="1"/>
              <a:t>chemical</a:t>
            </a:r>
            <a:r>
              <a:rPr lang="it-IT" dirty="0"/>
              <a:t>, </a:t>
            </a:r>
            <a:r>
              <a:rPr lang="it-IT" dirty="0" err="1"/>
              <a:t>physical</a:t>
            </a:r>
            <a:r>
              <a:rPr lang="it-IT" dirty="0"/>
              <a:t> or </a:t>
            </a:r>
            <a:r>
              <a:rPr lang="it-IT" dirty="0" err="1"/>
              <a:t>biological</a:t>
            </a:r>
            <a:r>
              <a:rPr lang="it-IT" dirty="0"/>
              <a:t> agents) </a:t>
            </a:r>
            <a:r>
              <a:rPr lang="it-IT" dirty="0" err="1"/>
              <a:t>starting</a:t>
            </a:r>
            <a:r>
              <a:rPr lang="it-IT" dirty="0"/>
              <a:t> from </a:t>
            </a:r>
            <a:r>
              <a:rPr lang="it-IT" dirty="0" err="1"/>
              <a:t>primary</a:t>
            </a:r>
            <a:r>
              <a:rPr lang="it-IT" dirty="0"/>
              <a:t> </a:t>
            </a:r>
            <a:r>
              <a:rPr lang="it-IT" dirty="0" err="1"/>
              <a:t>cultures</a:t>
            </a:r>
            <a:r>
              <a:rPr lang="it-IT" dirty="0"/>
              <a:t> or from finite-life </a:t>
            </a:r>
            <a:r>
              <a:rPr lang="it-IT" dirty="0" err="1"/>
              <a:t>cell</a:t>
            </a:r>
            <a:r>
              <a:rPr lang="it-IT" dirty="0"/>
              <a:t> lines; </a:t>
            </a:r>
            <a:r>
              <a:rPr lang="it-IT" dirty="0" err="1"/>
              <a:t>they</a:t>
            </a:r>
            <a:r>
              <a:rPr lang="it-IT" dirty="0"/>
              <a:t> can be </a:t>
            </a:r>
            <a:r>
              <a:rPr lang="it-IT" dirty="0" err="1"/>
              <a:t>obtained</a:t>
            </a:r>
            <a:r>
              <a:rPr lang="it-IT" dirty="0"/>
              <a:t> from </a:t>
            </a:r>
            <a:r>
              <a:rPr lang="it-IT" dirty="0" err="1"/>
              <a:t>tumors</a:t>
            </a:r>
            <a:r>
              <a:rPr lang="it-IT" dirty="0"/>
              <a:t>. </a:t>
            </a:r>
            <a:r>
              <a:rPr lang="it-IT" dirty="0" err="1"/>
              <a:t>Less</a:t>
            </a:r>
            <a:r>
              <a:rPr lang="it-IT" dirty="0"/>
              <a:t> </a:t>
            </a:r>
            <a:r>
              <a:rPr lang="it-IT" dirty="0" err="1"/>
              <a:t>dependence</a:t>
            </a:r>
            <a:r>
              <a:rPr lang="it-IT" dirty="0"/>
              <a:t> on </a:t>
            </a:r>
            <a:r>
              <a:rPr lang="it-IT" dirty="0" err="1"/>
              <a:t>serum</a:t>
            </a:r>
            <a:r>
              <a:rPr lang="it-IT" dirty="0"/>
              <a:t> </a:t>
            </a:r>
            <a:r>
              <a:rPr lang="it-IT" dirty="0" err="1"/>
              <a:t>factors</a:t>
            </a:r>
            <a:r>
              <a:rPr lang="it-IT" dirty="0"/>
              <a:t> and </a:t>
            </a:r>
            <a:r>
              <a:rPr lang="it-IT" dirty="0" err="1"/>
              <a:t>less</a:t>
            </a:r>
            <a:r>
              <a:rPr lang="it-IT" dirty="0"/>
              <a:t> contact </a:t>
            </a:r>
            <a:r>
              <a:rPr lang="it-IT" dirty="0" err="1"/>
              <a:t>inhibition</a:t>
            </a:r>
            <a:r>
              <a:rPr lang="it-IT" dirty="0"/>
              <a:t>.</a:t>
            </a:r>
          </a:p>
          <a:p>
            <a:endParaRPr lang="it-IT" dirty="0"/>
          </a:p>
          <a:p>
            <a:endParaRPr lang="it-IT" dirty="0"/>
          </a:p>
          <a:p>
            <a:r>
              <a:rPr lang="it-IT" b="1" dirty="0" err="1">
                <a:solidFill>
                  <a:srgbClr val="00B0F0"/>
                </a:solidFill>
              </a:rPr>
              <a:t>Clonal</a:t>
            </a:r>
            <a:r>
              <a:rPr lang="it-IT" b="1" dirty="0">
                <a:solidFill>
                  <a:srgbClr val="00B0F0"/>
                </a:solidFill>
              </a:rPr>
              <a:t> </a:t>
            </a:r>
            <a:r>
              <a:rPr lang="it-IT" b="1" dirty="0" err="1">
                <a:solidFill>
                  <a:srgbClr val="00B0F0"/>
                </a:solidFill>
              </a:rPr>
              <a:t>cell</a:t>
            </a:r>
            <a:r>
              <a:rPr lang="it-IT" b="1" dirty="0">
                <a:solidFill>
                  <a:srgbClr val="00B0F0"/>
                </a:solidFill>
              </a:rPr>
              <a:t> lines </a:t>
            </a:r>
          </a:p>
          <a:p>
            <a:r>
              <a:rPr lang="it-IT" dirty="0"/>
              <a:t>– are lines </a:t>
            </a:r>
            <a:r>
              <a:rPr lang="it-IT" dirty="0" err="1"/>
              <a:t>derived</a:t>
            </a:r>
            <a:r>
              <a:rPr lang="it-IT" dirty="0"/>
              <a:t> from a single </a:t>
            </a:r>
            <a:r>
              <a:rPr lang="it-IT" dirty="0" err="1"/>
              <a:t>cell</a:t>
            </a:r>
            <a:r>
              <a:rPr lang="it-IT" dirty="0"/>
              <a:t>; </a:t>
            </a:r>
            <a:r>
              <a:rPr lang="it-IT" dirty="0" err="1"/>
              <a:t>they</a:t>
            </a:r>
            <a:r>
              <a:rPr lang="it-IT" dirty="0"/>
              <a:t> </a:t>
            </a:r>
            <a:r>
              <a:rPr lang="it-IT" dirty="0" err="1"/>
              <a:t>allow</a:t>
            </a:r>
            <a:r>
              <a:rPr lang="it-IT" dirty="0"/>
              <a:t> to </a:t>
            </a:r>
            <a:r>
              <a:rPr lang="it-IT" dirty="0" err="1"/>
              <a:t>obtain</a:t>
            </a:r>
            <a:r>
              <a:rPr lang="it-IT" dirty="0"/>
              <a:t> a </a:t>
            </a:r>
            <a:r>
              <a:rPr lang="it-IT" dirty="0" err="1"/>
              <a:t>population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homogeneous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possible</a:t>
            </a:r>
            <a:endParaRPr lang="it-IT" dirty="0"/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20216" y="548680"/>
            <a:ext cx="8229600" cy="664441"/>
          </a:xfrm>
        </p:spPr>
        <p:txBody>
          <a:bodyPr/>
          <a:lstStyle/>
          <a:p>
            <a:pPr eaLnBrk="1" hangingPunct="1"/>
            <a:r>
              <a:rPr lang="en-US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The transformation process makes a cell line immortal.</a:t>
            </a:r>
            <a:br>
              <a:rPr lang="en-US" altLang="it-IT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it-IT" altLang="it-I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393871"/>
            <a:ext cx="8138220" cy="2688292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It begins with the acquisition by the cell line of the </a:t>
            </a:r>
            <a:r>
              <a:rPr lang="en-US" alt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ability to proliferate indefinitely </a:t>
            </a:r>
            <a:r>
              <a:rPr lang="en-US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(immortalization); </a:t>
            </a:r>
          </a:p>
          <a:p>
            <a:pPr marL="0" indent="0" eaLnBrk="1" hangingPunct="1">
              <a:buNone/>
            </a:pPr>
            <a:endParaRPr lang="en-US" alt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en-US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it requires a certain number of mutations in different genes.</a:t>
            </a:r>
          </a:p>
          <a:p>
            <a:pPr marL="0" indent="0" eaLnBrk="1" hangingPunct="1">
              <a:buNone/>
            </a:pPr>
            <a:endParaRPr lang="en-US" alt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en-US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When it occurs in culture (even spontaneously</a:t>
            </a:r>
            <a:r>
              <a:rPr lang="en-US" alt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), foci of transformation are observed </a:t>
            </a:r>
            <a:r>
              <a:rPr lang="en-US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under the microscope, that is, masses of cells similar to tumor cells, which are no longer affected by contact inhibition.</a:t>
            </a:r>
            <a:endParaRPr lang="it-IT" alt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24" name="Segnaposto numero diapositiva 4"/>
          <p:cNvSpPr>
            <a:spLocks noGrp="1"/>
          </p:cNvSpPr>
          <p:nvPr>
            <p:ph type="sldNum" sz="quarter" idx="12"/>
          </p:nvPr>
        </p:nvSpPr>
        <p:spPr bwMode="auto">
          <a:xfrm>
            <a:off x="6516216" y="630932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6BB028C-CDEE-44CC-99A9-F58921B363C6}" type="slidenum">
              <a:rPr lang="it-IT" altLang="it-IT" sz="1200">
                <a:solidFill>
                  <a:srgbClr val="898989"/>
                </a:solidFill>
              </a:rPr>
              <a:t>23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93CBEAB8-F48D-5440-8B0F-43713B051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4082163"/>
            <a:ext cx="4430266" cy="250063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2431"/>
            <a:ext cx="8453437" cy="605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Segnaposto numero diapositiva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BD19188-1269-446D-8A4A-CAC6C31D4351}" type="slidenum">
              <a:rPr lang="it-IT" altLang="it-IT" sz="1200">
                <a:solidFill>
                  <a:srgbClr val="898989"/>
                </a:solidFill>
              </a:rPr>
              <a:t>24</a:t>
            </a:fld>
            <a:endParaRPr lang="it-IT" altLang="it-IT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CasellaDiTesto 3"/>
          <p:cNvSpPr txBox="1">
            <a:spLocks noChangeArrowheads="1"/>
          </p:cNvSpPr>
          <p:nvPr/>
        </p:nvSpPr>
        <p:spPr bwMode="auto">
          <a:xfrm>
            <a:off x="487486" y="693416"/>
            <a:ext cx="264668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>
                <a:solidFill>
                  <a:srgbClr val="FF0000"/>
                </a:solidFill>
                <a:latin typeface="Arial" panose="020B0604020202020204" pitchFamily="34" charset="0"/>
              </a:rPr>
              <a:t>MOUSE 3T3 </a:t>
            </a:r>
            <a:r>
              <a:rPr lang="it-IT" altLang="it-IT" sz="1800" b="1" dirty="0">
                <a:latin typeface="Arial" panose="020B0604020202020204" pitchFamily="34" charset="0"/>
              </a:rPr>
              <a:t>Fibroblast </a:t>
            </a:r>
          </a:p>
        </p:txBody>
      </p:sp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89510"/>
            <a:ext cx="4410602" cy="3202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CasellaDiTesto 5"/>
          <p:cNvSpPr txBox="1">
            <a:spLocks noChangeArrowheads="1"/>
          </p:cNvSpPr>
          <p:nvPr/>
        </p:nvSpPr>
        <p:spPr bwMode="auto">
          <a:xfrm>
            <a:off x="111957" y="4437112"/>
            <a:ext cx="339773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>
                <a:solidFill>
                  <a:srgbClr val="FF0000"/>
                </a:solidFill>
                <a:latin typeface="Arial" panose="020B0604020202020204" pitchFamily="34" charset="0"/>
              </a:rPr>
              <a:t>Canine MDCK</a:t>
            </a:r>
            <a:r>
              <a:rPr lang="it-IT" altLang="it-IT" sz="1800" b="1" dirty="0">
                <a:latin typeface="Arial" panose="020B0604020202020204" pitchFamily="34" charset="0"/>
              </a:rPr>
              <a:t>  (epitelial)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>
                <a:latin typeface="Arial" panose="020B0604020202020204" pitchFamily="34" charset="0"/>
              </a:rPr>
              <a:t>(Madin-Darby Canine Kidney)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200" dirty="0">
                <a:latin typeface="Arial" panose="020B0604020202020204" pitchFamily="34" charset="0"/>
              </a:rPr>
              <a:t>Derived from a </a:t>
            </a:r>
            <a:r>
              <a:rPr lang="en-US" altLang="it-IT" sz="1200" b="1" dirty="0">
                <a:latin typeface="Arial" panose="020B0604020202020204" pitchFamily="34" charset="0"/>
              </a:rPr>
              <a:t>kidney</a:t>
            </a:r>
            <a:r>
              <a:rPr lang="en-US" altLang="it-IT" sz="1200" dirty="0">
                <a:latin typeface="Arial" panose="020B0604020202020204" pitchFamily="34" charset="0"/>
              </a:rPr>
              <a:t> of an apparently normal adult female cocker spaniel in September </a:t>
            </a:r>
            <a:r>
              <a:rPr lang="en-US" altLang="it-IT" sz="1200" b="1" dirty="0">
                <a:latin typeface="Arial" panose="020B0604020202020204" pitchFamily="34" charset="0"/>
              </a:rPr>
              <a:t>1958</a:t>
            </a:r>
            <a:endParaRPr lang="it-IT" altLang="it-IT" sz="1200" b="1" dirty="0">
              <a:latin typeface="Arial" panose="020B0604020202020204" pitchFamily="34" charset="0"/>
            </a:endParaRPr>
          </a:p>
        </p:txBody>
      </p:sp>
      <p:pic>
        <p:nvPicPr>
          <p:cNvPr id="3584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586014"/>
            <a:ext cx="4430406" cy="2952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Segnaposto numero diapositiva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3C766CA-4D66-45AE-B647-7202C5FDBBBE}" type="slidenum">
              <a:rPr lang="it-IT" altLang="it-IT" sz="1200">
                <a:solidFill>
                  <a:srgbClr val="898989"/>
                </a:solidFill>
              </a:rPr>
              <a:t>25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21683" y="1502918"/>
            <a:ext cx="30376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3T3 cells come from a cell line established in </a:t>
            </a:r>
            <a:r>
              <a:rPr lang="en-US" sz="1200" b="1" dirty="0"/>
              <a:t>1962</a:t>
            </a:r>
            <a:r>
              <a:rPr lang="en-US" sz="1200" dirty="0"/>
              <a:t> by two scientists then at the Department of Pathology in the New York University School of Medicine,</a:t>
            </a:r>
            <a:endParaRPr lang="it-IT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/>
      <p:bldP spid="35844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CasellaDiTesto 3"/>
          <p:cNvSpPr txBox="1">
            <a:spLocks noChangeArrowheads="1"/>
          </p:cNvSpPr>
          <p:nvPr/>
        </p:nvSpPr>
        <p:spPr bwMode="auto">
          <a:xfrm>
            <a:off x="611560" y="980728"/>
            <a:ext cx="1021080" cy="92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>
                <a:solidFill>
                  <a:srgbClr val="FF0000"/>
                </a:solidFill>
              </a:rPr>
              <a:t>RAT L6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 b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 err="1"/>
              <a:t>Mioblast</a:t>
            </a:r>
            <a:r>
              <a:rPr lang="it-IT" altLang="it-IT" sz="1800" b="1" dirty="0"/>
              <a:t> </a:t>
            </a:r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70554"/>
            <a:ext cx="3281045" cy="2439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864" y="3960329"/>
            <a:ext cx="2423795" cy="2423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CasellaDiTesto 7"/>
          <p:cNvSpPr txBox="1">
            <a:spLocks noChangeArrowheads="1"/>
          </p:cNvSpPr>
          <p:nvPr/>
        </p:nvSpPr>
        <p:spPr bwMode="auto">
          <a:xfrm>
            <a:off x="69341" y="4220997"/>
            <a:ext cx="2393260" cy="1599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it-IT" sz="1400" b="1" dirty="0">
                <a:solidFill>
                  <a:srgbClr val="FF0000"/>
                </a:solidFill>
              </a:rPr>
              <a:t>SH SY5Y</a:t>
            </a:r>
            <a:r>
              <a:rPr lang="it-IT" sz="1400" b="1" dirty="0"/>
              <a:t>  Neuronal</a:t>
            </a:r>
          </a:p>
          <a:p>
            <a:pPr eaLnBrk="1" hangingPunct="1">
              <a:defRPr/>
            </a:pPr>
            <a:endParaRPr lang="en-US" sz="1400" dirty="0"/>
          </a:p>
          <a:p>
            <a:pPr eaLnBrk="1" hangingPunct="1">
              <a:defRPr/>
            </a:pPr>
            <a:r>
              <a:rPr lang="en-US" sz="1400" dirty="0"/>
              <a:t>The cell line </a:t>
            </a:r>
            <a:r>
              <a:rPr lang="en-US" sz="1400" b="1" dirty="0"/>
              <a:t>SH-SY5Y</a:t>
            </a:r>
            <a:r>
              <a:rPr lang="en-US" sz="1400" dirty="0"/>
              <a:t> is a thrice-cloned 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neuroblastoma, </a:t>
            </a:r>
            <a:r>
              <a:rPr lang="en-US" sz="1400" dirty="0"/>
              <a:t>originally from SK-N-SH and first reported in 1978. </a:t>
            </a:r>
            <a:endParaRPr lang="it-IT" sz="1400" b="1" dirty="0"/>
          </a:p>
        </p:txBody>
      </p:sp>
      <p:sp>
        <p:nvSpPr>
          <p:cNvPr id="34823" name="Segnaposto numero diapositiva 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065196C-C82E-46AB-8A8E-67B6C09FE8D4}" type="slidenum">
              <a:rPr lang="it-IT" altLang="it-IT" sz="1200">
                <a:solidFill>
                  <a:srgbClr val="898989"/>
                </a:solidFill>
              </a:rPr>
              <a:t>26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6995134" y="3379329"/>
            <a:ext cx="1614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+ </a:t>
            </a:r>
            <a:r>
              <a:rPr lang="it-IT" dirty="0" err="1"/>
              <a:t>retinoic</a:t>
            </a:r>
            <a:r>
              <a:rPr lang="it-IT" dirty="0"/>
              <a:t> acid</a:t>
            </a:r>
          </a:p>
        </p:txBody>
      </p:sp>
      <p:pic>
        <p:nvPicPr>
          <p:cNvPr id="49154" name="Picture 2" descr="Risultati immagini per sh sy5y cel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269" y="3521075"/>
            <a:ext cx="4197985" cy="314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Risultati immagini per hek 293cells"/>
          <p:cNvPicPr>
            <a:picLocks noChangeAspect="1" noChangeArrowheads="1"/>
          </p:cNvPicPr>
          <p:nvPr/>
        </p:nvPicPr>
        <p:blipFill>
          <a:blip r:embed="rId2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08920"/>
            <a:ext cx="3425190" cy="313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4011589" y="145420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HEK 293</a:t>
            </a:r>
          </a:p>
        </p:txBody>
      </p:sp>
      <p:pic>
        <p:nvPicPr>
          <p:cNvPr id="50180" name="Picture 4" descr="Risultati immagini per hek 293cells"/>
          <p:cNvPicPr>
            <a:picLocks noChangeAspect="1"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2690971"/>
            <a:ext cx="3639977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5"/>
          <p:cNvSpPr/>
          <p:nvPr/>
        </p:nvSpPr>
        <p:spPr>
          <a:xfrm>
            <a:off x="3197232" y="6093296"/>
            <a:ext cx="2749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https://www.hek293.com/</a:t>
            </a:r>
          </a:p>
        </p:txBody>
      </p:sp>
      <p:sp>
        <p:nvSpPr>
          <p:cNvPr id="7" name="Rettangolo 6"/>
          <p:cNvSpPr/>
          <p:nvPr/>
        </p:nvSpPr>
        <p:spPr>
          <a:xfrm>
            <a:off x="395536" y="687606"/>
            <a:ext cx="7992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>
                <a:solidFill>
                  <a:srgbClr val="000000"/>
                </a:solidFill>
              </a:rPr>
              <a:t>Origins of the HEK293 Cell Line</a:t>
            </a:r>
          </a:p>
          <a:p>
            <a:endParaRPr lang="en-US" sz="1500" b="1" dirty="0">
              <a:solidFill>
                <a:srgbClr val="800000"/>
              </a:solidFill>
            </a:endParaRPr>
          </a:p>
          <a:p>
            <a:pPr algn="just"/>
            <a:r>
              <a:rPr lang="en-US" b="1" dirty="0">
                <a:solidFill>
                  <a:srgbClr val="000000"/>
                </a:solidFill>
              </a:rPr>
              <a:t>HEK293</a:t>
            </a:r>
            <a:r>
              <a:rPr lang="en-US" dirty="0">
                <a:solidFill>
                  <a:srgbClr val="000000"/>
                </a:solidFill>
              </a:rPr>
              <a:t> is a cell line 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derived </a:t>
            </a:r>
            <a:r>
              <a:rPr lang="en-US" dirty="0">
                <a:solidFill>
                  <a:srgbClr val="202122"/>
                </a:solidFill>
              </a:rPr>
              <a:t>in 1973 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from a spontaneously miscarried or aborted </a:t>
            </a:r>
            <a:r>
              <a:rPr lang="en-US" dirty="0">
                <a:solidFill>
                  <a:srgbClr val="202122"/>
                </a:solidFill>
              </a:rPr>
              <a:t>female fetus 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or </a:t>
            </a:r>
            <a:r>
              <a:rPr lang="it-IT" altLang="en-US" sz="2400" b="1" dirty="0">
                <a:solidFill>
                  <a:srgbClr val="FF0000"/>
                </a:solidFill>
              </a:rPr>
              <a:t>H</a:t>
            </a:r>
            <a:r>
              <a:rPr lang="en-US" dirty="0" err="1">
                <a:solidFill>
                  <a:srgbClr val="000000"/>
                </a:solidFill>
              </a:rPr>
              <a:t>uman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it-IT" altLang="en-US" sz="2400" b="1" dirty="0">
                <a:solidFill>
                  <a:srgbClr val="FF0000"/>
                </a:solidFill>
              </a:rPr>
              <a:t>E</a:t>
            </a:r>
            <a:r>
              <a:rPr lang="en-US" dirty="0" err="1">
                <a:solidFill>
                  <a:srgbClr val="000000"/>
                </a:solidFill>
              </a:rPr>
              <a:t>mbryonic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it-IT" altLang="en-US" sz="2400" dirty="0">
                <a:solidFill>
                  <a:srgbClr val="FF0000"/>
                </a:solidFill>
              </a:rPr>
              <a:t>K</a:t>
            </a:r>
            <a:r>
              <a:rPr lang="en-US" dirty="0" err="1">
                <a:solidFill>
                  <a:srgbClr val="000000"/>
                </a:solidFill>
              </a:rPr>
              <a:t>idney</a:t>
            </a:r>
            <a:endParaRPr lang="en-US" b="0" i="0" dirty="0">
              <a:solidFill>
                <a:srgbClr val="000000"/>
              </a:solidFill>
              <a:effectLst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2"/>
          <a:srcRect l="14206" t="14380" r="40155" b="7099"/>
          <a:stretch>
            <a:fillRect/>
          </a:stretch>
        </p:blipFill>
        <p:spPr>
          <a:xfrm>
            <a:off x="1259632" y="332656"/>
            <a:ext cx="6221730" cy="602170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/>
          <p:cNvSpPr>
            <a:spLocks noChangeArrowheads="1"/>
          </p:cNvSpPr>
          <p:nvPr/>
        </p:nvSpPr>
        <p:spPr bwMode="auto">
          <a:xfrm>
            <a:off x="508953" y="648335"/>
            <a:ext cx="7715250" cy="538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 dirty="0">
                <a:latin typeface="Arial Narrow" panose="020B0606020202030204" pitchFamily="34" charset="0"/>
              </a:rPr>
              <a:t>Linee cellulari particolarmente utilizzate.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 dirty="0">
              <a:latin typeface="Arial Narrow" panose="020B0606020202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latin typeface="Arial Narrow" panose="020B0606020202030204" pitchFamily="34" charset="0"/>
              </a:rPr>
              <a:t>3T3 </a:t>
            </a:r>
            <a:r>
              <a:rPr lang="it-IT" altLang="it-IT" sz="1600" dirty="0" err="1">
                <a:latin typeface="Arial Narrow" panose="020B0606020202030204" pitchFamily="34" charset="0"/>
              </a:rPr>
              <a:t>fibroblast</a:t>
            </a:r>
            <a:r>
              <a:rPr lang="it-IT" altLang="it-IT" sz="1600" dirty="0">
                <a:latin typeface="Arial Narrow" panose="020B0606020202030204" pitchFamily="34" charset="0"/>
              </a:rPr>
              <a:t> (mouse)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 dirty="0">
              <a:latin typeface="Arial Narrow" panose="020B0606020202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dirty="0">
                <a:latin typeface="Arial Narrow" panose="020B0606020202030204" pitchFamily="34" charset="0"/>
              </a:rPr>
              <a:t>BHK21 </a:t>
            </a:r>
            <a:r>
              <a:rPr lang="it-IT" altLang="it-IT" sz="1600" dirty="0" err="1">
                <a:latin typeface="Arial Narrow" panose="020B0606020202030204" pitchFamily="34" charset="0"/>
              </a:rPr>
              <a:t>fibroblast</a:t>
            </a:r>
            <a:r>
              <a:rPr lang="it-IT" altLang="it-IT" sz="1600" dirty="0">
                <a:latin typeface="Arial Narrow" panose="020B0606020202030204" pitchFamily="34" charset="0"/>
              </a:rPr>
              <a:t> (</a:t>
            </a:r>
            <a:r>
              <a:rPr lang="it-IT" altLang="it-IT" sz="1600" dirty="0" err="1">
                <a:latin typeface="Arial Narrow" panose="020B0606020202030204" pitchFamily="34" charset="0"/>
              </a:rPr>
              <a:t>Syrian</a:t>
            </a:r>
            <a:r>
              <a:rPr lang="it-IT" altLang="it-IT" sz="1600" dirty="0">
                <a:latin typeface="Arial Narrow" panose="020B0606020202030204" pitchFamily="34" charset="0"/>
              </a:rPr>
              <a:t> </a:t>
            </a:r>
            <a:r>
              <a:rPr lang="it-IT" altLang="it-IT" sz="1600" dirty="0" err="1">
                <a:latin typeface="Arial Narrow" panose="020B0606020202030204" pitchFamily="34" charset="0"/>
              </a:rPr>
              <a:t>hamster</a:t>
            </a:r>
            <a:r>
              <a:rPr lang="it-IT" altLang="it-IT" sz="1600" dirty="0">
                <a:latin typeface="Arial Narrow" panose="020B060602020203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 dirty="0">
              <a:latin typeface="Arial Narrow" panose="020B0606020202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latin typeface="Arial Narrow" panose="020B0606020202030204" pitchFamily="34" charset="0"/>
              </a:rPr>
              <a:t>MDCK</a:t>
            </a:r>
            <a:r>
              <a:rPr lang="it-IT" altLang="it-IT" sz="1600" dirty="0">
                <a:latin typeface="Arial Narrow" panose="020B0606020202030204" pitchFamily="34" charset="0"/>
              </a:rPr>
              <a:t> </a:t>
            </a:r>
            <a:r>
              <a:rPr lang="it-IT" altLang="it-IT" sz="1600" dirty="0" err="1">
                <a:latin typeface="Arial Narrow" panose="020B0606020202030204" pitchFamily="34" charset="0"/>
              </a:rPr>
              <a:t>epithelial</a:t>
            </a:r>
            <a:r>
              <a:rPr lang="it-IT" altLang="it-IT" sz="1600" dirty="0">
                <a:latin typeface="Arial Narrow" panose="020B0606020202030204" pitchFamily="34" charset="0"/>
              </a:rPr>
              <a:t> </a:t>
            </a:r>
            <a:r>
              <a:rPr lang="it-IT" altLang="it-IT" sz="1600" dirty="0" err="1">
                <a:latin typeface="Arial Narrow" panose="020B0606020202030204" pitchFamily="34" charset="0"/>
              </a:rPr>
              <a:t>cell</a:t>
            </a:r>
            <a:r>
              <a:rPr lang="it-IT" altLang="it-IT" sz="1600" dirty="0">
                <a:latin typeface="Arial Narrow" panose="020B0606020202030204" pitchFamily="34" charset="0"/>
              </a:rPr>
              <a:t> (dog)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 dirty="0">
              <a:latin typeface="Arial Narrow" panose="020B0606020202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 err="1">
                <a:latin typeface="Arial Narrow" panose="020B0606020202030204" pitchFamily="34" charset="0"/>
              </a:rPr>
              <a:t>HeLa</a:t>
            </a:r>
            <a:r>
              <a:rPr lang="it-IT" altLang="it-IT" sz="1600" dirty="0">
                <a:latin typeface="Arial Narrow" panose="020B0606020202030204" pitchFamily="34" charset="0"/>
              </a:rPr>
              <a:t> </a:t>
            </a:r>
            <a:r>
              <a:rPr lang="it-IT" altLang="it-IT" sz="1600" dirty="0" err="1">
                <a:latin typeface="Arial Narrow" panose="020B0606020202030204" pitchFamily="34" charset="0"/>
              </a:rPr>
              <a:t>epithelial</a:t>
            </a:r>
            <a:r>
              <a:rPr lang="it-IT" altLang="it-IT" sz="1600" dirty="0">
                <a:latin typeface="Arial Narrow" panose="020B0606020202030204" pitchFamily="34" charset="0"/>
              </a:rPr>
              <a:t> </a:t>
            </a:r>
            <a:r>
              <a:rPr lang="it-IT" altLang="it-IT" sz="1600" dirty="0" err="1">
                <a:latin typeface="Arial Narrow" panose="020B0606020202030204" pitchFamily="34" charset="0"/>
              </a:rPr>
              <a:t>cell</a:t>
            </a:r>
            <a:r>
              <a:rPr lang="it-IT" altLang="it-IT" sz="1600" dirty="0">
                <a:latin typeface="Arial Narrow" panose="020B0606020202030204" pitchFamily="34" charset="0"/>
              </a:rPr>
              <a:t> (human)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 dirty="0">
              <a:latin typeface="Arial Narrow" panose="020B0606020202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dirty="0">
                <a:latin typeface="Arial Narrow" panose="020B0606020202030204" pitchFamily="34" charset="0"/>
              </a:rPr>
              <a:t>PtK1 </a:t>
            </a:r>
            <a:r>
              <a:rPr lang="it-IT" altLang="it-IT" sz="1600" dirty="0" err="1">
                <a:latin typeface="Arial Narrow" panose="020B0606020202030204" pitchFamily="34" charset="0"/>
              </a:rPr>
              <a:t>epithelial</a:t>
            </a:r>
            <a:r>
              <a:rPr lang="it-IT" altLang="it-IT" sz="1600" dirty="0">
                <a:latin typeface="Arial Narrow" panose="020B0606020202030204" pitchFamily="34" charset="0"/>
              </a:rPr>
              <a:t> </a:t>
            </a:r>
            <a:r>
              <a:rPr lang="it-IT" altLang="it-IT" sz="1600" dirty="0" err="1">
                <a:latin typeface="Arial Narrow" panose="020B0606020202030204" pitchFamily="34" charset="0"/>
              </a:rPr>
              <a:t>cell</a:t>
            </a:r>
            <a:r>
              <a:rPr lang="it-IT" altLang="it-IT" sz="1600" dirty="0">
                <a:latin typeface="Arial Narrow" panose="020B0606020202030204" pitchFamily="34" charset="0"/>
              </a:rPr>
              <a:t> (</a:t>
            </a:r>
            <a:r>
              <a:rPr lang="it-IT" altLang="it-IT" sz="1600" dirty="0" err="1">
                <a:latin typeface="Arial Narrow" panose="020B0606020202030204" pitchFamily="34" charset="0"/>
              </a:rPr>
              <a:t>rat</a:t>
            </a:r>
            <a:r>
              <a:rPr lang="it-IT" altLang="it-IT" sz="1600" dirty="0">
                <a:latin typeface="Arial Narrow" panose="020B0606020202030204" pitchFamily="34" charset="0"/>
              </a:rPr>
              <a:t> </a:t>
            </a:r>
            <a:r>
              <a:rPr lang="it-IT" altLang="it-IT" sz="1600" dirty="0" err="1">
                <a:latin typeface="Arial Narrow" panose="020B0606020202030204" pitchFamily="34" charset="0"/>
              </a:rPr>
              <a:t>kangaroo</a:t>
            </a:r>
            <a:r>
              <a:rPr lang="it-IT" altLang="it-IT" sz="1600" dirty="0">
                <a:latin typeface="Arial Narrow" panose="020B060602020203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 dirty="0">
              <a:latin typeface="Arial Narrow" panose="020B0606020202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latin typeface="Arial Narrow" panose="020B0606020202030204" pitchFamily="34" charset="0"/>
              </a:rPr>
              <a:t>L6</a:t>
            </a:r>
            <a:r>
              <a:rPr lang="it-IT" altLang="it-IT" sz="1600" dirty="0">
                <a:latin typeface="Arial Narrow" panose="020B0606020202030204" pitchFamily="34" charset="0"/>
              </a:rPr>
              <a:t> </a:t>
            </a:r>
            <a:r>
              <a:rPr lang="it-IT" altLang="it-IT" sz="1600" dirty="0" err="1">
                <a:latin typeface="Arial Narrow" panose="020B0606020202030204" pitchFamily="34" charset="0"/>
              </a:rPr>
              <a:t>myoblast</a:t>
            </a:r>
            <a:r>
              <a:rPr lang="it-IT" altLang="it-IT" sz="1600" dirty="0">
                <a:latin typeface="Arial Narrow" panose="020B0606020202030204" pitchFamily="34" charset="0"/>
              </a:rPr>
              <a:t> (</a:t>
            </a:r>
            <a:r>
              <a:rPr lang="it-IT" altLang="it-IT" sz="1600" dirty="0" err="1">
                <a:latin typeface="Arial Narrow" panose="020B0606020202030204" pitchFamily="34" charset="0"/>
              </a:rPr>
              <a:t>rat</a:t>
            </a:r>
            <a:r>
              <a:rPr lang="it-IT" altLang="it-IT" sz="1600" dirty="0">
                <a:latin typeface="Arial Narrow" panose="020B060602020203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 dirty="0">
              <a:latin typeface="Arial Narrow" panose="020B0606020202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dirty="0">
                <a:latin typeface="Arial Narrow" panose="020B0606020202030204" pitchFamily="34" charset="0"/>
              </a:rPr>
              <a:t>PC12 </a:t>
            </a:r>
            <a:r>
              <a:rPr lang="it-IT" altLang="it-IT" sz="1600" dirty="0" err="1">
                <a:latin typeface="Arial Narrow" panose="020B0606020202030204" pitchFamily="34" charset="0"/>
              </a:rPr>
              <a:t>chromaffin</a:t>
            </a:r>
            <a:r>
              <a:rPr lang="it-IT" altLang="it-IT" sz="1600" dirty="0">
                <a:latin typeface="Arial Narrow" panose="020B0606020202030204" pitchFamily="34" charset="0"/>
              </a:rPr>
              <a:t> </a:t>
            </a:r>
            <a:r>
              <a:rPr lang="it-IT" altLang="it-IT" sz="1600" dirty="0" err="1">
                <a:latin typeface="Arial Narrow" panose="020B0606020202030204" pitchFamily="34" charset="0"/>
              </a:rPr>
              <a:t>cell</a:t>
            </a:r>
            <a:r>
              <a:rPr lang="it-IT" altLang="it-IT" sz="1600" dirty="0">
                <a:latin typeface="Arial Narrow" panose="020B0606020202030204" pitchFamily="34" charset="0"/>
              </a:rPr>
              <a:t> (</a:t>
            </a:r>
            <a:r>
              <a:rPr lang="it-IT" altLang="it-IT" sz="1800" dirty="0" err="1">
                <a:latin typeface="Arial Narrow" panose="020B0606020202030204" pitchFamily="34" charset="0"/>
              </a:rPr>
              <a:t>derived</a:t>
            </a:r>
            <a:r>
              <a:rPr lang="it-IT" altLang="it-IT" sz="1800" dirty="0">
                <a:latin typeface="Arial Narrow" panose="020B0606020202030204" pitchFamily="34" charset="0"/>
              </a:rPr>
              <a:t> from a </a:t>
            </a:r>
            <a:r>
              <a:rPr lang="it-IT" altLang="it-IT" sz="1800" dirty="0" err="1">
                <a:latin typeface="Arial Narrow" panose="020B0606020202030204" pitchFamily="34" charset="0"/>
              </a:rPr>
              <a:t>rat</a:t>
            </a:r>
            <a:r>
              <a:rPr lang="it-IT" altLang="it-IT" sz="1800" dirty="0">
                <a:latin typeface="Arial Narrow" panose="020B0606020202030204" pitchFamily="34" charset="0"/>
              </a:rPr>
              <a:t> </a:t>
            </a:r>
            <a:r>
              <a:rPr lang="it-IT" altLang="it-IT" sz="1800" dirty="0" err="1">
                <a:latin typeface="Arial Narrow" panose="020B0606020202030204" pitchFamily="34" charset="0"/>
              </a:rPr>
              <a:t>pheochromocytoma</a:t>
            </a:r>
            <a:r>
              <a:rPr lang="it-IT" altLang="it-IT" sz="1600" dirty="0">
                <a:latin typeface="Arial Narrow" panose="020B060602020203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 dirty="0">
              <a:latin typeface="Arial Narrow" panose="020B0606020202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dirty="0">
                <a:latin typeface="Arial Narrow" panose="020B0606020202030204" pitchFamily="34" charset="0"/>
              </a:rPr>
              <a:t>COS </a:t>
            </a:r>
            <a:r>
              <a:rPr lang="it-IT" altLang="it-IT" sz="1600" dirty="0" err="1">
                <a:latin typeface="Arial Narrow" panose="020B0606020202030204" pitchFamily="34" charset="0"/>
              </a:rPr>
              <a:t>fibroblast</a:t>
            </a:r>
            <a:r>
              <a:rPr lang="it-IT" altLang="it-IT" sz="1600" dirty="0">
                <a:latin typeface="Arial Narrow" panose="020B0606020202030204" pitchFamily="34" charset="0"/>
              </a:rPr>
              <a:t> (</a:t>
            </a:r>
            <a:r>
              <a:rPr lang="it-IT" altLang="it-IT" sz="1600" dirty="0" err="1">
                <a:latin typeface="Arial Narrow" panose="020B0606020202030204" pitchFamily="34" charset="0"/>
              </a:rPr>
              <a:t>monkey</a:t>
            </a:r>
            <a:r>
              <a:rPr lang="it-IT" altLang="it-IT" sz="1600" dirty="0">
                <a:latin typeface="Arial Narrow" panose="020B060602020203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 dirty="0">
              <a:latin typeface="Arial Narrow" panose="020B0606020202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latin typeface="Arial Narrow" panose="020B0606020202030204" pitchFamily="34" charset="0"/>
              </a:rPr>
              <a:t>CHO</a:t>
            </a:r>
            <a:r>
              <a:rPr lang="it-IT" altLang="it-IT" sz="1600" dirty="0">
                <a:latin typeface="Arial Narrow" panose="020B0606020202030204" pitchFamily="34" charset="0"/>
              </a:rPr>
              <a:t> </a:t>
            </a:r>
            <a:r>
              <a:rPr lang="it-IT" altLang="it-IT" sz="1600" dirty="0" err="1">
                <a:latin typeface="Arial Narrow" panose="020B0606020202030204" pitchFamily="34" charset="0"/>
              </a:rPr>
              <a:t>ovary</a:t>
            </a:r>
            <a:r>
              <a:rPr lang="it-IT" altLang="it-IT" sz="1600" dirty="0">
                <a:latin typeface="Arial Narrow" panose="020B0606020202030204" pitchFamily="34" charset="0"/>
              </a:rPr>
              <a:t> (</a:t>
            </a:r>
            <a:r>
              <a:rPr lang="it-IT" altLang="it-IT" sz="1600" dirty="0" err="1">
                <a:latin typeface="Arial Narrow" panose="020B0606020202030204" pitchFamily="34" charset="0"/>
              </a:rPr>
              <a:t>chinese</a:t>
            </a:r>
            <a:r>
              <a:rPr lang="it-IT" altLang="it-IT" sz="1600" dirty="0">
                <a:latin typeface="Arial Narrow" panose="020B0606020202030204" pitchFamily="34" charset="0"/>
              </a:rPr>
              <a:t> </a:t>
            </a:r>
            <a:r>
              <a:rPr lang="it-IT" altLang="it-IT" sz="1600" dirty="0" err="1">
                <a:latin typeface="Arial Narrow" panose="020B0606020202030204" pitchFamily="34" charset="0"/>
              </a:rPr>
              <a:t>hamster</a:t>
            </a:r>
            <a:r>
              <a:rPr lang="it-IT" altLang="it-IT" sz="1600" dirty="0">
                <a:latin typeface="Arial Narrow" panose="020B060602020203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 dirty="0">
              <a:latin typeface="Arial Narrow" panose="020B0606020202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latin typeface="Arial Narrow" panose="020B0606020202030204" pitchFamily="34" charset="0"/>
              </a:rPr>
              <a:t>HEK-293</a:t>
            </a:r>
            <a:r>
              <a:rPr lang="it-IT" altLang="it-IT" sz="1600" dirty="0">
                <a:latin typeface="Arial Narrow" panose="020B0606020202030204" pitchFamily="34" charset="0"/>
              </a:rPr>
              <a:t> </a:t>
            </a:r>
            <a:r>
              <a:rPr lang="it-IT" altLang="it-IT" sz="1800" dirty="0" err="1">
                <a:latin typeface="Arial Narrow" panose="020B0606020202030204" pitchFamily="34" charset="0"/>
              </a:rPr>
              <a:t>generated</a:t>
            </a:r>
            <a:r>
              <a:rPr lang="it-IT" altLang="it-IT" sz="1800" dirty="0">
                <a:latin typeface="Arial Narrow" panose="020B0606020202030204" pitchFamily="34" charset="0"/>
              </a:rPr>
              <a:t> by </a:t>
            </a:r>
            <a:r>
              <a:rPr lang="it-IT" altLang="it-IT" sz="1800" dirty="0" err="1">
                <a:latin typeface="Arial Narrow" panose="020B0606020202030204" pitchFamily="34" charset="0"/>
              </a:rPr>
              <a:t>transformation</a:t>
            </a:r>
            <a:r>
              <a:rPr lang="it-IT" altLang="it-IT" sz="1800" dirty="0">
                <a:latin typeface="Arial Narrow" panose="020B0606020202030204" pitchFamily="34" charset="0"/>
              </a:rPr>
              <a:t> of </a:t>
            </a:r>
            <a:r>
              <a:rPr lang="it-IT" altLang="it-IT" sz="1800" dirty="0" err="1">
                <a:latin typeface="Arial Narrow" panose="020B0606020202030204" pitchFamily="34" charset="0"/>
              </a:rPr>
              <a:t>embryonic</a:t>
            </a:r>
            <a:r>
              <a:rPr lang="it-IT" altLang="it-IT" sz="1800" dirty="0">
                <a:latin typeface="Arial Narrow" panose="020B0606020202030204" pitchFamily="34" charset="0"/>
              </a:rPr>
              <a:t> </a:t>
            </a:r>
            <a:r>
              <a:rPr lang="it-IT" altLang="it-IT" sz="1800" dirty="0" err="1">
                <a:latin typeface="Arial Narrow" panose="020B0606020202030204" pitchFamily="34" charset="0"/>
              </a:rPr>
              <a:t>kidney</a:t>
            </a:r>
            <a:r>
              <a:rPr lang="it-IT" altLang="it-IT" sz="1800" dirty="0">
                <a:latin typeface="Arial Narrow" panose="020B0606020202030204" pitchFamily="34" charset="0"/>
              </a:rPr>
              <a:t> </a:t>
            </a:r>
            <a:r>
              <a:rPr lang="it-IT" altLang="it-IT" sz="1800" dirty="0" err="1">
                <a:latin typeface="Arial Narrow" panose="020B0606020202030204" pitchFamily="34" charset="0"/>
              </a:rPr>
              <a:t>cells</a:t>
            </a:r>
            <a:r>
              <a:rPr lang="it-IT" altLang="it-IT" sz="1800" dirty="0">
                <a:latin typeface="Arial Narrow" panose="020B0606020202030204" pitchFamily="34" charset="0"/>
              </a:rPr>
              <a:t> (human)</a:t>
            </a:r>
          </a:p>
        </p:txBody>
      </p:sp>
      <p:sp>
        <p:nvSpPr>
          <p:cNvPr id="35843" name="Segnaposto numero diapositiva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8BC7510-DEBD-4870-B6C2-7DAE780949CF}" type="slidenum">
              <a:rPr lang="it-IT" altLang="it-IT" sz="1200">
                <a:solidFill>
                  <a:srgbClr val="898989"/>
                </a:solidFill>
              </a:rPr>
              <a:t>29</a:t>
            </a:fld>
            <a:endParaRPr lang="it-IT" altLang="it-IT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663CA85-0C0B-E0CF-3720-CDDFA2697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830016-2DC0-44CE-8BA5-4F6AF2411B64}" type="slidenum">
              <a:rPr lang="it-IT" altLang="it-IT" smtClean="0"/>
              <a:t>3</a:t>
            </a:fld>
            <a:endParaRPr lang="it-IT" altLang="it-IT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7CF9AF37-2D51-A454-59FD-000D086E90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4418" y="260648"/>
            <a:ext cx="8458200" cy="609600"/>
          </a:xfrm>
        </p:spPr>
        <p:txBody>
          <a:bodyPr/>
          <a:lstStyle/>
          <a:p>
            <a:pPr eaLnBrk="1" hangingPunct="1"/>
            <a:r>
              <a:rPr lang="it-IT" altLang="it-IT" sz="2400" b="1" dirty="0" err="1">
                <a:latin typeface="Arial Narrow" panose="020B0606020202030204" pitchFamily="34" charset="0"/>
              </a:rPr>
              <a:t>Evolution</a:t>
            </a:r>
            <a:r>
              <a:rPr lang="it-IT" altLang="it-IT" sz="2400" b="1" dirty="0">
                <a:latin typeface="Arial Narrow" panose="020B0606020202030204" pitchFamily="34" charset="0"/>
              </a:rPr>
              <a:t> of a </a:t>
            </a:r>
            <a:r>
              <a:rPr lang="it-IT" altLang="it-IT" sz="2400" b="1" dirty="0" err="1">
                <a:latin typeface="Arial Narrow" panose="020B0606020202030204" pitchFamily="34" charset="0"/>
              </a:rPr>
              <a:t>cell</a:t>
            </a:r>
            <a:r>
              <a:rPr lang="it-IT" altLang="it-IT" sz="2400" b="1" dirty="0">
                <a:latin typeface="Arial Narrow" panose="020B0606020202030204" pitchFamily="34" charset="0"/>
              </a:rPr>
              <a:t> culture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CE721A1-A4B6-FC90-ACA8-FFED0E15E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223785"/>
            <a:ext cx="7249108" cy="4779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7915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206946" y="188640"/>
            <a:ext cx="87301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Primary cells </a:t>
            </a:r>
          </a:p>
          <a:p>
            <a:r>
              <a:rPr lang="en-US" sz="1600" dirty="0"/>
              <a:t>closely represent the </a:t>
            </a:r>
            <a:r>
              <a:rPr lang="en-US" sz="1600" dirty="0">
                <a:solidFill>
                  <a:srgbClr val="FF0000"/>
                </a:solidFill>
              </a:rPr>
              <a:t>physiological state </a:t>
            </a:r>
            <a:r>
              <a:rPr lang="en-US" sz="1600" dirty="0"/>
              <a:t>of a particular cell type in vivo, but they are susceptible to </a:t>
            </a:r>
            <a:r>
              <a:rPr lang="en-US" sz="1600" dirty="0">
                <a:solidFill>
                  <a:srgbClr val="FF0000"/>
                </a:solidFill>
              </a:rPr>
              <a:t>replicative senescence</a:t>
            </a:r>
            <a:r>
              <a:rPr lang="en-US" sz="1600" dirty="0"/>
              <a:t>, so their value in the laboratory setting is limited.</a:t>
            </a:r>
            <a:endParaRPr lang="it-IT" sz="1600" dirty="0"/>
          </a:p>
        </p:txBody>
      </p:sp>
      <p:sp>
        <p:nvSpPr>
          <p:cNvPr id="6" name="Rettangolo 5"/>
          <p:cNvSpPr/>
          <p:nvPr/>
        </p:nvSpPr>
        <p:spPr>
          <a:xfrm>
            <a:off x="206946" y="1412776"/>
            <a:ext cx="86581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err="1"/>
              <a:t>Continous</a:t>
            </a:r>
            <a:r>
              <a:rPr lang="en-US" sz="1600" b="1" dirty="0"/>
              <a:t> cell lines</a:t>
            </a:r>
            <a:r>
              <a:rPr lang="en-US" sz="1600" dirty="0"/>
              <a:t>, </a:t>
            </a:r>
          </a:p>
          <a:p>
            <a:r>
              <a:rPr lang="en-US" sz="1600" dirty="0"/>
              <a:t>on the other hand, are </a:t>
            </a:r>
            <a:r>
              <a:rPr lang="en-US" sz="1600" dirty="0">
                <a:solidFill>
                  <a:srgbClr val="FF0000"/>
                </a:solidFill>
              </a:rPr>
              <a:t>not encumbered by replicative senescence</a:t>
            </a:r>
            <a:r>
              <a:rPr lang="en-US" sz="1600" dirty="0"/>
              <a:t>, but, they often contain </a:t>
            </a:r>
            <a:r>
              <a:rPr lang="en-US" sz="1600" dirty="0">
                <a:solidFill>
                  <a:srgbClr val="FF0000"/>
                </a:solidFill>
              </a:rPr>
              <a:t>numerous genetic mutations</a:t>
            </a:r>
            <a:r>
              <a:rPr lang="en-US" sz="1600" dirty="0"/>
              <a:t>, exhibit an unstable karyotype and have protein expression patterns that are not comparable with the cell type they are intended to represent.</a:t>
            </a:r>
            <a:endParaRPr lang="it-IT" sz="1600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/>
          <a:srcRect l="12521" t="39612" r="61203" b="15582"/>
          <a:stretch>
            <a:fillRect/>
          </a:stretch>
        </p:blipFill>
        <p:spPr>
          <a:xfrm>
            <a:off x="1475656" y="3140968"/>
            <a:ext cx="3528392" cy="338437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/>
          <a:srcRect l="62865" t="39612" r="24164" b="15582"/>
          <a:stretch>
            <a:fillRect/>
          </a:stretch>
        </p:blipFill>
        <p:spPr>
          <a:xfrm>
            <a:off x="5076056" y="3140968"/>
            <a:ext cx="1741632" cy="3384376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830016-2DC0-44CE-8BA5-4F6AF2411B64}" type="slidenum">
              <a:rPr lang="it-IT" altLang="it-IT"/>
              <a:t>31</a:t>
            </a:fld>
            <a:endParaRPr lang="it-IT" altLang="it-IT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99260" y="1450340"/>
            <a:ext cx="5615940" cy="3957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830016-2DC0-44CE-8BA5-4F6AF2411B64}" type="slidenum">
              <a:rPr lang="it-IT" altLang="it-IT"/>
              <a:t>32</a:t>
            </a:fld>
            <a:endParaRPr lang="it-IT" altLang="it-IT"/>
          </a:p>
        </p:txBody>
      </p:sp>
      <p:sp>
        <p:nvSpPr>
          <p:cNvPr id="5" name="Text Box 4"/>
          <p:cNvSpPr txBox="1"/>
          <p:nvPr/>
        </p:nvSpPr>
        <p:spPr>
          <a:xfrm>
            <a:off x="88265" y="2475230"/>
            <a:ext cx="5012055" cy="3538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/>
              <a:t> </a:t>
            </a:r>
            <a:r>
              <a:rPr lang="en-US" sz="1400">
                <a:sym typeface="+mn-ea"/>
              </a:rPr>
              <a:t>Indeed, substantial chromosomal aberrations in the HeLa cell line have been revealed by cytogenetic methods </a:t>
            </a:r>
            <a:endParaRPr lang="en-US" sz="1400"/>
          </a:p>
          <a:p>
            <a:endParaRPr lang="en-US" sz="1400"/>
          </a:p>
          <a:p>
            <a:r>
              <a:rPr lang="en-US" sz="1400">
                <a:sym typeface="+mn-ea"/>
              </a:rPr>
              <a:t> A combination of these techniques (CGH),  (FISH),  (SKY)] has been used to determine the karyotype of a CCL2 HeLa cell line </a:t>
            </a:r>
            <a:endParaRPr lang="en-US" sz="1400"/>
          </a:p>
          <a:p>
            <a:r>
              <a:rPr lang="en-US" sz="1400">
                <a:sym typeface="+mn-ea"/>
              </a:rPr>
              <a:t>This cell line contained two subclonal populations, which were both hypertriploid (3n+), with</a:t>
            </a:r>
          </a:p>
          <a:p>
            <a:endParaRPr lang="en-US"/>
          </a:p>
          <a:p>
            <a:r>
              <a:rPr lang="it-IT" altLang="en-US"/>
              <a:t>- </a:t>
            </a:r>
            <a:r>
              <a:rPr lang="en-US" b="1">
                <a:solidFill>
                  <a:srgbClr val="FF0000"/>
                </a:solidFill>
              </a:rPr>
              <a:t>a variable total number of chromosomes (76−80)</a:t>
            </a:r>
            <a:r>
              <a:rPr lang="en-US"/>
              <a:t> </a:t>
            </a:r>
          </a:p>
          <a:p>
            <a:endParaRPr lang="en-US"/>
          </a:p>
          <a:p>
            <a:r>
              <a:rPr lang="it-IT" altLang="en-US"/>
              <a:t>- </a:t>
            </a:r>
            <a:r>
              <a:rPr lang="it-IT" altLang="en-US">
                <a:solidFill>
                  <a:srgbClr val="FF0000"/>
                </a:solidFill>
              </a:rPr>
              <a:t>a</a:t>
            </a:r>
            <a:r>
              <a:rPr lang="en-US">
                <a:solidFill>
                  <a:srgbClr val="FF0000"/>
                </a:solidFill>
              </a:rPr>
              <a:t> variable number of abnormal chromosomes (22−25)</a:t>
            </a:r>
            <a:r>
              <a:rPr lang="en-US"/>
              <a:t> per cell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045075" y="2715260"/>
            <a:ext cx="4038600" cy="2845435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28454" t="19403" r="28808" b="59932"/>
          <a:stretch>
            <a:fillRect/>
          </a:stretch>
        </p:blipFill>
        <p:spPr>
          <a:xfrm>
            <a:off x="901700" y="281305"/>
            <a:ext cx="6721475" cy="18275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206946" y="188640"/>
            <a:ext cx="87301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Primary cells </a:t>
            </a:r>
          </a:p>
          <a:p>
            <a:r>
              <a:rPr lang="en-US" sz="1600" dirty="0"/>
              <a:t>closely represent the </a:t>
            </a:r>
            <a:r>
              <a:rPr lang="en-US" sz="1600" dirty="0">
                <a:solidFill>
                  <a:srgbClr val="FF0000"/>
                </a:solidFill>
              </a:rPr>
              <a:t>physiological state </a:t>
            </a:r>
            <a:r>
              <a:rPr lang="en-US" sz="1600" dirty="0"/>
              <a:t>of a particular cell type in vivo, but they are susceptible to </a:t>
            </a:r>
            <a:r>
              <a:rPr lang="en-US" sz="1600" dirty="0">
                <a:solidFill>
                  <a:srgbClr val="FF0000"/>
                </a:solidFill>
              </a:rPr>
              <a:t>replicative senescence</a:t>
            </a:r>
            <a:r>
              <a:rPr lang="en-US" sz="1600" dirty="0"/>
              <a:t>, so their value in the laboratory setting is limited.</a:t>
            </a:r>
            <a:endParaRPr lang="it-IT" sz="1600" dirty="0"/>
          </a:p>
        </p:txBody>
      </p:sp>
      <p:sp>
        <p:nvSpPr>
          <p:cNvPr id="6" name="Rettangolo 5"/>
          <p:cNvSpPr/>
          <p:nvPr/>
        </p:nvSpPr>
        <p:spPr>
          <a:xfrm>
            <a:off x="209850" y="1628800"/>
            <a:ext cx="86581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err="1"/>
              <a:t>Continous</a:t>
            </a:r>
            <a:r>
              <a:rPr lang="en-US" sz="1600" b="1" dirty="0"/>
              <a:t> cell lines</a:t>
            </a:r>
            <a:r>
              <a:rPr lang="en-US" sz="1600" dirty="0"/>
              <a:t>, </a:t>
            </a:r>
          </a:p>
          <a:p>
            <a:r>
              <a:rPr lang="en-US" sz="1600" dirty="0"/>
              <a:t>on the other hand, are </a:t>
            </a:r>
            <a:r>
              <a:rPr lang="en-US" sz="1600" dirty="0">
                <a:solidFill>
                  <a:srgbClr val="FF0000"/>
                </a:solidFill>
              </a:rPr>
              <a:t>not encumbered by replicative senescence</a:t>
            </a:r>
            <a:r>
              <a:rPr lang="en-US" sz="1600" dirty="0"/>
              <a:t>, but they often contain </a:t>
            </a:r>
            <a:r>
              <a:rPr lang="en-US" sz="1600" dirty="0">
                <a:solidFill>
                  <a:srgbClr val="FF0000"/>
                </a:solidFill>
              </a:rPr>
              <a:t>numerous genetic mutations</a:t>
            </a:r>
            <a:r>
              <a:rPr lang="en-US" sz="1600" dirty="0"/>
              <a:t>, exhibit an unstable karyotype and have protein expression patterns that are not comparable with the cell type they are intended to represent.</a:t>
            </a:r>
            <a:endParaRPr lang="it-IT" sz="1600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/>
          <a:srcRect l="12521" t="39612" r="61203" b="15582"/>
          <a:stretch>
            <a:fillRect/>
          </a:stretch>
        </p:blipFill>
        <p:spPr>
          <a:xfrm>
            <a:off x="1475656" y="3140968"/>
            <a:ext cx="3528392" cy="338437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/>
          <a:srcRect l="62865" t="39612" r="24164" b="15582"/>
          <a:stretch>
            <a:fillRect/>
          </a:stretch>
        </p:blipFill>
        <p:spPr>
          <a:xfrm>
            <a:off x="5076056" y="3140968"/>
            <a:ext cx="1741632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0676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830016-2DC0-44CE-8BA5-4F6AF2411B64}" type="slidenum">
              <a:rPr lang="it-IT" altLang="it-IT" smtClean="0">
                <a:latin typeface="Arial" panose="020B0604020202020204" pitchFamily="34" charset="0"/>
              </a:rPr>
              <a:t>34</a:t>
            </a:fld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717693" y="430972"/>
            <a:ext cx="57086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Strategies for Creating Immortal Cells</a:t>
            </a:r>
            <a:endParaRPr lang="it-IT" sz="2400" b="1" dirty="0"/>
          </a:p>
        </p:txBody>
      </p:sp>
      <p:sp>
        <p:nvSpPr>
          <p:cNvPr id="6" name="Rettangolo 5"/>
          <p:cNvSpPr/>
          <p:nvPr/>
        </p:nvSpPr>
        <p:spPr>
          <a:xfrm>
            <a:off x="395536" y="1340768"/>
            <a:ext cx="8496944" cy="316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500" dirty="0"/>
              <a:t>Several methods exist for immortalizing mammalian cells in culture conditions. </a:t>
            </a:r>
          </a:p>
          <a:p>
            <a:pPr algn="just">
              <a:lnSpc>
                <a:spcPct val="150000"/>
              </a:lnSpc>
            </a:pPr>
            <a:endParaRPr lang="en-US" sz="1500" dirty="0"/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500" dirty="0"/>
              <a:t>One method is to use </a:t>
            </a:r>
            <a:r>
              <a:rPr lang="en-US" sz="1500" b="1" dirty="0">
                <a:solidFill>
                  <a:srgbClr val="FF0000"/>
                </a:solidFill>
              </a:rPr>
              <a:t>viral genes</a:t>
            </a:r>
            <a:r>
              <a:rPr lang="en-US" sz="1500" b="1" dirty="0"/>
              <a:t>, such as the simian virus 40 (SV40) T antigen,</a:t>
            </a:r>
            <a:r>
              <a:rPr lang="en-US" sz="1500" dirty="0"/>
              <a:t> to induce immortalization.</a:t>
            </a:r>
          </a:p>
          <a:p>
            <a:pPr algn="just">
              <a:lnSpc>
                <a:spcPct val="150000"/>
              </a:lnSpc>
            </a:pPr>
            <a:endParaRPr lang="en-US" sz="1500" dirty="0"/>
          </a:p>
          <a:p>
            <a:pPr algn="just">
              <a:lnSpc>
                <a:spcPct val="150000"/>
              </a:lnSpc>
            </a:pPr>
            <a:r>
              <a:rPr lang="en-US" sz="1500" b="1" dirty="0"/>
              <a:t>SV40 T antigen </a:t>
            </a:r>
            <a:r>
              <a:rPr lang="en-US" sz="1500" dirty="0"/>
              <a:t>has been shown to be the simplest and most reliable agent for the immortalization of many different cell types and the mechanism of SV40 T antigen in cell immortalization is relatively well understood. The transforming activity of </a:t>
            </a:r>
            <a:r>
              <a:rPr lang="en-US" sz="1500" dirty="0" err="1"/>
              <a:t>TAg</a:t>
            </a:r>
            <a:r>
              <a:rPr lang="en-US" sz="1500" dirty="0"/>
              <a:t> is due in large part to its </a:t>
            </a:r>
            <a:r>
              <a:rPr lang="en-US" sz="1500" b="1" dirty="0"/>
              <a:t>perturbation of the retinoblastoma (</a:t>
            </a:r>
            <a:r>
              <a:rPr lang="en-US" sz="1500" b="1" dirty="0" err="1"/>
              <a:t>pRb</a:t>
            </a:r>
            <a:r>
              <a:rPr lang="en-US" sz="1500" b="1" dirty="0"/>
              <a:t>) and p53 tumor suppressor proteins</a:t>
            </a:r>
            <a:r>
              <a:rPr lang="en-US" sz="1500" dirty="0"/>
              <a:t>.</a:t>
            </a:r>
            <a:endParaRPr lang="it-IT" sz="1500" dirty="0"/>
          </a:p>
        </p:txBody>
      </p:sp>
      <p:sp>
        <p:nvSpPr>
          <p:cNvPr id="7" name="Rettangolo 6"/>
          <p:cNvSpPr/>
          <p:nvPr/>
        </p:nvSpPr>
        <p:spPr>
          <a:xfrm>
            <a:off x="179383" y="4941168"/>
            <a:ext cx="8280920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600" dirty="0"/>
              <a:t>The most recently discovered approach to cell immortalization is through the expression of </a:t>
            </a:r>
            <a:r>
              <a:rPr lang="en-US" sz="1600" b="1" dirty="0">
                <a:solidFill>
                  <a:srgbClr val="FF0000"/>
                </a:solidFill>
              </a:rPr>
              <a:t>Telomerase Reverse Transcriptase protein </a:t>
            </a:r>
            <a:r>
              <a:rPr lang="en-US" sz="1600" b="1" dirty="0"/>
              <a:t>(TERT), </a:t>
            </a:r>
            <a:r>
              <a:rPr lang="en-US" sz="1600" dirty="0"/>
              <a:t>particularly for cells that are most affected by telomere length, such as human cells </a:t>
            </a:r>
            <a:endParaRPr lang="it-IT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323528" y="219959"/>
            <a:ext cx="49685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/>
              <a:t>The enzyme </a:t>
            </a:r>
            <a:r>
              <a:rPr lang="en-US" sz="1600" b="1" dirty="0"/>
              <a:t>telomerase</a:t>
            </a:r>
            <a:r>
              <a:rPr lang="en-US" sz="1600" dirty="0"/>
              <a:t> can prevent the shortening of telomeres</a:t>
            </a:r>
          </a:p>
          <a:p>
            <a:pPr algn="just"/>
            <a:r>
              <a:rPr lang="en-US" sz="1600" dirty="0"/>
              <a:t> </a:t>
            </a:r>
          </a:p>
          <a:p>
            <a:pPr algn="just"/>
            <a:r>
              <a:rPr lang="en-US" sz="1600" b="1" dirty="0">
                <a:solidFill>
                  <a:srgbClr val="FF0000"/>
                </a:solidFill>
              </a:rPr>
              <a:t>the transfer of exogenous hTERT cDNA </a:t>
            </a:r>
            <a:r>
              <a:rPr lang="en-US" sz="1600" b="1" dirty="0"/>
              <a:t> </a:t>
            </a:r>
            <a:r>
              <a:rPr lang="en-US" sz="1600" dirty="0"/>
              <a:t>(encoding the catalytic subunit of human telomerase) </a:t>
            </a:r>
          </a:p>
          <a:p>
            <a:pPr algn="just"/>
            <a:endParaRPr lang="en-US" sz="1600" b="1" dirty="0"/>
          </a:p>
          <a:p>
            <a:pPr algn="just"/>
            <a:r>
              <a:rPr lang="en-US" sz="1600" b="1" dirty="0"/>
              <a:t>can be used to prevent telomere shortening, overcome telomere-controlled senescence, and immortalize primary human cells.</a:t>
            </a:r>
            <a:r>
              <a:rPr lang="en-US" sz="1600" dirty="0"/>
              <a:t> </a:t>
            </a:r>
            <a:endParaRPr lang="it-IT" sz="16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90375AD-348C-61DE-7FB6-DF42F8BB5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169" y="3356992"/>
            <a:ext cx="6525661" cy="3394996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E380DCF7-A57B-C4A5-99FE-704FBF065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9339" y="1052736"/>
            <a:ext cx="2925261" cy="11521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287524" y="404664"/>
            <a:ext cx="8568952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                           hTERT Immortalization of Primary Cells </a:t>
            </a:r>
          </a:p>
          <a:p>
            <a:endParaRPr lang="en-US" sz="1600" dirty="0"/>
          </a:p>
          <a:p>
            <a:endParaRPr lang="en-US" sz="1600" dirty="0"/>
          </a:p>
          <a:p>
            <a:pPr algn="just"/>
            <a:r>
              <a:rPr lang="en-US" sz="1600" dirty="0"/>
              <a:t>Transfection of hTERT into human primary cells leads to </a:t>
            </a:r>
            <a:r>
              <a:rPr lang="en-US" sz="1600" b="1" dirty="0"/>
              <a:t>elongation and maintenance of the telomere ends of the chromosomes.</a:t>
            </a:r>
            <a:r>
              <a:rPr lang="en-US" sz="1600" dirty="0"/>
              <a:t> </a:t>
            </a:r>
          </a:p>
          <a:p>
            <a:pPr algn="just"/>
            <a:r>
              <a:rPr lang="en-US" sz="1600" dirty="0"/>
              <a:t>In many instances, </a:t>
            </a:r>
            <a:r>
              <a:rPr lang="en-US" sz="1600" b="1" dirty="0">
                <a:solidFill>
                  <a:srgbClr val="FF0000"/>
                </a:solidFill>
              </a:rPr>
              <a:t>forced expression of hTERT alone </a:t>
            </a:r>
            <a:r>
              <a:rPr lang="en-US" sz="1600" dirty="0"/>
              <a:t>enables the cells to repress replicative senescence and overcome the growth crisis, effectively leading to their immortalization. </a:t>
            </a:r>
          </a:p>
          <a:p>
            <a:pPr algn="just"/>
            <a:endParaRPr lang="en-US" sz="1600" dirty="0"/>
          </a:p>
          <a:p>
            <a:pPr algn="just"/>
            <a:endParaRPr lang="en-US" sz="1600" dirty="0"/>
          </a:p>
          <a:p>
            <a:pPr algn="just"/>
            <a:r>
              <a:rPr lang="en-US" sz="1600" dirty="0"/>
              <a:t>In some cases, </a:t>
            </a:r>
            <a:r>
              <a:rPr lang="en-US" sz="1600" b="1" dirty="0">
                <a:solidFill>
                  <a:srgbClr val="FF0000"/>
                </a:solidFill>
              </a:rPr>
              <a:t>more than one immortalization agent may be required </a:t>
            </a:r>
            <a:r>
              <a:rPr lang="en-US" sz="1600" dirty="0"/>
              <a:t>to successfully immortalize a particular cell type. For example primary cell lines may be immortalized using </a:t>
            </a:r>
            <a:r>
              <a:rPr lang="en-US" sz="1600" b="1" dirty="0"/>
              <a:t>a combination of hTERT with one or more of the following</a:t>
            </a:r>
            <a:r>
              <a:rPr lang="en-US" sz="1600" dirty="0"/>
              <a:t> genes encoding:</a:t>
            </a:r>
          </a:p>
          <a:p>
            <a:pPr algn="just"/>
            <a:r>
              <a:rPr lang="en-US" sz="1600" dirty="0"/>
              <a:t>- viral (simian virus 40 (SV40) </a:t>
            </a:r>
            <a:r>
              <a:rPr lang="en-US" sz="1600" b="1" dirty="0"/>
              <a:t>large T antigen </a:t>
            </a:r>
          </a:p>
          <a:p>
            <a:pPr marL="285750" indent="-285750" algn="just">
              <a:buFontTx/>
              <a:buChar char="-"/>
            </a:pPr>
            <a:r>
              <a:rPr lang="en-US" sz="1600" dirty="0"/>
              <a:t>human papilloma virus-16 (HPV-16) </a:t>
            </a:r>
            <a:r>
              <a:rPr lang="en-US" sz="1600" b="1" dirty="0"/>
              <a:t>E6/E7</a:t>
            </a:r>
            <a:r>
              <a:rPr lang="en-US" sz="1600" dirty="0"/>
              <a:t>)</a:t>
            </a:r>
          </a:p>
          <a:p>
            <a:pPr marL="285750" indent="-285750" algn="just">
              <a:buFontTx/>
              <a:buChar char="-"/>
            </a:pPr>
            <a:r>
              <a:rPr lang="en-US" sz="1600" dirty="0"/>
              <a:t>non-viral (Cdk-4 and Bmi-1) </a:t>
            </a:r>
            <a:r>
              <a:rPr lang="en-US" sz="1600" dirty="0" err="1"/>
              <a:t>oncoproteins</a:t>
            </a:r>
            <a:r>
              <a:rPr lang="en-US" sz="1600" dirty="0"/>
              <a:t>. </a:t>
            </a:r>
          </a:p>
          <a:p>
            <a:pPr algn="just"/>
            <a:endParaRPr lang="en-US" sz="1600" dirty="0"/>
          </a:p>
          <a:p>
            <a:pPr algn="just"/>
            <a:endParaRPr lang="en-US" sz="1600" dirty="0"/>
          </a:p>
          <a:p>
            <a:pPr algn="just"/>
            <a:r>
              <a:rPr lang="en-US" sz="1600" dirty="0"/>
              <a:t>hTERT immortalized cells are </a:t>
            </a:r>
            <a:r>
              <a:rPr lang="en-US" sz="1600" b="1" dirty="0"/>
              <a:t>mostly diploid, </a:t>
            </a:r>
            <a:r>
              <a:rPr lang="en-US" sz="1600" dirty="0"/>
              <a:t>but may become pseudo-diploid especially at high passage number. </a:t>
            </a:r>
          </a:p>
          <a:p>
            <a:pPr algn="just"/>
            <a:endParaRPr lang="en-US" sz="1600" dirty="0"/>
          </a:p>
          <a:p>
            <a:pPr algn="just"/>
            <a:r>
              <a:rPr lang="en-US" sz="1600" dirty="0"/>
              <a:t>In many cases, when cells become pseudo-diploid they still retain most primary cell functions. </a:t>
            </a:r>
            <a:endParaRPr lang="it-IT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830016-2DC0-44CE-8BA5-4F6AF2411B64}" type="slidenum">
              <a:rPr lang="it-IT" altLang="it-IT" smtClean="0"/>
              <a:t>37</a:t>
            </a:fld>
            <a:endParaRPr lang="it-IT" alt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l="11413" t="2400" r="16925" b="3800"/>
          <a:stretch>
            <a:fillRect/>
          </a:stretch>
        </p:blipFill>
        <p:spPr>
          <a:xfrm>
            <a:off x="251520" y="161993"/>
            <a:ext cx="8640960" cy="6362026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830016-2DC0-44CE-8BA5-4F6AF2411B64}" type="slidenum">
              <a:rPr lang="it-IT" altLang="it-IT" smtClean="0"/>
              <a:t>38</a:t>
            </a:fld>
            <a:endParaRPr lang="it-IT" alt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l="4325" t="3800" r="52362" b="40200"/>
          <a:stretch>
            <a:fillRect/>
          </a:stretch>
        </p:blipFill>
        <p:spPr>
          <a:xfrm>
            <a:off x="1547664" y="2907057"/>
            <a:ext cx="5456098" cy="396807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69" y="136525"/>
            <a:ext cx="7848872" cy="2885615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830016-2DC0-44CE-8BA5-4F6AF2411B64}" type="slidenum">
              <a:rPr lang="it-IT" altLang="it-IT" smtClean="0"/>
              <a:t>39</a:t>
            </a:fld>
            <a:endParaRPr lang="it-IT" alt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l="12521" t="31499" r="24164" b="15582"/>
          <a:stretch>
            <a:fillRect/>
          </a:stretch>
        </p:blipFill>
        <p:spPr>
          <a:xfrm>
            <a:off x="107504" y="1124744"/>
            <a:ext cx="8883272" cy="4176464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3635896" y="1700808"/>
            <a:ext cx="1872208" cy="3672408"/>
          </a:xfrm>
          <a:prstGeom prst="rect">
            <a:avLst/>
          </a:prstGeom>
          <a:solidFill>
            <a:srgbClr val="4F81BD">
              <a:alpha val="1607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4FCD482-9C35-C56F-E975-5BDC81D65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89229" y="6314549"/>
            <a:ext cx="2133600" cy="365125"/>
          </a:xfrm>
        </p:spPr>
        <p:txBody>
          <a:bodyPr/>
          <a:lstStyle/>
          <a:p>
            <a:pPr>
              <a:defRPr/>
            </a:pPr>
            <a:fld id="{16830016-2DC0-44CE-8BA5-4F6AF2411B64}" type="slidenum">
              <a:rPr lang="it-IT" altLang="it-IT" smtClean="0"/>
              <a:t>4</a:t>
            </a:fld>
            <a:endParaRPr lang="it-IT" alt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5A50951-205E-06FD-518E-53A3A8A3A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196611"/>
            <a:ext cx="6480720" cy="4536504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C7B70007-AE11-7B55-E835-D2C2AEB35E6F}"/>
              </a:ext>
            </a:extLst>
          </p:cNvPr>
          <p:cNvSpPr txBox="1"/>
          <p:nvPr/>
        </p:nvSpPr>
        <p:spPr>
          <a:xfrm>
            <a:off x="395536" y="954069"/>
            <a:ext cx="4572000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lnSpc>
                <a:spcPct val="90000"/>
              </a:lnSpc>
              <a:spcAft>
                <a:spcPct val="30000"/>
              </a:spcAft>
            </a:pPr>
            <a:r>
              <a:rPr lang="it-IT" altLang="it-IT" sz="18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Cells</a:t>
            </a:r>
            <a:r>
              <a:rPr lang="it-IT" altLang="it-IT" sz="1800" dirty="0">
                <a:solidFill>
                  <a:srgbClr val="FF0000"/>
                </a:solidFill>
                <a:latin typeface="Arial Narrow" panose="020B0606020202030204" pitchFamily="34" charset="0"/>
              </a:rPr>
              <a:t> from a sample (</a:t>
            </a:r>
            <a:r>
              <a:rPr lang="it-IT" altLang="it-IT" sz="18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organ</a:t>
            </a:r>
            <a:r>
              <a:rPr lang="it-IT" altLang="it-IT" sz="1800" dirty="0">
                <a:solidFill>
                  <a:srgbClr val="FF0000"/>
                </a:solidFill>
                <a:latin typeface="Arial Narrow" panose="020B0606020202030204" pitchFamily="34" charset="0"/>
              </a:rPr>
              <a:t>, </a:t>
            </a:r>
            <a:r>
              <a:rPr lang="it-IT" altLang="it-IT" sz="18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biopsy</a:t>
            </a:r>
            <a:r>
              <a:rPr lang="it-IT" altLang="it-IT" sz="1800" dirty="0">
                <a:solidFill>
                  <a:srgbClr val="FF0000"/>
                </a:solidFill>
                <a:latin typeface="Arial Narrow" panose="020B0606020202030204" pitchFamily="34" charset="0"/>
              </a:rPr>
              <a:t>, </a:t>
            </a:r>
            <a:r>
              <a:rPr lang="it-IT" altLang="it-IT" sz="18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embryos</a:t>
            </a:r>
            <a:r>
              <a:rPr lang="it-IT" altLang="it-IT" sz="1800" dirty="0">
                <a:solidFill>
                  <a:srgbClr val="FF0000"/>
                </a:solidFill>
                <a:latin typeface="Arial Narrow" panose="020B0606020202030204" pitchFamily="34" charset="0"/>
              </a:rPr>
              <a:t>).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3AE4D94-17AD-FE56-C435-E044243C16FA}"/>
              </a:ext>
            </a:extLst>
          </p:cNvPr>
          <p:cNvSpPr txBox="1"/>
          <p:nvPr/>
        </p:nvSpPr>
        <p:spPr>
          <a:xfrm>
            <a:off x="683568" y="5733114"/>
            <a:ext cx="3552403" cy="674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lnSpc>
                <a:spcPct val="90000"/>
              </a:lnSpc>
              <a:spcAft>
                <a:spcPct val="30000"/>
              </a:spcAft>
            </a:pPr>
            <a:r>
              <a:rPr lang="it-IT" altLang="it-IT" sz="1800" dirty="0"/>
              <a:t>Control of  </a:t>
            </a:r>
            <a:r>
              <a:rPr lang="it-IT" altLang="it-IT" dirty="0" err="1"/>
              <a:t>cell</a:t>
            </a:r>
            <a:r>
              <a:rPr lang="it-IT" altLang="it-IT" dirty="0"/>
              <a:t> </a:t>
            </a:r>
            <a:r>
              <a:rPr lang="it-IT" altLang="it-IT" dirty="0" err="1"/>
              <a:t>viability</a:t>
            </a:r>
            <a:r>
              <a:rPr lang="it-IT" altLang="it-IT" dirty="0"/>
              <a:t> </a:t>
            </a:r>
          </a:p>
          <a:p>
            <a:pPr algn="just" eaLnBrk="1" hangingPunct="1">
              <a:lnSpc>
                <a:spcPct val="90000"/>
              </a:lnSpc>
              <a:spcAft>
                <a:spcPct val="30000"/>
              </a:spcAft>
            </a:pPr>
            <a:r>
              <a:rPr lang="it-IT" altLang="it-IT" dirty="0"/>
              <a:t>and </a:t>
            </a:r>
            <a:r>
              <a:rPr lang="it-IT" altLang="it-IT" dirty="0" err="1"/>
              <a:t>plating</a:t>
            </a:r>
            <a:endParaRPr lang="it-IT" altLang="it-IT" sz="1800" dirty="0"/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BA009BC0-8501-E476-D8A3-5A045BEFA7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7588" y="72407"/>
            <a:ext cx="8441055" cy="620395"/>
          </a:xfrm>
        </p:spPr>
        <p:txBody>
          <a:bodyPr/>
          <a:lstStyle/>
          <a:p>
            <a:pPr eaLnBrk="1" hangingPunct="1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Primary cultures</a:t>
            </a:r>
            <a:endParaRPr lang="it-IT" altLang="ko-KR" sz="2400" b="1" dirty="0">
              <a:latin typeface="Arial" panose="020B0604020202020204" pitchFamily="34" charset="0"/>
              <a:ea typeface="Gulim" panose="020B0600000101010101" pitchFamily="34" charset="-127"/>
              <a:cs typeface="Arial" panose="020B0604020202020204" pitchFamily="34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D30E55B-2DA7-61E7-C6BA-C108AC0AF8A9}"/>
              </a:ext>
            </a:extLst>
          </p:cNvPr>
          <p:cNvSpPr txBox="1"/>
          <p:nvPr/>
        </p:nvSpPr>
        <p:spPr>
          <a:xfrm>
            <a:off x="6041965" y="5591338"/>
            <a:ext cx="28872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Arial" panose="020B0604020202020204" pitchFamily="34" charset="0"/>
              </a:rPr>
              <a:t>Enzymatic dissociation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E01A4A4D-88BF-B212-9BAF-9067ABB0FB7E}"/>
              </a:ext>
            </a:extLst>
          </p:cNvPr>
          <p:cNvSpPr txBox="1"/>
          <p:nvPr/>
        </p:nvSpPr>
        <p:spPr>
          <a:xfrm>
            <a:off x="6192763" y="1412776"/>
            <a:ext cx="28872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F0"/>
                </a:solidFill>
                <a:latin typeface="Arial" panose="020B0604020202020204" pitchFamily="34" charset="0"/>
              </a:rPr>
              <a:t>Mechanical dissociation</a:t>
            </a:r>
          </a:p>
        </p:txBody>
      </p:sp>
    </p:spTree>
    <p:extLst>
      <p:ext uri="{BB962C8B-B14F-4D97-AF65-F5344CB8AC3E}">
        <p14:creationId xmlns:p14="http://schemas.microsoft.com/office/powerpoint/2010/main" val="2742367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830016-2DC0-44CE-8BA5-4F6AF2411B64}" type="slidenum">
              <a:rPr lang="it-IT" altLang="it-IT"/>
              <a:t>5</a:t>
            </a:fld>
            <a:endParaRPr lang="it-IT" altLang="it-IT"/>
          </a:p>
        </p:txBody>
      </p:sp>
      <p:sp>
        <p:nvSpPr>
          <p:cNvPr id="6" name="Rettangolo 5"/>
          <p:cNvSpPr/>
          <p:nvPr/>
        </p:nvSpPr>
        <p:spPr>
          <a:xfrm>
            <a:off x="82514" y="188640"/>
            <a:ext cx="5269203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>
                <a:solidFill>
                  <a:srgbClr val="973F2F"/>
                </a:solidFill>
                <a:latin typeface="Arial" panose="020B0604020202020204" pitchFamily="34" charset="0"/>
              </a:rPr>
              <a:t>Mechanical dissociation</a:t>
            </a:r>
          </a:p>
          <a:p>
            <a:endParaRPr lang="en-US" sz="1400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r>
              <a:rPr lang="en-US" sz="1400" dirty="0">
                <a:solidFill>
                  <a:srgbClr val="333333"/>
                </a:solidFill>
                <a:latin typeface="Arial" panose="020B0604020202020204" pitchFamily="34" charset="0"/>
              </a:rPr>
              <a:t>Mechanical dissociation of tissue involves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rgbClr val="333333"/>
                </a:solidFill>
                <a:latin typeface="Arial" panose="020B0604020202020204" pitchFamily="34" charset="0"/>
              </a:rPr>
              <a:t>repeated mincing with scissors or sharp blades,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rgbClr val="333333"/>
                </a:solidFill>
                <a:latin typeface="Arial" panose="020B0604020202020204" pitchFamily="34" charset="0"/>
              </a:rPr>
              <a:t>scraping the tissue surface, 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rgbClr val="333333"/>
                </a:solidFill>
                <a:latin typeface="Arial" panose="020B0604020202020204" pitchFamily="34" charset="0"/>
              </a:rPr>
              <a:t>homogenization, </a:t>
            </a:r>
          </a:p>
          <a:p>
            <a:pPr marL="285750" indent="-285750">
              <a:buFontTx/>
              <a:buChar char="-"/>
            </a:pPr>
            <a:r>
              <a:rPr lang="en-US" sz="1400" dirty="0" err="1">
                <a:solidFill>
                  <a:srgbClr val="333333"/>
                </a:solidFill>
                <a:latin typeface="Arial" panose="020B0604020202020204" pitchFamily="34" charset="0"/>
              </a:rPr>
              <a:t>vortexing</a:t>
            </a:r>
            <a:r>
              <a:rPr lang="en-US" sz="1400" dirty="0">
                <a:solidFill>
                  <a:srgbClr val="333333"/>
                </a:solidFill>
                <a:latin typeface="Arial" panose="020B0604020202020204" pitchFamily="34" charset="0"/>
              </a:rPr>
              <a:t>, repeated aspiration through pipettes or sequentially smaller needles (e.g., 16-, 20-, and 23-gauge), 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rgbClr val="333333"/>
                </a:solidFill>
                <a:latin typeface="Arial" panose="020B0604020202020204" pitchFamily="34" charset="0"/>
              </a:rPr>
              <a:t>application of abnormal osmolarity stress, </a:t>
            </a:r>
          </a:p>
          <a:p>
            <a:pPr marL="285750" indent="-285750">
              <a:buFontTx/>
              <a:buChar char="-"/>
            </a:pPr>
            <a:endParaRPr lang="en-US" sz="1400" dirty="0">
              <a:solidFill>
                <a:srgbClr val="333333"/>
              </a:solidFill>
            </a:endParaRPr>
          </a:p>
          <a:p>
            <a:pPr marL="285750" indent="-285750">
              <a:buFontTx/>
              <a:buChar char="-"/>
            </a:pPr>
            <a:endParaRPr lang="en-US" sz="1400" dirty="0">
              <a:solidFill>
                <a:srgbClr val="333333"/>
              </a:solidFill>
            </a:endParaRPr>
          </a:p>
          <a:p>
            <a:endParaRPr lang="en-US" sz="1400" dirty="0">
              <a:solidFill>
                <a:srgbClr val="333333"/>
              </a:solidFill>
              <a:latin typeface="Arial" panose="020B06040202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316" t="-323" r="33296" b="71226"/>
          <a:stretch/>
        </p:blipFill>
        <p:spPr>
          <a:xfrm>
            <a:off x="5004049" y="365022"/>
            <a:ext cx="4103990" cy="1911805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141FCCEE-668E-335D-AB42-91B79BA824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0058"/>
          <a:stretch/>
        </p:blipFill>
        <p:spPr>
          <a:xfrm>
            <a:off x="94490" y="2500964"/>
            <a:ext cx="7811621" cy="3082763"/>
          </a:xfrm>
          <a:prstGeom prst="rect">
            <a:avLst/>
          </a:prstGeom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1DA78D14-04E0-4C66-8F59-2193B8599A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597" t="-323" r="316" b="71226"/>
          <a:stretch/>
        </p:blipFill>
        <p:spPr bwMode="auto">
          <a:xfrm>
            <a:off x="6457222" y="4411898"/>
            <a:ext cx="2592288" cy="2446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C3B0B74-46CE-1F2A-B350-6990F91DF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830016-2DC0-44CE-8BA5-4F6AF2411B64}" type="slidenum">
              <a:rPr lang="it-IT" altLang="it-IT" smtClean="0"/>
              <a:t>6</a:t>
            </a:fld>
            <a:endParaRPr lang="it-IT" alt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7FAF524-0ED2-C5D2-59DA-48A003F09B22}"/>
              </a:ext>
            </a:extLst>
          </p:cNvPr>
          <p:cNvSpPr txBox="1"/>
          <p:nvPr/>
        </p:nvSpPr>
        <p:spPr>
          <a:xfrm>
            <a:off x="244183" y="215849"/>
            <a:ext cx="8208912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i="0" dirty="0">
                <a:solidFill>
                  <a:srgbClr val="53565A"/>
                </a:solidFill>
                <a:effectLst/>
              </a:rPr>
              <a:t>Cell strainers </a:t>
            </a:r>
          </a:p>
          <a:p>
            <a:pPr algn="l"/>
            <a:endParaRPr lang="en-US" b="1" dirty="0">
              <a:solidFill>
                <a:srgbClr val="53565A"/>
              </a:solidFill>
            </a:endParaRPr>
          </a:p>
          <a:p>
            <a:pPr algn="l"/>
            <a:r>
              <a:rPr lang="en-US" b="0" i="0" dirty="0">
                <a:solidFill>
                  <a:srgbClr val="53565A"/>
                </a:solidFill>
                <a:effectLst/>
              </a:rPr>
              <a:t>are sterile, easy to use devices for rapidly isolating primary cells to consistently obtain </a:t>
            </a:r>
            <a:r>
              <a:rPr lang="en-US" b="1" i="0" dirty="0">
                <a:solidFill>
                  <a:srgbClr val="53565A"/>
                </a:solidFill>
                <a:effectLst/>
              </a:rPr>
              <a:t>a uniform single-cell suspension from tissues</a:t>
            </a:r>
            <a:r>
              <a:rPr lang="en-US" b="0" i="0" dirty="0">
                <a:solidFill>
                  <a:srgbClr val="53565A"/>
                </a:solidFill>
                <a:effectLst/>
              </a:rPr>
              <a:t>. </a:t>
            </a:r>
          </a:p>
          <a:p>
            <a:pPr algn="l"/>
            <a:r>
              <a:rPr lang="en-US" b="0" i="0" dirty="0">
                <a:solidFill>
                  <a:srgbClr val="53565A"/>
                </a:solidFill>
                <a:effectLst/>
              </a:rPr>
              <a:t>Fits 50 ml Falcon® conical tubes.</a:t>
            </a:r>
            <a:br>
              <a:rPr lang="en-US" b="0" i="0" dirty="0">
                <a:solidFill>
                  <a:srgbClr val="53565A"/>
                </a:solidFill>
                <a:effectLst/>
              </a:rPr>
            </a:br>
            <a:endParaRPr lang="en-US" b="0" i="0" dirty="0">
              <a:solidFill>
                <a:srgbClr val="53565A"/>
              </a:solidFill>
              <a:effectLst/>
            </a:endParaRPr>
          </a:p>
          <a:p>
            <a:br>
              <a:rPr lang="en-US" dirty="0"/>
            </a:br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715A676-D908-67AD-1E9A-53E479C49CEE}"/>
              </a:ext>
            </a:extLst>
          </p:cNvPr>
          <p:cNvSpPr txBox="1"/>
          <p:nvPr/>
        </p:nvSpPr>
        <p:spPr>
          <a:xfrm>
            <a:off x="98054" y="4880844"/>
            <a:ext cx="5145744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333333"/>
                </a:solidFill>
                <a:latin typeface="Arial" panose="020B0604020202020204" pitchFamily="34" charset="0"/>
              </a:rPr>
              <a:t>This process </a:t>
            </a:r>
            <a:r>
              <a:rPr lang="en-US" sz="1600" b="1" dirty="0">
                <a:solidFill>
                  <a:srgbClr val="333333"/>
                </a:solidFill>
                <a:latin typeface="Arial" panose="020B0604020202020204" pitchFamily="34" charset="0"/>
              </a:rPr>
              <a:t>generates single cell suspensions quickly </a:t>
            </a:r>
            <a:r>
              <a:rPr lang="en-US" sz="1600" dirty="0">
                <a:solidFill>
                  <a:srgbClr val="333333"/>
                </a:solidFill>
                <a:latin typeface="Arial" panose="020B0604020202020204" pitchFamily="34" charset="0"/>
              </a:rPr>
              <a:t>with a minimal number of steps. </a:t>
            </a:r>
          </a:p>
          <a:p>
            <a:endParaRPr lang="en-US" sz="1600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r>
              <a:rPr lang="en-US" sz="1400" dirty="0">
                <a:solidFill>
                  <a:srgbClr val="333333"/>
                </a:solidFill>
                <a:latin typeface="Arial" panose="020B0604020202020204" pitchFamily="34" charset="0"/>
              </a:rPr>
              <a:t>However, dissociation of tumor tissue using mechanical methods is not often a suitable technique, for obtaining tumor cells for culture because the technique results in </a:t>
            </a:r>
            <a:r>
              <a:rPr lang="en-US" sz="1400" b="1" dirty="0">
                <a:solidFill>
                  <a:srgbClr val="333333"/>
                </a:solidFill>
                <a:latin typeface="Arial" panose="020B0604020202020204" pitchFamily="34" charset="0"/>
              </a:rPr>
              <a:t>a high percentage of dead cells </a:t>
            </a:r>
            <a:r>
              <a:rPr lang="en-US" sz="1400" dirty="0">
                <a:solidFill>
                  <a:srgbClr val="333333"/>
                </a:solidFill>
                <a:latin typeface="Arial" panose="020B0604020202020204" pitchFamily="34" charset="0"/>
              </a:rPr>
              <a:t>that secrete degrading enzymes</a:t>
            </a:r>
            <a:endParaRPr lang="en-US" sz="14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2F31C41-4C9E-C9E8-BF88-D65FCBD23FF8}"/>
              </a:ext>
            </a:extLst>
          </p:cNvPr>
          <p:cNvSpPr txBox="1"/>
          <p:nvPr/>
        </p:nvSpPr>
        <p:spPr>
          <a:xfrm>
            <a:off x="4666140" y="2531772"/>
            <a:ext cx="38884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800" dirty="0">
                <a:solidFill>
                  <a:srgbClr val="333333"/>
                </a:solidFill>
              </a:rPr>
              <a:t>filtration through a nylon or steel mesh (</a:t>
            </a:r>
            <a:r>
              <a:rPr lang="en-US" sz="1800" b="1" dirty="0">
                <a:solidFill>
                  <a:srgbClr val="333333"/>
                </a:solidFill>
              </a:rPr>
              <a:t>50–100 </a:t>
            </a:r>
            <a:r>
              <a:rPr lang="en-US" sz="1800" b="1" dirty="0" err="1">
                <a:solidFill>
                  <a:srgbClr val="333333"/>
                </a:solidFill>
              </a:rPr>
              <a:t>μm</a:t>
            </a:r>
            <a:r>
              <a:rPr lang="en-US" sz="1800" b="1" dirty="0">
                <a:solidFill>
                  <a:srgbClr val="333333"/>
                </a:solidFill>
              </a:rPr>
              <a:t> opening</a:t>
            </a:r>
            <a:r>
              <a:rPr lang="en-US" sz="1800" dirty="0">
                <a:solidFill>
                  <a:srgbClr val="333333"/>
                </a:solidFill>
              </a:rPr>
              <a:t>),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913F4CF-4B1E-A033-CA96-E06CD2E85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78" y="2348880"/>
            <a:ext cx="1825124" cy="132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37215C18-3A0C-3147-31EC-83743E566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2011" y="201521"/>
            <a:ext cx="5121084" cy="591363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947CD2B1-0488-8BF2-095A-C5A4505C41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613"/>
          <a:stretch/>
        </p:blipFill>
        <p:spPr>
          <a:xfrm>
            <a:off x="2381156" y="2002866"/>
            <a:ext cx="1901710" cy="2321609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97D475E0-568F-2127-582D-83DAB496E8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0550"/>
          <a:stretch/>
        </p:blipFill>
        <p:spPr>
          <a:xfrm>
            <a:off x="5243798" y="4437863"/>
            <a:ext cx="3542544" cy="208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08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830016-2DC0-44CE-8BA5-4F6AF2411B64}" type="slidenum">
              <a:rPr lang="it-IT" altLang="it-IT" smtClean="0"/>
              <a:t>7</a:t>
            </a:fld>
            <a:endParaRPr lang="it-IT" altLang="it-IT"/>
          </a:p>
        </p:txBody>
      </p:sp>
      <p:sp>
        <p:nvSpPr>
          <p:cNvPr id="5" name="Rettangolo 4"/>
          <p:cNvSpPr/>
          <p:nvPr/>
        </p:nvSpPr>
        <p:spPr>
          <a:xfrm>
            <a:off x="143507" y="190428"/>
            <a:ext cx="550861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u="sng" dirty="0">
                <a:solidFill>
                  <a:srgbClr val="973F2F"/>
                </a:solidFill>
                <a:latin typeface="Arial" panose="020B0604020202020204" pitchFamily="34" charset="0"/>
              </a:rPr>
              <a:t>Enzymatic dissociation</a:t>
            </a:r>
          </a:p>
          <a:p>
            <a:endParaRPr lang="en-US" sz="1600" b="1" u="sng" dirty="0">
              <a:solidFill>
                <a:srgbClr val="973F2F"/>
              </a:solidFill>
              <a:latin typeface="Arial" panose="020B0604020202020204" pitchFamily="34" charset="0"/>
            </a:endParaRPr>
          </a:p>
          <a:p>
            <a:r>
              <a:rPr lang="en-US" sz="1600" dirty="0">
                <a:solidFill>
                  <a:srgbClr val="333333"/>
                </a:solidFill>
                <a:latin typeface="Arial" panose="020B0604020202020204" pitchFamily="34" charset="0"/>
              </a:rPr>
              <a:t>Enzymatic dissociation is a commonly used practice to digest minced tissue into a single cell suspensions due to proper digestion of tissue and preservation of cell viability and integrity. </a:t>
            </a:r>
          </a:p>
          <a:p>
            <a:endParaRPr lang="en-US" sz="1600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endParaRPr lang="en-US" sz="1600" dirty="0">
              <a:solidFill>
                <a:srgbClr val="333333"/>
              </a:solidFill>
              <a:latin typeface="Arial" panose="020B0604020202020204" pitchFamily="34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rcRect l="30468" t="9568" r="30393" b="12486"/>
          <a:stretch>
            <a:fillRect/>
          </a:stretch>
        </p:blipFill>
        <p:spPr>
          <a:xfrm>
            <a:off x="6688996" y="3404672"/>
            <a:ext cx="2133600" cy="3266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 l="30463" r="28161" b="6419"/>
          <a:stretch>
            <a:fillRect/>
          </a:stretch>
        </p:blipFill>
        <p:spPr>
          <a:xfrm>
            <a:off x="4150447" y="3374469"/>
            <a:ext cx="2133600" cy="322226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4968DA6F-DBE4-45F6-A56B-FFE56895A968}"/>
              </a:ext>
            </a:extLst>
          </p:cNvPr>
          <p:cNvSpPr txBox="1"/>
          <p:nvPr/>
        </p:nvSpPr>
        <p:spPr>
          <a:xfrm>
            <a:off x="21880" y="1880865"/>
            <a:ext cx="55086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333333"/>
                </a:solidFill>
                <a:latin typeface="Arial" panose="020B0604020202020204" pitchFamily="34" charset="0"/>
              </a:rPr>
              <a:t>Numerous studies have shown that </a:t>
            </a:r>
            <a:r>
              <a:rPr lang="en-US" sz="1600" b="1" dirty="0">
                <a:solidFill>
                  <a:srgbClr val="333333"/>
                </a:solidFill>
                <a:latin typeface="Arial" panose="020B0604020202020204" pitchFamily="34" charset="0"/>
              </a:rPr>
              <a:t>certain enzymes are more effective than others</a:t>
            </a:r>
            <a:r>
              <a:rPr lang="en-US" sz="1600" dirty="0">
                <a:solidFill>
                  <a:srgbClr val="333333"/>
                </a:solidFill>
                <a:latin typeface="Arial" panose="020B0604020202020204" pitchFamily="34" charset="0"/>
              </a:rPr>
              <a:t> for dissociation of specific tissues.</a:t>
            </a:r>
            <a:endParaRPr lang="en-US" sz="16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76523A64-5F37-3CA3-27D8-409EDA5934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111" y="2857056"/>
            <a:ext cx="2444152" cy="2444152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FCAE1AC-EEE3-10EE-6203-ED34F0C53B4E}"/>
              </a:ext>
            </a:extLst>
          </p:cNvPr>
          <p:cNvSpPr txBox="1"/>
          <p:nvPr/>
        </p:nvSpPr>
        <p:spPr>
          <a:xfrm>
            <a:off x="309045" y="3277442"/>
            <a:ext cx="45720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800" b="1" dirty="0">
              <a:solidFill>
                <a:srgbClr val="33333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="1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endParaRPr lang="en-US" sz="1800" b="1" dirty="0">
              <a:solidFill>
                <a:srgbClr val="333333"/>
              </a:solidFill>
            </a:endParaRPr>
          </a:p>
          <a:p>
            <a:endParaRPr lang="en-US" sz="1800" b="1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endParaRPr lang="en-US" sz="1800" b="1" dirty="0">
              <a:solidFill>
                <a:srgbClr val="333333"/>
              </a:solidFill>
            </a:endParaRPr>
          </a:p>
          <a:p>
            <a:endParaRPr lang="en-US" sz="1800" b="1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333333"/>
                </a:solidFill>
                <a:latin typeface="Arial" panose="020B0604020202020204" pitchFamily="34" charset="0"/>
              </a:rPr>
              <a:t>papain,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333333"/>
                </a:solidFill>
                <a:latin typeface="Arial" panose="020B0604020202020204" pitchFamily="34" charset="0"/>
              </a:rPr>
              <a:t>elastase,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333333"/>
                </a:solidFill>
                <a:latin typeface="Arial" panose="020B0604020202020204" pitchFamily="34" charset="0"/>
              </a:rPr>
              <a:t>hyaluronidase,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333333"/>
                </a:solidFill>
                <a:latin typeface="Arial" panose="020B0604020202020204" pitchFamily="34" charset="0"/>
              </a:rPr>
              <a:t>collagenase,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 err="1">
                <a:solidFill>
                  <a:srgbClr val="333333"/>
                </a:solidFill>
                <a:latin typeface="Arial" panose="020B0604020202020204" pitchFamily="34" charset="0"/>
              </a:rPr>
              <a:t>pronase</a:t>
            </a:r>
            <a:r>
              <a:rPr lang="en-US" sz="1800" b="1" dirty="0">
                <a:solidFill>
                  <a:srgbClr val="333333"/>
                </a:solidFill>
                <a:latin typeface="Arial" panose="020B0604020202020204" pitchFamily="34" charset="0"/>
              </a:rPr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333333"/>
                </a:solidFill>
                <a:latin typeface="Arial" panose="020B0604020202020204" pitchFamily="34" charset="0"/>
              </a:rPr>
              <a:t>deoxyribonuclease</a:t>
            </a:r>
            <a:r>
              <a:rPr lang="en-US" sz="1800" dirty="0">
                <a:solidFill>
                  <a:srgbClr val="333333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B43CC3FC-27DD-9540-86E2-2BFAAEB297FE}"/>
              </a:ext>
            </a:extLst>
          </p:cNvPr>
          <p:cNvSpPr txBox="1"/>
          <p:nvPr/>
        </p:nvSpPr>
        <p:spPr>
          <a:xfrm>
            <a:off x="309045" y="3429000"/>
            <a:ext cx="27363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333333"/>
                </a:solidFill>
                <a:latin typeface="Arial" panose="020B0604020202020204" pitchFamily="34" charset="0"/>
              </a:rPr>
              <a:t>Trypsin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B85CC39-FCDD-3BCF-772D-FD9FD1A371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1303" y="631486"/>
            <a:ext cx="3335451" cy="224456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2"/>
          <p:cNvGrpSpPr/>
          <p:nvPr/>
        </p:nvGrpSpPr>
        <p:grpSpPr bwMode="auto">
          <a:xfrm>
            <a:off x="142875" y="71438"/>
            <a:ext cx="8543925" cy="6284912"/>
            <a:chOff x="90" y="45"/>
            <a:chExt cx="5602" cy="4170"/>
          </a:xfrm>
        </p:grpSpPr>
        <p:graphicFrame>
          <p:nvGraphicFramePr>
            <p:cNvPr id="23557" name="Object 3"/>
            <p:cNvGraphicFramePr>
              <a:graphicFrameLocks noChangeAspect="1"/>
            </p:cNvGraphicFramePr>
            <p:nvPr/>
          </p:nvGraphicFramePr>
          <p:xfrm>
            <a:off x="113" y="119"/>
            <a:ext cx="5465" cy="40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-PAINT" r:id="rId2" imgW="824230" imgH="617220" progId="CorelPhotoPaint.Image.12">
                    <p:embed/>
                  </p:oleObj>
                </mc:Choice>
                <mc:Fallback>
                  <p:oleObj name="PHOTO-PAINT" r:id="rId2" imgW="824230" imgH="617220" progId="CorelPhotoPaint.Image.12">
                    <p:embed/>
                    <p:pic>
                      <p:nvPicPr>
                        <p:cNvPr id="23557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3" y="119"/>
                          <a:ext cx="5465" cy="4096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bg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3558" name="Rectangle 4"/>
            <p:cNvSpPr>
              <a:spLocks noChangeArrowheads="1"/>
            </p:cNvSpPr>
            <p:nvPr/>
          </p:nvSpPr>
          <p:spPr bwMode="auto">
            <a:xfrm>
              <a:off x="90" y="91"/>
              <a:ext cx="5602" cy="7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/>
            </a:p>
          </p:txBody>
        </p:sp>
        <p:sp>
          <p:nvSpPr>
            <p:cNvPr id="23559" name="Rectangle 5"/>
            <p:cNvSpPr>
              <a:spLocks noChangeArrowheads="1"/>
            </p:cNvSpPr>
            <p:nvPr/>
          </p:nvSpPr>
          <p:spPr bwMode="auto">
            <a:xfrm>
              <a:off x="90" y="45"/>
              <a:ext cx="68" cy="415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/>
            </a:p>
          </p:txBody>
        </p:sp>
      </p:grpSp>
      <p:sp>
        <p:nvSpPr>
          <p:cNvPr id="23555" name="Rectangle 6"/>
          <p:cNvSpPr>
            <a:spLocks noChangeArrowheads="1"/>
          </p:cNvSpPr>
          <p:nvPr/>
        </p:nvSpPr>
        <p:spPr bwMode="auto">
          <a:xfrm>
            <a:off x="1835150" y="115888"/>
            <a:ext cx="5329238" cy="3603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23556" name="Segnaposto numero diapositiva 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68F1ADC-0AE5-44D3-A9DD-7F4E57A4D076}" type="slidenum">
              <a:rPr lang="it-IT" altLang="it-IT" sz="1200">
                <a:solidFill>
                  <a:srgbClr val="898989"/>
                </a:solidFill>
              </a:rPr>
              <a:t>8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3" name="Rettangolo 1"/>
          <p:cNvSpPr/>
          <p:nvPr/>
        </p:nvSpPr>
        <p:spPr>
          <a:xfrm>
            <a:off x="5004048" y="3573139"/>
            <a:ext cx="4139952" cy="29022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Grp="1" noChangeArrowheads="1"/>
          </p:cNvSpPr>
          <p:nvPr>
            <p:ph type="title"/>
          </p:nvPr>
        </p:nvSpPr>
        <p:spPr>
          <a:xfrm>
            <a:off x="323528" y="117960"/>
            <a:ext cx="8229600" cy="1143000"/>
          </a:xfrm>
        </p:spPr>
        <p:txBody>
          <a:bodyPr/>
          <a:lstStyle/>
          <a:p>
            <a:pPr eaLnBrk="1" hangingPunct="1"/>
            <a:r>
              <a:rPr lang="it-IT" altLang="it-IT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Primary</a:t>
            </a:r>
            <a:r>
              <a:rPr lang="it-IT" alt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 culture</a:t>
            </a:r>
          </a:p>
        </p:txBody>
      </p:sp>
      <p:sp>
        <p:nvSpPr>
          <p:cNvPr id="24580" name="Segnaposto numero diapositiva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64AC68F-E027-4251-BBFE-C9A763FD3A99}" type="slidenum">
              <a:rPr lang="it-IT" altLang="it-IT" sz="1200">
                <a:solidFill>
                  <a:srgbClr val="898989"/>
                </a:solidFill>
                <a:latin typeface="Arial Narrow" panose="020B0606020202030204" pitchFamily="34" charset="0"/>
              </a:rPr>
              <a:t>9</a:t>
            </a:fld>
            <a:endParaRPr lang="it-IT" altLang="it-IT" sz="1200">
              <a:solidFill>
                <a:srgbClr val="898989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F7F38F2-3B0D-0350-40E9-C3A4C97BCF4C}"/>
              </a:ext>
            </a:extLst>
          </p:cNvPr>
          <p:cNvSpPr txBox="1"/>
          <p:nvPr/>
        </p:nvSpPr>
        <p:spPr>
          <a:xfrm>
            <a:off x="669354" y="1556792"/>
            <a:ext cx="801744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The cells are derived directly from </a:t>
            </a:r>
            <a:r>
              <a:rPr lang="en-US" b="1" dirty="0"/>
              <a:t>the original tissue </a:t>
            </a:r>
            <a:r>
              <a:rPr lang="en-US" dirty="0"/>
              <a:t>and retain many functional features that are also found in vivo.</a:t>
            </a:r>
          </a:p>
          <a:p>
            <a:endParaRPr lang="en-US" dirty="0"/>
          </a:p>
          <a:p>
            <a:r>
              <a:rPr lang="en-US" dirty="0"/>
              <a:t>During growth, 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selection occurs </a:t>
            </a:r>
            <a:r>
              <a:rPr lang="en-US" dirty="0"/>
              <a:t>based on the degree of proliferation: </a:t>
            </a:r>
          </a:p>
          <a:p>
            <a:pPr marL="285750" indent="-285750">
              <a:buFontTx/>
              <a:buChar char="-"/>
            </a:pPr>
            <a:r>
              <a:rPr lang="en-US" dirty="0"/>
              <a:t>expansion of proliferating cells, </a:t>
            </a:r>
          </a:p>
          <a:p>
            <a:pPr marL="285750" indent="-285750">
              <a:buFontTx/>
              <a:buChar char="-"/>
            </a:pPr>
            <a:r>
              <a:rPr lang="en-US" dirty="0"/>
              <a:t>those that survive but cannot duplicate remain stationary,</a:t>
            </a:r>
          </a:p>
          <a:p>
            <a:pPr marL="285750" indent="-285750">
              <a:buFontTx/>
              <a:buChar char="-"/>
            </a:pPr>
            <a:r>
              <a:rPr lang="en-US" dirty="0"/>
              <a:t>while other cell types are not resistant.</a:t>
            </a:r>
          </a:p>
          <a:p>
            <a:endParaRPr lang="en-US" dirty="0"/>
          </a:p>
          <a:p>
            <a:r>
              <a:rPr lang="en-US" dirty="0"/>
              <a:t>This means that </a:t>
            </a:r>
            <a:r>
              <a:rPr lang="en-US" b="1" dirty="0"/>
              <a:t>the proportions of the different cell types change over time </a:t>
            </a:r>
            <a:r>
              <a:rPr lang="en-US" dirty="0"/>
              <a:t>until an equilibrium is reached that is significantly different from the initial situation.</a:t>
            </a:r>
          </a:p>
          <a:p>
            <a:endParaRPr lang="en-US" dirty="0"/>
          </a:p>
          <a:p>
            <a:r>
              <a:rPr lang="en-US" dirty="0"/>
              <a:t>When the proliferation has depleted the culture medium, a subculture must be established in a new container with fresh medium</a:t>
            </a:r>
            <a:endParaRPr lang="it-IT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847</TotalTime>
  <Words>2112</Words>
  <Application>Microsoft Office PowerPoint</Application>
  <PresentationFormat>Presentazione su schermo (4:3)</PresentationFormat>
  <Paragraphs>286</Paragraphs>
  <Slides>39</Slides>
  <Notes>4</Notes>
  <HiddenSlides>3</HiddenSlides>
  <MMClips>1</MMClips>
  <ScaleCrop>false</ScaleCrop>
  <HeadingPairs>
    <vt:vector size="8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39</vt:i4>
      </vt:variant>
    </vt:vector>
  </HeadingPairs>
  <TitlesOfParts>
    <vt:vector size="47" baseType="lpstr">
      <vt:lpstr>Arial</vt:lpstr>
      <vt:lpstr>Arial Narrow</vt:lpstr>
      <vt:lpstr>Calibri</vt:lpstr>
      <vt:lpstr>ElsevierGulliver</vt:lpstr>
      <vt:lpstr>Georgia</vt:lpstr>
      <vt:lpstr>Wingdings</vt:lpstr>
      <vt:lpstr>Tema di Office</vt:lpstr>
      <vt:lpstr>PHOTO-PAINT</vt:lpstr>
      <vt:lpstr>Tipi di colture cellulari</vt:lpstr>
      <vt:lpstr>Primary cultures</vt:lpstr>
      <vt:lpstr>Evolution of a cell culture</vt:lpstr>
      <vt:lpstr>Primary cultures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Primary culture</vt:lpstr>
      <vt:lpstr>Presentazione standard di PowerPoint</vt:lpstr>
      <vt:lpstr>Cellule primarie animali: esempi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Evoluzione di una linea cellulare in coltura</vt:lpstr>
      <vt:lpstr>Presentazione standard di PowerPoint</vt:lpstr>
      <vt:lpstr>Cell Lines</vt:lpstr>
      <vt:lpstr>The transformation process makes a cell line immortal.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Utente Windows</dc:creator>
  <cp:lastModifiedBy>SBLATTERO DANIELE</cp:lastModifiedBy>
  <cp:revision>542</cp:revision>
  <dcterms:created xsi:type="dcterms:W3CDTF">2010-03-06T14:10:00Z</dcterms:created>
  <dcterms:modified xsi:type="dcterms:W3CDTF">2025-03-19T14:15:02Z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1033-11.2.0.11486</vt:lpwstr>
  </property>
  <property fmtid="{D5CDD505-2E9C-101B-9397-08002B2CF9AE}" pid="3" name="ICV">
    <vt:lpwstr>3AAA043900924A63923471C2CFDE4DE2</vt:lpwstr>
  </property>
</Properties>
</file>