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330" r:id="rId2"/>
    <p:sldId id="263" r:id="rId3"/>
    <p:sldId id="380" r:id="rId4"/>
    <p:sldId id="381" r:id="rId5"/>
    <p:sldId id="377" r:id="rId6"/>
    <p:sldId id="394" r:id="rId7"/>
    <p:sldId id="379" r:id="rId8"/>
    <p:sldId id="378" r:id="rId9"/>
    <p:sldId id="402" r:id="rId10"/>
    <p:sldId id="390" r:id="rId11"/>
    <p:sldId id="393" r:id="rId12"/>
    <p:sldId id="340" r:id="rId13"/>
    <p:sldId id="331" r:id="rId14"/>
    <p:sldId id="333" r:id="rId15"/>
    <p:sldId id="334" r:id="rId16"/>
    <p:sldId id="336" r:id="rId17"/>
    <p:sldId id="322" r:id="rId18"/>
    <p:sldId id="335" r:id="rId19"/>
    <p:sldId id="323" r:id="rId20"/>
    <p:sldId id="339" r:id="rId21"/>
    <p:sldId id="324" r:id="rId22"/>
    <p:sldId id="292" r:id="rId23"/>
    <p:sldId id="325" r:id="rId24"/>
    <p:sldId id="326" r:id="rId25"/>
    <p:sldId id="337" r:id="rId26"/>
    <p:sldId id="327" r:id="rId27"/>
    <p:sldId id="328" r:id="rId28"/>
    <p:sldId id="329" r:id="rId29"/>
    <p:sldId id="332" r:id="rId30"/>
    <p:sldId id="341" r:id="rId31"/>
    <p:sldId id="343" r:id="rId32"/>
    <p:sldId id="344" r:id="rId33"/>
    <p:sldId id="345" r:id="rId34"/>
    <p:sldId id="348" r:id="rId35"/>
    <p:sldId id="397" r:id="rId36"/>
    <p:sldId id="347" r:id="rId37"/>
    <p:sldId id="386" r:id="rId38"/>
    <p:sldId id="387" r:id="rId39"/>
    <p:sldId id="406" r:id="rId40"/>
    <p:sldId id="376" r:id="rId41"/>
    <p:sldId id="407" r:id="rId42"/>
    <p:sldId id="404" r:id="rId43"/>
    <p:sldId id="405" r:id="rId44"/>
    <p:sldId id="399" r:id="rId45"/>
    <p:sldId id="400" r:id="rId46"/>
    <p:sldId id="398" r:id="rId47"/>
  </p:sldIdLst>
  <p:sldSz cx="9144000" cy="6858000" type="screen4x3"/>
  <p:notesSz cx="6858000" cy="9144000"/>
  <p:defaultTextStyle>
    <a:defPPr>
      <a:defRPr lang="it-IT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174AF"/>
    <a:srgbClr val="D1F4CC"/>
    <a:srgbClr val="F2EDE6"/>
    <a:srgbClr val="FFFFFF"/>
    <a:srgbClr val="46A1FD"/>
    <a:srgbClr val="65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5" d="100"/>
          <a:sy n="95" d="100"/>
        </p:scale>
        <p:origin x="1638" y="90"/>
      </p:cViewPr>
      <p:guideLst>
        <p:guide orient="horz" pos="2160"/>
        <p:guide pos="288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Fare clic per modificare gli stili del testo dello schema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Secondo livello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Terzo livello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Quarto livello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Quinto livello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it-IT" sz="1200" dirty="0"/>
              <a:t>‹N›</a:t>
            </a:fld>
            <a:endParaRPr lang="it-IT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619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it-IT" sz="1200" dirty="0"/>
              <a:t>22</a:t>
            </a:fld>
            <a:endParaRPr lang="it-IT" sz="1200" dirty="0"/>
          </a:p>
        </p:txBody>
      </p:sp>
      <p:sp>
        <p:nvSpPr>
          <p:cNvPr id="49155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6" name="Segnaposto note 2"/>
          <p:cNvSpPr>
            <a:spLocks noGrp="1"/>
          </p:cNvSpPr>
          <p:nvPr>
            <p:ph type="body" idx="1"/>
          </p:nvPr>
        </p:nvSpPr>
        <p:spPr/>
        <p:txBody>
          <a:bodyPr wrap="square" lIns="91428" tIns="45714" rIns="91428" bIns="45714" anchor="t" anchorCtr="0"/>
          <a:lstStyle/>
          <a:p>
            <a:pPr lvl="0" eaLnBrk="1" hangingPunct="1"/>
            <a:endParaRPr dirty="0"/>
          </a:p>
        </p:txBody>
      </p:sp>
      <p:sp>
        <p:nvSpPr>
          <p:cNvPr id="49157" name="Segnaposto numero diapositiva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b" anchorCtr="0"/>
          <a:lstStyle/>
          <a:p>
            <a:pPr lvl="0" algn="r" defTabSz="865505" eaLnBrk="1" hangingPunct="1"/>
            <a:fld id="{9A0DB2DC-4C9A-4742-B13C-FB6460FD3503}" type="slidenum">
              <a:rPr lang="it-IT" sz="1200" dirty="0">
                <a:cs typeface="Arial" panose="020B0604020202020204" pitchFamily="34" charset="0"/>
              </a:rPr>
              <a:t>22</a:t>
            </a:fld>
            <a:endParaRPr lang="it-IT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209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Fare clic per modificare gli stili del testo dello schema</a:t>
            </a:r>
          </a:p>
          <a:p>
            <a:pPr lvl="1"/>
            <a:r>
              <a:rPr dirty="0"/>
              <a:t>Secondo livello</a:t>
            </a:r>
          </a:p>
          <a:p>
            <a:pPr lvl="2"/>
            <a:r>
              <a:rPr dirty="0"/>
              <a:t>Terzo livello</a:t>
            </a:r>
          </a:p>
          <a:p>
            <a:pPr lvl="3"/>
            <a:r>
              <a:rPr dirty="0"/>
              <a:t>Quarto livello</a:t>
            </a:r>
          </a:p>
          <a:p>
            <a:pPr lvl="4"/>
            <a:r>
              <a:rPr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it-IT" dirty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59532" y="548680"/>
            <a:ext cx="8424936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In order to study which phase of the</a:t>
            </a:r>
            <a:r>
              <a:rPr lang="en-US" sz="2000" b="1" dirty="0"/>
              <a:t> </a:t>
            </a:r>
            <a:r>
              <a:rPr lang="it-IT" altLang="en-US" sz="2000" b="1" dirty="0" err="1"/>
              <a:t>cell</a:t>
            </a:r>
            <a:r>
              <a:rPr lang="it-IT" altLang="en-US" sz="2000" b="1" dirty="0"/>
              <a:t> (</a:t>
            </a:r>
            <a:r>
              <a:rPr lang="it-IT" altLang="en-US" sz="2000" b="1" dirty="0" err="1"/>
              <a:t>tumour</a:t>
            </a:r>
            <a:r>
              <a:rPr lang="it-IT" altLang="en-US" sz="2000" b="1" dirty="0"/>
              <a:t>)</a:t>
            </a:r>
            <a:r>
              <a:rPr lang="en-US" sz="2000" b="1" dirty="0"/>
              <a:t> process </a:t>
            </a:r>
            <a:r>
              <a:rPr lang="en-US" sz="2000" dirty="0"/>
              <a:t>is influenced by the molecule under examination, experimental models are used.</a:t>
            </a:r>
          </a:p>
          <a:p>
            <a:endParaRPr lang="en-US" sz="2000" dirty="0"/>
          </a:p>
          <a:p>
            <a:r>
              <a:rPr lang="en-US" sz="2000" dirty="0"/>
              <a:t>They are distinguished as:</a:t>
            </a:r>
          </a:p>
          <a:p>
            <a:endParaRPr lang="en-US" sz="2000" dirty="0"/>
          </a:p>
          <a:p>
            <a:r>
              <a:rPr lang="en-US" sz="2000" dirty="0"/>
              <a:t>1.</a:t>
            </a:r>
            <a:r>
              <a:rPr lang="it-IT" altLang="en-US" sz="2000" dirty="0"/>
              <a:t> 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sym typeface="+mn-ea"/>
              </a:rPr>
              <a:t>monovariable</a:t>
            </a:r>
            <a:r>
              <a:rPr lang="en-US" sz="2000" b="1" dirty="0">
                <a:solidFill>
                  <a:schemeClr val="accent2"/>
                </a:solidFill>
                <a:sym typeface="+mn-ea"/>
              </a:rPr>
              <a:t> models</a:t>
            </a:r>
            <a:r>
              <a:rPr lang="en-US" sz="2000" dirty="0">
                <a:solidFill>
                  <a:schemeClr val="accent2"/>
                </a:solidFill>
                <a:sym typeface="+mn-ea"/>
              </a:rPr>
              <a:t> </a:t>
            </a:r>
          </a:p>
          <a:p>
            <a:endParaRPr lang="en-US" sz="2000" dirty="0">
              <a:solidFill>
                <a:schemeClr val="accent2"/>
              </a:solidFill>
              <a:sym typeface="+mn-ea"/>
            </a:endParaRPr>
          </a:p>
          <a:p>
            <a:r>
              <a:rPr lang="en-US" sz="2000" dirty="0">
                <a:sym typeface="+mn-ea"/>
              </a:rPr>
              <a:t>they are performed </a:t>
            </a:r>
            <a:r>
              <a:rPr lang="en-US" sz="2000" b="1" dirty="0">
                <a:solidFill>
                  <a:schemeClr val="accent2"/>
                </a:solidFill>
                <a:sym typeface="+mn-ea"/>
              </a:rPr>
              <a:t>only in vitro</a:t>
            </a:r>
            <a:r>
              <a:rPr lang="en-US" sz="2000" dirty="0">
                <a:sym typeface="+mn-ea"/>
              </a:rPr>
              <a:t> since a single phase of the process is evaluated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2.</a:t>
            </a:r>
            <a:r>
              <a:rPr lang="it-IT" altLang="en-US" sz="2000" dirty="0"/>
              <a:t> </a:t>
            </a:r>
            <a:r>
              <a:rPr lang="it-IT" altLang="en-US" sz="2000" b="1" dirty="0">
                <a:solidFill>
                  <a:srgbClr val="FF0000"/>
                </a:solidFill>
              </a:rPr>
              <a:t>M</a:t>
            </a:r>
            <a:r>
              <a:rPr lang="en-US" sz="2000" b="1" dirty="0" err="1">
                <a:solidFill>
                  <a:srgbClr val="FF0000"/>
                </a:solidFill>
                <a:sym typeface="+mn-ea"/>
              </a:rPr>
              <a:t>ultivariable</a:t>
            </a:r>
            <a:r>
              <a:rPr lang="en-US" sz="2000" b="1" dirty="0">
                <a:solidFill>
                  <a:srgbClr val="FF0000"/>
                </a:solidFill>
                <a:sym typeface="+mn-ea"/>
              </a:rPr>
              <a:t> models</a:t>
            </a:r>
            <a:r>
              <a:rPr lang="en-US" sz="2000" dirty="0">
                <a:solidFill>
                  <a:srgbClr val="FF0000"/>
                </a:solidFill>
                <a:sym typeface="+mn-ea"/>
              </a:rPr>
              <a:t> </a:t>
            </a:r>
          </a:p>
          <a:p>
            <a:r>
              <a:rPr lang="en-US" sz="2000" dirty="0">
                <a:sym typeface="+mn-ea"/>
              </a:rPr>
              <a:t>they include multiple process steps, they can be </a:t>
            </a:r>
            <a:r>
              <a:rPr lang="en-US" sz="2000" b="1" dirty="0">
                <a:solidFill>
                  <a:srgbClr val="FF0000"/>
                </a:solidFill>
                <a:sym typeface="+mn-ea"/>
              </a:rPr>
              <a:t>in vitro and in vivo</a:t>
            </a:r>
            <a:r>
              <a:rPr lang="en-US" sz="20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it-IT" altLang="en-US" sz="2000" b="1" dirty="0">
                <a:solidFill>
                  <a:schemeClr val="tx1"/>
                </a:solidFill>
                <a:sym typeface="+mn-ea"/>
              </a:rPr>
              <a:t>(</a:t>
            </a:r>
            <a:r>
              <a:rPr lang="en-US" sz="2000" dirty="0">
                <a:solidFill>
                  <a:schemeClr val="tx1"/>
                </a:solidFill>
                <a:sym typeface="+mn-ea"/>
              </a:rPr>
              <a:t>using mice or rats.)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96436E-4AE4-2D4B-E50F-DAFA03C3A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87"/>
          <a:stretch/>
        </p:blipFill>
        <p:spPr bwMode="auto">
          <a:xfrm>
            <a:off x="54091" y="395971"/>
            <a:ext cx="7479678" cy="17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A563C6-A9C8-2AB5-4D00-2900E395AB60}"/>
              </a:ext>
            </a:extLst>
          </p:cNvPr>
          <p:cNvSpPr txBox="1"/>
          <p:nvPr/>
        </p:nvSpPr>
        <p:spPr>
          <a:xfrm>
            <a:off x="2771800" y="33503"/>
            <a:ext cx="4608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82828"/>
                </a:solidFill>
                <a:effectLst/>
                <a:cs typeface="Arial" panose="020B0604020202020204" pitchFamily="34" charset="0"/>
              </a:rPr>
              <a:t>Cell spreading assay </a:t>
            </a:r>
            <a:endParaRPr lang="it-IT" sz="2400" b="1" dirty="0"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E37733-2324-C45A-C39A-6D88D851BC9E}"/>
              </a:ext>
            </a:extLst>
          </p:cNvPr>
          <p:cNvSpPr txBox="1"/>
          <p:nvPr/>
        </p:nvSpPr>
        <p:spPr>
          <a:xfrm>
            <a:off x="7533769" y="264335"/>
            <a:ext cx="15561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- Cells were treated for 24 h, </a:t>
            </a:r>
          </a:p>
          <a:p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- </a:t>
            </a:r>
            <a:r>
              <a:rPr lang="en-US" sz="1000" b="0" i="0" dirty="0" err="1">
                <a:solidFill>
                  <a:srgbClr val="282828"/>
                </a:solidFill>
                <a:effectLst/>
                <a:latin typeface="+mn-lt"/>
              </a:rPr>
              <a:t>trypsinized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seeded onto fibronectin coated plate.</a:t>
            </a:r>
          </a:p>
          <a:p>
            <a:pPr marL="171450" indent="-171450">
              <a:buFontTx/>
              <a:buChar char="-"/>
            </a:pP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sz="1000" b="1" i="0" dirty="0">
                <a:solidFill>
                  <a:srgbClr val="FF0000"/>
                </a:solidFill>
                <a:effectLst/>
                <a:latin typeface="+mn-lt"/>
              </a:rPr>
              <a:t>After 1 h cells </a:t>
            </a:r>
            <a:r>
              <a:rPr lang="en-US" sz="1000" i="0" dirty="0">
                <a:solidFill>
                  <a:srgbClr val="282828"/>
                </a:solidFill>
                <a:effectLst/>
                <a:latin typeface="+mn-lt"/>
              </a:rPr>
              <a:t>were fixed with 2% PFA </a:t>
            </a:r>
          </a:p>
          <a:p>
            <a:pPr marL="171450" indent="-171450">
              <a:buFontTx/>
              <a:buChar char="-"/>
            </a:pPr>
            <a:endParaRPr lang="en-US" sz="1000" cap="all" dirty="0">
              <a:solidFill>
                <a:srgbClr val="282828"/>
              </a:solidFill>
              <a:latin typeface="+mn-lt"/>
            </a:endParaRPr>
          </a:p>
          <a:p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- phase-contrast images were captured.</a:t>
            </a:r>
            <a:endParaRPr lang="it-IT" sz="10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FF2195-2C75-AD84-EC65-1E1E3DD64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9" r="29988" b="22254"/>
          <a:stretch/>
        </p:blipFill>
        <p:spPr bwMode="auto">
          <a:xfrm>
            <a:off x="224495" y="2810725"/>
            <a:ext cx="6486884" cy="28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14ACFB-DD0A-C61B-B517-6FDE2F94A7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00" b="45735"/>
          <a:stretch/>
        </p:blipFill>
        <p:spPr>
          <a:xfrm>
            <a:off x="1610231" y="1532203"/>
            <a:ext cx="996574" cy="8523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14DD79-05E7-408B-CBB1-16B954A99D38}"/>
              </a:ext>
            </a:extLst>
          </p:cNvPr>
          <p:cNvSpPr txBox="1"/>
          <p:nvPr/>
        </p:nvSpPr>
        <p:spPr>
          <a:xfrm>
            <a:off x="54091" y="6150114"/>
            <a:ext cx="856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cap="all" dirty="0">
                <a:solidFill>
                  <a:srgbClr val="282828"/>
                </a:solidFill>
                <a:effectLst/>
                <a:latin typeface="+mn-lt"/>
              </a:rPr>
              <a:t>FIGURE 5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. </a:t>
            </a:r>
            <a:r>
              <a:rPr lang="en-US" sz="1000" b="0" i="0" cap="all" dirty="0">
                <a:solidFill>
                  <a:srgbClr val="282828"/>
                </a:solidFill>
                <a:effectLst/>
                <a:latin typeface="+mn-lt"/>
              </a:rPr>
              <a:t>(B)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 phase-contrast images. Scale bars, 50 </a:t>
            </a:r>
            <a:r>
              <a:rPr lang="en-US" sz="1000" b="0" i="0" dirty="0" err="1">
                <a:solidFill>
                  <a:srgbClr val="282828"/>
                </a:solidFill>
                <a:effectLst/>
                <a:latin typeface="+mn-lt"/>
              </a:rPr>
              <a:t>μm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. </a:t>
            </a:r>
            <a:endParaRPr lang="en-US" sz="1000" b="0" i="0" cap="all" dirty="0">
              <a:solidFill>
                <a:srgbClr val="282828"/>
              </a:solidFill>
              <a:effectLst/>
              <a:latin typeface="+mn-lt"/>
            </a:endParaRPr>
          </a:p>
          <a:p>
            <a:r>
              <a:rPr lang="en-US" sz="1000" b="0" i="0" cap="all" dirty="0">
                <a:solidFill>
                  <a:srgbClr val="282828"/>
                </a:solidFill>
                <a:effectLst/>
                <a:latin typeface="+mn-lt"/>
              </a:rPr>
              <a:t>C)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 Plot showing the percentage of spreading cells</a:t>
            </a:r>
            <a:r>
              <a:rPr lang="en-US" sz="1000" b="1" i="0" dirty="0">
                <a:solidFill>
                  <a:srgbClr val="282828"/>
                </a:solidFill>
                <a:effectLst/>
                <a:latin typeface="+mn-lt"/>
              </a:rPr>
              <a:t>. </a:t>
            </a:r>
            <a:r>
              <a:rPr lang="en-US" sz="1000" b="1" i="0" dirty="0">
                <a:solidFill>
                  <a:srgbClr val="FF0000"/>
                </a:solidFill>
                <a:effectLst/>
                <a:latin typeface="+mn-lt"/>
              </a:rPr>
              <a:t>Round bright cells were considered </a:t>
            </a:r>
            <a:r>
              <a:rPr lang="en-US" sz="1000" b="1" i="0" dirty="0" err="1">
                <a:solidFill>
                  <a:srgbClr val="FF0000"/>
                </a:solidFill>
                <a:effectLst/>
                <a:latin typeface="+mn-lt"/>
              </a:rPr>
              <a:t>unspread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. Values are percentage of spread cells ± SD (</a:t>
            </a:r>
            <a:r>
              <a:rPr lang="en-US" sz="1000" b="0" i="1" dirty="0">
                <a:solidFill>
                  <a:srgbClr val="282828"/>
                </a:solidFill>
                <a:effectLst/>
                <a:latin typeface="+mn-lt"/>
              </a:rPr>
              <a:t>n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 = 3 independent experiments; at least 600 cells for each experiment were counted). The corresponding </a:t>
            </a:r>
            <a:r>
              <a:rPr lang="en-US" sz="1000" b="0" i="1" dirty="0">
                <a:solidFill>
                  <a:srgbClr val="282828"/>
                </a:solidFill>
                <a:effectLst/>
                <a:latin typeface="+mn-lt"/>
              </a:rPr>
              <a:t>p-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value obtained by unpaired two-tailed Student's </a:t>
            </a:r>
            <a:r>
              <a:rPr lang="en-US" sz="1000" b="0" i="1" dirty="0">
                <a:solidFill>
                  <a:srgbClr val="282828"/>
                </a:solidFill>
                <a:effectLst/>
                <a:latin typeface="+mn-lt"/>
              </a:rPr>
              <a:t>t</a:t>
            </a:r>
            <a:r>
              <a:rPr lang="en-US" sz="1000" b="0" i="0" dirty="0">
                <a:solidFill>
                  <a:srgbClr val="282828"/>
                </a:solidFill>
                <a:effectLst/>
                <a:latin typeface="+mn-lt"/>
              </a:rPr>
              <a:t>-test is shown.</a:t>
            </a:r>
            <a:endParaRPr lang="it-IT" sz="1000" dirty="0">
              <a:latin typeface="+mn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713C5F-D7FD-F2CF-1F16-D8EE54C2A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3" t="33177"/>
          <a:stretch/>
        </p:blipFill>
        <p:spPr bwMode="auto">
          <a:xfrm>
            <a:off x="6891005" y="3019259"/>
            <a:ext cx="1732038" cy="31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7C7693-2C1E-9F91-67F6-F47E08318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0" r="73498" b="48200"/>
          <a:stretch/>
        </p:blipFill>
        <p:spPr>
          <a:xfrm>
            <a:off x="5436096" y="188640"/>
            <a:ext cx="3296630" cy="34284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D827BBC-0F52-31A9-B714-16DAD4C7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084"/>
            <a:ext cx="4188168" cy="374441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EAEDC1C-FD8E-A01F-9CC3-50D0DF5F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160" y="3427439"/>
            <a:ext cx="4188168" cy="32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18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ntent Placeholder 108"/>
          <p:cNvPicPr>
            <a:picLocks noGrp="1"/>
          </p:cNvPicPr>
          <p:nvPr>
            <p:ph idx="1"/>
          </p:nvPr>
        </p:nvPicPr>
        <p:blipFill>
          <a:blip r:embed="rId2"/>
          <a:srcRect l="6127" t="6369" r="8125" b="10901"/>
          <a:stretch>
            <a:fillRect/>
          </a:stretch>
        </p:blipFill>
        <p:spPr>
          <a:xfrm>
            <a:off x="395605" y="2924810"/>
            <a:ext cx="7817485" cy="3744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6538" y="196217"/>
            <a:ext cx="6320790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/>
              <a:t>Early Metastasis Process</a:t>
            </a:r>
          </a:p>
          <a:p>
            <a:r>
              <a:rPr lang="en-US" sz="1600" dirty="0"/>
              <a:t>The early steps of the metastasis process involve </a:t>
            </a:r>
          </a:p>
          <a:p>
            <a:r>
              <a:rPr lang="en-US" sz="1600" dirty="0"/>
              <a:t>A) Loosening of the intercellular junctions between tumor cells,</a:t>
            </a:r>
          </a:p>
          <a:p>
            <a:r>
              <a:rPr lang="en-US" sz="1600" dirty="0"/>
              <a:t>B) Degradation of the intracellular matrix of the basement membrane,</a:t>
            </a:r>
          </a:p>
          <a:p>
            <a:r>
              <a:rPr lang="en-US" sz="1600" dirty="0"/>
              <a:t>C) Invasion into surrounding tissue,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D) Migration to endothelial vessels.</a:t>
            </a:r>
          </a:p>
          <a:p>
            <a:endParaRPr lang="en-US" sz="1600" b="1" dirty="0"/>
          </a:p>
        </p:txBody>
      </p:sp>
      <p:sp>
        <p:nvSpPr>
          <p:cNvPr id="2" name="Text Box 1"/>
          <p:cNvSpPr txBox="1"/>
          <p:nvPr/>
        </p:nvSpPr>
        <p:spPr>
          <a:xfrm>
            <a:off x="6577908" y="627126"/>
            <a:ext cx="25069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ym typeface="+mn-ea"/>
              </a:rPr>
              <a:t>modeled with the </a:t>
            </a:r>
            <a:r>
              <a:rPr lang="en-US" b="1" dirty="0">
                <a:sym typeface="+mn-ea"/>
              </a:rPr>
              <a:t>Invasion Assay. </a:t>
            </a:r>
            <a:endParaRPr lang="en-US" dirty="0"/>
          </a:p>
        </p:txBody>
      </p:sp>
      <p:sp>
        <p:nvSpPr>
          <p:cNvPr id="3" name="Text Box 2"/>
          <p:cNvSpPr txBox="1"/>
          <p:nvPr/>
        </p:nvSpPr>
        <p:spPr>
          <a:xfrm>
            <a:off x="6577908" y="2204720"/>
            <a:ext cx="26441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ym typeface="+mn-ea"/>
              </a:rPr>
              <a:t>modeled with the </a:t>
            </a:r>
            <a:r>
              <a:rPr lang="en-US" b="1">
                <a:sym typeface="+mn-ea"/>
              </a:rPr>
              <a:t>Migration Assay.</a:t>
            </a:r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5940425" y="548640"/>
            <a:ext cx="288290" cy="1296035"/>
          </a:xfrm>
          <a:prstGeom prst="rightBrace">
            <a:avLst/>
          </a:prstGeom>
          <a:ln w="5715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3">
            <a:extLst>
              <a:ext uri="{FF2B5EF4-FFF2-40B4-BE49-F238E27FC236}">
                <a16:creationId xmlns:a16="http://schemas.microsoft.com/office/drawing/2014/main" id="{030F0D6B-ACF4-7036-8CC8-07D4A70492EC}"/>
              </a:ext>
            </a:extLst>
          </p:cNvPr>
          <p:cNvSpPr/>
          <p:nvPr/>
        </p:nvSpPr>
        <p:spPr>
          <a:xfrm>
            <a:off x="5965190" y="2204720"/>
            <a:ext cx="263525" cy="645160"/>
          </a:xfrm>
          <a:prstGeom prst="rightBrace">
            <a:avLst/>
          </a:prstGeom>
          <a:ln w="5715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1520" y="1628800"/>
            <a:ext cx="864096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Migration </a:t>
            </a:r>
            <a:r>
              <a:rPr lang="en-US" dirty="0"/>
              <a:t>is often used as umbrella term in biology to describe</a:t>
            </a:r>
            <a:r>
              <a:rPr lang="it-IT" altLang="en-US" dirty="0"/>
              <a:t> </a:t>
            </a:r>
            <a:r>
              <a:rPr lang="en-US" b="1" dirty="0"/>
              <a:t>any directed cell movement within the body.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ability to migrate</a:t>
            </a:r>
            <a:r>
              <a:rPr lang="it-IT" altLang="en-US" dirty="0"/>
              <a:t> </a:t>
            </a:r>
            <a:r>
              <a:rPr lang="en-US" b="1" dirty="0"/>
              <a:t>allows</a:t>
            </a:r>
            <a:r>
              <a:rPr lang="en-US" dirty="0"/>
              <a:t> </a:t>
            </a:r>
            <a:r>
              <a:rPr lang="en-US" b="1" dirty="0"/>
              <a:t>cells to change their position </a:t>
            </a:r>
            <a:r>
              <a:rPr lang="en-US" dirty="0"/>
              <a:t>within tissues or between</a:t>
            </a:r>
            <a:r>
              <a:rPr lang="it-IT" altLang="en-US" dirty="0"/>
              <a:t> </a:t>
            </a:r>
            <a:r>
              <a:rPr lang="en-US" dirty="0"/>
              <a:t>different organs.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3528" y="4149080"/>
            <a:ext cx="835292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dirty="0"/>
              <a:t>In pathology, </a:t>
            </a:r>
            <a:r>
              <a:rPr lang="en-US" b="1" dirty="0">
                <a:solidFill>
                  <a:srgbClr val="FF0000"/>
                </a:solidFill>
              </a:rPr>
              <a:t>invasion</a:t>
            </a:r>
            <a:r>
              <a:rPr lang="en-US" b="1" dirty="0"/>
              <a:t> </a:t>
            </a:r>
            <a:r>
              <a:rPr lang="it-IT" altLang="en-US" b="1" dirty="0"/>
              <a:t>(</a:t>
            </a:r>
            <a:r>
              <a:rPr lang="en-US" b="1" dirty="0"/>
              <a:t>of carcinomas</a:t>
            </a:r>
            <a:r>
              <a:rPr lang="it-IT" altLang="en-US" b="1" dirty="0"/>
              <a:t>)</a:t>
            </a:r>
            <a:r>
              <a:rPr lang="en-US" dirty="0"/>
              <a:t> is defined as </a:t>
            </a:r>
            <a:r>
              <a:rPr lang="it-IT" altLang="en-US" dirty="0"/>
              <a:t> </a:t>
            </a:r>
          </a:p>
          <a:p>
            <a:pPr algn="just"/>
            <a:endParaRPr lang="it-IT" altLang="en-US" dirty="0"/>
          </a:p>
          <a:p>
            <a:pPr algn="just"/>
            <a:r>
              <a:rPr lang="en-US" dirty="0"/>
              <a:t>the </a:t>
            </a:r>
            <a:r>
              <a:rPr lang="en-US" b="1" dirty="0"/>
              <a:t>penetration</a:t>
            </a:r>
            <a:r>
              <a:rPr lang="it-IT" altLang="en-US" b="1" dirty="0"/>
              <a:t> </a:t>
            </a:r>
            <a:r>
              <a:rPr lang="en-US" b="1" dirty="0"/>
              <a:t>of tissue barriers</a:t>
            </a:r>
            <a:r>
              <a:rPr lang="en-US" dirty="0"/>
              <a:t>, and</a:t>
            </a:r>
            <a:r>
              <a:rPr lang="it-IT" altLang="en-US" dirty="0"/>
              <a:t> </a:t>
            </a:r>
            <a:r>
              <a:rPr lang="en-US" dirty="0"/>
              <a:t>infiltration (intrusion) into the underlying interstitial tissues </a:t>
            </a:r>
            <a:r>
              <a:rPr lang="it-IT" altLang="en-US" dirty="0"/>
              <a:t>(</a:t>
            </a:r>
            <a:r>
              <a:rPr lang="en-US" dirty="0"/>
              <a:t>by</a:t>
            </a:r>
            <a:r>
              <a:rPr lang="it-IT" altLang="en-US" dirty="0"/>
              <a:t> </a:t>
            </a:r>
            <a:r>
              <a:rPr lang="en-US" dirty="0"/>
              <a:t>malignant tumor cells</a:t>
            </a:r>
            <a:r>
              <a:rPr lang="it-IT" altLang="en-US" dirty="0"/>
              <a:t>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99795" y="260985"/>
            <a:ext cx="68472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ym typeface="+mn-ea"/>
              </a:rPr>
              <a:t>Definition of </a:t>
            </a:r>
            <a:r>
              <a:rPr lang="en-US" sz="3200" b="1">
                <a:sym typeface="+mn-ea"/>
              </a:rPr>
              <a:t>migration</a:t>
            </a:r>
            <a:r>
              <a:rPr lang="en-US" sz="3200">
                <a:sym typeface="+mn-ea"/>
              </a:rPr>
              <a:t> and </a:t>
            </a:r>
            <a:r>
              <a:rPr lang="en-US" sz="3200" b="1">
                <a:sym typeface="+mn-ea"/>
              </a:rPr>
              <a:t>invasion</a:t>
            </a:r>
            <a:endParaRPr lang="en-US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9705" y="908685"/>
            <a:ext cx="437705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endParaRPr lang="en-US" sz="1600" b="1" dirty="0">
              <a:solidFill>
                <a:srgbClr val="FF0000"/>
              </a:solidFill>
            </a:endParaRPr>
          </a:p>
          <a:p>
            <a:pPr algn="just"/>
            <a:r>
              <a:rPr lang="en-US" sz="1600" b="1" dirty="0">
                <a:solidFill>
                  <a:srgbClr val="FF0000"/>
                </a:solidFill>
              </a:rPr>
              <a:t>Migration</a:t>
            </a:r>
            <a:r>
              <a:rPr lang="en-US" sz="1600" dirty="0"/>
              <a:t> is defined as</a:t>
            </a:r>
            <a:r>
              <a:rPr lang="it-IT" altLang="en-US" sz="1600" dirty="0"/>
              <a:t>:</a:t>
            </a:r>
          </a:p>
          <a:p>
            <a:pPr algn="just"/>
            <a:r>
              <a:rPr lang="en-US" sz="1600" dirty="0"/>
              <a:t>the </a:t>
            </a:r>
            <a:r>
              <a:rPr lang="en-US" sz="1600" b="1" dirty="0"/>
              <a:t>directed</a:t>
            </a:r>
            <a:r>
              <a:rPr lang="it-IT" altLang="en-US" sz="1600" b="1" dirty="0"/>
              <a:t> </a:t>
            </a:r>
            <a:r>
              <a:rPr lang="en-US" sz="1600" b="1" dirty="0"/>
              <a:t>movement of cells on a substrate</a:t>
            </a:r>
            <a:r>
              <a:rPr lang="en-US" sz="1600" dirty="0"/>
              <a:t> such as basal</a:t>
            </a:r>
            <a:r>
              <a:rPr lang="it-IT" altLang="en-US" sz="1600" dirty="0"/>
              <a:t> </a:t>
            </a:r>
            <a:r>
              <a:rPr lang="en-US" sz="1600" dirty="0"/>
              <a:t>membranes, ECM</a:t>
            </a:r>
            <a:r>
              <a:rPr lang="it-IT" altLang="en-US" sz="1600" dirty="0"/>
              <a:t> </a:t>
            </a:r>
            <a:r>
              <a:rPr lang="en-US" sz="1600" dirty="0"/>
              <a:t>fibers or plastic plates. </a:t>
            </a:r>
          </a:p>
          <a:p>
            <a:pPr algn="just"/>
            <a:r>
              <a:rPr lang="en-US" sz="1600" dirty="0"/>
              <a:t>Therefore, migration </a:t>
            </a:r>
            <a:r>
              <a:rPr lang="en-US" sz="1600" b="1" dirty="0"/>
              <a:t>is occurring on 2D</a:t>
            </a:r>
            <a:r>
              <a:rPr lang="it-IT" altLang="en-US" sz="1600" b="1" dirty="0"/>
              <a:t> </a:t>
            </a:r>
            <a:r>
              <a:rPr lang="en-US" sz="1600" b="1" dirty="0"/>
              <a:t>surfaces</a:t>
            </a:r>
            <a:r>
              <a:rPr lang="en-US" sz="1600" dirty="0"/>
              <a:t> without any obstructive fiber network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33" r="32969"/>
          <a:stretch/>
        </p:blipFill>
        <p:spPr>
          <a:xfrm>
            <a:off x="4044172" y="4293096"/>
            <a:ext cx="2139807" cy="2092524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1640" y="3926434"/>
            <a:ext cx="3672215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sym typeface="+mn-ea"/>
              </a:rPr>
              <a:t> Invasion</a:t>
            </a:r>
            <a:r>
              <a:rPr lang="en-US" sz="1600" dirty="0">
                <a:sym typeface="+mn-ea"/>
              </a:rPr>
              <a:t> is defined as: </a:t>
            </a:r>
            <a:endParaRPr lang="en-US" sz="1600" dirty="0"/>
          </a:p>
          <a:p>
            <a:pPr algn="just"/>
            <a:r>
              <a:rPr lang="en-US" sz="1600" b="1" dirty="0">
                <a:sym typeface="+mn-ea"/>
              </a:rPr>
              <a:t>cell</a:t>
            </a:r>
            <a:r>
              <a:rPr lang="it-IT" altLang="en-US" sz="1600" b="1" dirty="0">
                <a:sym typeface="+mn-ea"/>
              </a:rPr>
              <a:t> </a:t>
            </a:r>
            <a:r>
              <a:rPr lang="en-US" sz="1600" b="1" dirty="0">
                <a:sym typeface="+mn-ea"/>
              </a:rPr>
              <a:t>movement through a 3D matrix</a:t>
            </a:r>
            <a:r>
              <a:rPr lang="en-US" sz="1600" dirty="0">
                <a:sym typeface="+mn-ea"/>
              </a:rPr>
              <a:t>, which is accompanied by a</a:t>
            </a:r>
            <a:endParaRPr lang="en-US" sz="1600" dirty="0"/>
          </a:p>
          <a:p>
            <a:pPr algn="just"/>
            <a:r>
              <a:rPr lang="en-US" sz="1600" b="1" dirty="0">
                <a:sym typeface="+mn-ea"/>
              </a:rPr>
              <a:t>restructuring of the 3D environment</a:t>
            </a:r>
            <a:r>
              <a:rPr lang="en-US" sz="1600" dirty="0">
                <a:sym typeface="+mn-ea"/>
              </a:rPr>
              <a:t>.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>
                <a:sym typeface="+mn-ea"/>
              </a:rPr>
              <a:t>Invasion requires adhesion, proteolysis of extracellular</a:t>
            </a:r>
            <a:r>
              <a:rPr lang="it-IT" altLang="en-US" sz="1600" dirty="0">
                <a:sym typeface="+mn-ea"/>
              </a:rPr>
              <a:t> </a:t>
            </a:r>
            <a:r>
              <a:rPr lang="en-US" sz="1600" dirty="0">
                <a:sym typeface="+mn-ea"/>
              </a:rPr>
              <a:t>matrix</a:t>
            </a:r>
            <a:r>
              <a:rPr lang="it-IT" altLang="en-US" sz="1600" dirty="0">
                <a:sym typeface="+mn-ea"/>
              </a:rPr>
              <a:t> </a:t>
            </a:r>
            <a:r>
              <a:rPr lang="en-US" sz="1600" dirty="0">
                <a:sym typeface="+mn-ea"/>
              </a:rPr>
              <a:t>components and migration, therefore invading cells</a:t>
            </a:r>
            <a:r>
              <a:rPr lang="it-IT" altLang="en-US" sz="1600" dirty="0">
                <a:sym typeface="+mn-ea"/>
              </a:rPr>
              <a:t> </a:t>
            </a:r>
            <a:r>
              <a:rPr lang="en-US" sz="1600" dirty="0">
                <a:sym typeface="+mn-ea"/>
              </a:rPr>
              <a:t>remodel the ECM.</a:t>
            </a:r>
            <a:endParaRPr lang="en-US" sz="1600" dirty="0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41640" y="219710"/>
            <a:ext cx="87254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b="1" dirty="0">
                <a:sym typeface="+mn-ea"/>
              </a:rPr>
              <a:t>Migration</a:t>
            </a:r>
            <a:r>
              <a:rPr lang="en-US" dirty="0">
                <a:sym typeface="+mn-ea"/>
              </a:rPr>
              <a:t> and </a:t>
            </a:r>
            <a:r>
              <a:rPr lang="en-US" b="1" dirty="0">
                <a:sym typeface="+mn-ea"/>
              </a:rPr>
              <a:t>invasion </a:t>
            </a:r>
            <a:r>
              <a:rPr lang="en-US" dirty="0">
                <a:sym typeface="+mn-ea"/>
              </a:rPr>
              <a:t>are clearly separated terms in</a:t>
            </a:r>
            <a:r>
              <a:rPr lang="it-IT" altLang="en-US" dirty="0">
                <a:sym typeface="+mn-ea"/>
              </a:rPr>
              <a:t> </a:t>
            </a:r>
            <a:r>
              <a:rPr lang="en-US" b="1" dirty="0">
                <a:sym typeface="+mn-ea"/>
              </a:rPr>
              <a:t>experimental cell biology</a:t>
            </a:r>
            <a:r>
              <a:rPr lang="en-US" dirty="0">
                <a:sym typeface="+mn-ea"/>
              </a:rPr>
              <a:t>. </a:t>
            </a:r>
            <a:endParaRPr lang="en-US" dirty="0"/>
          </a:p>
        </p:txBody>
      </p:sp>
      <p:pic>
        <p:nvPicPr>
          <p:cNvPr id="2" name="Immagine 1" descr="Immagine che contiene acqua, goccia, Pioggerella, Umidità&#10;&#10;Descrizione generata automaticamente">
            <a:extLst>
              <a:ext uri="{FF2B5EF4-FFF2-40B4-BE49-F238E27FC236}">
                <a16:creationId xmlns:a16="http://schemas.microsoft.com/office/drawing/2014/main" id="{AB20BD6A-7B1E-3F59-313F-3302F12D9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29147"/>
            <a:ext cx="3086570" cy="2348880"/>
          </a:xfrm>
          <a:prstGeom prst="rect">
            <a:avLst/>
          </a:prstGeom>
        </p:spPr>
      </p:pic>
      <p:pic>
        <p:nvPicPr>
          <p:cNvPr id="1026" name="Picture 2" descr="Mutational drivers of cancer cell migration and invasion | British Journal  of Cancer">
            <a:extLst>
              <a:ext uri="{FF2B5EF4-FFF2-40B4-BE49-F238E27FC236}">
                <a16:creationId xmlns:a16="http://schemas.microsoft.com/office/drawing/2014/main" id="{20B69657-4A7A-B46C-DA1F-F2497D2F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34" y="3904377"/>
            <a:ext cx="2448272" cy="259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671" b="33663"/>
          <a:stretch/>
        </p:blipFill>
        <p:spPr>
          <a:xfrm>
            <a:off x="3059832" y="977847"/>
            <a:ext cx="5523980" cy="1616809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27784" y="77834"/>
            <a:ext cx="46875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000" b="1" dirty="0"/>
              <a:t>Migration </a:t>
            </a:r>
            <a:r>
              <a:rPr lang="it-IT" altLang="en-US" sz="3000" b="1" dirty="0" err="1"/>
              <a:t>Assays</a:t>
            </a:r>
            <a:endParaRPr lang="it-IT" altLang="en-US" sz="3000" b="1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C15EF4C-F34C-0304-E475-9CA73CAF9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44"/>
          <a:stretch/>
        </p:blipFill>
        <p:spPr>
          <a:xfrm>
            <a:off x="3275856" y="5153979"/>
            <a:ext cx="5474366" cy="15684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6BF9D69-6CCE-1354-086B-CD07C2D19A76}"/>
              </a:ext>
            </a:extLst>
          </p:cNvPr>
          <p:cNvSpPr/>
          <p:nvPr/>
        </p:nvSpPr>
        <p:spPr>
          <a:xfrm>
            <a:off x="1223628" y="1050436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C82D54D-C7C3-F444-EA35-E89467C894D2}"/>
              </a:ext>
            </a:extLst>
          </p:cNvPr>
          <p:cNvSpPr/>
          <p:nvPr/>
        </p:nvSpPr>
        <p:spPr>
          <a:xfrm>
            <a:off x="1310883" y="2861634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2BDADB5-0F94-EF97-375B-FC3AD458F82D}"/>
              </a:ext>
            </a:extLst>
          </p:cNvPr>
          <p:cNvSpPr/>
          <p:nvPr/>
        </p:nvSpPr>
        <p:spPr>
          <a:xfrm>
            <a:off x="1185377" y="4785641"/>
            <a:ext cx="368424" cy="368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84D39C3-5895-B841-3CA0-D0C5CA856140}"/>
              </a:ext>
            </a:extLst>
          </p:cNvPr>
          <p:cNvSpPr/>
          <p:nvPr/>
        </p:nvSpPr>
        <p:spPr>
          <a:xfrm>
            <a:off x="1189043" y="4497609"/>
            <a:ext cx="3684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697AE4E-61D7-1B91-8EC2-70A8BBD3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34"/>
          <a:stretch/>
        </p:blipFill>
        <p:spPr>
          <a:xfrm>
            <a:off x="3112464" y="3173874"/>
            <a:ext cx="5523980" cy="16168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0F5C7A-832D-6454-0C3B-ADF61D8031E7}"/>
              </a:ext>
            </a:extLst>
          </p:cNvPr>
          <p:cNvSpPr txBox="1"/>
          <p:nvPr/>
        </p:nvSpPr>
        <p:spPr>
          <a:xfrm>
            <a:off x="225779" y="1810239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Wound healing assay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508B5D7-D6A9-97D1-FCF8-252EAC338032}"/>
              </a:ext>
            </a:extLst>
          </p:cNvPr>
          <p:cNvSpPr txBox="1"/>
          <p:nvPr/>
        </p:nvSpPr>
        <p:spPr>
          <a:xfrm>
            <a:off x="176473" y="3783898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Cell Exclusion Zone assay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385430-87C3-529B-D2D3-56D9E730629C}"/>
              </a:ext>
            </a:extLst>
          </p:cNvPr>
          <p:cNvSpPr txBox="1"/>
          <p:nvPr/>
        </p:nvSpPr>
        <p:spPr>
          <a:xfrm>
            <a:off x="310185" y="581301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Boyden Chamber</a:t>
            </a:r>
            <a:endParaRPr lang="it-IT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55576" y="260648"/>
            <a:ext cx="85293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In vitro </a:t>
            </a:r>
            <a:r>
              <a:rPr lang="en-US" sz="2800" b="1" dirty="0">
                <a:solidFill>
                  <a:srgbClr val="00B0F0"/>
                </a:solidFill>
              </a:rPr>
              <a:t>wound-healing assay</a:t>
            </a:r>
            <a:r>
              <a:rPr lang="en-US" sz="2800" b="1" dirty="0"/>
              <a:t> (scratch assay)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3528" y="1124744"/>
            <a:ext cx="81851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This popular, technically non-demanding and cheap assay can</a:t>
            </a:r>
            <a:r>
              <a:rPr lang="it-IT" altLang="en-US" dirty="0"/>
              <a:t> </a:t>
            </a:r>
            <a:r>
              <a:rPr lang="en-US" dirty="0"/>
              <a:t>be used to study </a:t>
            </a:r>
            <a:r>
              <a:rPr lang="en-US" b="1" dirty="0"/>
              <a:t>migration of cells on 2D surfaces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 confluent</a:t>
            </a:r>
            <a:r>
              <a:rPr lang="it-IT" altLang="en-US" dirty="0"/>
              <a:t> </a:t>
            </a:r>
            <a:r>
              <a:rPr lang="en-US" dirty="0"/>
              <a:t>plate of any type of attached cells is ‘</a:t>
            </a:r>
            <a:r>
              <a:rPr lang="en-US" b="1" dirty="0"/>
              <a:t>‘wounded’</a:t>
            </a:r>
            <a:r>
              <a:rPr lang="en-US" dirty="0"/>
              <a:t>’ by scraping off an</a:t>
            </a:r>
            <a:r>
              <a:rPr lang="it-IT" altLang="en-US" dirty="0"/>
              <a:t> </a:t>
            </a:r>
            <a:r>
              <a:rPr lang="en-US" dirty="0"/>
              <a:t>area of cells, which is most easily done using </a:t>
            </a:r>
            <a:r>
              <a:rPr lang="en-US" b="1" dirty="0"/>
              <a:t>a plastic pipette tip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32787" b="32728"/>
          <a:stretch>
            <a:fillRect/>
          </a:stretch>
        </p:blipFill>
        <p:spPr>
          <a:xfrm>
            <a:off x="133032" y="2925922"/>
            <a:ext cx="8877935" cy="26619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23528" y="2057400"/>
            <a:ext cx="1620815" cy="3352800"/>
            <a:chOff x="1847" y="0"/>
            <a:chExt cx="1936700" cy="4470400"/>
          </a:xfrm>
        </p:grpSpPr>
        <p:sp>
          <p:nvSpPr>
            <p:cNvPr id="36" name="Rounded Rectangle 35"/>
            <p:cNvSpPr/>
            <p:nvPr/>
          </p:nvSpPr>
          <p:spPr>
            <a:xfrm>
              <a:off x="1847" y="0"/>
              <a:ext cx="1936700" cy="4470400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7" name="Rounded Rectangle 4"/>
            <p:cNvSpPr txBox="1"/>
            <p:nvPr/>
          </p:nvSpPr>
          <p:spPr>
            <a:xfrm>
              <a:off x="1847" y="1788160"/>
              <a:ext cx="1936700" cy="178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200" b="1" kern="1200" dirty="0"/>
              </a:br>
              <a:br>
                <a:rPr lang="en-US" sz="1200" b="1" kern="1200" dirty="0">
                  <a:solidFill>
                    <a:schemeClr val="tx1"/>
                  </a:solidFill>
                </a:rPr>
              </a:br>
              <a: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1. Cell Culture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Cell seeding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Confluent monolayer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200" kern="12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97307" y="2214050"/>
            <a:ext cx="1495915" cy="1341119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grpSp>
        <p:nvGrpSpPr>
          <p:cNvPr id="23" name="Group 22"/>
          <p:cNvGrpSpPr/>
          <p:nvPr/>
        </p:nvGrpSpPr>
        <p:grpSpPr>
          <a:xfrm>
            <a:off x="2632950" y="2057400"/>
            <a:ext cx="1653266" cy="3459832"/>
            <a:chOff x="1977176" y="0"/>
            <a:chExt cx="1956173" cy="4470400"/>
          </a:xfrm>
        </p:grpSpPr>
        <p:sp>
          <p:nvSpPr>
            <p:cNvPr id="34" name="Rounded Rectangle 33"/>
            <p:cNvSpPr/>
            <p:nvPr/>
          </p:nvSpPr>
          <p:spPr>
            <a:xfrm>
              <a:off x="1996649" y="0"/>
              <a:ext cx="1936700" cy="4470400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5" name="Rounded Rectangle 7"/>
            <p:cNvSpPr txBox="1"/>
            <p:nvPr/>
          </p:nvSpPr>
          <p:spPr>
            <a:xfrm>
              <a:off x="1977176" y="1978573"/>
              <a:ext cx="1936700" cy="178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2. Scratch Making</a:t>
              </a:r>
              <a:b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b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endParaRPr lang="en-US" sz="1200" b="1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75047" y="2057400"/>
            <a:ext cx="1452525" cy="3352800"/>
            <a:chOff x="3991450" y="0"/>
            <a:chExt cx="1936700" cy="4470400"/>
          </a:xfrm>
        </p:grpSpPr>
        <p:sp>
          <p:nvSpPr>
            <p:cNvPr id="32" name="Rounded Rectangle 31"/>
            <p:cNvSpPr/>
            <p:nvPr/>
          </p:nvSpPr>
          <p:spPr>
            <a:xfrm>
              <a:off x="3991450" y="0"/>
              <a:ext cx="1936700" cy="4470400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3" name="Rounded Rectangle 10"/>
            <p:cNvSpPr txBox="1"/>
            <p:nvPr/>
          </p:nvSpPr>
          <p:spPr>
            <a:xfrm>
              <a:off x="3991450" y="1788160"/>
              <a:ext cx="1936700" cy="1788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br>
                <a:rPr lang="en-US" sz="1200" b="1" kern="1200" dirty="0"/>
              </a:br>
              <a:endParaRPr lang="en-US" sz="1200" b="1" kern="1200" dirty="0"/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3. Data Acquisition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Image capturing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</a:rPr>
                <a:t>Gap measurement</a:t>
              </a:r>
              <a:endParaRPr lang="en-US" sz="12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2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Data collection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5253750" y="2258568"/>
            <a:ext cx="1212495" cy="1170432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2000" b="-3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30" name="Rounded Rectangle 29"/>
          <p:cNvSpPr/>
          <p:nvPr/>
        </p:nvSpPr>
        <p:spPr>
          <a:xfrm>
            <a:off x="7433780" y="2057400"/>
            <a:ext cx="1452525" cy="3352800"/>
          </a:xfrm>
          <a:prstGeom prst="roundRect">
            <a:avLst>
              <a:gd name="adj" fmla="val 10000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8" name="Oval 27"/>
          <p:cNvSpPr/>
          <p:nvPr/>
        </p:nvSpPr>
        <p:spPr>
          <a:xfrm>
            <a:off x="7532758" y="2258568"/>
            <a:ext cx="1272139" cy="1170432"/>
          </a:xfrm>
          <a:prstGeom prst="ellipse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9" name="Right Arrow 28"/>
          <p:cNvSpPr/>
          <p:nvPr/>
        </p:nvSpPr>
        <p:spPr>
          <a:xfrm>
            <a:off x="1987464" y="3541330"/>
            <a:ext cx="573816" cy="502920"/>
          </a:xfrm>
          <a:prstGeom prst="rightArrow">
            <a:avLst/>
          </a:prstGeom>
          <a:gradFill flip="none" rotWithShape="0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38" name="TextBox 37"/>
          <p:cNvSpPr txBox="1"/>
          <p:nvPr/>
        </p:nvSpPr>
        <p:spPr>
          <a:xfrm>
            <a:off x="1679957" y="739174"/>
            <a:ext cx="636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Workflow of the </a:t>
            </a:r>
            <a:r>
              <a:rPr lang="en-US" sz="2400" b="1" dirty="0"/>
              <a:t>wound healing assay</a:t>
            </a:r>
          </a:p>
        </p:txBody>
      </p:sp>
      <p:sp>
        <p:nvSpPr>
          <p:cNvPr id="3" name="Right Arrow 28">
            <a:extLst>
              <a:ext uri="{FF2B5EF4-FFF2-40B4-BE49-F238E27FC236}">
                <a16:creationId xmlns:a16="http://schemas.microsoft.com/office/drawing/2014/main" id="{A731BAB3-B1AE-154D-AFF8-FEE921F44CE5}"/>
              </a:ext>
            </a:extLst>
          </p:cNvPr>
          <p:cNvSpPr/>
          <p:nvPr/>
        </p:nvSpPr>
        <p:spPr>
          <a:xfrm>
            <a:off x="4401413" y="3566160"/>
            <a:ext cx="573816" cy="502920"/>
          </a:xfrm>
          <a:prstGeom prst="rightArrow">
            <a:avLst/>
          </a:prstGeom>
          <a:gradFill flip="none" rotWithShape="0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Right Arrow 28">
            <a:extLst>
              <a:ext uri="{FF2B5EF4-FFF2-40B4-BE49-F238E27FC236}">
                <a16:creationId xmlns:a16="http://schemas.microsoft.com/office/drawing/2014/main" id="{3C8A255C-E848-2BF8-7D6B-30849503FE8F}"/>
              </a:ext>
            </a:extLst>
          </p:cNvPr>
          <p:cNvSpPr/>
          <p:nvPr/>
        </p:nvSpPr>
        <p:spPr>
          <a:xfrm>
            <a:off x="6769338" y="3588701"/>
            <a:ext cx="573816" cy="502920"/>
          </a:xfrm>
          <a:prstGeom prst="rightArrow">
            <a:avLst/>
          </a:prstGeom>
          <a:gradFill flip="none" rotWithShape="0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A7E261-0302-2F5A-B253-5A951646DC6A}"/>
              </a:ext>
            </a:extLst>
          </p:cNvPr>
          <p:cNvSpPr txBox="1"/>
          <p:nvPr/>
        </p:nvSpPr>
        <p:spPr>
          <a:xfrm>
            <a:off x="7532758" y="3977126"/>
            <a:ext cx="1185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Data Analysis</a:t>
            </a:r>
            <a:endParaRPr lang="it-IT" sz="1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D7FEE4-6EFE-3AB6-345F-30567D12D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469" y="2216276"/>
            <a:ext cx="1387370" cy="14596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484784"/>
            <a:ext cx="8229600" cy="452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236296" y="336414"/>
            <a:ext cx="1607820" cy="1616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37">
            <a:extLst>
              <a:ext uri="{FF2B5EF4-FFF2-40B4-BE49-F238E27FC236}">
                <a16:creationId xmlns:a16="http://schemas.microsoft.com/office/drawing/2014/main" id="{9F371B52-EE44-B46B-B9F2-A5C142045986}"/>
              </a:ext>
            </a:extLst>
          </p:cNvPr>
          <p:cNvSpPr txBox="1"/>
          <p:nvPr/>
        </p:nvSpPr>
        <p:spPr>
          <a:xfrm>
            <a:off x="539552" y="361842"/>
            <a:ext cx="636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Workflow of the wound healing assay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65AAE95-8FA3-8978-DD5E-1CE63EA1900D}"/>
              </a:ext>
            </a:extLst>
          </p:cNvPr>
          <p:cNvSpPr/>
          <p:nvPr/>
        </p:nvSpPr>
        <p:spPr>
          <a:xfrm>
            <a:off x="7384861" y="1853922"/>
            <a:ext cx="216024" cy="792088"/>
          </a:xfrm>
          <a:prstGeom prst="rect">
            <a:avLst/>
          </a:prstGeom>
          <a:solidFill>
            <a:srgbClr val="C174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0122 0.1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686130" y="135723"/>
            <a:ext cx="3153965" cy="7405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chemeClr val="tx2"/>
                </a:solidFill>
                <a:cs typeface="Arial" panose="020B0604020202020204" pitchFamily="34" charset="0"/>
              </a:rPr>
              <a:t>Cell Culture </a:t>
            </a: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20" y="1004246"/>
            <a:ext cx="2476500" cy="348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40" y="1200176"/>
            <a:ext cx="696712" cy="719064"/>
          </a:xfrm>
          <a:prstGeom prst="ellipse">
            <a:avLst/>
          </a:prstGeo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6357620" y="4871085"/>
            <a:ext cx="287401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Seed your cells in multi-well plates and incubate until they form near-confluent monolayers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40" y="1999795"/>
            <a:ext cx="696712" cy="719064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78" y="2005177"/>
            <a:ext cx="696712" cy="719064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15" y="2005177"/>
            <a:ext cx="696712" cy="719064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19" y="2782085"/>
            <a:ext cx="696712" cy="719064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54" y="2795659"/>
            <a:ext cx="696712" cy="719064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78" y="2802499"/>
            <a:ext cx="696712" cy="719064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10" y="1200176"/>
            <a:ext cx="696712" cy="719064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17" y="1217441"/>
            <a:ext cx="696712" cy="719064"/>
          </a:xfrm>
          <a:prstGeom prst="ellipse">
            <a:avLst/>
          </a:prstGeom>
        </p:spPr>
      </p:pic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4572000" y="1452880"/>
            <a:ext cx="114490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Sample A</a:t>
            </a:r>
          </a:p>
        </p:txBody>
      </p: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4572635" y="2278380"/>
            <a:ext cx="126746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Sample B</a:t>
            </a:r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4572635" y="3054985"/>
            <a:ext cx="12763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Sample C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012763" y="1060920"/>
            <a:ext cx="1138238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" b="1" dirty="0">
                <a:solidFill>
                  <a:prstClr val="black"/>
                </a:solidFill>
                <a:latin typeface="+mn-lt"/>
              </a:rPr>
              <a:t>Triplicates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4082" y="1445925"/>
            <a:ext cx="4379797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/>
              <a:t>The first step of the assay is to </a:t>
            </a:r>
          </a:p>
          <a:p>
            <a:r>
              <a:rPr lang="en-US" sz="1600" b="1" dirty="0"/>
              <a:t>culture a </a:t>
            </a:r>
            <a:r>
              <a:rPr lang="en-US" sz="1600" b="1" dirty="0">
                <a:solidFill>
                  <a:srgbClr val="00B050"/>
                </a:solidFill>
              </a:rPr>
              <a:t>confluent cell monolayer</a:t>
            </a:r>
            <a:r>
              <a:rPr lang="en-US" sz="1600" b="1" dirty="0"/>
              <a:t>.</a:t>
            </a:r>
          </a:p>
          <a:p>
            <a:endParaRPr lang="en-US" sz="1600" b="1" dirty="0"/>
          </a:p>
          <a:p>
            <a:r>
              <a:rPr lang="en-US" sz="1600" dirty="0"/>
              <a:t> This monolayer represents the in vivo conditions of the tissue </a:t>
            </a:r>
            <a:r>
              <a:rPr lang="en-US" sz="1600" b="1" dirty="0"/>
              <a:t>before wounding</a:t>
            </a:r>
            <a:r>
              <a:rPr lang="en-US" sz="1600" dirty="0"/>
              <a:t> such as, an intact epithelium.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7444" y="3941610"/>
            <a:ext cx="601599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cell proliferation </a:t>
            </a:r>
            <a:r>
              <a:rPr lang="en-US" sz="1600" b="1" dirty="0">
                <a:solidFill>
                  <a:srgbClr val="0070C0"/>
                </a:solidFill>
              </a:rPr>
              <a:t>can be a confounding factor.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  <a:p>
            <a:endParaRPr lang="en-US" sz="1600" dirty="0"/>
          </a:p>
          <a:p>
            <a:r>
              <a:rPr lang="en-US" sz="1600" dirty="0"/>
              <a:t>Cell proliferation can compete with cell migration to fill the gap made during the assay. If this occurs, </a:t>
            </a:r>
            <a:r>
              <a:rPr lang="en-US" sz="1600" b="1" dirty="0"/>
              <a:t>the cell medium can be optimized to reduce cell proliferation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70C0"/>
                </a:solidFill>
              </a:rPr>
              <a:t>Decreasing the concentration of serum (</a:t>
            </a:r>
            <a:r>
              <a:rPr lang="en-US" sz="1600" b="1" dirty="0">
                <a:solidFill>
                  <a:srgbClr val="0070C0"/>
                </a:solidFill>
              </a:rPr>
              <a:t>serum starvation</a:t>
            </a:r>
            <a:r>
              <a:rPr lang="en-US" sz="1600" dirty="0">
                <a:solidFill>
                  <a:srgbClr val="0070C0"/>
                </a:solidFill>
              </a:rPr>
              <a:t>) is the most common change. 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780405" y="1406525"/>
            <a:ext cx="432435" cy="432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796280" y="2230755"/>
            <a:ext cx="432435" cy="4324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840095" y="3023235"/>
            <a:ext cx="432435" cy="43243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hasCustomPrompt="1"/>
          </p:nvPr>
        </p:nvSpPr>
        <p:spPr>
          <a:xfrm>
            <a:off x="323528" y="5027"/>
            <a:ext cx="82296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3200" b="1" dirty="0"/>
              <a:t> </a:t>
            </a:r>
            <a:r>
              <a:rPr sz="3200" b="1" i="1" dirty="0"/>
              <a:t>in vitro</a:t>
            </a:r>
            <a:r>
              <a:rPr lang="it-IT" sz="3200" b="1" i="1" dirty="0"/>
              <a:t> models</a:t>
            </a:r>
          </a:p>
        </p:txBody>
      </p:sp>
      <p:sp>
        <p:nvSpPr>
          <p:cNvPr id="14339" name="Rectangle 3"/>
          <p:cNvSpPr>
            <a:spLocks noGrp="1"/>
          </p:cNvSpPr>
          <p:nvPr>
            <p:ph idx="1" hasCustomPrompt="1"/>
          </p:nvPr>
        </p:nvSpPr>
        <p:spPr>
          <a:xfrm>
            <a:off x="303530" y="1340768"/>
            <a:ext cx="4104456" cy="4525963"/>
          </a:xfrm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sz="2400" dirty="0"/>
              <a:t>They allow to evaluate:</a:t>
            </a:r>
          </a:p>
          <a:p>
            <a:pPr eaLnBrk="1" hangingPunct="1"/>
            <a:endParaRPr sz="2400" dirty="0"/>
          </a:p>
          <a:p>
            <a:pPr marL="0" indent="0" eaLnBrk="1" hangingPunct="1">
              <a:buNone/>
            </a:pPr>
            <a:endParaRPr sz="2400" dirty="0"/>
          </a:p>
          <a:p>
            <a:pPr eaLnBrk="1" hangingPunct="1"/>
            <a:r>
              <a:rPr lang="it-IT" sz="2400" dirty="0"/>
              <a:t>A</a:t>
            </a:r>
            <a:r>
              <a:rPr sz="2400" dirty="0" err="1"/>
              <a:t>dhesion</a:t>
            </a:r>
            <a:endParaRPr lang="it-IT" sz="2400" dirty="0"/>
          </a:p>
          <a:p>
            <a:pPr eaLnBrk="1" hangingPunct="1"/>
            <a:r>
              <a:rPr lang="it-IT" sz="2400" dirty="0" err="1"/>
              <a:t>Spreading</a:t>
            </a:r>
            <a:endParaRPr sz="2400" dirty="0"/>
          </a:p>
          <a:p>
            <a:pPr eaLnBrk="1" hangingPunct="1"/>
            <a:r>
              <a:rPr sz="2400" dirty="0"/>
              <a:t>migration</a:t>
            </a:r>
          </a:p>
          <a:p>
            <a:pPr eaLnBrk="1" hangingPunct="1"/>
            <a:r>
              <a:rPr sz="2400" dirty="0"/>
              <a:t>Invasion</a:t>
            </a: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it-IT" sz="2400" dirty="0" err="1"/>
              <a:t>Proliferation</a:t>
            </a:r>
            <a:endParaRPr lang="it-IT" sz="2400" dirty="0"/>
          </a:p>
          <a:p>
            <a:pPr eaLnBrk="1" hangingPunct="1"/>
            <a:endParaRPr lang="en-US" sz="2400" dirty="0"/>
          </a:p>
          <a:p>
            <a:pPr eaLnBrk="1" hangingPunct="1"/>
            <a:endParaRPr sz="2400" dirty="0"/>
          </a:p>
          <a:p>
            <a:pPr eaLnBrk="1" hangingPunct="1"/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41EA218-9084-3F1C-83DB-4328D436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492896"/>
            <a:ext cx="5563145" cy="39661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3215" y="1196975"/>
            <a:ext cx="84855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/>
              <a:t>After the cells have become confluent, the next step is to make a cell-free gap in the monolayer. The most frequently used method is to wound the monolayer by mechanical scratching (</a:t>
            </a:r>
            <a:r>
              <a:rPr lang="en-US" sz="1800" b="1" dirty="0"/>
              <a:t>scratch wound</a:t>
            </a:r>
            <a:r>
              <a:rPr lang="en-US" sz="1800" dirty="0"/>
              <a:t>) or stamping.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99385" y="332740"/>
            <a:ext cx="32321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>
                <a:sym typeface="+mn-ea"/>
              </a:rPr>
              <a:t>Scratch-making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8620" y="5589270"/>
            <a:ext cx="83540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Drawbacks with the manual method of wounding include </a:t>
            </a:r>
            <a:r>
              <a:rPr lang="en-US" b="1"/>
              <a:t>low throughput and well-to-well variation of the gap width</a:t>
            </a:r>
            <a:r>
              <a:rPr lang="en-US"/>
              <a:t>. </a:t>
            </a:r>
          </a:p>
          <a:p>
            <a:endParaRPr lang="en-US"/>
          </a:p>
        </p:txBody>
      </p:sp>
      <p:pic>
        <p:nvPicPr>
          <p:cNvPr id="110" name="Content Placeholder 109"/>
          <p:cNvPicPr>
            <a:picLocks noGrp="1"/>
          </p:cNvPicPr>
          <p:nvPr>
            <p:ph idx="1"/>
          </p:nvPr>
        </p:nvPicPr>
        <p:blipFill>
          <a:blip r:embed="rId2"/>
          <a:srcRect t="20511" b="22292"/>
          <a:stretch>
            <a:fillRect/>
          </a:stretch>
        </p:blipFill>
        <p:spPr>
          <a:xfrm>
            <a:off x="450850" y="2492375"/>
            <a:ext cx="8229600" cy="2588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20" y="116840"/>
            <a:ext cx="8229600" cy="857250"/>
          </a:xfrm>
        </p:spPr>
        <p:txBody>
          <a:bodyPr/>
          <a:lstStyle/>
          <a:p>
            <a:r>
              <a:rPr lang="en-US" sz="3200" b="1" dirty="0"/>
              <a:t>Scratch-making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3141980"/>
            <a:ext cx="8240395" cy="275082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78339" y="6094730"/>
            <a:ext cx="8172450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+mj-lt"/>
                <a:cs typeface="Arial" panose="020B0604020202020204" pitchFamily="34" charset="0"/>
              </a:rPr>
              <a:t>To enhance reproducibility, a scratch-making device creates identical linear scratches in all wells.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15357" y="1176020"/>
            <a:ext cx="830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ym typeface="+mn-ea"/>
              </a:rPr>
              <a:t>This reproducibility can be improved with the use of </a:t>
            </a:r>
            <a:r>
              <a:rPr lang="en-US" b="1" dirty="0">
                <a:sym typeface="+mn-ea"/>
              </a:rPr>
              <a:t>commercial tools for making uniform gaps. </a:t>
            </a:r>
            <a:r>
              <a:rPr lang="en-US" dirty="0">
                <a:sym typeface="+mn-ea"/>
              </a:rPr>
              <a:t>Modifications to the wound healing assay that make use of automation can increase both throughput and improve reproducibility</a:t>
            </a:r>
            <a:r>
              <a:rPr lang="it-IT" altLang="en-US" dirty="0">
                <a:sym typeface="+mn-ea"/>
              </a:rPr>
              <a:t>. </a:t>
            </a:r>
            <a:r>
              <a:rPr lang="en-US" dirty="0">
                <a:sym typeface="+mn-ea"/>
              </a:rPr>
              <a:t> </a:t>
            </a:r>
          </a:p>
          <a:p>
            <a:endParaRPr lang="en-US" dirty="0">
              <a:sym typeface="+mn-ea"/>
            </a:endParaRPr>
          </a:p>
          <a:p>
            <a:r>
              <a:rPr lang="en-US" dirty="0">
                <a:sym typeface="+mn-ea"/>
              </a:rPr>
              <a:t>Ensuring reproducibility is important for the following data acquisition step.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7"/>
          <p:cNvGrpSpPr/>
          <p:nvPr/>
        </p:nvGrpSpPr>
        <p:grpSpPr>
          <a:xfrm>
            <a:off x="2843213" y="2488565"/>
            <a:ext cx="2938462" cy="3311525"/>
            <a:chOff x="179" y="964"/>
            <a:chExt cx="1261" cy="694"/>
          </a:xfrm>
        </p:grpSpPr>
        <p:sp>
          <p:nvSpPr>
            <p:cNvPr id="35864" name="Text Box 8"/>
            <p:cNvSpPr txBox="1"/>
            <p:nvPr/>
          </p:nvSpPr>
          <p:spPr>
            <a:xfrm>
              <a:off x="179" y="990"/>
              <a:ext cx="565" cy="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35865" name="Group 9"/>
            <p:cNvGrpSpPr/>
            <p:nvPr/>
          </p:nvGrpSpPr>
          <p:grpSpPr>
            <a:xfrm>
              <a:off x="561" y="964"/>
              <a:ext cx="879" cy="694"/>
              <a:chOff x="1056" y="502"/>
              <a:chExt cx="1488" cy="1112"/>
            </a:xfrm>
          </p:grpSpPr>
          <p:pic>
            <p:nvPicPr>
              <p:cNvPr id="35866" name="Picture 10" descr="qz1"/>
              <p:cNvPicPr>
                <a:picLocks noChangeAspect="1"/>
              </p:cNvPicPr>
              <p:nvPr/>
            </p:nvPicPr>
            <p:blipFill>
              <a:blip r:embed="rId3">
                <a:grayscl/>
                <a:lum bright="-6000"/>
              </a:blip>
              <a:stretch>
                <a:fillRect/>
              </a:stretch>
            </p:blipFill>
            <p:spPr>
              <a:xfrm>
                <a:off x="1056" y="502"/>
                <a:ext cx="1488" cy="1112"/>
              </a:xfrm>
              <a:prstGeom prst="rect">
                <a:avLst/>
              </a:prstGeom>
              <a:noFill/>
              <a:ln w="31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35867" name="Group 11"/>
              <p:cNvGrpSpPr/>
              <p:nvPr/>
            </p:nvGrpSpPr>
            <p:grpSpPr>
              <a:xfrm>
                <a:off x="1280" y="504"/>
                <a:ext cx="928" cy="1089"/>
                <a:chOff x="1280" y="504"/>
                <a:chExt cx="928" cy="1089"/>
              </a:xfrm>
            </p:grpSpPr>
            <p:sp>
              <p:nvSpPr>
                <p:cNvPr id="35868" name="Line 12"/>
                <p:cNvSpPr/>
                <p:nvPr/>
              </p:nvSpPr>
              <p:spPr>
                <a:xfrm>
                  <a:off x="1280" y="512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869" name="Line 13"/>
                <p:cNvSpPr/>
                <p:nvPr/>
              </p:nvSpPr>
              <p:spPr>
                <a:xfrm>
                  <a:off x="2208" y="504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35843" name="Group 14"/>
          <p:cNvGrpSpPr/>
          <p:nvPr/>
        </p:nvGrpSpPr>
        <p:grpSpPr>
          <a:xfrm>
            <a:off x="-891222" y="2417128"/>
            <a:ext cx="3744912" cy="3382962"/>
            <a:chOff x="-34" y="1839"/>
            <a:chExt cx="1468" cy="694"/>
          </a:xfrm>
        </p:grpSpPr>
        <p:sp>
          <p:nvSpPr>
            <p:cNvPr id="35858" name="Text Box 15"/>
            <p:cNvSpPr txBox="1"/>
            <p:nvPr/>
          </p:nvSpPr>
          <p:spPr>
            <a:xfrm>
              <a:off x="-34" y="1866"/>
              <a:ext cx="706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35859" name="Group 16"/>
            <p:cNvGrpSpPr/>
            <p:nvPr/>
          </p:nvGrpSpPr>
          <p:grpSpPr>
            <a:xfrm>
              <a:off x="555" y="1839"/>
              <a:ext cx="879" cy="694"/>
              <a:chOff x="3408" y="512"/>
              <a:chExt cx="1488" cy="1112"/>
            </a:xfrm>
          </p:grpSpPr>
          <p:pic>
            <p:nvPicPr>
              <p:cNvPr id="35860" name="Picture 17" descr="QZ 1"/>
              <p:cNvPicPr>
                <a:picLocks noChangeAspect="1"/>
              </p:cNvPicPr>
              <p:nvPr/>
            </p:nvPicPr>
            <p:blipFill>
              <a:blip r:embed="rId4">
                <a:grayscl/>
                <a:lum bright="-35999" contrast="54000"/>
              </a:blip>
              <a:stretch>
                <a:fillRect/>
              </a:stretch>
            </p:blipFill>
            <p:spPr>
              <a:xfrm>
                <a:off x="3408" y="512"/>
                <a:ext cx="1488" cy="1112"/>
              </a:xfrm>
              <a:prstGeom prst="rect">
                <a:avLst/>
              </a:prstGeom>
              <a:noFill/>
              <a:ln w="31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35861" name="Group 18"/>
              <p:cNvGrpSpPr/>
              <p:nvPr/>
            </p:nvGrpSpPr>
            <p:grpSpPr>
              <a:xfrm>
                <a:off x="3696" y="528"/>
                <a:ext cx="928" cy="1089"/>
                <a:chOff x="1280" y="504"/>
                <a:chExt cx="928" cy="1089"/>
              </a:xfrm>
            </p:grpSpPr>
            <p:sp>
              <p:nvSpPr>
                <p:cNvPr id="35862" name="Line 19"/>
                <p:cNvSpPr/>
                <p:nvPr/>
              </p:nvSpPr>
              <p:spPr>
                <a:xfrm>
                  <a:off x="1280" y="512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863" name="Line 20"/>
                <p:cNvSpPr/>
                <p:nvPr/>
              </p:nvSpPr>
              <p:spPr>
                <a:xfrm>
                  <a:off x="2208" y="504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grpSp>
        <p:nvGrpSpPr>
          <p:cNvPr id="35844" name="Group 21"/>
          <p:cNvGrpSpPr/>
          <p:nvPr/>
        </p:nvGrpSpPr>
        <p:grpSpPr>
          <a:xfrm>
            <a:off x="5940425" y="2488565"/>
            <a:ext cx="2808288" cy="3311525"/>
            <a:chOff x="295" y="2714"/>
            <a:chExt cx="1139" cy="694"/>
          </a:xfrm>
        </p:grpSpPr>
        <p:sp>
          <p:nvSpPr>
            <p:cNvPr id="35852" name="Text Box 22"/>
            <p:cNvSpPr txBox="1"/>
            <p:nvPr/>
          </p:nvSpPr>
          <p:spPr>
            <a:xfrm>
              <a:off x="295" y="2751"/>
              <a:ext cx="376" cy="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sz="1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35853" name="Group 23"/>
            <p:cNvGrpSpPr/>
            <p:nvPr/>
          </p:nvGrpSpPr>
          <p:grpSpPr>
            <a:xfrm>
              <a:off x="555" y="2714"/>
              <a:ext cx="879" cy="694"/>
              <a:chOff x="3504" y="1776"/>
              <a:chExt cx="1488" cy="1104"/>
            </a:xfrm>
          </p:grpSpPr>
          <p:pic>
            <p:nvPicPr>
              <p:cNvPr id="35854" name="Picture 24" descr="QZ 1   2"/>
              <p:cNvPicPr>
                <a:picLocks noChangeAspect="1"/>
              </p:cNvPicPr>
              <p:nvPr/>
            </p:nvPicPr>
            <p:blipFill>
              <a:blip r:embed="rId5">
                <a:grayscl/>
                <a:lum bright="-23999" contrast="36000"/>
              </a:blip>
              <a:stretch>
                <a:fillRect/>
              </a:stretch>
            </p:blipFill>
            <p:spPr>
              <a:xfrm>
                <a:off x="3504" y="1776"/>
                <a:ext cx="1488" cy="1104"/>
              </a:xfrm>
              <a:prstGeom prst="rect">
                <a:avLst/>
              </a:prstGeom>
              <a:noFill/>
              <a:ln w="31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35855" name="Group 25"/>
              <p:cNvGrpSpPr/>
              <p:nvPr/>
            </p:nvGrpSpPr>
            <p:grpSpPr>
              <a:xfrm>
                <a:off x="3776" y="1791"/>
                <a:ext cx="928" cy="1089"/>
                <a:chOff x="1280" y="504"/>
                <a:chExt cx="928" cy="1089"/>
              </a:xfrm>
            </p:grpSpPr>
            <p:sp>
              <p:nvSpPr>
                <p:cNvPr id="35856" name="Line 26"/>
                <p:cNvSpPr/>
                <p:nvPr/>
              </p:nvSpPr>
              <p:spPr>
                <a:xfrm>
                  <a:off x="1280" y="512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857" name="Line 27"/>
                <p:cNvSpPr/>
                <p:nvPr/>
              </p:nvSpPr>
              <p:spPr>
                <a:xfrm>
                  <a:off x="2208" y="504"/>
                  <a:ext cx="0" cy="1081"/>
                </a:xfrm>
                <a:prstGeom prst="line">
                  <a:avLst/>
                </a:prstGeom>
                <a:ln w="12700" cap="flat" cmpd="sng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</p:grpSp>
      <p:sp>
        <p:nvSpPr>
          <p:cNvPr id="35845" name="Text Box 28"/>
          <p:cNvSpPr txBox="1"/>
          <p:nvPr/>
        </p:nvSpPr>
        <p:spPr>
          <a:xfrm>
            <a:off x="2483803" y="260668"/>
            <a:ext cx="4191000" cy="85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x-none" sz="3200" b="1" dirty="0">
                <a:cs typeface="Arial" panose="020B0604020202020204" pitchFamily="34" charset="0"/>
              </a:rPr>
              <a:t>Migration</a:t>
            </a:r>
          </a:p>
          <a:p>
            <a:pPr algn="ctr"/>
            <a:r>
              <a:rPr lang="en-US" altLang="x-none" dirty="0">
                <a:cs typeface="Arial" panose="020B0604020202020204" pitchFamily="34" charset="0"/>
              </a:rPr>
              <a:t>(Wound Healing Migration Assay)</a:t>
            </a:r>
            <a:endParaRPr lang="en-US" altLang="x-non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6" name="Rectangle 32"/>
          <p:cNvSpPr/>
          <p:nvPr/>
        </p:nvSpPr>
        <p:spPr>
          <a:xfrm>
            <a:off x="6148388" y="5338128"/>
            <a:ext cx="249237" cy="2206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sp>
        <p:nvSpPr>
          <p:cNvPr id="35847" name="Text Box 36"/>
          <p:cNvSpPr txBox="1"/>
          <p:nvPr/>
        </p:nvSpPr>
        <p:spPr>
          <a:xfrm>
            <a:off x="7596188" y="7100888"/>
            <a:ext cx="2984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  <a:endParaRPr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5849" name="Text Box 38"/>
          <p:cNvSpPr txBox="1"/>
          <p:nvPr/>
        </p:nvSpPr>
        <p:spPr>
          <a:xfrm>
            <a:off x="900113" y="1840865"/>
            <a:ext cx="18002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CONTROL</a:t>
            </a:r>
          </a:p>
        </p:txBody>
      </p:sp>
      <p:sp>
        <p:nvSpPr>
          <p:cNvPr id="35850" name="Text Box 39"/>
          <p:cNvSpPr txBox="1"/>
          <p:nvPr/>
        </p:nvSpPr>
        <p:spPr>
          <a:xfrm>
            <a:off x="3779838" y="1912303"/>
            <a:ext cx="20161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dirty="0">
                <a:latin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</a:rPr>
              <a:t>IME</a:t>
            </a:r>
            <a:r>
              <a:rPr dirty="0">
                <a:latin typeface="Arial" panose="020B0604020202020204" pitchFamily="34" charset="0"/>
              </a:rPr>
              <a:t> 0</a:t>
            </a:r>
          </a:p>
        </p:txBody>
      </p:sp>
      <p:sp>
        <p:nvSpPr>
          <p:cNvPr id="35851" name="Text Box 40"/>
          <p:cNvSpPr txBox="1"/>
          <p:nvPr/>
        </p:nvSpPr>
        <p:spPr>
          <a:xfrm>
            <a:off x="6841963" y="1912303"/>
            <a:ext cx="19431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</a:rPr>
              <a:t>Time </a:t>
            </a:r>
            <a:r>
              <a:rPr dirty="0">
                <a:latin typeface="Arial" panose="020B0604020202020204" pitchFamily="34" charset="0"/>
              </a:rPr>
              <a:t>48 </a:t>
            </a:r>
            <a:r>
              <a:rPr lang="en-US" dirty="0" err="1">
                <a:latin typeface="Arial" panose="020B0604020202020204" pitchFamily="34" charset="0"/>
              </a:rPr>
              <a:t>Hrs</a:t>
            </a:r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7" y="32178"/>
            <a:ext cx="8411845" cy="1109980"/>
          </a:xfrm>
        </p:spPr>
        <p:txBody>
          <a:bodyPr>
            <a:normAutofit/>
          </a:bodyPr>
          <a:lstStyle/>
          <a:p>
            <a:r>
              <a:rPr lang="en-US" sz="2800" b="1" dirty="0">
                <a:sym typeface="+mn-ea"/>
              </a:rPr>
              <a:t>Data acquisition – scratch images for time-lapse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31234" y="5633630"/>
            <a:ext cx="828675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350" b="1" dirty="0">
                <a:latin typeface="+mj-lt"/>
                <a:cs typeface="Arial" panose="020B0604020202020204" pitchFamily="34" charset="0"/>
              </a:rPr>
              <a:t>Collective migration of </a:t>
            </a:r>
            <a:r>
              <a:rPr lang="en-US" altLang="en-US" sz="1350" b="1" dirty="0">
                <a:cs typeface="Arial" panose="020B0604020202020204" pitchFamily="34" charset="0"/>
              </a:rPr>
              <a:t>human skin cells </a:t>
            </a:r>
            <a:r>
              <a:rPr lang="en-US" altLang="en-US" sz="1350" b="1" i="1" dirty="0">
                <a:latin typeface="+mj-lt"/>
                <a:cs typeface="Arial" panose="020B0604020202020204" pitchFamily="34" charset="0"/>
              </a:rPr>
              <a:t>in vitro. </a:t>
            </a:r>
            <a:r>
              <a:rPr lang="en-US" altLang="en-US" sz="1350" dirty="0">
                <a:latin typeface="+mj-lt"/>
                <a:cs typeface="Arial" panose="020B0604020202020204" pitchFamily="34" charset="0"/>
              </a:rPr>
              <a:t>Example of images captured during a wound healing experiment. Keratinocyte monolayers were scraped with a pipette tip </a:t>
            </a:r>
            <a:r>
              <a:rPr lang="en-US" altLang="en-US" sz="1350" b="1" dirty="0">
                <a:latin typeface="+mj-lt"/>
                <a:cs typeface="Arial" panose="020B0604020202020204" pitchFamily="34" charset="0"/>
              </a:rPr>
              <a:t>and images were taken at 0, 12, and 24 h using time-lapse photography </a:t>
            </a:r>
            <a:r>
              <a:rPr lang="en-US" altLang="en-US" sz="1350" dirty="0">
                <a:latin typeface="+mj-lt"/>
                <a:cs typeface="Arial" panose="020B0604020202020204" pitchFamily="34" charset="0"/>
              </a:rPr>
              <a:t>as the cells repopulate the scratch area “wound” in the center. 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3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The yellow color </a:t>
            </a:r>
            <a:r>
              <a:rPr lang="en-US" altLang="en-US" sz="1350" dirty="0">
                <a:latin typeface="+mj-lt"/>
                <a:cs typeface="Arial" panose="020B0604020202020204" pitchFamily="34" charset="0"/>
              </a:rPr>
              <a:t>indicates the scratch area</a:t>
            </a:r>
            <a:endParaRPr lang="en-US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9" y="2717800"/>
            <a:ext cx="8332697" cy="2298071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2797" y="1078874"/>
            <a:ext cx="866838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With a cell-free gap prepared, </a:t>
            </a:r>
            <a:r>
              <a:rPr lang="en-US" b="1" dirty="0"/>
              <a:t>optical microscopy can be used to observe cells migrating into the wound area</a:t>
            </a:r>
            <a:r>
              <a:rPr lang="en-US" dirty="0"/>
              <a:t>. </a:t>
            </a:r>
          </a:p>
          <a:p>
            <a:r>
              <a:rPr lang="en-US" dirty="0"/>
              <a:t>Cell migration is best viewed using phase-contrast imaging rather than fluorescence,</a:t>
            </a: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D46B6C2C-D8BD-CC01-4E69-292E0CD4FD5B}"/>
              </a:ext>
            </a:extLst>
          </p:cNvPr>
          <p:cNvSpPr/>
          <p:nvPr/>
        </p:nvSpPr>
        <p:spPr>
          <a:xfrm>
            <a:off x="7289761" y="3946633"/>
            <a:ext cx="206527" cy="314568"/>
          </a:xfrm>
          <a:custGeom>
            <a:avLst/>
            <a:gdLst>
              <a:gd name="connsiteX0" fmla="*/ 57189 w 206527"/>
              <a:gd name="connsiteY0" fmla="*/ 9417 h 314568"/>
              <a:gd name="connsiteX1" fmla="*/ 50839 w 206527"/>
              <a:gd name="connsiteY1" fmla="*/ 155467 h 314568"/>
              <a:gd name="connsiteX2" fmla="*/ 39 w 206527"/>
              <a:gd name="connsiteY2" fmla="*/ 180867 h 314568"/>
              <a:gd name="connsiteX3" fmla="*/ 19089 w 206527"/>
              <a:gd name="connsiteY3" fmla="*/ 276117 h 314568"/>
              <a:gd name="connsiteX4" fmla="*/ 38139 w 206527"/>
              <a:gd name="connsiteY4" fmla="*/ 282467 h 314568"/>
              <a:gd name="connsiteX5" fmla="*/ 50839 w 206527"/>
              <a:gd name="connsiteY5" fmla="*/ 301517 h 314568"/>
              <a:gd name="connsiteX6" fmla="*/ 120689 w 206527"/>
              <a:gd name="connsiteY6" fmla="*/ 307867 h 314568"/>
              <a:gd name="connsiteX7" fmla="*/ 146089 w 206527"/>
              <a:gd name="connsiteY7" fmla="*/ 314217 h 314568"/>
              <a:gd name="connsiteX8" fmla="*/ 203239 w 206527"/>
              <a:gd name="connsiteY8" fmla="*/ 307867 h 314568"/>
              <a:gd name="connsiteX9" fmla="*/ 196889 w 206527"/>
              <a:gd name="connsiteY9" fmla="*/ 276117 h 314568"/>
              <a:gd name="connsiteX10" fmla="*/ 158789 w 206527"/>
              <a:gd name="connsiteY10" fmla="*/ 238017 h 314568"/>
              <a:gd name="connsiteX11" fmla="*/ 120689 w 206527"/>
              <a:gd name="connsiteY11" fmla="*/ 199917 h 314568"/>
              <a:gd name="connsiteX12" fmla="*/ 114339 w 206527"/>
              <a:gd name="connsiteY12" fmla="*/ 168167 h 314568"/>
              <a:gd name="connsiteX13" fmla="*/ 146089 w 206527"/>
              <a:gd name="connsiteY13" fmla="*/ 98317 h 314568"/>
              <a:gd name="connsiteX14" fmla="*/ 158789 w 206527"/>
              <a:gd name="connsiteY14" fmla="*/ 66567 h 314568"/>
              <a:gd name="connsiteX15" fmla="*/ 146089 w 206527"/>
              <a:gd name="connsiteY15" fmla="*/ 47517 h 314568"/>
              <a:gd name="connsiteX16" fmla="*/ 120689 w 206527"/>
              <a:gd name="connsiteY16" fmla="*/ 15767 h 314568"/>
              <a:gd name="connsiteX17" fmla="*/ 57189 w 206527"/>
              <a:gd name="connsiteY17" fmla="*/ 9417 h 31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527" h="314568">
                <a:moveTo>
                  <a:pt x="57189" y="9417"/>
                </a:moveTo>
                <a:cubicBezTo>
                  <a:pt x="45547" y="32700"/>
                  <a:pt x="66249" y="109238"/>
                  <a:pt x="50839" y="155467"/>
                </a:cubicBezTo>
                <a:cubicBezTo>
                  <a:pt x="44852" y="173428"/>
                  <a:pt x="39" y="180867"/>
                  <a:pt x="39" y="180867"/>
                </a:cubicBezTo>
                <a:cubicBezTo>
                  <a:pt x="1421" y="197448"/>
                  <a:pt x="-6072" y="255988"/>
                  <a:pt x="19089" y="276117"/>
                </a:cubicBezTo>
                <a:cubicBezTo>
                  <a:pt x="24316" y="280298"/>
                  <a:pt x="31789" y="280350"/>
                  <a:pt x="38139" y="282467"/>
                </a:cubicBezTo>
                <a:cubicBezTo>
                  <a:pt x="42372" y="288817"/>
                  <a:pt x="43545" y="299273"/>
                  <a:pt x="50839" y="301517"/>
                </a:cubicBezTo>
                <a:cubicBezTo>
                  <a:pt x="73184" y="308393"/>
                  <a:pt x="97515" y="304777"/>
                  <a:pt x="120689" y="307867"/>
                </a:cubicBezTo>
                <a:cubicBezTo>
                  <a:pt x="129340" y="309020"/>
                  <a:pt x="137622" y="312100"/>
                  <a:pt x="146089" y="314217"/>
                </a:cubicBezTo>
                <a:cubicBezTo>
                  <a:pt x="165139" y="312100"/>
                  <a:pt x="187905" y="319367"/>
                  <a:pt x="203239" y="307867"/>
                </a:cubicBezTo>
                <a:cubicBezTo>
                  <a:pt x="211873" y="301391"/>
                  <a:pt x="201272" y="285980"/>
                  <a:pt x="196889" y="276117"/>
                </a:cubicBezTo>
                <a:cubicBezTo>
                  <a:pt x="182867" y="244567"/>
                  <a:pt x="179717" y="256620"/>
                  <a:pt x="158789" y="238017"/>
                </a:cubicBezTo>
                <a:cubicBezTo>
                  <a:pt x="145365" y="226085"/>
                  <a:pt x="120689" y="199917"/>
                  <a:pt x="120689" y="199917"/>
                </a:cubicBezTo>
                <a:cubicBezTo>
                  <a:pt x="118572" y="189334"/>
                  <a:pt x="113443" y="178923"/>
                  <a:pt x="114339" y="168167"/>
                </a:cubicBezTo>
                <a:cubicBezTo>
                  <a:pt x="118825" y="114333"/>
                  <a:pt x="125431" y="135501"/>
                  <a:pt x="146089" y="98317"/>
                </a:cubicBezTo>
                <a:cubicBezTo>
                  <a:pt x="151625" y="88353"/>
                  <a:pt x="154556" y="77150"/>
                  <a:pt x="158789" y="66567"/>
                </a:cubicBezTo>
                <a:cubicBezTo>
                  <a:pt x="154556" y="60217"/>
                  <a:pt x="149502" y="54343"/>
                  <a:pt x="146089" y="47517"/>
                </a:cubicBezTo>
                <a:cubicBezTo>
                  <a:pt x="137794" y="30928"/>
                  <a:pt x="144774" y="21119"/>
                  <a:pt x="120689" y="15767"/>
                </a:cubicBezTo>
                <a:cubicBezTo>
                  <a:pt x="108291" y="13012"/>
                  <a:pt x="68831" y="-13866"/>
                  <a:pt x="57189" y="9417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7C4A8834-68B6-870D-0736-498D36CC1B70}"/>
              </a:ext>
            </a:extLst>
          </p:cNvPr>
          <p:cNvSpPr/>
          <p:nvPr/>
        </p:nvSpPr>
        <p:spPr>
          <a:xfrm>
            <a:off x="7327236" y="4425811"/>
            <a:ext cx="235956" cy="571639"/>
          </a:xfrm>
          <a:custGeom>
            <a:avLst/>
            <a:gdLst>
              <a:gd name="connsiteX0" fmla="*/ 89564 w 235956"/>
              <a:gd name="connsiteY0" fmla="*/ 139 h 571639"/>
              <a:gd name="connsiteX1" fmla="*/ 102264 w 235956"/>
              <a:gd name="connsiteY1" fmla="*/ 31889 h 571639"/>
              <a:gd name="connsiteX2" fmla="*/ 89564 w 235956"/>
              <a:gd name="connsiteY2" fmla="*/ 50939 h 571639"/>
              <a:gd name="connsiteX3" fmla="*/ 83214 w 235956"/>
              <a:gd name="connsiteY3" fmla="*/ 76339 h 571639"/>
              <a:gd name="connsiteX4" fmla="*/ 57814 w 235956"/>
              <a:gd name="connsiteY4" fmla="*/ 127139 h 571639"/>
              <a:gd name="connsiteX5" fmla="*/ 38764 w 235956"/>
              <a:gd name="connsiteY5" fmla="*/ 196989 h 571639"/>
              <a:gd name="connsiteX6" fmla="*/ 19714 w 235956"/>
              <a:gd name="connsiteY6" fmla="*/ 203339 h 571639"/>
              <a:gd name="connsiteX7" fmla="*/ 664 w 235956"/>
              <a:gd name="connsiteY7" fmla="*/ 228739 h 571639"/>
              <a:gd name="connsiteX8" fmla="*/ 38764 w 235956"/>
              <a:gd name="connsiteY8" fmla="*/ 273189 h 571639"/>
              <a:gd name="connsiteX9" fmla="*/ 57814 w 235956"/>
              <a:gd name="connsiteY9" fmla="*/ 279539 h 571639"/>
              <a:gd name="connsiteX10" fmla="*/ 89564 w 235956"/>
              <a:gd name="connsiteY10" fmla="*/ 330339 h 571639"/>
              <a:gd name="connsiteX11" fmla="*/ 114964 w 235956"/>
              <a:gd name="connsiteY11" fmla="*/ 355739 h 571639"/>
              <a:gd name="connsiteX12" fmla="*/ 134014 w 235956"/>
              <a:gd name="connsiteY12" fmla="*/ 381139 h 571639"/>
              <a:gd name="connsiteX13" fmla="*/ 121314 w 235956"/>
              <a:gd name="connsiteY13" fmla="*/ 431939 h 571639"/>
              <a:gd name="connsiteX14" fmla="*/ 102264 w 235956"/>
              <a:gd name="connsiteY14" fmla="*/ 457339 h 571639"/>
              <a:gd name="connsiteX15" fmla="*/ 89564 w 235956"/>
              <a:gd name="connsiteY15" fmla="*/ 482739 h 571639"/>
              <a:gd name="connsiteX16" fmla="*/ 95914 w 235956"/>
              <a:gd name="connsiteY16" fmla="*/ 565289 h 571639"/>
              <a:gd name="connsiteX17" fmla="*/ 121314 w 235956"/>
              <a:gd name="connsiteY17" fmla="*/ 571639 h 571639"/>
              <a:gd name="connsiteX18" fmla="*/ 159414 w 235956"/>
              <a:gd name="connsiteY18" fmla="*/ 565289 h 571639"/>
              <a:gd name="connsiteX19" fmla="*/ 165764 w 235956"/>
              <a:gd name="connsiteY19" fmla="*/ 546239 h 571639"/>
              <a:gd name="connsiteX20" fmla="*/ 178464 w 235956"/>
              <a:gd name="connsiteY20" fmla="*/ 501789 h 571639"/>
              <a:gd name="connsiteX21" fmla="*/ 184814 w 235956"/>
              <a:gd name="connsiteY21" fmla="*/ 482739 h 571639"/>
              <a:gd name="connsiteX22" fmla="*/ 197514 w 235956"/>
              <a:gd name="connsiteY22" fmla="*/ 412889 h 571639"/>
              <a:gd name="connsiteX23" fmla="*/ 229264 w 235956"/>
              <a:gd name="connsiteY23" fmla="*/ 387489 h 571639"/>
              <a:gd name="connsiteX24" fmla="*/ 235614 w 235956"/>
              <a:gd name="connsiteY24" fmla="*/ 368439 h 571639"/>
              <a:gd name="connsiteX25" fmla="*/ 197514 w 235956"/>
              <a:gd name="connsiteY25" fmla="*/ 330339 h 571639"/>
              <a:gd name="connsiteX26" fmla="*/ 172114 w 235956"/>
              <a:gd name="connsiteY26" fmla="*/ 311289 h 571639"/>
              <a:gd name="connsiteX27" fmla="*/ 153064 w 235956"/>
              <a:gd name="connsiteY27" fmla="*/ 279539 h 571639"/>
              <a:gd name="connsiteX28" fmla="*/ 146714 w 235956"/>
              <a:gd name="connsiteY28" fmla="*/ 260489 h 571639"/>
              <a:gd name="connsiteX29" fmla="*/ 127664 w 235956"/>
              <a:gd name="connsiteY29" fmla="*/ 203339 h 571639"/>
              <a:gd name="connsiteX30" fmla="*/ 140364 w 235956"/>
              <a:gd name="connsiteY30" fmla="*/ 177939 h 571639"/>
              <a:gd name="connsiteX31" fmla="*/ 159414 w 235956"/>
              <a:gd name="connsiteY31" fmla="*/ 171589 h 571639"/>
              <a:gd name="connsiteX32" fmla="*/ 172114 w 235956"/>
              <a:gd name="connsiteY32" fmla="*/ 139839 h 571639"/>
              <a:gd name="connsiteX33" fmla="*/ 210214 w 235956"/>
              <a:gd name="connsiteY33" fmla="*/ 101739 h 571639"/>
              <a:gd name="connsiteX34" fmla="*/ 172114 w 235956"/>
              <a:gd name="connsiteY34" fmla="*/ 50939 h 571639"/>
              <a:gd name="connsiteX35" fmla="*/ 153064 w 235956"/>
              <a:gd name="connsiteY35" fmla="*/ 44589 h 571639"/>
              <a:gd name="connsiteX36" fmla="*/ 89564 w 235956"/>
              <a:gd name="connsiteY36" fmla="*/ 139 h 57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5956" h="571639">
                <a:moveTo>
                  <a:pt x="89564" y="139"/>
                </a:moveTo>
                <a:cubicBezTo>
                  <a:pt x="81097" y="-1978"/>
                  <a:pt x="102264" y="20490"/>
                  <a:pt x="102264" y="31889"/>
                </a:cubicBezTo>
                <a:cubicBezTo>
                  <a:pt x="102264" y="39521"/>
                  <a:pt x="92570" y="43924"/>
                  <a:pt x="89564" y="50939"/>
                </a:cubicBezTo>
                <a:cubicBezTo>
                  <a:pt x="86126" y="58961"/>
                  <a:pt x="86571" y="68283"/>
                  <a:pt x="83214" y="76339"/>
                </a:cubicBezTo>
                <a:cubicBezTo>
                  <a:pt x="75932" y="93815"/>
                  <a:pt x="62406" y="108772"/>
                  <a:pt x="57814" y="127139"/>
                </a:cubicBezTo>
                <a:cubicBezTo>
                  <a:pt x="54496" y="140412"/>
                  <a:pt x="41909" y="191956"/>
                  <a:pt x="38764" y="196989"/>
                </a:cubicBezTo>
                <a:cubicBezTo>
                  <a:pt x="35216" y="202665"/>
                  <a:pt x="26064" y="201222"/>
                  <a:pt x="19714" y="203339"/>
                </a:cubicBezTo>
                <a:cubicBezTo>
                  <a:pt x="13364" y="211806"/>
                  <a:pt x="1717" y="218208"/>
                  <a:pt x="664" y="228739"/>
                </a:cubicBezTo>
                <a:cubicBezTo>
                  <a:pt x="-3620" y="271580"/>
                  <a:pt x="13248" y="265899"/>
                  <a:pt x="38764" y="273189"/>
                </a:cubicBezTo>
                <a:cubicBezTo>
                  <a:pt x="45200" y="275028"/>
                  <a:pt x="51464" y="277422"/>
                  <a:pt x="57814" y="279539"/>
                </a:cubicBezTo>
                <a:cubicBezTo>
                  <a:pt x="117028" y="323949"/>
                  <a:pt x="55461" y="268953"/>
                  <a:pt x="89564" y="330339"/>
                </a:cubicBezTo>
                <a:cubicBezTo>
                  <a:pt x="95379" y="340806"/>
                  <a:pt x="107079" y="346728"/>
                  <a:pt x="114964" y="355739"/>
                </a:cubicBezTo>
                <a:cubicBezTo>
                  <a:pt x="121933" y="363704"/>
                  <a:pt x="127664" y="372672"/>
                  <a:pt x="134014" y="381139"/>
                </a:cubicBezTo>
                <a:cubicBezTo>
                  <a:pt x="129781" y="398072"/>
                  <a:pt x="128027" y="415827"/>
                  <a:pt x="121314" y="431939"/>
                </a:cubicBezTo>
                <a:cubicBezTo>
                  <a:pt x="117243" y="441708"/>
                  <a:pt x="107873" y="448364"/>
                  <a:pt x="102264" y="457339"/>
                </a:cubicBezTo>
                <a:cubicBezTo>
                  <a:pt x="97247" y="465366"/>
                  <a:pt x="93797" y="474272"/>
                  <a:pt x="89564" y="482739"/>
                </a:cubicBezTo>
                <a:cubicBezTo>
                  <a:pt x="83434" y="513390"/>
                  <a:pt x="74705" y="533475"/>
                  <a:pt x="95914" y="565289"/>
                </a:cubicBezTo>
                <a:cubicBezTo>
                  <a:pt x="100755" y="572551"/>
                  <a:pt x="112847" y="569522"/>
                  <a:pt x="121314" y="571639"/>
                </a:cubicBezTo>
                <a:cubicBezTo>
                  <a:pt x="134014" y="569522"/>
                  <a:pt x="148235" y="571677"/>
                  <a:pt x="159414" y="565289"/>
                </a:cubicBezTo>
                <a:cubicBezTo>
                  <a:pt x="165226" y="561968"/>
                  <a:pt x="163841" y="552650"/>
                  <a:pt x="165764" y="546239"/>
                </a:cubicBezTo>
                <a:cubicBezTo>
                  <a:pt x="170192" y="531479"/>
                  <a:pt x="174036" y="516549"/>
                  <a:pt x="178464" y="501789"/>
                </a:cubicBezTo>
                <a:cubicBezTo>
                  <a:pt x="180387" y="495378"/>
                  <a:pt x="183412" y="489284"/>
                  <a:pt x="184814" y="482739"/>
                </a:cubicBezTo>
                <a:cubicBezTo>
                  <a:pt x="189773" y="459599"/>
                  <a:pt x="187506" y="434334"/>
                  <a:pt x="197514" y="412889"/>
                </a:cubicBezTo>
                <a:cubicBezTo>
                  <a:pt x="203245" y="400607"/>
                  <a:pt x="218681" y="395956"/>
                  <a:pt x="229264" y="387489"/>
                </a:cubicBezTo>
                <a:cubicBezTo>
                  <a:pt x="231381" y="381139"/>
                  <a:pt x="237453" y="374875"/>
                  <a:pt x="235614" y="368439"/>
                </a:cubicBezTo>
                <a:cubicBezTo>
                  <a:pt x="229703" y="347750"/>
                  <a:pt x="212593" y="341110"/>
                  <a:pt x="197514" y="330339"/>
                </a:cubicBezTo>
                <a:cubicBezTo>
                  <a:pt x="188902" y="324188"/>
                  <a:pt x="180581" y="317639"/>
                  <a:pt x="172114" y="311289"/>
                </a:cubicBezTo>
                <a:cubicBezTo>
                  <a:pt x="165764" y="300706"/>
                  <a:pt x="158584" y="290578"/>
                  <a:pt x="153064" y="279539"/>
                </a:cubicBezTo>
                <a:cubicBezTo>
                  <a:pt x="150071" y="273552"/>
                  <a:pt x="149064" y="266756"/>
                  <a:pt x="146714" y="260489"/>
                </a:cubicBezTo>
                <a:cubicBezTo>
                  <a:pt x="128780" y="212665"/>
                  <a:pt x="138304" y="245900"/>
                  <a:pt x="127664" y="203339"/>
                </a:cubicBezTo>
                <a:cubicBezTo>
                  <a:pt x="131897" y="194872"/>
                  <a:pt x="133671" y="184632"/>
                  <a:pt x="140364" y="177939"/>
                </a:cubicBezTo>
                <a:cubicBezTo>
                  <a:pt x="145097" y="173206"/>
                  <a:pt x="155129" y="176731"/>
                  <a:pt x="159414" y="171589"/>
                </a:cubicBezTo>
                <a:cubicBezTo>
                  <a:pt x="166711" y="162832"/>
                  <a:pt x="167016" y="150034"/>
                  <a:pt x="172114" y="139839"/>
                </a:cubicBezTo>
                <a:cubicBezTo>
                  <a:pt x="183256" y="117554"/>
                  <a:pt x="189010" y="117642"/>
                  <a:pt x="210214" y="101739"/>
                </a:cubicBezTo>
                <a:cubicBezTo>
                  <a:pt x="199269" y="83497"/>
                  <a:pt x="190632" y="63284"/>
                  <a:pt x="172114" y="50939"/>
                </a:cubicBezTo>
                <a:cubicBezTo>
                  <a:pt x="166545" y="47226"/>
                  <a:pt x="159216" y="47226"/>
                  <a:pt x="153064" y="44589"/>
                </a:cubicBezTo>
                <a:cubicBezTo>
                  <a:pt x="144363" y="40860"/>
                  <a:pt x="98031" y="2256"/>
                  <a:pt x="89564" y="139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D74B8298-4221-2D0F-6752-FB40C0BB03C1}"/>
              </a:ext>
            </a:extLst>
          </p:cNvPr>
          <p:cNvSpPr/>
          <p:nvPr/>
        </p:nvSpPr>
        <p:spPr>
          <a:xfrm>
            <a:off x="7354406" y="2996746"/>
            <a:ext cx="221144" cy="190954"/>
          </a:xfrm>
          <a:custGeom>
            <a:avLst/>
            <a:gdLst>
              <a:gd name="connsiteX0" fmla="*/ 125894 w 221144"/>
              <a:gd name="connsiteY0" fmla="*/ 454 h 190954"/>
              <a:gd name="connsiteX1" fmla="*/ 113194 w 221144"/>
              <a:gd name="connsiteY1" fmla="*/ 32204 h 190954"/>
              <a:gd name="connsiteX2" fmla="*/ 87794 w 221144"/>
              <a:gd name="connsiteY2" fmla="*/ 57604 h 190954"/>
              <a:gd name="connsiteX3" fmla="*/ 17944 w 221144"/>
              <a:gd name="connsiteY3" fmla="*/ 95704 h 190954"/>
              <a:gd name="connsiteX4" fmla="*/ 11594 w 221144"/>
              <a:gd name="connsiteY4" fmla="*/ 178254 h 190954"/>
              <a:gd name="connsiteX5" fmla="*/ 30644 w 221144"/>
              <a:gd name="connsiteY5" fmla="*/ 190954 h 190954"/>
              <a:gd name="connsiteX6" fmla="*/ 94144 w 221144"/>
              <a:gd name="connsiteY6" fmla="*/ 178254 h 190954"/>
              <a:gd name="connsiteX7" fmla="*/ 170344 w 221144"/>
              <a:gd name="connsiteY7" fmla="*/ 159204 h 190954"/>
              <a:gd name="connsiteX8" fmla="*/ 189394 w 221144"/>
              <a:gd name="connsiteY8" fmla="*/ 146504 h 190954"/>
              <a:gd name="connsiteX9" fmla="*/ 208444 w 221144"/>
              <a:gd name="connsiteY9" fmla="*/ 140154 h 190954"/>
              <a:gd name="connsiteX10" fmla="*/ 221144 w 221144"/>
              <a:gd name="connsiteY10" fmla="*/ 108404 h 190954"/>
              <a:gd name="connsiteX11" fmla="*/ 208444 w 221144"/>
              <a:gd name="connsiteY11" fmla="*/ 89354 h 190954"/>
              <a:gd name="connsiteX12" fmla="*/ 170344 w 221144"/>
              <a:gd name="connsiteY12" fmla="*/ 70304 h 190954"/>
              <a:gd name="connsiteX13" fmla="*/ 151294 w 221144"/>
              <a:gd name="connsiteY13" fmla="*/ 57604 h 190954"/>
              <a:gd name="connsiteX14" fmla="*/ 125894 w 221144"/>
              <a:gd name="connsiteY14" fmla="*/ 454 h 19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144" h="190954">
                <a:moveTo>
                  <a:pt x="125894" y="454"/>
                </a:moveTo>
                <a:cubicBezTo>
                  <a:pt x="119544" y="-3779"/>
                  <a:pt x="119517" y="22720"/>
                  <a:pt x="113194" y="32204"/>
                </a:cubicBezTo>
                <a:cubicBezTo>
                  <a:pt x="106552" y="42167"/>
                  <a:pt x="96885" y="49812"/>
                  <a:pt x="87794" y="57604"/>
                </a:cubicBezTo>
                <a:cubicBezTo>
                  <a:pt x="71553" y="71525"/>
                  <a:pt x="29525" y="89913"/>
                  <a:pt x="17944" y="95704"/>
                </a:cubicBezTo>
                <a:cubicBezTo>
                  <a:pt x="-2588" y="126502"/>
                  <a:pt x="-6574" y="123749"/>
                  <a:pt x="11594" y="178254"/>
                </a:cubicBezTo>
                <a:cubicBezTo>
                  <a:pt x="14007" y="185494"/>
                  <a:pt x="24294" y="186721"/>
                  <a:pt x="30644" y="190954"/>
                </a:cubicBezTo>
                <a:cubicBezTo>
                  <a:pt x="51811" y="186721"/>
                  <a:pt x="73095" y="183038"/>
                  <a:pt x="94144" y="178254"/>
                </a:cubicBezTo>
                <a:cubicBezTo>
                  <a:pt x="119675" y="172452"/>
                  <a:pt x="170344" y="159204"/>
                  <a:pt x="170344" y="159204"/>
                </a:cubicBezTo>
                <a:cubicBezTo>
                  <a:pt x="176694" y="154971"/>
                  <a:pt x="182568" y="149917"/>
                  <a:pt x="189394" y="146504"/>
                </a:cubicBezTo>
                <a:cubicBezTo>
                  <a:pt x="195381" y="143511"/>
                  <a:pt x="204159" y="145296"/>
                  <a:pt x="208444" y="140154"/>
                </a:cubicBezTo>
                <a:cubicBezTo>
                  <a:pt x="215741" y="131397"/>
                  <a:pt x="216911" y="118987"/>
                  <a:pt x="221144" y="108404"/>
                </a:cubicBezTo>
                <a:cubicBezTo>
                  <a:pt x="216911" y="102054"/>
                  <a:pt x="213840" y="94750"/>
                  <a:pt x="208444" y="89354"/>
                </a:cubicBezTo>
                <a:cubicBezTo>
                  <a:pt x="190246" y="71156"/>
                  <a:pt x="191002" y="80633"/>
                  <a:pt x="170344" y="70304"/>
                </a:cubicBezTo>
                <a:cubicBezTo>
                  <a:pt x="163518" y="66891"/>
                  <a:pt x="157644" y="61837"/>
                  <a:pt x="151294" y="57604"/>
                </a:cubicBezTo>
                <a:cubicBezTo>
                  <a:pt x="143917" y="28097"/>
                  <a:pt x="132244" y="4687"/>
                  <a:pt x="125894" y="454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ECD8C48-21CF-8E09-93E8-C0CFC1747867}"/>
              </a:ext>
            </a:extLst>
          </p:cNvPr>
          <p:cNvSpPr/>
          <p:nvPr/>
        </p:nvSpPr>
        <p:spPr>
          <a:xfrm>
            <a:off x="7144603" y="4318672"/>
            <a:ext cx="197893" cy="253328"/>
          </a:xfrm>
          <a:custGeom>
            <a:avLst/>
            <a:gdLst>
              <a:gd name="connsiteX0" fmla="*/ 122830 w 197893"/>
              <a:gd name="connsiteY0" fmla="*/ 844 h 253328"/>
              <a:gd name="connsiteX1" fmla="*/ 95534 w 197893"/>
              <a:gd name="connsiteY1" fmla="*/ 34964 h 253328"/>
              <a:gd name="connsiteX2" fmla="*/ 81887 w 197893"/>
              <a:gd name="connsiteY2" fmla="*/ 75907 h 253328"/>
              <a:gd name="connsiteX3" fmla="*/ 40943 w 197893"/>
              <a:gd name="connsiteY3" fmla="*/ 103203 h 253328"/>
              <a:gd name="connsiteX4" fmla="*/ 27296 w 197893"/>
              <a:gd name="connsiteY4" fmla="*/ 130498 h 253328"/>
              <a:gd name="connsiteX5" fmla="*/ 13648 w 197893"/>
              <a:gd name="connsiteY5" fmla="*/ 150970 h 253328"/>
              <a:gd name="connsiteX6" fmla="*/ 6824 w 197893"/>
              <a:gd name="connsiteY6" fmla="*/ 178265 h 253328"/>
              <a:gd name="connsiteX7" fmla="*/ 0 w 197893"/>
              <a:gd name="connsiteY7" fmla="*/ 198737 h 253328"/>
              <a:gd name="connsiteX8" fmla="*/ 6824 w 197893"/>
              <a:gd name="connsiteY8" fmla="*/ 226032 h 253328"/>
              <a:gd name="connsiteX9" fmla="*/ 61415 w 197893"/>
              <a:gd name="connsiteY9" fmla="*/ 246504 h 253328"/>
              <a:gd name="connsiteX10" fmla="*/ 88710 w 197893"/>
              <a:gd name="connsiteY10" fmla="*/ 253328 h 253328"/>
              <a:gd name="connsiteX11" fmla="*/ 143301 w 197893"/>
              <a:gd name="connsiteY11" fmla="*/ 239680 h 253328"/>
              <a:gd name="connsiteX12" fmla="*/ 156949 w 197893"/>
              <a:gd name="connsiteY12" fmla="*/ 219209 h 253328"/>
              <a:gd name="connsiteX13" fmla="*/ 163773 w 197893"/>
              <a:gd name="connsiteY13" fmla="*/ 103203 h 253328"/>
              <a:gd name="connsiteX14" fmla="*/ 197893 w 197893"/>
              <a:gd name="connsiteY14" fmla="*/ 41788 h 253328"/>
              <a:gd name="connsiteX15" fmla="*/ 184245 w 197893"/>
              <a:gd name="connsiteY15" fmla="*/ 14492 h 253328"/>
              <a:gd name="connsiteX16" fmla="*/ 122830 w 197893"/>
              <a:gd name="connsiteY16" fmla="*/ 844 h 25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893" h="253328">
                <a:moveTo>
                  <a:pt x="122830" y="844"/>
                </a:moveTo>
                <a:cubicBezTo>
                  <a:pt x="108045" y="4256"/>
                  <a:pt x="102508" y="22177"/>
                  <a:pt x="95534" y="34964"/>
                </a:cubicBezTo>
                <a:cubicBezTo>
                  <a:pt x="88645" y="47593"/>
                  <a:pt x="90874" y="64674"/>
                  <a:pt x="81887" y="75907"/>
                </a:cubicBezTo>
                <a:cubicBezTo>
                  <a:pt x="71640" y="88715"/>
                  <a:pt x="40943" y="103203"/>
                  <a:pt x="40943" y="103203"/>
                </a:cubicBezTo>
                <a:cubicBezTo>
                  <a:pt x="36394" y="112301"/>
                  <a:pt x="32343" y="121666"/>
                  <a:pt x="27296" y="130498"/>
                </a:cubicBezTo>
                <a:cubicBezTo>
                  <a:pt x="23227" y="137619"/>
                  <a:pt x="16879" y="143432"/>
                  <a:pt x="13648" y="150970"/>
                </a:cubicBezTo>
                <a:cubicBezTo>
                  <a:pt x="9954" y="159590"/>
                  <a:pt x="9400" y="169247"/>
                  <a:pt x="6824" y="178265"/>
                </a:cubicBezTo>
                <a:cubicBezTo>
                  <a:pt x="4848" y="185181"/>
                  <a:pt x="2275" y="191913"/>
                  <a:pt x="0" y="198737"/>
                </a:cubicBezTo>
                <a:cubicBezTo>
                  <a:pt x="2275" y="207835"/>
                  <a:pt x="1622" y="218229"/>
                  <a:pt x="6824" y="226032"/>
                </a:cubicBezTo>
                <a:cubicBezTo>
                  <a:pt x="17820" y="242526"/>
                  <a:pt x="46302" y="243145"/>
                  <a:pt x="61415" y="246504"/>
                </a:cubicBezTo>
                <a:cubicBezTo>
                  <a:pt x="70570" y="248539"/>
                  <a:pt x="79612" y="251053"/>
                  <a:pt x="88710" y="253328"/>
                </a:cubicBezTo>
                <a:cubicBezTo>
                  <a:pt x="90410" y="252988"/>
                  <a:pt x="136306" y="245276"/>
                  <a:pt x="143301" y="239680"/>
                </a:cubicBezTo>
                <a:cubicBezTo>
                  <a:pt x="149705" y="234557"/>
                  <a:pt x="152400" y="226033"/>
                  <a:pt x="156949" y="219209"/>
                </a:cubicBezTo>
                <a:cubicBezTo>
                  <a:pt x="159224" y="180540"/>
                  <a:pt x="158295" y="141549"/>
                  <a:pt x="163773" y="103203"/>
                </a:cubicBezTo>
                <a:cubicBezTo>
                  <a:pt x="164997" y="94636"/>
                  <a:pt x="196119" y="44744"/>
                  <a:pt x="197893" y="41788"/>
                </a:cubicBezTo>
                <a:cubicBezTo>
                  <a:pt x="193344" y="32689"/>
                  <a:pt x="192968" y="19726"/>
                  <a:pt x="184245" y="14492"/>
                </a:cubicBezTo>
                <a:cubicBezTo>
                  <a:pt x="168161" y="4841"/>
                  <a:pt x="137615" y="-2568"/>
                  <a:pt x="122830" y="844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C50BB9C4-7FE8-D90A-02A8-A6BB8C726512}"/>
              </a:ext>
            </a:extLst>
          </p:cNvPr>
          <p:cNvSpPr/>
          <p:nvPr/>
        </p:nvSpPr>
        <p:spPr>
          <a:xfrm>
            <a:off x="7842523" y="4201752"/>
            <a:ext cx="278414" cy="224587"/>
          </a:xfrm>
          <a:custGeom>
            <a:avLst/>
            <a:gdLst>
              <a:gd name="connsiteX0" fmla="*/ 185124 w 278414"/>
              <a:gd name="connsiteY0" fmla="*/ 0 h 224587"/>
              <a:gd name="connsiteX1" fmla="*/ 157075 w 278414"/>
              <a:gd name="connsiteY1" fmla="*/ 11220 h 224587"/>
              <a:gd name="connsiteX2" fmla="*/ 134635 w 278414"/>
              <a:gd name="connsiteY2" fmla="*/ 16830 h 224587"/>
              <a:gd name="connsiteX3" fmla="*/ 117806 w 278414"/>
              <a:gd name="connsiteY3" fmla="*/ 22439 h 224587"/>
              <a:gd name="connsiteX4" fmla="*/ 56098 w 278414"/>
              <a:gd name="connsiteY4" fmla="*/ 61708 h 224587"/>
              <a:gd name="connsiteX5" fmla="*/ 50488 w 278414"/>
              <a:gd name="connsiteY5" fmla="*/ 78538 h 224587"/>
              <a:gd name="connsiteX6" fmla="*/ 33659 w 278414"/>
              <a:gd name="connsiteY6" fmla="*/ 95367 h 224587"/>
              <a:gd name="connsiteX7" fmla="*/ 16829 w 278414"/>
              <a:gd name="connsiteY7" fmla="*/ 117806 h 224587"/>
              <a:gd name="connsiteX8" fmla="*/ 5610 w 278414"/>
              <a:gd name="connsiteY8" fmla="*/ 157075 h 224587"/>
              <a:gd name="connsiteX9" fmla="*/ 0 w 278414"/>
              <a:gd name="connsiteY9" fmla="*/ 173904 h 224587"/>
              <a:gd name="connsiteX10" fmla="*/ 5610 w 278414"/>
              <a:gd name="connsiteY10" fmla="*/ 190734 h 224587"/>
              <a:gd name="connsiteX11" fmla="*/ 11219 w 278414"/>
              <a:gd name="connsiteY11" fmla="*/ 213173 h 224587"/>
              <a:gd name="connsiteX12" fmla="*/ 28049 w 278414"/>
              <a:gd name="connsiteY12" fmla="*/ 218783 h 224587"/>
              <a:gd name="connsiteX13" fmla="*/ 44878 w 278414"/>
              <a:gd name="connsiteY13" fmla="*/ 213173 h 224587"/>
              <a:gd name="connsiteX14" fmla="*/ 67317 w 278414"/>
              <a:gd name="connsiteY14" fmla="*/ 207563 h 224587"/>
              <a:gd name="connsiteX15" fmla="*/ 100976 w 278414"/>
              <a:gd name="connsiteY15" fmla="*/ 185124 h 224587"/>
              <a:gd name="connsiteX16" fmla="*/ 117806 w 278414"/>
              <a:gd name="connsiteY16" fmla="*/ 207563 h 224587"/>
              <a:gd name="connsiteX17" fmla="*/ 123416 w 278414"/>
              <a:gd name="connsiteY17" fmla="*/ 224393 h 224587"/>
              <a:gd name="connsiteX18" fmla="*/ 140245 w 278414"/>
              <a:gd name="connsiteY18" fmla="*/ 213173 h 224587"/>
              <a:gd name="connsiteX19" fmla="*/ 145855 w 278414"/>
              <a:gd name="connsiteY19" fmla="*/ 179514 h 224587"/>
              <a:gd name="connsiteX20" fmla="*/ 168294 w 278414"/>
              <a:gd name="connsiteY20" fmla="*/ 168295 h 224587"/>
              <a:gd name="connsiteX21" fmla="*/ 263661 w 278414"/>
              <a:gd name="connsiteY21" fmla="*/ 134636 h 224587"/>
              <a:gd name="connsiteX22" fmla="*/ 269271 w 278414"/>
              <a:gd name="connsiteY22" fmla="*/ 67318 h 224587"/>
              <a:gd name="connsiteX23" fmla="*/ 207563 w 278414"/>
              <a:gd name="connsiteY23" fmla="*/ 61708 h 224587"/>
              <a:gd name="connsiteX24" fmla="*/ 218783 w 278414"/>
              <a:gd name="connsiteY24" fmla="*/ 16830 h 224587"/>
              <a:gd name="connsiteX25" fmla="*/ 185124 w 278414"/>
              <a:gd name="connsiteY25" fmla="*/ 0 h 22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8414" h="224587">
                <a:moveTo>
                  <a:pt x="185124" y="0"/>
                </a:moveTo>
                <a:cubicBezTo>
                  <a:pt x="175774" y="3740"/>
                  <a:pt x="166628" y="8036"/>
                  <a:pt x="157075" y="11220"/>
                </a:cubicBezTo>
                <a:cubicBezTo>
                  <a:pt x="149760" y="13658"/>
                  <a:pt x="142049" y="14712"/>
                  <a:pt x="134635" y="16830"/>
                </a:cubicBezTo>
                <a:cubicBezTo>
                  <a:pt x="128949" y="18454"/>
                  <a:pt x="123416" y="20569"/>
                  <a:pt x="117806" y="22439"/>
                </a:cubicBezTo>
                <a:cubicBezTo>
                  <a:pt x="75075" y="50927"/>
                  <a:pt x="95710" y="37941"/>
                  <a:pt x="56098" y="61708"/>
                </a:cubicBezTo>
                <a:cubicBezTo>
                  <a:pt x="54228" y="67318"/>
                  <a:pt x="53768" y="73618"/>
                  <a:pt x="50488" y="78538"/>
                </a:cubicBezTo>
                <a:cubicBezTo>
                  <a:pt x="46087" y="85139"/>
                  <a:pt x="38822" y="89344"/>
                  <a:pt x="33659" y="95367"/>
                </a:cubicBezTo>
                <a:cubicBezTo>
                  <a:pt x="27574" y="102466"/>
                  <a:pt x="22439" y="110326"/>
                  <a:pt x="16829" y="117806"/>
                </a:cubicBezTo>
                <a:cubicBezTo>
                  <a:pt x="3376" y="158165"/>
                  <a:pt x="19700" y="107759"/>
                  <a:pt x="5610" y="157075"/>
                </a:cubicBezTo>
                <a:cubicBezTo>
                  <a:pt x="3986" y="162761"/>
                  <a:pt x="1870" y="168294"/>
                  <a:pt x="0" y="173904"/>
                </a:cubicBezTo>
                <a:cubicBezTo>
                  <a:pt x="1870" y="179514"/>
                  <a:pt x="3986" y="185048"/>
                  <a:pt x="5610" y="190734"/>
                </a:cubicBezTo>
                <a:cubicBezTo>
                  <a:pt x="7728" y="198147"/>
                  <a:pt x="6403" y="207153"/>
                  <a:pt x="11219" y="213173"/>
                </a:cubicBezTo>
                <a:cubicBezTo>
                  <a:pt x="14913" y="217791"/>
                  <a:pt x="22439" y="216913"/>
                  <a:pt x="28049" y="218783"/>
                </a:cubicBezTo>
                <a:cubicBezTo>
                  <a:pt x="33659" y="216913"/>
                  <a:pt x="39192" y="214798"/>
                  <a:pt x="44878" y="213173"/>
                </a:cubicBezTo>
                <a:cubicBezTo>
                  <a:pt x="52291" y="211055"/>
                  <a:pt x="60421" y="211011"/>
                  <a:pt x="67317" y="207563"/>
                </a:cubicBezTo>
                <a:cubicBezTo>
                  <a:pt x="79378" y="201533"/>
                  <a:pt x="100976" y="185124"/>
                  <a:pt x="100976" y="185124"/>
                </a:cubicBezTo>
                <a:cubicBezTo>
                  <a:pt x="106586" y="192604"/>
                  <a:pt x="113167" y="199445"/>
                  <a:pt x="117806" y="207563"/>
                </a:cubicBezTo>
                <a:cubicBezTo>
                  <a:pt x="120740" y="212697"/>
                  <a:pt x="117679" y="222959"/>
                  <a:pt x="123416" y="224393"/>
                </a:cubicBezTo>
                <a:cubicBezTo>
                  <a:pt x="129957" y="226028"/>
                  <a:pt x="134635" y="216913"/>
                  <a:pt x="140245" y="213173"/>
                </a:cubicBezTo>
                <a:cubicBezTo>
                  <a:pt x="142115" y="201953"/>
                  <a:pt x="139827" y="189159"/>
                  <a:pt x="145855" y="179514"/>
                </a:cubicBezTo>
                <a:cubicBezTo>
                  <a:pt x="150287" y="172423"/>
                  <a:pt x="161945" y="173737"/>
                  <a:pt x="168294" y="168295"/>
                </a:cubicBezTo>
                <a:cubicBezTo>
                  <a:pt x="222789" y="121585"/>
                  <a:pt x="114216" y="155984"/>
                  <a:pt x="263661" y="134636"/>
                </a:cubicBezTo>
                <a:cubicBezTo>
                  <a:pt x="269078" y="121094"/>
                  <a:pt x="290373" y="81386"/>
                  <a:pt x="269271" y="67318"/>
                </a:cubicBezTo>
                <a:cubicBezTo>
                  <a:pt x="252086" y="55861"/>
                  <a:pt x="228132" y="63578"/>
                  <a:pt x="207563" y="61708"/>
                </a:cubicBezTo>
                <a:cubicBezTo>
                  <a:pt x="211303" y="46749"/>
                  <a:pt x="223659" y="31458"/>
                  <a:pt x="218783" y="16830"/>
                </a:cubicBezTo>
                <a:lnTo>
                  <a:pt x="185124" y="0"/>
                </a:ln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D1CAB37B-3348-CB71-4130-D9CF65E1704B}"/>
              </a:ext>
            </a:extLst>
          </p:cNvPr>
          <p:cNvSpPr/>
          <p:nvPr/>
        </p:nvSpPr>
        <p:spPr>
          <a:xfrm>
            <a:off x="8027647" y="3477530"/>
            <a:ext cx="123416" cy="129582"/>
          </a:xfrm>
          <a:custGeom>
            <a:avLst/>
            <a:gdLst>
              <a:gd name="connsiteX0" fmla="*/ 84147 w 123416"/>
              <a:gd name="connsiteY0" fmla="*/ 6166 h 129582"/>
              <a:gd name="connsiteX1" fmla="*/ 11219 w 123416"/>
              <a:gd name="connsiteY1" fmla="*/ 6166 h 129582"/>
              <a:gd name="connsiteX2" fmla="*/ 0 w 123416"/>
              <a:gd name="connsiteY2" fmla="*/ 22995 h 129582"/>
              <a:gd name="connsiteX3" fmla="*/ 56098 w 123416"/>
              <a:gd name="connsiteY3" fmla="*/ 56654 h 129582"/>
              <a:gd name="connsiteX4" fmla="*/ 61708 w 123416"/>
              <a:gd name="connsiteY4" fmla="*/ 129582 h 129582"/>
              <a:gd name="connsiteX5" fmla="*/ 78537 w 123416"/>
              <a:gd name="connsiteY5" fmla="*/ 118362 h 129582"/>
              <a:gd name="connsiteX6" fmla="*/ 95366 w 123416"/>
              <a:gd name="connsiteY6" fmla="*/ 112752 h 129582"/>
              <a:gd name="connsiteX7" fmla="*/ 106586 w 123416"/>
              <a:gd name="connsiteY7" fmla="*/ 90313 h 129582"/>
              <a:gd name="connsiteX8" fmla="*/ 123416 w 123416"/>
              <a:gd name="connsiteY8" fmla="*/ 62264 h 129582"/>
              <a:gd name="connsiteX9" fmla="*/ 100976 w 123416"/>
              <a:gd name="connsiteY9" fmla="*/ 28605 h 129582"/>
              <a:gd name="connsiteX10" fmla="*/ 84147 w 123416"/>
              <a:gd name="connsiteY10" fmla="*/ 6166 h 12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16" h="129582">
                <a:moveTo>
                  <a:pt x="84147" y="6166"/>
                </a:moveTo>
                <a:cubicBezTo>
                  <a:pt x="69187" y="2426"/>
                  <a:pt x="40654" y="-5608"/>
                  <a:pt x="11219" y="6166"/>
                </a:cubicBezTo>
                <a:cubicBezTo>
                  <a:pt x="4959" y="8670"/>
                  <a:pt x="3740" y="17385"/>
                  <a:pt x="0" y="22995"/>
                </a:cubicBezTo>
                <a:cubicBezTo>
                  <a:pt x="2485" y="24238"/>
                  <a:pt x="53091" y="47033"/>
                  <a:pt x="56098" y="56654"/>
                </a:cubicBezTo>
                <a:cubicBezTo>
                  <a:pt x="63370" y="79925"/>
                  <a:pt x="59838" y="105273"/>
                  <a:pt x="61708" y="129582"/>
                </a:cubicBezTo>
                <a:cubicBezTo>
                  <a:pt x="67318" y="125842"/>
                  <a:pt x="72507" y="121377"/>
                  <a:pt x="78537" y="118362"/>
                </a:cubicBezTo>
                <a:cubicBezTo>
                  <a:pt x="83826" y="115717"/>
                  <a:pt x="91185" y="116933"/>
                  <a:pt x="95366" y="112752"/>
                </a:cubicBezTo>
                <a:cubicBezTo>
                  <a:pt x="101279" y="106839"/>
                  <a:pt x="102525" y="97623"/>
                  <a:pt x="106586" y="90313"/>
                </a:cubicBezTo>
                <a:cubicBezTo>
                  <a:pt x="111881" y="80782"/>
                  <a:pt x="117806" y="71614"/>
                  <a:pt x="123416" y="62264"/>
                </a:cubicBezTo>
                <a:cubicBezTo>
                  <a:pt x="116909" y="36237"/>
                  <a:pt x="123575" y="41519"/>
                  <a:pt x="100976" y="28605"/>
                </a:cubicBezTo>
                <a:cubicBezTo>
                  <a:pt x="79878" y="16549"/>
                  <a:pt x="99107" y="9906"/>
                  <a:pt x="84147" y="6166"/>
                </a:cubicBezTo>
                <a:close/>
              </a:path>
            </a:pathLst>
          </a:cu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374" y="168275"/>
            <a:ext cx="4314825" cy="805180"/>
          </a:xfrm>
        </p:spPr>
        <p:txBody>
          <a:bodyPr/>
          <a:lstStyle/>
          <a:p>
            <a:r>
              <a:rPr lang="en-US" sz="3200" b="1" dirty="0"/>
              <a:t>Data Analysis </a:t>
            </a:r>
          </a:p>
        </p:txBody>
      </p:sp>
      <p:pic>
        <p:nvPicPr>
          <p:cNvPr id="108" name="Content Placeholder 10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66"/>
          <a:stretch/>
        </p:blipFill>
        <p:spPr>
          <a:xfrm>
            <a:off x="6086" y="1649903"/>
            <a:ext cx="5598332" cy="456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107950" y="839682"/>
            <a:ext cx="85756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dirty="0"/>
              <a:t>Once images of the gap closing have been acquired, several methods of analysis can be used to quantify the rate of cell migration. </a:t>
            </a:r>
            <a:endParaRPr lang="en-US" b="1" dirty="0"/>
          </a:p>
        </p:txBody>
      </p:sp>
      <p:sp>
        <p:nvSpPr>
          <p:cNvPr id="9" name="Text Box 8"/>
          <p:cNvSpPr txBox="1"/>
          <p:nvPr/>
        </p:nvSpPr>
        <p:spPr>
          <a:xfrm>
            <a:off x="5576467" y="3471181"/>
            <a:ext cx="34905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600" dirty="0"/>
              <a:t>The second method calculates </a:t>
            </a:r>
            <a:r>
              <a:rPr lang="en-US" sz="1600" b="1" dirty="0"/>
              <a:t>the change in </a:t>
            </a:r>
            <a:r>
              <a:rPr lang="en-US" sz="1600" b="1" dirty="0">
                <a:solidFill>
                  <a:srgbClr val="FF0000"/>
                </a:solidFill>
              </a:rPr>
              <a:t>wound area </a:t>
            </a:r>
            <a:r>
              <a:rPr lang="en-US" sz="1600" b="1" dirty="0"/>
              <a:t>over time</a:t>
            </a:r>
            <a:r>
              <a:rPr lang="en-US" sz="1600" dirty="0"/>
              <a:t> as a percentage of wound closure.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508534" y="4762407"/>
            <a:ext cx="3586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it-IT" altLang="en-US" sz="1600" dirty="0"/>
              <a:t>T</a:t>
            </a:r>
            <a:r>
              <a:rPr lang="en-US" sz="1600" dirty="0"/>
              <a:t>he final method measures the </a:t>
            </a:r>
            <a:r>
              <a:rPr lang="en-US" sz="1600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elative wound density </a:t>
            </a:r>
            <a:r>
              <a:rPr lang="en-US" sz="1600" dirty="0"/>
              <a:t>over time expressed as a percentage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01748" y="2172042"/>
            <a:ext cx="3191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600" dirty="0">
                <a:sym typeface="+mn-ea"/>
              </a:rPr>
              <a:t>The first method measures </a:t>
            </a:r>
            <a:r>
              <a:rPr lang="en-US" sz="1600" b="1" dirty="0">
                <a:sym typeface="+mn-ea"/>
              </a:rPr>
              <a:t>the change in the </a:t>
            </a:r>
            <a:r>
              <a:rPr lang="en-US" sz="1600" b="1" dirty="0">
                <a:solidFill>
                  <a:srgbClr val="FF0000"/>
                </a:solidFill>
                <a:sym typeface="+mn-ea"/>
              </a:rPr>
              <a:t>wound width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7DBAAEEB-9C8B-9BFB-2BE2-DFCB2132DFEA}"/>
              </a:ext>
            </a:extLst>
          </p:cNvPr>
          <p:cNvCxnSpPr>
            <a:cxnSpLocks/>
          </p:cNvCxnSpPr>
          <p:nvPr/>
        </p:nvCxnSpPr>
        <p:spPr>
          <a:xfrm flipV="1">
            <a:off x="0" y="3295107"/>
            <a:ext cx="8891623" cy="720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2089" y="1484784"/>
            <a:ext cx="3095495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600" dirty="0"/>
              <a:t>A </a:t>
            </a:r>
            <a:r>
              <a:rPr lang="en-US" sz="1600" dirty="0"/>
              <a:t>series of </a:t>
            </a:r>
            <a:r>
              <a:rPr lang="en-US" sz="1600" b="1" dirty="0"/>
              <a:t>time-lapse images </a:t>
            </a:r>
            <a:r>
              <a:rPr lang="en-US" sz="1600" dirty="0"/>
              <a:t>(snapshot method) can be acquired as cells migrate into the cell-free gap. </a:t>
            </a:r>
          </a:p>
          <a:p>
            <a:endParaRPr lang="en-US" sz="1600" dirty="0"/>
          </a:p>
          <a:p>
            <a:r>
              <a:rPr lang="en-US" sz="1600" dirty="0"/>
              <a:t>These time points should be collected</a:t>
            </a:r>
            <a:r>
              <a:rPr lang="en-US" sz="1600" b="1" dirty="0"/>
              <a:t> within 24 hours of the experiment being started </a:t>
            </a:r>
            <a:r>
              <a:rPr lang="en-US" sz="1600" dirty="0"/>
              <a:t>to minimize the confounding effects of cell replication on gap closure.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605" y="188595"/>
            <a:ext cx="83407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>
                <a:sym typeface="+mn-ea"/>
              </a:rPr>
              <a:t>Data acquisition – scratch images for time-lapse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634905"/>
            <a:ext cx="3824781" cy="22230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6B0F217-21F8-88BB-C474-D58401A4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129" y="1062225"/>
            <a:ext cx="5678782" cy="31286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3456384" cy="864096"/>
          </a:xfrm>
        </p:spPr>
        <p:txBody>
          <a:bodyPr/>
          <a:lstStyle/>
          <a:p>
            <a:r>
              <a:rPr lang="en-US" sz="3200" b="1" dirty="0"/>
              <a:t>Applications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285685"/>
            <a:ext cx="4176464" cy="4099594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1600" b="1" dirty="0"/>
              <a:t>Qualitative and </a:t>
            </a:r>
            <a:r>
              <a:rPr lang="en-US" sz="1600" b="1" u="sng" dirty="0">
                <a:solidFill>
                  <a:srgbClr val="FF0000"/>
                </a:solidFill>
              </a:rPr>
              <a:t>Quantitative</a:t>
            </a:r>
            <a:r>
              <a:rPr lang="en-US" sz="1600" b="1" dirty="0"/>
              <a:t> </a:t>
            </a:r>
            <a:r>
              <a:rPr lang="en-US" sz="1600" dirty="0"/>
              <a:t>analysis of collective </a:t>
            </a:r>
            <a:r>
              <a:rPr lang="en-US" sz="1600" b="1" dirty="0"/>
              <a:t>cell migration</a:t>
            </a:r>
            <a:r>
              <a:rPr lang="en-US" sz="1600" dirty="0"/>
              <a:t> under different experimental conditions. 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600" dirty="0"/>
          </a:p>
          <a:p>
            <a:pPr lvl="0">
              <a:buFont typeface="Wingdings" panose="05000000000000000000" pitchFamily="2" charset="2"/>
              <a:buChar char="§"/>
            </a:pPr>
            <a:endParaRPr lang="en-US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600" dirty="0"/>
              <a:t>Studying the effects of </a:t>
            </a:r>
            <a:r>
              <a:rPr lang="en-US" sz="1600" b="1" dirty="0"/>
              <a:t>cell-matrix </a:t>
            </a:r>
            <a:r>
              <a:rPr lang="en-US" sz="1600" dirty="0"/>
              <a:t>and </a:t>
            </a:r>
            <a:r>
              <a:rPr lang="en-US" sz="1600" b="1" dirty="0"/>
              <a:t>cell-cell</a:t>
            </a:r>
            <a:r>
              <a:rPr lang="en-US" sz="1600" dirty="0"/>
              <a:t> interactions on cell migration. 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600" dirty="0"/>
          </a:p>
          <a:p>
            <a:pPr lvl="0">
              <a:buFont typeface="Wingdings" panose="05000000000000000000" pitchFamily="2" charset="2"/>
              <a:buChar char="§"/>
            </a:pPr>
            <a:endParaRPr lang="en-US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600" dirty="0"/>
              <a:t>High-throughput platforms for genes involved in cancer cell migration,</a:t>
            </a:r>
            <a:r>
              <a:rPr lang="en-US" sz="1600" b="1" dirty="0"/>
              <a:t> small molecule screening and drug discovery.</a:t>
            </a:r>
          </a:p>
        </p:txBody>
      </p:sp>
      <p:pic>
        <p:nvPicPr>
          <p:cNvPr id="4" name="Content Placeholder 101">
            <a:extLst>
              <a:ext uri="{FF2B5EF4-FFF2-40B4-BE49-F238E27FC236}">
                <a16:creationId xmlns:a16="http://schemas.microsoft.com/office/drawing/2014/main" id="{86ECEC7C-1B5D-30C1-5C11-AB905D016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77"/>
          <a:stretch/>
        </p:blipFill>
        <p:spPr>
          <a:xfrm>
            <a:off x="4860032" y="260648"/>
            <a:ext cx="3888432" cy="19938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01">
            <a:extLst>
              <a:ext uri="{FF2B5EF4-FFF2-40B4-BE49-F238E27FC236}">
                <a16:creationId xmlns:a16="http://schemas.microsoft.com/office/drawing/2014/main" id="{68330A4B-D8A6-57D6-C15A-2EED1BB78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89"/>
          <a:stretch/>
        </p:blipFill>
        <p:spPr>
          <a:xfrm>
            <a:off x="4860032" y="2459283"/>
            <a:ext cx="3888432" cy="20870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32740"/>
            <a:ext cx="8229600" cy="857250"/>
          </a:xfrm>
        </p:spPr>
        <p:txBody>
          <a:bodyPr/>
          <a:lstStyle/>
          <a:p>
            <a:r>
              <a:rPr lang="en-US" sz="3200" b="1" dirty="0"/>
              <a:t>Advantages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3714750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Relatively </a:t>
            </a:r>
            <a:r>
              <a:rPr lang="en-US" sz="2100" b="1" dirty="0"/>
              <a:t>inexpensive and easy </a:t>
            </a:r>
            <a:r>
              <a:rPr lang="en-US" sz="2100" dirty="0"/>
              <a:t>to perform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Can visually observe cell movement and morphology throughout the experiment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Testing conditions can be easily adjusted for different purposes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Creates a strong directional migratory response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Ability to coat assay surface with an appropriate extracellular matrix (ECM)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21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100" dirty="0"/>
              <a:t>Suitable for </a:t>
            </a:r>
            <a:r>
              <a:rPr lang="en-US" sz="2100" b="1" dirty="0"/>
              <a:t>endpoint </a:t>
            </a:r>
            <a:r>
              <a:rPr lang="en-US" sz="2100" dirty="0"/>
              <a:t>and</a:t>
            </a:r>
            <a:r>
              <a:rPr lang="en-US" sz="2100" b="1" dirty="0"/>
              <a:t> kinetic assays</a:t>
            </a:r>
            <a:r>
              <a:rPr lang="en-US" sz="2100" dirty="0"/>
              <a:t> and amenable to high throughput screening platforms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12" y="260985"/>
            <a:ext cx="8229600" cy="857250"/>
          </a:xfrm>
        </p:spPr>
        <p:txBody>
          <a:bodyPr/>
          <a:lstStyle/>
          <a:p>
            <a:r>
              <a:rPr lang="en-US" sz="3200" b="1" dirty="0"/>
              <a:t>Limitations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47" y="1197018"/>
            <a:ext cx="8229600" cy="371475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FF0000"/>
                </a:solidFill>
              </a:rPr>
              <a:t>May not be suitable for studying specialized primary cells </a:t>
            </a:r>
            <a:r>
              <a:rPr lang="en-US" sz="1900" dirty="0"/>
              <a:t>since a relatively large number of cells is required for the assay (performed in a tissue culture dish)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dirty="0"/>
              <a:t>Not suitable for chemotaxis studies or for </a:t>
            </a:r>
            <a:r>
              <a:rPr lang="en-US" sz="1900" dirty="0">
                <a:solidFill>
                  <a:srgbClr val="FF0000"/>
                </a:solidFill>
              </a:rPr>
              <a:t>non-adherent cells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FF0000"/>
                </a:solidFill>
              </a:rPr>
              <a:t>Lack of standardization</a:t>
            </a:r>
            <a:r>
              <a:rPr lang="en-US" sz="1900" b="1" dirty="0"/>
              <a:t> </a:t>
            </a:r>
            <a:r>
              <a:rPr lang="en-US" sz="1900" dirty="0"/>
              <a:t>in its application makes it difficult to reproduce experiments, especially when using </a:t>
            </a:r>
            <a:r>
              <a:rPr lang="en-US" sz="1900" b="1" dirty="0"/>
              <a:t>manual scratching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dirty="0"/>
              <a:t>Scratching introduces</a:t>
            </a:r>
            <a:r>
              <a:rPr lang="en-US" sz="1900" b="1" dirty="0"/>
              <a:t> </a:t>
            </a:r>
            <a:r>
              <a:rPr lang="en-US" sz="1900" b="1" dirty="0">
                <a:solidFill>
                  <a:srgbClr val="FF0000"/>
                </a:solidFill>
              </a:rPr>
              <a:t>mechanical injury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to the cells, leading to release of cellular contents into the surroundings and potentially influencing the migration process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19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900" b="1" dirty="0">
                <a:solidFill>
                  <a:srgbClr val="FF0000"/>
                </a:solidFill>
              </a:rPr>
              <a:t>Cell proliferation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may confound the measurement of migration. Therefore, suppression of proliferation is a necessary intervention. </a:t>
            </a:r>
          </a:p>
          <a:p>
            <a:endParaRPr lang="en-US" sz="13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11730" y="188595"/>
            <a:ext cx="52400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/>
              <a:t>Cell exclusion zone assay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7240" y="1508841"/>
            <a:ext cx="426764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A possibility to circumvent the </a:t>
            </a:r>
            <a:r>
              <a:rPr lang="it-IT" altLang="en-US" dirty="0"/>
              <a:t>problem of </a:t>
            </a:r>
            <a:r>
              <a:rPr lang="en-US" dirty="0"/>
              <a:t>cell remnants is</a:t>
            </a:r>
            <a:r>
              <a:rPr lang="it-IT" altLang="en-US" dirty="0"/>
              <a:t>  </a:t>
            </a:r>
            <a:r>
              <a:rPr lang="en-US" dirty="0"/>
              <a:t>to create </a:t>
            </a:r>
            <a:r>
              <a:rPr lang="en-US" b="1" dirty="0"/>
              <a:t>cell exclusion zones</a:t>
            </a:r>
            <a:r>
              <a:rPr lang="en-US" dirty="0"/>
              <a:t> at the time of cell seeding with e.g.</a:t>
            </a:r>
            <a:r>
              <a:rPr lang="it-IT" altLang="en-US" dirty="0"/>
              <a:t> </a:t>
            </a:r>
            <a:r>
              <a:rPr lang="en-US" dirty="0" err="1"/>
              <a:t>microstencils</a:t>
            </a:r>
            <a:endParaRPr 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179512" y="4005064"/>
            <a:ext cx="199144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These stoppers are positioned prior to seeding of the</a:t>
            </a:r>
            <a:r>
              <a:rPr lang="it-IT" altLang="en-US" dirty="0"/>
              <a:t> </a:t>
            </a:r>
            <a:r>
              <a:rPr lang="en-US" dirty="0"/>
              <a:t>cells and create an </a:t>
            </a:r>
            <a:r>
              <a:rPr lang="en-US" b="1" dirty="0"/>
              <a:t>exclusion zone</a:t>
            </a:r>
            <a:r>
              <a:rPr lang="en-US" dirty="0"/>
              <a:t> with the tip of the stopper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4550" b="10995"/>
          <a:stretch/>
        </p:blipFill>
        <p:spPr>
          <a:xfrm>
            <a:off x="4424098" y="1124744"/>
            <a:ext cx="4552243" cy="16573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20C63C-060A-085E-3D80-6BF1C9EF5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42"/>
          <a:stretch/>
        </p:blipFill>
        <p:spPr>
          <a:xfrm>
            <a:off x="2411730" y="3781401"/>
            <a:ext cx="6408742" cy="29863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55905" y="908720"/>
            <a:ext cx="863219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is a </a:t>
            </a:r>
            <a:r>
              <a:rPr lang="en-US" b="1" dirty="0"/>
              <a:t>complex process </a:t>
            </a:r>
            <a:r>
              <a:rPr lang="en-US" dirty="0"/>
              <a:t>involved in migration/invasion, embryogenesis, wound healing and tissue remodeling. </a:t>
            </a:r>
          </a:p>
          <a:p>
            <a:endParaRPr lang="en-US" dirty="0"/>
          </a:p>
          <a:p>
            <a:r>
              <a:rPr lang="en-US" dirty="0"/>
              <a:t>Cells </a:t>
            </a:r>
            <a:r>
              <a:rPr lang="en-US" b="1" dirty="0"/>
              <a:t>adhere to the extracellular matrix</a:t>
            </a:r>
            <a:r>
              <a:rPr lang="en-US" dirty="0"/>
              <a:t>, forming complexes with cytoskeleton components that can affect cell motility, differentiation, proliferation, and survival.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1A8368-6B6C-EBFF-F5C2-8832AF0C82DE}"/>
              </a:ext>
            </a:extLst>
          </p:cNvPr>
          <p:cNvSpPr txBox="1"/>
          <p:nvPr/>
        </p:nvSpPr>
        <p:spPr>
          <a:xfrm>
            <a:off x="1763688" y="20189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Cell adhesion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DDC1F1-B336-71F0-6B03-D5DBC362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719443"/>
            <a:ext cx="5976664" cy="39455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Content Placeholder 1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9750" y="150177"/>
            <a:ext cx="3032125" cy="2269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Content Placeholder 11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5" y="44450"/>
            <a:ext cx="2489200" cy="2480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539750" y="6012879"/>
            <a:ext cx="252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b="1" dirty="0">
                <a:solidFill>
                  <a:srgbClr val="FF0000"/>
                </a:solidFill>
              </a:rPr>
              <a:t>Video </a:t>
            </a:r>
            <a:r>
              <a:rPr lang="it-IT" altLang="en-US" b="1" dirty="0" err="1">
                <a:solidFill>
                  <a:srgbClr val="FF0000"/>
                </a:solidFill>
              </a:rPr>
              <a:t>Wound</a:t>
            </a:r>
            <a:r>
              <a:rPr lang="it-IT" altLang="en-US" b="1" dirty="0">
                <a:solidFill>
                  <a:srgbClr val="FF0000"/>
                </a:solidFill>
              </a:rPr>
              <a:t> </a:t>
            </a:r>
            <a:r>
              <a:rPr lang="it-IT" altLang="en-US" b="1" dirty="0" err="1">
                <a:solidFill>
                  <a:srgbClr val="FF0000"/>
                </a:solidFill>
              </a:rPr>
              <a:t>healing</a:t>
            </a:r>
            <a:endParaRPr lang="it-IT" altLang="en-US" b="1" dirty="0">
              <a:solidFill>
                <a:srgbClr val="FF0000"/>
              </a:solidFill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2708920"/>
            <a:ext cx="8568952" cy="3141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ulsante di azione: video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553C8D6-0EE5-22DF-B2E6-A5A32748FBDB}"/>
              </a:ext>
            </a:extLst>
          </p:cNvPr>
          <p:cNvSpPr/>
          <p:nvPr/>
        </p:nvSpPr>
        <p:spPr>
          <a:xfrm>
            <a:off x="5055592" y="6382211"/>
            <a:ext cx="1121053" cy="36004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01FA86-E62A-8300-37D5-72623E40961D}"/>
              </a:ext>
            </a:extLst>
          </p:cNvPr>
          <p:cNvSpPr txBox="1"/>
          <p:nvPr/>
        </p:nvSpPr>
        <p:spPr>
          <a:xfrm>
            <a:off x="512341" y="64123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TEC_CELL_02_Cell </a:t>
            </a:r>
            <a:r>
              <a:rPr lang="it-IT" dirty="0" err="1"/>
              <a:t>Migration_IBI_Wound</a:t>
            </a:r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85612" y="1397675"/>
            <a:ext cx="4929560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transwell assay </a:t>
            </a:r>
            <a:r>
              <a:rPr lang="en-US" dirty="0"/>
              <a:t>was originally introduced by </a:t>
            </a:r>
            <a:r>
              <a:rPr lang="en-US" b="1" dirty="0"/>
              <a:t>Boyden</a:t>
            </a:r>
            <a:r>
              <a:rPr lang="en-US" dirty="0"/>
              <a:t> (and is</a:t>
            </a:r>
            <a:r>
              <a:rPr lang="it-IT" altLang="en-US" dirty="0"/>
              <a:t> t</a:t>
            </a:r>
            <a:r>
              <a:rPr lang="en-US" dirty="0" err="1"/>
              <a:t>herefore</a:t>
            </a:r>
            <a:r>
              <a:rPr lang="en-US" dirty="0"/>
              <a:t> often called </a:t>
            </a:r>
            <a:r>
              <a:rPr lang="en-US" b="1" dirty="0"/>
              <a:t>Boyden chamber </a:t>
            </a:r>
            <a:r>
              <a:rPr lang="en-US" dirty="0"/>
              <a:t>assay) to analyze the</a:t>
            </a:r>
            <a:r>
              <a:rPr lang="it-IT" altLang="en-US" dirty="0"/>
              <a:t> </a:t>
            </a:r>
            <a:r>
              <a:rPr lang="en-US" dirty="0"/>
              <a:t>chemotactic responses of leukocytes. </a:t>
            </a:r>
          </a:p>
          <a:p>
            <a:endParaRPr lang="en-US" dirty="0"/>
          </a:p>
          <a:p>
            <a:r>
              <a:rPr lang="en-US" dirty="0"/>
              <a:t>Improved, simplified</a:t>
            </a:r>
            <a:r>
              <a:rPr lang="it-IT" altLang="en-US" dirty="0"/>
              <a:t>  </a:t>
            </a:r>
            <a:r>
              <a:rPr lang="en-US" dirty="0"/>
              <a:t>and disposable versions of the original chambers were developed.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8560" y="288677"/>
            <a:ext cx="85458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/>
              <a:t>Transwell migration assay </a:t>
            </a:r>
            <a:r>
              <a:rPr lang="en-US" b="1" dirty="0"/>
              <a:t>(Boyden </a:t>
            </a:r>
            <a:r>
              <a:rPr lang="en-US" dirty="0"/>
              <a:t>chamber assay)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7817C5D-0A36-81D6-5527-31200A4CB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47"/>
          <a:stretch/>
        </p:blipFill>
        <p:spPr>
          <a:xfrm>
            <a:off x="185612" y="4366931"/>
            <a:ext cx="8634885" cy="21345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DEC99DE-371C-B3B6-D9D1-A36494C6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397" y="1270313"/>
            <a:ext cx="3561408" cy="244151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6EAB18-65D8-10D8-0E81-E47DEE847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2" y="5157192"/>
            <a:ext cx="3450318" cy="153539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23545" y="404495"/>
            <a:ext cx="872045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The principle of this assay is based on </a:t>
            </a:r>
            <a:r>
              <a:rPr lang="en-US" sz="2000" b="1" dirty="0"/>
              <a:t>two medium containing</a:t>
            </a:r>
            <a:r>
              <a:rPr lang="it-IT" altLang="en-US" sz="2000" b="1" dirty="0"/>
              <a:t> </a:t>
            </a:r>
            <a:r>
              <a:rPr lang="en-US" sz="2000" b="1" dirty="0"/>
              <a:t>chambers </a:t>
            </a:r>
            <a:r>
              <a:rPr lang="en-US" sz="2000" dirty="0"/>
              <a:t>separated by a porous membrane through which cells</a:t>
            </a:r>
            <a:r>
              <a:rPr lang="it-IT" altLang="en-US" sz="2000" dirty="0"/>
              <a:t> </a:t>
            </a:r>
            <a:r>
              <a:rPr lang="en-US" sz="2000" dirty="0"/>
              <a:t>transmigrate. </a:t>
            </a:r>
          </a:p>
          <a:p>
            <a:endParaRPr lang="en-US" sz="2000" dirty="0"/>
          </a:p>
          <a:p>
            <a:r>
              <a:rPr lang="en-US" sz="2000" dirty="0"/>
              <a:t>The size of the cells to be analyzed,</a:t>
            </a:r>
            <a:r>
              <a:rPr lang="it-IT" altLang="en-US" sz="2000" dirty="0"/>
              <a:t> </a:t>
            </a:r>
            <a:r>
              <a:rPr lang="en-US" sz="2000" dirty="0"/>
              <a:t>determines the </a:t>
            </a:r>
            <a:r>
              <a:rPr lang="en-US" sz="2000" dirty="0">
                <a:solidFill>
                  <a:srgbClr val="FF0000"/>
                </a:solidFill>
              </a:rPr>
              <a:t>required </a:t>
            </a:r>
            <a:r>
              <a:rPr lang="en-US" sz="2000" b="1" dirty="0">
                <a:solidFill>
                  <a:srgbClr val="FF0000"/>
                </a:solidFill>
              </a:rPr>
              <a:t>pore size of the membranes</a:t>
            </a:r>
            <a:r>
              <a:rPr lang="en-US" sz="2000" dirty="0"/>
              <a:t>.</a:t>
            </a:r>
          </a:p>
        </p:txBody>
      </p:sp>
      <p:pic>
        <p:nvPicPr>
          <p:cNvPr id="113" name="Content Placeholder 112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1865" y="2853055"/>
            <a:ext cx="5535295" cy="3380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42979" y="2564904"/>
            <a:ext cx="2839085" cy="2426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0575" y="382012"/>
            <a:ext cx="2986166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600" b="1" dirty="0"/>
              <a:t>C</a:t>
            </a:r>
            <a:r>
              <a:rPr lang="en-US" sz="1600" b="1" dirty="0"/>
              <a:t>ells are seeded </a:t>
            </a:r>
            <a:r>
              <a:rPr lang="en-US" sz="1600" dirty="0"/>
              <a:t>in</a:t>
            </a:r>
            <a:r>
              <a:rPr lang="it-IT" altLang="en-US" sz="1600" dirty="0"/>
              <a:t> </a:t>
            </a:r>
            <a:r>
              <a:rPr lang="en-US" sz="1600" dirty="0"/>
              <a:t>medium in the upper part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521E8C-06EE-55F2-5B9F-3E8B0DB8E4BF}"/>
              </a:ext>
            </a:extLst>
          </p:cNvPr>
          <p:cNvSpPr txBox="1"/>
          <p:nvPr/>
        </p:nvSpPr>
        <p:spPr>
          <a:xfrm>
            <a:off x="179512" y="4653136"/>
            <a:ext cx="1419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it-IT" altLang="en-US" dirty="0"/>
              <a:t>Cell are </a:t>
            </a:r>
            <a:r>
              <a:rPr lang="it-IT" altLang="en-US" b="1" dirty="0" err="1"/>
              <a:t>stained</a:t>
            </a:r>
            <a:r>
              <a:rPr lang="it-IT" altLang="en-US" dirty="0"/>
              <a:t> and </a:t>
            </a:r>
            <a:r>
              <a:rPr lang="it-IT" altLang="en-US" b="1" dirty="0" err="1"/>
              <a:t>counted</a:t>
            </a:r>
            <a:endParaRPr lang="it-IT" altLang="en-US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312E4FF-8376-FE3D-5FFE-A42666F43E23}"/>
              </a:ext>
            </a:extLst>
          </p:cNvPr>
          <p:cNvSpPr/>
          <p:nvPr/>
        </p:nvSpPr>
        <p:spPr>
          <a:xfrm>
            <a:off x="3563888" y="5157192"/>
            <a:ext cx="122413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6A9416-F128-FFC3-8CA1-E03DF91CC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0" r="54232"/>
          <a:stretch/>
        </p:blipFill>
        <p:spPr>
          <a:xfrm>
            <a:off x="3203848" y="18421"/>
            <a:ext cx="2987189" cy="19074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436774-429E-A316-64CD-C24712D1F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93" t="19441"/>
          <a:stretch/>
        </p:blipFill>
        <p:spPr>
          <a:xfrm>
            <a:off x="5940152" y="2050350"/>
            <a:ext cx="2760795" cy="167841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C510417-4D90-893E-718D-532A531467F4}"/>
              </a:ext>
            </a:extLst>
          </p:cNvPr>
          <p:cNvSpPr txBox="1"/>
          <p:nvPr/>
        </p:nvSpPr>
        <p:spPr>
          <a:xfrm>
            <a:off x="231167" y="2324652"/>
            <a:ext cx="48723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US" sz="1600" dirty="0"/>
              <a:t>- </a:t>
            </a:r>
            <a:r>
              <a:rPr lang="it-IT" altLang="en-US" sz="1600" b="1" dirty="0"/>
              <a:t>m</a:t>
            </a:r>
            <a:r>
              <a:rPr lang="en-US" sz="1600" b="1" dirty="0" err="1"/>
              <a:t>igrate</a:t>
            </a:r>
            <a:r>
              <a:rPr lang="en-US" sz="1600" b="1" dirty="0"/>
              <a:t> in vertical direction</a:t>
            </a:r>
            <a:r>
              <a:rPr lang="it-IT" altLang="en-US" sz="1600" b="1" dirty="0"/>
              <a:t> </a:t>
            </a:r>
            <a:r>
              <a:rPr lang="en-US" sz="1600" dirty="0"/>
              <a:t>through the pores of the membrane into the lower compartment,</a:t>
            </a:r>
            <a:r>
              <a:rPr lang="it-IT" altLang="en-US" sz="1600" dirty="0"/>
              <a:t> </a:t>
            </a:r>
            <a:r>
              <a:rPr lang="en-US" sz="1600" dirty="0"/>
              <a:t>in which medium containing an attractant or simply higher serum</a:t>
            </a:r>
            <a:r>
              <a:rPr lang="it-IT" altLang="en-US" sz="1600" dirty="0"/>
              <a:t> </a:t>
            </a:r>
            <a:r>
              <a:rPr lang="en-US" sz="1600" dirty="0"/>
              <a:t>content is present.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53330C1-7BB6-3ABC-8754-C2628361E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014" b="55040"/>
          <a:stretch/>
        </p:blipFill>
        <p:spPr>
          <a:xfrm>
            <a:off x="6872017" y="3894408"/>
            <a:ext cx="2103909" cy="256946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FA0E693-2E45-737B-D17E-0E5E67B1F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481"/>
          <a:stretch/>
        </p:blipFill>
        <p:spPr>
          <a:xfrm>
            <a:off x="1331640" y="4337105"/>
            <a:ext cx="5356351" cy="2109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59631" y="908720"/>
            <a:ext cx="8424738" cy="4862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 </a:t>
            </a:r>
            <a:r>
              <a:rPr lang="en-US" sz="2000" b="1" dirty="0">
                <a:solidFill>
                  <a:srgbClr val="FF0000"/>
                </a:solidFill>
              </a:rPr>
              <a:t>advantages</a:t>
            </a:r>
            <a:r>
              <a:rPr lang="en-US" dirty="0"/>
              <a:t> of the</a:t>
            </a:r>
            <a:r>
              <a:rPr lang="it-IT" altLang="en-US" dirty="0"/>
              <a:t> </a:t>
            </a:r>
            <a:r>
              <a:rPr lang="en-US" dirty="0"/>
              <a:t>method are</a:t>
            </a:r>
            <a:r>
              <a:rPr lang="it-IT" altLang="en-US" dirty="0"/>
              <a:t>:</a:t>
            </a:r>
          </a:p>
          <a:p>
            <a:endParaRPr lang="it-IT" altLang="en-US" dirty="0"/>
          </a:p>
          <a:p>
            <a:r>
              <a:rPr lang="en-US" dirty="0"/>
              <a:t> the broad availability of different cell culture inserts</a:t>
            </a:r>
            <a:r>
              <a:rPr lang="it-IT" altLang="en-US" dirty="0"/>
              <a:t> </a:t>
            </a:r>
            <a:r>
              <a:rPr lang="en-US" dirty="0"/>
              <a:t>and sizes; </a:t>
            </a:r>
          </a:p>
          <a:p>
            <a:endParaRPr lang="en-US" dirty="0"/>
          </a:p>
          <a:p>
            <a:r>
              <a:rPr lang="en-US" dirty="0"/>
              <a:t>the relative ease of the experimental setup and the –</a:t>
            </a:r>
            <a:r>
              <a:rPr lang="it-IT" altLang="en-US" dirty="0"/>
              <a:t> </a:t>
            </a:r>
            <a:r>
              <a:rPr lang="en-US" dirty="0"/>
              <a:t>albeit only short – </a:t>
            </a:r>
            <a:r>
              <a:rPr lang="en-US" b="1" dirty="0"/>
              <a:t>medium or cytokine/chemokine gradient</a:t>
            </a:r>
            <a:r>
              <a:rPr lang="it-IT" altLang="en-US" dirty="0"/>
              <a:t> </a:t>
            </a:r>
            <a:r>
              <a:rPr lang="en-US" dirty="0"/>
              <a:t>between the upper (cell culture insert) and lower (culture vessel)</a:t>
            </a:r>
            <a:r>
              <a:rPr lang="it-IT" altLang="en-US" dirty="0"/>
              <a:t> </a:t>
            </a:r>
            <a:r>
              <a:rPr lang="en-US" dirty="0"/>
              <a:t>growth medium.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ym typeface="+mn-ea"/>
              </a:rPr>
              <a:t> there are</a:t>
            </a:r>
            <a:r>
              <a:rPr lang="it-IT" altLang="en-US" dirty="0">
                <a:sym typeface="+mn-ea"/>
              </a:rPr>
              <a:t> </a:t>
            </a:r>
            <a:r>
              <a:rPr lang="en-US" dirty="0">
                <a:sym typeface="+mn-ea"/>
              </a:rPr>
              <a:t>some  </a:t>
            </a:r>
            <a:r>
              <a:rPr lang="en-US" sz="2000" b="1" dirty="0">
                <a:solidFill>
                  <a:srgbClr val="FF0000"/>
                </a:solidFill>
                <a:sym typeface="+mn-ea"/>
              </a:rPr>
              <a:t>drawbacks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This method is an </a:t>
            </a:r>
            <a:r>
              <a:rPr lang="en-US" b="1" dirty="0">
                <a:solidFill>
                  <a:srgbClr val="FF0000"/>
                </a:solidFill>
              </a:rPr>
              <a:t>endpoint assay </a:t>
            </a:r>
            <a:r>
              <a:rPr lang="en-US" dirty="0"/>
              <a:t>if simple cell staining procedures</a:t>
            </a:r>
            <a:r>
              <a:rPr lang="it-IT" altLang="en-US" dirty="0"/>
              <a:t> </a:t>
            </a:r>
            <a:r>
              <a:rPr lang="en-US" dirty="0"/>
              <a:t>are used. </a:t>
            </a:r>
          </a:p>
          <a:p>
            <a:endParaRPr lang="en-US" dirty="0"/>
          </a:p>
          <a:p>
            <a:r>
              <a:rPr lang="en-US" dirty="0"/>
              <a:t>Non-invaded cells, which stayed on the upper side of</a:t>
            </a:r>
            <a:r>
              <a:rPr lang="it-IT" altLang="en-US" dirty="0"/>
              <a:t> </a:t>
            </a:r>
            <a:r>
              <a:rPr lang="en-US" dirty="0"/>
              <a:t>the transwell insert, have to be eliminated prior to staining of the</a:t>
            </a:r>
            <a:r>
              <a:rPr lang="it-IT" altLang="en-US" dirty="0"/>
              <a:t> </a:t>
            </a:r>
            <a:r>
              <a:rPr lang="en-US" dirty="0"/>
              <a:t>invasive cells at the bottom of the membrane.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9705" y="908685"/>
            <a:ext cx="4377055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endParaRPr lang="en-US" sz="1700" b="1" dirty="0">
              <a:solidFill>
                <a:srgbClr val="FF0000"/>
              </a:solidFill>
            </a:endParaRPr>
          </a:p>
          <a:p>
            <a:pPr algn="just"/>
            <a:r>
              <a:rPr lang="en-US" sz="1700" b="1" dirty="0">
                <a:solidFill>
                  <a:srgbClr val="FF0000"/>
                </a:solidFill>
              </a:rPr>
              <a:t>Migration</a:t>
            </a:r>
            <a:r>
              <a:rPr lang="en-US" sz="1700" dirty="0"/>
              <a:t> is defined as</a:t>
            </a:r>
            <a:r>
              <a:rPr lang="it-IT" altLang="en-US" sz="1700" dirty="0"/>
              <a:t>:</a:t>
            </a:r>
          </a:p>
          <a:p>
            <a:pPr algn="just"/>
            <a:r>
              <a:rPr lang="en-US" sz="1700" dirty="0"/>
              <a:t>the </a:t>
            </a:r>
            <a:r>
              <a:rPr lang="en-US" sz="1700" b="1" dirty="0"/>
              <a:t>directed</a:t>
            </a:r>
            <a:r>
              <a:rPr lang="it-IT" altLang="en-US" sz="1700" b="1" dirty="0"/>
              <a:t> </a:t>
            </a:r>
            <a:r>
              <a:rPr lang="en-US" sz="1700" b="1" dirty="0"/>
              <a:t>movement of cells on a substrate</a:t>
            </a:r>
            <a:r>
              <a:rPr lang="en-US" sz="1700" dirty="0"/>
              <a:t> such as basal</a:t>
            </a:r>
            <a:r>
              <a:rPr lang="it-IT" altLang="en-US" sz="1700" dirty="0"/>
              <a:t> </a:t>
            </a:r>
            <a:r>
              <a:rPr lang="en-US" sz="1700" dirty="0"/>
              <a:t>membranes, ECM</a:t>
            </a:r>
            <a:r>
              <a:rPr lang="it-IT" altLang="en-US" sz="1700" dirty="0"/>
              <a:t> </a:t>
            </a:r>
            <a:r>
              <a:rPr lang="en-US" sz="1700" dirty="0"/>
              <a:t>fibers or plastic plates. </a:t>
            </a:r>
          </a:p>
          <a:p>
            <a:pPr algn="just"/>
            <a:r>
              <a:rPr lang="en-US" sz="1700" dirty="0"/>
              <a:t>Therefore, migration </a:t>
            </a:r>
            <a:r>
              <a:rPr lang="en-US" sz="1700" b="1" dirty="0"/>
              <a:t>is occurring on 2D</a:t>
            </a:r>
            <a:r>
              <a:rPr lang="it-IT" altLang="en-US" sz="1700" b="1" dirty="0"/>
              <a:t> </a:t>
            </a:r>
            <a:r>
              <a:rPr lang="en-US" sz="1700" b="1" dirty="0"/>
              <a:t>surfaces</a:t>
            </a:r>
            <a:r>
              <a:rPr lang="en-US" sz="1700" dirty="0"/>
              <a:t> without any obstructive fiber network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r="32969"/>
          <a:stretch>
            <a:fillRect/>
          </a:stretch>
        </p:blipFill>
        <p:spPr>
          <a:xfrm>
            <a:off x="4819649" y="3993515"/>
            <a:ext cx="4204335" cy="20853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9704" y="3812773"/>
            <a:ext cx="4639945" cy="24468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700" b="1" dirty="0">
                <a:solidFill>
                  <a:srgbClr val="FF0000"/>
                </a:solidFill>
                <a:sym typeface="+mn-ea"/>
              </a:rPr>
              <a:t> Invasion</a:t>
            </a:r>
            <a:r>
              <a:rPr lang="en-US" sz="1700" dirty="0">
                <a:sym typeface="+mn-ea"/>
              </a:rPr>
              <a:t> is defined as: </a:t>
            </a:r>
            <a:endParaRPr lang="en-US" sz="1700" dirty="0"/>
          </a:p>
          <a:p>
            <a:pPr algn="just"/>
            <a:r>
              <a:rPr lang="en-US" sz="1700" b="1" dirty="0">
                <a:sym typeface="+mn-ea"/>
              </a:rPr>
              <a:t>cell</a:t>
            </a:r>
            <a:r>
              <a:rPr lang="it-IT" altLang="en-US" sz="1700" b="1" dirty="0">
                <a:sym typeface="+mn-ea"/>
              </a:rPr>
              <a:t> </a:t>
            </a:r>
            <a:r>
              <a:rPr lang="en-US" sz="1700" b="1" dirty="0">
                <a:sym typeface="+mn-ea"/>
              </a:rPr>
              <a:t>movement through a 3D matrix</a:t>
            </a:r>
            <a:r>
              <a:rPr lang="en-US" sz="1700" dirty="0">
                <a:sym typeface="+mn-ea"/>
              </a:rPr>
              <a:t>, which is accompanied by a</a:t>
            </a:r>
            <a:endParaRPr lang="en-US" sz="1700" dirty="0"/>
          </a:p>
          <a:p>
            <a:pPr algn="just"/>
            <a:r>
              <a:rPr lang="en-US" sz="1700" b="1" dirty="0">
                <a:sym typeface="+mn-ea"/>
              </a:rPr>
              <a:t>restructuring of the 3D environment</a:t>
            </a:r>
            <a:r>
              <a:rPr lang="en-US" sz="1700" dirty="0">
                <a:sym typeface="+mn-ea"/>
              </a:rPr>
              <a:t>.</a:t>
            </a:r>
            <a:endParaRPr lang="en-US" sz="1700" dirty="0"/>
          </a:p>
          <a:p>
            <a:pPr algn="just"/>
            <a:endParaRPr lang="en-US" sz="1700" dirty="0"/>
          </a:p>
          <a:p>
            <a:pPr algn="just"/>
            <a:r>
              <a:rPr lang="en-US" sz="1700" dirty="0">
                <a:sym typeface="+mn-ea"/>
              </a:rPr>
              <a:t>Invasion requires adhesion, proteolysis of extracellular</a:t>
            </a:r>
            <a:r>
              <a:rPr lang="it-IT" altLang="en-US" sz="1700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matrix</a:t>
            </a:r>
            <a:r>
              <a:rPr lang="it-IT" altLang="en-US" sz="1700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components and migration, therefore invading cells</a:t>
            </a:r>
            <a:r>
              <a:rPr lang="it-IT" altLang="en-US" sz="1700" dirty="0">
                <a:sym typeface="+mn-ea"/>
              </a:rPr>
              <a:t> </a:t>
            </a:r>
            <a:r>
              <a:rPr lang="en-US" sz="1700" dirty="0">
                <a:sym typeface="+mn-ea"/>
              </a:rPr>
              <a:t>remodel the ECM.</a:t>
            </a:r>
            <a:endParaRPr lang="en-US" sz="1700" dirty="0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41640" y="219710"/>
            <a:ext cx="87254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b="1" dirty="0">
                <a:sym typeface="+mn-ea"/>
              </a:rPr>
              <a:t>Migration</a:t>
            </a:r>
            <a:r>
              <a:rPr lang="en-US" dirty="0">
                <a:sym typeface="+mn-ea"/>
              </a:rPr>
              <a:t> and </a:t>
            </a:r>
            <a:r>
              <a:rPr lang="en-US" b="1" dirty="0">
                <a:sym typeface="+mn-ea"/>
              </a:rPr>
              <a:t>invasion </a:t>
            </a:r>
            <a:r>
              <a:rPr lang="en-US" dirty="0">
                <a:sym typeface="+mn-ea"/>
              </a:rPr>
              <a:t>are clearly separated terms in</a:t>
            </a:r>
            <a:r>
              <a:rPr lang="it-IT" altLang="en-US" dirty="0">
                <a:sym typeface="+mn-ea"/>
              </a:rPr>
              <a:t> </a:t>
            </a:r>
            <a:r>
              <a:rPr lang="en-US" b="1" dirty="0">
                <a:sym typeface="+mn-ea"/>
              </a:rPr>
              <a:t>experimental cell biology</a:t>
            </a:r>
            <a:r>
              <a:rPr lang="en-US" dirty="0">
                <a:sym typeface="+mn-ea"/>
              </a:rPr>
              <a:t>. </a:t>
            </a:r>
            <a:endParaRPr lang="en-US" dirty="0"/>
          </a:p>
        </p:txBody>
      </p:sp>
      <p:pic>
        <p:nvPicPr>
          <p:cNvPr id="2" name="Immagine 1" descr="Immagine che contiene acqua, goccia, Pioggerella, Umidità&#10;&#10;Descrizione generata automaticamente">
            <a:extLst>
              <a:ext uri="{FF2B5EF4-FFF2-40B4-BE49-F238E27FC236}">
                <a16:creationId xmlns:a16="http://schemas.microsoft.com/office/drawing/2014/main" id="{AB20BD6A-7B1E-3F59-313F-3302F12D9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29147"/>
            <a:ext cx="308657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36220" y="764704"/>
            <a:ext cx="8671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The principal technical setup of the transwell invasion assay</a:t>
            </a:r>
            <a:r>
              <a:rPr lang="it-IT" altLang="en-US" dirty="0"/>
              <a:t> </a:t>
            </a:r>
            <a:r>
              <a:rPr lang="en-US" dirty="0"/>
              <a:t>equals the transwell migration assay.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addition, the</a:t>
            </a:r>
            <a:r>
              <a:rPr lang="it-IT" altLang="en-US" dirty="0"/>
              <a:t> </a:t>
            </a:r>
            <a:r>
              <a:rPr lang="en-US" dirty="0"/>
              <a:t>porous </a:t>
            </a:r>
            <a:r>
              <a:rPr lang="en-US" u="sng" dirty="0">
                <a:solidFill>
                  <a:srgbClr val="FF0000"/>
                </a:solidFill>
              </a:rPr>
              <a:t>filter </a:t>
            </a:r>
            <a:r>
              <a:rPr lang="en-US" b="1" u="sng" dirty="0">
                <a:solidFill>
                  <a:srgbClr val="FF0000"/>
                </a:solidFill>
              </a:rPr>
              <a:t>is overlaid by a thin layer of ECM</a:t>
            </a:r>
            <a:r>
              <a:rPr lang="en-US" dirty="0"/>
              <a:t>, before seeding the</a:t>
            </a:r>
            <a:r>
              <a:rPr lang="it-IT" altLang="en-US" dirty="0"/>
              <a:t> </a:t>
            </a:r>
            <a:r>
              <a:rPr lang="en-US" dirty="0"/>
              <a:t>cells into the top chamber .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11730" y="188595"/>
            <a:ext cx="5599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Transwell </a:t>
            </a:r>
            <a:r>
              <a:rPr lang="en-US" sz="2400" b="1" dirty="0">
                <a:solidFill>
                  <a:srgbClr val="FF0000"/>
                </a:solidFill>
              </a:rPr>
              <a:t>invasion assay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D62A928-D913-B778-3775-DD8FA131F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34"/>
          <a:stretch/>
        </p:blipFill>
        <p:spPr>
          <a:xfrm>
            <a:off x="1728092" y="3188762"/>
            <a:ext cx="5687816" cy="283317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948C7C4-16E2-9159-501E-46575D4037A5}"/>
              </a:ext>
            </a:extLst>
          </p:cNvPr>
          <p:cNvSpPr/>
          <p:nvPr/>
        </p:nvSpPr>
        <p:spPr>
          <a:xfrm>
            <a:off x="5687716" y="3717032"/>
            <a:ext cx="2088232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80579" y="332656"/>
            <a:ext cx="82181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Corning </a:t>
            </a:r>
            <a:r>
              <a:rPr lang="en-US" sz="2000" b="1" dirty="0"/>
              <a:t>Matrigel </a:t>
            </a:r>
            <a:r>
              <a:rPr lang="en-US" sz="2000" dirty="0"/>
              <a:t>matrix is a solubilized basement membrane preparation extracted from the </a:t>
            </a:r>
            <a:r>
              <a:rPr lang="en-US" sz="2000" dirty="0" err="1"/>
              <a:t>Engelbreth</a:t>
            </a:r>
            <a:r>
              <a:rPr lang="en-US" sz="2000" dirty="0"/>
              <a:t>-Holm-Swarm (EHS) mouse sarcoma, a tumor rich in extracellular matrix proteins</a:t>
            </a:r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652120" y="1916832"/>
            <a:ext cx="3269124" cy="4392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22756" y="2359724"/>
            <a:ext cx="52768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dirty="0"/>
              <a:t>The primary components of Matrigel are four major basement-membrane ECM proteins: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laminin</a:t>
            </a:r>
            <a:r>
              <a:rPr lang="en-US" dirty="0"/>
              <a:t> (~60%),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collagen IV </a:t>
            </a:r>
            <a:r>
              <a:rPr lang="en-US" dirty="0"/>
              <a:t>(~30%),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entactin (~8%)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heparin sulfate proteoglycan </a:t>
            </a:r>
            <a:r>
              <a:rPr lang="en-US" dirty="0" err="1"/>
              <a:t>perlecan</a:t>
            </a:r>
            <a:r>
              <a:rPr lang="en-US" dirty="0"/>
              <a:t> (~2–3%)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95605" y="4437380"/>
            <a:ext cx="41694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Matrigel also contains </a:t>
            </a:r>
            <a:r>
              <a:rPr lang="en-US" dirty="0" err="1"/>
              <a:t>tumour</a:t>
            </a:r>
            <a:r>
              <a:rPr lang="en-US" dirty="0"/>
              <a:t>-derived proteins, including growth factors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60439" y="3861048"/>
            <a:ext cx="74917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/>
              <a:t>Application</a:t>
            </a:r>
          </a:p>
          <a:p>
            <a:endParaRPr lang="en-US" dirty="0"/>
          </a:p>
          <a:p>
            <a:r>
              <a:rPr lang="en-US" dirty="0"/>
              <a:t>Cell Growth and Differentiation</a:t>
            </a:r>
          </a:p>
          <a:p>
            <a:r>
              <a:rPr lang="en-US" dirty="0"/>
              <a:t>Metabolism/Toxicology Studies</a:t>
            </a:r>
          </a:p>
          <a:p>
            <a:r>
              <a:rPr lang="en-US" dirty="0"/>
              <a:t>Invasion Assays</a:t>
            </a:r>
          </a:p>
          <a:p>
            <a:r>
              <a:rPr lang="en-US" dirty="0"/>
              <a:t>in vitro and in vivo Angiogenesis Assays</a:t>
            </a:r>
          </a:p>
          <a:p>
            <a:r>
              <a:rPr lang="en-US" dirty="0"/>
              <a:t>in vivo Angiogenesis Studies and Augmentation of Tumors in Immunosuppressed Mice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0045" y="1148671"/>
            <a:ext cx="50317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During preparation, the reconstituted form of Matrigel </a:t>
            </a:r>
            <a:r>
              <a:rPr lang="en-US" b="1" dirty="0"/>
              <a:t>undergoes gelation at temperatures in the range 22–37 °C</a:t>
            </a:r>
            <a:r>
              <a:rPr lang="en-US" dirty="0"/>
              <a:t>, during which entactin acts as a crosslinker between the laminin and collagen IV to </a:t>
            </a:r>
            <a:r>
              <a:rPr lang="en-US" b="1" dirty="0"/>
              <a:t>create a hydrogel </a:t>
            </a:r>
            <a:r>
              <a:rPr lang="en-US" dirty="0"/>
              <a:t>— a water-swollen, crosslinked network.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rcRect r="47796" b="-177"/>
          <a:stretch>
            <a:fillRect/>
          </a:stretch>
        </p:blipFill>
        <p:spPr>
          <a:xfrm>
            <a:off x="5532046" y="332656"/>
            <a:ext cx="3351515" cy="4439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C0C7A1-0B3B-961C-EEAF-869A3463DC13}"/>
              </a:ext>
            </a:extLst>
          </p:cNvPr>
          <p:cNvSpPr txBox="1"/>
          <p:nvPr/>
        </p:nvSpPr>
        <p:spPr>
          <a:xfrm>
            <a:off x="179512" y="332656"/>
            <a:ext cx="86458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ECM occludes</a:t>
            </a:r>
            <a:r>
              <a:rPr lang="it-IT" altLang="en-US" b="1" dirty="0"/>
              <a:t> t</a:t>
            </a:r>
            <a:r>
              <a:rPr lang="en-US" b="1" dirty="0"/>
              <a:t>he membrane pores,</a:t>
            </a:r>
            <a:r>
              <a:rPr lang="en-US" dirty="0"/>
              <a:t> blocking non-invasive cells from migrating</a:t>
            </a:r>
            <a:r>
              <a:rPr lang="it-IT" altLang="en-US" dirty="0"/>
              <a:t> </a:t>
            </a:r>
            <a:r>
              <a:rPr lang="en-US" dirty="0"/>
              <a:t>through. </a:t>
            </a:r>
          </a:p>
          <a:p>
            <a:endParaRPr lang="en-US" dirty="0"/>
          </a:p>
          <a:p>
            <a:r>
              <a:rPr lang="en-US" dirty="0"/>
              <a:t>By contrast, </a:t>
            </a:r>
            <a:r>
              <a:rPr lang="en-US" b="1" dirty="0"/>
              <a:t>invasive cells can degrade the matrix and</a:t>
            </a:r>
            <a:r>
              <a:rPr lang="it-IT" altLang="en-US" b="1" dirty="0"/>
              <a:t>  </a:t>
            </a:r>
            <a:r>
              <a:rPr lang="en-US" b="1" dirty="0"/>
              <a:t>move through the ECM</a:t>
            </a:r>
            <a:r>
              <a:rPr lang="en-US" dirty="0"/>
              <a:t> layer and adhere to the bottom of the filter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B710A5-A311-231F-7FAC-41F9C4A09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48880"/>
            <a:ext cx="8223396" cy="28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 rotWithShape="1">
          <a:blip r:embed="rId2"/>
          <a:srcRect b="70220"/>
          <a:stretch/>
        </p:blipFill>
        <p:spPr>
          <a:xfrm>
            <a:off x="688758" y="1671250"/>
            <a:ext cx="6480720" cy="1547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79512" y="1084896"/>
            <a:ext cx="316835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/>
              <a:t>- Cells are seeded onto the substrate.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1B78D9-817A-357E-53D5-71FC69592A08}"/>
              </a:ext>
            </a:extLst>
          </p:cNvPr>
          <p:cNvSpPr txBox="1"/>
          <p:nvPr/>
        </p:nvSpPr>
        <p:spPr>
          <a:xfrm>
            <a:off x="2411760" y="18864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Cell adhesion</a:t>
            </a:r>
          </a:p>
        </p:txBody>
      </p:sp>
      <p:pic>
        <p:nvPicPr>
          <p:cNvPr id="4" name="Picture 99">
            <a:extLst>
              <a:ext uri="{FF2B5EF4-FFF2-40B4-BE49-F238E27FC236}">
                <a16:creationId xmlns:a16="http://schemas.microsoft.com/office/drawing/2014/main" id="{9D5108D8-C1D1-203D-38CE-81BD7BA87FFB}"/>
              </a:ext>
            </a:extLst>
          </p:cNvPr>
          <p:cNvPicPr/>
          <p:nvPr/>
        </p:nvPicPr>
        <p:blipFill rotWithShape="1">
          <a:blip r:embed="rId2"/>
          <a:srcRect l="11433" t="31120" r="12054" b="22644"/>
          <a:stretch/>
        </p:blipFill>
        <p:spPr>
          <a:xfrm>
            <a:off x="2945904" y="4377200"/>
            <a:ext cx="4680520" cy="2469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D3413C-E771-ED78-BBEB-46BD419B1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146"/>
          <a:stretch/>
        </p:blipFill>
        <p:spPr>
          <a:xfrm>
            <a:off x="4355976" y="3124808"/>
            <a:ext cx="3760025" cy="9394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82FC22-FBEA-7392-22F6-E8241AAE02A8}"/>
              </a:ext>
            </a:extLst>
          </p:cNvPr>
          <p:cNvSpPr txBox="1"/>
          <p:nvPr/>
        </p:nvSpPr>
        <p:spPr>
          <a:xfrm>
            <a:off x="261029" y="5027748"/>
            <a:ext cx="2664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- Adherent cells </a:t>
            </a:r>
            <a:r>
              <a:rPr lang="en-US" b="1" dirty="0"/>
              <a:t>are quantified</a:t>
            </a:r>
            <a:r>
              <a:rPr lang="en-US" dirty="0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02440E-C243-EA6D-443F-0525A78DEE7F}"/>
              </a:ext>
            </a:extLst>
          </p:cNvPr>
          <p:cNvSpPr txBox="1"/>
          <p:nvPr/>
        </p:nvSpPr>
        <p:spPr>
          <a:xfrm>
            <a:off x="4463480" y="992204"/>
            <a:ext cx="4680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- </a:t>
            </a:r>
            <a:r>
              <a:rPr lang="en-US" sz="1600" b="1" dirty="0"/>
              <a:t>Adherent cells </a:t>
            </a:r>
            <a:r>
              <a:rPr lang="en-US" sz="1600" dirty="0"/>
              <a:t>attach, while non-adherent cells are washed away.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83260" y="908685"/>
            <a:ext cx="764286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Matrigel basement membrane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Collagen 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Collagen IV</a:t>
            </a:r>
          </a:p>
          <a:p>
            <a:pPr>
              <a:buFont typeface="Arial" panose="020B0604020202020204" pitchFamily="34" charset="0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Fibrinogen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Fibronectin</a:t>
            </a:r>
          </a:p>
          <a:p>
            <a:pPr>
              <a:buFont typeface="Arial" panose="020B0604020202020204" pitchFamily="34" charset="0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+mn-ea"/>
              </a:rPr>
              <a:t>Laminin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Bovine Serum Albumin (BSA) </a:t>
            </a:r>
          </a:p>
          <a:p>
            <a:pPr marL="285750" indent="-285750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5AB825-3C04-B146-6C76-4F7D3226D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790" y="1664931"/>
            <a:ext cx="65" cy="5830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23767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viability-and-proliferation">
            <a:extLst>
              <a:ext uri="{FF2B5EF4-FFF2-40B4-BE49-F238E27FC236}">
                <a16:creationId xmlns:a16="http://schemas.microsoft.com/office/drawing/2014/main" id="{D26E6DE6-58E7-FEB0-8EE5-E685F125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65104"/>
            <a:ext cx="2857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DD5D5A-A426-89C3-BE58-D643E2872B03}"/>
              </a:ext>
            </a:extLst>
          </p:cNvPr>
          <p:cNvSpPr txBox="1"/>
          <p:nvPr/>
        </p:nvSpPr>
        <p:spPr>
          <a:xfrm>
            <a:off x="395536" y="404664"/>
            <a:ext cx="82089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Viability and Proliferation Assays       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Viability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proliferation</a:t>
            </a:r>
            <a:r>
              <a:rPr lang="en-US" dirty="0"/>
              <a:t> are two distinct characteristics of cells. </a:t>
            </a:r>
          </a:p>
          <a:p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Viability</a:t>
            </a:r>
            <a:r>
              <a:rPr lang="en-US" dirty="0"/>
              <a:t> is a measure of the </a:t>
            </a:r>
            <a:r>
              <a:rPr lang="en-US" b="1" dirty="0"/>
              <a:t>number of living cells in a population 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proliferation</a:t>
            </a:r>
            <a:r>
              <a:rPr lang="en-US" dirty="0"/>
              <a:t> is a measure of cell division. </a:t>
            </a:r>
          </a:p>
          <a:p>
            <a:endParaRPr lang="en-US" dirty="0"/>
          </a:p>
          <a:p>
            <a:r>
              <a:rPr lang="en-US" dirty="0"/>
              <a:t>It should be noted that not all viable cells divide. Although proliferation can readily be interpreted as viability, absence of proliferation should not automatically be taken as a sign of cell death.</a:t>
            </a:r>
          </a:p>
        </p:txBody>
      </p:sp>
    </p:spTree>
    <p:extLst>
      <p:ext uri="{BB962C8B-B14F-4D97-AF65-F5344CB8AC3E}">
        <p14:creationId xmlns:p14="http://schemas.microsoft.com/office/powerpoint/2010/main" val="2163516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D31CCC-1197-5680-BF7C-37C36D449A15}"/>
              </a:ext>
            </a:extLst>
          </p:cNvPr>
          <p:cNvSpPr txBox="1"/>
          <p:nvPr/>
        </p:nvSpPr>
        <p:spPr>
          <a:xfrm>
            <a:off x="323528" y="703733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Measurement of </a:t>
            </a:r>
            <a:r>
              <a:rPr lang="en-US" b="1" dirty="0"/>
              <a:t>cell viability and proliferation </a:t>
            </a:r>
            <a:r>
              <a:rPr lang="en-US" dirty="0"/>
              <a:t>forms the basis for numerous in vitro assays of a cell population’s response to external factors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1D0898-298D-F54D-855F-1C0AB0F82D44}"/>
              </a:ext>
            </a:extLst>
          </p:cNvPr>
          <p:cNvSpPr txBox="1"/>
          <p:nvPr/>
        </p:nvSpPr>
        <p:spPr>
          <a:xfrm>
            <a:off x="2123728" y="582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MTT Cell Proliferation Assay</a:t>
            </a:r>
            <a:r>
              <a:rPr lang="en-US" dirty="0"/>
              <a:t> </a:t>
            </a:r>
            <a:endParaRPr lang="it-IT" dirty="0"/>
          </a:p>
        </p:txBody>
      </p:sp>
      <p:pic>
        <p:nvPicPr>
          <p:cNvPr id="9" name="Immagine 8" descr="Immagine che contiene testo, disegno, design, illustrazione&#10;&#10;Descrizione generata automaticamente">
            <a:extLst>
              <a:ext uri="{FF2B5EF4-FFF2-40B4-BE49-F238E27FC236}">
                <a16:creationId xmlns:a16="http://schemas.microsoft.com/office/drawing/2014/main" id="{8CAF538E-F9BF-BE22-66AF-F908FBBFE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48" y="2204864"/>
            <a:ext cx="5645068" cy="377111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9FEFC1-0C35-3FE3-81D5-00C9365347DE}"/>
              </a:ext>
            </a:extLst>
          </p:cNvPr>
          <p:cNvSpPr txBox="1"/>
          <p:nvPr/>
        </p:nvSpPr>
        <p:spPr>
          <a:xfrm>
            <a:off x="200784" y="2780928"/>
            <a:ext cx="30243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 </a:t>
            </a:r>
            <a:r>
              <a:rPr lang="en-US" sz="1600" b="1" dirty="0">
                <a:highlight>
                  <a:srgbClr val="FFFF00"/>
                </a:highlight>
              </a:rPr>
              <a:t>yellow tetrazolium MTT </a:t>
            </a:r>
          </a:p>
          <a:p>
            <a:endParaRPr lang="en-US" sz="1600" dirty="0"/>
          </a:p>
          <a:p>
            <a:r>
              <a:rPr lang="en-US" sz="1000" dirty="0"/>
              <a:t>(3-(4, 5-dimethylthiazolyl-2)-2, 5-diphenyltetrazolium bromide)</a:t>
            </a:r>
          </a:p>
          <a:p>
            <a:endParaRPr lang="en-US" sz="1600" dirty="0"/>
          </a:p>
          <a:p>
            <a:r>
              <a:rPr lang="en-US" sz="1600" dirty="0"/>
              <a:t> is reduced by metabolically active cells into </a:t>
            </a:r>
          </a:p>
          <a:p>
            <a:endParaRPr lang="en-US" sz="1600" dirty="0"/>
          </a:p>
          <a:p>
            <a:r>
              <a:rPr lang="en-US" sz="1600" dirty="0"/>
              <a:t>intracellular </a:t>
            </a:r>
            <a:r>
              <a:rPr lang="en-US" sz="1600" b="1" dirty="0">
                <a:highlight>
                  <a:srgbClr val="FF00FF"/>
                </a:highlight>
              </a:rPr>
              <a:t>purple formazan </a:t>
            </a:r>
            <a:endParaRPr lang="en-US" sz="16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79739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Rettangolo, design&#10;&#10;Descrizione generata automaticamente">
            <a:extLst>
              <a:ext uri="{FF2B5EF4-FFF2-40B4-BE49-F238E27FC236}">
                <a16:creationId xmlns:a16="http://schemas.microsoft.com/office/drawing/2014/main" id="{605E1A7F-1B7A-5A1D-46AC-35E9251F7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89478"/>
            <a:ext cx="7632848" cy="58798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CB4849-3188-D65D-DD7A-5EF32ACB5B25}"/>
              </a:ext>
            </a:extLst>
          </p:cNvPr>
          <p:cNvSpPr txBox="1"/>
          <p:nvPr/>
        </p:nvSpPr>
        <p:spPr>
          <a:xfrm>
            <a:off x="251520" y="188640"/>
            <a:ext cx="8472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n-US" sz="1600" b="1" dirty="0"/>
              <a:t>reduction of tetrazolium salts </a:t>
            </a:r>
            <a:r>
              <a:rPr lang="en-US" sz="1600" dirty="0"/>
              <a:t>is now widely accepted as a reliable way to examine cell proliferation. </a:t>
            </a:r>
          </a:p>
        </p:txBody>
      </p:sp>
    </p:spTree>
    <p:extLst>
      <p:ext uri="{BB962C8B-B14F-4D97-AF65-F5344CB8AC3E}">
        <p14:creationId xmlns:p14="http://schemas.microsoft.com/office/powerpoint/2010/main" val="2934616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17ACA4-655C-BF1E-A35E-AFDD24E051A2}"/>
              </a:ext>
            </a:extLst>
          </p:cNvPr>
          <p:cNvSpPr txBox="1"/>
          <p:nvPr/>
        </p:nvSpPr>
        <p:spPr>
          <a:xfrm>
            <a:off x="309092" y="909590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Measurement of </a:t>
            </a:r>
            <a:r>
              <a:rPr lang="en-US" b="1" dirty="0"/>
              <a:t>cell viability and proliferation </a:t>
            </a:r>
            <a:r>
              <a:rPr lang="en-US" dirty="0"/>
              <a:t>forms the basis for numerous in vitro assays of a cell population’s response to external factors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E32DC0-7668-D019-CB39-AEF0576DE54C}"/>
              </a:ext>
            </a:extLst>
          </p:cNvPr>
          <p:cNvSpPr txBox="1"/>
          <p:nvPr/>
        </p:nvSpPr>
        <p:spPr>
          <a:xfrm>
            <a:off x="295747" y="2852936"/>
            <a:ext cx="33401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 yellow tetrazolium MTT </a:t>
            </a:r>
            <a:r>
              <a:rPr lang="en-US" sz="1200" dirty="0"/>
              <a:t>(3-(4, 5-dimethylthiazolyl-2)-2, 5-diphenyltetrazolium bromide)</a:t>
            </a:r>
            <a:r>
              <a:rPr lang="en-US" sz="1600" dirty="0"/>
              <a:t> is reduced by metabolically active cells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E319DD4-1B7C-0EAA-0480-EF12E918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861048"/>
            <a:ext cx="1728192" cy="90479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CEE3B5-AD60-B534-982E-1E28285E56A7}"/>
              </a:ext>
            </a:extLst>
          </p:cNvPr>
          <p:cNvSpPr txBox="1"/>
          <p:nvPr/>
        </p:nvSpPr>
        <p:spPr>
          <a:xfrm>
            <a:off x="2123728" y="3216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MTT Cell Proliferation Assay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153368-5F21-7360-E281-60F94625E327}"/>
              </a:ext>
            </a:extLst>
          </p:cNvPr>
          <p:cNvSpPr txBox="1"/>
          <p:nvPr/>
        </p:nvSpPr>
        <p:spPr>
          <a:xfrm>
            <a:off x="295747" y="1774556"/>
            <a:ext cx="8472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reduction of tetrazolium salts </a:t>
            </a:r>
            <a:r>
              <a:rPr lang="en-US" sz="1800" dirty="0"/>
              <a:t>is now widely accepted as a reliable way to examine cell proliferation.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94E31C1-B4DB-9C85-F974-6168B9B8F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156" y="4459471"/>
            <a:ext cx="3115359" cy="207690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87EB118-0036-EB98-01EC-D035AEF5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230" y="2204864"/>
            <a:ext cx="5024023" cy="16561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88CA75-775A-F07B-2B47-EC8DECAD62FC}"/>
              </a:ext>
            </a:extLst>
          </p:cNvPr>
          <p:cNvSpPr txBox="1"/>
          <p:nvPr/>
        </p:nvSpPr>
        <p:spPr>
          <a:xfrm>
            <a:off x="309092" y="548621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resulting intracellular </a:t>
            </a:r>
            <a:r>
              <a:rPr lang="en-US" sz="1800" b="1" dirty="0"/>
              <a:t>purple formazan </a:t>
            </a:r>
            <a:r>
              <a:rPr lang="en-US" sz="1800" dirty="0"/>
              <a:t>can </a:t>
            </a:r>
            <a:r>
              <a:rPr lang="en-US" sz="1800" b="1" dirty="0"/>
              <a:t>be solubilized </a:t>
            </a:r>
            <a:r>
              <a:rPr lang="en-US" sz="1800" dirty="0"/>
              <a:t>and </a:t>
            </a:r>
            <a:r>
              <a:rPr lang="en-US" sz="1800" b="1" dirty="0"/>
              <a:t>quantified</a:t>
            </a:r>
            <a:r>
              <a:rPr lang="en-US" sz="1800" dirty="0"/>
              <a:t> by spectrophotometric means.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1891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F2003A-154C-9FEC-DD68-094F558175C1}"/>
              </a:ext>
            </a:extLst>
          </p:cNvPr>
          <p:cNvSpPr txBox="1"/>
          <p:nvPr/>
        </p:nvSpPr>
        <p:spPr>
          <a:xfrm>
            <a:off x="324218" y="568970"/>
            <a:ext cx="404806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MTT Cell Proliferation Assay</a:t>
            </a:r>
            <a:r>
              <a:rPr lang="en-US" dirty="0"/>
              <a:t> measures: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 the </a:t>
            </a:r>
            <a:r>
              <a:rPr lang="en-US" b="1" dirty="0"/>
              <a:t>cell proliferation rate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- c</a:t>
            </a:r>
            <a:r>
              <a:rPr lang="en-US" dirty="0"/>
              <a:t>onversely, when metabolic events lead to apoptosis or necrosis, </a:t>
            </a:r>
            <a:r>
              <a:rPr lang="en-US" b="1" dirty="0"/>
              <a:t>the reduction in cell viability</a:t>
            </a:r>
            <a:endParaRPr lang="it-IT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B2FC762-4D6F-257E-BBFE-9B865B39C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81" y="4362419"/>
            <a:ext cx="2523349" cy="24001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734268-4B56-68DA-D958-44A7F4779D19}"/>
              </a:ext>
            </a:extLst>
          </p:cNvPr>
          <p:cNvSpPr txBox="1"/>
          <p:nvPr/>
        </p:nvSpPr>
        <p:spPr>
          <a:xfrm>
            <a:off x="6995058" y="5562470"/>
            <a:ext cx="29033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1" i="0" cap="all" dirty="0">
                <a:solidFill>
                  <a:srgbClr val="000000"/>
                </a:solidFill>
                <a:effectLst/>
                <a:latin typeface="Noto Sans SC"/>
              </a:rPr>
              <a:t>PER MISURARE LA CITOTOSSICITÀ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9AC2BC-95EB-94A7-9A35-7AE98322B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5930"/>
            <a:ext cx="2326342" cy="218949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5CB5E4A-07EE-73AD-57F3-6B4981E7A8E1}"/>
              </a:ext>
            </a:extLst>
          </p:cNvPr>
          <p:cNvSpPr txBox="1"/>
          <p:nvPr/>
        </p:nvSpPr>
        <p:spPr>
          <a:xfrm>
            <a:off x="6912395" y="3035263"/>
            <a:ext cx="23263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1" i="0" cap="all" dirty="0">
                <a:solidFill>
                  <a:srgbClr val="000000"/>
                </a:solidFill>
                <a:effectLst/>
                <a:latin typeface="Noto Sans SC"/>
              </a:rPr>
              <a:t> PER MISURARE LA CRESCITA CELLULARE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2DD7B8-1DDE-765D-54BA-513DABBB8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033" y="536639"/>
            <a:ext cx="1584176" cy="10561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E610FE1-84A0-0F39-BAFF-A8ABE28BB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509" y="365437"/>
            <a:ext cx="2923748" cy="14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9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3ED145-4AD6-E1E9-B1B6-988068BAF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0" t="23800" r="21251" b="51001"/>
          <a:stretch/>
        </p:blipFill>
        <p:spPr>
          <a:xfrm>
            <a:off x="251520" y="75156"/>
            <a:ext cx="8000889" cy="1800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63FF4F-F01A-1416-9043-C094C2321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9" t="29400" r="8484" b="23000"/>
          <a:stretch/>
        </p:blipFill>
        <p:spPr>
          <a:xfrm>
            <a:off x="251520" y="2112118"/>
            <a:ext cx="8640960" cy="34563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BB163-603F-1F6D-2FA0-7A925D6C14E5}"/>
              </a:ext>
            </a:extLst>
          </p:cNvPr>
          <p:cNvSpPr txBox="1"/>
          <p:nvPr/>
        </p:nvSpPr>
        <p:spPr>
          <a:xfrm>
            <a:off x="539552" y="5805264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https://www.thermofisher.com/it/en/home/life-science/cell-analysis/cell-viability-and-regulation/cell-proliferation.html</a:t>
            </a:r>
          </a:p>
        </p:txBody>
      </p:sp>
    </p:spTree>
    <p:extLst>
      <p:ext uri="{BB962C8B-B14F-4D97-AF65-F5344CB8AC3E}">
        <p14:creationId xmlns:p14="http://schemas.microsoft.com/office/powerpoint/2010/main" val="1485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3750649"/>
            <a:ext cx="1373243" cy="2160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2378554" y="3879458"/>
            <a:ext cx="2190200" cy="184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B63C82-7B1B-D47E-6F47-B6F8AF25402B}"/>
              </a:ext>
            </a:extLst>
          </p:cNvPr>
          <p:cNvSpPr txBox="1"/>
          <p:nvPr/>
        </p:nvSpPr>
        <p:spPr>
          <a:xfrm>
            <a:off x="2771800" y="18864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  <a:sym typeface="+mn-ea"/>
              </a:rPr>
              <a:t>Crystal Violet </a:t>
            </a:r>
            <a:r>
              <a:rPr lang="en-US" sz="2400" dirty="0">
                <a:sym typeface="+mn-ea"/>
              </a:rPr>
              <a:t>staining </a:t>
            </a:r>
            <a:endParaRPr lang="en-US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B06026-DC42-AB69-C131-4E21BCC5746E}"/>
              </a:ext>
            </a:extLst>
          </p:cNvPr>
          <p:cNvSpPr txBox="1"/>
          <p:nvPr/>
        </p:nvSpPr>
        <p:spPr>
          <a:xfrm>
            <a:off x="296507" y="1133718"/>
            <a:ext cx="4464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Crystal violet stains</a:t>
            </a:r>
            <a:r>
              <a:rPr lang="en-US" b="1" dirty="0"/>
              <a:t> nucleic acids and proteins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used to reflect the </a:t>
            </a:r>
            <a:r>
              <a:rPr lang="en-US" b="1" dirty="0"/>
              <a:t>cell number in 96-well plates</a:t>
            </a:r>
            <a:r>
              <a:rPr lang="en-US" dirty="0"/>
              <a:t>.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A3A7CE9-E01F-9F9F-105C-C6695A4EE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497" y="756287"/>
            <a:ext cx="4081423" cy="59887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0">
            <a:extLst>
              <a:ext uri="{FF2B5EF4-FFF2-40B4-BE49-F238E27FC236}">
                <a16:creationId xmlns:a16="http://schemas.microsoft.com/office/drawing/2014/main" id="{1E8EA5FE-17BD-7972-48F5-B69E89384B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2636912"/>
            <a:ext cx="6768752" cy="41044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4E1CB01-92A3-5366-81FB-E51B0B626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50"/>
          <a:stretch/>
        </p:blipFill>
        <p:spPr>
          <a:xfrm>
            <a:off x="730774" y="16141"/>
            <a:ext cx="3874386" cy="21995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C3B88C-9250-E7DA-A956-E8F4A1E22D38}"/>
              </a:ext>
            </a:extLst>
          </p:cNvPr>
          <p:cNvSpPr txBox="1"/>
          <p:nvPr/>
        </p:nvSpPr>
        <p:spPr>
          <a:xfrm>
            <a:off x="3180532" y="1556792"/>
            <a:ext cx="136447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1000" b="1" dirty="0"/>
              <a:t>Fibronectin coated 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417169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395" y="332740"/>
            <a:ext cx="5638165" cy="6157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 rotWithShape="1">
          <a:blip r:embed="rId2"/>
          <a:srcRect r="68025"/>
          <a:stretch/>
        </p:blipFill>
        <p:spPr>
          <a:xfrm>
            <a:off x="367218" y="980728"/>
            <a:ext cx="3888432" cy="545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01">
            <a:extLst>
              <a:ext uri="{FF2B5EF4-FFF2-40B4-BE49-F238E27FC236}">
                <a16:creationId xmlns:a16="http://schemas.microsoft.com/office/drawing/2014/main" id="{F3FCE62A-B005-1413-64C7-64A24F98FE2F}"/>
              </a:ext>
            </a:extLst>
          </p:cNvPr>
          <p:cNvPicPr/>
          <p:nvPr/>
        </p:nvPicPr>
        <p:blipFill rotWithShape="1">
          <a:blip r:embed="rId2"/>
          <a:srcRect l="32371" r="33877"/>
          <a:stretch/>
        </p:blipFill>
        <p:spPr>
          <a:xfrm>
            <a:off x="4871470" y="908720"/>
            <a:ext cx="4104455" cy="5457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B4FBDD-7C56-029E-1BCE-DCB7A14DA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" r="5900" b="59318"/>
          <a:stretch/>
        </p:blipFill>
        <p:spPr>
          <a:xfrm>
            <a:off x="539552" y="4797152"/>
            <a:ext cx="8280920" cy="15121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A2E079-6D13-A990-E965-0BDF19490931}"/>
              </a:ext>
            </a:extLst>
          </p:cNvPr>
          <p:cNvSpPr txBox="1"/>
          <p:nvPr/>
        </p:nvSpPr>
        <p:spPr>
          <a:xfrm>
            <a:off x="2843808" y="173831"/>
            <a:ext cx="4608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82828"/>
                </a:solidFill>
                <a:effectLst/>
                <a:cs typeface="Arial" panose="020B0604020202020204" pitchFamily="34" charset="0"/>
              </a:rPr>
              <a:t>Cell spreading assay </a:t>
            </a:r>
            <a:endParaRPr lang="it-IT" sz="2400" b="1" dirty="0"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12B32-11CE-0F5A-F9A0-938543BB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84138"/>
            <a:ext cx="5818463" cy="18029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7203AC-6999-CCFC-02CF-AF0067C142F0}"/>
              </a:ext>
            </a:extLst>
          </p:cNvPr>
          <p:cNvSpPr txBox="1"/>
          <p:nvPr/>
        </p:nvSpPr>
        <p:spPr>
          <a:xfrm>
            <a:off x="827584" y="3247629"/>
            <a:ext cx="748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1F1F1F"/>
              </a:solidFill>
              <a:latin typeface="ElsevierGulliver"/>
            </a:endParaRPr>
          </a:p>
          <a:p>
            <a:r>
              <a:rPr lang="en-US" b="1" i="0" dirty="0">
                <a:solidFill>
                  <a:srgbClr val="1F1F1F"/>
                </a:solidFill>
                <a:effectLst/>
                <a:latin typeface="ElsevierGulliver"/>
              </a:rPr>
              <a:t>Cell spreading 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is when cells in its </a:t>
            </a:r>
            <a:r>
              <a:rPr lang="en-US" b="1" i="0" dirty="0">
                <a:solidFill>
                  <a:srgbClr val="1F1F1F"/>
                </a:solidFill>
                <a:effectLst/>
                <a:latin typeface="ElsevierGulliver"/>
              </a:rPr>
              <a:t>rounded morphology 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in suspension flatten out on a substrate.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58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2243</Words>
  <Application>Microsoft Office PowerPoint</Application>
  <PresentationFormat>Presentazione su schermo (4:3)</PresentationFormat>
  <Paragraphs>297</Paragraphs>
  <Slides>46</Slides>
  <Notes>4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3" baseType="lpstr">
      <vt:lpstr>Arial</vt:lpstr>
      <vt:lpstr>ElsevierGulliver</vt:lpstr>
      <vt:lpstr>Noto Sans SC</vt:lpstr>
      <vt:lpstr>Tahoma</vt:lpstr>
      <vt:lpstr>Times New Roman</vt:lpstr>
      <vt:lpstr>Wingdings</vt:lpstr>
      <vt:lpstr>Struttura predefinita</vt:lpstr>
      <vt:lpstr>Presentazione standard di PowerPoint</vt:lpstr>
      <vt:lpstr> in vitro models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Scratch-making</vt:lpstr>
      <vt:lpstr>Presentazione standard di PowerPoint</vt:lpstr>
      <vt:lpstr>Data acquisition – scratch images for time-lapse</vt:lpstr>
      <vt:lpstr>Data Analysis </vt:lpstr>
      <vt:lpstr>Presentazione standard di PowerPoint</vt:lpstr>
      <vt:lpstr>Applications </vt:lpstr>
      <vt:lpstr>Advantages </vt:lpstr>
      <vt:lpstr>Limitations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....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Oncologia Sperimentale di laboratorio</dc:title>
  <dc:creator>...</dc:creator>
  <cp:lastModifiedBy>SBLATTERO DANIELE</cp:lastModifiedBy>
  <cp:revision>320</cp:revision>
  <dcterms:created xsi:type="dcterms:W3CDTF">2011-06-15T15:34:00Z</dcterms:created>
  <dcterms:modified xsi:type="dcterms:W3CDTF">2025-03-19T15:39:45Z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3FD95AD6C9F54625949F50DB8D92C27B</vt:lpwstr>
  </property>
  <property fmtid="{D5CDD505-2E9C-101B-9397-08002B2CF9AE}" pid="3" name="KSOProductBuildVer">
    <vt:lpwstr>1033-11.2.0.11029</vt:lpwstr>
  </property>
</Properties>
</file>