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5"/>
  </p:notesMasterIdLst>
  <p:sldIdLst>
    <p:sldId id="369" r:id="rId5"/>
    <p:sldId id="383" r:id="rId6"/>
    <p:sldId id="384" r:id="rId7"/>
    <p:sldId id="371" r:id="rId8"/>
    <p:sldId id="377" r:id="rId9"/>
    <p:sldId id="382" r:id="rId10"/>
    <p:sldId id="385" r:id="rId11"/>
    <p:sldId id="386" r:id="rId12"/>
    <p:sldId id="400" r:id="rId13"/>
    <p:sldId id="387" r:id="rId14"/>
    <p:sldId id="388" r:id="rId15"/>
    <p:sldId id="389" r:id="rId16"/>
    <p:sldId id="391" r:id="rId17"/>
    <p:sldId id="392" r:id="rId18"/>
    <p:sldId id="393" r:id="rId19"/>
    <p:sldId id="394" r:id="rId20"/>
    <p:sldId id="395" r:id="rId21"/>
    <p:sldId id="396" r:id="rId22"/>
    <p:sldId id="397" r:id="rId23"/>
    <p:sldId id="398" r:id="rId2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08C0"/>
    <a:srgbClr val="FFCC00"/>
    <a:srgbClr val="FF9900"/>
    <a:srgbClr val="001642"/>
    <a:srgbClr val="F13FF5"/>
    <a:srgbClr val="D7D200"/>
    <a:srgbClr val="FFFF00"/>
    <a:srgbClr val="339933"/>
    <a:srgbClr val="FF6600"/>
    <a:srgbClr val="A3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434" autoAdjust="0"/>
  </p:normalViewPr>
  <p:slideViewPr>
    <p:cSldViewPr>
      <p:cViewPr varScale="1">
        <p:scale>
          <a:sx n="74" d="100"/>
          <a:sy n="74" d="100"/>
        </p:scale>
        <p:origin x="1718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85" d="100"/>
          <a:sy n="85" d="100"/>
        </p:scale>
        <p:origin x="-2208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ROFOLO ILARIA" userId="3b094b60-c214-4504-8c18-1bd7e03e5e88" providerId="ADAL" clId="{836AA86A-0022-48D7-A9D3-1D5D6D82DACC}"/>
    <pc:docChg chg="delSld">
      <pc:chgData name="GAROFOLO ILARIA" userId="3b094b60-c214-4504-8c18-1bd7e03e5e88" providerId="ADAL" clId="{836AA86A-0022-48D7-A9D3-1D5D6D82DACC}" dt="2025-03-19T07:43:43.328" v="0" actId="47"/>
      <pc:docMkLst>
        <pc:docMk/>
      </pc:docMkLst>
      <pc:sldChg chg="del">
        <pc:chgData name="GAROFOLO ILARIA" userId="3b094b60-c214-4504-8c18-1bd7e03e5e88" providerId="ADAL" clId="{836AA86A-0022-48D7-A9D3-1D5D6D82DACC}" dt="2025-03-19T07:43:43.328" v="0" actId="47"/>
        <pc:sldMkLst>
          <pc:docMk/>
          <pc:sldMk cId="3612893418" sldId="305"/>
        </pc:sldMkLst>
      </pc:sldChg>
      <pc:sldChg chg="del">
        <pc:chgData name="GAROFOLO ILARIA" userId="3b094b60-c214-4504-8c18-1bd7e03e5e88" providerId="ADAL" clId="{836AA86A-0022-48D7-A9D3-1D5D6D82DACC}" dt="2025-03-19T07:43:43.328" v="0" actId="47"/>
        <pc:sldMkLst>
          <pc:docMk/>
          <pc:sldMk cId="915422141" sldId="306"/>
        </pc:sldMkLst>
      </pc:sldChg>
      <pc:sldChg chg="del">
        <pc:chgData name="GAROFOLO ILARIA" userId="3b094b60-c214-4504-8c18-1bd7e03e5e88" providerId="ADAL" clId="{836AA86A-0022-48D7-A9D3-1D5D6D82DACC}" dt="2025-03-19T07:43:43.328" v="0" actId="47"/>
        <pc:sldMkLst>
          <pc:docMk/>
          <pc:sldMk cId="3102236640" sldId="307"/>
        </pc:sldMkLst>
      </pc:sldChg>
      <pc:sldChg chg="del">
        <pc:chgData name="GAROFOLO ILARIA" userId="3b094b60-c214-4504-8c18-1bd7e03e5e88" providerId="ADAL" clId="{836AA86A-0022-48D7-A9D3-1D5D6D82DACC}" dt="2025-03-19T07:43:43.328" v="0" actId="47"/>
        <pc:sldMkLst>
          <pc:docMk/>
          <pc:sldMk cId="4183015871" sldId="308"/>
        </pc:sldMkLst>
      </pc:sldChg>
      <pc:sldChg chg="del">
        <pc:chgData name="GAROFOLO ILARIA" userId="3b094b60-c214-4504-8c18-1bd7e03e5e88" providerId="ADAL" clId="{836AA86A-0022-48D7-A9D3-1D5D6D82DACC}" dt="2025-03-19T07:43:43.328" v="0" actId="47"/>
        <pc:sldMkLst>
          <pc:docMk/>
          <pc:sldMk cId="1844714170" sldId="309"/>
        </pc:sldMkLst>
      </pc:sldChg>
      <pc:sldChg chg="del">
        <pc:chgData name="GAROFOLO ILARIA" userId="3b094b60-c214-4504-8c18-1bd7e03e5e88" providerId="ADAL" clId="{836AA86A-0022-48D7-A9D3-1D5D6D82DACC}" dt="2025-03-19T07:43:43.328" v="0" actId="47"/>
        <pc:sldMkLst>
          <pc:docMk/>
          <pc:sldMk cId="71860357" sldId="312"/>
        </pc:sldMkLst>
      </pc:sldChg>
      <pc:sldChg chg="del">
        <pc:chgData name="GAROFOLO ILARIA" userId="3b094b60-c214-4504-8c18-1bd7e03e5e88" providerId="ADAL" clId="{836AA86A-0022-48D7-A9D3-1D5D6D82DACC}" dt="2025-03-19T07:43:43.328" v="0" actId="47"/>
        <pc:sldMkLst>
          <pc:docMk/>
          <pc:sldMk cId="713933560" sldId="337"/>
        </pc:sldMkLst>
      </pc:sldChg>
      <pc:sldChg chg="del">
        <pc:chgData name="GAROFOLO ILARIA" userId="3b094b60-c214-4504-8c18-1bd7e03e5e88" providerId="ADAL" clId="{836AA86A-0022-48D7-A9D3-1D5D6D82DACC}" dt="2025-03-19T07:43:43.328" v="0" actId="47"/>
        <pc:sldMkLst>
          <pc:docMk/>
          <pc:sldMk cId="568337540" sldId="338"/>
        </pc:sldMkLst>
      </pc:sldChg>
      <pc:sldChg chg="del">
        <pc:chgData name="GAROFOLO ILARIA" userId="3b094b60-c214-4504-8c18-1bd7e03e5e88" providerId="ADAL" clId="{836AA86A-0022-48D7-A9D3-1D5D6D82DACC}" dt="2025-03-19T07:43:43.328" v="0" actId="47"/>
        <pc:sldMkLst>
          <pc:docMk/>
          <pc:sldMk cId="804653714" sldId="339"/>
        </pc:sldMkLst>
      </pc:sldChg>
      <pc:sldChg chg="del">
        <pc:chgData name="GAROFOLO ILARIA" userId="3b094b60-c214-4504-8c18-1bd7e03e5e88" providerId="ADAL" clId="{836AA86A-0022-48D7-A9D3-1D5D6D82DACC}" dt="2025-03-19T07:43:43.328" v="0" actId="47"/>
        <pc:sldMkLst>
          <pc:docMk/>
          <pc:sldMk cId="2282926670" sldId="340"/>
        </pc:sldMkLst>
      </pc:sldChg>
      <pc:sldChg chg="del">
        <pc:chgData name="GAROFOLO ILARIA" userId="3b094b60-c214-4504-8c18-1bd7e03e5e88" providerId="ADAL" clId="{836AA86A-0022-48D7-A9D3-1D5D6D82DACC}" dt="2025-03-19T07:43:43.328" v="0" actId="47"/>
        <pc:sldMkLst>
          <pc:docMk/>
          <pc:sldMk cId="460211465" sldId="341"/>
        </pc:sldMkLst>
      </pc:sldChg>
      <pc:sldChg chg="del">
        <pc:chgData name="GAROFOLO ILARIA" userId="3b094b60-c214-4504-8c18-1bd7e03e5e88" providerId="ADAL" clId="{836AA86A-0022-48D7-A9D3-1D5D6D82DACC}" dt="2025-03-19T07:43:43.328" v="0" actId="47"/>
        <pc:sldMkLst>
          <pc:docMk/>
          <pc:sldMk cId="3746424149" sldId="342"/>
        </pc:sldMkLst>
      </pc:sldChg>
      <pc:sldChg chg="del">
        <pc:chgData name="GAROFOLO ILARIA" userId="3b094b60-c214-4504-8c18-1bd7e03e5e88" providerId="ADAL" clId="{836AA86A-0022-48D7-A9D3-1D5D6D82DACC}" dt="2025-03-19T07:43:43.328" v="0" actId="47"/>
        <pc:sldMkLst>
          <pc:docMk/>
          <pc:sldMk cId="3277335164" sldId="347"/>
        </pc:sldMkLst>
      </pc:sldChg>
      <pc:sldChg chg="del">
        <pc:chgData name="GAROFOLO ILARIA" userId="3b094b60-c214-4504-8c18-1bd7e03e5e88" providerId="ADAL" clId="{836AA86A-0022-48D7-A9D3-1D5D6D82DACC}" dt="2025-03-19T07:43:43.328" v="0" actId="47"/>
        <pc:sldMkLst>
          <pc:docMk/>
          <pc:sldMk cId="2106883469" sldId="348"/>
        </pc:sldMkLst>
      </pc:sldChg>
      <pc:sldChg chg="del">
        <pc:chgData name="GAROFOLO ILARIA" userId="3b094b60-c214-4504-8c18-1bd7e03e5e88" providerId="ADAL" clId="{836AA86A-0022-48D7-A9D3-1D5D6D82DACC}" dt="2025-03-19T07:43:43.328" v="0" actId="47"/>
        <pc:sldMkLst>
          <pc:docMk/>
          <pc:sldMk cId="2174658315" sldId="349"/>
        </pc:sldMkLst>
      </pc:sldChg>
      <pc:sldChg chg="del">
        <pc:chgData name="GAROFOLO ILARIA" userId="3b094b60-c214-4504-8c18-1bd7e03e5e88" providerId="ADAL" clId="{836AA86A-0022-48D7-A9D3-1D5D6D82DACC}" dt="2025-03-19T07:43:43.328" v="0" actId="47"/>
        <pc:sldMkLst>
          <pc:docMk/>
          <pc:sldMk cId="2104168415" sldId="350"/>
        </pc:sldMkLst>
      </pc:sldChg>
      <pc:sldChg chg="del">
        <pc:chgData name="GAROFOLO ILARIA" userId="3b094b60-c214-4504-8c18-1bd7e03e5e88" providerId="ADAL" clId="{836AA86A-0022-48D7-A9D3-1D5D6D82DACC}" dt="2025-03-19T07:43:43.328" v="0" actId="47"/>
        <pc:sldMkLst>
          <pc:docMk/>
          <pc:sldMk cId="3919776806" sldId="351"/>
        </pc:sldMkLst>
      </pc:sldChg>
      <pc:sldChg chg="del">
        <pc:chgData name="GAROFOLO ILARIA" userId="3b094b60-c214-4504-8c18-1bd7e03e5e88" providerId="ADAL" clId="{836AA86A-0022-48D7-A9D3-1D5D6D82DACC}" dt="2025-03-19T07:43:43.328" v="0" actId="47"/>
        <pc:sldMkLst>
          <pc:docMk/>
          <pc:sldMk cId="787330742" sldId="352"/>
        </pc:sldMkLst>
      </pc:sldChg>
      <pc:sldChg chg="del">
        <pc:chgData name="GAROFOLO ILARIA" userId="3b094b60-c214-4504-8c18-1bd7e03e5e88" providerId="ADAL" clId="{836AA86A-0022-48D7-A9D3-1D5D6D82DACC}" dt="2025-03-19T07:43:43.328" v="0" actId="47"/>
        <pc:sldMkLst>
          <pc:docMk/>
          <pc:sldMk cId="393439808" sldId="353"/>
        </pc:sldMkLst>
      </pc:sldChg>
      <pc:sldChg chg="del">
        <pc:chgData name="GAROFOLO ILARIA" userId="3b094b60-c214-4504-8c18-1bd7e03e5e88" providerId="ADAL" clId="{836AA86A-0022-48D7-A9D3-1D5D6D82DACC}" dt="2025-03-19T07:43:43.328" v="0" actId="47"/>
        <pc:sldMkLst>
          <pc:docMk/>
          <pc:sldMk cId="831784064" sldId="354"/>
        </pc:sldMkLst>
      </pc:sldChg>
      <pc:sldChg chg="del">
        <pc:chgData name="GAROFOLO ILARIA" userId="3b094b60-c214-4504-8c18-1bd7e03e5e88" providerId="ADAL" clId="{836AA86A-0022-48D7-A9D3-1D5D6D82DACC}" dt="2025-03-19T07:43:43.328" v="0" actId="47"/>
        <pc:sldMkLst>
          <pc:docMk/>
          <pc:sldMk cId="583741470" sldId="554"/>
        </pc:sldMkLst>
      </pc:sldChg>
      <pc:sldChg chg="del">
        <pc:chgData name="GAROFOLO ILARIA" userId="3b094b60-c214-4504-8c18-1bd7e03e5e88" providerId="ADAL" clId="{836AA86A-0022-48D7-A9D3-1D5D6D82DACC}" dt="2025-03-19T07:43:43.328" v="0" actId="47"/>
        <pc:sldMkLst>
          <pc:docMk/>
          <pc:sldMk cId="5052082" sldId="555"/>
        </pc:sldMkLst>
      </pc:sldChg>
      <pc:sldChg chg="del">
        <pc:chgData name="GAROFOLO ILARIA" userId="3b094b60-c214-4504-8c18-1bd7e03e5e88" providerId="ADAL" clId="{836AA86A-0022-48D7-A9D3-1D5D6D82DACC}" dt="2025-03-19T07:43:43.328" v="0" actId="47"/>
        <pc:sldMkLst>
          <pc:docMk/>
          <pc:sldMk cId="3296708692" sldId="556"/>
        </pc:sldMkLst>
      </pc:sldChg>
      <pc:sldChg chg="del">
        <pc:chgData name="GAROFOLO ILARIA" userId="3b094b60-c214-4504-8c18-1bd7e03e5e88" providerId="ADAL" clId="{836AA86A-0022-48D7-A9D3-1D5D6D82DACC}" dt="2025-03-19T07:43:43.328" v="0" actId="47"/>
        <pc:sldMkLst>
          <pc:docMk/>
          <pc:sldMk cId="717512186" sldId="559"/>
        </pc:sldMkLst>
      </pc:sldChg>
      <pc:sldChg chg="del">
        <pc:chgData name="GAROFOLO ILARIA" userId="3b094b60-c214-4504-8c18-1bd7e03e5e88" providerId="ADAL" clId="{836AA86A-0022-48D7-A9D3-1D5D6D82DACC}" dt="2025-03-19T07:43:43.328" v="0" actId="47"/>
        <pc:sldMkLst>
          <pc:docMk/>
          <pc:sldMk cId="326768971" sldId="561"/>
        </pc:sldMkLst>
      </pc:sldChg>
      <pc:sldChg chg="del">
        <pc:chgData name="GAROFOLO ILARIA" userId="3b094b60-c214-4504-8c18-1bd7e03e5e88" providerId="ADAL" clId="{836AA86A-0022-48D7-A9D3-1D5D6D82DACC}" dt="2025-03-19T07:43:43.328" v="0" actId="47"/>
        <pc:sldMkLst>
          <pc:docMk/>
          <pc:sldMk cId="3356851443" sldId="563"/>
        </pc:sldMkLst>
      </pc:sldChg>
      <pc:sldChg chg="del">
        <pc:chgData name="GAROFOLO ILARIA" userId="3b094b60-c214-4504-8c18-1bd7e03e5e88" providerId="ADAL" clId="{836AA86A-0022-48D7-A9D3-1D5D6D82DACC}" dt="2025-03-19T07:43:43.328" v="0" actId="47"/>
        <pc:sldMkLst>
          <pc:docMk/>
          <pc:sldMk cId="1706997592" sldId="564"/>
        </pc:sldMkLst>
      </pc:sldChg>
      <pc:sldChg chg="del">
        <pc:chgData name="GAROFOLO ILARIA" userId="3b094b60-c214-4504-8c18-1bd7e03e5e88" providerId="ADAL" clId="{836AA86A-0022-48D7-A9D3-1D5D6D82DACC}" dt="2025-03-19T07:43:43.328" v="0" actId="47"/>
        <pc:sldMkLst>
          <pc:docMk/>
          <pc:sldMk cId="3468925617" sldId="565"/>
        </pc:sldMkLst>
      </pc:sldChg>
      <pc:sldChg chg="del">
        <pc:chgData name="GAROFOLO ILARIA" userId="3b094b60-c214-4504-8c18-1bd7e03e5e88" providerId="ADAL" clId="{836AA86A-0022-48D7-A9D3-1D5D6D82DACC}" dt="2025-03-19T07:43:43.328" v="0" actId="47"/>
        <pc:sldMkLst>
          <pc:docMk/>
          <pc:sldMk cId="2223913847" sldId="56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9C50BC-F8FC-4F89-BEEF-553EEF9B6ECC}" type="datetimeFigureOut">
              <a:rPr lang="it-IT" smtClean="0"/>
              <a:pPr/>
              <a:t>19/03/2025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A00D8-4636-4209-A556-58D35166E2C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3583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195F37-F1D6-461A-A327-8759800FF57A}" type="slidenum">
              <a:rPr lang="it-IT" altLang="it-IT"/>
              <a:pPr/>
              <a:t>12</a:t>
            </a:fld>
            <a:endParaRPr lang="it-IT" altLang="it-IT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730099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A78C-02C6-4997-A306-D4397C6522D5}" type="datetimeFigureOut">
              <a:rPr lang="it-IT" smtClean="0"/>
              <a:t>19/03/2025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D5D2-0B22-4452-92BE-0BCFE9E93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8378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A78C-02C6-4997-A306-D4397C6522D5}" type="datetimeFigureOut">
              <a:rPr lang="it-IT" smtClean="0"/>
              <a:t>19/03/2025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D5D2-0B22-4452-92BE-0BCFE9E93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0419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A78C-02C6-4997-A306-D4397C6522D5}" type="datetimeFigureOut">
              <a:rPr lang="it-IT" smtClean="0"/>
              <a:t>19/03/2025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D5D2-0B22-4452-92BE-0BCFE9E93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9295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A78C-02C6-4997-A306-D4397C6522D5}" type="datetimeFigureOut">
              <a:rPr lang="it-IT" smtClean="0"/>
              <a:t>19/03/2025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D5D2-0B22-4452-92BE-0BCFE9E93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1728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A78C-02C6-4997-A306-D4397C6522D5}" type="datetimeFigureOut">
              <a:rPr lang="it-IT" smtClean="0"/>
              <a:t>19/03/2025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D5D2-0B22-4452-92BE-0BCFE9E93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6336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A78C-02C6-4997-A306-D4397C6522D5}" type="datetimeFigureOut">
              <a:rPr lang="it-IT" smtClean="0"/>
              <a:t>19/03/2025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D5D2-0B22-4452-92BE-0BCFE9E93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4927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A78C-02C6-4997-A306-D4397C6522D5}" type="datetimeFigureOut">
              <a:rPr lang="it-IT" smtClean="0"/>
              <a:t>19/03/2025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D5D2-0B22-4452-92BE-0BCFE9E93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238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A78C-02C6-4997-A306-D4397C6522D5}" type="datetimeFigureOut">
              <a:rPr lang="it-IT" smtClean="0"/>
              <a:t>19/03/2025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D5D2-0B22-4452-92BE-0BCFE9E93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112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A78C-02C6-4997-A306-D4397C6522D5}" type="datetimeFigureOut">
              <a:rPr lang="it-IT" smtClean="0"/>
              <a:t>19/03/2025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D5D2-0B22-4452-92BE-0BCFE9E93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5799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A78C-02C6-4997-A306-D4397C6522D5}" type="datetimeFigureOut">
              <a:rPr lang="it-IT" smtClean="0"/>
              <a:t>19/03/2025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D5D2-0B22-4452-92BE-0BCFE9E93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8242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A78C-02C6-4997-A306-D4397C6522D5}" type="datetimeFigureOut">
              <a:rPr lang="it-IT" smtClean="0"/>
              <a:t>19/03/2025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D5D2-0B22-4452-92BE-0BCFE9E93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6559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7A78C-02C6-4997-A306-D4397C6522D5}" type="datetimeFigureOut">
              <a:rPr lang="it-IT" smtClean="0"/>
              <a:t>19/03/2025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FD5D2-0B22-4452-92BE-0BCFE9E93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2401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1871661" y="782531"/>
            <a:ext cx="5400675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it-IT" altLang="it-IT" sz="28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LA REALIZZAZIONE DELL’ORGANISMO EDILIZIO</a:t>
            </a:r>
          </a:p>
          <a:p>
            <a:pPr algn="ctr">
              <a:spcBef>
                <a:spcPct val="50000"/>
              </a:spcBef>
              <a:buNone/>
            </a:pPr>
            <a:r>
              <a:rPr lang="it-IT" altLang="it-IT" sz="28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Principi di lavorazione e unioni</a:t>
            </a:r>
          </a:p>
        </p:txBody>
      </p:sp>
      <p:sp>
        <p:nvSpPr>
          <p:cNvPr id="11" name="Titolo 3"/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Costruttivi_2024-25</a:t>
            </a:r>
          </a:p>
        </p:txBody>
      </p:sp>
      <p:grpSp>
        <p:nvGrpSpPr>
          <p:cNvPr id="2" name="Gruppo 1"/>
          <p:cNvGrpSpPr/>
          <p:nvPr/>
        </p:nvGrpSpPr>
        <p:grpSpPr>
          <a:xfrm>
            <a:off x="-233" y="2564904"/>
            <a:ext cx="9144000" cy="3708456"/>
            <a:chOff x="0" y="2348880"/>
            <a:chExt cx="10394695" cy="3636448"/>
          </a:xfrm>
        </p:grpSpPr>
        <p:pic>
          <p:nvPicPr>
            <p:cNvPr id="13" name="Picture 4" descr="Temperatura e metodi di fusione dell'ottone: a quanti gradi Celsius fonde  l'ottone? Come scioglierlo in casa?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48880"/>
              <a:ext cx="5488977" cy="3636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62398" y="2348880"/>
              <a:ext cx="4832297" cy="3636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999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10707" y="587570"/>
            <a:ext cx="5791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3200" b="1" dirty="0">
                <a:solidFill>
                  <a:srgbClr val="C00000"/>
                </a:solidFill>
                <a:cs typeface="Arial" panose="020B0604020202020204" pitchFamily="34" charset="0"/>
              </a:rPr>
              <a:t>GIUNTI DI FORZA</a:t>
            </a:r>
          </a:p>
        </p:txBody>
      </p:sp>
      <p:pic>
        <p:nvPicPr>
          <p:cNvPr id="12291" name="Picture 3" descr="C:\DIDATTICA\AT1\lezioni aa 02-03\Unioni\Immagini\unioni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1907" y="548837"/>
            <a:ext cx="2513442" cy="630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po 1"/>
          <p:cNvGrpSpPr/>
          <p:nvPr/>
        </p:nvGrpSpPr>
        <p:grpSpPr>
          <a:xfrm>
            <a:off x="1259632" y="1484784"/>
            <a:ext cx="4608512" cy="5293757"/>
            <a:chOff x="899592" y="1995130"/>
            <a:chExt cx="4608512" cy="5293757"/>
          </a:xfrm>
        </p:grpSpPr>
        <p:sp>
          <p:nvSpPr>
            <p:cNvPr id="12292" name="Text Box 4"/>
            <p:cNvSpPr txBox="1">
              <a:spLocks noChangeArrowheads="1"/>
            </p:cNvSpPr>
            <p:nvPr/>
          </p:nvSpPr>
          <p:spPr bwMode="auto">
            <a:xfrm>
              <a:off x="1651720" y="1995130"/>
              <a:ext cx="3856384" cy="5293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914400" indent="-4572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371600" indent="-4572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828800" indent="-4572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4572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it-IT" altLang="it-IT" sz="2000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legatura</a:t>
              </a:r>
            </a:p>
            <a:p>
              <a:pPr>
                <a:spcBef>
                  <a:spcPct val="50000"/>
                </a:spcBef>
              </a:pPr>
              <a:r>
                <a:rPr lang="it-IT" altLang="it-IT" sz="2000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aggraffaggio</a:t>
              </a:r>
            </a:p>
            <a:p>
              <a:pPr>
                <a:spcBef>
                  <a:spcPct val="50000"/>
                </a:spcBef>
              </a:pPr>
              <a:r>
                <a:rPr lang="it-IT" altLang="it-IT" sz="2000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incollaggio</a:t>
              </a:r>
            </a:p>
            <a:p>
              <a:pPr>
                <a:spcBef>
                  <a:spcPct val="50000"/>
                </a:spcBef>
              </a:pPr>
              <a:r>
                <a:rPr lang="it-IT" altLang="it-IT" sz="2000" u="sng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saldatura</a:t>
              </a:r>
            </a:p>
            <a:p>
              <a:pPr>
                <a:spcBef>
                  <a:spcPct val="50000"/>
                </a:spcBef>
              </a:pPr>
              <a:r>
                <a:rPr lang="it-IT" altLang="it-IT" sz="2000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ammarraggio</a:t>
              </a:r>
            </a:p>
            <a:p>
              <a:pPr>
                <a:spcBef>
                  <a:spcPct val="50000"/>
                </a:spcBef>
              </a:pPr>
              <a:r>
                <a:rPr lang="it-IT" altLang="it-IT" sz="2000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Penetrazione - infilaggio</a:t>
              </a:r>
            </a:p>
            <a:p>
              <a:pPr>
                <a:spcBef>
                  <a:spcPct val="50000"/>
                </a:spcBef>
              </a:pPr>
              <a:r>
                <a:rPr lang="it-IT" altLang="it-IT" sz="2000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Penetrazione - innesto</a:t>
              </a:r>
            </a:p>
            <a:p>
              <a:pPr>
                <a:spcBef>
                  <a:spcPct val="50000"/>
                </a:spcBef>
              </a:pPr>
              <a:r>
                <a:rPr lang="it-IT" altLang="it-IT" sz="2000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Penetrazione – infissione</a:t>
              </a:r>
            </a:p>
            <a:p>
              <a:r>
                <a:rPr lang="it-IT" altLang="it-IT" sz="1800" u="sng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chiodature</a:t>
              </a:r>
            </a:p>
            <a:p>
              <a:pPr>
                <a:spcBef>
                  <a:spcPct val="50000"/>
                </a:spcBef>
              </a:pPr>
              <a:r>
                <a:rPr lang="it-IT" altLang="it-IT" sz="2000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Penetrazione – avvitamento</a:t>
              </a:r>
            </a:p>
            <a:p>
              <a:r>
                <a:rPr lang="it-IT" altLang="it-IT" sz="1800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viti, </a:t>
              </a:r>
              <a:r>
                <a:rPr lang="it-IT" altLang="it-IT" sz="1800" u="sng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bulloni</a:t>
              </a:r>
            </a:p>
            <a:p>
              <a:pPr>
                <a:spcBef>
                  <a:spcPct val="50000"/>
                </a:spcBef>
              </a:pPr>
              <a:endParaRPr lang="it-IT" altLang="it-IT" sz="20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2293" name="Text Box 5"/>
            <p:cNvSpPr txBox="1">
              <a:spLocks noChangeArrowheads="1"/>
            </p:cNvSpPr>
            <p:nvPr/>
          </p:nvSpPr>
          <p:spPr bwMode="auto">
            <a:xfrm>
              <a:off x="899592" y="1995130"/>
              <a:ext cx="675928" cy="50167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914400" indent="-4572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371600" indent="-4572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828800" indent="-4572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4572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it-IT" altLang="it-IT" sz="2000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a.</a:t>
              </a:r>
            </a:p>
            <a:p>
              <a:pPr algn="r">
                <a:spcBef>
                  <a:spcPct val="50000"/>
                </a:spcBef>
              </a:pPr>
              <a:r>
                <a:rPr lang="it-IT" altLang="it-IT" sz="2000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b.</a:t>
              </a:r>
            </a:p>
            <a:p>
              <a:pPr algn="r">
                <a:spcBef>
                  <a:spcPct val="50000"/>
                </a:spcBef>
              </a:pPr>
              <a:r>
                <a:rPr lang="it-IT" altLang="it-IT" sz="2000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c.</a:t>
              </a:r>
            </a:p>
            <a:p>
              <a:pPr algn="r">
                <a:spcBef>
                  <a:spcPct val="50000"/>
                </a:spcBef>
              </a:pPr>
              <a:r>
                <a:rPr lang="it-IT" altLang="it-IT" sz="2000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d.</a:t>
              </a:r>
            </a:p>
            <a:p>
              <a:pPr algn="r">
                <a:spcBef>
                  <a:spcPct val="50000"/>
                </a:spcBef>
              </a:pPr>
              <a:r>
                <a:rPr lang="it-IT" altLang="it-IT" sz="2000" dirty="0" err="1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e,f</a:t>
              </a:r>
              <a:r>
                <a:rPr lang="it-IT" altLang="it-IT" sz="2000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.</a:t>
              </a:r>
            </a:p>
            <a:p>
              <a:pPr algn="r">
                <a:spcBef>
                  <a:spcPct val="50000"/>
                </a:spcBef>
              </a:pPr>
              <a:r>
                <a:rPr lang="it-IT" altLang="it-IT" sz="2000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g.</a:t>
              </a:r>
            </a:p>
            <a:p>
              <a:pPr algn="r">
                <a:spcBef>
                  <a:spcPct val="50000"/>
                </a:spcBef>
              </a:pPr>
              <a:r>
                <a:rPr lang="it-IT" altLang="it-IT" sz="2000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h.</a:t>
              </a:r>
            </a:p>
            <a:p>
              <a:pPr algn="r">
                <a:spcBef>
                  <a:spcPct val="50000"/>
                </a:spcBef>
              </a:pPr>
              <a:r>
                <a:rPr lang="it-IT" altLang="it-IT" sz="2000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i.</a:t>
              </a:r>
            </a:p>
            <a:p>
              <a:pPr algn="r">
                <a:spcBef>
                  <a:spcPct val="50000"/>
                </a:spcBef>
              </a:pPr>
              <a:endParaRPr lang="it-IT" altLang="it-IT" sz="20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endParaRPr>
            </a:p>
            <a:p>
              <a:pPr algn="r">
                <a:spcBef>
                  <a:spcPct val="50000"/>
                </a:spcBef>
              </a:pPr>
              <a:r>
                <a:rPr lang="it-IT" altLang="it-IT" sz="2000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l.</a:t>
              </a:r>
            </a:p>
            <a:p>
              <a:pPr algn="r">
                <a:spcBef>
                  <a:spcPct val="50000"/>
                </a:spcBef>
              </a:pPr>
              <a:endParaRPr lang="it-IT" altLang="it-IT" sz="20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sp>
        <p:nvSpPr>
          <p:cNvPr id="8" name="Titolo 1"/>
          <p:cNvSpPr txBox="1">
            <a:spLocks/>
          </p:cNvSpPr>
          <p:nvPr/>
        </p:nvSpPr>
        <p:spPr>
          <a:xfrm>
            <a:off x="-900608" y="159266"/>
            <a:ext cx="7954652" cy="649287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it-IT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Laboratorio Progettazione Tecnologica Architettura </a:t>
            </a:r>
          </a:p>
        </p:txBody>
      </p:sp>
      <p:sp>
        <p:nvSpPr>
          <p:cNvPr id="3" name="Titolo 3">
            <a:extLst>
              <a:ext uri="{FF2B5EF4-FFF2-40B4-BE49-F238E27FC236}">
                <a16:creationId xmlns:a16="http://schemas.microsoft.com/office/drawing/2014/main" id="{CA40D221-C288-ABB1-BA04-D56C0D2C53D5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Costruttivi_2024-25</a:t>
            </a:r>
          </a:p>
        </p:txBody>
      </p:sp>
    </p:spTree>
    <p:extLst>
      <p:ext uri="{BB962C8B-B14F-4D97-AF65-F5344CB8AC3E}">
        <p14:creationId xmlns:p14="http://schemas.microsoft.com/office/powerpoint/2010/main" val="2547572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IDATTICA\AT1\lezioni aa 02-03\Unioni\Immagini\legatura 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95536" y="692696"/>
            <a:ext cx="1529906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400" b="1" dirty="0">
                <a:solidFill>
                  <a:srgbClr val="C00000"/>
                </a:solidFill>
                <a:cs typeface="Arial" panose="020B0604020202020204" pitchFamily="34" charset="0"/>
              </a:rPr>
              <a:t>LEGATURA</a:t>
            </a:r>
          </a:p>
        </p:txBody>
      </p:sp>
    </p:spTree>
    <p:extLst>
      <p:ext uri="{BB962C8B-B14F-4D97-AF65-F5344CB8AC3E}">
        <p14:creationId xmlns:p14="http://schemas.microsoft.com/office/powerpoint/2010/main" val="634223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IDATTICA\AT1\lezioni aa 02-03\Unioni\Immagini\incollaggi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6876256" y="836712"/>
            <a:ext cx="19611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400" b="1" dirty="0">
                <a:solidFill>
                  <a:schemeClr val="bg1"/>
                </a:solidFill>
                <a:cs typeface="Arial" panose="020B0604020202020204" pitchFamily="34" charset="0"/>
              </a:rPr>
              <a:t>INCOLLAGGIO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6372200" y="6165304"/>
            <a:ext cx="25762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b="1" dirty="0">
                <a:solidFill>
                  <a:schemeClr val="bg1"/>
                </a:solidFill>
                <a:cs typeface="Arial" panose="020B0604020202020204" pitchFamily="34" charset="0"/>
              </a:rPr>
              <a:t>Legno lamellare incollato</a:t>
            </a:r>
          </a:p>
        </p:txBody>
      </p:sp>
    </p:spTree>
    <p:extLst>
      <p:ext uri="{BB962C8B-B14F-4D97-AF65-F5344CB8AC3E}">
        <p14:creationId xmlns:p14="http://schemas.microsoft.com/office/powerpoint/2010/main" val="3911654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26" descr="C:\DIDATTICA\AT1\lezioni aa 02-03\Unioni\Immagini\ammarraggi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Rectangle 1027"/>
          <p:cNvSpPr>
            <a:spLocks noChangeArrowheads="1"/>
          </p:cNvSpPr>
          <p:nvPr/>
        </p:nvSpPr>
        <p:spPr bwMode="auto">
          <a:xfrm>
            <a:off x="1766961" y="260648"/>
            <a:ext cx="2793504" cy="52322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2800" b="1" dirty="0">
                <a:solidFill>
                  <a:srgbClr val="002060"/>
                </a:solidFill>
                <a:cs typeface="Arial" panose="020B0604020202020204" pitchFamily="34" charset="0"/>
              </a:rPr>
              <a:t>AMMARRAGGIO</a:t>
            </a:r>
            <a:endParaRPr lang="it-IT" altLang="it-IT" sz="24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061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IDATTICA\AT1\lezioni aa 02-03\Unioni\Immagini\DSCF0007.JPG"/>
          <p:cNvPicPr>
            <a:picLocks noChangeAspect="1" noChangeArrowheads="1"/>
          </p:cNvPicPr>
          <p:nvPr/>
        </p:nvPicPr>
        <p:blipFill>
          <a:blip r:embed="rId2" cstate="email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5436096" y="260648"/>
            <a:ext cx="3635896" cy="46166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2400" b="1" dirty="0">
                <a:solidFill>
                  <a:schemeClr val="bg1"/>
                </a:solidFill>
                <a:cs typeface="Arial" panose="020B0604020202020204" pitchFamily="34" charset="0"/>
              </a:rPr>
              <a:t>PENETRAZIONE - infilaggio</a:t>
            </a:r>
          </a:p>
        </p:txBody>
      </p:sp>
    </p:spTree>
    <p:extLst>
      <p:ext uri="{BB962C8B-B14F-4D97-AF65-F5344CB8AC3E}">
        <p14:creationId xmlns:p14="http://schemas.microsoft.com/office/powerpoint/2010/main" val="3113975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IDATTICA\AT1\lezioni aa 02-03\Unioni\Immagini\reticolar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644008" y="0"/>
            <a:ext cx="43475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altLang="it-IT" sz="2400" b="1" dirty="0">
                <a:solidFill>
                  <a:srgbClr val="002060"/>
                </a:solidFill>
                <a:cs typeface="Arial" panose="020B0604020202020204" pitchFamily="34" charset="0"/>
              </a:rPr>
              <a:t>PENETRAZIONE -  infilaggio</a:t>
            </a:r>
          </a:p>
        </p:txBody>
      </p:sp>
    </p:spTree>
    <p:extLst>
      <p:ext uri="{BB962C8B-B14F-4D97-AF65-F5344CB8AC3E}">
        <p14:creationId xmlns:p14="http://schemas.microsoft.com/office/powerpoint/2010/main" val="2449793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C:\DIDATTICA\AT1\lezioni aa 02-03\Unioni\Immagini\DSCF002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C:\DIDATTICA\AT1\lezioni aa 02-03\Unioni\Immagini\chiodi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2514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4716016" y="0"/>
            <a:ext cx="4275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altLang="it-IT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PENETRAZIONE-infissione</a:t>
            </a:r>
          </a:p>
        </p:txBody>
      </p:sp>
    </p:spTree>
    <p:extLst>
      <p:ext uri="{BB962C8B-B14F-4D97-AF65-F5344CB8AC3E}">
        <p14:creationId xmlns:p14="http://schemas.microsoft.com/office/powerpoint/2010/main" val="2421469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319464" y="1260363"/>
            <a:ext cx="48245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3200" b="1" dirty="0">
                <a:solidFill>
                  <a:srgbClr val="002060"/>
                </a:solidFill>
                <a:cs typeface="Arial" panose="020B0604020202020204" pitchFamily="34" charset="0"/>
              </a:rPr>
              <a:t>GIUNTI DI TENUTA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860033" y="2774068"/>
            <a:ext cx="3384375" cy="2462213"/>
            <a:chOff x="381002" y="1447800"/>
            <a:chExt cx="4123728" cy="2462213"/>
          </a:xfrm>
        </p:grpSpPr>
        <p:sp>
          <p:nvSpPr>
            <p:cNvPr id="6148" name="Text Box 4"/>
            <p:cNvSpPr txBox="1">
              <a:spLocks noChangeArrowheads="1"/>
            </p:cNvSpPr>
            <p:nvPr/>
          </p:nvSpPr>
          <p:spPr bwMode="auto">
            <a:xfrm>
              <a:off x="1380531" y="1447800"/>
              <a:ext cx="3124199" cy="18158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914400" indent="-4572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371600" indent="-4572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828800" indent="-4572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4572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it-IT" altLang="it-IT" sz="2800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battentatura</a:t>
              </a:r>
            </a:p>
            <a:p>
              <a:pPr>
                <a:spcBef>
                  <a:spcPct val="50000"/>
                </a:spcBef>
              </a:pPr>
              <a:r>
                <a:rPr lang="it-IT" altLang="it-IT" sz="2800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sigillatura</a:t>
              </a:r>
            </a:p>
            <a:p>
              <a:pPr>
                <a:spcBef>
                  <a:spcPct val="50000"/>
                </a:spcBef>
              </a:pPr>
              <a:r>
                <a:rPr lang="it-IT" altLang="it-IT" sz="2800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stilatura</a:t>
              </a:r>
            </a:p>
          </p:txBody>
        </p:sp>
        <p:sp>
          <p:nvSpPr>
            <p:cNvPr id="6149" name="Text Box 5"/>
            <p:cNvSpPr txBox="1">
              <a:spLocks noChangeArrowheads="1"/>
            </p:cNvSpPr>
            <p:nvPr/>
          </p:nvSpPr>
          <p:spPr bwMode="auto">
            <a:xfrm>
              <a:off x="381002" y="1447800"/>
              <a:ext cx="999529" cy="2462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914400" indent="-4572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371600" indent="-4572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828800" indent="-4572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4572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it-IT" altLang="it-IT" sz="2800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a.</a:t>
              </a:r>
            </a:p>
            <a:p>
              <a:pPr>
                <a:spcBef>
                  <a:spcPct val="50000"/>
                </a:spcBef>
              </a:pPr>
              <a:r>
                <a:rPr lang="it-IT" altLang="it-IT" sz="2800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b.</a:t>
              </a:r>
            </a:p>
            <a:p>
              <a:pPr>
                <a:spcBef>
                  <a:spcPct val="50000"/>
                </a:spcBef>
              </a:pPr>
              <a:r>
                <a:rPr lang="it-IT" altLang="it-IT" sz="2800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c.</a:t>
              </a:r>
            </a:p>
            <a:p>
              <a:pPr>
                <a:spcBef>
                  <a:spcPct val="50000"/>
                </a:spcBef>
              </a:pPr>
              <a:endParaRPr lang="it-IT" altLang="it-IT" sz="28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pic>
        <p:nvPicPr>
          <p:cNvPr id="3" name="Immagin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94" y="908720"/>
            <a:ext cx="4293040" cy="5724053"/>
          </a:xfrm>
          <a:prstGeom prst="rect">
            <a:avLst/>
          </a:prstGeom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id="{8B46934D-BF21-9F37-E8F6-9102BBBAD574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Costruttivi_2024-25</a:t>
            </a:r>
          </a:p>
        </p:txBody>
      </p:sp>
    </p:spTree>
    <p:extLst>
      <p:ext uri="{BB962C8B-B14F-4D97-AF65-F5344CB8AC3E}">
        <p14:creationId xmlns:p14="http://schemas.microsoft.com/office/powerpoint/2010/main" val="4096274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Documenti\Immagini\serramento.jpg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7849" y="1052736"/>
            <a:ext cx="42497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67886" y="1612491"/>
            <a:ext cx="3049031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2800" b="1" dirty="0">
                <a:solidFill>
                  <a:srgbClr val="002060"/>
                </a:solidFill>
                <a:cs typeface="Arial" panose="020B0604020202020204" pitchFamily="34" charset="0"/>
              </a:rPr>
              <a:t>BATTENTATURA</a:t>
            </a:r>
          </a:p>
          <a:p>
            <a:pPr algn="ctr">
              <a:spcBef>
                <a:spcPct val="50000"/>
              </a:spcBef>
            </a:pPr>
            <a:r>
              <a:rPr lang="it-IT" altLang="it-IT" sz="2800" b="1" dirty="0">
                <a:solidFill>
                  <a:srgbClr val="002060"/>
                </a:solidFill>
                <a:cs typeface="Arial" panose="020B0604020202020204" pitchFamily="34" charset="0"/>
              </a:rPr>
              <a:t> SIGILLATURA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6517886" y="1193035"/>
            <a:ext cx="2881916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000" b="1" dirty="0">
                <a:solidFill>
                  <a:srgbClr val="002060"/>
                </a:solidFill>
                <a:cs typeface="Arial" panose="020B0604020202020204" pitchFamily="34" charset="0"/>
              </a:rPr>
              <a:t>Serramento</a:t>
            </a: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V="1">
            <a:off x="6588224" y="6165304"/>
            <a:ext cx="432048" cy="288032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6528673" y="6369115"/>
            <a:ext cx="28105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dirty="0">
                <a:solidFill>
                  <a:srgbClr val="002060"/>
                </a:solidFill>
                <a:cs typeface="Arial" panose="020B0604020202020204" pitchFamily="34" charset="0"/>
              </a:rPr>
              <a:t>guarnizione in battuta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874588" y="5049492"/>
            <a:ext cx="27257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dirty="0">
                <a:solidFill>
                  <a:srgbClr val="002060"/>
                </a:solidFill>
                <a:cs typeface="Arial" panose="020B0604020202020204" pitchFamily="34" charset="0"/>
              </a:rPr>
              <a:t>guarnizione in battuta</a:t>
            </a:r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2267744" y="5418824"/>
            <a:ext cx="1332614" cy="170416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 flipV="1">
            <a:off x="6300192" y="4869160"/>
            <a:ext cx="2736304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6743523" y="4131057"/>
            <a:ext cx="26975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dirty="0">
                <a:solidFill>
                  <a:srgbClr val="002060"/>
                </a:solidFill>
                <a:cs typeface="Arial" panose="020B0604020202020204" pitchFamily="34" charset="0"/>
              </a:rPr>
              <a:t>guarnizione fermavetro</a:t>
            </a: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134334" y="4131057"/>
            <a:ext cx="10614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dirty="0">
                <a:solidFill>
                  <a:srgbClr val="002060"/>
                </a:solidFill>
                <a:cs typeface="Arial" panose="020B0604020202020204" pitchFamily="34" charset="0"/>
              </a:rPr>
              <a:t>battuta</a:t>
            </a:r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2002327" y="4415180"/>
            <a:ext cx="2737723" cy="117406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2002327" y="4415180"/>
            <a:ext cx="4225857" cy="1318076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2" name="Titolo 3">
            <a:extLst>
              <a:ext uri="{FF2B5EF4-FFF2-40B4-BE49-F238E27FC236}">
                <a16:creationId xmlns:a16="http://schemas.microsoft.com/office/drawing/2014/main" id="{B64CE269-C04B-AAAE-5D05-48023969DE01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Costruttivi_2024-25</a:t>
            </a:r>
          </a:p>
        </p:txBody>
      </p:sp>
    </p:spTree>
    <p:extLst>
      <p:ext uri="{BB962C8B-B14F-4D97-AF65-F5344CB8AC3E}">
        <p14:creationId xmlns:p14="http://schemas.microsoft.com/office/powerpoint/2010/main" val="3759165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IDATTICA\AT1\lezioni aa 02-03\Unioni\Immagini\sealin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48200" y="3789090"/>
            <a:ext cx="4495800" cy="306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DIDATTICA\AT1\lezioni aa 02-03\Unioni\Immagini\applying_barrie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29" y="764704"/>
            <a:ext cx="4457700" cy="299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DIDATTICA\AT1\lezioni aa 02-03\Unioni\Immagini\insulation_panel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48200" y="764704"/>
            <a:ext cx="4495800" cy="302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po 1"/>
          <p:cNvGrpSpPr/>
          <p:nvPr/>
        </p:nvGrpSpPr>
        <p:grpSpPr>
          <a:xfrm>
            <a:off x="211910" y="4221088"/>
            <a:ext cx="4482924" cy="2211053"/>
            <a:chOff x="0" y="3920463"/>
            <a:chExt cx="4482924" cy="2211053"/>
          </a:xfrm>
        </p:grpSpPr>
        <p:sp>
          <p:nvSpPr>
            <p:cNvPr id="17413" name="Rectangle 5"/>
            <p:cNvSpPr>
              <a:spLocks noChangeArrowheads="1"/>
            </p:cNvSpPr>
            <p:nvPr/>
          </p:nvSpPr>
          <p:spPr bwMode="auto">
            <a:xfrm>
              <a:off x="14432" y="3920463"/>
              <a:ext cx="339464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altLang="it-IT" sz="24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SIGILLATURA</a:t>
              </a:r>
              <a:endParaRPr lang="it-IT" altLang="it-IT" b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414" name="Rectangle 6"/>
            <p:cNvSpPr>
              <a:spLocks noChangeArrowheads="1"/>
            </p:cNvSpPr>
            <p:nvPr/>
          </p:nvSpPr>
          <p:spPr bwMode="auto">
            <a:xfrm>
              <a:off x="0" y="4500300"/>
              <a:ext cx="4482924" cy="1631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914400" indent="-4572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371600" indent="-4572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828800" indent="-4572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4572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AutoNum type="arabicPeriod"/>
              </a:pPr>
              <a:r>
                <a:rPr lang="it-IT" altLang="it-IT" sz="2000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Posa della barriera al vapore</a:t>
              </a:r>
            </a:p>
            <a:p>
              <a:pPr>
                <a:spcBef>
                  <a:spcPct val="50000"/>
                </a:spcBef>
                <a:buFontTx/>
                <a:buAutoNum type="arabicPeriod"/>
              </a:pPr>
              <a:r>
                <a:rPr lang="it-IT" altLang="it-IT" sz="2000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Posa dell’isolante sulla barriera al vapore</a:t>
              </a:r>
            </a:p>
            <a:p>
              <a:pPr>
                <a:spcBef>
                  <a:spcPct val="50000"/>
                </a:spcBef>
                <a:buFontTx/>
                <a:buAutoNum type="arabicPeriod"/>
              </a:pPr>
              <a:r>
                <a:rPr lang="it-IT" altLang="it-IT" sz="2000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Sigillatura dei pannelli isolanti</a:t>
              </a:r>
            </a:p>
          </p:txBody>
        </p:sp>
      </p:grp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211910" y="2852936"/>
            <a:ext cx="362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b="1" dirty="0">
                <a:solidFill>
                  <a:srgbClr val="C00000"/>
                </a:solidFill>
                <a:cs typeface="Consolas" panose="020B0609020204030204" pitchFamily="49" charset="0"/>
              </a:rPr>
              <a:t>1.</a:t>
            </a: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4694834" y="1015162"/>
            <a:ext cx="362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b="1" dirty="0">
                <a:solidFill>
                  <a:srgbClr val="C00000"/>
                </a:solidFill>
                <a:cs typeface="Consolas" panose="020B0609020204030204" pitchFamily="49" charset="0"/>
              </a:rPr>
              <a:t>2.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4694834" y="6332537"/>
            <a:ext cx="3834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2000" b="1" dirty="0">
                <a:solidFill>
                  <a:srgbClr val="002060"/>
                </a:solidFill>
                <a:cs typeface="Consolas" panose="020B0609020204030204" pitchFamily="49" charset="0"/>
              </a:rPr>
              <a:t>3.</a:t>
            </a: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4738782" y="6064283"/>
            <a:ext cx="362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b="1" dirty="0">
                <a:solidFill>
                  <a:srgbClr val="C00000"/>
                </a:solidFill>
                <a:cs typeface="Consolas" panose="020B0609020204030204" pitchFamily="49" charset="0"/>
              </a:rPr>
              <a:t>3.</a:t>
            </a:r>
          </a:p>
        </p:txBody>
      </p:sp>
      <p:sp>
        <p:nvSpPr>
          <p:cNvPr id="3" name="Titolo 3">
            <a:extLst>
              <a:ext uri="{FF2B5EF4-FFF2-40B4-BE49-F238E27FC236}">
                <a16:creationId xmlns:a16="http://schemas.microsoft.com/office/drawing/2014/main" id="{82C61BBA-796B-CD19-F3AF-323931303CAF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Costruttivi_2024-25</a:t>
            </a:r>
          </a:p>
        </p:txBody>
      </p:sp>
    </p:spTree>
    <p:extLst>
      <p:ext uri="{BB962C8B-B14F-4D97-AF65-F5344CB8AC3E}">
        <p14:creationId xmlns:p14="http://schemas.microsoft.com/office/powerpoint/2010/main" val="2620699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1713597" y="1301976"/>
            <a:ext cx="5400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it-IT" altLang="it-IT" sz="28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PRINCIPI DI LAVORAZIONE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713596" y="3748085"/>
            <a:ext cx="5400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it-IT" altLang="it-IT" sz="28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PROCEDIMENTI COSTRUTTIVI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827584" y="4581128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02060"/>
                </a:solidFill>
              </a:rPr>
              <a:t>insieme delle </a:t>
            </a:r>
            <a:r>
              <a:rPr lang="it-IT" sz="2400" b="1" dirty="0">
                <a:solidFill>
                  <a:srgbClr val="002060"/>
                </a:solidFill>
              </a:rPr>
              <a:t>lavorazioni</a:t>
            </a:r>
            <a:r>
              <a:rPr lang="it-IT" sz="2400" dirty="0">
                <a:solidFill>
                  <a:srgbClr val="002060"/>
                </a:solidFill>
              </a:rPr>
              <a:t> e delle </a:t>
            </a:r>
            <a:r>
              <a:rPr lang="it-IT" sz="2400" b="1" dirty="0">
                <a:solidFill>
                  <a:srgbClr val="002060"/>
                </a:solidFill>
              </a:rPr>
              <a:t>operazioni</a:t>
            </a:r>
            <a:r>
              <a:rPr lang="it-IT" sz="2400" dirty="0">
                <a:solidFill>
                  <a:srgbClr val="002060"/>
                </a:solidFill>
              </a:rPr>
              <a:t> necessarie alla costruzione in rapporto ai materiali impiegabili ed ai principi costruttivi adottati</a:t>
            </a:r>
          </a:p>
        </p:txBody>
      </p:sp>
      <p:sp>
        <p:nvSpPr>
          <p:cNvPr id="3" name="Rettangolo 2"/>
          <p:cNvSpPr/>
          <p:nvPr/>
        </p:nvSpPr>
        <p:spPr>
          <a:xfrm>
            <a:off x="1871661" y="1989585"/>
            <a:ext cx="5084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2060"/>
                </a:solidFill>
              </a:rPr>
              <a:t>Lavorabilità</a:t>
            </a:r>
            <a:r>
              <a:rPr lang="it-IT" sz="2400" dirty="0">
                <a:solidFill>
                  <a:srgbClr val="002060"/>
                </a:solidFill>
              </a:rPr>
              <a:t> originale del materiale</a:t>
            </a:r>
          </a:p>
        </p:txBody>
      </p:sp>
      <p:sp>
        <p:nvSpPr>
          <p:cNvPr id="4" name="Rettangolo 3"/>
          <p:cNvSpPr/>
          <p:nvPr/>
        </p:nvSpPr>
        <p:spPr>
          <a:xfrm>
            <a:off x="478001" y="1859047"/>
            <a:ext cx="699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it-IT" altLang="it-IT" b="1" dirty="0">
                <a:solidFill>
                  <a:srgbClr val="C00000"/>
                </a:solidFill>
                <a:ea typeface="Consolas" panose="020B0609020204030204" pitchFamily="49" charset="0"/>
                <a:cs typeface="Arial" panose="020B0604020202020204" pitchFamily="34" charset="0"/>
              </a:rPr>
              <a:t>[</a:t>
            </a:r>
            <a:r>
              <a:rPr lang="it-IT" altLang="it-IT" b="1" dirty="0" err="1">
                <a:solidFill>
                  <a:srgbClr val="C00000"/>
                </a:solidFill>
                <a:ea typeface="Consolas" panose="020B0609020204030204" pitchFamily="49" charset="0"/>
                <a:cs typeface="Arial" panose="020B0604020202020204" pitchFamily="34" charset="0"/>
              </a:rPr>
              <a:t>def</a:t>
            </a:r>
            <a:r>
              <a:rPr lang="it-IT" altLang="it-IT" b="1" dirty="0">
                <a:solidFill>
                  <a:srgbClr val="C00000"/>
                </a:solidFill>
                <a:ea typeface="Consolas" panose="020B0609020204030204" pitchFamily="49" charset="0"/>
                <a:cs typeface="Arial" panose="020B0604020202020204" pitchFamily="34" charset="0"/>
              </a:rPr>
              <a:t>] </a:t>
            </a:r>
          </a:p>
        </p:txBody>
      </p:sp>
      <p:sp>
        <p:nvSpPr>
          <p:cNvPr id="8" name="Rettangolo 7"/>
          <p:cNvSpPr/>
          <p:nvPr/>
        </p:nvSpPr>
        <p:spPr>
          <a:xfrm>
            <a:off x="478001" y="4218645"/>
            <a:ext cx="699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it-IT" altLang="it-IT" b="1" dirty="0">
                <a:solidFill>
                  <a:srgbClr val="C00000"/>
                </a:solidFill>
                <a:ea typeface="Consolas" panose="020B0609020204030204" pitchFamily="49" charset="0"/>
                <a:cs typeface="Arial" panose="020B0604020202020204" pitchFamily="34" charset="0"/>
              </a:rPr>
              <a:t>[</a:t>
            </a:r>
            <a:r>
              <a:rPr lang="it-IT" altLang="it-IT" b="1" dirty="0" err="1">
                <a:solidFill>
                  <a:srgbClr val="C00000"/>
                </a:solidFill>
                <a:ea typeface="Consolas" panose="020B0609020204030204" pitchFamily="49" charset="0"/>
                <a:cs typeface="Arial" panose="020B0604020202020204" pitchFamily="34" charset="0"/>
              </a:rPr>
              <a:t>def</a:t>
            </a:r>
            <a:r>
              <a:rPr lang="it-IT" altLang="it-IT" b="1" dirty="0">
                <a:solidFill>
                  <a:srgbClr val="C00000"/>
                </a:solidFill>
                <a:ea typeface="Consolas" panose="020B0609020204030204" pitchFamily="49" charset="0"/>
                <a:cs typeface="Arial" panose="020B0604020202020204" pitchFamily="34" charset="0"/>
              </a:rPr>
              <a:t>] </a:t>
            </a:r>
          </a:p>
        </p:txBody>
      </p:sp>
      <p:sp>
        <p:nvSpPr>
          <p:cNvPr id="9" name="Rettangolo 6">
            <a:extLst>
              <a:ext uri="{FF2B5EF4-FFF2-40B4-BE49-F238E27FC236}">
                <a16:creationId xmlns:a16="http://schemas.microsoft.com/office/drawing/2014/main" id="{2AC71AB4-6BA1-0BFC-A99A-996C10353464}"/>
              </a:ext>
            </a:extLst>
          </p:cNvPr>
          <p:cNvSpPr/>
          <p:nvPr/>
        </p:nvSpPr>
        <p:spPr>
          <a:xfrm>
            <a:off x="478001" y="531490"/>
            <a:ext cx="63510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66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</a:t>
            </a:r>
            <a:endParaRPr lang="it-IT" sz="6600" b="1" cap="none" spc="0" dirty="0">
              <a:ln w="9525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Titolo 3">
            <a:extLst>
              <a:ext uri="{FF2B5EF4-FFF2-40B4-BE49-F238E27FC236}">
                <a16:creationId xmlns:a16="http://schemas.microsoft.com/office/drawing/2014/main" id="{F20522F5-B1D0-2B5A-6B17-633EF454EE86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Costruttivi_2024-25</a:t>
            </a:r>
          </a:p>
        </p:txBody>
      </p:sp>
    </p:spTree>
    <p:extLst>
      <p:ext uri="{BB962C8B-B14F-4D97-AF65-F5344CB8AC3E}">
        <p14:creationId xmlns:p14="http://schemas.microsoft.com/office/powerpoint/2010/main" val="40203083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IDATTICA\AT1\lezioni aa 02-03\Unioni\Immagini\fig.10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31640" y="1844824"/>
            <a:ext cx="6635181" cy="443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4067485" y="116632"/>
            <a:ext cx="50676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altLang="it-IT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SIGILLATURA con boiacca cementizia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712023" y="1052736"/>
            <a:ext cx="37785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400" b="1" dirty="0">
                <a:solidFill>
                  <a:srgbClr val="002060"/>
                </a:solidFill>
                <a:cs typeface="Arial" panose="020B0604020202020204" pitchFamily="34" charset="0"/>
              </a:rPr>
              <a:t>STILATURE – con boiacca</a:t>
            </a:r>
            <a:endParaRPr lang="it-IT" altLang="it-IT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2" name="Titolo 3">
            <a:extLst>
              <a:ext uri="{FF2B5EF4-FFF2-40B4-BE49-F238E27FC236}">
                <a16:creationId xmlns:a16="http://schemas.microsoft.com/office/drawing/2014/main" id="{2DF1A129-E19A-86F4-B6C3-DF18023E0FDB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Costruttivi_2024-25</a:t>
            </a:r>
          </a:p>
        </p:txBody>
      </p:sp>
    </p:spTree>
    <p:extLst>
      <p:ext uri="{BB962C8B-B14F-4D97-AF65-F5344CB8AC3E}">
        <p14:creationId xmlns:p14="http://schemas.microsoft.com/office/powerpoint/2010/main" val="3471733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1871661" y="844136"/>
            <a:ext cx="5400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it-IT" altLang="it-IT" sz="28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PRINCIPI DI LAVORAZIONE</a:t>
            </a:r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1083191" y="2859757"/>
            <a:ext cx="23789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it-IT" altLang="it-IT" sz="28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ELEMENTARI</a:t>
            </a: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5761462" y="2859757"/>
            <a:ext cx="22197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it-IT" altLang="it-IT" sz="28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COMPLESSI</a:t>
            </a: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628649" y="3382977"/>
            <a:ext cx="329246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it-IT" altLang="it-IT" sz="20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Finalizzati alla realizzazione di un </a:t>
            </a:r>
            <a:r>
              <a:rPr lang="it-IT" altLang="it-IT" sz="24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MONOPEZZ0</a:t>
            </a:r>
            <a:endParaRPr lang="it-IT" altLang="it-IT" sz="1600" b="1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4610742" y="3382977"/>
            <a:ext cx="36202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50000"/>
              </a:spcBef>
              <a:buNone/>
            </a:pPr>
            <a:r>
              <a:rPr lang="it-IT" altLang="it-IT" sz="20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Finalizzati alla costruzione di un </a:t>
            </a:r>
            <a:r>
              <a:rPr lang="it-IT" altLang="it-IT" sz="24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OGGETTO COMPOSITO</a:t>
            </a:r>
            <a:endParaRPr lang="it-IT" altLang="it-IT" sz="2000" b="1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71687" name="AutoShape 7"/>
          <p:cNvCxnSpPr>
            <a:cxnSpLocks noChangeShapeType="1"/>
            <a:stCxn id="71682" idx="2"/>
            <a:endCxn id="71683" idx="0"/>
          </p:cNvCxnSpPr>
          <p:nvPr/>
        </p:nvCxnSpPr>
        <p:spPr bwMode="auto">
          <a:xfrm rot="5400000">
            <a:off x="2676126" y="963883"/>
            <a:ext cx="1492401" cy="2299346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688" name="AutoShape 8"/>
          <p:cNvCxnSpPr>
            <a:cxnSpLocks noChangeShapeType="1"/>
            <a:stCxn id="71682" idx="2"/>
            <a:endCxn id="71684" idx="0"/>
          </p:cNvCxnSpPr>
          <p:nvPr/>
        </p:nvCxnSpPr>
        <p:spPr bwMode="auto">
          <a:xfrm rot="16200000" flipH="1">
            <a:off x="4975472" y="963882"/>
            <a:ext cx="1492401" cy="2299347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CasellaDiTesto 6"/>
          <p:cNvSpPr txBox="1"/>
          <p:nvPr/>
        </p:nvSpPr>
        <p:spPr>
          <a:xfrm>
            <a:off x="628649" y="4449503"/>
            <a:ext cx="451421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b="1" dirty="0">
                <a:solidFill>
                  <a:srgbClr val="C00000"/>
                </a:solidFill>
              </a:rPr>
              <a:t>ASPORTAZIONE</a:t>
            </a:r>
          </a:p>
          <a:p>
            <a:pPr>
              <a:lnSpc>
                <a:spcPct val="150000"/>
              </a:lnSpc>
            </a:pPr>
            <a:r>
              <a:rPr lang="it-IT" b="1" dirty="0">
                <a:solidFill>
                  <a:srgbClr val="C00000"/>
                </a:solidFill>
              </a:rPr>
              <a:t>FORMATURA_MODELLAZIONE DIRETTA</a:t>
            </a:r>
          </a:p>
          <a:p>
            <a:pPr>
              <a:lnSpc>
                <a:spcPct val="150000"/>
              </a:lnSpc>
            </a:pPr>
            <a:r>
              <a:rPr lang="it-IT" b="1" dirty="0">
                <a:solidFill>
                  <a:srgbClr val="C00000"/>
                </a:solidFill>
              </a:rPr>
              <a:t>FORMATURA_MODELLAZIONE INDIRETTA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5026683" y="4449503"/>
            <a:ext cx="320435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it-IT" b="1" dirty="0">
                <a:solidFill>
                  <a:srgbClr val="C00000"/>
                </a:solidFill>
              </a:rPr>
              <a:t>ADDIZIONE</a:t>
            </a:r>
          </a:p>
          <a:p>
            <a:pPr algn="r">
              <a:lnSpc>
                <a:spcPct val="150000"/>
              </a:lnSpc>
            </a:pPr>
            <a:r>
              <a:rPr lang="it-IT" b="1" dirty="0">
                <a:solidFill>
                  <a:srgbClr val="C00000"/>
                </a:solidFill>
              </a:rPr>
              <a:t>STRATIFICAZIONE</a:t>
            </a:r>
          </a:p>
          <a:p>
            <a:pPr algn="r">
              <a:lnSpc>
                <a:spcPct val="150000"/>
              </a:lnSpc>
            </a:pPr>
            <a:r>
              <a:rPr lang="it-IT" b="1" dirty="0">
                <a:solidFill>
                  <a:srgbClr val="C00000"/>
                </a:solidFill>
              </a:rPr>
              <a:t>ORDITURA E TESSITURA</a:t>
            </a:r>
          </a:p>
        </p:txBody>
      </p:sp>
      <p:sp>
        <p:nvSpPr>
          <p:cNvPr id="2" name="Titolo 3">
            <a:extLst>
              <a:ext uri="{FF2B5EF4-FFF2-40B4-BE49-F238E27FC236}">
                <a16:creationId xmlns:a16="http://schemas.microsoft.com/office/drawing/2014/main" id="{8C955EF0-6EE6-9D8F-6F76-2DD9306117E3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Costruttivi_2024-25</a:t>
            </a:r>
          </a:p>
        </p:txBody>
      </p:sp>
    </p:spTree>
    <p:extLst>
      <p:ext uri="{BB962C8B-B14F-4D97-AF65-F5344CB8AC3E}">
        <p14:creationId xmlns:p14="http://schemas.microsoft.com/office/powerpoint/2010/main" val="3237825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628649" y="1988840"/>
            <a:ext cx="7687765" cy="3444826"/>
            <a:chOff x="683568" y="1340768"/>
            <a:chExt cx="7687765" cy="3444826"/>
          </a:xfrm>
        </p:grpSpPr>
        <p:sp>
          <p:nvSpPr>
            <p:cNvPr id="73730" name="Rectangle 2"/>
            <p:cNvSpPr>
              <a:spLocks noChangeArrowheads="1"/>
            </p:cNvSpPr>
            <p:nvPr/>
          </p:nvSpPr>
          <p:spPr bwMode="auto">
            <a:xfrm>
              <a:off x="5580112" y="1508909"/>
              <a:ext cx="2791221" cy="3108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None/>
              </a:pPr>
              <a:r>
                <a:rPr lang="it-IT" altLang="it-IT" sz="2800" b="1" dirty="0">
                  <a:solidFill>
                    <a:srgbClr val="C00000"/>
                  </a:solidFill>
                  <a:latin typeface="+mn-lt"/>
                  <a:cs typeface="Arial" panose="020B0604020202020204" pitchFamily="34" charset="0"/>
                </a:rPr>
                <a:t>ASPORTAZIONE</a:t>
              </a:r>
            </a:p>
            <a:p>
              <a:pPr algn="ctr">
                <a:spcBef>
                  <a:spcPct val="50000"/>
                </a:spcBef>
                <a:buNone/>
              </a:pPr>
              <a:r>
                <a:rPr lang="it-IT" altLang="it-IT" sz="2800" b="1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⁼</a:t>
              </a:r>
            </a:p>
            <a:p>
              <a:pPr algn="ctr">
                <a:spcBef>
                  <a:spcPct val="50000"/>
                </a:spcBef>
                <a:buNone/>
              </a:pPr>
              <a:r>
                <a:rPr lang="it-IT" altLang="it-IT" sz="2800" b="1" dirty="0">
                  <a:solidFill>
                    <a:srgbClr val="C00000"/>
                  </a:solidFill>
                  <a:latin typeface="+mn-lt"/>
                  <a:cs typeface="Arial" panose="020B0604020202020204" pitchFamily="34" charset="0"/>
                </a:rPr>
                <a:t>Sottrazione</a:t>
              </a:r>
              <a:r>
                <a:rPr lang="it-IT" altLang="it-IT" sz="2800" b="1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 </a:t>
              </a:r>
            </a:p>
            <a:p>
              <a:pPr algn="ctr">
                <a:spcBef>
                  <a:spcPct val="50000"/>
                </a:spcBef>
                <a:buNone/>
              </a:pPr>
              <a:r>
                <a:rPr lang="it-IT" altLang="it-IT" sz="2800" b="1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di materiale</a:t>
              </a:r>
            </a:p>
            <a:p>
              <a:pPr algn="ctr">
                <a:spcBef>
                  <a:spcPct val="50000"/>
                </a:spcBef>
                <a:buNone/>
              </a:pPr>
              <a:endParaRPr lang="it-IT" altLang="it-IT" sz="2800" b="1" dirty="0">
                <a:solidFill>
                  <a:srgbClr val="002060"/>
                </a:solidFill>
                <a:latin typeface="+mn-lt"/>
                <a:cs typeface="Consolas" panose="020B0609020204030204" pitchFamily="49" charset="0"/>
              </a:endParaRPr>
            </a:p>
          </p:txBody>
        </p:sp>
        <p:pic>
          <p:nvPicPr>
            <p:cNvPr id="73731" name="Picture 3" descr="lavorazioni1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1340768"/>
              <a:ext cx="4571255" cy="3444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9641" y="721687"/>
            <a:ext cx="60847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it-IT" altLang="it-IT" sz="28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PRINCIPI DI LAVORAZIONE SEMPLICI</a:t>
            </a:r>
          </a:p>
        </p:txBody>
      </p:sp>
      <p:sp>
        <p:nvSpPr>
          <p:cNvPr id="3" name="Titolo 3">
            <a:extLst>
              <a:ext uri="{FF2B5EF4-FFF2-40B4-BE49-F238E27FC236}">
                <a16:creationId xmlns:a16="http://schemas.microsoft.com/office/drawing/2014/main" id="{2660B81B-36C0-F2BC-2248-87D574E9391C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Costruttivi_2024-25</a:t>
            </a:r>
          </a:p>
        </p:txBody>
      </p:sp>
    </p:spTree>
    <p:extLst>
      <p:ext uri="{BB962C8B-B14F-4D97-AF65-F5344CB8AC3E}">
        <p14:creationId xmlns:p14="http://schemas.microsoft.com/office/powerpoint/2010/main" val="3006456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323528" y="2706743"/>
            <a:ext cx="8191821" cy="3818601"/>
            <a:chOff x="323528" y="2706743"/>
            <a:chExt cx="8191821" cy="3818601"/>
          </a:xfrm>
        </p:grpSpPr>
        <p:sp>
          <p:nvSpPr>
            <p:cNvPr id="79876" name="Rectangle 4"/>
            <p:cNvSpPr>
              <a:spLocks noChangeArrowheads="1"/>
            </p:cNvSpPr>
            <p:nvPr/>
          </p:nvSpPr>
          <p:spPr bwMode="auto">
            <a:xfrm>
              <a:off x="375351" y="2706743"/>
              <a:ext cx="360978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it-IT" altLang="it-IT" sz="2400" b="1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Modellatura diretta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528" y="3374948"/>
              <a:ext cx="4120141" cy="3119063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51229" y="3343616"/>
              <a:ext cx="3964120" cy="3181728"/>
            </a:xfrm>
            <a:prstGeom prst="rect">
              <a:avLst/>
            </a:prstGeom>
          </p:spPr>
        </p:pic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4986957" y="2706743"/>
              <a:ext cx="35283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it-IT" altLang="it-IT" sz="24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Modellatura indiretta</a:t>
              </a:r>
            </a:p>
          </p:txBody>
        </p:sp>
      </p:grpSp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2303746" y="1287112"/>
            <a:ext cx="453650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it-IT" altLang="it-IT" sz="28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FORMATURA</a:t>
            </a:r>
          </a:p>
          <a:p>
            <a:pPr algn="ctr">
              <a:spcBef>
                <a:spcPts val="0"/>
              </a:spcBef>
              <a:buNone/>
            </a:pPr>
            <a:r>
              <a:rPr lang="it-IT" altLang="it-IT" sz="24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⁼</a:t>
            </a:r>
          </a:p>
          <a:p>
            <a:pPr algn="ctr">
              <a:spcBef>
                <a:spcPts val="0"/>
              </a:spcBef>
              <a:buNone/>
            </a:pPr>
            <a:r>
              <a:rPr lang="it-IT" altLang="it-IT" sz="28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distribuzione</a:t>
            </a:r>
            <a:r>
              <a:rPr lang="it-IT" altLang="it-IT" sz="28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del materiale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529640" y="709282"/>
            <a:ext cx="60847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it-IT" altLang="it-IT" sz="28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PRINCIPI DI LAVORAZIONE SEMPLICI</a:t>
            </a:r>
          </a:p>
        </p:txBody>
      </p:sp>
      <p:sp>
        <p:nvSpPr>
          <p:cNvPr id="5" name="Titolo 3">
            <a:extLst>
              <a:ext uri="{FF2B5EF4-FFF2-40B4-BE49-F238E27FC236}">
                <a16:creationId xmlns:a16="http://schemas.microsoft.com/office/drawing/2014/main" id="{EED9712E-8F6F-2ABF-4B15-285C26E8F5DF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Costruttivi_2024-25</a:t>
            </a:r>
          </a:p>
        </p:txBody>
      </p:sp>
    </p:spTree>
    <p:extLst>
      <p:ext uri="{BB962C8B-B14F-4D97-AF65-F5344CB8AC3E}">
        <p14:creationId xmlns:p14="http://schemas.microsoft.com/office/powerpoint/2010/main" val="1560173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1233891" y="755732"/>
            <a:ext cx="66762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2800" b="1" dirty="0">
                <a:solidFill>
                  <a:srgbClr val="C00000"/>
                </a:solidFill>
                <a:cs typeface="Arial" panose="020B0604020202020204" pitchFamily="34" charset="0"/>
              </a:rPr>
              <a:t>PRINCIPI DI LAVORAZIONE COMPLESSI</a:t>
            </a:r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5172075" y="3000376"/>
            <a:ext cx="1971675" cy="55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it-IT" altLang="it-IT" sz="3038" b="1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4914900" y="3771901"/>
            <a:ext cx="3514725" cy="55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it-IT" altLang="it-IT" sz="3038" b="1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  </a:t>
            </a:r>
          </a:p>
        </p:txBody>
      </p:sp>
      <p:grpSp>
        <p:nvGrpSpPr>
          <p:cNvPr id="2" name="Gruppo 1"/>
          <p:cNvGrpSpPr/>
          <p:nvPr/>
        </p:nvGrpSpPr>
        <p:grpSpPr>
          <a:xfrm>
            <a:off x="-37477" y="1497183"/>
            <a:ext cx="4850699" cy="3296216"/>
            <a:chOff x="-37477" y="1497183"/>
            <a:chExt cx="4850699" cy="3296216"/>
          </a:xfrm>
        </p:grpSpPr>
        <p:sp>
          <p:nvSpPr>
            <p:cNvPr id="88067" name="Rectangle 3"/>
            <p:cNvSpPr>
              <a:spLocks noChangeArrowheads="1"/>
            </p:cNvSpPr>
            <p:nvPr/>
          </p:nvSpPr>
          <p:spPr bwMode="auto">
            <a:xfrm>
              <a:off x="-37477" y="4331734"/>
              <a:ext cx="485069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ts val="0"/>
                </a:spcBef>
                <a:buNone/>
              </a:pPr>
              <a:r>
                <a:rPr lang="it-IT" altLang="it-IT" sz="2250" b="1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   </a:t>
              </a:r>
              <a:r>
                <a:rPr lang="it-IT" altLang="it-IT" sz="2400" b="1" dirty="0">
                  <a:solidFill>
                    <a:srgbClr val="C00000"/>
                  </a:solidFill>
                  <a:latin typeface="+mn-lt"/>
                  <a:cs typeface="Arial" panose="020B0604020202020204" pitchFamily="34" charset="0"/>
                </a:rPr>
                <a:t>ADDIZIONE</a:t>
              </a:r>
              <a:r>
                <a:rPr lang="it-IT" altLang="it-IT" sz="2025" b="1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 – </a:t>
              </a:r>
              <a:r>
                <a:rPr lang="it-IT" altLang="it-IT" sz="1800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elementi tridimensionali</a:t>
              </a:r>
              <a:endParaRPr lang="it-IT" altLang="it-IT" sz="10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endParaRPr>
            </a:p>
          </p:txBody>
        </p:sp>
        <p:pic>
          <p:nvPicPr>
            <p:cNvPr id="15" name="Picture 3" descr="lavorazioni2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0751" y="1497183"/>
              <a:ext cx="3070347" cy="2651897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uppo 3"/>
          <p:cNvGrpSpPr/>
          <p:nvPr/>
        </p:nvGrpSpPr>
        <p:grpSpPr>
          <a:xfrm>
            <a:off x="2147295" y="1497183"/>
            <a:ext cx="5331854" cy="4037667"/>
            <a:chOff x="2147295" y="1497183"/>
            <a:chExt cx="5331854" cy="4037667"/>
          </a:xfrm>
        </p:grpSpPr>
        <p:sp>
          <p:nvSpPr>
            <p:cNvPr id="88068" name="Rectangle 4"/>
            <p:cNvSpPr>
              <a:spLocks noChangeArrowheads="1"/>
            </p:cNvSpPr>
            <p:nvPr/>
          </p:nvSpPr>
          <p:spPr bwMode="auto">
            <a:xfrm>
              <a:off x="2147295" y="5073185"/>
              <a:ext cx="53318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ts val="0"/>
                </a:spcBef>
                <a:buNone/>
              </a:pPr>
              <a:r>
                <a:rPr lang="it-IT" altLang="it-IT" sz="2250" b="1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   </a:t>
              </a:r>
              <a:r>
                <a:rPr lang="it-IT" altLang="it-IT" sz="2400" b="1" dirty="0">
                  <a:solidFill>
                    <a:srgbClr val="C00000"/>
                  </a:solidFill>
                  <a:latin typeface="+mn-lt"/>
                  <a:cs typeface="Arial" panose="020B0604020202020204" pitchFamily="34" charset="0"/>
                </a:rPr>
                <a:t>STRATIFICAZIONE</a:t>
              </a:r>
              <a:r>
                <a:rPr lang="it-IT" altLang="it-IT" sz="2025" b="1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 - </a:t>
              </a:r>
              <a:r>
                <a:rPr lang="it-IT" altLang="it-IT" sz="1800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elementi bidimensionali</a:t>
              </a:r>
              <a:endParaRPr lang="it-IT" altLang="it-IT" sz="16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44448" y="1497183"/>
              <a:ext cx="2803753" cy="2636494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sysDash"/>
              <a:miter lim="800000"/>
              <a:headEnd/>
              <a:tailEnd/>
            </a:ln>
          </p:spPr>
        </p:pic>
      </p:grpSp>
      <p:grpSp>
        <p:nvGrpSpPr>
          <p:cNvPr id="5" name="Gruppo 4"/>
          <p:cNvGrpSpPr/>
          <p:nvPr/>
        </p:nvGrpSpPr>
        <p:grpSpPr>
          <a:xfrm>
            <a:off x="3995936" y="1497183"/>
            <a:ext cx="5194913" cy="4780224"/>
            <a:chOff x="3995936" y="1497183"/>
            <a:chExt cx="5194913" cy="4780224"/>
          </a:xfrm>
        </p:grpSpPr>
        <p:sp>
          <p:nvSpPr>
            <p:cNvPr id="88073" name="Rectangle 9"/>
            <p:cNvSpPr>
              <a:spLocks noChangeArrowheads="1"/>
            </p:cNvSpPr>
            <p:nvPr/>
          </p:nvSpPr>
          <p:spPr bwMode="auto">
            <a:xfrm>
              <a:off x="3995936" y="5815742"/>
              <a:ext cx="51949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ts val="0"/>
                </a:spcBef>
                <a:buNone/>
              </a:pPr>
              <a:r>
                <a:rPr lang="it-IT" altLang="it-IT" sz="2250" b="1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   </a:t>
              </a:r>
              <a:r>
                <a:rPr lang="it-IT" altLang="it-IT" sz="2400" b="1" dirty="0">
                  <a:solidFill>
                    <a:srgbClr val="C00000"/>
                  </a:solidFill>
                  <a:latin typeface="+mn-lt"/>
                  <a:cs typeface="Arial" panose="020B0604020202020204" pitchFamily="34" charset="0"/>
                </a:rPr>
                <a:t>ORDITURA E TESSITURA </a:t>
              </a:r>
              <a:r>
                <a:rPr lang="it-IT" altLang="it-IT" sz="2025" b="1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– </a:t>
              </a:r>
              <a:r>
                <a:rPr lang="it-IT" altLang="it-IT" sz="1800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elementi lineari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71550" y="1497183"/>
              <a:ext cx="2938006" cy="2648095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sysDash"/>
              <a:miter lim="800000"/>
              <a:headEnd/>
              <a:tailEnd/>
            </a:ln>
          </p:spPr>
        </p:pic>
      </p:grpSp>
      <p:sp>
        <p:nvSpPr>
          <p:cNvPr id="3" name="Titolo 3">
            <a:extLst>
              <a:ext uri="{FF2B5EF4-FFF2-40B4-BE49-F238E27FC236}">
                <a16:creationId xmlns:a16="http://schemas.microsoft.com/office/drawing/2014/main" id="{7520C8FD-B3D3-EFF7-4112-8AC51273768E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Costruttivi_2024-25</a:t>
            </a:r>
          </a:p>
        </p:txBody>
      </p:sp>
    </p:spTree>
    <p:extLst>
      <p:ext uri="{BB962C8B-B14F-4D97-AF65-F5344CB8AC3E}">
        <p14:creationId xmlns:p14="http://schemas.microsoft.com/office/powerpoint/2010/main" val="258581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766781"/>
            <a:ext cx="9143999" cy="6100947"/>
          </a:xfrm>
          <a:prstGeom prst="rect">
            <a:avLst/>
          </a:prstGeom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53752" y="4725144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RIPRISTINO DELLE CONTINUITA’’</a:t>
            </a:r>
            <a:endParaRPr lang="it-IT" sz="5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648426" y="44624"/>
            <a:ext cx="7954652" cy="649287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it-IT" sz="2000" b="1" dirty="0">
                <a:solidFill>
                  <a:srgbClr val="F7F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Laboratorio Progettazione Tecnologica Architettura </a:t>
            </a:r>
          </a:p>
        </p:txBody>
      </p:sp>
      <p:sp>
        <p:nvSpPr>
          <p:cNvPr id="2" name="Titolo 3">
            <a:extLst>
              <a:ext uri="{FF2B5EF4-FFF2-40B4-BE49-F238E27FC236}">
                <a16:creationId xmlns:a16="http://schemas.microsoft.com/office/drawing/2014/main" id="{42044BA1-0D29-C675-9FE9-9987BB61F980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Costruttivi_2024-25</a:t>
            </a:r>
          </a:p>
        </p:txBody>
      </p:sp>
    </p:spTree>
    <p:extLst>
      <p:ext uri="{BB962C8B-B14F-4D97-AF65-F5344CB8AC3E}">
        <p14:creationId xmlns:p14="http://schemas.microsoft.com/office/powerpoint/2010/main" val="124025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25931" y="2454967"/>
            <a:ext cx="8640960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2800" b="1" dirty="0">
                <a:solidFill>
                  <a:srgbClr val="C00000"/>
                </a:solidFill>
                <a:cs typeface="Arial" panose="020B0604020202020204" pitchFamily="34" charset="0"/>
              </a:rPr>
              <a:t>UNIONE</a:t>
            </a:r>
          </a:p>
          <a:p>
            <a:pPr>
              <a:lnSpc>
                <a:spcPct val="120000"/>
              </a:lnSpc>
            </a:pPr>
            <a:r>
              <a:rPr lang="it-IT" alt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Correlazione fisica , fissa o rimovibile, di due o più componenti che consente la garanzia della continuità per il trasferimento delle sollecitazioni tra i vari componenti (</a:t>
            </a:r>
            <a:r>
              <a:rPr lang="it-IT" altLang="it-IT" sz="2000" b="1" dirty="0">
                <a:solidFill>
                  <a:srgbClr val="002060"/>
                </a:solidFill>
                <a:cs typeface="Arial" panose="020B0604020202020204" pitchFamily="34" charset="0"/>
              </a:rPr>
              <a:t>GIUNTI DI FORZA</a:t>
            </a:r>
            <a:r>
              <a:rPr lang="it-IT" alt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) e/o la resistenza al passaggio di fluidi (</a:t>
            </a:r>
            <a:r>
              <a:rPr lang="it-IT" altLang="it-IT" sz="2000" b="1" dirty="0">
                <a:solidFill>
                  <a:srgbClr val="002060"/>
                </a:solidFill>
                <a:cs typeface="Arial" panose="020B0604020202020204" pitchFamily="34" charset="0"/>
              </a:rPr>
              <a:t>GIUNTI DI TENUTA</a:t>
            </a:r>
            <a:r>
              <a:rPr lang="it-IT" alt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11129" y="5681372"/>
            <a:ext cx="721768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it-IT" altLang="it-IT" sz="36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it-IT" altLang="it-IT" sz="2800" b="1" dirty="0">
                <a:solidFill>
                  <a:srgbClr val="C00000"/>
                </a:solidFill>
                <a:cs typeface="Arial" panose="020B0604020202020204" pitchFamily="34" charset="0"/>
              </a:rPr>
              <a:t>GIUNTI DI DILATAZIONE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72517" y="778081"/>
            <a:ext cx="92890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2800" b="1" dirty="0">
                <a:solidFill>
                  <a:srgbClr val="002060"/>
                </a:solidFill>
                <a:cs typeface="Arial" panose="020B0604020202020204" pitchFamily="34" charset="0"/>
              </a:rPr>
              <a:t> RIPRISTINO DELLA CONTINUITA’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07504" y="5085184"/>
            <a:ext cx="88569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it-IT" altLang="it-IT" sz="2800" b="1" dirty="0">
                <a:solidFill>
                  <a:srgbClr val="002060"/>
                </a:solidFill>
                <a:cs typeface="Arial" panose="020B0604020202020204" pitchFamily="34" charset="0"/>
              </a:rPr>
              <a:t> INTRODUZIONE DI DISCONTINUITA’</a:t>
            </a:r>
            <a:endParaRPr lang="it-IT" altLang="it-IT" sz="28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9" name="Rettangolo 6">
            <a:extLst>
              <a:ext uri="{FF2B5EF4-FFF2-40B4-BE49-F238E27FC236}">
                <a16:creationId xmlns:a16="http://schemas.microsoft.com/office/drawing/2014/main" id="{2AC71AB4-6BA1-0BFC-A99A-996C10353464}"/>
              </a:ext>
            </a:extLst>
          </p:cNvPr>
          <p:cNvSpPr/>
          <p:nvPr/>
        </p:nvSpPr>
        <p:spPr>
          <a:xfrm>
            <a:off x="234959" y="1200264"/>
            <a:ext cx="73770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6600" b="1" cap="none" spc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24589" y="2533727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it-IT" b="1" dirty="0">
                <a:solidFill>
                  <a:srgbClr val="C00000"/>
                </a:solidFill>
                <a:ea typeface="Consolas" panose="020B0609020204030204" pitchFamily="49" charset="0"/>
                <a:cs typeface="Arial" panose="020B0604020202020204" pitchFamily="34" charset="0"/>
              </a:rPr>
              <a:t>[</a:t>
            </a:r>
            <a:r>
              <a:rPr lang="it-IT" altLang="it-IT" b="1" dirty="0" err="1">
                <a:solidFill>
                  <a:srgbClr val="C00000"/>
                </a:solidFill>
                <a:ea typeface="Consolas" panose="020B0609020204030204" pitchFamily="49" charset="0"/>
                <a:cs typeface="Arial" panose="020B0604020202020204" pitchFamily="34" charset="0"/>
              </a:rPr>
              <a:t>def</a:t>
            </a:r>
            <a:r>
              <a:rPr lang="it-IT" altLang="it-IT" b="1" dirty="0">
                <a:solidFill>
                  <a:srgbClr val="C00000"/>
                </a:solidFill>
                <a:ea typeface="Consolas" panose="020B0609020204030204" pitchFamily="49" charset="0"/>
                <a:cs typeface="Arial" panose="020B0604020202020204" pitchFamily="34" charset="0"/>
              </a:rPr>
              <a:t>] </a:t>
            </a:r>
          </a:p>
        </p:txBody>
      </p:sp>
      <p:sp>
        <p:nvSpPr>
          <p:cNvPr id="2" name="Titolo 3">
            <a:extLst>
              <a:ext uri="{FF2B5EF4-FFF2-40B4-BE49-F238E27FC236}">
                <a16:creationId xmlns:a16="http://schemas.microsoft.com/office/drawing/2014/main" id="{A94709F8-E145-55DD-7DFD-7ECA22E3B08C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Costruttivi_2024-25</a:t>
            </a:r>
          </a:p>
        </p:txBody>
      </p:sp>
    </p:spTree>
    <p:extLst>
      <p:ext uri="{BB962C8B-B14F-4D97-AF65-F5344CB8AC3E}">
        <p14:creationId xmlns:p14="http://schemas.microsoft.com/office/powerpoint/2010/main" val="215849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12" grpId="0"/>
      <p:bldP spid="6" grpId="0"/>
      <p:bldP spid="9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72517" y="778081"/>
            <a:ext cx="92890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2800" b="1" dirty="0">
                <a:solidFill>
                  <a:srgbClr val="002060"/>
                </a:solidFill>
                <a:cs typeface="Arial" panose="020B0604020202020204" pitchFamily="34" charset="0"/>
              </a:rPr>
              <a:t> RIPRISTINO DELLA CONTINUITA’</a:t>
            </a:r>
          </a:p>
        </p:txBody>
      </p:sp>
      <p:grpSp>
        <p:nvGrpSpPr>
          <p:cNvPr id="2" name="Gruppo 1"/>
          <p:cNvGrpSpPr/>
          <p:nvPr/>
        </p:nvGrpSpPr>
        <p:grpSpPr>
          <a:xfrm>
            <a:off x="376622" y="2433775"/>
            <a:ext cx="8640960" cy="2000548"/>
            <a:chOff x="251519" y="4015624"/>
            <a:chExt cx="8640960" cy="2000548"/>
          </a:xfrm>
        </p:grpSpPr>
        <p:sp>
          <p:nvSpPr>
            <p:cNvPr id="10" name="Rectangle 2"/>
            <p:cNvSpPr>
              <a:spLocks noChangeArrowheads="1"/>
            </p:cNvSpPr>
            <p:nvPr/>
          </p:nvSpPr>
          <p:spPr bwMode="auto">
            <a:xfrm>
              <a:off x="251519" y="4015624"/>
              <a:ext cx="8640960" cy="2000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altLang="it-IT" sz="2800" b="1" dirty="0">
                  <a:solidFill>
                    <a:srgbClr val="C00000"/>
                  </a:solidFill>
                  <a:cs typeface="Arial" panose="020B0604020202020204" pitchFamily="34" charset="0"/>
                </a:rPr>
                <a:t>GIUNTO DI FORZA</a:t>
              </a:r>
            </a:p>
            <a:p>
              <a:pPr>
                <a:lnSpc>
                  <a:spcPct val="120000"/>
                </a:lnSpc>
              </a:pPr>
              <a:r>
                <a:rPr lang="it-IT" altLang="it-IT" sz="2000" dirty="0">
                  <a:solidFill>
                    <a:srgbClr val="002060"/>
                  </a:solidFill>
                  <a:cs typeface="Arial" panose="020B0604020202020204" pitchFamily="34" charset="0"/>
                </a:rPr>
                <a:t>Dispositivo capace di collegare tra di loro due elementi destinati a sopportare le </a:t>
              </a:r>
              <a:r>
                <a:rPr lang="it-IT" altLang="it-IT" sz="20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medesime componenti di sollecitazione </a:t>
              </a:r>
              <a:r>
                <a:rPr lang="it-IT" altLang="it-IT" sz="2000" dirty="0">
                  <a:solidFill>
                    <a:srgbClr val="002060"/>
                  </a:solidFill>
                  <a:cs typeface="Arial" panose="020B0604020202020204" pitchFamily="34" charset="0"/>
                </a:rPr>
                <a:t>delle parti che esso collega (ovvero che permette alle componenti contigue di essere soggette allo stesso stato tensionale)</a:t>
              </a: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304613" y="4015624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altLang="it-IT" b="1" dirty="0">
                  <a:solidFill>
                    <a:srgbClr val="C00000"/>
                  </a:solidFill>
                  <a:ea typeface="Consolas" panose="020B0609020204030204" pitchFamily="49" charset="0"/>
                  <a:cs typeface="Arial" panose="020B0604020202020204" pitchFamily="34" charset="0"/>
                </a:rPr>
                <a:t>[</a:t>
              </a:r>
              <a:r>
                <a:rPr lang="it-IT" altLang="it-IT" b="1" dirty="0" err="1">
                  <a:solidFill>
                    <a:srgbClr val="C00000"/>
                  </a:solidFill>
                  <a:ea typeface="Consolas" panose="020B0609020204030204" pitchFamily="49" charset="0"/>
                  <a:cs typeface="Arial" panose="020B0604020202020204" pitchFamily="34" charset="0"/>
                </a:rPr>
                <a:t>def</a:t>
              </a:r>
              <a:r>
                <a:rPr lang="it-IT" altLang="it-IT" b="1" dirty="0">
                  <a:solidFill>
                    <a:srgbClr val="C00000"/>
                  </a:solidFill>
                  <a:ea typeface="Consolas" panose="020B0609020204030204" pitchFamily="49" charset="0"/>
                  <a:cs typeface="Arial" panose="020B0604020202020204" pitchFamily="34" charset="0"/>
                </a:rPr>
                <a:t>] </a:t>
              </a:r>
            </a:p>
          </p:txBody>
        </p:sp>
      </p:grpSp>
      <p:sp>
        <p:nvSpPr>
          <p:cNvPr id="13" name="Rettangolo 6">
            <a:extLst>
              <a:ext uri="{FF2B5EF4-FFF2-40B4-BE49-F238E27FC236}">
                <a16:creationId xmlns:a16="http://schemas.microsoft.com/office/drawing/2014/main" id="{2AC71AB4-6BA1-0BFC-A99A-996C10353464}"/>
              </a:ext>
            </a:extLst>
          </p:cNvPr>
          <p:cNvSpPr/>
          <p:nvPr/>
        </p:nvSpPr>
        <p:spPr>
          <a:xfrm>
            <a:off x="259798" y="1287751"/>
            <a:ext cx="73770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6600" b="1" cap="none" spc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56918" y="4827058"/>
            <a:ext cx="3907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2060"/>
                </a:solidFill>
              </a:rPr>
              <a:t>Prolungamento di componenti analoghi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376622" y="5958457"/>
            <a:ext cx="5563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2060"/>
                </a:solidFill>
              </a:rPr>
              <a:t>Collegamento di componenti funzionalmente diversi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407696" y="5912290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C00000"/>
                </a:solidFill>
              </a:rPr>
              <a:t>NODI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6407696" y="4734725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C00000"/>
                </a:solidFill>
              </a:rPr>
              <a:t>GIUNZIONI</a:t>
            </a:r>
          </a:p>
        </p:txBody>
      </p:sp>
      <p:sp>
        <p:nvSpPr>
          <p:cNvPr id="15" name="Freccia a destra 14"/>
          <p:cNvSpPr/>
          <p:nvPr/>
        </p:nvSpPr>
        <p:spPr>
          <a:xfrm>
            <a:off x="4827901" y="4919391"/>
            <a:ext cx="1550961" cy="165793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reccia a destra 17"/>
          <p:cNvSpPr/>
          <p:nvPr/>
        </p:nvSpPr>
        <p:spPr>
          <a:xfrm>
            <a:off x="5491247" y="6060335"/>
            <a:ext cx="855917" cy="16557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Titolo 3">
            <a:extLst>
              <a:ext uri="{FF2B5EF4-FFF2-40B4-BE49-F238E27FC236}">
                <a16:creationId xmlns:a16="http://schemas.microsoft.com/office/drawing/2014/main" id="{4F9021C1-DED6-AE77-748E-AEF1693C652E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Costruttivi_2024-25</a:t>
            </a:r>
          </a:p>
        </p:txBody>
      </p:sp>
    </p:spTree>
    <p:extLst>
      <p:ext uri="{BB962C8B-B14F-4D97-AF65-F5344CB8AC3E}">
        <p14:creationId xmlns:p14="http://schemas.microsoft.com/office/powerpoint/2010/main" val="94227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7" grpId="0"/>
      <p:bldP spid="16" grpId="0"/>
      <p:bldP spid="15" grpId="0" animBg="1"/>
      <p:bldP spid="18" grpId="0" animBg="1"/>
    </p:bldLst>
  </p:timing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e2ceee5-4e98-448d-bd69-9759c291857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CE008C23DB7DD4EAE85E55115C4A7EA" ma:contentTypeVersion="18" ma:contentTypeDescription="Creare un nuovo documento." ma:contentTypeScope="" ma:versionID="02290f560fb1734b327c8052b2cd1ade">
  <xsd:schema xmlns:xsd="http://www.w3.org/2001/XMLSchema" xmlns:xs="http://www.w3.org/2001/XMLSchema" xmlns:p="http://schemas.microsoft.com/office/2006/metadata/properties" xmlns:ns3="f3077446-a7b8-4994-9298-7551826f19f8" xmlns:ns4="ce2ceee5-4e98-448d-bd69-9759c2918574" targetNamespace="http://schemas.microsoft.com/office/2006/metadata/properties" ma:root="true" ma:fieldsID="3bf229eed23e95a2e5a7260a53a382ee" ns3:_="" ns4:_="">
    <xsd:import namespace="f3077446-a7b8-4994-9298-7551826f19f8"/>
    <xsd:import namespace="ce2ceee5-4e98-448d-bd69-9759c291857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77446-a7b8-4994-9298-7551826f19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2ceee5-4e98-448d-bd69-9759c29185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B21BE3F-039D-4D58-997A-9CBE7D50D2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80F28CD-53A4-4A7F-B16C-9329B1E41742}">
  <ds:schemaRefs>
    <ds:schemaRef ds:uri="http://purl.org/dc/terms/"/>
    <ds:schemaRef ds:uri="http://schemas.openxmlformats.org/package/2006/metadata/core-properties"/>
    <ds:schemaRef ds:uri="f3077446-a7b8-4994-9298-7551826f19f8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ce2ceee5-4e98-448d-bd69-9759c291857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C2AA428-66C2-4022-B0BC-B46EA52360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077446-a7b8-4994-9298-7551826f19f8"/>
    <ds:schemaRef ds:uri="ce2ceee5-4e98-448d-bd69-9759c29185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429</Words>
  <Application>Microsoft Office PowerPoint</Application>
  <PresentationFormat>Presentazione su schermo (4:3)</PresentationFormat>
  <Paragraphs>124</Paragraphs>
  <Slides>20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Consolas</vt:lpstr>
      <vt:lpstr>Wingdings</vt:lpstr>
      <vt:lpstr>1_Tema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COS.A.1 Corso di ANALISI E PROGETTO DI ELEMENTI COSTRUTTIVI</dc:title>
  <dc:creator>GAROFOLO ILARIA</dc:creator>
  <cp:lastModifiedBy>GAROFOLO ILARIA</cp:lastModifiedBy>
  <cp:revision>190</cp:revision>
  <dcterms:created xsi:type="dcterms:W3CDTF">2011-02-28T18:47:19Z</dcterms:created>
  <dcterms:modified xsi:type="dcterms:W3CDTF">2025-03-19T07:43:53Z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0x0101007CE008C23DB7DD4EAE85E55115C4A7EA</vt:lpwstr>
  </property>
</Properties>
</file>